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 id="2147483673" r:id="rId2"/>
  </p:sldMasterIdLst>
  <p:notesMasterIdLst>
    <p:notesMasterId r:id="rId3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ajaGopalan Varadan"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C0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695" autoAdjust="0"/>
  </p:normalViewPr>
  <p:slideViewPr>
    <p:cSldViewPr snapToGrid="0">
      <p:cViewPr varScale="1">
        <p:scale>
          <a:sx n="79" d="100"/>
          <a:sy n="79" d="100"/>
        </p:scale>
        <p:origin x="864" y="66"/>
      </p:cViewPr>
      <p:guideLst>
        <p:guide orient="horz" pos="2160"/>
        <p:guide pos="3840"/>
      </p:guideLst>
    </p:cSldViewPr>
  </p:slideViewPr>
  <p:notesTextViewPr>
    <p:cViewPr>
      <p:scale>
        <a:sx n="1" d="1"/>
        <a:sy n="1" d="1"/>
      </p:scale>
      <p:origin x="0" y="-606"/>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spcFirstLastPara="1" wrap="square" lIns="91425" tIns="91425" rIns="91425" bIns="91425" anchor="t" anchorCtr="0"/>
          <a:lstStyle>
            <a:lvl1pPr marR="0" lvl="0" algn="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Shape 6"/>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05120657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Shape 72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21" name="Shape 721"/>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Notes to the Facilitator:</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Tell the participants that you will introduce them to the next </a:t>
            </a:r>
            <a:r>
              <a:rPr lang="en-US" sz="1200" b="0" i="0" u="none" strike="noStrike" cap="none" dirty="0" smtClean="0">
                <a:solidFill>
                  <a:schemeClr val="dk1"/>
                </a:solidFill>
                <a:latin typeface="Calibri"/>
                <a:ea typeface="Calibri"/>
                <a:cs typeface="Calibri"/>
                <a:sym typeface="Calibri"/>
              </a:rPr>
              <a:t>module: </a:t>
            </a:r>
            <a:r>
              <a:rPr lang="en-US" sz="1200" b="0" i="0" u="none" strike="noStrike" cap="none" dirty="0">
                <a:solidFill>
                  <a:schemeClr val="dk1"/>
                </a:solidFill>
                <a:latin typeface="Calibri"/>
                <a:ea typeface="Calibri"/>
                <a:cs typeface="Calibri"/>
                <a:sym typeface="Calibri"/>
              </a:rPr>
              <a:t>The Characteristics of Big Data. </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Notes to the Participant: </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You will learn about the Characteristics of Big Data in this module. </a:t>
            </a:r>
            <a:endParaRPr dirty="0"/>
          </a:p>
        </p:txBody>
      </p:sp>
      <p:sp>
        <p:nvSpPr>
          <p:cNvPr id="722" name="Shape 722"/>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373684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9"/>
        <p:cNvGrpSpPr/>
        <p:nvPr/>
      </p:nvGrpSpPr>
      <p:grpSpPr>
        <a:xfrm>
          <a:off x="0" y="0"/>
          <a:ext cx="0" cy="0"/>
          <a:chOff x="0" y="0"/>
          <a:chExt cx="0" cy="0"/>
        </a:xfrm>
      </p:grpSpPr>
      <p:sp>
        <p:nvSpPr>
          <p:cNvPr id="880" name="Shape 88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1" name="Shape 881"/>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Facilitator:</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Explain the participants that Big Data has three major characteristics referred as 3V’s of Big data.</a:t>
            </a:r>
            <a:endParaRPr dirty="0"/>
          </a:p>
          <a:p>
            <a:pPr marL="457200" marR="0" lvl="0" indent="-298450" algn="l" rtl="0">
              <a:spcBef>
                <a:spcPts val="0"/>
              </a:spcBef>
              <a:spcAft>
                <a:spcPts val="0"/>
              </a:spcAft>
              <a:buClr>
                <a:schemeClr val="dk1"/>
              </a:buClr>
              <a:buSzPts val="1100"/>
              <a:buFont typeface="Calibri"/>
              <a:buAutoNum type="arabicPeriod"/>
            </a:pPr>
            <a:r>
              <a:rPr lang="en-US" sz="1200" b="0" i="0" u="none" strike="noStrike" cap="none" dirty="0">
                <a:solidFill>
                  <a:schemeClr val="dk1"/>
                </a:solidFill>
                <a:latin typeface="Calibri"/>
                <a:ea typeface="Calibri"/>
                <a:cs typeface="Calibri"/>
                <a:sym typeface="Calibri"/>
              </a:rPr>
              <a:t>Volume</a:t>
            </a:r>
            <a:endParaRPr dirty="0"/>
          </a:p>
          <a:p>
            <a:pPr marL="457200" marR="0" lvl="0" indent="-298450" algn="l" rtl="0">
              <a:spcBef>
                <a:spcPts val="0"/>
              </a:spcBef>
              <a:spcAft>
                <a:spcPts val="0"/>
              </a:spcAft>
              <a:buClr>
                <a:schemeClr val="dk1"/>
              </a:buClr>
              <a:buSzPts val="1100"/>
              <a:buFont typeface="Calibri"/>
              <a:buAutoNum type="arabicPeriod"/>
            </a:pPr>
            <a:r>
              <a:rPr lang="en-US" sz="1200" b="0" i="0" u="none" strike="noStrike" cap="none" dirty="0">
                <a:solidFill>
                  <a:schemeClr val="dk1"/>
                </a:solidFill>
                <a:latin typeface="Calibri"/>
                <a:ea typeface="Calibri"/>
                <a:cs typeface="Calibri"/>
                <a:sym typeface="Calibri"/>
              </a:rPr>
              <a:t>Velocity</a:t>
            </a:r>
            <a:endParaRPr dirty="0"/>
          </a:p>
          <a:p>
            <a:pPr marL="457200" marR="0" lvl="0" indent="-298450" algn="l" rtl="0">
              <a:spcBef>
                <a:spcPts val="0"/>
              </a:spcBef>
              <a:spcAft>
                <a:spcPts val="0"/>
              </a:spcAft>
              <a:buClr>
                <a:schemeClr val="dk1"/>
              </a:buClr>
              <a:buSzPts val="1100"/>
              <a:buFont typeface="Calibri"/>
              <a:buAutoNum type="arabicPeriod"/>
            </a:pPr>
            <a:r>
              <a:rPr lang="en-US" sz="1200" b="0" i="0" u="none" strike="noStrike" cap="none" dirty="0">
                <a:solidFill>
                  <a:schemeClr val="dk1"/>
                </a:solidFill>
                <a:latin typeface="Calibri"/>
                <a:ea typeface="Calibri"/>
                <a:cs typeface="Calibri"/>
                <a:sym typeface="Calibri"/>
              </a:rPr>
              <a:t>Variety</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Give an introduction to each of these and tell them we will see these three in detail in the upcoming sections.</a:t>
            </a:r>
            <a:endParaRPr dirty="0"/>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Notes to the Participant: </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Big Data has three major characteristics, commonly referred as the 3V’s of Big Data. </a:t>
            </a:r>
            <a:endParaRPr dirty="0"/>
          </a:p>
          <a:p>
            <a:pPr marL="457200" marR="0" lvl="0" indent="-298450" algn="l" rtl="0">
              <a:spcBef>
                <a:spcPts val="0"/>
              </a:spcBef>
              <a:spcAft>
                <a:spcPts val="0"/>
              </a:spcAft>
              <a:buClr>
                <a:schemeClr val="dk1"/>
              </a:buClr>
              <a:buSzPts val="1100"/>
              <a:buFont typeface="Calibri"/>
              <a:buAutoNum type="arabicPeriod"/>
            </a:pPr>
            <a:r>
              <a:rPr lang="en-US" sz="1200" b="1" i="0" u="none" strike="noStrike" cap="none" dirty="0" smtClean="0">
                <a:solidFill>
                  <a:schemeClr val="dk1"/>
                </a:solidFill>
                <a:latin typeface="Calibri"/>
                <a:ea typeface="Calibri"/>
                <a:cs typeface="Calibri"/>
                <a:sym typeface="Calibri"/>
              </a:rPr>
              <a:t>Volume</a:t>
            </a:r>
            <a:r>
              <a:rPr lang="en-US" sz="1200" b="0" i="0" u="none" strike="noStrike" cap="none" dirty="0" smtClean="0">
                <a:solidFill>
                  <a:schemeClr val="dk1"/>
                </a:solidFill>
                <a:latin typeface="Calibri"/>
                <a:ea typeface="Calibri"/>
                <a:cs typeface="Calibri"/>
                <a:sym typeface="Calibri"/>
              </a:rPr>
              <a:t>: </a:t>
            </a:r>
            <a:r>
              <a:rPr lang="en-US" sz="1200" b="0" i="0" u="none" strike="noStrike" cap="none" dirty="0">
                <a:solidFill>
                  <a:schemeClr val="dk1"/>
                </a:solidFill>
                <a:latin typeface="Calibri"/>
                <a:ea typeface="Calibri"/>
                <a:cs typeface="Calibri"/>
                <a:sym typeface="Calibri"/>
              </a:rPr>
              <a:t>refers to the amount of data that is generated</a:t>
            </a:r>
            <a:endParaRPr dirty="0"/>
          </a:p>
          <a:p>
            <a:pPr marL="457200" marR="0" lvl="0" indent="-298450" algn="l" rtl="0">
              <a:spcBef>
                <a:spcPts val="0"/>
              </a:spcBef>
              <a:spcAft>
                <a:spcPts val="0"/>
              </a:spcAft>
              <a:buClr>
                <a:schemeClr val="dk1"/>
              </a:buClr>
              <a:buSzPts val="1100"/>
              <a:buFont typeface="Calibri"/>
              <a:buAutoNum type="arabicPeriod"/>
            </a:pPr>
            <a:r>
              <a:rPr lang="en-US" sz="1200" b="1" i="0" u="none" strike="noStrike" cap="none" dirty="0" smtClean="0">
                <a:solidFill>
                  <a:schemeClr val="dk1"/>
                </a:solidFill>
                <a:latin typeface="Calibri"/>
                <a:ea typeface="Calibri"/>
                <a:cs typeface="Calibri"/>
                <a:sym typeface="Calibri"/>
              </a:rPr>
              <a:t>Velocity</a:t>
            </a:r>
            <a:r>
              <a:rPr lang="en-US" sz="1200" b="0" i="0" u="none" strike="noStrike" cap="none" dirty="0" smtClean="0">
                <a:solidFill>
                  <a:schemeClr val="dk1"/>
                </a:solidFill>
                <a:latin typeface="Calibri"/>
                <a:ea typeface="Calibri"/>
                <a:cs typeface="Calibri"/>
                <a:sym typeface="Calibri"/>
              </a:rPr>
              <a:t>: </a:t>
            </a:r>
            <a:r>
              <a:rPr lang="en-US" sz="1200" b="0" i="0" u="none" strike="noStrike" cap="none" dirty="0">
                <a:solidFill>
                  <a:schemeClr val="dk1"/>
                </a:solidFill>
                <a:latin typeface="Calibri"/>
                <a:ea typeface="Calibri"/>
                <a:cs typeface="Calibri"/>
                <a:sym typeface="Calibri"/>
              </a:rPr>
              <a:t>rate at which data is received and processed</a:t>
            </a:r>
            <a:endParaRPr dirty="0"/>
          </a:p>
          <a:p>
            <a:pPr marL="457200" marR="0" lvl="0" indent="-298450" algn="l" rtl="0">
              <a:spcBef>
                <a:spcPts val="0"/>
              </a:spcBef>
              <a:spcAft>
                <a:spcPts val="0"/>
              </a:spcAft>
              <a:buClr>
                <a:schemeClr val="dk1"/>
              </a:buClr>
              <a:buSzPts val="1100"/>
              <a:buFont typeface="Calibri"/>
              <a:buAutoNum type="arabicPeriod"/>
            </a:pPr>
            <a:r>
              <a:rPr lang="en-US" sz="1200" b="1" i="0" u="none" strike="noStrike" cap="none" dirty="0" smtClean="0">
                <a:solidFill>
                  <a:schemeClr val="dk1"/>
                </a:solidFill>
                <a:latin typeface="Calibri"/>
                <a:ea typeface="Calibri"/>
                <a:cs typeface="Calibri"/>
                <a:sym typeface="Calibri"/>
              </a:rPr>
              <a:t>Variety:</a:t>
            </a:r>
            <a:r>
              <a:rPr lang="en-US" sz="1200" b="0" i="0" u="none" strike="noStrike" cap="none" dirty="0" smtClean="0">
                <a:solidFill>
                  <a:schemeClr val="dk1"/>
                </a:solidFill>
                <a:latin typeface="Calibri"/>
                <a:ea typeface="Calibri"/>
                <a:cs typeface="Calibri"/>
                <a:sym typeface="Calibri"/>
              </a:rPr>
              <a:t> </a:t>
            </a:r>
            <a:r>
              <a:rPr lang="en-US" sz="1200" b="0" i="0" u="none" strike="noStrike" cap="none" dirty="0">
                <a:solidFill>
                  <a:schemeClr val="dk1"/>
                </a:solidFill>
                <a:latin typeface="Calibri"/>
                <a:ea typeface="Calibri"/>
                <a:cs typeface="Calibri"/>
                <a:sym typeface="Calibri"/>
              </a:rPr>
              <a:t>many types of data that is available.</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Now a days, with increasing interest in Big Data as a business, the industry experts define many other V’s also. We’ll primarily focus on </a:t>
            </a:r>
            <a:r>
              <a:rPr lang="en-US" sz="1200" b="0" i="0" u="none" strike="noStrike" cap="none" dirty="0" smtClean="0">
                <a:solidFill>
                  <a:schemeClr val="dk1"/>
                </a:solidFill>
                <a:latin typeface="Calibri"/>
                <a:ea typeface="Calibri"/>
                <a:cs typeface="Calibri"/>
                <a:sym typeface="Calibri"/>
              </a:rPr>
              <a:t>these </a:t>
            </a:r>
            <a:r>
              <a:rPr lang="en-US" sz="1200" b="0" i="0" u="none" strike="noStrike" cap="none" dirty="0">
                <a:solidFill>
                  <a:schemeClr val="dk1"/>
                </a:solidFill>
                <a:latin typeface="Calibri"/>
                <a:ea typeface="Calibri"/>
                <a:cs typeface="Calibri"/>
                <a:sym typeface="Calibri"/>
              </a:rPr>
              <a:t>three characteristics and see each of them in detail in the upcoming sections. </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p:txBody>
      </p:sp>
      <p:sp>
        <p:nvSpPr>
          <p:cNvPr id="882" name="Shape 882"/>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10</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806004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3"/>
        <p:cNvGrpSpPr/>
        <p:nvPr/>
      </p:nvGrpSpPr>
      <p:grpSpPr>
        <a:xfrm>
          <a:off x="0" y="0"/>
          <a:ext cx="0" cy="0"/>
          <a:chOff x="0" y="0"/>
          <a:chExt cx="0" cy="0"/>
        </a:xfrm>
      </p:grpSpPr>
      <p:sp>
        <p:nvSpPr>
          <p:cNvPr id="894" name="Shape 89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5" name="Shape 895"/>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Explain to the participants about the volume dimension of Big Data. Explain them how the data is proliferating in an exponential manner. </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a:solidFill>
                  <a:schemeClr val="dk1"/>
                </a:solidFill>
                <a:latin typeface="Calibri"/>
                <a:ea typeface="Calibri"/>
                <a:cs typeface="Calibri"/>
                <a:sym typeface="Calibri"/>
              </a:rPr>
              <a:t>Notes to the Participant: </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The amount of data always matters. The term ‘Big data’ itself makes it obvious that the size is colossal. The size plays a significant role in determining the value that can be derived out of data. Thus the ‘Volume’ dimension refers to the size or amount of data that is generated and processed. </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This data may either be from large datasets shared between individuals or organizations or multiple pieces of data collected over time. Since the data is coming from multiple sources, like machines, networks, human interactions or systems like social media, the amount of data that needs to be analyzed and processed also becomes massive.</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By definition, Big Data refers to large and complex datasets that are out of control for traditional systems to process. This definition is subjective, as there is no single standard of how big a dataset needs to be, in order to be considered big. This standard generally varies between the industries and applications.</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To give some examples of large volumes of generated data each and every minute:</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204 million emails are sent</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Over 2 million photos are uploaded</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1.8 million likes generated on Facebook</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1.3 million YouTube videos are viewed</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72 hours of YouTube videos uploaded.</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896" name="Shape 896"/>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11</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0799915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9"/>
        <p:cNvGrpSpPr/>
        <p:nvPr/>
      </p:nvGrpSpPr>
      <p:grpSpPr>
        <a:xfrm>
          <a:off x="0" y="0"/>
          <a:ext cx="0" cy="0"/>
          <a:chOff x="0" y="0"/>
          <a:chExt cx="0" cy="0"/>
        </a:xfrm>
      </p:grpSpPr>
      <p:sp>
        <p:nvSpPr>
          <p:cNvPr id="940" name="Shape 94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1" name="Shape 941"/>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Explain the different units of data measurement to the participants, so that they can understand how the amount of data grows on an everyday scale. This knowledge is important for them to understand the volume dimension of Big Data.</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a:solidFill>
                  <a:schemeClr val="dk1"/>
                </a:solidFill>
                <a:latin typeface="Calibri"/>
                <a:ea typeface="Calibri"/>
                <a:cs typeface="Calibri"/>
                <a:sym typeface="Calibri"/>
              </a:rPr>
              <a:t>Notes to the Participant: </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Look at the picture and understand how digital data is measured. We have so far heard the terms petabytes, exabytes and zettabytes. Understand how enormous the numbers are. </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We’ll now see an example to understand the numbers better. An IDC report in 2012 estimated the total amount of data in the world to be 4 zettabytes (ZB) and predicted that the total data will reach around 40 ZB in 2020 and 180 ZB in 2025. Can you guess, how big 4 ZB is?</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1 ZB = 1 billion TB</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Hold your breath. There’s more to know-</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4 ZB is equivalent to:</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2 quintillion jpg images</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456 billion hours of digitally recorded music</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1 trillion HD digital movies</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166 billion 32GB iPads</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1 million 4TB hard drives</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250 billion DVD’s stacked up on top of one another would reach the moon 3 times</a:t>
            </a:r>
            <a:endParaRPr/>
          </a:p>
          <a:p>
            <a:pPr marL="457200" marR="0" lvl="0" indent="-298450" algn="l" rtl="0">
              <a:spcBef>
                <a:spcPts val="0"/>
              </a:spcBef>
              <a:spcAft>
                <a:spcPts val="0"/>
              </a:spcAft>
              <a:buClr>
                <a:schemeClr val="dk1"/>
              </a:buClr>
              <a:buSzPts val="1100"/>
              <a:buFont typeface="Calibri"/>
              <a:buChar char="●"/>
            </a:pPr>
            <a:r>
              <a:rPr lang="en-US" sz="1200" b="0" i="0" u="none" strike="noStrike" cap="none">
                <a:solidFill>
                  <a:schemeClr val="dk1"/>
                </a:solidFill>
                <a:latin typeface="Calibri"/>
                <a:ea typeface="Calibri"/>
                <a:cs typeface="Calibri"/>
                <a:sym typeface="Calibri"/>
              </a:rPr>
              <a:t>All data printed on 8 X 10 paper and laid end-to-end is 210 trillion miles or 35.8 light years</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A single data-oriented business currently collects data in terabytes/petabytes scale. </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The Zettabytes are becoming common. The next era would be Yottabytes and Brontobytes.</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942" name="Shape 942"/>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12</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8943697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9"/>
        <p:cNvGrpSpPr/>
        <p:nvPr/>
      </p:nvGrpSpPr>
      <p:grpSpPr>
        <a:xfrm>
          <a:off x="0" y="0"/>
          <a:ext cx="0" cy="0"/>
          <a:chOff x="0" y="0"/>
          <a:chExt cx="0" cy="0"/>
        </a:xfrm>
      </p:grpSpPr>
      <p:sp>
        <p:nvSpPr>
          <p:cNvPr id="960" name="Shape 96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1" name="Shape 961"/>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Facilitator:</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Explain the various challenges related to the growth of data size.  </a:t>
            </a:r>
            <a:endParaRPr dirty="0"/>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Notes to the Participant: </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Without a doubt, businesses and enterprises are leveraging large volumes of data to improve their end products, safety, reliability and governance. The goal is to derive value out of this data. On the other hand, huge volumes of data pose several challenges.</a:t>
            </a:r>
            <a:endParaRPr dirty="0"/>
          </a:p>
          <a:p>
            <a:pPr marL="457200" marR="0" lvl="0" indent="-298450" algn="l" rtl="0">
              <a:spcBef>
                <a:spcPts val="0"/>
              </a:spcBef>
              <a:spcAft>
                <a:spcPts val="0"/>
              </a:spcAft>
              <a:buClr>
                <a:schemeClr val="dk1"/>
              </a:buClr>
              <a:buSzPts val="1100"/>
              <a:buFont typeface="Calibri"/>
              <a:buAutoNum type="arabicPeriod"/>
            </a:pPr>
            <a:r>
              <a:rPr lang="en-US" sz="1200" b="0" i="0" u="none" strike="noStrike" cap="none" dirty="0" smtClean="0">
                <a:solidFill>
                  <a:schemeClr val="dk1"/>
                </a:solidFill>
                <a:latin typeface="Calibri"/>
                <a:ea typeface="Calibri"/>
                <a:cs typeface="Calibri"/>
                <a:sym typeface="Calibri"/>
              </a:rPr>
              <a:t>The </a:t>
            </a:r>
            <a:r>
              <a:rPr lang="en-US" sz="1200" b="0" i="0" u="none" strike="noStrike" cap="none" dirty="0">
                <a:solidFill>
                  <a:schemeClr val="dk1"/>
                </a:solidFill>
                <a:latin typeface="Calibri"/>
                <a:ea typeface="Calibri"/>
                <a:cs typeface="Calibri"/>
                <a:sym typeface="Calibri"/>
              </a:rPr>
              <a:t>primary challenge is the problem associated with storage of data. The enterprises need to develop high-end storage systems that have the ability to store massive amounts of data. The amount of space and other infrastructure required to store huge volumes of data also increases. </a:t>
            </a:r>
            <a:endParaRPr dirty="0"/>
          </a:p>
          <a:p>
            <a:pPr marL="457200" marR="0" lvl="0" indent="-298450" algn="l" rtl="0">
              <a:spcBef>
                <a:spcPts val="0"/>
              </a:spcBef>
              <a:spcAft>
                <a:spcPts val="0"/>
              </a:spcAft>
              <a:buClr>
                <a:schemeClr val="dk1"/>
              </a:buClr>
              <a:buSzPts val="1100"/>
              <a:buFont typeface="Calibri"/>
              <a:buAutoNum type="arabicPeriod"/>
            </a:pPr>
            <a:r>
              <a:rPr lang="en-US" sz="1200" b="0" i="0" u="none" strike="noStrike" cap="none" dirty="0">
                <a:solidFill>
                  <a:schemeClr val="dk1"/>
                </a:solidFill>
                <a:latin typeface="Calibri"/>
                <a:ea typeface="Calibri"/>
                <a:cs typeface="Calibri"/>
                <a:sym typeface="Calibri"/>
              </a:rPr>
              <a:t>There is a need to retrieve the stored data and move them quickly for processing. If this is not done efficiently, the data will get accumulated and the enterprises will face a huge backlog of the data to be processed. This will again, put pressure with respect to storage and maintenance. Data not processed real-time will become outdated and companies may face the risk of losing potential business opportunities. </a:t>
            </a:r>
            <a:endParaRPr dirty="0"/>
          </a:p>
          <a:p>
            <a:pPr marL="457200" marR="0" lvl="0" indent="-298450" algn="l" rtl="0">
              <a:spcBef>
                <a:spcPts val="0"/>
              </a:spcBef>
              <a:spcAft>
                <a:spcPts val="0"/>
              </a:spcAft>
              <a:buClr>
                <a:schemeClr val="dk1"/>
              </a:buClr>
              <a:buSzPts val="1100"/>
              <a:buFont typeface="Calibri"/>
              <a:buAutoNum type="arabicPeriod"/>
            </a:pPr>
            <a:r>
              <a:rPr lang="en-US" sz="1200" b="0" i="0" u="none" strike="noStrike" cap="none" dirty="0">
                <a:solidFill>
                  <a:schemeClr val="dk1"/>
                </a:solidFill>
                <a:latin typeface="Calibri"/>
                <a:ea typeface="Calibri"/>
                <a:cs typeface="Calibri"/>
                <a:sym typeface="Calibri"/>
              </a:rPr>
              <a:t>Additionally, for efficient transfer of the data for processing, companies need infrastructure for networking, bandwidth and cost of storing data</a:t>
            </a:r>
            <a:r>
              <a:rPr lang="en-US" sz="1200" b="0" i="0" u="none" strike="noStrike" cap="none" dirty="0" smtClean="0">
                <a:solidFill>
                  <a:schemeClr val="dk1"/>
                </a:solidFill>
                <a:latin typeface="Calibri"/>
                <a:ea typeface="Calibri"/>
                <a:cs typeface="Calibri"/>
                <a:sym typeface="Calibri"/>
              </a:rPr>
              <a:t>, i.e., </a:t>
            </a:r>
            <a:r>
              <a:rPr lang="en-US" sz="1200" b="0" i="0" u="none" strike="noStrike" cap="none" dirty="0">
                <a:solidFill>
                  <a:schemeClr val="dk1"/>
                </a:solidFill>
                <a:latin typeface="Calibri"/>
                <a:ea typeface="Calibri"/>
                <a:cs typeface="Calibri"/>
                <a:sym typeface="Calibri"/>
              </a:rPr>
              <a:t>in-house, cloud storage, etc. </a:t>
            </a:r>
            <a:endParaRPr dirty="0"/>
          </a:p>
          <a:p>
            <a:pPr marL="457200" marR="0" lvl="0" indent="-298450" algn="l" rtl="0">
              <a:spcBef>
                <a:spcPts val="0"/>
              </a:spcBef>
              <a:spcAft>
                <a:spcPts val="0"/>
              </a:spcAft>
              <a:buClr>
                <a:schemeClr val="dk1"/>
              </a:buClr>
              <a:buSzPts val="1100"/>
              <a:buFont typeface="Calibri"/>
              <a:buAutoNum type="arabicPeriod"/>
            </a:pPr>
            <a:r>
              <a:rPr lang="en-US" sz="1200" b="0" i="0" u="none" strike="noStrike" cap="none" dirty="0">
                <a:solidFill>
                  <a:schemeClr val="dk1"/>
                </a:solidFill>
                <a:latin typeface="Calibri"/>
                <a:ea typeface="Calibri"/>
                <a:cs typeface="Calibri"/>
                <a:sym typeface="Calibri"/>
              </a:rPr>
              <a:t>As the amount of data generated becomes huge, enterprises need to have the ability to filter out useful data that can add value to their businesses. If this capability is not there, enormous amounts of time, money and effort will be spent on processing irrelevant data. </a:t>
            </a:r>
            <a:endParaRPr dirty="0"/>
          </a:p>
          <a:p>
            <a:pPr marL="457200" marR="0" lvl="0" indent="-298450" algn="l" rtl="0">
              <a:spcBef>
                <a:spcPts val="0"/>
              </a:spcBef>
              <a:spcAft>
                <a:spcPts val="0"/>
              </a:spcAft>
              <a:buClr>
                <a:schemeClr val="dk1"/>
              </a:buClr>
              <a:buSzPts val="1100"/>
              <a:buFont typeface="Calibri"/>
              <a:buAutoNum type="arabicPeriod"/>
            </a:pPr>
            <a:r>
              <a:rPr lang="en-US" sz="1200" b="0" i="0" u="none" strike="noStrike" cap="none" dirty="0">
                <a:solidFill>
                  <a:schemeClr val="dk1"/>
                </a:solidFill>
                <a:latin typeface="Calibri"/>
                <a:ea typeface="Calibri"/>
                <a:cs typeface="Calibri"/>
                <a:sym typeface="Calibri"/>
              </a:rPr>
              <a:t>If the businesses get data from hundreds of customers, it is manageable. If it becomes 1000’s and 10000’s, there arise scalability issues. As the volume increases, the performance becomes a challenge.</a:t>
            </a:r>
            <a:endParaRPr sz="1200" b="0" i="0" u="none" strike="noStrike" cap="none" dirty="0">
              <a:solidFill>
                <a:schemeClr val="dk1"/>
              </a:solidFill>
              <a:latin typeface="Calibri"/>
              <a:ea typeface="Calibri"/>
              <a:cs typeface="Calibri"/>
              <a:sym typeface="Calibri"/>
            </a:endParaRPr>
          </a:p>
          <a:p>
            <a:pPr marL="457200" marR="0" lvl="0" indent="-298450" algn="l" rtl="0">
              <a:spcBef>
                <a:spcPts val="0"/>
              </a:spcBef>
              <a:spcAft>
                <a:spcPts val="0"/>
              </a:spcAft>
              <a:buClr>
                <a:schemeClr val="dk1"/>
              </a:buClr>
              <a:buSzPts val="1100"/>
              <a:buFont typeface="Calibri"/>
              <a:buAutoNum type="arabicPeriod"/>
            </a:pPr>
            <a:r>
              <a:rPr lang="en-US" sz="1200" b="0" i="0" u="none" strike="noStrike" cap="none" dirty="0">
                <a:solidFill>
                  <a:schemeClr val="dk1"/>
                </a:solidFill>
                <a:latin typeface="Calibri"/>
                <a:ea typeface="Calibri"/>
                <a:cs typeface="Calibri"/>
                <a:sym typeface="Calibri"/>
              </a:rPr>
              <a:t>Enterprises are not completely equipped with sophisticated methods that have the ability to handle large volumes of data. Most of the existing analytical methods lack the ability to scale in terms of memory, processing or I/O requirements.</a:t>
            </a:r>
            <a:endParaRPr dirty="0"/>
          </a:p>
          <a:p>
            <a:pPr marL="457200" marR="0" lvl="0" indent="-298450" algn="l" rtl="0">
              <a:spcBef>
                <a:spcPts val="0"/>
              </a:spcBef>
              <a:spcAft>
                <a:spcPts val="0"/>
              </a:spcAft>
              <a:buClr>
                <a:schemeClr val="dk1"/>
              </a:buClr>
              <a:buSzPts val="1100"/>
              <a:buFont typeface="Calibri"/>
              <a:buAutoNum type="arabicPeriod"/>
            </a:pPr>
            <a:r>
              <a:rPr lang="en-US" sz="1200" b="0" i="0" u="none" strike="noStrike" cap="none" dirty="0">
                <a:solidFill>
                  <a:schemeClr val="dk1"/>
                </a:solidFill>
                <a:latin typeface="Calibri"/>
                <a:ea typeface="Calibri"/>
                <a:cs typeface="Calibri"/>
                <a:sym typeface="Calibri"/>
              </a:rPr>
              <a:t>Businesses should have a holistic strategy to handle and process large scale of data to their benefit, in the most cost-effective manner. </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p:txBody>
      </p:sp>
      <p:sp>
        <p:nvSpPr>
          <p:cNvPr id="962" name="Shape 962"/>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13</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7282262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2"/>
        <p:cNvGrpSpPr/>
        <p:nvPr/>
      </p:nvGrpSpPr>
      <p:grpSpPr>
        <a:xfrm>
          <a:off x="0" y="0"/>
          <a:ext cx="0" cy="0"/>
          <a:chOff x="0" y="0"/>
          <a:chExt cx="0" cy="0"/>
        </a:xfrm>
      </p:grpSpPr>
      <p:sp>
        <p:nvSpPr>
          <p:cNvPr id="983" name="Shape 98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4" name="Shape 984"/>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spcBef>
                <a:spcPts val="0"/>
              </a:spcBef>
              <a:spcAft>
                <a:spcPts val="0"/>
              </a:spcAft>
              <a:buClr>
                <a:schemeClr val="dk1"/>
              </a:buClr>
              <a:buSzPts val="1200"/>
              <a:buFont typeface="Calibri"/>
              <a:buNone/>
            </a:pPr>
            <a:r>
              <a:rPr lang="en-US" sz="1200" b="1" i="0" u="none" strike="noStrike" cap="none">
                <a:solidFill>
                  <a:schemeClr val="dk1"/>
                </a:solidFill>
                <a:latin typeface="Calibri"/>
                <a:ea typeface="Calibri"/>
                <a:cs typeface="Calibri"/>
                <a:sym typeface="Calibri"/>
              </a:rPr>
              <a:t>Answer: </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1. B. Zettabyte</a:t>
            </a:r>
            <a:endParaRPr sz="1200" b="0" i="0" u="none" strike="noStrike" cap="none">
              <a:solidFill>
                <a:schemeClr val="dk1"/>
              </a:solidFill>
              <a:latin typeface="Calibri"/>
              <a:ea typeface="Calibri"/>
              <a:cs typeface="Calibri"/>
              <a:sym typeface="Calibri"/>
            </a:endParaRPr>
          </a:p>
          <a:p>
            <a:pPr marL="228600" marR="0" lvl="0" indent="-15240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985" name="Shape 985"/>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14</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59263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0"/>
        <p:cNvGrpSpPr/>
        <p:nvPr/>
      </p:nvGrpSpPr>
      <p:grpSpPr>
        <a:xfrm>
          <a:off x="0" y="0"/>
          <a:ext cx="0" cy="0"/>
          <a:chOff x="0" y="0"/>
          <a:chExt cx="0" cy="0"/>
        </a:xfrm>
      </p:grpSpPr>
      <p:sp>
        <p:nvSpPr>
          <p:cNvPr id="991" name="Shape 99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2" name="Shape 992"/>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spcBef>
                <a:spcPts val="0"/>
              </a:spcBef>
              <a:spcAft>
                <a:spcPts val="0"/>
              </a:spcAft>
              <a:buClr>
                <a:schemeClr val="dk1"/>
              </a:buClr>
              <a:buSzPts val="1200"/>
              <a:buFont typeface="Calibri"/>
              <a:buNone/>
            </a:pPr>
            <a:r>
              <a:rPr lang="en-US" sz="1200" b="1" i="0" u="none" strike="noStrike" cap="none">
                <a:solidFill>
                  <a:schemeClr val="dk1"/>
                </a:solidFill>
                <a:latin typeface="Calibri"/>
                <a:ea typeface="Calibri"/>
                <a:cs typeface="Calibri"/>
                <a:sym typeface="Calibri"/>
              </a:rPr>
              <a:t>Answer: </a:t>
            </a:r>
            <a:endParaRPr/>
          </a:p>
          <a:p>
            <a:pPr marL="0" marR="0" lvl="0" indent="0" algn="l" rtl="0">
              <a:lnSpc>
                <a:spcPct val="100000"/>
              </a:lnSpc>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2. B. Data growth results in storage issues.</a:t>
            </a:r>
            <a:endParaRPr/>
          </a:p>
        </p:txBody>
      </p:sp>
      <p:sp>
        <p:nvSpPr>
          <p:cNvPr id="993" name="Shape 993"/>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15</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981498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8"/>
        <p:cNvGrpSpPr/>
        <p:nvPr/>
      </p:nvGrpSpPr>
      <p:grpSpPr>
        <a:xfrm>
          <a:off x="0" y="0"/>
          <a:ext cx="0" cy="0"/>
          <a:chOff x="0" y="0"/>
          <a:chExt cx="0" cy="0"/>
        </a:xfrm>
      </p:grpSpPr>
      <p:sp>
        <p:nvSpPr>
          <p:cNvPr id="999" name="Shape 99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0" name="Shape 1000"/>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Facilitator:</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Explain how the Velocity dimension plays a role in the efficient processing of Big data. Explain to them why it is important to analyze and process the data as soon as it is received.</a:t>
            </a:r>
            <a:endParaRPr dirty="0"/>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Notes to the Participant: </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Velocity is about the speed at which data flows in from sources like business processes, application logs, networks and social media sites, sensors, Mobile devices, etc. The flow of data is massive and continuous. The high-velocity data streams directly into memory instead of getting written to disk. Some internet-enabled smart products operate in real time or near real time and will require real-time evaluation and action.</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For the data-driven businesses, it might not be enough to know what has happened so there arises a need to know what’s happening. Take the example of ‘Google maps’. With maps, you get live traffic information. How is this possible? Google’s ‘Data Processing Systems’ process terabytes of data in a matter of seconds to provide the users with real-time information. The changing traffic status is extensively analyzed to suggest the users’ alternative routes, if necessary. If the systems are not capable of operating in real-time, data will be outdated and it will not be of any use for the people using the maps. </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If the businesses are able to handle the velocity of data flow, real-time data will be used by researchers and businesses to take valuable decisions that provide strategic competitive advantages and return on investment (ROI). </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p:txBody>
      </p:sp>
      <p:sp>
        <p:nvSpPr>
          <p:cNvPr id="1001" name="Shape 1001"/>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16</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5763937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2"/>
        <p:cNvGrpSpPr/>
        <p:nvPr/>
      </p:nvGrpSpPr>
      <p:grpSpPr>
        <a:xfrm>
          <a:off x="0" y="0"/>
          <a:ext cx="0" cy="0"/>
          <a:chOff x="0" y="0"/>
          <a:chExt cx="0" cy="0"/>
        </a:xfrm>
      </p:grpSpPr>
      <p:sp>
        <p:nvSpPr>
          <p:cNvPr id="1033" name="Shape 103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4" name="Shape 1034"/>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Notes to the Facilitator</a:t>
            </a:r>
            <a:r>
              <a:rPr lang="en-US" sz="1200" b="0" i="0" u="none" strike="noStrike" cap="none" dirty="0">
                <a:solidFill>
                  <a:schemeClr val="dk1"/>
                </a:solidFill>
                <a:latin typeface="Calibri"/>
                <a:ea typeface="Calibri"/>
                <a:cs typeface="Calibri"/>
                <a:sym typeface="Calibri"/>
              </a:rPr>
              <a:t>:</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Explain the various applications of the velocity dimension of Big Data. Explain how High-velocity Data Processing is critical in these applications.</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Notes to the Participants</a:t>
            </a:r>
            <a:r>
              <a:rPr lang="en-US" sz="1200" b="0" i="0" u="none" strike="noStrike" cap="none" dirty="0">
                <a:solidFill>
                  <a:schemeClr val="dk1"/>
                </a:solidFill>
                <a:latin typeface="Calibri"/>
                <a:ea typeface="Calibri"/>
                <a:cs typeface="Calibri"/>
                <a:sym typeface="Calibri"/>
              </a:rPr>
              <a:t>:</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The velocity at which data is processed is critical in many businesses. Let’s look at some of the applications of the Velocity dimension of Big Data.</a:t>
            </a:r>
            <a:endParaRPr dirty="0"/>
          </a:p>
          <a:p>
            <a:pPr marL="457200" marR="0" lvl="0" indent="-298450" algn="l" rtl="0">
              <a:spcBef>
                <a:spcPts val="0"/>
              </a:spcBef>
              <a:spcAft>
                <a:spcPts val="0"/>
              </a:spcAft>
              <a:buClr>
                <a:schemeClr val="dk1"/>
              </a:buClr>
              <a:buSzPts val="1100"/>
              <a:buFont typeface="Arial"/>
              <a:buChar char="•"/>
            </a:pPr>
            <a:r>
              <a:rPr lang="en-US" sz="1200" b="1" i="0" u="none" strike="noStrike" cap="none" dirty="0">
                <a:solidFill>
                  <a:schemeClr val="dk1"/>
                </a:solidFill>
                <a:latin typeface="Calibri"/>
                <a:ea typeface="Calibri"/>
                <a:cs typeface="Calibri"/>
                <a:sym typeface="Calibri"/>
              </a:rPr>
              <a:t>Monitoring machine sensors:</a:t>
            </a:r>
            <a:r>
              <a:rPr lang="en-US" sz="1200" b="0" i="0" u="none" strike="noStrike" cap="none" dirty="0">
                <a:solidFill>
                  <a:schemeClr val="dk1"/>
                </a:solidFill>
                <a:latin typeface="Calibri"/>
                <a:ea typeface="Calibri"/>
                <a:cs typeface="Calibri"/>
                <a:sym typeface="Calibri"/>
              </a:rPr>
              <a:t> In industrial machines or vehicles, machines are monitored using embedded sensors. This is an example of Internet of Things (</a:t>
            </a:r>
            <a:r>
              <a:rPr lang="en-US" sz="1200" b="0" i="0" u="none" strike="noStrike" cap="none" dirty="0" err="1">
                <a:solidFill>
                  <a:schemeClr val="dk1"/>
                </a:solidFill>
                <a:latin typeface="Calibri"/>
                <a:ea typeface="Calibri"/>
                <a:cs typeface="Calibri"/>
                <a:sym typeface="Calibri"/>
              </a:rPr>
              <a:t>IoT</a:t>
            </a:r>
            <a:r>
              <a:rPr lang="en-US" sz="1200" b="0" i="0" u="none" strike="noStrike" cap="none" dirty="0">
                <a:solidFill>
                  <a:schemeClr val="dk1"/>
                </a:solidFill>
                <a:latin typeface="Calibri"/>
                <a:ea typeface="Calibri"/>
                <a:cs typeface="Calibri"/>
                <a:sym typeface="Calibri"/>
              </a:rPr>
              <a:t>). An example for this is that some insurance companies use vehicle speed and </a:t>
            </a:r>
            <a:r>
              <a:rPr lang="en-US" sz="1200" b="0" i="0" u="none" strike="noStrike" cap="none" dirty="0">
                <a:latin typeface="Calibri"/>
                <a:ea typeface="Calibri"/>
                <a:cs typeface="Calibri"/>
                <a:sym typeface="Calibri"/>
              </a:rPr>
              <a:t>brake </a:t>
            </a:r>
            <a:r>
              <a:rPr lang="en-US" sz="1200" b="0" i="0" u="none" strike="noStrike" cap="none" dirty="0">
                <a:solidFill>
                  <a:schemeClr val="dk1"/>
                </a:solidFill>
                <a:latin typeface="Calibri"/>
                <a:ea typeface="Calibri"/>
                <a:cs typeface="Calibri"/>
                <a:sym typeface="Calibri"/>
              </a:rPr>
              <a:t>data to classify accident risk and deliver appropriate solutions to their clients. Logistics companies also use sensors for real-time parcel tracking.</a:t>
            </a:r>
            <a:endParaRPr dirty="0"/>
          </a:p>
          <a:p>
            <a:pPr marL="457200" marR="0" lvl="0" indent="-298450" algn="l" rtl="0">
              <a:spcBef>
                <a:spcPts val="0"/>
              </a:spcBef>
              <a:spcAft>
                <a:spcPts val="0"/>
              </a:spcAft>
              <a:buClr>
                <a:schemeClr val="dk1"/>
              </a:buClr>
              <a:buSzPts val="1100"/>
              <a:buFont typeface="Arial"/>
              <a:buChar char="•"/>
            </a:pPr>
            <a:r>
              <a:rPr lang="en-US" sz="1200" b="1" i="0" u="none" strike="noStrike" cap="none" dirty="0">
                <a:solidFill>
                  <a:schemeClr val="dk1"/>
                </a:solidFill>
                <a:latin typeface="Calibri"/>
                <a:ea typeface="Calibri"/>
                <a:cs typeface="Calibri"/>
                <a:sym typeface="Calibri"/>
              </a:rPr>
              <a:t>Fraud detection and mitigation:</a:t>
            </a:r>
            <a:r>
              <a:rPr lang="en-US" sz="1200" b="0" i="0" u="none" strike="noStrike" cap="none" dirty="0">
                <a:solidFill>
                  <a:schemeClr val="dk1"/>
                </a:solidFill>
                <a:latin typeface="Calibri"/>
                <a:ea typeface="Calibri"/>
                <a:cs typeface="Calibri"/>
                <a:sym typeface="Calibri"/>
              </a:rPr>
              <a:t> Imagine a situation where a credit card is used in some location in India for an online purchase. The same card is used for a purchase, somewhere in Australia 30 minutes later. Is this technically possible? No. This is a clear case of fraud and data processing systems need to analyze the data in lightning speeds to issue an alert to the customer and block the card. This is a single case. In reality, systems process millions of transactions in seconds. </a:t>
            </a:r>
            <a:endParaRPr dirty="0"/>
          </a:p>
          <a:p>
            <a:pPr marL="457200" marR="0" lvl="0" indent="-298450" algn="l" rtl="0">
              <a:spcBef>
                <a:spcPts val="0"/>
              </a:spcBef>
              <a:spcAft>
                <a:spcPts val="0"/>
              </a:spcAft>
              <a:buClr>
                <a:schemeClr val="dk1"/>
              </a:buClr>
              <a:buSzPts val="1100"/>
              <a:buFont typeface="Arial"/>
              <a:buChar char="•"/>
            </a:pPr>
            <a:r>
              <a:rPr lang="en-US" sz="1200" b="1" i="0" u="none" strike="noStrike" cap="none" dirty="0">
                <a:solidFill>
                  <a:schemeClr val="dk1"/>
                </a:solidFill>
                <a:latin typeface="Calibri"/>
                <a:ea typeface="Calibri"/>
                <a:cs typeface="Calibri"/>
                <a:sym typeface="Calibri"/>
              </a:rPr>
              <a:t>Clickstream analysis:</a:t>
            </a:r>
            <a:r>
              <a:rPr lang="en-US" sz="1200" b="0" i="0" u="none" strike="noStrike" cap="none" dirty="0">
                <a:solidFill>
                  <a:schemeClr val="dk1"/>
                </a:solidFill>
                <a:latin typeface="Calibri"/>
                <a:ea typeface="Calibri"/>
                <a:cs typeface="Calibri"/>
                <a:sym typeface="Calibri"/>
              </a:rPr>
              <a:t> Real-time analysis of website- clicks, to understand the user </a:t>
            </a:r>
            <a:r>
              <a:rPr lang="en-US" sz="1200" b="0" i="0" u="none" strike="noStrike" cap="none" dirty="0" err="1">
                <a:solidFill>
                  <a:schemeClr val="dk1"/>
                </a:solidFill>
                <a:latin typeface="Calibri"/>
                <a:ea typeface="Calibri"/>
                <a:cs typeface="Calibri"/>
                <a:sym typeface="Calibri"/>
              </a:rPr>
              <a:t>behaviour</a:t>
            </a:r>
            <a:r>
              <a:rPr lang="en-US" sz="1200" b="0" i="0" u="none" strike="noStrike" cap="none" dirty="0">
                <a:solidFill>
                  <a:schemeClr val="dk1"/>
                </a:solidFill>
                <a:latin typeface="Calibri"/>
                <a:ea typeface="Calibri"/>
                <a:cs typeface="Calibri"/>
                <a:sym typeface="Calibri"/>
              </a:rPr>
              <a:t> is important for many businesses. This will engage the user and make them stay on the page for longer durations, which is critical for many businesses.</a:t>
            </a:r>
            <a:endParaRPr dirty="0"/>
          </a:p>
          <a:p>
            <a:pPr marL="457200" marR="0" lvl="0" indent="-298450" algn="l" rtl="0">
              <a:spcBef>
                <a:spcPts val="0"/>
              </a:spcBef>
              <a:spcAft>
                <a:spcPts val="0"/>
              </a:spcAft>
              <a:buClr>
                <a:schemeClr val="dk1"/>
              </a:buClr>
              <a:buSzPts val="1100"/>
              <a:buFont typeface="Arial"/>
              <a:buChar char="•"/>
            </a:pPr>
            <a:r>
              <a:rPr lang="en-US" sz="1200" b="1" i="0" u="none" strike="noStrike" cap="none" dirty="0">
                <a:solidFill>
                  <a:schemeClr val="dk1"/>
                </a:solidFill>
                <a:latin typeface="Calibri"/>
                <a:ea typeface="Calibri"/>
                <a:cs typeface="Calibri"/>
                <a:sym typeface="Calibri"/>
              </a:rPr>
              <a:t>Sensors and smart devices in healthcare systems:</a:t>
            </a:r>
            <a:r>
              <a:rPr lang="en-US" sz="1200" b="0" i="0" u="none" strike="noStrike" cap="none" dirty="0">
                <a:solidFill>
                  <a:schemeClr val="dk1"/>
                </a:solidFill>
                <a:latin typeface="Calibri"/>
                <a:ea typeface="Calibri"/>
                <a:cs typeface="Calibri"/>
                <a:sym typeface="Calibri"/>
              </a:rPr>
              <a:t> Sensors and smart devices monitoring the human body should be able to detect anomalies in real-time and trigger action immediately, saving lives potentially. The velocity of </a:t>
            </a:r>
            <a:r>
              <a:rPr lang="en-US" dirty="0"/>
              <a:t>d</a:t>
            </a:r>
            <a:r>
              <a:rPr lang="en-US" sz="1200" b="0" i="0" u="none" strike="noStrike" cap="none" dirty="0">
                <a:solidFill>
                  <a:schemeClr val="dk1"/>
                </a:solidFill>
                <a:latin typeface="Calibri"/>
                <a:ea typeface="Calibri"/>
                <a:cs typeface="Calibri"/>
                <a:sym typeface="Calibri"/>
              </a:rPr>
              <a:t>ata generated from wearable gadgets that track heart rates, weight, quality and measure of rest, day by day steps, and</a:t>
            </a:r>
            <a:r>
              <a:rPr lang="en-US" dirty="0"/>
              <a:t> </a:t>
            </a:r>
            <a:r>
              <a:rPr lang="en-US" sz="1200" b="0" i="0" u="none" strike="noStrike" cap="none" dirty="0">
                <a:solidFill>
                  <a:schemeClr val="dk1"/>
                </a:solidFill>
                <a:latin typeface="Calibri"/>
                <a:ea typeface="Calibri"/>
                <a:cs typeface="Calibri"/>
                <a:sym typeface="Calibri"/>
              </a:rPr>
              <a:t>force level of exercises are very helpful in dealing wi</a:t>
            </a:r>
            <a:r>
              <a:rPr lang="en-US" dirty="0"/>
              <a:t>th people’s well-being. Furthermore, devices used in critical care units of hospitals that track and report pulse rate, oxygen saturation, levels of blood oxygenation, hydration, lung limit, glucose levels, temperature swings, etc. produce large amounts of data in a shorter span, thus enabling the healthcare professionals to attend on the patients without any sort of delay.</a:t>
            </a:r>
            <a:endParaRPr dirty="0"/>
          </a:p>
          <a:p>
            <a:pPr marL="457200" marR="0" lvl="0" indent="-298450" algn="l" rtl="0">
              <a:spcBef>
                <a:spcPts val="0"/>
              </a:spcBef>
              <a:spcAft>
                <a:spcPts val="0"/>
              </a:spcAft>
              <a:buClr>
                <a:schemeClr val="dk1"/>
              </a:buClr>
              <a:buSzPts val="1100"/>
              <a:buFont typeface="Arial"/>
              <a:buChar char="•"/>
            </a:pPr>
            <a:r>
              <a:rPr lang="en-US" sz="1200" b="1" i="0" u="none" strike="noStrike" cap="none" dirty="0">
                <a:solidFill>
                  <a:schemeClr val="dk1"/>
                </a:solidFill>
                <a:latin typeface="Calibri"/>
                <a:ea typeface="Calibri"/>
                <a:cs typeface="Calibri"/>
                <a:sym typeface="Calibri"/>
              </a:rPr>
              <a:t>Application in the retail industry:</a:t>
            </a:r>
            <a:r>
              <a:rPr lang="en-US" sz="1200" b="0" i="0" u="none" strike="noStrike" cap="none" dirty="0">
                <a:solidFill>
                  <a:schemeClr val="dk1"/>
                </a:solidFill>
                <a:latin typeface="Calibri"/>
                <a:ea typeface="Calibri"/>
                <a:cs typeface="Calibri"/>
                <a:sym typeface="Calibri"/>
              </a:rPr>
              <a:t> Real-time data processing is important for the retail industries, to understand consumer </a:t>
            </a:r>
            <a:r>
              <a:rPr lang="en-US" sz="1200" b="0" i="0" u="none" strike="noStrike" cap="none" dirty="0" err="1">
                <a:solidFill>
                  <a:schemeClr val="dk1"/>
                </a:solidFill>
                <a:latin typeface="Calibri"/>
                <a:ea typeface="Calibri"/>
                <a:cs typeface="Calibri"/>
                <a:sym typeface="Calibri"/>
              </a:rPr>
              <a:t>behaviour</a:t>
            </a:r>
            <a:r>
              <a:rPr lang="en-US" sz="1200" b="0" i="0" u="none" strike="noStrike" cap="none" dirty="0">
                <a:solidFill>
                  <a:schemeClr val="dk1"/>
                </a:solidFill>
                <a:latin typeface="Calibri"/>
                <a:ea typeface="Calibri"/>
                <a:cs typeface="Calibri"/>
                <a:sym typeface="Calibri"/>
              </a:rPr>
              <a:t>. Especially for retail chains, where the data comes from the multiple stores at multiple locations. It is important to process all this data in very less time, to understand which product sells where. Otherwise, the businesses have to incur potential losses.</a:t>
            </a:r>
            <a:endParaRPr dirty="0"/>
          </a:p>
          <a:p>
            <a:pPr marL="457200" marR="0" lvl="0" indent="-298450" algn="l" rtl="0">
              <a:spcBef>
                <a:spcPts val="0"/>
              </a:spcBef>
              <a:spcAft>
                <a:spcPts val="0"/>
              </a:spcAft>
              <a:buClr>
                <a:schemeClr val="dk1"/>
              </a:buClr>
              <a:buSzPts val="1100"/>
              <a:buFont typeface="Arial"/>
              <a:buChar char="•"/>
            </a:pPr>
            <a:r>
              <a:rPr lang="en-US" sz="1200" b="1" i="0" u="none" strike="noStrike" cap="none" dirty="0">
                <a:solidFill>
                  <a:schemeClr val="dk1"/>
                </a:solidFill>
                <a:latin typeface="Calibri"/>
                <a:ea typeface="Calibri"/>
                <a:cs typeface="Calibri"/>
                <a:sym typeface="Calibri"/>
              </a:rPr>
              <a:t>Social media: </a:t>
            </a:r>
            <a:r>
              <a:rPr lang="en-US" sz="1200" b="0" i="0" u="none" strike="noStrike" cap="none" dirty="0">
                <a:solidFill>
                  <a:schemeClr val="dk1"/>
                </a:solidFill>
                <a:latin typeface="Calibri"/>
                <a:ea typeface="Calibri"/>
                <a:cs typeface="Calibri"/>
                <a:sym typeface="Calibri"/>
              </a:rPr>
              <a:t>As we learnt, social media is something where terabyte scales of data are generated and shared in seconds. For a professional social networking platform like LinkedIn, it is important to understand people’s behavior and mindset to provide them suggestions on jobs and other insights. If this doesn’t happen at a fast pace, people will lose interest and move to different platforms. The retention of people is critical for such businesses. </a:t>
            </a:r>
            <a:endParaRPr dirty="0"/>
          </a:p>
          <a:p>
            <a:pPr marL="457200" marR="0" lvl="0" indent="-298450" algn="l" rtl="0">
              <a:spcBef>
                <a:spcPts val="0"/>
              </a:spcBef>
              <a:spcAft>
                <a:spcPts val="0"/>
              </a:spcAft>
              <a:buClr>
                <a:schemeClr val="dk1"/>
              </a:buClr>
              <a:buSzPts val="1100"/>
              <a:buFont typeface="Arial"/>
              <a:buChar char="•"/>
            </a:pPr>
            <a:r>
              <a:rPr lang="en-US" sz="1200" b="1" i="0" u="none" strike="noStrike" cap="none" dirty="0">
                <a:solidFill>
                  <a:schemeClr val="dk1"/>
                </a:solidFill>
                <a:latin typeface="Calibri"/>
                <a:ea typeface="Calibri"/>
                <a:cs typeface="Calibri"/>
                <a:sym typeface="Calibri"/>
              </a:rPr>
              <a:t>e-Commerce applications: </a:t>
            </a:r>
            <a:r>
              <a:rPr lang="en-US" sz="1200" b="0" i="0" u="none" strike="noStrike" cap="none" dirty="0">
                <a:solidFill>
                  <a:schemeClr val="dk1"/>
                </a:solidFill>
                <a:latin typeface="Calibri"/>
                <a:ea typeface="Calibri"/>
                <a:cs typeface="Calibri"/>
                <a:sym typeface="Calibri"/>
              </a:rPr>
              <a:t>Think of e-commerce giants like Amazon. They need to process petabytes of data in few seconds, to suggest relevant products to the users. Especially on a sale day, millions of users will use the system in parallel. This means loads of data to be processed in a very short span of time. Data processing systems of ‘Amazon’ track these users real-time and suggest products and discounts based on their shopping history. High-velocity processing plays a significant role in these cases.</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p:txBody>
      </p:sp>
      <p:sp>
        <p:nvSpPr>
          <p:cNvPr id="1035" name="Shape 1035"/>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17</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080982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3"/>
        <p:cNvGrpSpPr/>
        <p:nvPr/>
      </p:nvGrpSpPr>
      <p:grpSpPr>
        <a:xfrm>
          <a:off x="0" y="0"/>
          <a:ext cx="0" cy="0"/>
          <a:chOff x="0" y="0"/>
          <a:chExt cx="0" cy="0"/>
        </a:xfrm>
      </p:grpSpPr>
      <p:sp>
        <p:nvSpPr>
          <p:cNvPr id="1064" name="Shape 106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5" name="Shape 1065"/>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Facilitator:</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Explain the various challenges associated with the processing of High-Velocity Data. </a:t>
            </a:r>
            <a:endParaRPr dirty="0"/>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Notes to the Participant: </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Take a look at the challenges that are associated with the processing of High-velocity Data.</a:t>
            </a:r>
            <a:endParaRPr dirty="0"/>
          </a:p>
          <a:p>
            <a:pPr marL="171450" marR="0" lvl="0" indent="-171450" algn="l" rtl="0">
              <a:spcBef>
                <a:spcPts val="0"/>
              </a:spcBef>
              <a:spcAft>
                <a:spcPts val="0"/>
              </a:spcAft>
              <a:buClr>
                <a:schemeClr val="dk1"/>
              </a:buClr>
              <a:buSzPts val="1200"/>
              <a:buFont typeface="Arial"/>
              <a:buChar char="•"/>
            </a:pPr>
            <a:r>
              <a:rPr lang="en-US" sz="1200" b="1" i="0" u="none" strike="noStrike" cap="none" dirty="0">
                <a:solidFill>
                  <a:schemeClr val="dk1"/>
                </a:solidFill>
                <a:latin typeface="Calibri"/>
                <a:ea typeface="Calibri"/>
                <a:cs typeface="Calibri"/>
                <a:sym typeface="Calibri"/>
              </a:rPr>
              <a:t>Faster and complex data processing systems</a:t>
            </a:r>
            <a:r>
              <a:rPr lang="en-US" sz="1200" b="0" i="0" u="none" strike="noStrike" cap="none" dirty="0">
                <a:solidFill>
                  <a:schemeClr val="dk1"/>
                </a:solidFill>
                <a:latin typeface="Calibri"/>
                <a:ea typeface="Calibri"/>
                <a:cs typeface="Calibri"/>
                <a:sym typeface="Calibri"/>
              </a:rPr>
              <a:t>: To receive, store and process the High-velocity data, the data storage solution must be capable of accepting millions of transactions per second, which is not possible with the traditional processing systems. </a:t>
            </a:r>
            <a:endParaRPr dirty="0"/>
          </a:p>
          <a:p>
            <a:pPr marL="171450" marR="0" lvl="0" indent="-171450" algn="l" rtl="0">
              <a:spcBef>
                <a:spcPts val="0"/>
              </a:spcBef>
              <a:spcAft>
                <a:spcPts val="0"/>
              </a:spcAft>
              <a:buClr>
                <a:schemeClr val="dk1"/>
              </a:buClr>
              <a:buSzPts val="1200"/>
              <a:buFont typeface="Arial"/>
              <a:buChar char="•"/>
            </a:pPr>
            <a:r>
              <a:rPr lang="en-US" sz="1200" b="1" i="0" u="none" strike="noStrike" cap="none" dirty="0">
                <a:solidFill>
                  <a:schemeClr val="dk1"/>
                </a:solidFill>
                <a:latin typeface="Calibri"/>
                <a:ea typeface="Calibri"/>
                <a:cs typeface="Calibri"/>
                <a:sym typeface="Calibri"/>
              </a:rPr>
              <a:t>Ability to handle and process the data coming from multiple sources</a:t>
            </a:r>
            <a:r>
              <a:rPr lang="en-US" sz="1200" b="0" i="0" u="none" strike="noStrike" cap="none" dirty="0">
                <a:solidFill>
                  <a:schemeClr val="dk1"/>
                </a:solidFill>
                <a:latin typeface="Calibri"/>
                <a:ea typeface="Calibri"/>
                <a:cs typeface="Calibri"/>
                <a:sym typeface="Calibri"/>
              </a:rPr>
              <a:t>: With the advent of cheap sensors, mobile phones and social media, the latest information is obtained from multiple sources at a rapid rate. For many organizations, this is a challenge as their systems are not equipped to capture and process the incoming data that comes from multiple sources in the range of hundreds of megabytes per second.</a:t>
            </a:r>
            <a:endParaRPr dirty="0"/>
          </a:p>
          <a:p>
            <a:pPr marL="171450" marR="0" lvl="0" indent="-171450" algn="l" rtl="0">
              <a:spcBef>
                <a:spcPts val="0"/>
              </a:spcBef>
              <a:spcAft>
                <a:spcPts val="0"/>
              </a:spcAft>
              <a:buClr>
                <a:schemeClr val="dk1"/>
              </a:buClr>
              <a:buSzPts val="1200"/>
              <a:buFont typeface="Arial"/>
              <a:buChar char="•"/>
            </a:pPr>
            <a:r>
              <a:rPr lang="en-US" sz="1200" b="1" i="0" u="none" strike="noStrike" cap="none" dirty="0">
                <a:solidFill>
                  <a:schemeClr val="dk1"/>
                </a:solidFill>
                <a:latin typeface="Calibri"/>
                <a:ea typeface="Calibri"/>
                <a:cs typeface="Calibri"/>
                <a:sym typeface="Calibri"/>
              </a:rPr>
              <a:t>Limitations of Batch Processing Systems</a:t>
            </a:r>
            <a:r>
              <a:rPr lang="en-US" sz="1200" b="0" i="0" u="none" strike="noStrike" cap="none" dirty="0">
                <a:solidFill>
                  <a:schemeClr val="dk1"/>
                </a:solidFill>
                <a:latin typeface="Calibri"/>
                <a:ea typeface="Calibri"/>
                <a:cs typeface="Calibri"/>
                <a:sym typeface="Calibri"/>
              </a:rPr>
              <a:t>: The traditional batch processing systems were used to analyze data until a few years ago. In batch processing, large amounts of data are fed into large machines and processed for days at a time. This process is common even today, but decisions based on days-old data may be disastrous for some businesses. It is important to match the speed of data processing with the speed of data generation. The organizations that lack these real-time processing systems, should be able to afford potential business losses.</a:t>
            </a:r>
            <a:endParaRPr dirty="0"/>
          </a:p>
          <a:p>
            <a:pPr marL="171450" marR="0" lvl="0" indent="-171450" algn="l" rtl="0">
              <a:spcBef>
                <a:spcPts val="0"/>
              </a:spcBef>
              <a:spcAft>
                <a:spcPts val="0"/>
              </a:spcAft>
              <a:buClr>
                <a:schemeClr val="dk1"/>
              </a:buClr>
              <a:buSzPts val="1200"/>
              <a:buFont typeface="Arial"/>
              <a:buChar char="•"/>
            </a:pPr>
            <a:r>
              <a:rPr lang="en-US" sz="1200" b="1" i="0" u="none" strike="noStrike" cap="none" dirty="0">
                <a:solidFill>
                  <a:schemeClr val="dk1"/>
                </a:solidFill>
                <a:latin typeface="Calibri"/>
                <a:ea typeface="Calibri"/>
                <a:cs typeface="Calibri"/>
                <a:sym typeface="Calibri"/>
              </a:rPr>
              <a:t>Limited shelf-life of the Data</a:t>
            </a:r>
            <a:r>
              <a:rPr lang="en-US" sz="1200" b="0" i="0" u="none" strike="noStrike" cap="none" dirty="0">
                <a:solidFill>
                  <a:schemeClr val="dk1"/>
                </a:solidFill>
                <a:latin typeface="Calibri"/>
                <a:ea typeface="Calibri"/>
                <a:cs typeface="Calibri"/>
                <a:sym typeface="Calibri"/>
              </a:rPr>
              <a:t>: There is no doubt that the stored data can give more insights. While this is true for some forms of data, it doesn’t apply to all situations. Many types of data have a limited shelf life and will become absurd over time, very quickly in some cases. In those cases, if the batch processing is done, </a:t>
            </a:r>
            <a:r>
              <a:rPr lang="en-US" sz="1200" b="0" i="0" u="none" strike="noStrike" cap="none" dirty="0" err="1">
                <a:solidFill>
                  <a:schemeClr val="dk1"/>
                </a:solidFill>
                <a:latin typeface="Calibri"/>
                <a:ea typeface="Calibri"/>
                <a:cs typeface="Calibri"/>
                <a:sym typeface="Calibri"/>
              </a:rPr>
              <a:t>i,e</a:t>
            </a:r>
            <a:r>
              <a:rPr lang="en-US" sz="1200" b="0" i="0" u="none" strike="noStrike" cap="none" dirty="0">
                <a:solidFill>
                  <a:schemeClr val="dk1"/>
                </a:solidFill>
                <a:latin typeface="Calibri"/>
                <a:ea typeface="Calibri"/>
                <a:cs typeface="Calibri"/>
                <a:sym typeface="Calibri"/>
              </a:rPr>
              <a:t>, all the data is stored first and then processed, there will be little value to the insights generated.</a:t>
            </a:r>
            <a:endParaRPr dirty="0"/>
          </a:p>
          <a:p>
            <a:pPr marL="171450" marR="0" lvl="0" indent="-171450" algn="l" rtl="0">
              <a:spcBef>
                <a:spcPts val="0"/>
              </a:spcBef>
              <a:spcAft>
                <a:spcPts val="0"/>
              </a:spcAft>
              <a:buClr>
                <a:schemeClr val="dk1"/>
              </a:buClr>
              <a:buSzPts val="1200"/>
              <a:buFont typeface="Arial"/>
              <a:buChar char="•"/>
            </a:pPr>
            <a:r>
              <a:rPr lang="en-US" sz="1200" b="1" i="0" u="none" strike="noStrike" cap="none" dirty="0">
                <a:solidFill>
                  <a:schemeClr val="dk1"/>
                </a:solidFill>
                <a:latin typeface="Calibri"/>
                <a:ea typeface="Calibri"/>
                <a:cs typeface="Calibri"/>
                <a:sym typeface="Calibri"/>
              </a:rPr>
              <a:t>High-velocity decision making</a:t>
            </a:r>
            <a:r>
              <a:rPr lang="en-US" sz="1200" b="0" i="0" u="none" strike="noStrike" cap="none" dirty="0">
                <a:solidFill>
                  <a:schemeClr val="dk1"/>
                </a:solidFill>
                <a:latin typeface="Calibri"/>
                <a:ea typeface="Calibri"/>
                <a:cs typeface="Calibri"/>
                <a:sym typeface="Calibri"/>
              </a:rPr>
              <a:t>: Traditionally, the business decision makers are used to wait for days or weeks or even months to take a decision. They use this period to collect enough data to back their decision and ensure that it is of high quality. For fast-paced organizations, especially if the business is data-driven, traditional approaches are far too slow.</a:t>
            </a:r>
            <a:endParaRPr dirty="0"/>
          </a:p>
          <a:p>
            <a:pPr marL="171450" marR="0" lvl="0" indent="-171450" algn="l" rtl="0">
              <a:spcBef>
                <a:spcPts val="0"/>
              </a:spcBef>
              <a:spcAft>
                <a:spcPts val="0"/>
              </a:spcAft>
              <a:buClr>
                <a:schemeClr val="dk1"/>
              </a:buClr>
              <a:buSzPts val="1200"/>
              <a:buFont typeface="Arial"/>
              <a:buChar char="•"/>
            </a:pPr>
            <a:r>
              <a:rPr lang="en-US" sz="1200" b="1" i="0" u="none" strike="noStrike" cap="none" dirty="0">
                <a:solidFill>
                  <a:schemeClr val="dk1"/>
                </a:solidFill>
                <a:latin typeface="Calibri"/>
                <a:ea typeface="Calibri"/>
                <a:cs typeface="Calibri"/>
                <a:sym typeface="Calibri"/>
              </a:rPr>
              <a:t>People, processes and cultural limitations</a:t>
            </a:r>
            <a:r>
              <a:rPr lang="en-US" sz="1200" b="0" i="0" u="none" strike="noStrike" cap="none" dirty="0">
                <a:solidFill>
                  <a:schemeClr val="dk1"/>
                </a:solidFill>
                <a:latin typeface="Calibri"/>
                <a:ea typeface="Calibri"/>
                <a:cs typeface="Calibri"/>
                <a:sym typeface="Calibri"/>
              </a:rPr>
              <a:t>: The Velocity-related challenges are generally thought of, </a:t>
            </a:r>
            <a:r>
              <a:rPr lang="en-US" sz="1200" b="0" i="0" u="none" strike="noStrike" cap="none" dirty="0" smtClean="0">
                <a:solidFill>
                  <a:schemeClr val="dk1"/>
                </a:solidFill>
                <a:latin typeface="Calibri"/>
                <a:ea typeface="Calibri"/>
                <a:cs typeface="Calibri"/>
                <a:sym typeface="Calibri"/>
              </a:rPr>
              <a:t>from </a:t>
            </a:r>
            <a:r>
              <a:rPr lang="en-US" sz="1200" b="0" i="0" u="none" strike="noStrike" cap="none" dirty="0">
                <a:solidFill>
                  <a:schemeClr val="dk1"/>
                </a:solidFill>
                <a:latin typeface="Calibri"/>
                <a:ea typeface="Calibri"/>
                <a:cs typeface="Calibri"/>
                <a:sym typeface="Calibri"/>
              </a:rPr>
              <a:t>a technical viewpoint. It’s not limited to technology more often. Despite the speed at which the data is collected and processed, the people, processes and cultural limitations can hold businesses back from a speed and agility perspective. </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p:txBody>
      </p:sp>
      <p:sp>
        <p:nvSpPr>
          <p:cNvPr id="1066" name="Shape 1066"/>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18</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7603491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3"/>
        <p:cNvGrpSpPr/>
        <p:nvPr/>
      </p:nvGrpSpPr>
      <p:grpSpPr>
        <a:xfrm>
          <a:off x="0" y="0"/>
          <a:ext cx="0" cy="0"/>
          <a:chOff x="0" y="0"/>
          <a:chExt cx="0" cy="0"/>
        </a:xfrm>
      </p:grpSpPr>
      <p:sp>
        <p:nvSpPr>
          <p:cNvPr id="1084" name="Shape 108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5" name="Shape 1085"/>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spcBef>
                <a:spcPts val="0"/>
              </a:spcBef>
              <a:spcAft>
                <a:spcPts val="0"/>
              </a:spcAft>
              <a:buClr>
                <a:schemeClr val="dk1"/>
              </a:buClr>
              <a:buSzPts val="1200"/>
              <a:buFont typeface="Calibri"/>
              <a:buNone/>
            </a:pPr>
            <a:r>
              <a:rPr lang="en-US" sz="1200" b="1" i="0" u="none" strike="noStrike" cap="none">
                <a:solidFill>
                  <a:schemeClr val="dk1"/>
                </a:solidFill>
                <a:latin typeface="Calibri"/>
                <a:ea typeface="Calibri"/>
                <a:cs typeface="Calibri"/>
                <a:sym typeface="Calibri"/>
              </a:rPr>
              <a:t>Answer: </a:t>
            </a:r>
            <a:endParaRPr/>
          </a:p>
          <a:p>
            <a:pPr marL="228600" marR="0" lvl="0" indent="-228600" algn="l" rtl="0">
              <a:lnSpc>
                <a:spcPct val="100000"/>
              </a:lnSpc>
              <a:spcBef>
                <a:spcPts val="0"/>
              </a:spcBef>
              <a:spcAft>
                <a:spcPts val="0"/>
              </a:spcAft>
              <a:buClr>
                <a:schemeClr val="dk1"/>
              </a:buClr>
              <a:buSzPts val="1200"/>
              <a:buFont typeface="Calibri"/>
              <a:buAutoNum type="arabicPeriod"/>
            </a:pPr>
            <a:r>
              <a:rPr lang="en-US" sz="1200" b="0" i="0" u="none" strike="noStrike" cap="none">
                <a:solidFill>
                  <a:schemeClr val="dk1"/>
                </a:solidFill>
                <a:latin typeface="Calibri"/>
                <a:ea typeface="Calibri"/>
                <a:cs typeface="Calibri"/>
                <a:sym typeface="Calibri"/>
              </a:rPr>
              <a:t>A. True</a:t>
            </a:r>
            <a:endParaRPr/>
          </a:p>
          <a:p>
            <a:pPr marL="228600" marR="0" lvl="0" indent="-228600" algn="l" rtl="0">
              <a:lnSpc>
                <a:spcPct val="100000"/>
              </a:lnSpc>
              <a:spcBef>
                <a:spcPts val="0"/>
              </a:spcBef>
              <a:spcAft>
                <a:spcPts val="0"/>
              </a:spcAft>
              <a:buClr>
                <a:schemeClr val="dk1"/>
              </a:buClr>
              <a:buSzPts val="1200"/>
              <a:buFont typeface="Calibri"/>
              <a:buAutoNum type="arabicPeriod"/>
            </a:pPr>
            <a:r>
              <a:rPr lang="en-US" sz="1200" b="0" i="0" u="none" strike="noStrike" cap="none">
                <a:solidFill>
                  <a:schemeClr val="dk1"/>
                </a:solidFill>
                <a:latin typeface="Calibri"/>
                <a:ea typeface="Calibri"/>
                <a:cs typeface="Calibri"/>
                <a:sym typeface="Calibri"/>
              </a:rPr>
              <a:t>B. False</a:t>
            </a:r>
            <a:endParaRPr/>
          </a:p>
          <a:p>
            <a:pPr marL="228600" marR="0" lvl="0" indent="-152400" algn="l" rtl="0">
              <a:lnSpc>
                <a:spcPct val="100000"/>
              </a:lnSpc>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086" name="Shape 1086"/>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19</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53831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Shape 72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29" name="Shape 729"/>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Facilitator:</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Reiterate the module objectives in this module. </a:t>
            </a:r>
            <a:endParaRPr dirty="0"/>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Participant: </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At the end of this module, you will be able to:</a:t>
            </a:r>
            <a:endParaRPr dirty="0"/>
          </a:p>
          <a:p>
            <a:pPr marL="457200" marR="0" lvl="0" indent="-298450" algn="l" rtl="0">
              <a:lnSpc>
                <a:spcPct val="115000"/>
              </a:lnSpc>
              <a:spcBef>
                <a:spcPts val="0"/>
              </a:spcBef>
              <a:spcAft>
                <a:spcPts val="0"/>
              </a:spcAft>
              <a:buClr>
                <a:srgbClr val="000000"/>
              </a:buClr>
              <a:buSzPts val="1100"/>
              <a:buFont typeface="Calibri"/>
              <a:buChar char="●"/>
            </a:pPr>
            <a:r>
              <a:rPr lang="en-US" sz="1200" b="0" i="0" u="none" strike="noStrike" cap="none" dirty="0">
                <a:solidFill>
                  <a:schemeClr val="dk1"/>
                </a:solidFill>
                <a:latin typeface="Calibri"/>
                <a:ea typeface="Calibri"/>
                <a:cs typeface="Calibri"/>
                <a:sym typeface="Calibri"/>
              </a:rPr>
              <a:t>Define Big Data and its concepts. </a:t>
            </a:r>
            <a:endParaRPr dirty="0"/>
          </a:p>
          <a:p>
            <a:pPr marL="457200" marR="0" lvl="0" indent="-298450" algn="l" rtl="0">
              <a:lnSpc>
                <a:spcPct val="115000"/>
              </a:lnSpc>
              <a:spcBef>
                <a:spcPts val="0"/>
              </a:spcBef>
              <a:spcAft>
                <a:spcPts val="0"/>
              </a:spcAft>
              <a:buClr>
                <a:srgbClr val="000000"/>
              </a:buClr>
              <a:buSzPts val="1100"/>
              <a:buFont typeface="Calibri"/>
              <a:buChar char="●"/>
            </a:pPr>
            <a:r>
              <a:rPr lang="en-US" sz="1200" b="0" i="0" u="none" strike="noStrike" cap="none" dirty="0">
                <a:solidFill>
                  <a:schemeClr val="dk1"/>
                </a:solidFill>
                <a:latin typeface="Calibri"/>
                <a:ea typeface="Calibri"/>
                <a:cs typeface="Calibri"/>
                <a:sym typeface="Calibri"/>
              </a:rPr>
              <a:t>Understand the chronology of the evolution of big data</a:t>
            </a:r>
            <a:endParaRPr dirty="0"/>
          </a:p>
          <a:p>
            <a:pPr marL="457200" marR="0" lvl="0" indent="-298450" algn="l" rtl="0">
              <a:lnSpc>
                <a:spcPct val="115000"/>
              </a:lnSpc>
              <a:spcBef>
                <a:spcPts val="0"/>
              </a:spcBef>
              <a:spcAft>
                <a:spcPts val="0"/>
              </a:spcAft>
              <a:buClr>
                <a:srgbClr val="000000"/>
              </a:buClr>
              <a:buSzPts val="1100"/>
              <a:buFont typeface="Calibri"/>
              <a:buChar char="●"/>
            </a:pPr>
            <a:r>
              <a:rPr lang="en-US" sz="1200" b="0" i="0" u="none" strike="noStrike" cap="none" dirty="0">
                <a:solidFill>
                  <a:schemeClr val="dk1"/>
                </a:solidFill>
                <a:latin typeface="Calibri"/>
                <a:ea typeface="Calibri"/>
                <a:cs typeface="Calibri"/>
                <a:sym typeface="Calibri"/>
              </a:rPr>
              <a:t>Understand in detail, the three major characteristics of Big Data</a:t>
            </a:r>
            <a:endParaRPr dirty="0"/>
          </a:p>
          <a:p>
            <a:pPr marL="914400" marR="0" lvl="1" indent="-298450" algn="l" rtl="0">
              <a:lnSpc>
                <a:spcPct val="115000"/>
              </a:lnSpc>
              <a:spcBef>
                <a:spcPts val="0"/>
              </a:spcBef>
              <a:spcAft>
                <a:spcPts val="0"/>
              </a:spcAft>
              <a:buClr>
                <a:srgbClr val="000000"/>
              </a:buClr>
              <a:buSzPts val="1100"/>
              <a:buFont typeface="Courier New"/>
              <a:buChar char="o"/>
            </a:pPr>
            <a:r>
              <a:rPr lang="en-US" sz="1200" b="0" i="0" u="none" strike="noStrike" cap="none" dirty="0">
                <a:solidFill>
                  <a:schemeClr val="dk1"/>
                </a:solidFill>
                <a:latin typeface="Calibri"/>
                <a:ea typeface="Calibri"/>
                <a:cs typeface="Calibri"/>
                <a:sym typeface="Calibri"/>
              </a:rPr>
              <a:t>Volume</a:t>
            </a:r>
            <a:endParaRPr dirty="0"/>
          </a:p>
          <a:p>
            <a:pPr marL="914400" marR="0" lvl="1" indent="-298450" algn="l" rtl="0">
              <a:lnSpc>
                <a:spcPct val="115000"/>
              </a:lnSpc>
              <a:spcBef>
                <a:spcPts val="0"/>
              </a:spcBef>
              <a:spcAft>
                <a:spcPts val="0"/>
              </a:spcAft>
              <a:buClr>
                <a:srgbClr val="000000"/>
              </a:buClr>
              <a:buSzPts val="1100"/>
              <a:buFont typeface="Courier New"/>
              <a:buChar char="o"/>
            </a:pPr>
            <a:r>
              <a:rPr lang="en-US" sz="1200" b="0" i="0" u="none" strike="noStrike" cap="none" dirty="0">
                <a:solidFill>
                  <a:schemeClr val="dk1"/>
                </a:solidFill>
                <a:latin typeface="Calibri"/>
                <a:ea typeface="Calibri"/>
                <a:cs typeface="Calibri"/>
                <a:sym typeface="Calibri"/>
              </a:rPr>
              <a:t>Velocity</a:t>
            </a:r>
            <a:endParaRPr dirty="0"/>
          </a:p>
          <a:p>
            <a:pPr marL="914400" marR="0" lvl="1" indent="-298450" algn="l" rtl="0">
              <a:lnSpc>
                <a:spcPct val="115000"/>
              </a:lnSpc>
              <a:spcBef>
                <a:spcPts val="0"/>
              </a:spcBef>
              <a:spcAft>
                <a:spcPts val="0"/>
              </a:spcAft>
              <a:buClr>
                <a:srgbClr val="000000"/>
              </a:buClr>
              <a:buSzPts val="1100"/>
              <a:buFont typeface="Courier New"/>
              <a:buChar char="o"/>
            </a:pPr>
            <a:r>
              <a:rPr lang="en-US" sz="1200" b="0" i="0" u="none" strike="noStrike" cap="none" dirty="0">
                <a:solidFill>
                  <a:schemeClr val="dk1"/>
                </a:solidFill>
                <a:latin typeface="Calibri"/>
                <a:ea typeface="Calibri"/>
                <a:cs typeface="Calibri"/>
                <a:sym typeface="Calibri"/>
              </a:rPr>
              <a:t>Variety</a:t>
            </a:r>
            <a:endParaRPr dirty="0"/>
          </a:p>
          <a:p>
            <a:pPr marL="457200" marR="0" lvl="0" indent="-298450" algn="l" rtl="0">
              <a:lnSpc>
                <a:spcPct val="115000"/>
              </a:lnSpc>
              <a:spcBef>
                <a:spcPts val="0"/>
              </a:spcBef>
              <a:spcAft>
                <a:spcPts val="0"/>
              </a:spcAft>
              <a:buClr>
                <a:srgbClr val="000000"/>
              </a:buClr>
              <a:buSzPts val="1100"/>
              <a:buFont typeface="Calibri"/>
              <a:buChar char="●"/>
            </a:pPr>
            <a:r>
              <a:rPr lang="en-US" sz="1200" b="0" i="0" u="none" strike="noStrike" cap="none" dirty="0">
                <a:solidFill>
                  <a:schemeClr val="dk1"/>
                </a:solidFill>
                <a:latin typeface="Calibri"/>
                <a:ea typeface="Calibri"/>
                <a:cs typeface="Calibri"/>
                <a:sym typeface="Calibri"/>
              </a:rPr>
              <a:t>List the potential values that can be derived out of Big Data and the key factors driving it. </a:t>
            </a:r>
            <a:endParaRPr dirty="0"/>
          </a:p>
          <a:p>
            <a:pPr marL="457200" marR="0" lvl="0" indent="-298450" algn="l" rtl="0">
              <a:lnSpc>
                <a:spcPct val="115000"/>
              </a:lnSpc>
              <a:spcBef>
                <a:spcPts val="0"/>
              </a:spcBef>
              <a:spcAft>
                <a:spcPts val="0"/>
              </a:spcAft>
              <a:buClr>
                <a:srgbClr val="000000"/>
              </a:buClr>
              <a:buSzPts val="1100"/>
              <a:buFont typeface="Calibri"/>
              <a:buChar char="●"/>
            </a:pPr>
            <a:r>
              <a:rPr lang="en-US" sz="1200" b="0" i="0" u="none" strike="noStrike" cap="none" dirty="0">
                <a:solidFill>
                  <a:schemeClr val="dk1"/>
                </a:solidFill>
                <a:latin typeface="Calibri"/>
                <a:ea typeface="Calibri"/>
                <a:cs typeface="Calibri"/>
                <a:sym typeface="Calibri"/>
              </a:rPr>
              <a:t>Understand how data is accessed and processed to extract the value.</a:t>
            </a:r>
            <a:endParaRPr dirty="0"/>
          </a:p>
          <a:p>
            <a:pPr marL="457200" marR="0" lvl="0" indent="-298450" algn="l" rtl="0">
              <a:lnSpc>
                <a:spcPct val="115000"/>
              </a:lnSpc>
              <a:spcBef>
                <a:spcPts val="0"/>
              </a:spcBef>
              <a:spcAft>
                <a:spcPts val="0"/>
              </a:spcAft>
              <a:buClr>
                <a:srgbClr val="000000"/>
              </a:buClr>
              <a:buSzPts val="1100"/>
              <a:buFont typeface="Calibri"/>
              <a:buChar char="●"/>
            </a:pPr>
            <a:r>
              <a:rPr lang="en-US" sz="1200" b="0" i="0" u="none" strike="noStrike" cap="none" dirty="0">
                <a:solidFill>
                  <a:schemeClr val="dk1"/>
                </a:solidFill>
                <a:latin typeface="Calibri"/>
                <a:ea typeface="Calibri"/>
                <a:cs typeface="Calibri"/>
                <a:sym typeface="Calibri"/>
              </a:rPr>
              <a:t>Enumerate the other characteristics of Big Data.</a:t>
            </a:r>
            <a:endParaRPr dirty="0"/>
          </a:p>
        </p:txBody>
      </p:sp>
      <p:sp>
        <p:nvSpPr>
          <p:cNvPr id="730" name="Shape 730"/>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2</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796424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1"/>
        <p:cNvGrpSpPr/>
        <p:nvPr/>
      </p:nvGrpSpPr>
      <p:grpSpPr>
        <a:xfrm>
          <a:off x="0" y="0"/>
          <a:ext cx="0" cy="0"/>
          <a:chOff x="0" y="0"/>
          <a:chExt cx="0" cy="0"/>
        </a:xfrm>
      </p:grpSpPr>
      <p:sp>
        <p:nvSpPr>
          <p:cNvPr id="1092" name="Shape 109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3" name="Shape 1093"/>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Facilitator:</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Introduce the variety dimension of Big data to participants. Explain how multiple different types of data that comes from multiple different sources add the variety dimension to big data.</a:t>
            </a:r>
            <a:endParaRPr dirty="0"/>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Notes to the Participant: </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Data comes in all formats. It can range from structured data in the form of tables to unstructured data in the form of images, emails video, audio, transactions, etc. </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In earlier days, data came in the form of only spreadsheets and databases which had a defined structured and were easier to analyze and process. These traditional data types fit perfectly in a relational database. With the rise of big data new unstructured and semi-structured data types have evolved. These data formats require additional pre-processing to derive their complete meaning and support metadata. Data in the form of emails, photos, videos, monitoring devices, PDFs, audio, geographical maps, computer- generated simulations etc. are also being considered by the analysis applications. And these are only a few of the varieties of data that we encounter on a daily basis. These types of data pose certain issues for storage, mining and analysis.</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With big data, the answer to ‘what is data’ is expanding with time. To give an example, the blink of your eye and its movements could be captured as data and </a:t>
            </a:r>
            <a:r>
              <a:rPr lang="en-US" sz="1200" b="0" i="0" u="none" strike="noStrike" cap="none" dirty="0" err="1">
                <a:solidFill>
                  <a:schemeClr val="dk1"/>
                </a:solidFill>
                <a:latin typeface="Calibri"/>
                <a:ea typeface="Calibri"/>
                <a:cs typeface="Calibri"/>
                <a:sym typeface="Calibri"/>
              </a:rPr>
              <a:t>analysed</a:t>
            </a:r>
            <a:r>
              <a:rPr lang="en-US" sz="1200" b="0" i="0" u="none" strike="noStrike" cap="none" dirty="0">
                <a:solidFill>
                  <a:schemeClr val="dk1"/>
                </a:solidFill>
                <a:latin typeface="Calibri"/>
                <a:ea typeface="Calibri"/>
                <a:cs typeface="Calibri"/>
                <a:sym typeface="Calibri"/>
              </a:rPr>
              <a:t>.</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p:txBody>
      </p:sp>
      <p:sp>
        <p:nvSpPr>
          <p:cNvPr id="1094" name="Shape 1094"/>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20</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5527137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2"/>
        <p:cNvGrpSpPr/>
        <p:nvPr/>
      </p:nvGrpSpPr>
      <p:grpSpPr>
        <a:xfrm>
          <a:off x="0" y="0"/>
          <a:ext cx="0" cy="0"/>
          <a:chOff x="0" y="0"/>
          <a:chExt cx="0" cy="0"/>
        </a:xfrm>
      </p:grpSpPr>
      <p:sp>
        <p:nvSpPr>
          <p:cNvPr id="1103" name="Shape 110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4" name="Shape 1104"/>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Facilitator:</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Introduce the major dimensions of Variety and how they are important for data capture, analysis and processing. </a:t>
            </a:r>
            <a:endParaRPr dirty="0"/>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Notes to the Participant: </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The Variety or heterogeneity of data can be characterized along different dimensions. Let’s look at the most common ones here. </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457200" marR="0" lvl="0" indent="-298450" algn="l" rtl="0">
              <a:spcBef>
                <a:spcPts val="0"/>
              </a:spcBef>
              <a:spcAft>
                <a:spcPts val="0"/>
              </a:spcAft>
              <a:buClr>
                <a:schemeClr val="dk1"/>
              </a:buClr>
              <a:buSzPts val="1100"/>
              <a:buFont typeface="Calibri"/>
              <a:buAutoNum type="arabicPeriod"/>
            </a:pPr>
            <a:r>
              <a:rPr lang="en-US" sz="1200" b="1" i="0" u="none" strike="noStrike" cap="none" dirty="0">
                <a:solidFill>
                  <a:schemeClr val="dk1"/>
                </a:solidFill>
                <a:latin typeface="Calibri"/>
                <a:ea typeface="Calibri"/>
                <a:cs typeface="Calibri"/>
                <a:sym typeface="Calibri"/>
              </a:rPr>
              <a:t>Structural variety:</a:t>
            </a:r>
            <a:r>
              <a:rPr lang="en-US" sz="1200" b="0" i="0" u="none" strike="noStrike" cap="none" dirty="0">
                <a:solidFill>
                  <a:schemeClr val="dk1"/>
                </a:solidFill>
                <a:latin typeface="Calibri"/>
                <a:ea typeface="Calibri"/>
                <a:cs typeface="Calibri"/>
                <a:sym typeface="Calibri"/>
              </a:rPr>
              <a:t> This refers to the difference in the way data is represented. For example, an ECG signal should be represented in a way that is different from a newspaper article. Similarly, a satellite image is represented in a way different from emails or </a:t>
            </a:r>
            <a:r>
              <a:rPr lang="en-US" sz="1200" b="0" i="0" u="none" strike="noStrike" cap="none" dirty="0" err="1">
                <a:solidFill>
                  <a:schemeClr val="dk1"/>
                </a:solidFill>
                <a:latin typeface="Calibri"/>
                <a:ea typeface="Calibri"/>
                <a:cs typeface="Calibri"/>
                <a:sym typeface="Calibri"/>
              </a:rPr>
              <a:t>facebook</a:t>
            </a:r>
            <a:r>
              <a:rPr lang="en-US" sz="1200" b="0" i="0" u="none" strike="noStrike" cap="none" dirty="0">
                <a:solidFill>
                  <a:schemeClr val="dk1"/>
                </a:solidFill>
                <a:latin typeface="Calibri"/>
                <a:ea typeface="Calibri"/>
                <a:cs typeface="Calibri"/>
                <a:sym typeface="Calibri"/>
              </a:rPr>
              <a:t> posts.</a:t>
            </a:r>
            <a:endParaRPr dirty="0"/>
          </a:p>
          <a:p>
            <a:pPr marL="457200" marR="0" lvl="0" indent="-298450" algn="l" rtl="0">
              <a:spcBef>
                <a:spcPts val="0"/>
              </a:spcBef>
              <a:spcAft>
                <a:spcPts val="0"/>
              </a:spcAft>
              <a:buClr>
                <a:schemeClr val="dk1"/>
              </a:buClr>
              <a:buSzPts val="1100"/>
              <a:buFont typeface="Calibri"/>
              <a:buAutoNum type="arabicPeriod"/>
            </a:pPr>
            <a:r>
              <a:rPr lang="en-US" sz="1200" b="1" i="0" u="none" strike="noStrike" cap="none" dirty="0">
                <a:solidFill>
                  <a:schemeClr val="dk1"/>
                </a:solidFill>
                <a:latin typeface="Calibri"/>
                <a:ea typeface="Calibri"/>
                <a:cs typeface="Calibri"/>
                <a:sym typeface="Calibri"/>
              </a:rPr>
              <a:t>Media variety:</a:t>
            </a:r>
            <a:r>
              <a:rPr lang="en-US" sz="1200" b="0" i="0" u="none" strike="noStrike" cap="none" dirty="0">
                <a:solidFill>
                  <a:schemeClr val="dk1"/>
                </a:solidFill>
                <a:latin typeface="Calibri"/>
                <a:ea typeface="Calibri"/>
                <a:cs typeface="Calibri"/>
                <a:sym typeface="Calibri"/>
              </a:rPr>
              <a:t> This refers to the medium in which data is delivered. For example, the data contained in a video and its transcript may point to the same data, but the format of delivery is different. A News-video may contain a bundle of the image sequence, audio, text</a:t>
            </a:r>
            <a:r>
              <a:rPr lang="en-US" sz="1200" b="0" i="0" u="none" strike="noStrike" cap="none" dirty="0" smtClean="0">
                <a:solidFill>
                  <a:schemeClr val="dk1"/>
                </a:solidFill>
                <a:latin typeface="Calibri"/>
                <a:ea typeface="Calibri"/>
                <a:cs typeface="Calibri"/>
                <a:sym typeface="Calibri"/>
              </a:rPr>
              <a:t>, etc. </a:t>
            </a:r>
            <a:r>
              <a:rPr lang="en-US" sz="1200" b="0" i="0" u="none" strike="noStrike" cap="none" dirty="0">
                <a:solidFill>
                  <a:schemeClr val="dk1"/>
                </a:solidFill>
                <a:latin typeface="Calibri"/>
                <a:ea typeface="Calibri"/>
                <a:cs typeface="Calibri"/>
                <a:sym typeface="Calibri"/>
              </a:rPr>
              <a:t>put together.</a:t>
            </a:r>
            <a:endParaRPr dirty="0"/>
          </a:p>
          <a:p>
            <a:pPr marL="457200" marR="0" lvl="0" indent="-298450" algn="l" rtl="0">
              <a:spcBef>
                <a:spcPts val="0"/>
              </a:spcBef>
              <a:spcAft>
                <a:spcPts val="0"/>
              </a:spcAft>
              <a:buClr>
                <a:schemeClr val="dk1"/>
              </a:buClr>
              <a:buSzPts val="1100"/>
              <a:buFont typeface="Calibri"/>
              <a:buAutoNum type="arabicPeriod"/>
            </a:pPr>
            <a:r>
              <a:rPr lang="en-US" sz="1200" b="1" i="0" u="none" strike="noStrike" cap="none" dirty="0">
                <a:solidFill>
                  <a:schemeClr val="dk1"/>
                </a:solidFill>
                <a:latin typeface="Calibri"/>
                <a:ea typeface="Calibri"/>
                <a:cs typeface="Calibri"/>
                <a:sym typeface="Calibri"/>
              </a:rPr>
              <a:t>Semantic variety:</a:t>
            </a:r>
            <a:r>
              <a:rPr lang="en-US" sz="1200" b="0" i="0" u="none" strike="noStrike" cap="none" dirty="0">
                <a:solidFill>
                  <a:schemeClr val="dk1"/>
                </a:solidFill>
                <a:latin typeface="Calibri"/>
                <a:ea typeface="Calibri"/>
                <a:cs typeface="Calibri"/>
                <a:sym typeface="Calibri"/>
              </a:rPr>
              <a:t> This is based on units of measurements, terminologies or conditions. For example, a distance is measured using its own units such as </a:t>
            </a:r>
            <a:r>
              <a:rPr lang="en-US" sz="1200" b="0" i="0" u="none" strike="noStrike" cap="none" dirty="0" smtClean="0">
                <a:solidFill>
                  <a:schemeClr val="dk1"/>
                </a:solidFill>
                <a:latin typeface="Calibri"/>
                <a:ea typeface="Calibri"/>
                <a:cs typeface="Calibri"/>
                <a:sym typeface="Calibri"/>
              </a:rPr>
              <a:t>kilometers </a:t>
            </a:r>
            <a:r>
              <a:rPr lang="en-US" sz="1200" b="0" i="0" u="none" strike="noStrike" cap="none" dirty="0">
                <a:solidFill>
                  <a:schemeClr val="dk1"/>
                </a:solidFill>
                <a:latin typeface="Calibri"/>
                <a:ea typeface="Calibri"/>
                <a:cs typeface="Calibri"/>
                <a:sym typeface="Calibri"/>
              </a:rPr>
              <a:t>or by time. Another variety is based on assumptions and conditions. An economic survey of two different groups of people located in two different countries could not be compared unless we have the knowledge about the participants.</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The variation and availability may take multiple forms. The Data can be real-time like traffic data or stored data like health records. In the same way, the data can be accessed continuously like health devices in critical care units of hospitals or intermittently like a satellite image. </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These dimensions are important when we were to make a choice of the operation to be performed on the data. The data should not be considered as a single object or a collection of similar entities. For example, emails are hybrid entities. The Subject and Body of the email contain text. This can also have tables. Emails can have attachments, which can be audio, video, image or documents. An email server is a real-time data, but a collection of emails is not. </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p:txBody>
      </p:sp>
      <p:sp>
        <p:nvSpPr>
          <p:cNvPr id="1105" name="Shape 1105"/>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21</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0435211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4"/>
        <p:cNvGrpSpPr/>
        <p:nvPr/>
      </p:nvGrpSpPr>
      <p:grpSpPr>
        <a:xfrm>
          <a:off x="0" y="0"/>
          <a:ext cx="0" cy="0"/>
          <a:chOff x="0" y="0"/>
          <a:chExt cx="0" cy="0"/>
        </a:xfrm>
      </p:grpSpPr>
      <p:sp>
        <p:nvSpPr>
          <p:cNvPr id="1125" name="Shape 112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6" name="Shape 1126"/>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Facilitator:</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Explain the various challenges that arise due to the Variety-dimension of Big Data. Explain the ways by which they can tackle the challenges.</a:t>
            </a:r>
            <a:endParaRPr dirty="0"/>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Notes to the Participant: </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As with other characteristics of Big Data, the Variety dimension also poses some challenges. Let’s see some of those in brief here.</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457200" marR="0" lvl="0" indent="-298450" algn="l" rtl="0">
              <a:spcBef>
                <a:spcPts val="0"/>
              </a:spcBef>
              <a:spcAft>
                <a:spcPts val="0"/>
              </a:spcAft>
              <a:buClr>
                <a:schemeClr val="dk1"/>
              </a:buClr>
              <a:buSzPts val="1100"/>
              <a:buFont typeface="Calibri"/>
              <a:buAutoNum type="arabicPeriod"/>
            </a:pPr>
            <a:r>
              <a:rPr lang="en-US" sz="1200" b="0" i="0" u="none" strike="noStrike" cap="none" dirty="0">
                <a:solidFill>
                  <a:schemeClr val="dk1"/>
                </a:solidFill>
                <a:latin typeface="Calibri"/>
                <a:ea typeface="Calibri"/>
                <a:cs typeface="Calibri"/>
                <a:sym typeface="Calibri"/>
              </a:rPr>
              <a:t>The</a:t>
            </a:r>
            <a:r>
              <a:rPr lang="en-US" dirty="0"/>
              <a:t> </a:t>
            </a:r>
            <a:r>
              <a:rPr lang="en-US" sz="1200" b="0" i="0" u="none" strike="noStrike" cap="none" dirty="0">
                <a:solidFill>
                  <a:schemeClr val="dk1"/>
                </a:solidFill>
                <a:latin typeface="Calibri"/>
                <a:ea typeface="Calibri"/>
                <a:cs typeface="Calibri"/>
                <a:sym typeface="Calibri"/>
              </a:rPr>
              <a:t>Variety aspect of Big Data leads to challenges in data integration. The Big Data comes from a variety of different sources like enterprise applications, social media streams, email systems, employee-created documents, etc. Integrating all this data and reconciling it to generate useful insights is a complex and time-consuming task. There are tools for ETL (extract, transform, load) and data integration which make the process easier, but many enterprises have still not been able to solve the issue completely. Enterprises are now investing in data integration tools largely </a:t>
            </a:r>
            <a:endParaRPr dirty="0"/>
          </a:p>
          <a:p>
            <a:pPr marL="457200" marR="0" lvl="0" indent="-298450" algn="l" rtl="0">
              <a:spcBef>
                <a:spcPts val="0"/>
              </a:spcBef>
              <a:spcAft>
                <a:spcPts val="0"/>
              </a:spcAft>
              <a:buClr>
                <a:schemeClr val="dk1"/>
              </a:buClr>
              <a:buSzPts val="1100"/>
              <a:buFont typeface="Calibri"/>
              <a:buAutoNum type="arabicPeriod"/>
            </a:pPr>
            <a:r>
              <a:rPr lang="en-US" sz="1200" b="0" i="0" u="none" strike="noStrike" cap="none" dirty="0">
                <a:solidFill>
                  <a:schemeClr val="dk1"/>
                </a:solidFill>
                <a:latin typeface="Calibri"/>
                <a:ea typeface="Calibri"/>
                <a:cs typeface="Calibri"/>
                <a:sym typeface="Calibri"/>
              </a:rPr>
              <a:t>Since the data that is stored and analyzed belong to multiple different types, the challenge of sorting the data to make it readable arises. This is very important to avoid ambiguity. The systems that send the data and the ones that receive the data may not be compatible with the content type that is transmitted between them. For example, imagine a browser sending data that consists of user’s location, </a:t>
            </a:r>
            <a:r>
              <a:rPr lang="en-US" sz="1200" b="0" i="0" u="none" strike="noStrike" cap="none" dirty="0" smtClean="0">
                <a:solidFill>
                  <a:schemeClr val="dk1"/>
                </a:solidFill>
                <a:latin typeface="Calibri"/>
                <a:ea typeface="Calibri"/>
                <a:cs typeface="Calibri"/>
                <a:sym typeface="Calibri"/>
              </a:rPr>
              <a:t>favorite </a:t>
            </a:r>
            <a:r>
              <a:rPr lang="en-US" sz="1200" b="0" i="0" u="none" strike="noStrike" cap="none" dirty="0">
                <a:solidFill>
                  <a:schemeClr val="dk1"/>
                </a:solidFill>
                <a:latin typeface="Calibri"/>
                <a:ea typeface="Calibri"/>
                <a:cs typeface="Calibri"/>
                <a:sym typeface="Calibri"/>
              </a:rPr>
              <a:t>search terms and so on. The Big Data system receives all this information unsorted, so it’s difficult to for it to understand whether this user is from "London" or from "orange". To avoid this mess, all systems that send data should be standardized</a:t>
            </a:r>
            <a:r>
              <a:rPr lang="en-US" sz="1200" b="0" i="0" u="none" strike="noStrike" cap="none" dirty="0" smtClean="0">
                <a:solidFill>
                  <a:schemeClr val="dk1"/>
                </a:solidFill>
                <a:latin typeface="Calibri"/>
                <a:ea typeface="Calibri"/>
                <a:cs typeface="Calibri"/>
                <a:sym typeface="Calibri"/>
              </a:rPr>
              <a:t>, i.e., </a:t>
            </a:r>
            <a:r>
              <a:rPr lang="en-US" sz="1200" b="0" i="0" u="none" strike="noStrike" cap="none" dirty="0">
                <a:solidFill>
                  <a:schemeClr val="dk1"/>
                </a:solidFill>
                <a:latin typeface="Calibri"/>
                <a:ea typeface="Calibri"/>
                <a:cs typeface="Calibri"/>
                <a:sym typeface="Calibri"/>
              </a:rPr>
              <a:t>in a logical array, which can be easily analyzed and displayed in a proper manner later. </a:t>
            </a:r>
            <a:endParaRPr dirty="0"/>
          </a:p>
          <a:p>
            <a:pPr marL="457200" marR="0" lvl="0" indent="-298450" algn="l" rtl="0">
              <a:spcBef>
                <a:spcPts val="0"/>
              </a:spcBef>
              <a:spcAft>
                <a:spcPts val="0"/>
              </a:spcAft>
              <a:buClr>
                <a:schemeClr val="dk1"/>
              </a:buClr>
              <a:buSzPts val="1100"/>
              <a:buFont typeface="Calibri"/>
              <a:buAutoNum type="arabicPeriod"/>
            </a:pPr>
            <a:r>
              <a:rPr lang="en-US" sz="1200" b="0" i="0" u="none" strike="noStrike" cap="none" dirty="0">
                <a:solidFill>
                  <a:schemeClr val="dk1"/>
                </a:solidFill>
                <a:latin typeface="Calibri"/>
                <a:ea typeface="Calibri"/>
                <a:cs typeface="Calibri"/>
                <a:sym typeface="Calibri"/>
              </a:rPr>
              <a:t>With system upgrades and the introduction of new systems, the addition of new data types and new nomenclatures, the system environments are constantly changing. This causes issues in tackling the data variety challenge.</a:t>
            </a:r>
            <a:endParaRPr dirty="0"/>
          </a:p>
          <a:p>
            <a:pPr marL="457200" marR="0" lvl="0" indent="-298450" algn="l" rtl="0">
              <a:spcBef>
                <a:spcPts val="0"/>
              </a:spcBef>
              <a:spcAft>
                <a:spcPts val="0"/>
              </a:spcAft>
              <a:buClr>
                <a:schemeClr val="dk1"/>
              </a:buClr>
              <a:buSzPts val="1100"/>
              <a:buFont typeface="Calibri"/>
              <a:buAutoNum type="arabicPeriod"/>
            </a:pPr>
            <a:r>
              <a:rPr lang="en-US" sz="1200" b="0" i="0" u="none" strike="noStrike" cap="none" dirty="0">
                <a:solidFill>
                  <a:schemeClr val="dk1"/>
                </a:solidFill>
                <a:latin typeface="Calibri"/>
                <a:ea typeface="Calibri"/>
                <a:cs typeface="Calibri"/>
                <a:sym typeface="Calibri"/>
              </a:rPr>
              <a:t>Big data systems and data types report both relevant and irrelevant information in the context of the problem being addressed. In these situations, the challenge of identifying reliable and impactful information arises.</a:t>
            </a:r>
            <a:endParaRPr dirty="0"/>
          </a:p>
          <a:p>
            <a:pPr marL="457200" marR="0" lvl="0" indent="-298450" algn="l" rtl="0">
              <a:spcBef>
                <a:spcPts val="0"/>
              </a:spcBef>
              <a:spcAft>
                <a:spcPts val="0"/>
              </a:spcAft>
              <a:buClr>
                <a:schemeClr val="dk1"/>
              </a:buClr>
              <a:buSzPts val="1100"/>
              <a:buFont typeface="Calibri"/>
              <a:buAutoNum type="arabicPeriod"/>
            </a:pPr>
            <a:r>
              <a:rPr lang="en-US" sz="1200" b="0" i="0" u="none" strike="noStrike" cap="none" dirty="0">
                <a:solidFill>
                  <a:schemeClr val="dk1"/>
                </a:solidFill>
                <a:latin typeface="Calibri"/>
                <a:ea typeface="Calibri"/>
                <a:cs typeface="Calibri"/>
                <a:sym typeface="Calibri"/>
              </a:rPr>
              <a:t>Because of constant growth, acquisitions and innovations, enterprises are facing the issue of heterogeneity. They are forced to track a huge variety of systems and manage thousands of different data types and the same data is being represented using different nomenclatures and formats. </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p:txBody>
      </p:sp>
      <p:sp>
        <p:nvSpPr>
          <p:cNvPr id="1127" name="Shape 1127"/>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22</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3943880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2"/>
        <p:cNvGrpSpPr/>
        <p:nvPr/>
      </p:nvGrpSpPr>
      <p:grpSpPr>
        <a:xfrm>
          <a:off x="0" y="0"/>
          <a:ext cx="0" cy="0"/>
          <a:chOff x="0" y="0"/>
          <a:chExt cx="0" cy="0"/>
        </a:xfrm>
      </p:grpSpPr>
      <p:sp>
        <p:nvSpPr>
          <p:cNvPr id="1143" name="Shape 114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4" name="Shape 1144"/>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spcBef>
                <a:spcPts val="0"/>
              </a:spcBef>
              <a:spcAft>
                <a:spcPts val="0"/>
              </a:spcAft>
              <a:buClr>
                <a:schemeClr val="dk1"/>
              </a:buClr>
              <a:buSzPts val="1200"/>
              <a:buFont typeface="Calibri"/>
              <a:buNone/>
            </a:pPr>
            <a:r>
              <a:rPr lang="en-US" sz="1200" b="1" i="0" u="none" strike="noStrike" cap="none">
                <a:solidFill>
                  <a:schemeClr val="dk1"/>
                </a:solidFill>
                <a:latin typeface="Calibri"/>
                <a:ea typeface="Calibri"/>
                <a:cs typeface="Calibri"/>
                <a:sym typeface="Calibri"/>
              </a:rPr>
              <a:t>Answer: </a:t>
            </a:r>
            <a:endParaRPr/>
          </a:p>
          <a:p>
            <a:pPr marL="0" marR="0" lvl="0" indent="0" algn="l" rtl="0">
              <a:lnSpc>
                <a:spcPct val="100000"/>
              </a:lnSpc>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1. B. Semantic variety</a:t>
            </a:r>
            <a:endParaRPr/>
          </a:p>
          <a:p>
            <a:pPr marL="228600" marR="0" lvl="0" indent="-152400" algn="l" rtl="0">
              <a:lnSpc>
                <a:spcPct val="100000"/>
              </a:lnSpc>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145" name="Shape 1145"/>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23</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850454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Shape 115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2" name="Shape 1152"/>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spcBef>
                <a:spcPts val="0"/>
              </a:spcBef>
              <a:spcAft>
                <a:spcPts val="0"/>
              </a:spcAft>
              <a:buClr>
                <a:schemeClr val="dk1"/>
              </a:buClr>
              <a:buSzPts val="1200"/>
              <a:buFont typeface="Calibri"/>
              <a:buNone/>
            </a:pPr>
            <a:r>
              <a:rPr lang="en-US" sz="1200" b="1" i="0" u="none" strike="noStrike" cap="none">
                <a:solidFill>
                  <a:schemeClr val="dk1"/>
                </a:solidFill>
                <a:latin typeface="Calibri"/>
                <a:ea typeface="Calibri"/>
                <a:cs typeface="Calibri"/>
                <a:sym typeface="Calibri"/>
              </a:rPr>
              <a:t>Answer: </a:t>
            </a:r>
            <a:endParaRPr/>
          </a:p>
          <a:p>
            <a:pPr marL="0" marR="0" lvl="0" indent="0" algn="l" rtl="0">
              <a:lnSpc>
                <a:spcPct val="100000"/>
              </a:lnSpc>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2. C. Stability in the environment </a:t>
            </a:r>
            <a:endParaRPr/>
          </a:p>
          <a:p>
            <a:pPr marL="228600" marR="0" lvl="0" indent="-152400" algn="l" rtl="0">
              <a:lnSpc>
                <a:spcPct val="100000"/>
              </a:lnSpc>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228600" marR="0" lvl="0" indent="-152400" algn="l" rtl="0">
              <a:lnSpc>
                <a:spcPct val="100000"/>
              </a:lnSpc>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153" name="Shape 1153"/>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24</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900996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
        <p:cNvGrpSpPr/>
        <p:nvPr/>
      </p:nvGrpSpPr>
      <p:grpSpPr>
        <a:xfrm>
          <a:off x="0" y="0"/>
          <a:ext cx="0" cy="0"/>
          <a:chOff x="0" y="0"/>
          <a:chExt cx="0" cy="0"/>
        </a:xfrm>
      </p:grpSpPr>
      <p:sp>
        <p:nvSpPr>
          <p:cNvPr id="1159" name="Shape 115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0" name="Shape 1160"/>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Facilitator:</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Explain the value dimension of big data to the participants. Big data serves as an important growth driver for many businesses. Analyzing and unleashing the full potential of big data is important for many businesses.</a:t>
            </a:r>
            <a:endParaRPr dirty="0"/>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Notes to the Participant: </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All the other characteristics of big data will become meaningless if business value is not derived out of it. As mentioned above companies are capitalizing the data that they extract from sources and data that is generated out of their routine business activities.</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There is a clear link between data and insights, but this does not mean that there is value always. That data which will generate value needs to be identified and subjected to processing. Cost and benefit of collecting and analyzing the need to be understood to make sure that collected data could be monetized.</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A large part of the values offered by big enterprises come from their data, which they are continuously analyzing to produce more efficiency and develop new products.</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With big data, companies can make use of external intelligence while taking decisions. Data from social media like Facebook, Twitter, LinkedIn, etc. play an important role in understanding people’s mindset. This helps businesses in fine-tuning their business strategies. Enterprises are now replacing traditional feedback systems with new systems enabled with big data technologies. Big data and natural language processing systems are leveraged to read and evaluate customer </a:t>
            </a:r>
            <a:r>
              <a:rPr lang="en-US" sz="1200" b="0" i="0" u="none" strike="noStrike" cap="none" dirty="0" err="1">
                <a:solidFill>
                  <a:schemeClr val="dk1"/>
                </a:solidFill>
                <a:latin typeface="Calibri"/>
                <a:ea typeface="Calibri"/>
                <a:cs typeface="Calibri"/>
                <a:sym typeface="Calibri"/>
              </a:rPr>
              <a:t>behaviour</a:t>
            </a:r>
            <a:r>
              <a:rPr lang="en-US" sz="1200" b="0" i="0" u="none" strike="noStrike" cap="none" dirty="0">
                <a:solidFill>
                  <a:schemeClr val="dk1"/>
                </a:solidFill>
                <a:latin typeface="Calibri"/>
                <a:ea typeface="Calibri"/>
                <a:cs typeface="Calibri"/>
                <a:sym typeface="Calibri"/>
              </a:rPr>
              <a:t> and responses to products and services.</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Arial"/>
              <a:buNone/>
            </a:pPr>
            <a:r>
              <a:rPr lang="en-US" sz="1200" b="1" i="0" u="none" strike="noStrike" cap="none" dirty="0">
                <a:solidFill>
                  <a:schemeClr val="dk1"/>
                </a:solidFill>
                <a:latin typeface="Calibri"/>
                <a:ea typeface="Calibri"/>
                <a:cs typeface="Calibri"/>
                <a:sym typeface="Calibri"/>
              </a:rPr>
              <a:t>Volume-based value</a:t>
            </a:r>
            <a:r>
              <a:rPr lang="en-US" sz="1200" b="0" i="0" u="none" strike="noStrike" cap="none" dirty="0">
                <a:solidFill>
                  <a:schemeClr val="dk1"/>
                </a:solidFill>
                <a:latin typeface="Calibri"/>
                <a:ea typeface="Calibri"/>
                <a:cs typeface="Calibri"/>
                <a:sym typeface="Calibri"/>
              </a:rPr>
              <a:t>:</a:t>
            </a:r>
            <a:endParaRPr i="0" dirty="0"/>
          </a:p>
          <a:p>
            <a:pPr marL="0" marR="0" lvl="0" indent="0" algn="l" rtl="0">
              <a:spcBef>
                <a:spcPts val="0"/>
              </a:spcBef>
              <a:spcAft>
                <a:spcPts val="0"/>
              </a:spcAft>
              <a:buClr>
                <a:schemeClr val="dk1"/>
              </a:buClr>
              <a:buSzPts val="1200"/>
              <a:buFont typeface="Arial"/>
              <a:buNone/>
            </a:pPr>
            <a:r>
              <a:rPr lang="en-US" sz="1200" b="0" i="0" u="none" strike="noStrike" cap="none" dirty="0">
                <a:solidFill>
                  <a:schemeClr val="dk1"/>
                </a:solidFill>
                <a:latin typeface="Calibri"/>
                <a:ea typeface="Calibri"/>
                <a:cs typeface="Calibri"/>
                <a:sym typeface="Calibri"/>
              </a:rPr>
              <a:t>Organizations now have the ability to store large amounts of data in a cost-effective manner. Technological breakthroughs have aided in making storage and computing cost-effective. This enables them to do broader analysis across different dimensions and a deeper analysis to identify the historical context of the data. Instead of sampling, the whole data can be analyzed to derive the value. The more data businesses have about their customers, the greater the insights and this will help them in making better business decisions. </a:t>
            </a:r>
            <a:endParaRPr dirty="0"/>
          </a:p>
          <a:p>
            <a:pPr marL="0" marR="0" lvl="0" indent="0" algn="l" rtl="0">
              <a:spcBef>
                <a:spcPts val="0"/>
              </a:spcBef>
              <a:spcAft>
                <a:spcPts val="0"/>
              </a:spcAft>
              <a:buClr>
                <a:schemeClr val="dk1"/>
              </a:buClr>
              <a:buSzPts val="1200"/>
              <a:buFont typeface="Arial"/>
              <a:buNone/>
            </a:pPr>
            <a:endParaRPr sz="1200" b="1" i="1"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Arial"/>
              <a:buNone/>
            </a:pPr>
            <a:r>
              <a:rPr lang="en-US" sz="1200" b="1" i="0" u="none" strike="noStrike" cap="none" dirty="0">
                <a:solidFill>
                  <a:schemeClr val="dk1"/>
                </a:solidFill>
                <a:latin typeface="Calibri"/>
                <a:ea typeface="Calibri"/>
                <a:cs typeface="Calibri"/>
                <a:sym typeface="Calibri"/>
              </a:rPr>
              <a:t>Velocity-based value</a:t>
            </a:r>
            <a:endParaRPr i="0" dirty="0"/>
          </a:p>
          <a:p>
            <a:pPr marL="0" marR="0" lvl="0" indent="0" algn="l" rtl="0">
              <a:spcBef>
                <a:spcPts val="0"/>
              </a:spcBef>
              <a:spcAft>
                <a:spcPts val="0"/>
              </a:spcAft>
              <a:buClr>
                <a:schemeClr val="dk1"/>
              </a:buClr>
              <a:buSzPts val="1200"/>
              <a:buFont typeface="Arial"/>
              <a:buNone/>
            </a:pPr>
            <a:r>
              <a:rPr lang="en-US" sz="1200" b="0" i="0" u="none" strike="noStrike" cap="none" dirty="0">
                <a:solidFill>
                  <a:schemeClr val="dk1"/>
                </a:solidFill>
                <a:latin typeface="Calibri"/>
                <a:ea typeface="Calibri"/>
                <a:cs typeface="Calibri"/>
                <a:sym typeface="Calibri"/>
              </a:rPr>
              <a:t>The speed at which businesses can inject data into their analytics platforms determines the time they will have to ask right questions and seek the right answers. Rapid analysis enables businesses to take right decisions in time to achieve their business goals.</a:t>
            </a:r>
            <a:endParaRPr dirty="0"/>
          </a:p>
          <a:p>
            <a:pPr marL="0" marR="0" lvl="0" indent="0" algn="l" rtl="0">
              <a:spcBef>
                <a:spcPts val="0"/>
              </a:spcBef>
              <a:spcAft>
                <a:spcPts val="0"/>
              </a:spcAft>
              <a:buClr>
                <a:schemeClr val="dk1"/>
              </a:buClr>
              <a:buSzPts val="1200"/>
              <a:buFont typeface="Arial"/>
              <a:buNone/>
            </a:pPr>
            <a:endParaRPr sz="1200" b="1" i="1"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Arial"/>
              <a:buNone/>
            </a:pPr>
            <a:r>
              <a:rPr lang="en-US" sz="1200" b="1" i="0" u="none" strike="noStrike" cap="none" dirty="0">
                <a:solidFill>
                  <a:schemeClr val="dk1"/>
                </a:solidFill>
                <a:latin typeface="Calibri"/>
                <a:ea typeface="Calibri"/>
                <a:cs typeface="Calibri"/>
                <a:sym typeface="Calibri"/>
              </a:rPr>
              <a:t>Variety-based value</a:t>
            </a:r>
            <a:endParaRPr i="0" dirty="0"/>
          </a:p>
          <a:p>
            <a:pPr marL="0" marR="0" lvl="0" indent="0" algn="l" rtl="0">
              <a:spcBef>
                <a:spcPts val="0"/>
              </a:spcBef>
              <a:spcAft>
                <a:spcPts val="0"/>
              </a:spcAft>
              <a:buClr>
                <a:schemeClr val="dk1"/>
              </a:buClr>
              <a:buSzPts val="1200"/>
              <a:buFont typeface="Arial"/>
              <a:buNone/>
            </a:pPr>
            <a:r>
              <a:rPr lang="en-US" sz="1200" b="0" i="0" u="none" strike="noStrike" cap="none" dirty="0">
                <a:solidFill>
                  <a:schemeClr val="dk1"/>
                </a:solidFill>
                <a:latin typeface="Calibri"/>
                <a:ea typeface="Calibri"/>
                <a:cs typeface="Calibri"/>
                <a:sym typeface="Calibri"/>
              </a:rPr>
              <a:t>Businesses are building capabilities to extract and </a:t>
            </a:r>
            <a:r>
              <a:rPr lang="en-US" sz="1200" b="0" i="0" u="none" strike="noStrike" cap="none" dirty="0" err="1">
                <a:solidFill>
                  <a:schemeClr val="dk1"/>
                </a:solidFill>
                <a:latin typeface="Calibri"/>
                <a:ea typeface="Calibri"/>
                <a:cs typeface="Calibri"/>
                <a:sym typeface="Calibri"/>
              </a:rPr>
              <a:t>analyse</a:t>
            </a:r>
            <a:r>
              <a:rPr lang="en-US" sz="1200" b="0" i="0" u="none" strike="noStrike" cap="none" dirty="0">
                <a:solidFill>
                  <a:schemeClr val="dk1"/>
                </a:solidFill>
                <a:latin typeface="Calibri"/>
                <a:ea typeface="Calibri"/>
                <a:cs typeface="Calibri"/>
                <a:sym typeface="Calibri"/>
              </a:rPr>
              <a:t> varied types of data. Diversity in customer data will help businesses develop a multi-faceted view of their customers. This also helps in developing and personalizing maps on customer journey and businesses can always be aware of customer needs and expectations.</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Finding value out of big data is not only about analyzing it. It is an entire discovery process that requires skilled analysts (who can spot the right data which will give value), business users and executives who can recognize patterns, make assumptions and predict </a:t>
            </a:r>
            <a:r>
              <a:rPr lang="en-US" sz="1200" b="0" i="0" u="none" strike="noStrike" cap="none" dirty="0" err="1">
                <a:solidFill>
                  <a:schemeClr val="dk1"/>
                </a:solidFill>
                <a:latin typeface="Calibri"/>
                <a:ea typeface="Calibri"/>
                <a:cs typeface="Calibri"/>
                <a:sym typeface="Calibri"/>
              </a:rPr>
              <a:t>behaviour</a:t>
            </a:r>
            <a:r>
              <a:rPr lang="en-US" sz="1200" b="0" i="0" u="none" strike="noStrike" cap="none" dirty="0">
                <a:solidFill>
                  <a:schemeClr val="dk1"/>
                </a:solidFill>
                <a:latin typeface="Calibri"/>
                <a:ea typeface="Calibri"/>
                <a:cs typeface="Calibri"/>
                <a:sym typeface="Calibri"/>
              </a:rPr>
              <a:t>.</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p:txBody>
      </p:sp>
      <p:sp>
        <p:nvSpPr>
          <p:cNvPr id="1161" name="Shape 1161"/>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25</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6454811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Shape 117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2" name="Shape 1172"/>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Facilitator:</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Explain the four key drivers that help in deriving the complete business value out of big data.</a:t>
            </a:r>
            <a:endParaRPr dirty="0"/>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Notes to the Participant: </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There are four important drivers that aid in deriving the full value of the huge volumes of data generated and consumed by organizations.</a:t>
            </a:r>
            <a:endParaRPr dirty="0"/>
          </a:p>
          <a:p>
            <a:pPr marL="457200" marR="0" lvl="0" indent="-298450" algn="l" rtl="0">
              <a:spcBef>
                <a:spcPts val="0"/>
              </a:spcBef>
              <a:spcAft>
                <a:spcPts val="0"/>
              </a:spcAft>
              <a:buClr>
                <a:schemeClr val="dk1"/>
              </a:buClr>
              <a:buSzPts val="1100"/>
              <a:buFont typeface="Calibri"/>
              <a:buChar char="●"/>
            </a:pPr>
            <a:r>
              <a:rPr lang="en-US" sz="1200" b="0" i="0" u="none" strike="noStrike" cap="none" dirty="0">
                <a:solidFill>
                  <a:schemeClr val="dk1"/>
                </a:solidFill>
                <a:latin typeface="Calibri"/>
                <a:ea typeface="Calibri"/>
                <a:cs typeface="Calibri"/>
                <a:sym typeface="Calibri"/>
              </a:rPr>
              <a:t>Access to all the transactional data is important. Not just the aggregated data of last few months stored in the data warehouses, but every customer transaction over the past 10 to 15 years including sales, returns, payments, claims, telephone calls, etc. is important to derive the complete value out of big data.</a:t>
            </a:r>
            <a:endParaRPr dirty="0"/>
          </a:p>
          <a:p>
            <a:pPr marL="457200" marR="0" lvl="0" indent="-298450" algn="l" rtl="0">
              <a:spcBef>
                <a:spcPts val="0"/>
              </a:spcBef>
              <a:spcAft>
                <a:spcPts val="0"/>
              </a:spcAft>
              <a:buClr>
                <a:schemeClr val="dk1"/>
              </a:buClr>
              <a:buSzPts val="1100"/>
              <a:buFont typeface="Calibri"/>
              <a:buChar char="●"/>
            </a:pPr>
            <a:r>
              <a:rPr lang="en-US" sz="1200" b="0" i="0" u="none" strike="noStrike" cap="none" dirty="0">
                <a:solidFill>
                  <a:schemeClr val="dk1"/>
                </a:solidFill>
                <a:latin typeface="Calibri"/>
                <a:ea typeface="Calibri"/>
                <a:cs typeface="Calibri"/>
                <a:sym typeface="Calibri"/>
              </a:rPr>
              <a:t>Access to internal (consumer comments, work orders, technician notes, service records, email) and external (social media, mobile, census, blogs, news feeds) unstructured data that, when combined with the above mentioned transactional data, adds finer details to the granular level, that helps in the understanding the most important elements of the business such as customers, products, campaigns, employees, stores, etc.</a:t>
            </a:r>
            <a:endParaRPr dirty="0"/>
          </a:p>
          <a:p>
            <a:pPr marL="457200" marR="0" lvl="0" indent="-298450" algn="l" rtl="0">
              <a:spcBef>
                <a:spcPts val="0"/>
              </a:spcBef>
              <a:spcAft>
                <a:spcPts val="0"/>
              </a:spcAft>
              <a:buClr>
                <a:schemeClr val="dk1"/>
              </a:buClr>
              <a:buSzPts val="1100"/>
              <a:buFont typeface="Calibri"/>
              <a:buChar char="●"/>
            </a:pPr>
            <a:r>
              <a:rPr lang="en-US" sz="1200" b="0" i="0" u="none" strike="noStrike" cap="none" dirty="0">
                <a:solidFill>
                  <a:schemeClr val="dk1"/>
                </a:solidFill>
                <a:latin typeface="Calibri"/>
                <a:ea typeface="Calibri"/>
                <a:cs typeface="Calibri"/>
                <a:sym typeface="Calibri"/>
              </a:rPr>
              <a:t>Integrated predictive analytics to uncover insight, buried in the terabytes of data, across 50 to 70 dimensions and hundreds of metrics</a:t>
            </a:r>
            <a:endParaRPr dirty="0"/>
          </a:p>
          <a:p>
            <a:pPr marL="457200" marR="0" lvl="0" indent="-298450" algn="l" rtl="0">
              <a:spcBef>
                <a:spcPts val="0"/>
              </a:spcBef>
              <a:spcAft>
                <a:spcPts val="0"/>
              </a:spcAft>
              <a:buClr>
                <a:schemeClr val="dk1"/>
              </a:buClr>
              <a:buSzPts val="1100"/>
              <a:buFont typeface="Calibri"/>
              <a:buChar char="●"/>
            </a:pPr>
            <a:r>
              <a:rPr lang="en-US" sz="1200" b="0" i="0" u="none" strike="noStrike" cap="none" dirty="0">
                <a:solidFill>
                  <a:schemeClr val="dk1"/>
                </a:solidFill>
                <a:latin typeface="Calibri"/>
                <a:ea typeface="Calibri"/>
                <a:cs typeface="Calibri"/>
                <a:sym typeface="Calibri"/>
              </a:rPr>
              <a:t>Real-time (low-latency) data access and analysis to those events where more immediate awareness of that data can lead to faster decisions and actions, for example,  fraud detection, location-based services</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p:txBody>
      </p:sp>
      <p:sp>
        <p:nvSpPr>
          <p:cNvPr id="1173" name="Shape 1173"/>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26</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5449192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1"/>
        <p:cNvGrpSpPr/>
        <p:nvPr/>
      </p:nvGrpSpPr>
      <p:grpSpPr>
        <a:xfrm>
          <a:off x="0" y="0"/>
          <a:ext cx="0" cy="0"/>
          <a:chOff x="0" y="0"/>
          <a:chExt cx="0" cy="0"/>
        </a:xfrm>
      </p:grpSpPr>
      <p:sp>
        <p:nvSpPr>
          <p:cNvPr id="1212" name="Shape 121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3" name="Shape 1213"/>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Facilitator:</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Explain the various steps involved in the data analysis process, starting from data extraction to data visualization.</a:t>
            </a:r>
            <a:endParaRPr dirty="0"/>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Notes to the Participant: </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There are multiple steps involved in access and analysis of Big Data.</a:t>
            </a:r>
            <a:endParaRPr dirty="0"/>
          </a:p>
          <a:p>
            <a:pPr marL="330200" marR="0" lvl="0" indent="-171450" algn="l" rtl="0">
              <a:spcBef>
                <a:spcPts val="0"/>
              </a:spcBef>
              <a:spcAft>
                <a:spcPts val="0"/>
              </a:spcAft>
              <a:buClr>
                <a:schemeClr val="dk1"/>
              </a:buClr>
              <a:buSzPts val="1100"/>
              <a:buFont typeface="Arial" panose="020B0604020202020204" pitchFamily="34" charset="0"/>
              <a:buChar char="•"/>
            </a:pPr>
            <a:r>
              <a:rPr lang="en-US" sz="1200" b="1" i="0" u="none" strike="noStrike" cap="none" dirty="0">
                <a:solidFill>
                  <a:schemeClr val="dk1"/>
                </a:solidFill>
                <a:latin typeface="Calibri"/>
                <a:ea typeface="Calibri"/>
                <a:cs typeface="Calibri"/>
                <a:sym typeface="Calibri"/>
              </a:rPr>
              <a:t>Data </a:t>
            </a:r>
            <a:r>
              <a:rPr lang="en-US" sz="1200" b="1" i="0" u="none" strike="noStrike" cap="none" dirty="0" smtClean="0">
                <a:solidFill>
                  <a:schemeClr val="dk1"/>
                </a:solidFill>
                <a:latin typeface="Calibri"/>
                <a:ea typeface="Calibri"/>
                <a:cs typeface="Calibri"/>
                <a:sym typeface="Calibri"/>
              </a:rPr>
              <a:t>Extraction: </a:t>
            </a:r>
            <a:r>
              <a:rPr lang="en-US" sz="1200" b="0" i="0" u="none" strike="noStrike" cap="none" dirty="0" smtClean="0">
                <a:solidFill>
                  <a:schemeClr val="dk1"/>
                </a:solidFill>
                <a:latin typeface="Calibri"/>
                <a:ea typeface="Calibri"/>
                <a:cs typeface="Calibri"/>
                <a:sym typeface="Calibri"/>
              </a:rPr>
              <a:t>Data </a:t>
            </a:r>
            <a:r>
              <a:rPr lang="en-US" sz="1200" b="0" i="0" u="none" strike="noStrike" cap="none" dirty="0">
                <a:solidFill>
                  <a:schemeClr val="dk1"/>
                </a:solidFill>
                <a:latin typeface="Calibri"/>
                <a:ea typeface="Calibri"/>
                <a:cs typeface="Calibri"/>
                <a:sym typeface="Calibri"/>
              </a:rPr>
              <a:t>availability is the base for all. The data has to be extracted from the sources if not available. </a:t>
            </a:r>
            <a:r>
              <a:rPr lang="en-US" dirty="0"/>
              <a:t>In some cases data is structured and in other cases it is complex and unstructured. Data should be extracted from complex formats like PDF in order to view and understand. Data can be extracted from different sources by using web scraping. Some of the common data extraction tools are </a:t>
            </a:r>
            <a:r>
              <a:rPr lang="en-US" dirty="0" err="1"/>
              <a:t>OutWitHub</a:t>
            </a:r>
            <a:r>
              <a:rPr lang="en-US" dirty="0"/>
              <a:t>, Web Scraper chrome extension, Spinn3r, </a:t>
            </a:r>
            <a:r>
              <a:rPr lang="en-US" dirty="0" err="1"/>
              <a:t>Tabula,etc</a:t>
            </a:r>
            <a:r>
              <a:rPr lang="en-US" dirty="0"/>
              <a:t>.</a:t>
            </a:r>
            <a:endParaRPr dirty="0"/>
          </a:p>
          <a:p>
            <a:pPr marL="330200" marR="0" lvl="0" indent="-171450" algn="l" rtl="0">
              <a:spcBef>
                <a:spcPts val="0"/>
              </a:spcBef>
              <a:spcAft>
                <a:spcPts val="0"/>
              </a:spcAft>
              <a:buClr>
                <a:schemeClr val="dk1"/>
              </a:buClr>
              <a:buSzPts val="1100"/>
              <a:buFont typeface="Arial" panose="020B0604020202020204" pitchFamily="34" charset="0"/>
              <a:buChar char="•"/>
            </a:pPr>
            <a:r>
              <a:rPr lang="en-US" sz="1200" b="1" i="0" u="none" strike="noStrike" cap="none" dirty="0">
                <a:solidFill>
                  <a:schemeClr val="dk1"/>
                </a:solidFill>
                <a:latin typeface="Calibri"/>
                <a:ea typeface="Calibri"/>
                <a:cs typeface="Calibri"/>
                <a:sym typeface="Calibri"/>
              </a:rPr>
              <a:t>Data </a:t>
            </a:r>
            <a:r>
              <a:rPr lang="en-US" sz="1200" b="1" i="0" u="none" strike="noStrike" cap="none" dirty="0" smtClean="0">
                <a:solidFill>
                  <a:schemeClr val="dk1"/>
                </a:solidFill>
                <a:latin typeface="Calibri"/>
                <a:ea typeface="Calibri"/>
                <a:cs typeface="Calibri"/>
                <a:sym typeface="Calibri"/>
              </a:rPr>
              <a:t>Cleaning: </a:t>
            </a:r>
            <a:r>
              <a:rPr lang="en-US" sz="1200" b="0" i="0" u="none" strike="noStrike" cap="none" dirty="0" smtClean="0">
                <a:solidFill>
                  <a:schemeClr val="dk1"/>
                </a:solidFill>
                <a:latin typeface="Calibri"/>
                <a:ea typeface="Calibri"/>
                <a:cs typeface="Calibri"/>
                <a:sym typeface="Calibri"/>
              </a:rPr>
              <a:t>The </a:t>
            </a:r>
            <a:r>
              <a:rPr lang="en-US" sz="1200" b="0" i="0" u="none" strike="noStrike" cap="none" dirty="0">
                <a:solidFill>
                  <a:schemeClr val="dk1"/>
                </a:solidFill>
                <a:latin typeface="Calibri"/>
                <a:ea typeface="Calibri"/>
                <a:cs typeface="Calibri"/>
                <a:sym typeface="Calibri"/>
              </a:rPr>
              <a:t>data comes in all formats, sizes and shapes. The data should be in a clean and acceptable format, in order to be stored and retrieved. For unstructured data, preprocessing is required to store the data. Data clea</a:t>
            </a:r>
            <a:r>
              <a:rPr lang="en-US" dirty="0"/>
              <a:t>ning tools are also called data scrubbing tools. These tools clean the data by means of identifying incomplete, incorrect, inaccurate, irrelevant data. They then replace, modify, or delete the irrelevant data. Some of the tools clean the data by checking them against validated data sets. Some examples for data cleaning tools are: </a:t>
            </a:r>
            <a:r>
              <a:rPr lang="en-US" dirty="0" err="1"/>
              <a:t>DataWrangler</a:t>
            </a:r>
            <a:r>
              <a:rPr lang="en-US" dirty="0"/>
              <a:t>, </a:t>
            </a:r>
            <a:r>
              <a:rPr lang="en-US" dirty="0" err="1"/>
              <a:t>WinPure</a:t>
            </a:r>
            <a:r>
              <a:rPr lang="en-US" dirty="0"/>
              <a:t>, Drake, </a:t>
            </a:r>
            <a:r>
              <a:rPr lang="en-US" dirty="0" err="1"/>
              <a:t>OpenRefine</a:t>
            </a:r>
            <a:r>
              <a:rPr lang="en-US" dirty="0"/>
              <a:t>, etc.</a:t>
            </a:r>
            <a:endParaRPr dirty="0"/>
          </a:p>
          <a:p>
            <a:pPr marL="330200" marR="0" lvl="0" indent="-171450" algn="l" rtl="0">
              <a:spcBef>
                <a:spcPts val="0"/>
              </a:spcBef>
              <a:spcAft>
                <a:spcPts val="0"/>
              </a:spcAft>
              <a:buClr>
                <a:schemeClr val="dk1"/>
              </a:buClr>
              <a:buSzPts val="1100"/>
              <a:buFont typeface="Arial" panose="020B0604020202020204" pitchFamily="34" charset="0"/>
              <a:buChar char="•"/>
            </a:pPr>
            <a:r>
              <a:rPr lang="en-US" sz="1200" b="1" i="0" u="none" strike="noStrike" cap="none" dirty="0" smtClean="0">
                <a:solidFill>
                  <a:schemeClr val="dk1"/>
                </a:solidFill>
                <a:latin typeface="Calibri"/>
                <a:ea typeface="Calibri"/>
                <a:cs typeface="Calibri"/>
                <a:sym typeface="Calibri"/>
              </a:rPr>
              <a:t>Data Storage: </a:t>
            </a:r>
            <a:r>
              <a:rPr lang="en-US" sz="1200" b="0" i="0" u="none" strike="noStrike" cap="none" dirty="0" smtClean="0">
                <a:solidFill>
                  <a:schemeClr val="dk1"/>
                </a:solidFill>
                <a:latin typeface="Calibri"/>
                <a:ea typeface="Calibri"/>
                <a:cs typeface="Calibri"/>
                <a:sym typeface="Calibri"/>
              </a:rPr>
              <a:t>The </a:t>
            </a:r>
            <a:r>
              <a:rPr lang="en-US" sz="1200" b="0" i="0" u="none" strike="noStrike" cap="none" dirty="0">
                <a:solidFill>
                  <a:schemeClr val="dk1"/>
                </a:solidFill>
                <a:latin typeface="Calibri"/>
                <a:ea typeface="Calibri"/>
                <a:cs typeface="Calibri"/>
                <a:sym typeface="Calibri"/>
              </a:rPr>
              <a:t>major difficulty associated with big data is its storage. Once data is extracted and cleaned, a safe and straightforward place is required to store data. When required, this data is queried and the information is retrieved. NoSQL </a:t>
            </a:r>
            <a:r>
              <a:rPr lang="en-US" sz="1200" b="0" i="0" u="none" strike="noStrike" cap="none" dirty="0" err="1">
                <a:solidFill>
                  <a:schemeClr val="dk1"/>
                </a:solidFill>
                <a:latin typeface="Calibri"/>
                <a:ea typeface="Calibri"/>
                <a:cs typeface="Calibri"/>
                <a:sym typeface="Calibri"/>
              </a:rPr>
              <a:t>datastore</a:t>
            </a:r>
            <a:r>
              <a:rPr lang="en-US" dirty="0" err="1"/>
              <a:t>s</a:t>
            </a:r>
            <a:r>
              <a:rPr lang="en-US" dirty="0"/>
              <a:t> are preferred databases for storing unstructured data.</a:t>
            </a:r>
            <a:endParaRPr dirty="0"/>
          </a:p>
          <a:p>
            <a:pPr marL="330200" marR="0" lvl="0" indent="-171450" algn="l" rtl="0">
              <a:spcBef>
                <a:spcPts val="0"/>
              </a:spcBef>
              <a:spcAft>
                <a:spcPts val="0"/>
              </a:spcAft>
              <a:buClr>
                <a:schemeClr val="dk1"/>
              </a:buClr>
              <a:buSzPts val="1100"/>
              <a:buFont typeface="Arial" panose="020B0604020202020204" pitchFamily="34" charset="0"/>
              <a:buChar char="•"/>
            </a:pPr>
            <a:r>
              <a:rPr lang="en-US" sz="1200" b="1" i="0" u="none" strike="noStrike" cap="none" dirty="0" smtClean="0">
                <a:solidFill>
                  <a:schemeClr val="dk1"/>
                </a:solidFill>
                <a:latin typeface="Calibri"/>
                <a:ea typeface="Calibri"/>
                <a:cs typeface="Calibri"/>
                <a:sym typeface="Calibri"/>
              </a:rPr>
              <a:t>Data Mining: </a:t>
            </a:r>
            <a:r>
              <a:rPr lang="en-US" sz="1200" b="0" i="0" u="none" strike="noStrike" cap="none" dirty="0" smtClean="0">
                <a:solidFill>
                  <a:schemeClr val="dk1"/>
                </a:solidFill>
                <a:latin typeface="Calibri"/>
                <a:ea typeface="Calibri"/>
                <a:cs typeface="Calibri"/>
                <a:sym typeface="Calibri"/>
              </a:rPr>
              <a:t>Data </a:t>
            </a:r>
            <a:r>
              <a:rPr lang="en-US" sz="1200" b="0" i="0" u="none" strike="noStrike" cap="none" dirty="0">
                <a:solidFill>
                  <a:schemeClr val="dk1"/>
                </a:solidFill>
                <a:latin typeface="Calibri"/>
                <a:ea typeface="Calibri"/>
                <a:cs typeface="Calibri"/>
                <a:sym typeface="Calibri"/>
              </a:rPr>
              <a:t>mining is the process of discovering insights within a database. The major goal of data mining is to provide predictions and make decisions based on the data currently held. Data mining consists of a set of methodologies </a:t>
            </a:r>
            <a:r>
              <a:rPr lang="en-US" dirty="0"/>
              <a:t>used for analyzing data from various dimensions and perspectives, identifying the patterns hidden in the data, classifying and grouping the data and identifying the relationships among them. Most common techniques used in data mining are:</a:t>
            </a:r>
            <a:endParaRPr dirty="0"/>
          </a:p>
          <a:p>
            <a:pPr marL="914400" lvl="0" indent="-304800" rtl="0">
              <a:spcBef>
                <a:spcPts val="0"/>
              </a:spcBef>
              <a:spcAft>
                <a:spcPts val="0"/>
              </a:spcAft>
              <a:buSzPts val="1200"/>
              <a:buFont typeface="Courier New" panose="02070309020205020404" pitchFamily="49" charset="0"/>
              <a:buChar char="o"/>
            </a:pPr>
            <a:r>
              <a:rPr lang="en-US" dirty="0"/>
              <a:t>Regression</a:t>
            </a:r>
            <a:endParaRPr dirty="0"/>
          </a:p>
          <a:p>
            <a:pPr marL="914400" lvl="0" indent="-304800" rtl="0">
              <a:spcBef>
                <a:spcPts val="0"/>
              </a:spcBef>
              <a:spcAft>
                <a:spcPts val="0"/>
              </a:spcAft>
              <a:buSzPts val="1200"/>
              <a:buFont typeface="Courier New" panose="02070309020205020404" pitchFamily="49" charset="0"/>
              <a:buChar char="o"/>
            </a:pPr>
            <a:r>
              <a:rPr lang="en-US" dirty="0"/>
              <a:t>Association Rule </a:t>
            </a:r>
            <a:endParaRPr dirty="0"/>
          </a:p>
          <a:p>
            <a:pPr marL="914400" lvl="0" indent="-304800" rtl="0">
              <a:spcBef>
                <a:spcPts val="0"/>
              </a:spcBef>
              <a:spcAft>
                <a:spcPts val="0"/>
              </a:spcAft>
              <a:buSzPts val="1200"/>
              <a:buFont typeface="Courier New" panose="02070309020205020404" pitchFamily="49" charset="0"/>
              <a:buChar char="o"/>
            </a:pPr>
            <a:r>
              <a:rPr lang="en-US" dirty="0"/>
              <a:t>Classification</a:t>
            </a:r>
            <a:endParaRPr dirty="0"/>
          </a:p>
          <a:p>
            <a:pPr marL="914400" lvl="0" indent="-304800" rtl="0">
              <a:spcBef>
                <a:spcPts val="0"/>
              </a:spcBef>
              <a:spcAft>
                <a:spcPts val="0"/>
              </a:spcAft>
              <a:buSzPts val="1200"/>
              <a:buFont typeface="Courier New" panose="02070309020205020404" pitchFamily="49" charset="0"/>
              <a:buChar char="o"/>
            </a:pPr>
            <a:r>
              <a:rPr lang="en-US" dirty="0"/>
              <a:t>Clustering</a:t>
            </a:r>
            <a:endParaRPr dirty="0"/>
          </a:p>
          <a:p>
            <a:pPr marL="158750" marR="0" lvl="0" indent="0" algn="l" rtl="0">
              <a:spcBef>
                <a:spcPts val="0"/>
              </a:spcBef>
              <a:spcAft>
                <a:spcPts val="0"/>
              </a:spcAft>
              <a:buClr>
                <a:schemeClr val="dk1"/>
              </a:buClr>
              <a:buSzPts val="1100"/>
              <a:buFont typeface="Arial" panose="020B0604020202020204" pitchFamily="34" charset="0"/>
              <a:buNone/>
            </a:pPr>
            <a:r>
              <a:rPr lang="en-US" dirty="0" smtClean="0"/>
              <a:t>Examples </a:t>
            </a:r>
            <a:r>
              <a:rPr lang="en-US" dirty="0"/>
              <a:t>for common data mining tools are: R, </a:t>
            </a:r>
            <a:r>
              <a:rPr lang="en-US" dirty="0" err="1"/>
              <a:t>Rapidminer</a:t>
            </a:r>
            <a:r>
              <a:rPr lang="en-US" dirty="0"/>
              <a:t>, </a:t>
            </a:r>
            <a:r>
              <a:rPr lang="en-US" dirty="0" err="1"/>
              <a:t>Weka</a:t>
            </a:r>
            <a:r>
              <a:rPr lang="en-US" dirty="0"/>
              <a:t>, Orange, etc.</a:t>
            </a:r>
            <a:endParaRPr dirty="0"/>
          </a:p>
          <a:p>
            <a:pPr marL="330200" marR="0" lvl="0" indent="-171450" algn="l" rtl="0">
              <a:spcBef>
                <a:spcPts val="0"/>
              </a:spcBef>
              <a:spcAft>
                <a:spcPts val="0"/>
              </a:spcAft>
              <a:buClr>
                <a:schemeClr val="dk1"/>
              </a:buClr>
              <a:buSzPts val="1100"/>
              <a:buFont typeface="Arial" panose="020B0604020202020204" pitchFamily="34" charset="0"/>
              <a:buChar char="•"/>
            </a:pPr>
            <a:r>
              <a:rPr lang="en-US" sz="1200" b="1" i="0" u="none" strike="noStrike" cap="none" dirty="0" smtClean="0">
                <a:solidFill>
                  <a:schemeClr val="dk1"/>
                </a:solidFill>
                <a:latin typeface="Calibri"/>
                <a:ea typeface="Calibri"/>
                <a:cs typeface="Calibri"/>
                <a:sym typeface="Calibri"/>
              </a:rPr>
              <a:t>Data Analysis: </a:t>
            </a:r>
            <a:r>
              <a:rPr lang="en-US" sz="1200" b="0" i="0" u="none" strike="noStrike" cap="none" dirty="0" smtClean="0">
                <a:solidFill>
                  <a:schemeClr val="dk1"/>
                </a:solidFill>
                <a:latin typeface="Calibri"/>
                <a:ea typeface="Calibri"/>
                <a:cs typeface="Calibri"/>
                <a:sym typeface="Calibri"/>
              </a:rPr>
              <a:t>Once </a:t>
            </a:r>
            <a:r>
              <a:rPr lang="en-US" sz="1200" b="0" i="0" u="none" strike="noStrike" cap="none" dirty="0">
                <a:solidFill>
                  <a:schemeClr val="dk1"/>
                </a:solidFill>
                <a:latin typeface="Calibri"/>
                <a:ea typeface="Calibri"/>
                <a:cs typeface="Calibri"/>
                <a:sym typeface="Calibri"/>
              </a:rPr>
              <a:t>all the data is collected, it needs to be analyzed for identifying patterns and trends. It is the data analyst’s job to identify the wealth out of data. </a:t>
            </a:r>
            <a:endParaRPr sz="1200" b="0" i="0" u="none" strike="noStrike" cap="none" dirty="0">
              <a:solidFill>
                <a:schemeClr val="dk1"/>
              </a:solidFill>
              <a:latin typeface="Calibri"/>
              <a:ea typeface="Calibri"/>
              <a:cs typeface="Calibri"/>
              <a:sym typeface="Calibri"/>
            </a:endParaRPr>
          </a:p>
          <a:p>
            <a:pPr marL="330200" marR="0" lvl="0" indent="-171450" algn="l" rtl="0">
              <a:spcBef>
                <a:spcPts val="0"/>
              </a:spcBef>
              <a:spcAft>
                <a:spcPts val="0"/>
              </a:spcAft>
              <a:buClr>
                <a:schemeClr val="dk1"/>
              </a:buClr>
              <a:buSzPts val="1100"/>
              <a:buFont typeface="Arial" panose="020B0604020202020204" pitchFamily="34" charset="0"/>
              <a:buChar char="•"/>
            </a:pPr>
            <a:r>
              <a:rPr lang="en-US" sz="1200" b="1" i="0" u="none" strike="noStrike" cap="none" dirty="0" smtClean="0">
                <a:solidFill>
                  <a:schemeClr val="dk1"/>
                </a:solidFill>
                <a:latin typeface="Calibri"/>
                <a:ea typeface="Calibri"/>
                <a:cs typeface="Calibri"/>
                <a:sym typeface="Calibri"/>
              </a:rPr>
              <a:t>Data Visualization: </a:t>
            </a:r>
            <a:r>
              <a:rPr lang="en-US" sz="1200" b="0" i="0" u="none" strike="noStrike" cap="none" dirty="0" smtClean="0">
                <a:solidFill>
                  <a:schemeClr val="dk1"/>
                </a:solidFill>
                <a:latin typeface="Calibri"/>
                <a:ea typeface="Calibri"/>
                <a:cs typeface="Calibri"/>
                <a:sym typeface="Calibri"/>
              </a:rPr>
              <a:t>The </a:t>
            </a:r>
            <a:r>
              <a:rPr lang="en-US" sz="1200" b="0" i="0" u="none" strike="noStrike" cap="none" dirty="0">
                <a:solidFill>
                  <a:schemeClr val="dk1"/>
                </a:solidFill>
                <a:latin typeface="Calibri"/>
                <a:ea typeface="Calibri"/>
                <a:cs typeface="Calibri"/>
                <a:sym typeface="Calibri"/>
              </a:rPr>
              <a:t>most important step in the whole process is the data visualization. It is in this step, processed data is presented to people in a human-readable format. This can include graphs and charts and other visual media. This can be done using programming languages such as Plot.ly and d3.js or software such as Tableau.</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p:txBody>
      </p:sp>
      <p:sp>
        <p:nvSpPr>
          <p:cNvPr id="1214" name="Shape 1214"/>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27</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874799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4"/>
        <p:cNvGrpSpPr/>
        <p:nvPr/>
      </p:nvGrpSpPr>
      <p:grpSpPr>
        <a:xfrm>
          <a:off x="0" y="0"/>
          <a:ext cx="0" cy="0"/>
          <a:chOff x="0" y="0"/>
          <a:chExt cx="0" cy="0"/>
        </a:xfrm>
      </p:grpSpPr>
      <p:sp>
        <p:nvSpPr>
          <p:cNvPr id="1235" name="Shape 123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6" name="Shape 1236"/>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Facilitator:</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Explain the various benefits of processing big data.</a:t>
            </a:r>
            <a:endParaRPr dirty="0"/>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Notes to the Participant: </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We learnt the various dimensions of Big Data and how data can be extracted and analyzed. There are countless benefits to process Big Data and derive value out of it. Let’s look at some of the benefits.</a:t>
            </a:r>
            <a:endParaRPr dirty="0"/>
          </a:p>
          <a:p>
            <a:pPr marL="330200" marR="0" lvl="0" indent="-171450" algn="l" rtl="0">
              <a:spcBef>
                <a:spcPts val="0"/>
              </a:spcBef>
              <a:spcAft>
                <a:spcPts val="0"/>
              </a:spcAft>
              <a:buClr>
                <a:schemeClr val="dk1"/>
              </a:buClr>
              <a:buSzPts val="1100"/>
              <a:buFont typeface="Arial" panose="020B0604020202020204" pitchFamily="34" charset="0"/>
              <a:buChar char="•"/>
            </a:pPr>
            <a:r>
              <a:rPr lang="en-US" sz="1200" b="1" i="0" u="none" strike="noStrike" cap="none" dirty="0" smtClean="0">
                <a:solidFill>
                  <a:schemeClr val="dk1"/>
                </a:solidFill>
                <a:latin typeface="Calibri"/>
                <a:ea typeface="Calibri"/>
                <a:cs typeface="Calibri"/>
                <a:sym typeface="Calibri"/>
              </a:rPr>
              <a:t>Product development: </a:t>
            </a:r>
            <a:r>
              <a:rPr lang="en-US" sz="1200" b="0" i="0" u="none" strike="noStrike" cap="none" dirty="0" smtClean="0">
                <a:solidFill>
                  <a:schemeClr val="dk1"/>
                </a:solidFill>
                <a:latin typeface="Calibri"/>
                <a:ea typeface="Calibri"/>
                <a:cs typeface="Calibri"/>
                <a:sym typeface="Calibri"/>
              </a:rPr>
              <a:t>Many </a:t>
            </a:r>
            <a:r>
              <a:rPr lang="en-US" sz="1200" b="0" i="0" u="none" strike="noStrike" cap="none" dirty="0">
                <a:solidFill>
                  <a:schemeClr val="dk1"/>
                </a:solidFill>
                <a:latin typeface="Calibri"/>
                <a:ea typeface="Calibri"/>
                <a:cs typeface="Calibri"/>
                <a:sym typeface="Calibri"/>
              </a:rPr>
              <a:t>companies leverage the potential of big data to better understand and anticipate customer demand. Predictive models are built for new products and services. This is done by classifying key attributes of past and current products or services and modelling the relationship between those attributes and the commercial success of the offerings. In addition to this, data from social media, test markets, and early store rollouts to plan, produce and launch new products. </a:t>
            </a:r>
            <a:endParaRPr dirty="0"/>
          </a:p>
          <a:p>
            <a:pPr marL="330200" marR="0" lvl="0" indent="-171450" algn="l" rtl="0">
              <a:lnSpc>
                <a:spcPct val="115000"/>
              </a:lnSpc>
              <a:spcBef>
                <a:spcPts val="0"/>
              </a:spcBef>
              <a:spcAft>
                <a:spcPts val="0"/>
              </a:spcAft>
              <a:buClr>
                <a:schemeClr val="dk1"/>
              </a:buClr>
              <a:buSzPts val="1100"/>
              <a:buFont typeface="Arial" panose="020B0604020202020204" pitchFamily="34" charset="0"/>
              <a:buChar char="•"/>
            </a:pPr>
            <a:r>
              <a:rPr lang="en-US" sz="1200" b="1" i="0" u="none" strike="noStrike" cap="none" dirty="0" smtClean="0">
                <a:solidFill>
                  <a:schemeClr val="dk1"/>
                </a:solidFill>
                <a:latin typeface="Calibri"/>
                <a:ea typeface="Calibri"/>
                <a:cs typeface="Calibri"/>
                <a:sym typeface="Calibri"/>
              </a:rPr>
              <a:t>Predictive maintenance: </a:t>
            </a:r>
            <a:r>
              <a:rPr lang="en-US" sz="1200" b="0" i="0" u="none" strike="noStrike" cap="none" dirty="0" smtClean="0">
                <a:solidFill>
                  <a:schemeClr val="dk1"/>
                </a:solidFill>
                <a:latin typeface="Calibri"/>
                <a:ea typeface="Calibri"/>
                <a:cs typeface="Calibri"/>
                <a:sym typeface="Calibri"/>
              </a:rPr>
              <a:t>In </a:t>
            </a:r>
            <a:r>
              <a:rPr lang="en-US" sz="1200" b="0" i="0" u="none" strike="noStrike" cap="none" dirty="0">
                <a:solidFill>
                  <a:schemeClr val="dk1"/>
                </a:solidFill>
                <a:latin typeface="Calibri"/>
                <a:ea typeface="Calibri"/>
                <a:cs typeface="Calibri"/>
                <a:sym typeface="Calibri"/>
              </a:rPr>
              <a:t>several industries, factors that have the ability to predict mechanical failures is buried deeply in structured data, such as equipment year, make, and model of a machine, as well as in unstructured data that covers millions of log entries, sensor data, error messages, and engine temperature. Analysis of this data gives deeper insights as to how potential failures can be predicted in advance and avoided. The organizations can also deploy the maintenance more cost-effective and maximize parts and uptime.</a:t>
            </a:r>
            <a:endParaRPr dirty="0"/>
          </a:p>
          <a:p>
            <a:pPr marL="330200" marR="0" lvl="0" indent="-171450" algn="l" rtl="0">
              <a:lnSpc>
                <a:spcPct val="115000"/>
              </a:lnSpc>
              <a:spcBef>
                <a:spcPts val="0"/>
              </a:spcBef>
              <a:spcAft>
                <a:spcPts val="0"/>
              </a:spcAft>
              <a:buClr>
                <a:schemeClr val="dk1"/>
              </a:buClr>
              <a:buSzPts val="1100"/>
              <a:buFont typeface="Arial" panose="020B0604020202020204" pitchFamily="34" charset="0"/>
              <a:buChar char="•"/>
            </a:pPr>
            <a:r>
              <a:rPr lang="en-US" sz="1200" b="1" i="0" u="none" strike="noStrike" cap="none" dirty="0" smtClean="0">
                <a:solidFill>
                  <a:schemeClr val="dk1"/>
                </a:solidFill>
                <a:latin typeface="Calibri"/>
                <a:ea typeface="Calibri"/>
                <a:cs typeface="Calibri"/>
                <a:sym typeface="Calibri"/>
              </a:rPr>
              <a:t>Customer experience: </a:t>
            </a:r>
            <a:r>
              <a:rPr lang="en-US" sz="1200" b="0" i="0" u="none" strike="noStrike" cap="none" dirty="0" smtClean="0">
                <a:solidFill>
                  <a:schemeClr val="dk1"/>
                </a:solidFill>
                <a:latin typeface="Calibri"/>
                <a:ea typeface="Calibri"/>
                <a:cs typeface="Calibri"/>
                <a:sym typeface="Calibri"/>
              </a:rPr>
              <a:t>With </a:t>
            </a:r>
            <a:r>
              <a:rPr lang="en-US" sz="1200" b="0" i="0" u="none" strike="noStrike" cap="none" dirty="0">
                <a:solidFill>
                  <a:schemeClr val="dk1"/>
                </a:solidFill>
                <a:latin typeface="Calibri"/>
                <a:ea typeface="Calibri"/>
                <a:cs typeface="Calibri"/>
                <a:sym typeface="Calibri"/>
              </a:rPr>
              <a:t>the advantage of massive data that is available, customer requirements and experience with the products and services can be clearly viewed. Now it is possible to gather data from social media, web visits, call logs and other data sources to improve the interaction experience and deliver more value to the customer. Personalized offers can be suggested, which will reduce customer churn to a great extent and issues can be handled proactively.</a:t>
            </a:r>
            <a:endParaRPr dirty="0"/>
          </a:p>
          <a:p>
            <a:pPr marL="330200" marR="0" lvl="0" indent="-171450" algn="l" rtl="0">
              <a:lnSpc>
                <a:spcPct val="115000"/>
              </a:lnSpc>
              <a:spcBef>
                <a:spcPts val="0"/>
              </a:spcBef>
              <a:spcAft>
                <a:spcPts val="0"/>
              </a:spcAft>
              <a:buClr>
                <a:schemeClr val="dk1"/>
              </a:buClr>
              <a:buSzPts val="1100"/>
              <a:buFont typeface="Arial" panose="020B0604020202020204" pitchFamily="34" charset="0"/>
              <a:buChar char="•"/>
            </a:pPr>
            <a:r>
              <a:rPr lang="en-US" sz="1200" b="1" i="0" u="none" strike="noStrike" cap="none" dirty="0" smtClean="0">
                <a:solidFill>
                  <a:schemeClr val="dk1"/>
                </a:solidFill>
                <a:latin typeface="Calibri"/>
                <a:ea typeface="Calibri"/>
                <a:cs typeface="Calibri"/>
                <a:sym typeface="Calibri"/>
              </a:rPr>
              <a:t>Fraud </a:t>
            </a:r>
            <a:r>
              <a:rPr lang="en-US" sz="1200" b="1" i="0" u="none" strike="noStrike" cap="none" dirty="0">
                <a:solidFill>
                  <a:schemeClr val="dk1"/>
                </a:solidFill>
                <a:latin typeface="Calibri"/>
                <a:ea typeface="Calibri"/>
                <a:cs typeface="Calibri"/>
                <a:sym typeface="Calibri"/>
              </a:rPr>
              <a:t>detection and </a:t>
            </a:r>
            <a:r>
              <a:rPr lang="en-US" sz="1200" b="1" i="0" u="none" strike="noStrike" cap="none" dirty="0" smtClean="0">
                <a:solidFill>
                  <a:schemeClr val="dk1"/>
                </a:solidFill>
                <a:latin typeface="Calibri"/>
                <a:ea typeface="Calibri"/>
                <a:cs typeface="Calibri"/>
                <a:sym typeface="Calibri"/>
              </a:rPr>
              <a:t>compliance: </a:t>
            </a:r>
            <a:r>
              <a:rPr lang="en-US" sz="1200" b="0" i="0" u="none" strike="noStrike" cap="none" dirty="0" smtClean="0">
                <a:solidFill>
                  <a:schemeClr val="dk1"/>
                </a:solidFill>
                <a:latin typeface="Calibri"/>
                <a:ea typeface="Calibri"/>
                <a:cs typeface="Calibri"/>
                <a:sym typeface="Calibri"/>
              </a:rPr>
              <a:t>Security </a:t>
            </a:r>
            <a:r>
              <a:rPr lang="en-US" sz="1200" b="0" i="0" u="none" strike="noStrike" cap="none" dirty="0">
                <a:solidFill>
                  <a:schemeClr val="dk1"/>
                </a:solidFill>
                <a:latin typeface="Calibri"/>
                <a:ea typeface="Calibri"/>
                <a:cs typeface="Calibri"/>
                <a:sym typeface="Calibri"/>
              </a:rPr>
              <a:t>is the most important aspect of all the businesses. Security landscapes and compliances are constantly evolving as more and more data are generated. With Big Data, the data patterns can be identified real-time, that indicates a possible fraudulent activity or transaction. This is a very critical use case for financial organizations. Large volumes of data aggregated makes regulatory reporting much faster.</a:t>
            </a:r>
            <a:endParaRPr dirty="0"/>
          </a:p>
          <a:p>
            <a:pPr marL="330200" marR="0" lvl="0" indent="-171450" algn="l" rtl="0">
              <a:lnSpc>
                <a:spcPct val="115000"/>
              </a:lnSpc>
              <a:spcBef>
                <a:spcPts val="0"/>
              </a:spcBef>
              <a:spcAft>
                <a:spcPts val="0"/>
              </a:spcAft>
              <a:buClr>
                <a:schemeClr val="dk1"/>
              </a:buClr>
              <a:buSzPts val="1100"/>
              <a:buFont typeface="Arial" panose="020B0604020202020204" pitchFamily="34" charset="0"/>
              <a:buChar char="•"/>
            </a:pPr>
            <a:r>
              <a:rPr lang="en-US" sz="1200" b="1" i="0" u="none" strike="noStrike" cap="none" dirty="0" smtClean="0">
                <a:solidFill>
                  <a:schemeClr val="dk1"/>
                </a:solidFill>
                <a:latin typeface="Calibri"/>
                <a:ea typeface="Calibri"/>
                <a:cs typeface="Calibri"/>
                <a:sym typeface="Calibri"/>
              </a:rPr>
              <a:t>Machine Learning: </a:t>
            </a:r>
            <a:r>
              <a:rPr lang="en-US" sz="1200" b="0" i="0" u="none" strike="noStrike" cap="none" dirty="0" smtClean="0">
                <a:solidFill>
                  <a:schemeClr val="dk1"/>
                </a:solidFill>
                <a:latin typeface="Calibri"/>
                <a:ea typeface="Calibri"/>
                <a:cs typeface="Calibri"/>
                <a:sym typeface="Calibri"/>
              </a:rPr>
              <a:t>With </a:t>
            </a:r>
            <a:r>
              <a:rPr lang="en-US" sz="1200" b="0" i="0" u="none" strike="noStrike" cap="none" dirty="0">
                <a:solidFill>
                  <a:schemeClr val="dk1"/>
                </a:solidFill>
                <a:latin typeface="Calibri"/>
                <a:ea typeface="Calibri"/>
                <a:cs typeface="Calibri"/>
                <a:sym typeface="Calibri"/>
              </a:rPr>
              <a:t>the growing amounts of data, technologies like machine learning and natural language processing have been gaining significant attention and this has the potential to grow as the next big thing. The large volumes of data are fed into machines to train them. With the repeated input of data, systems will be able to understand patterns able and generate predictions which are critical for many businesses. Instead of programming machines, we can now teach them.</a:t>
            </a:r>
            <a:endParaRPr dirty="0"/>
          </a:p>
          <a:p>
            <a:pPr marL="330200" marR="0" lvl="0" indent="-171450" algn="l" rtl="0">
              <a:lnSpc>
                <a:spcPct val="115000"/>
              </a:lnSpc>
              <a:spcBef>
                <a:spcPts val="0"/>
              </a:spcBef>
              <a:spcAft>
                <a:spcPts val="0"/>
              </a:spcAft>
              <a:buClr>
                <a:schemeClr val="dk1"/>
              </a:buClr>
              <a:buSzPts val="1100"/>
              <a:buFont typeface="Arial" panose="020B0604020202020204" pitchFamily="34" charset="0"/>
              <a:buChar char="•"/>
            </a:pPr>
            <a:r>
              <a:rPr lang="en-US" sz="1200" b="1" i="0" u="none" strike="noStrike" cap="none" dirty="0" smtClean="0">
                <a:solidFill>
                  <a:schemeClr val="dk1"/>
                </a:solidFill>
                <a:latin typeface="Calibri"/>
                <a:ea typeface="Calibri"/>
                <a:cs typeface="Calibri"/>
                <a:sym typeface="Calibri"/>
              </a:rPr>
              <a:t>Operational Efficiency: </a:t>
            </a:r>
            <a:r>
              <a:rPr lang="en-US" sz="1200" b="0" i="0" u="none" strike="noStrike" cap="none" dirty="0" smtClean="0">
                <a:solidFill>
                  <a:schemeClr val="dk1"/>
                </a:solidFill>
                <a:latin typeface="Calibri"/>
                <a:ea typeface="Calibri"/>
                <a:cs typeface="Calibri"/>
                <a:sym typeface="Calibri"/>
              </a:rPr>
              <a:t>Big </a:t>
            </a:r>
            <a:r>
              <a:rPr lang="en-US" sz="1200" b="0" i="0" u="none" strike="noStrike" cap="none" dirty="0">
                <a:solidFill>
                  <a:schemeClr val="dk1"/>
                </a:solidFill>
                <a:latin typeface="Calibri"/>
                <a:ea typeface="Calibri"/>
                <a:cs typeface="Calibri"/>
                <a:sym typeface="Calibri"/>
              </a:rPr>
              <a:t>data plays a significant role in improving operational efficiency. Business critical information such as production, customer feedback and returns, other factors for reducing outages and anticipation of future demands can be analyzed and assessed with the help of big data.</a:t>
            </a:r>
            <a:endParaRPr dirty="0"/>
          </a:p>
          <a:p>
            <a:pPr marL="330200" marR="0" lvl="0" indent="-171450" algn="l" rtl="0">
              <a:lnSpc>
                <a:spcPct val="115000"/>
              </a:lnSpc>
              <a:spcBef>
                <a:spcPts val="0"/>
              </a:spcBef>
              <a:spcAft>
                <a:spcPts val="0"/>
              </a:spcAft>
              <a:buClr>
                <a:schemeClr val="dk1"/>
              </a:buClr>
              <a:buSzPts val="1100"/>
              <a:buFont typeface="Arial" panose="020B0604020202020204" pitchFamily="34" charset="0"/>
              <a:buChar char="•"/>
            </a:pPr>
            <a:r>
              <a:rPr lang="en-US" sz="1200" b="1" i="0" u="none" strike="noStrike" cap="none" dirty="0" smtClean="0">
                <a:solidFill>
                  <a:schemeClr val="dk1"/>
                </a:solidFill>
                <a:latin typeface="Calibri"/>
                <a:ea typeface="Calibri"/>
                <a:cs typeface="Calibri"/>
                <a:sym typeface="Calibri"/>
              </a:rPr>
              <a:t>Drive Innovation: </a:t>
            </a:r>
            <a:r>
              <a:rPr lang="en-US" sz="1200" b="0" i="0" u="none" strike="noStrike" cap="none" dirty="0" smtClean="0">
                <a:solidFill>
                  <a:schemeClr val="dk1"/>
                </a:solidFill>
                <a:latin typeface="Calibri"/>
                <a:ea typeface="Calibri"/>
                <a:cs typeface="Calibri"/>
                <a:sym typeface="Calibri"/>
              </a:rPr>
              <a:t>Studying </a:t>
            </a:r>
            <a:r>
              <a:rPr lang="en-US" sz="1200" b="0" i="0" u="none" strike="noStrike" cap="none" dirty="0">
                <a:solidFill>
                  <a:schemeClr val="dk1"/>
                </a:solidFill>
                <a:latin typeface="Calibri"/>
                <a:ea typeface="Calibri"/>
                <a:cs typeface="Calibri"/>
                <a:sym typeface="Calibri"/>
              </a:rPr>
              <a:t>interdependencies between humans, institutions, entities, and process and determining potential ways to use those insights helps in innovation. Data insights can be used to improve decisions about financial and planning considerations. Trends and customer demands can be analyzed, which is the driving force for innovation. </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p:txBody>
      </p:sp>
      <p:sp>
        <p:nvSpPr>
          <p:cNvPr id="1237" name="Shape 1237"/>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28</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9382515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p:cNvGrpSpPr/>
        <p:nvPr/>
      </p:nvGrpSpPr>
      <p:grpSpPr>
        <a:xfrm>
          <a:off x="0" y="0"/>
          <a:ext cx="0" cy="0"/>
          <a:chOff x="0" y="0"/>
          <a:chExt cx="0" cy="0"/>
        </a:xfrm>
      </p:grpSpPr>
      <p:sp>
        <p:nvSpPr>
          <p:cNvPr id="1264" name="Shape 126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5" name="Shape 1265"/>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spcBef>
                <a:spcPts val="0"/>
              </a:spcBef>
              <a:spcAft>
                <a:spcPts val="0"/>
              </a:spcAft>
              <a:buClr>
                <a:schemeClr val="dk1"/>
              </a:buClr>
              <a:buSzPts val="1200"/>
              <a:buFont typeface="Calibri"/>
              <a:buNone/>
            </a:pPr>
            <a:r>
              <a:rPr lang="en-US" sz="1200" b="1" i="0" u="none" strike="noStrike" cap="none">
                <a:solidFill>
                  <a:schemeClr val="dk1"/>
                </a:solidFill>
                <a:latin typeface="Calibri"/>
                <a:ea typeface="Calibri"/>
                <a:cs typeface="Calibri"/>
                <a:sym typeface="Calibri"/>
              </a:rPr>
              <a:t>Answer: </a:t>
            </a:r>
            <a:endParaRPr/>
          </a:p>
          <a:p>
            <a:pPr marL="0" marR="0" lvl="0" indent="0" algn="l" rtl="0">
              <a:lnSpc>
                <a:spcPct val="100000"/>
              </a:lnSpc>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1. C. Data integration</a:t>
            </a:r>
            <a:endParaRPr/>
          </a:p>
          <a:p>
            <a:pPr marL="0" marR="0" lvl="0" indent="0" algn="l" rtl="0">
              <a:lnSpc>
                <a:spcPct val="100000"/>
              </a:lnSpc>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2. A. Volume-based value</a:t>
            </a:r>
            <a:endParaRPr/>
          </a:p>
          <a:p>
            <a:pPr marL="228600" marR="0" lvl="0" indent="-152400" algn="l" rtl="0">
              <a:lnSpc>
                <a:spcPct val="100000"/>
              </a:lnSpc>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228600" marR="0" lvl="0" indent="-152400" algn="l" rtl="0">
              <a:lnSpc>
                <a:spcPct val="100000"/>
              </a:lnSpc>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228600" marR="0" lvl="0" indent="-152400" algn="l" rtl="0">
              <a:lnSpc>
                <a:spcPct val="100000"/>
              </a:lnSpc>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266" name="Shape 1266"/>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29</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30768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Shape 73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8" name="Shape 738"/>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List out the topics that will be covered in the module as mentioned on the screen. </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Participant: </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You will learn about the following topics in this module:</a:t>
            </a:r>
            <a:endParaRPr/>
          </a:p>
          <a:p>
            <a:pPr marL="457200" marR="0" lvl="0" indent="-304800" algn="l" rtl="0">
              <a:lnSpc>
                <a:spcPct val="115000"/>
              </a:lnSpc>
              <a:spcBef>
                <a:spcPts val="0"/>
              </a:spcBef>
              <a:spcAft>
                <a:spcPts val="0"/>
              </a:spcAft>
              <a:buSzPts val="1200"/>
              <a:buChar char="●"/>
            </a:pPr>
            <a:r>
              <a:rPr lang="en-US"/>
              <a:t>Introduction to Big Data and its evolution</a:t>
            </a:r>
            <a:endParaRPr/>
          </a:p>
          <a:p>
            <a:pPr marL="457200" marR="0" lvl="0" indent="-304800" algn="l" rtl="0">
              <a:lnSpc>
                <a:spcPct val="115000"/>
              </a:lnSpc>
              <a:spcBef>
                <a:spcPts val="0"/>
              </a:spcBef>
              <a:spcAft>
                <a:spcPts val="0"/>
              </a:spcAft>
              <a:buSzPts val="1200"/>
              <a:buChar char="●"/>
            </a:pPr>
            <a:r>
              <a:rPr lang="en-US"/>
              <a:t>Sources of Big Data</a:t>
            </a:r>
            <a:endParaRPr/>
          </a:p>
          <a:p>
            <a:pPr marL="457200" marR="0" lvl="0" indent="-304800" algn="l" rtl="0">
              <a:lnSpc>
                <a:spcPct val="115000"/>
              </a:lnSpc>
              <a:spcBef>
                <a:spcPts val="0"/>
              </a:spcBef>
              <a:spcAft>
                <a:spcPts val="0"/>
              </a:spcAft>
              <a:buSzPts val="1200"/>
              <a:buChar char="●"/>
            </a:pPr>
            <a:r>
              <a:rPr lang="en-US"/>
              <a:t>Characteristics of Big Data</a:t>
            </a:r>
            <a:endParaRPr/>
          </a:p>
          <a:p>
            <a:pPr marL="914400" marR="0" lvl="1" indent="-304800" algn="l" rtl="0">
              <a:lnSpc>
                <a:spcPct val="115000"/>
              </a:lnSpc>
              <a:spcBef>
                <a:spcPts val="0"/>
              </a:spcBef>
              <a:spcAft>
                <a:spcPts val="0"/>
              </a:spcAft>
              <a:buSzPts val="1200"/>
              <a:buChar char="○"/>
            </a:pPr>
            <a:r>
              <a:rPr lang="en-US"/>
              <a:t>Volume</a:t>
            </a:r>
            <a:endParaRPr/>
          </a:p>
          <a:p>
            <a:pPr marL="914400" marR="0" lvl="1" indent="-304800" algn="l" rtl="0">
              <a:lnSpc>
                <a:spcPct val="115000"/>
              </a:lnSpc>
              <a:spcBef>
                <a:spcPts val="0"/>
              </a:spcBef>
              <a:spcAft>
                <a:spcPts val="0"/>
              </a:spcAft>
              <a:buSzPts val="1200"/>
              <a:buChar char="○"/>
            </a:pPr>
            <a:r>
              <a:rPr lang="en-US"/>
              <a:t>Velocity</a:t>
            </a:r>
            <a:endParaRPr/>
          </a:p>
          <a:p>
            <a:pPr marL="914400" marR="0" lvl="1" indent="-304800" algn="l" rtl="0">
              <a:lnSpc>
                <a:spcPct val="115000"/>
              </a:lnSpc>
              <a:spcBef>
                <a:spcPts val="0"/>
              </a:spcBef>
              <a:spcAft>
                <a:spcPts val="0"/>
              </a:spcAft>
              <a:buSzPts val="1200"/>
              <a:buChar char="○"/>
            </a:pPr>
            <a:r>
              <a:rPr lang="en-US"/>
              <a:t>Variety</a:t>
            </a:r>
            <a:endParaRPr/>
          </a:p>
          <a:p>
            <a:pPr marL="457200" marR="0" lvl="0" indent="-304800" algn="l" rtl="0">
              <a:lnSpc>
                <a:spcPct val="115000"/>
              </a:lnSpc>
              <a:spcBef>
                <a:spcPts val="0"/>
              </a:spcBef>
              <a:spcAft>
                <a:spcPts val="0"/>
              </a:spcAft>
              <a:buSzPts val="1200"/>
              <a:buChar char="●"/>
            </a:pPr>
            <a:r>
              <a:rPr lang="en-US"/>
              <a:t>Value - Information mining and benefits of Big Data</a:t>
            </a:r>
            <a:endParaRPr/>
          </a:p>
          <a:p>
            <a:pPr marL="457200" marR="0" lvl="0" indent="-304800" algn="l" rtl="0">
              <a:lnSpc>
                <a:spcPct val="115000"/>
              </a:lnSpc>
              <a:spcBef>
                <a:spcPts val="0"/>
              </a:spcBef>
              <a:spcAft>
                <a:spcPts val="0"/>
              </a:spcAft>
              <a:buSzPts val="1200"/>
              <a:buChar char="●"/>
            </a:pPr>
            <a:r>
              <a:rPr lang="en-US"/>
              <a:t>Other important characteristics of Big Data</a:t>
            </a:r>
            <a:endParaRPr/>
          </a:p>
          <a:p>
            <a:pPr marL="0" marR="0" lvl="0" indent="0" algn="l" rtl="0">
              <a:lnSpc>
                <a:spcPct val="115000"/>
              </a:lnSpc>
              <a:spcBef>
                <a:spcPts val="0"/>
              </a:spcBef>
              <a:spcAft>
                <a:spcPts val="0"/>
              </a:spcAft>
              <a:buClr>
                <a:schemeClr val="dk1"/>
              </a:buClr>
              <a:buSzPts val="1100"/>
              <a:buFont typeface="Arial"/>
              <a:buNone/>
            </a:pPr>
            <a:endParaRPr/>
          </a:p>
          <a:p>
            <a:pPr marL="0" marR="0" lvl="0" indent="0" algn="l" rtl="0">
              <a:lnSpc>
                <a:spcPct val="115000"/>
              </a:lnSpc>
              <a:spcBef>
                <a:spcPts val="0"/>
              </a:spcBef>
              <a:spcAft>
                <a:spcPts val="0"/>
              </a:spcAft>
              <a:buNone/>
            </a:pPr>
            <a:endParaRPr/>
          </a:p>
        </p:txBody>
      </p:sp>
      <p:sp>
        <p:nvSpPr>
          <p:cNvPr id="739" name="Shape 739"/>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3</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163603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1"/>
        <p:cNvGrpSpPr/>
        <p:nvPr/>
      </p:nvGrpSpPr>
      <p:grpSpPr>
        <a:xfrm>
          <a:off x="0" y="0"/>
          <a:ext cx="0" cy="0"/>
          <a:chOff x="0" y="0"/>
          <a:chExt cx="0" cy="0"/>
        </a:xfrm>
      </p:grpSpPr>
      <p:sp>
        <p:nvSpPr>
          <p:cNvPr id="1272" name="Shape 127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3" name="Shape 1273"/>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Facilitator:</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Introduce the other characteristics of big data to the participants which we’ve not discussed in the earlier sections.</a:t>
            </a:r>
            <a:endParaRPr dirty="0"/>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Notes to the Participant: </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The primary characteristics of big data are the three V’s Volume, Velocity and Variety. We even learnt about the fourth V, Value that big data brings to the table. Experts these days propose other characteristics as well. Let’s look at them in brief.</a:t>
            </a:r>
            <a:endParaRPr dirty="0"/>
          </a:p>
          <a:p>
            <a:pPr marL="0" marR="0" lvl="0" indent="0" algn="l" rtl="0">
              <a:spcBef>
                <a:spcPts val="0"/>
              </a:spcBef>
              <a:spcAft>
                <a:spcPts val="0"/>
              </a:spcAft>
              <a:buClr>
                <a:schemeClr val="dk1"/>
              </a:buClr>
              <a:buSzPts val="1200"/>
              <a:buFont typeface="Calibri"/>
              <a:buNone/>
            </a:pPr>
            <a:r>
              <a:rPr lang="en-US" sz="1200" b="1" i="0" u="none" strike="noStrike" cap="none" dirty="0" smtClean="0">
                <a:solidFill>
                  <a:schemeClr val="dk1"/>
                </a:solidFill>
                <a:latin typeface="Calibri"/>
                <a:ea typeface="Calibri"/>
                <a:cs typeface="Calibri"/>
                <a:sym typeface="Calibri"/>
              </a:rPr>
              <a:t>Variability</a:t>
            </a:r>
            <a:endParaRPr sz="1200" b="0" i="0" u="none" strike="noStrike" cap="none" dirty="0" smtClean="0">
              <a:solidFill>
                <a:schemeClr val="dk1"/>
              </a:solidFill>
              <a:latin typeface="Calibri"/>
              <a:ea typeface="Calibri"/>
              <a:cs typeface="Calibri"/>
              <a:sym typeface="Calibri"/>
            </a:endParaRPr>
          </a:p>
          <a:p>
            <a:pPr marL="171450" marR="0" lvl="0" indent="-171450" algn="l" rtl="0">
              <a:spcBef>
                <a:spcPts val="0"/>
              </a:spcBef>
              <a:spcAft>
                <a:spcPts val="0"/>
              </a:spcAft>
              <a:buClr>
                <a:schemeClr val="dk1"/>
              </a:buClr>
              <a:buSzPts val="1200"/>
              <a:buFont typeface="Arial" panose="020B0604020202020204" pitchFamily="34" charset="0"/>
              <a:buChar char="•"/>
            </a:pPr>
            <a:r>
              <a:rPr lang="en-US" sz="1200" b="0" i="0" u="none" strike="noStrike" cap="none" dirty="0" smtClean="0">
                <a:solidFill>
                  <a:schemeClr val="dk1"/>
                </a:solidFill>
                <a:latin typeface="Calibri"/>
                <a:ea typeface="Calibri"/>
                <a:cs typeface="Calibri"/>
                <a:sym typeface="Calibri"/>
              </a:rPr>
              <a:t>Variability refers to the inconsistency that is exhibited by data at times. This characteristic feature is a hindrance to handle and process data effectively. Variability in data needs to be identified by anomaly or other outlier detection methods in order to do any meaningful analytics.</a:t>
            </a:r>
            <a:endParaRPr dirty="0" smtClean="0"/>
          </a:p>
          <a:p>
            <a:pPr marL="171450" marR="0" lvl="0" indent="-171450" algn="l" rtl="0">
              <a:spcBef>
                <a:spcPts val="0"/>
              </a:spcBef>
              <a:spcAft>
                <a:spcPts val="0"/>
              </a:spcAft>
              <a:buClr>
                <a:schemeClr val="dk1"/>
              </a:buClr>
              <a:buSzPts val="1200"/>
              <a:buFont typeface="Arial" panose="020B0604020202020204" pitchFamily="34" charset="0"/>
              <a:buChar char="•"/>
            </a:pPr>
            <a:r>
              <a:rPr lang="en-US" sz="1200" b="0" i="0" u="none" strike="noStrike" cap="none" dirty="0" smtClean="0">
                <a:solidFill>
                  <a:schemeClr val="dk1"/>
                </a:solidFill>
                <a:latin typeface="Calibri"/>
                <a:ea typeface="Calibri"/>
                <a:cs typeface="Calibri"/>
                <a:sym typeface="Calibri"/>
              </a:rPr>
              <a:t>In </a:t>
            </a:r>
            <a:r>
              <a:rPr lang="en-US" sz="1200" b="0" i="0" u="none" strike="noStrike" cap="none" dirty="0">
                <a:solidFill>
                  <a:schemeClr val="dk1"/>
                </a:solidFill>
                <a:latin typeface="Calibri"/>
                <a:ea typeface="Calibri"/>
                <a:cs typeface="Calibri"/>
                <a:sym typeface="Calibri"/>
              </a:rPr>
              <a:t>another context variability also refers to the multitude of data dimensions that is a result of multiple data types and sources. Variability may also refer to the inconsistent speed at which big data is loaded on to the database.</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Veracity</a:t>
            </a:r>
            <a:endParaRPr sz="1200" b="0" i="0" u="none" strike="noStrike" cap="none" dirty="0">
              <a:solidFill>
                <a:schemeClr val="dk1"/>
              </a:solidFill>
              <a:latin typeface="Calibri"/>
              <a:ea typeface="Calibri"/>
              <a:cs typeface="Calibri"/>
              <a:sym typeface="Calibri"/>
            </a:endParaRPr>
          </a:p>
          <a:p>
            <a:pPr marL="171450" marR="0" lvl="0" indent="-171450" algn="l" rtl="0">
              <a:spcBef>
                <a:spcPts val="0"/>
              </a:spcBef>
              <a:spcAft>
                <a:spcPts val="0"/>
              </a:spcAft>
              <a:buClr>
                <a:schemeClr val="dk1"/>
              </a:buClr>
              <a:buSzPts val="12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Veracity is one of the most important characteristics of big data. Veracity plays a significant role in making big data operational. Big data is voluminous and so there is a possibility of biases, noises and abnormality in the data. Data is of no use if it is not accurate. Results of the data can be useful only if the correct data is analyzed. Veracity thus refers to the provenance or reliability of data source and how meaningful it will be to analyze the data. </a:t>
            </a:r>
            <a:endParaRPr dirty="0"/>
          </a:p>
          <a:p>
            <a:pPr marL="171450" marR="0" lvl="0" indent="-171450" algn="l" rtl="0">
              <a:spcBef>
                <a:spcPts val="0"/>
              </a:spcBef>
              <a:spcAft>
                <a:spcPts val="0"/>
              </a:spcAft>
              <a:buClr>
                <a:schemeClr val="dk1"/>
              </a:buClr>
              <a:buSzPts val="1200"/>
              <a:buFont typeface="Arial" panose="020B0604020202020204" pitchFamily="34" charset="0"/>
              <a:buChar char="•"/>
            </a:pPr>
            <a:r>
              <a:rPr lang="en-US" sz="1200" b="0" i="0" u="none" strike="noStrike" cap="none" dirty="0" smtClean="0">
                <a:solidFill>
                  <a:schemeClr val="dk1"/>
                </a:solidFill>
                <a:latin typeface="Calibri"/>
                <a:ea typeface="Calibri"/>
                <a:cs typeface="Calibri"/>
                <a:sym typeface="Calibri"/>
              </a:rPr>
              <a:t>Reliability </a:t>
            </a:r>
            <a:r>
              <a:rPr lang="en-US" sz="1200" b="0" i="0" u="none" strike="noStrike" cap="none" dirty="0">
                <a:solidFill>
                  <a:schemeClr val="dk1"/>
                </a:solidFill>
                <a:latin typeface="Calibri"/>
                <a:ea typeface="Calibri"/>
                <a:cs typeface="Calibri"/>
                <a:sym typeface="Calibri"/>
              </a:rPr>
              <a:t>of data largely depends on the factors like who created the dataset; what methods were followed while collecting the data; what is the sample size; is the summary of the data available; if there is any update or modification to the data after the dataset was created. Understanding veracity helps us in understanding the risks associated with the analysis and the business decisions taken based on the data.</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Validity</a:t>
            </a:r>
            <a:endParaRPr sz="1200" b="0" i="0" u="none" strike="noStrike" cap="none" dirty="0">
              <a:solidFill>
                <a:schemeClr val="dk1"/>
              </a:solidFill>
              <a:latin typeface="Calibri"/>
              <a:ea typeface="Calibri"/>
              <a:cs typeface="Calibri"/>
              <a:sym typeface="Calibri"/>
            </a:endParaRPr>
          </a:p>
          <a:p>
            <a:pPr marL="171450" marR="0" lvl="0" indent="-171450" algn="l" rtl="0">
              <a:spcBef>
                <a:spcPts val="0"/>
              </a:spcBef>
              <a:spcAft>
                <a:spcPts val="0"/>
              </a:spcAft>
              <a:buClr>
                <a:schemeClr val="dk1"/>
              </a:buClr>
              <a:buSzPts val="12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Validity refers to the accuracy or correctness of the data with respect to the intention of its use. As per an estimate by Forbes magazine, around 60% of a data scientist’s time is spent on cleaning the data before doing any analysis. The underlying data and its reliability determine the value of Big Data. Good data governance practices need to be adopted to ensure data quality, definitions and metadata.</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Volatility</a:t>
            </a:r>
            <a:endParaRPr sz="1200" b="0" i="0" u="none" strike="noStrike" cap="none" dirty="0">
              <a:solidFill>
                <a:schemeClr val="dk1"/>
              </a:solidFill>
              <a:latin typeface="Calibri"/>
              <a:ea typeface="Calibri"/>
              <a:cs typeface="Calibri"/>
              <a:sym typeface="Calibri"/>
            </a:endParaRPr>
          </a:p>
          <a:p>
            <a:pPr marL="171450" marR="0" lvl="0" indent="-171450" algn="l" rtl="0">
              <a:spcBef>
                <a:spcPts val="0"/>
              </a:spcBef>
              <a:spcAft>
                <a:spcPts val="0"/>
              </a:spcAft>
              <a:buClr>
                <a:schemeClr val="dk1"/>
              </a:buClr>
              <a:buSzPts val="12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Volatility is the characteristic feature that is related to the age of data. The age of data is important to determine if the data is relevant, historic or not useful any longer. In earlier days, enterprises had the tendency to store data indefinitely. There were only a few terabytes of data, which did not have any major impact on storage expenses. There were very fewer data archival practices, and keeping data in live databases also did not cause any issues.</a:t>
            </a:r>
            <a:endParaRPr dirty="0"/>
          </a:p>
          <a:p>
            <a:pPr marL="171450" marR="0" lvl="0" indent="-171450" algn="l" rtl="0">
              <a:spcBef>
                <a:spcPts val="0"/>
              </a:spcBef>
              <a:spcAft>
                <a:spcPts val="0"/>
              </a:spcAft>
              <a:buClr>
                <a:schemeClr val="dk1"/>
              </a:buClr>
              <a:buSzPts val="1200"/>
              <a:buFont typeface="Arial" panose="020B0604020202020204" pitchFamily="34" charset="0"/>
              <a:buChar char="•"/>
            </a:pPr>
            <a:r>
              <a:rPr lang="en-US" sz="1200" b="0" i="0" u="none" strike="noStrike" cap="none" dirty="0" smtClean="0">
                <a:solidFill>
                  <a:schemeClr val="dk1"/>
                </a:solidFill>
                <a:latin typeface="Calibri"/>
                <a:ea typeface="Calibri"/>
                <a:cs typeface="Calibri"/>
                <a:sym typeface="Calibri"/>
              </a:rPr>
              <a:t>Volatility</a:t>
            </a:r>
            <a:r>
              <a:rPr lang="en-US" sz="1200" b="0" i="0" u="none" strike="noStrike" cap="none" dirty="0">
                <a:solidFill>
                  <a:schemeClr val="dk1"/>
                </a:solidFill>
                <a:latin typeface="Calibri"/>
                <a:ea typeface="Calibri"/>
                <a:cs typeface="Calibri"/>
                <a:sym typeface="Calibri"/>
              </a:rPr>
              <a:t>, thus refers to how long a data is valid, and how long it should be stored to be considered relevant. For example, current traffic information may become irrelevant in the next few hours.</a:t>
            </a:r>
            <a:endParaRPr dirty="0"/>
          </a:p>
          <a:p>
            <a:pPr marL="171450" marR="0" lvl="0" indent="-171450" algn="l" rtl="0">
              <a:spcBef>
                <a:spcPts val="0"/>
              </a:spcBef>
              <a:spcAft>
                <a:spcPts val="0"/>
              </a:spcAft>
              <a:buClr>
                <a:schemeClr val="dk1"/>
              </a:buClr>
              <a:buSzPts val="1200"/>
              <a:buFont typeface="Arial" panose="020B0604020202020204" pitchFamily="34" charset="0"/>
              <a:buChar char="•"/>
            </a:pPr>
            <a:r>
              <a:rPr lang="en-US" sz="1200" b="0" i="0" u="none" strike="noStrike" cap="none" dirty="0" smtClean="0">
                <a:solidFill>
                  <a:schemeClr val="dk1"/>
                </a:solidFill>
                <a:latin typeface="Calibri"/>
                <a:ea typeface="Calibri"/>
                <a:cs typeface="Calibri"/>
                <a:sym typeface="Calibri"/>
              </a:rPr>
              <a:t>Considering </a:t>
            </a:r>
            <a:r>
              <a:rPr lang="en-US" sz="1200" b="0" i="0" u="none" strike="noStrike" cap="none" dirty="0">
                <a:solidFill>
                  <a:schemeClr val="dk1"/>
                </a:solidFill>
                <a:latin typeface="Calibri"/>
                <a:ea typeface="Calibri"/>
                <a:cs typeface="Calibri"/>
                <a:sym typeface="Calibri"/>
              </a:rPr>
              <a:t>the velocity and volume of big data, volatility needs to be carefully considered. There need to be some rules in place, to maintain the currency and availability of data to ensure rapid retrieval of information as and when it is required. These are to be closely tied to the business needs and processes.   </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Vulnerability</a:t>
            </a:r>
            <a:endParaRPr sz="1200" b="0" i="0" u="none" strike="noStrike" cap="none" dirty="0">
              <a:solidFill>
                <a:schemeClr val="dk1"/>
              </a:solidFill>
              <a:latin typeface="Calibri"/>
              <a:ea typeface="Calibri"/>
              <a:cs typeface="Calibri"/>
              <a:sym typeface="Calibri"/>
            </a:endParaRPr>
          </a:p>
          <a:p>
            <a:pPr marL="171450" marR="0" lvl="0" indent="-171450" algn="l" rtl="0">
              <a:spcBef>
                <a:spcPts val="0"/>
              </a:spcBef>
              <a:spcAft>
                <a:spcPts val="0"/>
              </a:spcAft>
              <a:buClr>
                <a:schemeClr val="dk1"/>
              </a:buClr>
              <a:buSzPts val="12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Security concerns are always associated with big data. A data breach with big data will be considered as a big breach. Enterprises need to take serious measures to protect the data that they store and process. Otherwise, hackers will be able to take control of it and this might cause irreparable loss to businesses. </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Visualization</a:t>
            </a:r>
            <a:endParaRPr sz="1200" b="0" i="0" u="none" strike="noStrike" cap="none" dirty="0">
              <a:solidFill>
                <a:schemeClr val="dk1"/>
              </a:solidFill>
              <a:latin typeface="Calibri"/>
              <a:ea typeface="Calibri"/>
              <a:cs typeface="Calibri"/>
              <a:sym typeface="Calibri"/>
            </a:endParaRPr>
          </a:p>
          <a:p>
            <a:pPr marL="171450" marR="0" lvl="0" indent="-171450" algn="l" rtl="0">
              <a:spcBef>
                <a:spcPts val="0"/>
              </a:spcBef>
              <a:spcAft>
                <a:spcPts val="0"/>
              </a:spcAft>
              <a:buClr>
                <a:schemeClr val="dk1"/>
              </a:buClr>
              <a:buSzPts val="1200"/>
              <a:buFont typeface="Arial" panose="020B0604020202020204" pitchFamily="34" charset="0"/>
              <a:buChar char="•"/>
            </a:pPr>
            <a:r>
              <a:rPr lang="en-US" sz="1200" b="0" i="0" u="none" strike="noStrike" cap="none" dirty="0">
                <a:solidFill>
                  <a:schemeClr val="dk1"/>
                </a:solidFill>
                <a:latin typeface="Calibri"/>
                <a:ea typeface="Calibri"/>
                <a:cs typeface="Calibri"/>
                <a:sym typeface="Calibri"/>
              </a:rPr>
              <a:t>One of the major characteristics is to find out how challenging it is to visualize big data. Many of the visualization tools available currently have limitations in-memory technology and poor scalability, functionality, and response time. Will it make sense to use traditional graphs to visualize millions of terabytes of data? Some different modern ways are needed to visualize Big Data, which include data clustering or using tree-maps, sunbursts, parallel coordinates, circular network diagrams, or cone trees.</a:t>
            </a:r>
            <a:endParaRPr dirty="0"/>
          </a:p>
          <a:p>
            <a:pPr marL="171450" marR="0" lvl="0" indent="-171450" algn="l" rtl="0">
              <a:spcBef>
                <a:spcPts val="0"/>
              </a:spcBef>
              <a:spcAft>
                <a:spcPts val="0"/>
              </a:spcAft>
              <a:buClr>
                <a:schemeClr val="dk1"/>
              </a:buClr>
              <a:buSzPts val="1200"/>
              <a:buFont typeface="Arial" panose="020B0604020202020204" pitchFamily="34" charset="0"/>
              <a:buChar char="•"/>
            </a:pPr>
            <a:r>
              <a:rPr lang="en-US" sz="1200" b="0" i="0" u="none" strike="noStrike" cap="none" dirty="0" smtClean="0">
                <a:solidFill>
                  <a:schemeClr val="dk1"/>
                </a:solidFill>
                <a:latin typeface="Calibri"/>
                <a:ea typeface="Calibri"/>
                <a:cs typeface="Calibri"/>
                <a:sym typeface="Calibri"/>
              </a:rPr>
              <a:t>One </a:t>
            </a:r>
            <a:r>
              <a:rPr lang="en-US" sz="1200" b="0" i="0" u="none" strike="noStrike" cap="none" dirty="0">
                <a:solidFill>
                  <a:schemeClr val="dk1"/>
                </a:solidFill>
                <a:latin typeface="Calibri"/>
                <a:ea typeface="Calibri"/>
                <a:cs typeface="Calibri"/>
                <a:sym typeface="Calibri"/>
              </a:rPr>
              <a:t>can imagine the complexities involved in data visualization if they combine the above-mentioned factors with the variables that originate from big data’s variety and velocity and the complex relations that exist between them. </a:t>
            </a:r>
            <a:endParaRPr dirty="0"/>
          </a:p>
          <a:p>
            <a:pPr marL="171450" marR="0" lvl="0" indent="-171450" algn="l" rtl="0">
              <a:spcBef>
                <a:spcPts val="0"/>
              </a:spcBef>
              <a:spcAft>
                <a:spcPts val="0"/>
              </a:spcAft>
              <a:buClr>
                <a:schemeClr val="dk1"/>
              </a:buClr>
              <a:buSzPts val="1200"/>
              <a:buFont typeface="Arial" panose="020B0604020202020204" pitchFamily="34" charset="0"/>
              <a:buChar char="•"/>
            </a:pPr>
            <a:r>
              <a:rPr lang="en-US" sz="1200" b="0" i="0" u="none" strike="noStrike" cap="none" dirty="0" smtClean="0">
                <a:solidFill>
                  <a:schemeClr val="dk1"/>
                </a:solidFill>
                <a:latin typeface="Calibri"/>
                <a:ea typeface="Calibri"/>
                <a:cs typeface="Calibri"/>
                <a:sym typeface="Calibri"/>
              </a:rPr>
              <a:t>To </a:t>
            </a:r>
            <a:r>
              <a:rPr lang="en-US" sz="1200" b="0" i="0" u="none" strike="noStrike" cap="none" dirty="0">
                <a:solidFill>
                  <a:schemeClr val="dk1"/>
                </a:solidFill>
                <a:latin typeface="Calibri"/>
                <a:ea typeface="Calibri"/>
                <a:cs typeface="Calibri"/>
                <a:sym typeface="Calibri"/>
              </a:rPr>
              <a:t>reiterate, if </a:t>
            </a:r>
            <a:r>
              <a:rPr lang="en-US" sz="1200" b="0" i="0" u="none" strike="noStrike" cap="none" dirty="0" smtClean="0">
                <a:solidFill>
                  <a:schemeClr val="dk1"/>
                </a:solidFill>
                <a:latin typeface="Calibri"/>
                <a:ea typeface="Calibri"/>
                <a:cs typeface="Calibri"/>
                <a:sym typeface="Calibri"/>
              </a:rPr>
              <a:t>the</a:t>
            </a:r>
            <a:r>
              <a:rPr lang="en-US" sz="1200" b="0" i="0" u="none" strike="noStrike" cap="none" baseline="0" dirty="0" smtClean="0">
                <a:solidFill>
                  <a:schemeClr val="dk1"/>
                </a:solidFill>
                <a:latin typeface="Calibri"/>
                <a:ea typeface="Calibri"/>
                <a:cs typeface="Calibri"/>
                <a:sym typeface="Calibri"/>
              </a:rPr>
              <a:t> </a:t>
            </a:r>
            <a:r>
              <a:rPr lang="en-US" sz="1200" b="0" i="0" u="none" strike="noStrike" cap="none" dirty="0" smtClean="0">
                <a:solidFill>
                  <a:schemeClr val="dk1"/>
                </a:solidFill>
                <a:latin typeface="Calibri"/>
                <a:ea typeface="Calibri"/>
                <a:cs typeface="Calibri"/>
                <a:sym typeface="Calibri"/>
              </a:rPr>
              <a:t>Value </a:t>
            </a:r>
            <a:r>
              <a:rPr lang="en-US" sz="1200" b="0" i="0" u="none" strike="noStrike" cap="none" dirty="0">
                <a:solidFill>
                  <a:schemeClr val="dk1"/>
                </a:solidFill>
                <a:latin typeface="Calibri"/>
                <a:ea typeface="Calibri"/>
                <a:cs typeface="Calibri"/>
                <a:sym typeface="Calibri"/>
              </a:rPr>
              <a:t>is derived out of Big Data, all the above mentioned V’s will become meaningless</a:t>
            </a:r>
            <a:r>
              <a:rPr lang="en-US" sz="1200" b="0" i="0" u="none" strike="noStrike" cap="none" dirty="0" smtClean="0">
                <a:solidFill>
                  <a:schemeClr val="dk1"/>
                </a:solidFill>
                <a:latin typeface="Calibri"/>
                <a:ea typeface="Calibri"/>
                <a:cs typeface="Calibri"/>
                <a:sym typeface="Calibri"/>
              </a:rPr>
              <a:t>.</a:t>
            </a:r>
            <a:endParaRPr dirty="0"/>
          </a:p>
        </p:txBody>
      </p:sp>
      <p:sp>
        <p:nvSpPr>
          <p:cNvPr id="1274" name="Shape 1274"/>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30</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07281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Shape 130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1" name="Shape 1301"/>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Tell the participants that you will now take them through a knowledge check question.</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Answer</a:t>
            </a:r>
            <a:endParaRPr/>
          </a:p>
          <a:p>
            <a:pPr marL="0" marR="0" lvl="0" indent="0" algn="l" rtl="0">
              <a:spcBef>
                <a:spcPts val="0"/>
              </a:spcBef>
              <a:spcAft>
                <a:spcPts val="0"/>
              </a:spcAft>
              <a:buClr>
                <a:schemeClr val="dk1"/>
              </a:buClr>
              <a:buSzPts val="1100"/>
              <a:buFont typeface="Arial"/>
              <a:buNone/>
            </a:pPr>
            <a:r>
              <a:rPr lang="en-US" sz="1200" b="0" i="0" u="none" strike="noStrike" cap="none">
                <a:solidFill>
                  <a:schemeClr val="dk1"/>
                </a:solidFill>
                <a:latin typeface="Calibri"/>
                <a:ea typeface="Calibri"/>
                <a:cs typeface="Calibri"/>
                <a:sym typeface="Calibri"/>
              </a:rPr>
              <a:t>1. B. Variability</a:t>
            </a:r>
            <a:endParaRPr/>
          </a:p>
          <a:p>
            <a:pPr marL="0" marR="0" lvl="0" indent="0" algn="l" rtl="0">
              <a:lnSpc>
                <a:spcPct val="100000"/>
              </a:lnSpc>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2. A. Veracity</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1302" name="Shape 1302"/>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31</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796827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7"/>
        <p:cNvGrpSpPr/>
        <p:nvPr/>
      </p:nvGrpSpPr>
      <p:grpSpPr>
        <a:xfrm>
          <a:off x="0" y="0"/>
          <a:ext cx="0" cy="0"/>
          <a:chOff x="0" y="0"/>
          <a:chExt cx="0" cy="0"/>
        </a:xfrm>
      </p:grpSpPr>
      <p:sp>
        <p:nvSpPr>
          <p:cNvPr id="1308" name="Shape 130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9" name="Shape 1309"/>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Summarize the salient features of the module for the participants.</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Participant: </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Take note of the important features of the module. </a:t>
            </a:r>
            <a:endParaRPr/>
          </a:p>
        </p:txBody>
      </p:sp>
      <p:sp>
        <p:nvSpPr>
          <p:cNvPr id="1310" name="Shape 1310"/>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32</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058850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6"/>
        <p:cNvGrpSpPr/>
        <p:nvPr/>
      </p:nvGrpSpPr>
      <p:grpSpPr>
        <a:xfrm>
          <a:off x="0" y="0"/>
          <a:ext cx="0" cy="0"/>
          <a:chOff x="0" y="0"/>
          <a:chExt cx="0" cy="0"/>
        </a:xfrm>
      </p:grpSpPr>
      <p:sp>
        <p:nvSpPr>
          <p:cNvPr id="1317" name="Shape 1317"/>
          <p:cNvSpPr txBox="1">
            <a:spLocks noGrp="1"/>
          </p:cNvSpPr>
          <p:nvPr>
            <p:ph type="body" idx="1"/>
          </p:nvPr>
        </p:nvSpPr>
        <p:spPr>
          <a:xfrm>
            <a:off x="685800" y="4400550"/>
            <a:ext cx="5486399"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18" name="Shape 131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21869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Shape 74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7" name="Shape 747"/>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Introduce the term ‘Big Data’ to the participants. Explain them about data growth and what led the world to arrive at the term Big Data.</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a:solidFill>
                  <a:schemeClr val="dk1"/>
                </a:solidFill>
                <a:latin typeface="Calibri"/>
                <a:ea typeface="Calibri"/>
                <a:cs typeface="Calibri"/>
                <a:sym typeface="Calibri"/>
              </a:rPr>
              <a:t>Notes to the Participant: </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Every single piece of fact around us is data. With the advent of PC explosion and the establishment of internet-scale companies, data around us has grown by leaps and bounds. Each and every second, every individual or an enterprise is producing and consuming millions of bytes of data. Social media is playing a significant role in fueling the growth of data. Every second, millions of emails are sent, tweets and Facebook messages are posted and YouTube videos are uploaded. All this is data, BIG DATA!</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The term Big Data has increasingly been becoming a buzzword!</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To be precise, Big Data means large data sets that are computationally analyzed to find out the patterns and trends relating to a certain aspect of data. Innumerable sources produce Big Data and the sources and volume of data they produce are only increasing as time goes on. Technological advancements have evolved over time to help enterprises get a hold of ever-expanding data. These include, but are not limited to computation, data storage, communications and sensing. The reality is that people are not sure how much data is around them that can be processed and analyzed. </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748" name="Shape 748"/>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4</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553964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Shape 76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69" name="Shape 769"/>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Facilitator:</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Explain the participants about the various definitions available for Big Data. Tell them that there is no single definition of Big Data and introduce some of the definitions available for Big Data.</a:t>
            </a:r>
            <a:endParaRPr dirty="0"/>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Notes to the Participant: </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200" b="0" i="0" u="none" strike="noStrike" cap="none" dirty="0">
                <a:solidFill>
                  <a:schemeClr val="dk1"/>
                </a:solidFill>
                <a:latin typeface="Calibri"/>
                <a:ea typeface="Calibri"/>
                <a:cs typeface="Calibri"/>
                <a:sym typeface="Calibri"/>
              </a:rPr>
              <a:t>Big Data is not only about data, but also the value that can be extracted from the data or understanding the meaning that is hidden in the data. There is no single definition available for Big Data. </a:t>
            </a:r>
            <a:r>
              <a:rPr lang="en-US" dirty="0"/>
              <a:t> </a:t>
            </a:r>
            <a:r>
              <a:rPr lang="en-US" sz="1200" b="0" i="0" u="none" strike="noStrike" cap="none" dirty="0">
                <a:solidFill>
                  <a:schemeClr val="dk1"/>
                </a:solidFill>
                <a:latin typeface="Calibri"/>
                <a:ea typeface="Calibri"/>
                <a:cs typeface="Calibri"/>
                <a:sym typeface="Calibri"/>
              </a:rPr>
              <a:t>Let’s look at some of the definitions available for Big Data.</a:t>
            </a:r>
            <a:endParaRPr sz="1200" b="0" i="0" u="none" strike="noStrike" cap="none" dirty="0">
              <a:solidFill>
                <a:schemeClr val="dk1"/>
              </a:solidFill>
              <a:latin typeface="Calibri"/>
              <a:ea typeface="Calibri"/>
              <a:cs typeface="Calibri"/>
              <a:sym typeface="Calibri"/>
            </a:endParaRPr>
          </a:p>
          <a:p>
            <a:pPr marL="171450" marR="0" lvl="0" indent="-171450" algn="l" rtl="0">
              <a:spcBef>
                <a:spcPts val="0"/>
              </a:spcBef>
              <a:spcAft>
                <a:spcPts val="0"/>
              </a:spcAft>
              <a:buClr>
                <a:schemeClr val="dk1"/>
              </a:buClr>
              <a:buSzPts val="1200"/>
              <a:buFont typeface="Arial"/>
              <a:buChar char="•"/>
            </a:pPr>
            <a:r>
              <a:rPr lang="en-US" sz="1200" b="0" i="0" u="none" strike="noStrike" cap="none" dirty="0" smtClean="0">
                <a:solidFill>
                  <a:schemeClr val="dk1"/>
                </a:solidFill>
                <a:latin typeface="Calibri"/>
                <a:ea typeface="Calibri"/>
                <a:cs typeface="Calibri"/>
                <a:sym typeface="Calibri"/>
              </a:rPr>
              <a:t>Big </a:t>
            </a:r>
            <a:r>
              <a:rPr lang="en-US" sz="1200" b="0" i="0" u="none" strike="noStrike" cap="none" dirty="0">
                <a:solidFill>
                  <a:schemeClr val="dk1"/>
                </a:solidFill>
                <a:latin typeface="Calibri"/>
                <a:ea typeface="Calibri"/>
                <a:cs typeface="Calibri"/>
                <a:sym typeface="Calibri"/>
              </a:rPr>
              <a:t>data is high-volume, -velocity, and -variety information assets that demand cost effective, innovative forms of information processing for enhanced insight and decision making (Gartner IT Glossary 2012).</a:t>
            </a:r>
            <a:endParaRPr dirty="0"/>
          </a:p>
          <a:p>
            <a:pPr marL="171450" marR="0" lvl="0" indent="-171450" algn="l" rtl="0">
              <a:spcBef>
                <a:spcPts val="0"/>
              </a:spcBef>
              <a:spcAft>
                <a:spcPts val="0"/>
              </a:spcAft>
              <a:buClr>
                <a:schemeClr val="dk1"/>
              </a:buClr>
              <a:buSzPts val="1200"/>
              <a:buFont typeface="Arial"/>
              <a:buChar char="•"/>
            </a:pPr>
            <a:r>
              <a:rPr lang="en-US" sz="1200" b="0" i="0" u="none" strike="noStrike" cap="none" dirty="0" smtClean="0">
                <a:solidFill>
                  <a:schemeClr val="dk1"/>
                </a:solidFill>
                <a:latin typeface="Calibri"/>
                <a:ea typeface="Calibri"/>
                <a:cs typeface="Calibri"/>
                <a:sym typeface="Calibri"/>
              </a:rPr>
              <a:t>The </a:t>
            </a:r>
            <a:r>
              <a:rPr lang="en-US" sz="1200" b="0" i="0" u="none" strike="noStrike" cap="none" dirty="0">
                <a:solidFill>
                  <a:schemeClr val="dk1"/>
                </a:solidFill>
                <a:latin typeface="Calibri"/>
                <a:ea typeface="Calibri"/>
                <a:cs typeface="Calibri"/>
                <a:sym typeface="Calibri"/>
              </a:rPr>
              <a:t>phrase "Big Data" refers to large, diverse, complex, longitudinal, and/or distributed datasets generated from instruments, sensors, Internet transactions, email, video, click streams, and/or all other digital sources available today and in the future (The National Science Foundation 2012). </a:t>
            </a:r>
            <a:endParaRPr dirty="0"/>
          </a:p>
          <a:p>
            <a:pPr marL="171450" marR="0" lvl="0" indent="-171450" algn="l" rtl="0">
              <a:spcBef>
                <a:spcPts val="0"/>
              </a:spcBef>
              <a:spcAft>
                <a:spcPts val="0"/>
              </a:spcAft>
              <a:buClr>
                <a:schemeClr val="dk1"/>
              </a:buClr>
              <a:buSzPts val="1200"/>
              <a:buFont typeface="Arial"/>
              <a:buChar char="•"/>
            </a:pPr>
            <a:r>
              <a:rPr lang="en-US" sz="1200" b="0" i="0" u="none" strike="noStrike" cap="none" dirty="0" smtClean="0">
                <a:solidFill>
                  <a:schemeClr val="dk1"/>
                </a:solidFill>
                <a:latin typeface="Calibri"/>
                <a:ea typeface="Calibri"/>
                <a:cs typeface="Calibri"/>
                <a:sym typeface="Calibri"/>
              </a:rPr>
              <a:t>Big </a:t>
            </a:r>
            <a:r>
              <a:rPr lang="en-US" sz="1200" b="0" i="0" u="none" strike="noStrike" cap="none" dirty="0">
                <a:solidFill>
                  <a:schemeClr val="dk1"/>
                </a:solidFill>
                <a:latin typeface="Calibri"/>
                <a:ea typeface="Calibri"/>
                <a:cs typeface="Calibri"/>
                <a:sym typeface="Calibri"/>
              </a:rPr>
              <a:t>data represents the information assets characterized by such a high volume, velocity and variety to require specific technology and analytical methods for its transformation into value. (De Mauro et al. 2016)</a:t>
            </a:r>
            <a:endParaRPr dirty="0"/>
          </a:p>
          <a:p>
            <a:pPr marL="171450" marR="0" lvl="0" indent="-171450" algn="l" rtl="0">
              <a:spcBef>
                <a:spcPts val="0"/>
              </a:spcBef>
              <a:spcAft>
                <a:spcPts val="0"/>
              </a:spcAft>
              <a:buClr>
                <a:schemeClr val="dk1"/>
              </a:buClr>
              <a:buSzPts val="1200"/>
              <a:buFont typeface="Arial"/>
              <a:buChar char="•"/>
            </a:pPr>
            <a:r>
              <a:rPr lang="en-US" sz="1200" b="0" i="0" u="none" strike="noStrike" cap="none" dirty="0" smtClean="0">
                <a:solidFill>
                  <a:schemeClr val="dk1"/>
                </a:solidFill>
                <a:latin typeface="Calibri"/>
                <a:ea typeface="Calibri"/>
                <a:cs typeface="Calibri"/>
                <a:sym typeface="Calibri"/>
              </a:rPr>
              <a:t>Big </a:t>
            </a:r>
            <a:r>
              <a:rPr lang="en-US" sz="1200" b="0" i="0" u="none" strike="noStrike" cap="none" dirty="0">
                <a:solidFill>
                  <a:schemeClr val="dk1"/>
                </a:solidFill>
                <a:latin typeface="Calibri"/>
                <a:ea typeface="Calibri"/>
                <a:cs typeface="Calibri"/>
                <a:sym typeface="Calibri"/>
              </a:rPr>
              <a:t>data shall mean the datasets that could not be perceived, acquired, managed and processed by traditional IT and software/hardware tools within a tolerable time (Chen et al. 2014)</a:t>
            </a:r>
            <a:endParaRPr dirty="0"/>
          </a:p>
          <a:p>
            <a:pPr marL="171450" marR="0" lvl="0" indent="-171450" algn="l" rtl="0">
              <a:spcBef>
                <a:spcPts val="0"/>
              </a:spcBef>
              <a:spcAft>
                <a:spcPts val="0"/>
              </a:spcAft>
              <a:buClr>
                <a:schemeClr val="dk1"/>
              </a:buClr>
              <a:buSzPts val="1200"/>
              <a:buFont typeface="Arial"/>
              <a:buChar char="•"/>
            </a:pPr>
            <a:r>
              <a:rPr lang="en-US" sz="1200" b="0" i="0" u="none" strike="noStrike" cap="none" dirty="0" smtClean="0">
                <a:solidFill>
                  <a:schemeClr val="dk1"/>
                </a:solidFill>
                <a:latin typeface="Calibri"/>
                <a:ea typeface="Calibri"/>
                <a:cs typeface="Calibri"/>
                <a:sym typeface="Calibri"/>
              </a:rPr>
              <a:t>Big </a:t>
            </a:r>
            <a:r>
              <a:rPr lang="en-US" sz="1200" b="0" i="0" u="none" strike="noStrike" cap="none" dirty="0">
                <a:solidFill>
                  <a:schemeClr val="dk1"/>
                </a:solidFill>
                <a:latin typeface="Calibri"/>
                <a:ea typeface="Calibri"/>
                <a:cs typeface="Calibri"/>
                <a:sym typeface="Calibri"/>
              </a:rPr>
              <a:t>data is where the data volume, acquisition velocity, or data representation (variety) limits the ability to perform effective analysis using traditional relational approaches or requires the use of significant horizontal scaling for efficient processing (Cooper and </a:t>
            </a:r>
            <a:r>
              <a:rPr lang="en-US" sz="1200" b="0" i="0" u="none" strike="noStrike" cap="none" dirty="0" err="1">
                <a:solidFill>
                  <a:schemeClr val="dk1"/>
                </a:solidFill>
                <a:latin typeface="Calibri"/>
                <a:ea typeface="Calibri"/>
                <a:cs typeface="Calibri"/>
                <a:sym typeface="Calibri"/>
              </a:rPr>
              <a:t>Mell</a:t>
            </a:r>
            <a:r>
              <a:rPr lang="en-US" sz="1200" b="0" i="0" u="none" strike="noStrike" cap="none" dirty="0">
                <a:solidFill>
                  <a:schemeClr val="dk1"/>
                </a:solidFill>
                <a:latin typeface="Calibri"/>
                <a:ea typeface="Calibri"/>
                <a:cs typeface="Calibri"/>
                <a:sym typeface="Calibri"/>
              </a:rPr>
              <a:t>, 2012).</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p:txBody>
      </p:sp>
      <p:sp>
        <p:nvSpPr>
          <p:cNvPr id="770" name="Shape 770"/>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5</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916152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Shape 77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8" name="Shape 778"/>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779" name="Shape 779"/>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6</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1874792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8"/>
        <p:cNvGrpSpPr/>
        <p:nvPr/>
      </p:nvGrpSpPr>
      <p:grpSpPr>
        <a:xfrm>
          <a:off x="0" y="0"/>
          <a:ext cx="0" cy="0"/>
          <a:chOff x="0" y="0"/>
          <a:chExt cx="0" cy="0"/>
        </a:xfrm>
      </p:grpSpPr>
      <p:sp>
        <p:nvSpPr>
          <p:cNvPr id="789" name="Shape 78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90" name="Shape 790"/>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Notes to the Facilitator:</a:t>
            </a:r>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Explain the participants about the chronological events in the evolution of Big data.</a:t>
            </a:r>
            <a:endParaRPr/>
          </a:p>
          <a:p>
            <a:pPr marL="0" marR="0" lvl="0" indent="0" algn="l" rtl="0">
              <a:spcBef>
                <a:spcPts val="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a:solidFill>
                  <a:schemeClr val="dk1"/>
                </a:solidFill>
                <a:latin typeface="Calibri"/>
                <a:ea typeface="Calibri"/>
                <a:cs typeface="Calibri"/>
                <a:sym typeface="Calibri"/>
              </a:rPr>
              <a:t>Notes to the Participant: </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Foundations for Big Data were laid even before the term was coined and put to use. The initial attempts to quantify the growth rate of data were first identified in the volume of data or what was called as ‘information explosion’. According to the Oxford English dictionary, the term was first used in 1941. Major milestones in the history of big data evolution and observations related to data are depicted in the timeline.  </a:t>
            </a:r>
            <a:endParaRPr/>
          </a:p>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791" name="Shape 791"/>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7</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031997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Shape 80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01" name="Shape 801"/>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Facilitator:</a:t>
            </a:r>
            <a:endParaRPr dirty="0"/>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Tell the participants that there is no predefined minimum for data to be classified as Big Data. If the data grows beyond a certain size that could not be stored and processed by the traditional system, it can be considered as Big Data.</a:t>
            </a:r>
            <a:endParaRPr dirty="0"/>
          </a:p>
          <a:p>
            <a:pPr marL="0" marR="0" lvl="0" indent="0" algn="l" rtl="0">
              <a:spcBef>
                <a:spcPts val="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Notes to the Participant: </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Irrespective of the size of data, the focus of the enterprises lie on the value that can be derived out of huge volumes of data. The companies, as a result, invest a lot in the storage, process and analysis of data, deriving meaningful insights out it. </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The volume of unstructured data has exploded in the past decade. To give an example, compare the size of a text file like </a:t>
            </a:r>
            <a:r>
              <a:rPr lang="en-US" sz="1200" b="0" i="1" u="none" strike="noStrike" cap="none" dirty="0">
                <a:solidFill>
                  <a:schemeClr val="dk1"/>
                </a:solidFill>
                <a:latin typeface="Calibri"/>
                <a:ea typeface="Calibri"/>
                <a:cs typeface="Calibri"/>
                <a:sym typeface="Calibri"/>
              </a:rPr>
              <a:t>The Divine Comedy, </a:t>
            </a:r>
            <a:r>
              <a:rPr lang="en-US" sz="1200" b="0" i="0" u="none" strike="noStrike" cap="none" dirty="0">
                <a:solidFill>
                  <a:schemeClr val="dk1"/>
                </a:solidFill>
                <a:latin typeface="Calibri"/>
                <a:ea typeface="Calibri"/>
                <a:cs typeface="Calibri"/>
                <a:sym typeface="Calibri"/>
              </a:rPr>
              <a:t>translated into English by Henry F. Cary in 1888 at 553 kB with the file size of an HD video that stores a movie like </a:t>
            </a:r>
            <a:r>
              <a:rPr lang="en-US" sz="1200" b="0" i="1" u="none" strike="noStrike" cap="none" dirty="0">
                <a:solidFill>
                  <a:schemeClr val="dk1"/>
                </a:solidFill>
                <a:latin typeface="Calibri"/>
                <a:ea typeface="Calibri"/>
                <a:cs typeface="Calibri"/>
                <a:sym typeface="Calibri"/>
              </a:rPr>
              <a:t>The Bourne Identity</a:t>
            </a:r>
            <a:r>
              <a:rPr lang="en-US" sz="1200" b="0" i="0" u="none" strike="noStrike" cap="none" dirty="0">
                <a:solidFill>
                  <a:schemeClr val="dk1"/>
                </a:solidFill>
                <a:latin typeface="Calibri"/>
                <a:ea typeface="Calibri"/>
                <a:cs typeface="Calibri"/>
                <a:sym typeface="Calibri"/>
              </a:rPr>
              <a:t> at 30GB. The difference is of seven orders of magnitude (10</a:t>
            </a:r>
            <a:r>
              <a:rPr lang="en-US" sz="1200" b="0" i="0" u="none" strike="noStrike" cap="none" baseline="30000" dirty="0">
                <a:solidFill>
                  <a:schemeClr val="dk1"/>
                </a:solidFill>
                <a:latin typeface="Calibri"/>
                <a:ea typeface="Calibri"/>
                <a:cs typeface="Calibri"/>
                <a:sym typeface="Calibri"/>
              </a:rPr>
              <a:t>7</a:t>
            </a:r>
            <a:r>
              <a:rPr lang="en-US" sz="1200" b="0" i="0" u="none" strike="noStrike" cap="none" dirty="0">
                <a:solidFill>
                  <a:schemeClr val="dk1"/>
                </a:solidFill>
                <a:latin typeface="Calibri"/>
                <a:ea typeface="Calibri"/>
                <a:cs typeface="Calibri"/>
                <a:sym typeface="Calibri"/>
              </a:rPr>
              <a:t>) or 10 million times. Please re-visit the data measurement units you learnt in Module 1.</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Some statistics for you to get an idea of data generated on a given time period.</a:t>
            </a:r>
            <a:endParaRPr dirty="0"/>
          </a:p>
          <a:p>
            <a:pPr marL="457200" marR="0" lvl="0" indent="-298450" algn="l" rtl="0">
              <a:spcBef>
                <a:spcPts val="0"/>
              </a:spcBef>
              <a:spcAft>
                <a:spcPts val="0"/>
              </a:spcAft>
              <a:buClr>
                <a:schemeClr val="dk1"/>
              </a:buClr>
              <a:buSzPts val="1100"/>
              <a:buFont typeface="Calibri"/>
              <a:buChar char="●"/>
            </a:pPr>
            <a:r>
              <a:rPr lang="en-US" sz="1200" b="0" i="0" u="none" strike="noStrike" cap="none" dirty="0">
                <a:solidFill>
                  <a:schemeClr val="dk1"/>
                </a:solidFill>
                <a:latin typeface="Calibri"/>
                <a:ea typeface="Calibri"/>
                <a:cs typeface="Calibri"/>
                <a:sym typeface="Calibri"/>
              </a:rPr>
              <a:t>The New York Stock Exchange generates about 1TB of new trade data per day.</a:t>
            </a:r>
            <a:endParaRPr dirty="0"/>
          </a:p>
          <a:p>
            <a:pPr marL="457200" marR="0" lvl="0" indent="-298450" algn="l" rtl="0">
              <a:spcBef>
                <a:spcPts val="0"/>
              </a:spcBef>
              <a:spcAft>
                <a:spcPts val="0"/>
              </a:spcAft>
              <a:buClr>
                <a:schemeClr val="dk1"/>
              </a:buClr>
              <a:buSzPts val="1100"/>
              <a:buFont typeface="Calibri"/>
              <a:buChar char="●"/>
            </a:pPr>
            <a:r>
              <a:rPr lang="en-US" sz="1200" b="0" i="0" u="none" strike="noStrike" cap="none" dirty="0">
                <a:solidFill>
                  <a:schemeClr val="dk1"/>
                </a:solidFill>
                <a:latin typeface="Calibri"/>
                <a:ea typeface="Calibri"/>
                <a:cs typeface="Calibri"/>
                <a:sym typeface="Calibri"/>
              </a:rPr>
              <a:t>The statistic shows that 500+TB of new data gets ingested into the databases of social media site Facebook, every day. This data is mainly generated in terms of photo and video uploads, message exchanges, writing comments etc.</a:t>
            </a:r>
            <a:endParaRPr dirty="0"/>
          </a:p>
          <a:p>
            <a:pPr marL="457200" marR="0" lvl="0" indent="-298450" algn="l" rtl="0">
              <a:spcBef>
                <a:spcPts val="0"/>
              </a:spcBef>
              <a:spcAft>
                <a:spcPts val="0"/>
              </a:spcAft>
              <a:buClr>
                <a:schemeClr val="dk1"/>
              </a:buClr>
              <a:buSzPts val="1100"/>
              <a:buFont typeface="Calibri"/>
              <a:buChar char="●"/>
            </a:pPr>
            <a:r>
              <a:rPr lang="en-US" sz="1200" b="0" i="0" u="none" strike="noStrike" cap="none" dirty="0">
                <a:solidFill>
                  <a:schemeClr val="dk1"/>
                </a:solidFill>
                <a:latin typeface="Calibri"/>
                <a:ea typeface="Calibri"/>
                <a:cs typeface="Calibri"/>
                <a:sym typeface="Calibri"/>
              </a:rPr>
              <a:t>A single Jet engine can generate 10+TB of data within 30 minutes of a flight time. With many thousand flights per day, generation of data reaches up to many Petabytes.</a:t>
            </a:r>
            <a:endParaRPr dirty="0"/>
          </a:p>
          <a:p>
            <a:pPr marL="457200" marR="0" lvl="0" indent="-298450" algn="l" rtl="0">
              <a:spcBef>
                <a:spcPts val="0"/>
              </a:spcBef>
              <a:spcAft>
                <a:spcPts val="0"/>
              </a:spcAft>
              <a:buClr>
                <a:schemeClr val="dk1"/>
              </a:buClr>
              <a:buSzPts val="1100"/>
              <a:buFont typeface="Calibri"/>
              <a:buChar char="●"/>
            </a:pPr>
            <a:r>
              <a:rPr lang="en-US" sz="1200" b="0" i="0" u="none" strike="noStrike" cap="none" dirty="0">
                <a:solidFill>
                  <a:schemeClr val="dk1"/>
                </a:solidFill>
                <a:latin typeface="Calibri"/>
                <a:ea typeface="Calibri"/>
                <a:cs typeface="Calibri"/>
                <a:sym typeface="Calibri"/>
              </a:rPr>
              <a:t>Walmart handles more than 1 million customer transactions every hour, which is imported into databases estimated to contain more than 2.5 petabytes of data </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Data growth reached the ‘</a:t>
            </a:r>
            <a:r>
              <a:rPr lang="en-US" sz="1200" b="0" i="0" u="none" strike="noStrike" cap="none" dirty="0" err="1">
                <a:solidFill>
                  <a:schemeClr val="dk1"/>
                </a:solidFill>
                <a:latin typeface="Calibri"/>
                <a:ea typeface="Calibri"/>
                <a:cs typeface="Calibri"/>
                <a:sym typeface="Calibri"/>
              </a:rPr>
              <a:t>Zetta</a:t>
            </a:r>
            <a:r>
              <a:rPr lang="en-US" sz="1200" b="0" i="0" u="none" strike="noStrike" cap="none" dirty="0">
                <a:solidFill>
                  <a:schemeClr val="dk1"/>
                </a:solidFill>
                <a:latin typeface="Calibri"/>
                <a:ea typeface="Calibri"/>
                <a:cs typeface="Calibri"/>
                <a:sym typeface="Calibri"/>
              </a:rPr>
              <a:t>’ prefix in 2010 itself. According to a research by International Data Corporation (IDC), CAGR (compounded annual growth rate) of digital data for the period 2010-2020 is 42%. Data size is expected to reach about 50 ZB by 2020.</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p:txBody>
      </p:sp>
      <p:sp>
        <p:nvSpPr>
          <p:cNvPr id="802" name="Shape 802"/>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8</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430238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Shape 85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8" name="Shape 858"/>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US" sz="1200" b="1" i="0" u="none" strike="noStrike" cap="none" dirty="0">
                <a:solidFill>
                  <a:schemeClr val="dk1"/>
                </a:solidFill>
                <a:latin typeface="Calibri"/>
                <a:ea typeface="Calibri"/>
                <a:cs typeface="Calibri"/>
                <a:sym typeface="Calibri"/>
              </a:rPr>
              <a:t>Notes to the Facilitator:</a:t>
            </a:r>
            <a:endParaRPr dirty="0"/>
          </a:p>
          <a:p>
            <a:pPr marL="0" marR="0" lvl="0" indent="0" algn="l" rtl="0">
              <a:spcBef>
                <a:spcPts val="0"/>
              </a:spcBef>
              <a:spcAft>
                <a:spcPts val="0"/>
              </a:spcAft>
              <a:buClr>
                <a:schemeClr val="dk1"/>
              </a:buClr>
              <a:buSzPts val="1100"/>
              <a:buFont typeface="Arial"/>
              <a:buNone/>
            </a:pPr>
            <a:r>
              <a:rPr lang="en-US" sz="1200" b="0" i="0" u="none" strike="noStrike" cap="none" dirty="0">
                <a:solidFill>
                  <a:schemeClr val="dk1"/>
                </a:solidFill>
                <a:latin typeface="Calibri"/>
                <a:ea typeface="Calibri"/>
                <a:cs typeface="Calibri"/>
                <a:sym typeface="Calibri"/>
              </a:rPr>
              <a:t>Explain the participants about the sources from which the data is generated. Reiterate the points on the sources of data from module 1. List the above nine sources which serve as major sources of Big Data for enterprises.</a:t>
            </a:r>
            <a:endParaRPr dirty="0"/>
          </a:p>
          <a:p>
            <a:pPr marL="0" marR="0" lvl="0" indent="0" algn="l" rtl="0">
              <a:spcBef>
                <a:spcPts val="0"/>
              </a:spcBef>
              <a:spcAft>
                <a:spcPts val="0"/>
              </a:spcAft>
              <a:buClr>
                <a:schemeClr val="dk1"/>
              </a:buClr>
              <a:buSzPts val="1200"/>
              <a:buFont typeface="Calibri"/>
              <a:buNone/>
            </a:pPr>
            <a:r>
              <a:rPr lang="en-US" sz="1200" b="1" i="0" u="none" strike="noStrike" cap="none" dirty="0">
                <a:solidFill>
                  <a:schemeClr val="dk1"/>
                </a:solidFill>
                <a:latin typeface="Calibri"/>
                <a:ea typeface="Calibri"/>
                <a:cs typeface="Calibri"/>
                <a:sym typeface="Calibri"/>
              </a:rPr>
              <a:t>Notes to the Participant: </a:t>
            </a: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We have learnt in module 1 about the various sources from which data is generated. The above picture lists the nine major sources of Big Data that companies can use for their business. These can be internal or external, structured or unstructured.</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Let’s see some examples for each of these sources.</a:t>
            </a:r>
            <a:endParaRPr dirty="0"/>
          </a:p>
          <a:p>
            <a:pPr marL="171450" marR="0" lvl="0" indent="-171450" algn="l" rtl="0">
              <a:spcBef>
                <a:spcPts val="0"/>
              </a:spcBef>
              <a:spcAft>
                <a:spcPts val="0"/>
              </a:spcAft>
              <a:buClr>
                <a:schemeClr val="dk1"/>
              </a:buClr>
              <a:buSzPts val="1200"/>
              <a:buFont typeface="Arial"/>
              <a:buChar char="•"/>
            </a:pPr>
            <a:r>
              <a:rPr lang="en-US" sz="1200" b="1" i="0" u="none" strike="noStrike" cap="none" dirty="0">
                <a:solidFill>
                  <a:schemeClr val="dk1"/>
                </a:solidFill>
                <a:latin typeface="Calibri"/>
                <a:ea typeface="Calibri"/>
                <a:cs typeface="Calibri"/>
                <a:sym typeface="Calibri"/>
              </a:rPr>
              <a:t>Archives</a:t>
            </a:r>
            <a:r>
              <a:rPr lang="en-US" sz="1200" b="0" i="0" u="none" strike="noStrike" cap="none" dirty="0">
                <a:solidFill>
                  <a:schemeClr val="dk1"/>
                </a:solidFill>
                <a:latin typeface="Calibri"/>
                <a:ea typeface="Calibri"/>
                <a:cs typeface="Calibri"/>
                <a:sym typeface="Calibri"/>
              </a:rPr>
              <a:t>: Archives of scanned documents, statements, insurance forms, medical record and customer correspondence, paper archives and print stream files that contain original systems of records between organizations and their customers.</a:t>
            </a:r>
            <a:endParaRPr dirty="0"/>
          </a:p>
          <a:p>
            <a:pPr marL="171450" marR="0" lvl="0" indent="-171450" algn="l" rtl="0">
              <a:spcBef>
                <a:spcPts val="0"/>
              </a:spcBef>
              <a:spcAft>
                <a:spcPts val="0"/>
              </a:spcAft>
              <a:buClr>
                <a:schemeClr val="dk1"/>
              </a:buClr>
              <a:buSzPts val="1200"/>
              <a:buFont typeface="Arial"/>
              <a:buChar char="•"/>
            </a:pPr>
            <a:r>
              <a:rPr lang="en-US" sz="1200" b="1" i="0" u="none" strike="noStrike" cap="none" dirty="0">
                <a:solidFill>
                  <a:schemeClr val="dk1"/>
                </a:solidFill>
                <a:latin typeface="Calibri"/>
                <a:ea typeface="Calibri"/>
                <a:cs typeface="Calibri"/>
                <a:sym typeface="Calibri"/>
              </a:rPr>
              <a:t>Docs</a:t>
            </a:r>
            <a:r>
              <a:rPr lang="en-US" sz="1200" b="0" i="0" u="none" strike="noStrike" cap="none" dirty="0">
                <a:solidFill>
                  <a:schemeClr val="dk1"/>
                </a:solidFill>
                <a:latin typeface="Calibri"/>
                <a:ea typeface="Calibri"/>
                <a:cs typeface="Calibri"/>
                <a:sym typeface="Calibri"/>
              </a:rPr>
              <a:t>: XLS, PDF, CSV, email, Word, PPT, HTML, HTML5, Plain text, XML, JSON, etc.</a:t>
            </a:r>
            <a:endParaRPr dirty="0"/>
          </a:p>
          <a:p>
            <a:pPr marL="171450" marR="0" lvl="0" indent="-171450" algn="l" rtl="0">
              <a:spcBef>
                <a:spcPts val="0"/>
              </a:spcBef>
              <a:spcAft>
                <a:spcPts val="0"/>
              </a:spcAft>
              <a:buClr>
                <a:schemeClr val="dk1"/>
              </a:buClr>
              <a:buSzPts val="1200"/>
              <a:buFont typeface="Arial"/>
              <a:buChar char="•"/>
            </a:pPr>
            <a:r>
              <a:rPr lang="en-US" sz="1200" b="1" i="0" u="none" strike="noStrike" cap="none" dirty="0">
                <a:solidFill>
                  <a:schemeClr val="dk1"/>
                </a:solidFill>
                <a:latin typeface="Calibri"/>
                <a:ea typeface="Calibri"/>
                <a:cs typeface="Calibri"/>
                <a:sym typeface="Calibri"/>
              </a:rPr>
              <a:t>Media</a:t>
            </a:r>
            <a:r>
              <a:rPr lang="en-US" sz="1200" b="0" i="0" u="none" strike="noStrike" cap="none" dirty="0">
                <a:solidFill>
                  <a:schemeClr val="dk1"/>
                </a:solidFill>
                <a:latin typeface="Calibri"/>
                <a:ea typeface="Calibri"/>
                <a:cs typeface="Calibri"/>
                <a:sym typeface="Calibri"/>
              </a:rPr>
              <a:t>: Images, videos, audio, flash, live streams, podcasts, etc.</a:t>
            </a:r>
            <a:endParaRPr dirty="0"/>
          </a:p>
          <a:p>
            <a:pPr marL="171450" marR="0" lvl="0" indent="-171450" algn="l" rtl="0">
              <a:spcBef>
                <a:spcPts val="0"/>
              </a:spcBef>
              <a:spcAft>
                <a:spcPts val="0"/>
              </a:spcAft>
              <a:buClr>
                <a:schemeClr val="dk1"/>
              </a:buClr>
              <a:buSzPts val="1200"/>
              <a:buFont typeface="Arial"/>
              <a:buChar char="•"/>
            </a:pPr>
            <a:r>
              <a:rPr lang="en-US" sz="1200" b="1" i="0" u="none" strike="noStrike" cap="none" dirty="0">
                <a:solidFill>
                  <a:schemeClr val="dk1"/>
                </a:solidFill>
                <a:latin typeface="Calibri"/>
                <a:ea typeface="Calibri"/>
                <a:cs typeface="Calibri"/>
                <a:sym typeface="Calibri"/>
              </a:rPr>
              <a:t>Data storage</a:t>
            </a:r>
            <a:r>
              <a:rPr lang="en-US" sz="1200" b="0" i="0" u="none" strike="noStrike" cap="none" dirty="0">
                <a:solidFill>
                  <a:schemeClr val="dk1"/>
                </a:solidFill>
                <a:latin typeface="Calibri"/>
                <a:ea typeface="Calibri"/>
                <a:cs typeface="Calibri"/>
                <a:sym typeface="Calibri"/>
              </a:rPr>
              <a:t>: SQL, NoSQL, </a:t>
            </a:r>
            <a:r>
              <a:rPr lang="en-US" dirty="0"/>
              <a:t>HDFS</a:t>
            </a:r>
            <a:r>
              <a:rPr lang="en-US" sz="1200" b="0" i="0" u="none" strike="noStrike" cap="none" dirty="0">
                <a:solidFill>
                  <a:schemeClr val="dk1"/>
                </a:solidFill>
                <a:latin typeface="Calibri"/>
                <a:ea typeface="Calibri"/>
                <a:cs typeface="Calibri"/>
                <a:sym typeface="Calibri"/>
              </a:rPr>
              <a:t>, in-memory databases, doc, repository, file systems, etc.</a:t>
            </a:r>
            <a:endParaRPr dirty="0"/>
          </a:p>
          <a:p>
            <a:pPr marL="171450" marR="0" lvl="0" indent="-171450" algn="l" rtl="0">
              <a:spcBef>
                <a:spcPts val="0"/>
              </a:spcBef>
              <a:spcAft>
                <a:spcPts val="0"/>
              </a:spcAft>
              <a:buClr>
                <a:schemeClr val="dk1"/>
              </a:buClr>
              <a:buSzPts val="1200"/>
              <a:buFont typeface="Arial"/>
              <a:buChar char="•"/>
            </a:pPr>
            <a:r>
              <a:rPr lang="en-US" sz="1200" b="1" i="0" u="none" strike="noStrike" cap="none" dirty="0">
                <a:solidFill>
                  <a:schemeClr val="dk1"/>
                </a:solidFill>
                <a:latin typeface="Calibri"/>
                <a:ea typeface="Calibri"/>
                <a:cs typeface="Calibri"/>
                <a:sym typeface="Calibri"/>
              </a:rPr>
              <a:t>Business apps</a:t>
            </a:r>
            <a:r>
              <a:rPr lang="en-US" sz="1200" b="0" i="0" u="none" strike="noStrike" cap="none" dirty="0">
                <a:solidFill>
                  <a:schemeClr val="dk1"/>
                </a:solidFill>
                <a:latin typeface="Calibri"/>
                <a:ea typeface="Calibri"/>
                <a:cs typeface="Calibri"/>
                <a:sym typeface="Calibri"/>
              </a:rPr>
              <a:t>: Project management, marketing automation, productivity, CRM, ERP content management systems, HR, storage, talent management, procurement, expense management, Google docs, intranets, </a:t>
            </a:r>
            <a:r>
              <a:rPr lang="en-US" sz="1200" b="0" i="0" u="none" strike="noStrike" cap="none" dirty="0" err="1">
                <a:solidFill>
                  <a:schemeClr val="dk1"/>
                </a:solidFill>
                <a:latin typeface="Calibri"/>
                <a:ea typeface="Calibri"/>
                <a:cs typeface="Calibri"/>
                <a:sym typeface="Calibri"/>
              </a:rPr>
              <a:t>portals,etc</a:t>
            </a:r>
            <a:r>
              <a:rPr lang="en-US" sz="1200" b="0" i="0" u="none" strike="noStrike" cap="none" dirty="0">
                <a:solidFill>
                  <a:schemeClr val="dk1"/>
                </a:solidFill>
                <a:latin typeface="Calibri"/>
                <a:ea typeface="Calibri"/>
                <a:cs typeface="Calibri"/>
                <a:sym typeface="Calibri"/>
              </a:rPr>
              <a:t>.</a:t>
            </a:r>
            <a:endParaRPr dirty="0"/>
          </a:p>
          <a:p>
            <a:pPr marL="171450" marR="0" lvl="0" indent="-171450" algn="l" rtl="0">
              <a:spcBef>
                <a:spcPts val="0"/>
              </a:spcBef>
              <a:spcAft>
                <a:spcPts val="0"/>
              </a:spcAft>
              <a:buClr>
                <a:schemeClr val="dk1"/>
              </a:buClr>
              <a:buSzPts val="1200"/>
              <a:buFont typeface="Arial"/>
              <a:buChar char="•"/>
            </a:pPr>
            <a:r>
              <a:rPr lang="en-US" sz="1200" b="1" i="0" u="none" strike="noStrike" cap="none" dirty="0">
                <a:solidFill>
                  <a:schemeClr val="dk1"/>
                </a:solidFill>
                <a:latin typeface="Calibri"/>
                <a:ea typeface="Calibri"/>
                <a:cs typeface="Calibri"/>
                <a:sym typeface="Calibri"/>
              </a:rPr>
              <a:t>Public Web</a:t>
            </a:r>
            <a:r>
              <a:rPr lang="en-US" sz="1200" b="0" i="0" u="none" strike="noStrike" cap="none" dirty="0">
                <a:solidFill>
                  <a:schemeClr val="dk1"/>
                </a:solidFill>
                <a:latin typeface="Calibri"/>
                <a:ea typeface="Calibri"/>
                <a:cs typeface="Calibri"/>
                <a:sym typeface="Calibri"/>
              </a:rPr>
              <a:t>: Government, weather, competitive, traffic, regulatory, compliance, healthcare services, economic, census, public finance, stock, OSINT, World Bank, Wikipedia, </a:t>
            </a:r>
            <a:r>
              <a:rPr lang="en-US" sz="1200" b="0" i="0" u="none" strike="noStrike" cap="none" dirty="0" err="1">
                <a:solidFill>
                  <a:schemeClr val="dk1"/>
                </a:solidFill>
                <a:latin typeface="Calibri"/>
                <a:ea typeface="Calibri"/>
                <a:cs typeface="Calibri"/>
                <a:sym typeface="Calibri"/>
              </a:rPr>
              <a:t>IMDb</a:t>
            </a:r>
            <a:r>
              <a:rPr lang="en-US" sz="1200" b="0" i="0" u="none" strike="noStrike" cap="none" dirty="0">
                <a:solidFill>
                  <a:schemeClr val="dk1"/>
                </a:solidFill>
                <a:latin typeface="Calibri"/>
                <a:ea typeface="Calibri"/>
                <a:cs typeface="Calibri"/>
                <a:sym typeface="Calibri"/>
              </a:rPr>
              <a:t>, and other web services</a:t>
            </a:r>
            <a:endParaRPr dirty="0"/>
          </a:p>
          <a:p>
            <a:pPr marL="171450" marR="0" lvl="0" indent="-171450" algn="l" rtl="0">
              <a:spcBef>
                <a:spcPts val="0"/>
              </a:spcBef>
              <a:spcAft>
                <a:spcPts val="0"/>
              </a:spcAft>
              <a:buClr>
                <a:schemeClr val="dk1"/>
              </a:buClr>
              <a:buSzPts val="1200"/>
              <a:buFont typeface="Arial"/>
              <a:buChar char="•"/>
            </a:pPr>
            <a:r>
              <a:rPr lang="en-US" sz="1200" b="1" i="0" u="none" strike="noStrike" cap="none" dirty="0">
                <a:solidFill>
                  <a:schemeClr val="dk1"/>
                </a:solidFill>
                <a:latin typeface="Calibri"/>
                <a:ea typeface="Calibri"/>
                <a:cs typeface="Calibri"/>
                <a:sym typeface="Calibri"/>
              </a:rPr>
              <a:t>Social media</a:t>
            </a:r>
            <a:r>
              <a:rPr lang="en-US" sz="1200" b="0" i="0" u="none" strike="noStrike" cap="none" dirty="0">
                <a:solidFill>
                  <a:schemeClr val="dk1"/>
                </a:solidFill>
                <a:latin typeface="Calibri"/>
                <a:ea typeface="Calibri"/>
                <a:cs typeface="Calibri"/>
                <a:sym typeface="Calibri"/>
              </a:rPr>
              <a:t>: Twitter, LinkedIn, Facebook, Tumblr, Blog, </a:t>
            </a:r>
            <a:r>
              <a:rPr lang="en-US" sz="1200" b="0" i="0" u="none" strike="noStrike" cap="none" dirty="0" err="1">
                <a:solidFill>
                  <a:schemeClr val="dk1"/>
                </a:solidFill>
                <a:latin typeface="Calibri"/>
                <a:ea typeface="Calibri"/>
                <a:cs typeface="Calibri"/>
                <a:sym typeface="Calibri"/>
              </a:rPr>
              <a:t>Slideshare</a:t>
            </a:r>
            <a:r>
              <a:rPr lang="en-US" sz="1200" b="0" i="0" u="none" strike="noStrike" cap="none" dirty="0">
                <a:solidFill>
                  <a:schemeClr val="dk1"/>
                </a:solidFill>
                <a:latin typeface="Calibri"/>
                <a:ea typeface="Calibri"/>
                <a:cs typeface="Calibri"/>
                <a:sym typeface="Calibri"/>
              </a:rPr>
              <a:t>, YouTube, </a:t>
            </a:r>
            <a:r>
              <a:rPr lang="en-US" sz="1200" b="0" i="0" u="none" strike="noStrike" cap="none" dirty="0" err="1">
                <a:solidFill>
                  <a:schemeClr val="dk1"/>
                </a:solidFill>
                <a:latin typeface="Calibri"/>
                <a:ea typeface="Calibri"/>
                <a:cs typeface="Calibri"/>
                <a:sym typeface="Calibri"/>
              </a:rPr>
              <a:t>Slideshare</a:t>
            </a:r>
            <a:r>
              <a:rPr lang="en-US" sz="1200" b="0" i="0" u="none" strike="noStrike" cap="none" dirty="0">
                <a:solidFill>
                  <a:schemeClr val="dk1"/>
                </a:solidFill>
                <a:latin typeface="Calibri"/>
                <a:ea typeface="Calibri"/>
                <a:cs typeface="Calibri"/>
                <a:sym typeface="Calibri"/>
              </a:rPr>
              <a:t>, Instagram, Google+, Flickr, Pinterest, </a:t>
            </a:r>
            <a:r>
              <a:rPr lang="en-US" sz="1200" b="0" i="0" u="none" strike="noStrike" cap="none" dirty="0" err="1">
                <a:solidFill>
                  <a:schemeClr val="dk1"/>
                </a:solidFill>
                <a:latin typeface="Calibri"/>
                <a:ea typeface="Calibri"/>
                <a:cs typeface="Calibri"/>
                <a:sym typeface="Calibri"/>
              </a:rPr>
              <a:t>Vimeo</a:t>
            </a:r>
            <a:r>
              <a:rPr lang="en-US" sz="1200" b="0" i="0" u="none" strike="noStrike" cap="none" dirty="0">
                <a:solidFill>
                  <a:schemeClr val="dk1"/>
                </a:solidFill>
                <a:latin typeface="Calibri"/>
                <a:ea typeface="Calibri"/>
                <a:cs typeface="Calibri"/>
                <a:sym typeface="Calibri"/>
              </a:rPr>
              <a:t>, </a:t>
            </a:r>
            <a:r>
              <a:rPr lang="en-US" sz="1200" b="0" i="0" u="none" strike="noStrike" cap="none" dirty="0" err="1">
                <a:solidFill>
                  <a:schemeClr val="dk1"/>
                </a:solidFill>
                <a:latin typeface="Calibri"/>
                <a:ea typeface="Calibri"/>
                <a:cs typeface="Calibri"/>
                <a:sym typeface="Calibri"/>
              </a:rPr>
              <a:t>Wordpress</a:t>
            </a:r>
            <a:r>
              <a:rPr lang="en-US" sz="1200" b="0" i="0" u="none" strike="noStrike" cap="none" dirty="0">
                <a:solidFill>
                  <a:schemeClr val="dk1"/>
                </a:solidFill>
                <a:latin typeface="Calibri"/>
                <a:ea typeface="Calibri"/>
                <a:cs typeface="Calibri"/>
                <a:sym typeface="Calibri"/>
              </a:rPr>
              <a:t>, IM, RSS, Review, Chatter, Jive Yammer, etc.</a:t>
            </a:r>
            <a:endParaRPr dirty="0"/>
          </a:p>
          <a:p>
            <a:pPr marL="171450" marR="0" lvl="0" indent="-171450" algn="l" rtl="0">
              <a:spcBef>
                <a:spcPts val="0"/>
              </a:spcBef>
              <a:spcAft>
                <a:spcPts val="0"/>
              </a:spcAft>
              <a:buClr>
                <a:schemeClr val="dk1"/>
              </a:buClr>
              <a:buSzPts val="1200"/>
              <a:buFont typeface="Arial"/>
              <a:buChar char="•"/>
            </a:pPr>
            <a:r>
              <a:rPr lang="en-US" sz="1200" b="1" i="0" u="none" strike="noStrike" cap="none" dirty="0">
                <a:solidFill>
                  <a:schemeClr val="dk1"/>
                </a:solidFill>
                <a:latin typeface="Calibri"/>
                <a:ea typeface="Calibri"/>
                <a:cs typeface="Calibri"/>
                <a:sym typeface="Calibri"/>
              </a:rPr>
              <a:t>Machine Log Data</a:t>
            </a:r>
            <a:r>
              <a:rPr lang="en-US" sz="1200" b="0" i="0" u="none" strike="noStrike" cap="none" dirty="0">
                <a:solidFill>
                  <a:schemeClr val="dk1"/>
                </a:solidFill>
                <a:latin typeface="Calibri"/>
                <a:ea typeface="Calibri"/>
                <a:cs typeface="Calibri"/>
                <a:sym typeface="Calibri"/>
              </a:rPr>
              <a:t>: Event logs, server data, application logs, business process logs, audit logs, call detail records (CDRs), mobile location, mobile app usage, clickstream data, etc.</a:t>
            </a:r>
            <a:endParaRPr dirty="0"/>
          </a:p>
          <a:p>
            <a:pPr marL="171450" marR="0" lvl="0" indent="-171450" algn="l" rtl="0">
              <a:spcBef>
                <a:spcPts val="0"/>
              </a:spcBef>
              <a:spcAft>
                <a:spcPts val="0"/>
              </a:spcAft>
              <a:buClr>
                <a:schemeClr val="dk1"/>
              </a:buClr>
              <a:buSzPts val="1200"/>
              <a:buFont typeface="Arial"/>
              <a:buChar char="•"/>
            </a:pPr>
            <a:r>
              <a:rPr lang="en-US" sz="1200" b="1" i="0" u="none" strike="noStrike" cap="none" dirty="0">
                <a:solidFill>
                  <a:schemeClr val="dk1"/>
                </a:solidFill>
                <a:latin typeface="Calibri"/>
                <a:ea typeface="Calibri"/>
                <a:cs typeface="Calibri"/>
                <a:sym typeface="Calibri"/>
              </a:rPr>
              <a:t>Sensor data</a:t>
            </a:r>
            <a:r>
              <a:rPr lang="en-US" sz="1200" b="0" i="0" u="none" strike="noStrike" cap="none" dirty="0">
                <a:solidFill>
                  <a:schemeClr val="dk1"/>
                </a:solidFill>
                <a:latin typeface="Calibri"/>
                <a:ea typeface="Calibri"/>
                <a:cs typeface="Calibri"/>
                <a:sym typeface="Calibri"/>
              </a:rPr>
              <a:t>: Medical devices, smart electric meters, car sensors, road cameras, satellites, traffic recording devices, processors found within vehicles, video games, cable boxes or household appliances, assembly lines, office buildings, cell towers and jet engines, air conditioning units, refrigerators, trucks, farm machinery, etc. </a:t>
            </a:r>
            <a:endParaRPr dirty="0"/>
          </a:p>
          <a:p>
            <a:pPr marL="0" marR="0" lvl="0" indent="0" algn="l" rtl="0">
              <a:spcBef>
                <a:spcPts val="0"/>
              </a:spcBef>
              <a:spcAft>
                <a:spcPts val="0"/>
              </a:spcAft>
              <a:buClr>
                <a:schemeClr val="dk1"/>
              </a:buClr>
              <a:buSzPts val="1200"/>
              <a:buFont typeface="Calibri"/>
              <a:buNone/>
            </a:pPr>
            <a:endParaRPr sz="1200" b="0" i="0" u="none" strike="noStrike" cap="none" dirty="0">
              <a:solidFill>
                <a:schemeClr val="dk1"/>
              </a:solidFill>
              <a:latin typeface="Calibri"/>
              <a:ea typeface="Calibri"/>
              <a:cs typeface="Calibri"/>
              <a:sym typeface="Calibri"/>
            </a:endParaRPr>
          </a:p>
        </p:txBody>
      </p:sp>
      <p:sp>
        <p:nvSpPr>
          <p:cNvPr id="859" name="Shape 859"/>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9</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7974967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Page">
  <p:cSld name="CoverPage">
    <p:spTree>
      <p:nvGrpSpPr>
        <p:cNvPr id="1" name="Shape 14"/>
        <p:cNvGrpSpPr/>
        <p:nvPr/>
      </p:nvGrpSpPr>
      <p:grpSpPr>
        <a:xfrm>
          <a:off x="0" y="0"/>
          <a:ext cx="0" cy="0"/>
          <a:chOff x="0" y="0"/>
          <a:chExt cx="0" cy="0"/>
        </a:xfrm>
      </p:grpSpPr>
      <p:pic>
        <p:nvPicPr>
          <p:cNvPr id="15" name="Shape 15"/>
          <p:cNvPicPr preferRelativeResize="0"/>
          <p:nvPr/>
        </p:nvPicPr>
        <p:blipFill rotWithShape="1">
          <a:blip r:embed="rId2">
            <a:alphaModFix/>
          </a:blip>
          <a:srcRect/>
          <a:stretch/>
        </p:blipFill>
        <p:spPr>
          <a:xfrm>
            <a:off x="0" y="5307"/>
            <a:ext cx="12192000" cy="6847385"/>
          </a:xfrm>
          <a:prstGeom prst="rect">
            <a:avLst/>
          </a:prstGeom>
          <a:noFill/>
          <a:ln>
            <a:noFill/>
          </a:ln>
        </p:spPr>
      </p:pic>
      <p:sp>
        <p:nvSpPr>
          <p:cNvPr id="16" name="Shape 16"/>
          <p:cNvSpPr/>
          <p:nvPr/>
        </p:nvSpPr>
        <p:spPr>
          <a:xfrm>
            <a:off x="5835191" y="2955576"/>
            <a:ext cx="5519318" cy="262829"/>
          </a:xfrm>
          <a:prstGeom prst="rect">
            <a:avLst/>
          </a:prstGeom>
          <a:noFill/>
          <a:ln>
            <a:noFill/>
          </a:ln>
        </p:spPr>
        <p:txBody>
          <a:bodyPr spcFirstLastPara="1" wrap="square" lIns="91425" tIns="45700" rIns="91425" bIns="45700" anchor="t" anchorCtr="0">
            <a:noAutofit/>
          </a:bodyPr>
          <a:lstStyle/>
          <a:p>
            <a:pPr marL="0" marR="0" lvl="0" indent="0" algn="r" rtl="0">
              <a:lnSpc>
                <a:spcPct val="166666"/>
              </a:lnSpc>
              <a:spcBef>
                <a:spcPts val="0"/>
              </a:spcBef>
              <a:spcAft>
                <a:spcPts val="0"/>
              </a:spcAft>
              <a:buClr>
                <a:srgbClr val="595959"/>
              </a:buClr>
              <a:buSzPts val="900"/>
              <a:buFont typeface="Arial"/>
              <a:buNone/>
            </a:pPr>
            <a:r>
              <a:rPr lang="en-US" sz="900" b="0" i="0" u="none" strike="noStrike" cap="none">
                <a:solidFill>
                  <a:srgbClr val="595959"/>
                </a:solidFill>
                <a:latin typeface="Arial"/>
                <a:ea typeface="Arial"/>
                <a:cs typeface="Arial"/>
                <a:sym typeface="Arial"/>
              </a:rPr>
              <a:t>Copyright © 2018, Xebia Group. All rights reserved. This course is licensed to UPES. </a:t>
            </a:r>
            <a:r>
              <a:rPr lang="en-US" sz="900" b="1" i="0" u="none" strike="noStrike" cap="none">
                <a:solidFill>
                  <a:srgbClr val="595959"/>
                </a:solidFill>
                <a:latin typeface="Arial"/>
                <a:ea typeface="Arial"/>
                <a:cs typeface="Arial"/>
                <a:sym typeface="Arial"/>
              </a:rPr>
              <a:t>release 1.0.0</a:t>
            </a:r>
            <a:r>
              <a:rPr lang="en-US" sz="900" b="0" i="0" u="none" strike="noStrike" cap="none">
                <a:solidFill>
                  <a:srgbClr val="595959"/>
                </a:solidFill>
                <a:latin typeface="Arial"/>
                <a:ea typeface="Arial"/>
                <a:cs typeface="Arial"/>
                <a:sym typeface="Arial"/>
              </a:rPr>
              <a:t> </a:t>
            </a:r>
            <a:endParaRPr/>
          </a:p>
        </p:txBody>
      </p:sp>
      <p:sp>
        <p:nvSpPr>
          <p:cNvPr id="17" name="Shape 17"/>
          <p:cNvSpPr txBox="1">
            <a:spLocks noGrp="1"/>
          </p:cNvSpPr>
          <p:nvPr>
            <p:ph type="body" idx="1"/>
          </p:nvPr>
        </p:nvSpPr>
        <p:spPr>
          <a:xfrm>
            <a:off x="4888295" y="719340"/>
            <a:ext cx="6474378" cy="1398560"/>
          </a:xfrm>
          <a:prstGeom prst="rect">
            <a:avLst/>
          </a:prstGeom>
          <a:noFill/>
          <a:ln>
            <a:noFill/>
          </a:ln>
        </p:spPr>
        <p:txBody>
          <a:bodyPr spcFirstLastPara="1" wrap="square" lIns="91425" tIns="45700" rIns="91425" bIns="45700" anchor="ctr" anchorCtr="0"/>
          <a:lstStyle>
            <a:lvl1pPr marL="457200" marR="0" lvl="0" indent="-228600" algn="r" rtl="0">
              <a:lnSpc>
                <a:spcPct val="111111"/>
              </a:lnSpc>
              <a:spcBef>
                <a:spcPts val="0"/>
              </a:spcBef>
              <a:spcAft>
                <a:spcPts val="0"/>
              </a:spcAft>
              <a:buClr>
                <a:srgbClr val="000000"/>
              </a:buClr>
              <a:buSzPts val="5400"/>
              <a:buFont typeface="Arial"/>
              <a:buNone/>
              <a:defRPr sz="5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 name="Shape 18"/>
          <p:cNvSpPr txBox="1"/>
          <p:nvPr/>
        </p:nvSpPr>
        <p:spPr>
          <a:xfrm>
            <a:off x="10021944" y="380786"/>
            <a:ext cx="1619968"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1600"/>
              <a:buFont typeface="Arial"/>
              <a:buNone/>
            </a:pPr>
            <a:r>
              <a:rPr lang="en-US" sz="1600" b="0" i="0" u="none" strike="noStrike" cap="none">
                <a:solidFill>
                  <a:srgbClr val="7F7F7F"/>
                </a:solidFill>
                <a:latin typeface="Arial"/>
                <a:ea typeface="Arial"/>
                <a:cs typeface="Arial"/>
                <a:sym typeface="Arial"/>
              </a:rPr>
              <a:t>Semester </a:t>
            </a:r>
            <a:r>
              <a:rPr lang="en-US" sz="1600" b="1" i="0" u="none" strike="noStrike" cap="none">
                <a:solidFill>
                  <a:srgbClr val="000000"/>
                </a:solidFill>
                <a:latin typeface="Arial"/>
                <a:ea typeface="Arial"/>
                <a:cs typeface="Arial"/>
                <a:sym typeface="Arial"/>
              </a:rPr>
              <a:t>01</a:t>
            </a:r>
            <a:endParaRPr/>
          </a:p>
        </p:txBody>
      </p:sp>
      <p:sp>
        <p:nvSpPr>
          <p:cNvPr id="19" name="Shape 19"/>
          <p:cNvSpPr txBox="1">
            <a:spLocks noGrp="1"/>
          </p:cNvSpPr>
          <p:nvPr>
            <p:ph type="body" idx="2"/>
          </p:nvPr>
        </p:nvSpPr>
        <p:spPr>
          <a:xfrm>
            <a:off x="4884251" y="2240441"/>
            <a:ext cx="6486586" cy="704061"/>
          </a:xfrm>
          <a:prstGeom prst="rect">
            <a:avLst/>
          </a:prstGeom>
          <a:noFill/>
          <a:ln>
            <a:noFill/>
          </a:ln>
        </p:spPr>
        <p:txBody>
          <a:bodyPr spcFirstLastPara="1" wrap="square" lIns="91425" tIns="45700" rIns="91425" bIns="45700" anchor="t" anchorCtr="0"/>
          <a:lstStyle>
            <a:lvl1pPr marL="457200" marR="0" lvl="0" indent="-228600" algn="r" rtl="0">
              <a:lnSpc>
                <a:spcPct val="100000"/>
              </a:lnSpc>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 name="Shape 20"/>
          <p:cNvSpPr txBox="1">
            <a:spLocks noGrp="1"/>
          </p:cNvSpPr>
          <p:nvPr>
            <p:ph type="body" idx="3"/>
          </p:nvPr>
        </p:nvSpPr>
        <p:spPr>
          <a:xfrm>
            <a:off x="4880131" y="704162"/>
            <a:ext cx="6474378" cy="430887"/>
          </a:xfrm>
          <a:prstGeom prst="rect">
            <a:avLst/>
          </a:prstGeom>
          <a:noFill/>
          <a:ln>
            <a:noFill/>
          </a:ln>
        </p:spPr>
        <p:txBody>
          <a:bodyPr spcFirstLastPara="1" wrap="square" lIns="91425" tIns="45700" rIns="91425" bIns="45700" anchor="ctr" anchorCtr="0"/>
          <a:lstStyle>
            <a:lvl1pPr marL="457200" marR="0" lvl="0" indent="-228600" algn="r" rtl="0">
              <a:lnSpc>
                <a:spcPct val="100000"/>
              </a:lnSpc>
              <a:spcBef>
                <a:spcPts val="0"/>
              </a:spcBef>
              <a:spcAft>
                <a:spcPts val="0"/>
              </a:spcAft>
              <a:buClr>
                <a:srgbClr val="7F7F7F"/>
              </a:buClr>
              <a:buSzPts val="2200"/>
              <a:buFont typeface="Arial"/>
              <a:buNone/>
              <a:defRPr sz="2200" b="1" i="0" u="none" strike="noStrike" cap="none">
                <a:solidFill>
                  <a:srgbClr val="7F7F7F"/>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 name="Shape 21"/>
          <p:cNvSpPr/>
          <p:nvPr/>
        </p:nvSpPr>
        <p:spPr>
          <a:xfrm>
            <a:off x="11429926" y="380786"/>
            <a:ext cx="103852" cy="1306959"/>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60141"/>
              </a:solidFill>
              <a:latin typeface="Arial"/>
              <a:ea typeface="Arial"/>
              <a:cs typeface="Arial"/>
              <a:sym typeface="Arial"/>
            </a:endParaRPr>
          </a:p>
        </p:txBody>
      </p:sp>
      <p:sp>
        <p:nvSpPr>
          <p:cNvPr id="22" name="Shape 22"/>
          <p:cNvSpPr txBox="1"/>
          <p:nvPr/>
        </p:nvSpPr>
        <p:spPr>
          <a:xfrm>
            <a:off x="10116901" y="1983451"/>
            <a:ext cx="1313180"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Module # </a:t>
            </a:r>
            <a:r>
              <a:rPr lang="en-US" sz="1600" b="1" i="0" u="none" strike="noStrike" cap="none">
                <a:solidFill>
                  <a:srgbClr val="000000"/>
                </a:solidFill>
                <a:latin typeface="Arial"/>
                <a:ea typeface="Arial"/>
                <a:cs typeface="Arial"/>
                <a:sym typeface="Arial"/>
              </a:rPr>
              <a:t>04</a:t>
            </a:r>
            <a:endParaRPr sz="1600" b="1" i="0" u="none" strike="noStrike" cap="none">
              <a:solidFill>
                <a:srgbClr val="000000"/>
              </a:solidFill>
              <a:latin typeface="Arial"/>
              <a:ea typeface="Arial"/>
              <a:cs typeface="Arial"/>
              <a:sym typeface="Arial"/>
            </a:endParaRPr>
          </a:p>
        </p:txBody>
      </p:sp>
      <p:sp>
        <p:nvSpPr>
          <p:cNvPr id="23" name="Shape 23"/>
          <p:cNvSpPr/>
          <p:nvPr/>
        </p:nvSpPr>
        <p:spPr>
          <a:xfrm>
            <a:off x="11429926" y="1648617"/>
            <a:ext cx="103852" cy="1306959"/>
          </a:xfrm>
          <a:prstGeom prst="rect">
            <a:avLst/>
          </a:prstGeom>
          <a:solidFill>
            <a:srgbClr val="64748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6014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quared-Infographic">
  <p:cSld name="Squared-Infographic">
    <p:spTree>
      <p:nvGrpSpPr>
        <p:cNvPr id="1" name="Shape 286"/>
        <p:cNvGrpSpPr/>
        <p:nvPr/>
      </p:nvGrpSpPr>
      <p:grpSpPr>
        <a:xfrm>
          <a:off x="0" y="0"/>
          <a:ext cx="0" cy="0"/>
          <a:chOff x="0" y="0"/>
          <a:chExt cx="0" cy="0"/>
        </a:xfrm>
      </p:grpSpPr>
      <p:sp>
        <p:nvSpPr>
          <p:cNvPr id="287" name="Shape 287"/>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88" name="Shape 288"/>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289" name="Shape 289"/>
          <p:cNvGrpSpPr/>
          <p:nvPr/>
        </p:nvGrpSpPr>
        <p:grpSpPr>
          <a:xfrm>
            <a:off x="0" y="5025802"/>
            <a:ext cx="12192001" cy="144981"/>
            <a:chOff x="1751419" y="4036682"/>
            <a:chExt cx="9944457" cy="58272"/>
          </a:xfrm>
        </p:grpSpPr>
        <p:sp>
          <p:nvSpPr>
            <p:cNvPr id="290" name="Shape 290"/>
            <p:cNvSpPr/>
            <p:nvPr/>
          </p:nvSpPr>
          <p:spPr>
            <a:xfrm>
              <a:off x="3040807" y="4036682"/>
              <a:ext cx="1683494" cy="5096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291" name="Shape 291"/>
            <p:cNvSpPr/>
            <p:nvPr/>
          </p:nvSpPr>
          <p:spPr>
            <a:xfrm>
              <a:off x="4724303" y="4036682"/>
              <a:ext cx="1715155" cy="50961"/>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292" name="Shape 292"/>
            <p:cNvSpPr/>
            <p:nvPr/>
          </p:nvSpPr>
          <p:spPr>
            <a:xfrm>
              <a:off x="6183638" y="4036682"/>
              <a:ext cx="2211550" cy="5096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293" name="Shape 293"/>
            <p:cNvSpPr/>
            <p:nvPr/>
          </p:nvSpPr>
          <p:spPr>
            <a:xfrm>
              <a:off x="8326640" y="4036682"/>
              <a:ext cx="1967596" cy="5827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294" name="Shape 294"/>
            <p:cNvSpPr/>
            <p:nvPr/>
          </p:nvSpPr>
          <p:spPr>
            <a:xfrm>
              <a:off x="1751419" y="4036682"/>
              <a:ext cx="1289385" cy="5096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295" name="Shape 295"/>
            <p:cNvSpPr/>
            <p:nvPr/>
          </p:nvSpPr>
          <p:spPr>
            <a:xfrm>
              <a:off x="10294236" y="4036682"/>
              <a:ext cx="1401640" cy="5799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grpSp>
      <p:grpSp>
        <p:nvGrpSpPr>
          <p:cNvPr id="296" name="Shape 296"/>
          <p:cNvGrpSpPr/>
          <p:nvPr/>
        </p:nvGrpSpPr>
        <p:grpSpPr>
          <a:xfrm>
            <a:off x="1217471" y="2920934"/>
            <a:ext cx="1304470" cy="2431269"/>
            <a:chOff x="1217471" y="1893408"/>
            <a:chExt cx="1304470" cy="2431269"/>
          </a:xfrm>
        </p:grpSpPr>
        <p:grpSp>
          <p:nvGrpSpPr>
            <p:cNvPr id="297" name="Shape 297"/>
            <p:cNvGrpSpPr/>
            <p:nvPr/>
          </p:nvGrpSpPr>
          <p:grpSpPr>
            <a:xfrm>
              <a:off x="1217471" y="2766893"/>
              <a:ext cx="1304470" cy="1557784"/>
              <a:chOff x="1217471" y="2766893"/>
              <a:chExt cx="1304470" cy="1557784"/>
            </a:xfrm>
          </p:grpSpPr>
          <p:grpSp>
            <p:nvGrpSpPr>
              <p:cNvPr id="298" name="Shape 298"/>
              <p:cNvGrpSpPr/>
              <p:nvPr/>
            </p:nvGrpSpPr>
            <p:grpSpPr>
              <a:xfrm>
                <a:off x="1217471" y="2766893"/>
                <a:ext cx="1304470" cy="1557784"/>
                <a:chOff x="1199541" y="3267114"/>
                <a:chExt cx="1304470" cy="1557784"/>
              </a:xfrm>
            </p:grpSpPr>
            <p:sp>
              <p:nvSpPr>
                <p:cNvPr id="299" name="Shape 299"/>
                <p:cNvSpPr/>
                <p:nvPr/>
              </p:nvSpPr>
              <p:spPr>
                <a:xfrm rot="10800000" flipH="1">
                  <a:off x="1199541" y="3267114"/>
                  <a:ext cx="1304470" cy="1020141"/>
                </a:xfrm>
                <a:prstGeom prst="triangle">
                  <a:avLst>
                    <a:gd name="adj" fmla="val 50000"/>
                  </a:avLst>
                </a:prstGeom>
                <a:gradFill>
                  <a:gsLst>
                    <a:gs pos="0">
                      <a:schemeClr val="accent1"/>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00" name="Shape 300"/>
                <p:cNvSpPr/>
                <p:nvPr/>
              </p:nvSpPr>
              <p:spPr>
                <a:xfrm>
                  <a:off x="1540736"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301" name="Shape 301"/>
              <p:cNvSpPr/>
              <p:nvPr/>
            </p:nvSpPr>
            <p:spPr>
              <a:xfrm>
                <a:off x="1718423" y="3882698"/>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302" name="Shape 302"/>
            <p:cNvGrpSpPr/>
            <p:nvPr/>
          </p:nvGrpSpPr>
          <p:grpSpPr>
            <a:xfrm>
              <a:off x="1289951" y="1893408"/>
              <a:ext cx="1136271" cy="1246506"/>
              <a:chOff x="627304" y="1987183"/>
              <a:chExt cx="1594615" cy="1749317"/>
            </a:xfrm>
          </p:grpSpPr>
          <p:sp>
            <p:nvSpPr>
              <p:cNvPr id="303" name="Shape 303"/>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4" name="Shape 304"/>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5" name="Shape 305"/>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grpSp>
        <p:nvGrpSpPr>
          <p:cNvPr id="306" name="Shape 306"/>
          <p:cNvGrpSpPr/>
          <p:nvPr/>
        </p:nvGrpSpPr>
        <p:grpSpPr>
          <a:xfrm>
            <a:off x="3286748" y="2920934"/>
            <a:ext cx="1304470" cy="2483739"/>
            <a:chOff x="3326504" y="1893408"/>
            <a:chExt cx="1304470" cy="2483739"/>
          </a:xfrm>
        </p:grpSpPr>
        <p:grpSp>
          <p:nvGrpSpPr>
            <p:cNvPr id="307" name="Shape 307"/>
            <p:cNvGrpSpPr/>
            <p:nvPr/>
          </p:nvGrpSpPr>
          <p:grpSpPr>
            <a:xfrm>
              <a:off x="3326504" y="2772528"/>
              <a:ext cx="1304470" cy="1604619"/>
              <a:chOff x="3326504" y="2772528"/>
              <a:chExt cx="1304470" cy="1604619"/>
            </a:xfrm>
          </p:grpSpPr>
          <p:grpSp>
            <p:nvGrpSpPr>
              <p:cNvPr id="308" name="Shape 308"/>
              <p:cNvGrpSpPr/>
              <p:nvPr/>
            </p:nvGrpSpPr>
            <p:grpSpPr>
              <a:xfrm>
                <a:off x="3326504" y="2772528"/>
                <a:ext cx="1304470" cy="1604619"/>
                <a:chOff x="3269602" y="3277053"/>
                <a:chExt cx="1304470" cy="1593145"/>
              </a:xfrm>
            </p:grpSpPr>
            <p:sp>
              <p:nvSpPr>
                <p:cNvPr id="309" name="Shape 309"/>
                <p:cNvSpPr/>
                <p:nvPr/>
              </p:nvSpPr>
              <p:spPr>
                <a:xfrm rot="10800000" flipH="1">
                  <a:off x="3269602" y="3277053"/>
                  <a:ext cx="1304470" cy="1020141"/>
                </a:xfrm>
                <a:prstGeom prst="triangle">
                  <a:avLst>
                    <a:gd name="adj" fmla="val 50000"/>
                  </a:avLst>
                </a:prstGeom>
                <a:gradFill>
                  <a:gsLst>
                    <a:gs pos="0">
                      <a:schemeClr val="accent2"/>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10" name="Shape 310"/>
                <p:cNvSpPr/>
                <p:nvPr/>
              </p:nvSpPr>
              <p:spPr>
                <a:xfrm>
                  <a:off x="3621767" y="42843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311" name="Shape 311"/>
              <p:cNvSpPr/>
              <p:nvPr/>
            </p:nvSpPr>
            <p:spPr>
              <a:xfrm>
                <a:off x="3839076" y="3922923"/>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312" name="Shape 312"/>
            <p:cNvGrpSpPr/>
            <p:nvPr/>
          </p:nvGrpSpPr>
          <p:grpSpPr>
            <a:xfrm>
              <a:off x="3410604" y="1893408"/>
              <a:ext cx="1136271" cy="1246506"/>
              <a:chOff x="627304" y="1987183"/>
              <a:chExt cx="1594615" cy="1749317"/>
            </a:xfrm>
          </p:grpSpPr>
          <p:sp>
            <p:nvSpPr>
              <p:cNvPr id="313" name="Shape 313"/>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4" name="Shape 314"/>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5" name="Shape 315"/>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grpSp>
        <p:nvGrpSpPr>
          <p:cNvPr id="316" name="Shape 316"/>
          <p:cNvGrpSpPr/>
          <p:nvPr/>
        </p:nvGrpSpPr>
        <p:grpSpPr>
          <a:xfrm>
            <a:off x="5362701" y="2917613"/>
            <a:ext cx="1304470" cy="2426375"/>
            <a:chOff x="5452152" y="1890087"/>
            <a:chExt cx="1304470" cy="2426375"/>
          </a:xfrm>
        </p:grpSpPr>
        <p:grpSp>
          <p:nvGrpSpPr>
            <p:cNvPr id="317" name="Shape 317"/>
            <p:cNvGrpSpPr/>
            <p:nvPr/>
          </p:nvGrpSpPr>
          <p:grpSpPr>
            <a:xfrm>
              <a:off x="5452152" y="2763572"/>
              <a:ext cx="1304470" cy="1552890"/>
              <a:chOff x="5452152" y="2763572"/>
              <a:chExt cx="1304470" cy="1552890"/>
            </a:xfrm>
          </p:grpSpPr>
          <p:grpSp>
            <p:nvGrpSpPr>
              <p:cNvPr id="318" name="Shape 318"/>
              <p:cNvGrpSpPr/>
              <p:nvPr/>
            </p:nvGrpSpPr>
            <p:grpSpPr>
              <a:xfrm>
                <a:off x="5452152" y="2763572"/>
                <a:ext cx="1304470" cy="1552890"/>
                <a:chOff x="5960996" y="3267114"/>
                <a:chExt cx="1304470" cy="1559509"/>
              </a:xfrm>
            </p:grpSpPr>
            <p:sp>
              <p:nvSpPr>
                <p:cNvPr id="319" name="Shape 319"/>
                <p:cNvSpPr/>
                <p:nvPr/>
              </p:nvSpPr>
              <p:spPr>
                <a:xfrm rot="10800000" flipH="1">
                  <a:off x="5960996" y="3267114"/>
                  <a:ext cx="1304470" cy="1020141"/>
                </a:xfrm>
                <a:prstGeom prst="triangle">
                  <a:avLst>
                    <a:gd name="adj" fmla="val 50000"/>
                  </a:avLst>
                </a:prstGeom>
                <a:gradFill>
                  <a:gsLst>
                    <a:gs pos="0">
                      <a:schemeClr val="accent3"/>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20" name="Shape 320"/>
                <p:cNvSpPr/>
                <p:nvPr/>
              </p:nvSpPr>
              <p:spPr>
                <a:xfrm>
                  <a:off x="6312532" y="4240732"/>
                  <a:ext cx="585891" cy="585891"/>
                </a:xfrm>
                <a:prstGeom prst="roundRect">
                  <a:avLst>
                    <a:gd name="adj" fmla="val 16667"/>
                  </a:avLst>
                </a:prstGeom>
                <a:gradFill>
                  <a:gsLst>
                    <a:gs pos="0">
                      <a:srgbClr val="6A798A"/>
                    </a:gs>
                    <a:gs pos="50000">
                      <a:srgbClr val="54677D"/>
                    </a:gs>
                    <a:gs pos="100000">
                      <a:srgbClr val="485A6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321" name="Shape 321"/>
              <p:cNvSpPr/>
              <p:nvPr/>
            </p:nvSpPr>
            <p:spPr>
              <a:xfrm>
                <a:off x="5981437" y="387921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322" name="Shape 322"/>
            <p:cNvGrpSpPr/>
            <p:nvPr/>
          </p:nvGrpSpPr>
          <p:grpSpPr>
            <a:xfrm>
              <a:off x="5556109" y="1890087"/>
              <a:ext cx="1136271" cy="1246506"/>
              <a:chOff x="627304" y="1987183"/>
              <a:chExt cx="1594615" cy="1749317"/>
            </a:xfrm>
          </p:grpSpPr>
          <p:sp>
            <p:nvSpPr>
              <p:cNvPr id="323" name="Shape 323"/>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404E5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4" name="Shape 324"/>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93A3B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5" name="Shape 325"/>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grpSp>
        <p:nvGrpSpPr>
          <p:cNvPr id="326" name="Shape 326"/>
          <p:cNvGrpSpPr/>
          <p:nvPr/>
        </p:nvGrpSpPr>
        <p:grpSpPr>
          <a:xfrm>
            <a:off x="7695802" y="2917613"/>
            <a:ext cx="1304470" cy="2434590"/>
            <a:chOff x="7521759" y="1890087"/>
            <a:chExt cx="1304470" cy="2434590"/>
          </a:xfrm>
        </p:grpSpPr>
        <p:grpSp>
          <p:nvGrpSpPr>
            <p:cNvPr id="327" name="Shape 327"/>
            <p:cNvGrpSpPr/>
            <p:nvPr/>
          </p:nvGrpSpPr>
          <p:grpSpPr>
            <a:xfrm>
              <a:off x="7521759" y="2766893"/>
              <a:ext cx="1304470" cy="1557784"/>
              <a:chOff x="7521759" y="2766893"/>
              <a:chExt cx="1304470" cy="1557784"/>
            </a:xfrm>
          </p:grpSpPr>
          <p:grpSp>
            <p:nvGrpSpPr>
              <p:cNvPr id="328" name="Shape 328"/>
              <p:cNvGrpSpPr/>
              <p:nvPr/>
            </p:nvGrpSpPr>
            <p:grpSpPr>
              <a:xfrm>
                <a:off x="7521759" y="2766893"/>
                <a:ext cx="1304470" cy="1557784"/>
                <a:chOff x="7980910" y="3267114"/>
                <a:chExt cx="1304470" cy="1557784"/>
              </a:xfrm>
            </p:grpSpPr>
            <p:sp>
              <p:nvSpPr>
                <p:cNvPr id="329" name="Shape 329"/>
                <p:cNvSpPr/>
                <p:nvPr/>
              </p:nvSpPr>
              <p:spPr>
                <a:xfrm rot="10800000" flipH="1">
                  <a:off x="7980910" y="3267114"/>
                  <a:ext cx="1304470" cy="1020141"/>
                </a:xfrm>
                <a:prstGeom prst="triangle">
                  <a:avLst>
                    <a:gd name="adj" fmla="val 50000"/>
                  </a:avLst>
                </a:prstGeom>
                <a:gradFill>
                  <a:gsLst>
                    <a:gs pos="0">
                      <a:schemeClr val="accent4"/>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30" name="Shape 330"/>
                <p:cNvSpPr/>
                <p:nvPr/>
              </p:nvSpPr>
              <p:spPr>
                <a:xfrm>
                  <a:off x="8347954" y="4239007"/>
                  <a:ext cx="585891" cy="585891"/>
                </a:xfrm>
                <a:prstGeom prst="roundRect">
                  <a:avLst>
                    <a:gd name="adj" fmla="val 16667"/>
                  </a:avLst>
                </a:prstGeom>
                <a:gradFill>
                  <a:gsLst>
                    <a:gs pos="0">
                      <a:srgbClr val="5E697B"/>
                    </a:gs>
                    <a:gs pos="50000">
                      <a:srgbClr val="42536A"/>
                    </a:gs>
                    <a:gs pos="100000">
                      <a:srgbClr val="38495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331" name="Shape 331"/>
              <p:cNvSpPr/>
              <p:nvPr/>
            </p:nvSpPr>
            <p:spPr>
              <a:xfrm>
                <a:off x="8050613" y="3892069"/>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332" name="Shape 332"/>
            <p:cNvGrpSpPr/>
            <p:nvPr/>
          </p:nvGrpSpPr>
          <p:grpSpPr>
            <a:xfrm>
              <a:off x="7622141" y="1890087"/>
              <a:ext cx="1136271" cy="1246506"/>
              <a:chOff x="627304" y="1987183"/>
              <a:chExt cx="1594615" cy="1749317"/>
            </a:xfrm>
          </p:grpSpPr>
          <p:sp>
            <p:nvSpPr>
              <p:cNvPr id="333" name="Shape 333"/>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4" name="Shape 334"/>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8296B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5" name="Shape 335"/>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grpSp>
        <p:nvGrpSpPr>
          <p:cNvPr id="336" name="Shape 336"/>
          <p:cNvGrpSpPr/>
          <p:nvPr/>
        </p:nvGrpSpPr>
        <p:grpSpPr>
          <a:xfrm>
            <a:off x="10039725" y="2881865"/>
            <a:ext cx="1304470" cy="2435707"/>
            <a:chOff x="9646841" y="1888970"/>
            <a:chExt cx="1304470" cy="2435707"/>
          </a:xfrm>
        </p:grpSpPr>
        <p:grpSp>
          <p:nvGrpSpPr>
            <p:cNvPr id="337" name="Shape 337"/>
            <p:cNvGrpSpPr/>
            <p:nvPr/>
          </p:nvGrpSpPr>
          <p:grpSpPr>
            <a:xfrm>
              <a:off x="9646841" y="2766893"/>
              <a:ext cx="1304470" cy="1557784"/>
              <a:chOff x="9646841" y="2766893"/>
              <a:chExt cx="1304470" cy="1557784"/>
            </a:xfrm>
          </p:grpSpPr>
          <p:grpSp>
            <p:nvGrpSpPr>
              <p:cNvPr id="338" name="Shape 338"/>
              <p:cNvGrpSpPr/>
              <p:nvPr/>
            </p:nvGrpSpPr>
            <p:grpSpPr>
              <a:xfrm>
                <a:off x="9646841" y="2766893"/>
                <a:ext cx="1304470" cy="1557784"/>
                <a:chOff x="9539460" y="3267114"/>
                <a:chExt cx="1304470" cy="1557784"/>
              </a:xfrm>
            </p:grpSpPr>
            <p:sp>
              <p:nvSpPr>
                <p:cNvPr id="339" name="Shape 339"/>
                <p:cNvSpPr/>
                <p:nvPr/>
              </p:nvSpPr>
              <p:spPr>
                <a:xfrm rot="10800000" flipH="1">
                  <a:off x="9539460" y="3267114"/>
                  <a:ext cx="1304470" cy="1020141"/>
                </a:xfrm>
                <a:prstGeom prst="triangle">
                  <a:avLst>
                    <a:gd name="adj" fmla="val 50000"/>
                  </a:avLst>
                </a:prstGeom>
                <a:gradFill>
                  <a:gsLst>
                    <a:gs pos="0">
                      <a:schemeClr val="accent5"/>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40" name="Shape 340"/>
                <p:cNvSpPr/>
                <p:nvPr/>
              </p:nvSpPr>
              <p:spPr>
                <a:xfrm>
                  <a:off x="9904781"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341" name="Shape 341"/>
              <p:cNvSpPr/>
              <p:nvPr/>
            </p:nvSpPr>
            <p:spPr>
              <a:xfrm>
                <a:off x="10159411" y="38792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342" name="Shape 342"/>
            <p:cNvGrpSpPr/>
            <p:nvPr/>
          </p:nvGrpSpPr>
          <p:grpSpPr>
            <a:xfrm>
              <a:off x="9755990" y="1888970"/>
              <a:ext cx="1136271" cy="1246506"/>
              <a:chOff x="627304" y="1987183"/>
              <a:chExt cx="1594615" cy="1749317"/>
            </a:xfrm>
          </p:grpSpPr>
          <p:sp>
            <p:nvSpPr>
              <p:cNvPr id="343" name="Shape 343"/>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4" name="Shape 344"/>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5" name="Shape 345"/>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sp>
        <p:nvSpPr>
          <p:cNvPr id="346" name="Shape 346"/>
          <p:cNvSpPr txBox="1">
            <a:spLocks noGrp="1"/>
          </p:cNvSpPr>
          <p:nvPr>
            <p:ph type="body" idx="2"/>
          </p:nvPr>
        </p:nvSpPr>
        <p:spPr>
          <a:xfrm>
            <a:off x="868842" y="5707711"/>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7" name="Shape 347"/>
          <p:cNvSpPr txBox="1">
            <a:spLocks noGrp="1"/>
          </p:cNvSpPr>
          <p:nvPr>
            <p:ph type="body" idx="3"/>
          </p:nvPr>
        </p:nvSpPr>
        <p:spPr>
          <a:xfrm>
            <a:off x="3081061" y="5721632"/>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8" name="Shape 348"/>
          <p:cNvSpPr txBox="1">
            <a:spLocks noGrp="1"/>
          </p:cNvSpPr>
          <p:nvPr>
            <p:ph type="body" idx="4"/>
          </p:nvPr>
        </p:nvSpPr>
        <p:spPr>
          <a:xfrm>
            <a:off x="5293281" y="5707711"/>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9" name="Shape 349"/>
          <p:cNvSpPr txBox="1">
            <a:spLocks noGrp="1"/>
          </p:cNvSpPr>
          <p:nvPr>
            <p:ph type="body" idx="5"/>
          </p:nvPr>
        </p:nvSpPr>
        <p:spPr>
          <a:xfrm>
            <a:off x="7412699" y="5707711"/>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0" name="Shape 350"/>
          <p:cNvSpPr txBox="1">
            <a:spLocks noGrp="1"/>
          </p:cNvSpPr>
          <p:nvPr>
            <p:ph type="body" idx="6"/>
          </p:nvPr>
        </p:nvSpPr>
        <p:spPr>
          <a:xfrm>
            <a:off x="9532117" y="5707711"/>
            <a:ext cx="1899629"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1" name="Shape 351"/>
          <p:cNvSpPr txBox="1">
            <a:spLocks noGrp="1"/>
          </p:cNvSpPr>
          <p:nvPr>
            <p:ph type="body" idx="7"/>
          </p:nvPr>
        </p:nvSpPr>
        <p:spPr>
          <a:xfrm>
            <a:off x="514350" y="1304995"/>
            <a:ext cx="10273812" cy="1453287"/>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L="914400" marR="0" lvl="1" indent="-342900" algn="l" rtl="0">
              <a:lnSpc>
                <a:spcPct val="100000"/>
              </a:lnSpc>
              <a:spcBef>
                <a:spcPts val="838"/>
              </a:spcBef>
              <a:spcAft>
                <a:spcPts val="0"/>
              </a:spcAft>
              <a:buClr>
                <a:srgbClr val="000000"/>
              </a:buClr>
              <a:buSzPts val="1800"/>
              <a:buFont typeface="Noto Sans Symbols"/>
              <a:buChar char="⇥"/>
              <a:defRPr sz="1800" b="0" i="0" u="none" strike="noStrike" cap="none">
                <a:solidFill>
                  <a:srgbClr val="000000"/>
                </a:solidFill>
                <a:latin typeface="Arial"/>
                <a:ea typeface="Arial"/>
                <a:cs typeface="Arial"/>
                <a:sym typeface="Arial"/>
              </a:defRPr>
            </a:lvl2pPr>
            <a:lvl3pPr marL="1371600" marR="0" lvl="2" indent="-330200" algn="l" rtl="0">
              <a:lnSpc>
                <a:spcPct val="100000"/>
              </a:lnSpc>
              <a:spcBef>
                <a:spcPts val="838"/>
              </a:spcBef>
              <a:spcAft>
                <a:spcPts val="0"/>
              </a:spcAft>
              <a:buClr>
                <a:srgbClr val="000000"/>
              </a:buClr>
              <a:buSzPts val="1600"/>
              <a:buFont typeface="Noto Sans Symbols"/>
              <a:buChar char="↳"/>
              <a:defRPr sz="1600" b="0" i="0" u="none" strike="noStrike" cap="none">
                <a:solidFill>
                  <a:srgbClr val="000000"/>
                </a:solidFill>
                <a:latin typeface="Arial"/>
                <a:ea typeface="Arial"/>
                <a:cs typeface="Arial"/>
                <a:sym typeface="Arial"/>
              </a:defRPr>
            </a:lvl3pPr>
            <a:lvl4pPr marL="1828800" marR="0" lvl="3" indent="-323850" algn="l" rtl="0">
              <a:lnSpc>
                <a:spcPct val="100000"/>
              </a:lnSpc>
              <a:spcBef>
                <a:spcPts val="838"/>
              </a:spcBef>
              <a:spcAft>
                <a:spcPts val="0"/>
              </a:spcAft>
              <a:buClr>
                <a:srgbClr val="000000"/>
              </a:buClr>
              <a:buSzPts val="1500"/>
              <a:buFont typeface="Noto Sans Symbols"/>
              <a:buChar char="→"/>
              <a:defRPr sz="1500" b="0" i="0" u="none" strike="noStrike" cap="none">
                <a:solidFill>
                  <a:srgbClr val="000000"/>
                </a:solidFill>
                <a:latin typeface="Arial"/>
                <a:ea typeface="Arial"/>
                <a:cs typeface="Arial"/>
                <a:sym typeface="Arial"/>
              </a:defRPr>
            </a:lvl4pPr>
            <a:lvl5pPr marL="2286000" marR="0" lvl="4" indent="-298450" algn="l" rtl="0">
              <a:lnSpc>
                <a:spcPct val="100000"/>
              </a:lnSpc>
              <a:spcBef>
                <a:spcPts val="838"/>
              </a:spcBef>
              <a:spcAft>
                <a:spcPts val="0"/>
              </a:spcAft>
              <a:buClr>
                <a:srgbClr val="000000"/>
              </a:buClr>
              <a:buSzPts val="1100"/>
              <a:buFont typeface="Noto Sans Symbols"/>
              <a:buChar char="→"/>
              <a:defRPr sz="1100" b="0" i="0" u="none" strike="noStrike" cap="none">
                <a:solidFill>
                  <a:srgbClr val="000000"/>
                </a:solidFill>
                <a:latin typeface="Arial"/>
                <a:ea typeface="Arial"/>
                <a:cs typeface="Arial"/>
                <a:sym typeface="Arial"/>
              </a:defRPr>
            </a:lvl5pPr>
            <a:lvl6pPr marL="2743200" marR="0" lvl="5" indent="-228600" algn="l" rtl="0">
              <a:lnSpc>
                <a:spcPct val="100000"/>
              </a:lnSpc>
              <a:spcBef>
                <a:spcPts val="838"/>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Squared-Infographic">
  <p:cSld name="1_Squared-Infographic">
    <p:spTree>
      <p:nvGrpSpPr>
        <p:cNvPr id="1" name="Shape 352"/>
        <p:cNvGrpSpPr/>
        <p:nvPr/>
      </p:nvGrpSpPr>
      <p:grpSpPr>
        <a:xfrm>
          <a:off x="0" y="0"/>
          <a:ext cx="0" cy="0"/>
          <a:chOff x="0" y="0"/>
          <a:chExt cx="0" cy="0"/>
        </a:xfrm>
      </p:grpSpPr>
      <p:sp>
        <p:nvSpPr>
          <p:cNvPr id="353" name="Shape 353"/>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54" name="Shape 354"/>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355" name="Shape 355"/>
          <p:cNvGrpSpPr/>
          <p:nvPr/>
        </p:nvGrpSpPr>
        <p:grpSpPr>
          <a:xfrm>
            <a:off x="0" y="3998260"/>
            <a:ext cx="12192001" cy="126791"/>
            <a:chOff x="1751419" y="4036682"/>
            <a:chExt cx="9944457" cy="50961"/>
          </a:xfrm>
        </p:grpSpPr>
        <p:sp>
          <p:nvSpPr>
            <p:cNvPr id="356" name="Shape 356"/>
            <p:cNvSpPr/>
            <p:nvPr/>
          </p:nvSpPr>
          <p:spPr>
            <a:xfrm>
              <a:off x="3040807" y="4036682"/>
              <a:ext cx="1683494" cy="5096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357" name="Shape 357"/>
            <p:cNvSpPr/>
            <p:nvPr/>
          </p:nvSpPr>
          <p:spPr>
            <a:xfrm>
              <a:off x="4724303" y="4036682"/>
              <a:ext cx="1715155" cy="50961"/>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358" name="Shape 358"/>
            <p:cNvSpPr/>
            <p:nvPr/>
          </p:nvSpPr>
          <p:spPr>
            <a:xfrm>
              <a:off x="6435557" y="4036682"/>
              <a:ext cx="1661571" cy="5096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359" name="Shape 359"/>
            <p:cNvSpPr/>
            <p:nvPr/>
          </p:nvSpPr>
          <p:spPr>
            <a:xfrm>
              <a:off x="8087642" y="4036682"/>
              <a:ext cx="1720740" cy="50961"/>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360" name="Shape 360"/>
            <p:cNvSpPr/>
            <p:nvPr/>
          </p:nvSpPr>
          <p:spPr>
            <a:xfrm>
              <a:off x="1751419" y="4036682"/>
              <a:ext cx="1289385" cy="5096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361" name="Shape 361"/>
            <p:cNvSpPr/>
            <p:nvPr/>
          </p:nvSpPr>
          <p:spPr>
            <a:xfrm>
              <a:off x="9808382" y="4036682"/>
              <a:ext cx="1887494" cy="5096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grpSp>
      <p:grpSp>
        <p:nvGrpSpPr>
          <p:cNvPr id="362" name="Shape 362"/>
          <p:cNvGrpSpPr/>
          <p:nvPr/>
        </p:nvGrpSpPr>
        <p:grpSpPr>
          <a:xfrm>
            <a:off x="1217471" y="1893408"/>
            <a:ext cx="1304470" cy="2431269"/>
            <a:chOff x="1217471" y="1893408"/>
            <a:chExt cx="1304470" cy="2431269"/>
          </a:xfrm>
        </p:grpSpPr>
        <p:grpSp>
          <p:nvGrpSpPr>
            <p:cNvPr id="363" name="Shape 363"/>
            <p:cNvGrpSpPr/>
            <p:nvPr/>
          </p:nvGrpSpPr>
          <p:grpSpPr>
            <a:xfrm>
              <a:off x="1217471" y="2766893"/>
              <a:ext cx="1304470" cy="1557784"/>
              <a:chOff x="1217471" y="2766893"/>
              <a:chExt cx="1304470" cy="1557784"/>
            </a:xfrm>
          </p:grpSpPr>
          <p:grpSp>
            <p:nvGrpSpPr>
              <p:cNvPr id="364" name="Shape 364"/>
              <p:cNvGrpSpPr/>
              <p:nvPr/>
            </p:nvGrpSpPr>
            <p:grpSpPr>
              <a:xfrm>
                <a:off x="1217471" y="2766893"/>
                <a:ext cx="1304470" cy="1557784"/>
                <a:chOff x="1199541" y="3267114"/>
                <a:chExt cx="1304470" cy="1557784"/>
              </a:xfrm>
            </p:grpSpPr>
            <p:sp>
              <p:nvSpPr>
                <p:cNvPr id="365" name="Shape 365"/>
                <p:cNvSpPr/>
                <p:nvPr/>
              </p:nvSpPr>
              <p:spPr>
                <a:xfrm rot="10800000" flipH="1">
                  <a:off x="1199541" y="3267114"/>
                  <a:ext cx="1304470" cy="1020141"/>
                </a:xfrm>
                <a:prstGeom prst="triangle">
                  <a:avLst>
                    <a:gd name="adj" fmla="val 50000"/>
                  </a:avLst>
                </a:prstGeom>
                <a:gradFill>
                  <a:gsLst>
                    <a:gs pos="0">
                      <a:schemeClr val="accent1"/>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66" name="Shape 366"/>
                <p:cNvSpPr/>
                <p:nvPr/>
              </p:nvSpPr>
              <p:spPr>
                <a:xfrm>
                  <a:off x="1540736"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367" name="Shape 367"/>
              <p:cNvSpPr/>
              <p:nvPr/>
            </p:nvSpPr>
            <p:spPr>
              <a:xfrm>
                <a:off x="1718423" y="3882698"/>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368" name="Shape 368"/>
            <p:cNvGrpSpPr/>
            <p:nvPr/>
          </p:nvGrpSpPr>
          <p:grpSpPr>
            <a:xfrm>
              <a:off x="1289951" y="1893408"/>
              <a:ext cx="1136271" cy="1246506"/>
              <a:chOff x="627304" y="1987183"/>
              <a:chExt cx="1594615" cy="1749317"/>
            </a:xfrm>
          </p:grpSpPr>
          <p:sp>
            <p:nvSpPr>
              <p:cNvPr id="369" name="Shape 369"/>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0" name="Shape 370"/>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1" name="Shape 371"/>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grpSp>
        <p:nvGrpSpPr>
          <p:cNvPr id="372" name="Shape 372"/>
          <p:cNvGrpSpPr/>
          <p:nvPr/>
        </p:nvGrpSpPr>
        <p:grpSpPr>
          <a:xfrm>
            <a:off x="3286748" y="1893408"/>
            <a:ext cx="1304470" cy="2483739"/>
            <a:chOff x="3326504" y="1893408"/>
            <a:chExt cx="1304470" cy="2483739"/>
          </a:xfrm>
        </p:grpSpPr>
        <p:grpSp>
          <p:nvGrpSpPr>
            <p:cNvPr id="373" name="Shape 373"/>
            <p:cNvGrpSpPr/>
            <p:nvPr/>
          </p:nvGrpSpPr>
          <p:grpSpPr>
            <a:xfrm>
              <a:off x="3326504" y="2772528"/>
              <a:ext cx="1304470" cy="1604619"/>
              <a:chOff x="3326504" y="2772528"/>
              <a:chExt cx="1304470" cy="1604619"/>
            </a:xfrm>
          </p:grpSpPr>
          <p:grpSp>
            <p:nvGrpSpPr>
              <p:cNvPr id="374" name="Shape 374"/>
              <p:cNvGrpSpPr/>
              <p:nvPr/>
            </p:nvGrpSpPr>
            <p:grpSpPr>
              <a:xfrm>
                <a:off x="3326504" y="2772528"/>
                <a:ext cx="1304470" cy="1604619"/>
                <a:chOff x="3269602" y="3277053"/>
                <a:chExt cx="1304470" cy="1593145"/>
              </a:xfrm>
            </p:grpSpPr>
            <p:sp>
              <p:nvSpPr>
                <p:cNvPr id="375" name="Shape 375"/>
                <p:cNvSpPr/>
                <p:nvPr/>
              </p:nvSpPr>
              <p:spPr>
                <a:xfrm rot="10800000" flipH="1">
                  <a:off x="3269602" y="3277053"/>
                  <a:ext cx="1304470" cy="1020141"/>
                </a:xfrm>
                <a:prstGeom prst="triangle">
                  <a:avLst>
                    <a:gd name="adj" fmla="val 50000"/>
                  </a:avLst>
                </a:prstGeom>
                <a:gradFill>
                  <a:gsLst>
                    <a:gs pos="0">
                      <a:schemeClr val="accent2"/>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76" name="Shape 376"/>
                <p:cNvSpPr/>
                <p:nvPr/>
              </p:nvSpPr>
              <p:spPr>
                <a:xfrm>
                  <a:off x="3621767" y="42843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377" name="Shape 377"/>
              <p:cNvSpPr/>
              <p:nvPr/>
            </p:nvSpPr>
            <p:spPr>
              <a:xfrm>
                <a:off x="3839076" y="3922923"/>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378" name="Shape 378"/>
            <p:cNvGrpSpPr/>
            <p:nvPr/>
          </p:nvGrpSpPr>
          <p:grpSpPr>
            <a:xfrm>
              <a:off x="3410604" y="1893408"/>
              <a:ext cx="1136271" cy="1246506"/>
              <a:chOff x="627304" y="1987183"/>
              <a:chExt cx="1594615" cy="1749317"/>
            </a:xfrm>
          </p:grpSpPr>
          <p:sp>
            <p:nvSpPr>
              <p:cNvPr id="379" name="Shape 379"/>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0" name="Shape 380"/>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1" name="Shape 381"/>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grpSp>
        <p:nvGrpSpPr>
          <p:cNvPr id="382" name="Shape 382"/>
          <p:cNvGrpSpPr/>
          <p:nvPr/>
        </p:nvGrpSpPr>
        <p:grpSpPr>
          <a:xfrm>
            <a:off x="5362701" y="1890087"/>
            <a:ext cx="1304470" cy="2426375"/>
            <a:chOff x="5452152" y="1890087"/>
            <a:chExt cx="1304470" cy="2426375"/>
          </a:xfrm>
        </p:grpSpPr>
        <p:grpSp>
          <p:nvGrpSpPr>
            <p:cNvPr id="383" name="Shape 383"/>
            <p:cNvGrpSpPr/>
            <p:nvPr/>
          </p:nvGrpSpPr>
          <p:grpSpPr>
            <a:xfrm>
              <a:off x="5452152" y="2763572"/>
              <a:ext cx="1304470" cy="1552890"/>
              <a:chOff x="5452152" y="2763572"/>
              <a:chExt cx="1304470" cy="1552890"/>
            </a:xfrm>
          </p:grpSpPr>
          <p:grpSp>
            <p:nvGrpSpPr>
              <p:cNvPr id="384" name="Shape 384"/>
              <p:cNvGrpSpPr/>
              <p:nvPr/>
            </p:nvGrpSpPr>
            <p:grpSpPr>
              <a:xfrm>
                <a:off x="5452152" y="2763572"/>
                <a:ext cx="1304470" cy="1552890"/>
                <a:chOff x="5960996" y="3267114"/>
                <a:chExt cx="1304470" cy="1559509"/>
              </a:xfrm>
            </p:grpSpPr>
            <p:sp>
              <p:nvSpPr>
                <p:cNvPr id="385" name="Shape 385"/>
                <p:cNvSpPr/>
                <p:nvPr/>
              </p:nvSpPr>
              <p:spPr>
                <a:xfrm rot="10800000" flipH="1">
                  <a:off x="5960996" y="3267114"/>
                  <a:ext cx="1304470" cy="1020141"/>
                </a:xfrm>
                <a:prstGeom prst="triangle">
                  <a:avLst>
                    <a:gd name="adj" fmla="val 50000"/>
                  </a:avLst>
                </a:prstGeom>
                <a:gradFill>
                  <a:gsLst>
                    <a:gs pos="0">
                      <a:schemeClr val="accent3"/>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86" name="Shape 386"/>
                <p:cNvSpPr/>
                <p:nvPr/>
              </p:nvSpPr>
              <p:spPr>
                <a:xfrm>
                  <a:off x="6312532" y="4240732"/>
                  <a:ext cx="585891" cy="585891"/>
                </a:xfrm>
                <a:prstGeom prst="roundRect">
                  <a:avLst>
                    <a:gd name="adj" fmla="val 16667"/>
                  </a:avLst>
                </a:prstGeom>
                <a:gradFill>
                  <a:gsLst>
                    <a:gs pos="0">
                      <a:srgbClr val="6A798A"/>
                    </a:gs>
                    <a:gs pos="50000">
                      <a:srgbClr val="54677D"/>
                    </a:gs>
                    <a:gs pos="100000">
                      <a:srgbClr val="485A6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387" name="Shape 387"/>
              <p:cNvSpPr/>
              <p:nvPr/>
            </p:nvSpPr>
            <p:spPr>
              <a:xfrm>
                <a:off x="5981437" y="387921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388" name="Shape 388"/>
            <p:cNvGrpSpPr/>
            <p:nvPr/>
          </p:nvGrpSpPr>
          <p:grpSpPr>
            <a:xfrm>
              <a:off x="5556109" y="1890087"/>
              <a:ext cx="1136271" cy="1246506"/>
              <a:chOff x="627304" y="1987183"/>
              <a:chExt cx="1594615" cy="1749317"/>
            </a:xfrm>
          </p:grpSpPr>
          <p:sp>
            <p:nvSpPr>
              <p:cNvPr id="389" name="Shape 389"/>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404E5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0" name="Shape 390"/>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93A3B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1" name="Shape 391"/>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grpSp>
        <p:nvGrpSpPr>
          <p:cNvPr id="392" name="Shape 392"/>
          <p:cNvGrpSpPr/>
          <p:nvPr/>
        </p:nvGrpSpPr>
        <p:grpSpPr>
          <a:xfrm>
            <a:off x="7392552" y="1890087"/>
            <a:ext cx="1304470" cy="2434590"/>
            <a:chOff x="7521759" y="1890087"/>
            <a:chExt cx="1304470" cy="2434590"/>
          </a:xfrm>
        </p:grpSpPr>
        <p:grpSp>
          <p:nvGrpSpPr>
            <p:cNvPr id="393" name="Shape 393"/>
            <p:cNvGrpSpPr/>
            <p:nvPr/>
          </p:nvGrpSpPr>
          <p:grpSpPr>
            <a:xfrm>
              <a:off x="7521759" y="2766893"/>
              <a:ext cx="1304470" cy="1557784"/>
              <a:chOff x="7521759" y="2766893"/>
              <a:chExt cx="1304470" cy="1557784"/>
            </a:xfrm>
          </p:grpSpPr>
          <p:grpSp>
            <p:nvGrpSpPr>
              <p:cNvPr id="394" name="Shape 394"/>
              <p:cNvGrpSpPr/>
              <p:nvPr/>
            </p:nvGrpSpPr>
            <p:grpSpPr>
              <a:xfrm>
                <a:off x="7521759" y="2766893"/>
                <a:ext cx="1304470" cy="1557784"/>
                <a:chOff x="7980910" y="3267114"/>
                <a:chExt cx="1304470" cy="1557784"/>
              </a:xfrm>
            </p:grpSpPr>
            <p:sp>
              <p:nvSpPr>
                <p:cNvPr id="395" name="Shape 395"/>
                <p:cNvSpPr/>
                <p:nvPr/>
              </p:nvSpPr>
              <p:spPr>
                <a:xfrm rot="10800000" flipH="1">
                  <a:off x="7980910" y="3267114"/>
                  <a:ext cx="1304470" cy="1020141"/>
                </a:xfrm>
                <a:prstGeom prst="triangle">
                  <a:avLst>
                    <a:gd name="adj" fmla="val 50000"/>
                  </a:avLst>
                </a:prstGeom>
                <a:gradFill>
                  <a:gsLst>
                    <a:gs pos="0">
                      <a:schemeClr val="accent4"/>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96" name="Shape 396"/>
                <p:cNvSpPr/>
                <p:nvPr/>
              </p:nvSpPr>
              <p:spPr>
                <a:xfrm>
                  <a:off x="8347954" y="4239007"/>
                  <a:ext cx="585891" cy="585891"/>
                </a:xfrm>
                <a:prstGeom prst="roundRect">
                  <a:avLst>
                    <a:gd name="adj" fmla="val 16667"/>
                  </a:avLst>
                </a:prstGeom>
                <a:gradFill>
                  <a:gsLst>
                    <a:gs pos="0">
                      <a:srgbClr val="5E697B"/>
                    </a:gs>
                    <a:gs pos="50000">
                      <a:srgbClr val="42536A"/>
                    </a:gs>
                    <a:gs pos="100000">
                      <a:srgbClr val="38495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397" name="Shape 397"/>
              <p:cNvSpPr/>
              <p:nvPr/>
            </p:nvSpPr>
            <p:spPr>
              <a:xfrm>
                <a:off x="8050613" y="3892069"/>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398" name="Shape 398"/>
            <p:cNvGrpSpPr/>
            <p:nvPr/>
          </p:nvGrpSpPr>
          <p:grpSpPr>
            <a:xfrm>
              <a:off x="7622141" y="1890087"/>
              <a:ext cx="1136271" cy="1246506"/>
              <a:chOff x="627304" y="1987183"/>
              <a:chExt cx="1594615" cy="1749317"/>
            </a:xfrm>
          </p:grpSpPr>
          <p:sp>
            <p:nvSpPr>
              <p:cNvPr id="399" name="Shape 399"/>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0" name="Shape 400"/>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8296B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1" name="Shape 401"/>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grpSp>
        <p:nvGrpSpPr>
          <p:cNvPr id="402" name="Shape 402"/>
          <p:cNvGrpSpPr/>
          <p:nvPr/>
        </p:nvGrpSpPr>
        <p:grpSpPr>
          <a:xfrm>
            <a:off x="9507695" y="1888970"/>
            <a:ext cx="1304470" cy="2435707"/>
            <a:chOff x="9646841" y="1888970"/>
            <a:chExt cx="1304470" cy="2435707"/>
          </a:xfrm>
        </p:grpSpPr>
        <p:grpSp>
          <p:nvGrpSpPr>
            <p:cNvPr id="403" name="Shape 403"/>
            <p:cNvGrpSpPr/>
            <p:nvPr/>
          </p:nvGrpSpPr>
          <p:grpSpPr>
            <a:xfrm>
              <a:off x="9646841" y="2766893"/>
              <a:ext cx="1304470" cy="1557784"/>
              <a:chOff x="9646841" y="2766893"/>
              <a:chExt cx="1304470" cy="1557784"/>
            </a:xfrm>
          </p:grpSpPr>
          <p:grpSp>
            <p:nvGrpSpPr>
              <p:cNvPr id="404" name="Shape 404"/>
              <p:cNvGrpSpPr/>
              <p:nvPr/>
            </p:nvGrpSpPr>
            <p:grpSpPr>
              <a:xfrm>
                <a:off x="9646841" y="2766893"/>
                <a:ext cx="1304470" cy="1557784"/>
                <a:chOff x="9539460" y="3267114"/>
                <a:chExt cx="1304470" cy="1557784"/>
              </a:xfrm>
            </p:grpSpPr>
            <p:sp>
              <p:nvSpPr>
                <p:cNvPr id="405" name="Shape 405"/>
                <p:cNvSpPr/>
                <p:nvPr/>
              </p:nvSpPr>
              <p:spPr>
                <a:xfrm rot="10800000" flipH="1">
                  <a:off x="9539460" y="3267114"/>
                  <a:ext cx="1304470" cy="1020141"/>
                </a:xfrm>
                <a:prstGeom prst="triangle">
                  <a:avLst>
                    <a:gd name="adj" fmla="val 50000"/>
                  </a:avLst>
                </a:prstGeom>
                <a:gradFill>
                  <a:gsLst>
                    <a:gs pos="0">
                      <a:schemeClr val="accent5"/>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06" name="Shape 406"/>
                <p:cNvSpPr/>
                <p:nvPr/>
              </p:nvSpPr>
              <p:spPr>
                <a:xfrm>
                  <a:off x="9904781"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407" name="Shape 407"/>
              <p:cNvSpPr/>
              <p:nvPr/>
            </p:nvSpPr>
            <p:spPr>
              <a:xfrm>
                <a:off x="10159411" y="38792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408" name="Shape 408"/>
            <p:cNvGrpSpPr/>
            <p:nvPr/>
          </p:nvGrpSpPr>
          <p:grpSpPr>
            <a:xfrm>
              <a:off x="9755990" y="1888970"/>
              <a:ext cx="1136271" cy="1246506"/>
              <a:chOff x="627304" y="1987183"/>
              <a:chExt cx="1594615" cy="1749317"/>
            </a:xfrm>
          </p:grpSpPr>
          <p:sp>
            <p:nvSpPr>
              <p:cNvPr id="409" name="Shape 409"/>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0" name="Shape 410"/>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1" name="Shape 411"/>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sp>
        <p:nvSpPr>
          <p:cNvPr id="412" name="Shape 412"/>
          <p:cNvSpPr txBox="1">
            <a:spLocks noGrp="1"/>
          </p:cNvSpPr>
          <p:nvPr>
            <p:ph type="body" idx="2"/>
          </p:nvPr>
        </p:nvSpPr>
        <p:spPr>
          <a:xfrm>
            <a:off x="858786" y="5139521"/>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3" name="Shape 413"/>
          <p:cNvSpPr txBox="1">
            <a:spLocks noGrp="1"/>
          </p:cNvSpPr>
          <p:nvPr>
            <p:ph type="body" idx="3"/>
          </p:nvPr>
        </p:nvSpPr>
        <p:spPr>
          <a:xfrm>
            <a:off x="868842" y="4680185"/>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4" name="Shape 414"/>
          <p:cNvSpPr txBox="1">
            <a:spLocks noGrp="1"/>
          </p:cNvSpPr>
          <p:nvPr>
            <p:ph type="body" idx="4"/>
          </p:nvPr>
        </p:nvSpPr>
        <p:spPr>
          <a:xfrm>
            <a:off x="3213620" y="5139521"/>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5" name="Shape 415"/>
          <p:cNvSpPr txBox="1">
            <a:spLocks noGrp="1"/>
          </p:cNvSpPr>
          <p:nvPr>
            <p:ph type="body" idx="5"/>
          </p:nvPr>
        </p:nvSpPr>
        <p:spPr>
          <a:xfrm>
            <a:off x="3223676" y="4680185"/>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6" name="Shape 416"/>
          <p:cNvSpPr txBox="1">
            <a:spLocks noGrp="1"/>
          </p:cNvSpPr>
          <p:nvPr>
            <p:ph type="body" idx="6"/>
          </p:nvPr>
        </p:nvSpPr>
        <p:spPr>
          <a:xfrm>
            <a:off x="5283225" y="5139521"/>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7" name="Shape 417"/>
          <p:cNvSpPr txBox="1">
            <a:spLocks noGrp="1"/>
          </p:cNvSpPr>
          <p:nvPr>
            <p:ph type="body" idx="7"/>
          </p:nvPr>
        </p:nvSpPr>
        <p:spPr>
          <a:xfrm>
            <a:off x="5293281" y="4680185"/>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8" name="Shape 418"/>
          <p:cNvSpPr txBox="1">
            <a:spLocks noGrp="1"/>
          </p:cNvSpPr>
          <p:nvPr>
            <p:ph type="body" idx="8"/>
          </p:nvPr>
        </p:nvSpPr>
        <p:spPr>
          <a:xfrm>
            <a:off x="7402643" y="5139521"/>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9" name="Shape 419"/>
          <p:cNvSpPr txBox="1">
            <a:spLocks noGrp="1"/>
          </p:cNvSpPr>
          <p:nvPr>
            <p:ph type="body" idx="9"/>
          </p:nvPr>
        </p:nvSpPr>
        <p:spPr>
          <a:xfrm>
            <a:off x="7412699" y="4680185"/>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0" name="Shape 420"/>
          <p:cNvSpPr txBox="1">
            <a:spLocks noGrp="1"/>
          </p:cNvSpPr>
          <p:nvPr>
            <p:ph type="body" idx="13"/>
          </p:nvPr>
        </p:nvSpPr>
        <p:spPr>
          <a:xfrm>
            <a:off x="9688643" y="5139521"/>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1" name="Shape 421"/>
          <p:cNvSpPr txBox="1">
            <a:spLocks noGrp="1"/>
          </p:cNvSpPr>
          <p:nvPr>
            <p:ph type="body" idx="14"/>
          </p:nvPr>
        </p:nvSpPr>
        <p:spPr>
          <a:xfrm>
            <a:off x="9698699" y="4680185"/>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rocess-Infographic">
  <p:cSld name="Process-Infographic">
    <p:spTree>
      <p:nvGrpSpPr>
        <p:cNvPr id="1" name="Shape 422"/>
        <p:cNvGrpSpPr/>
        <p:nvPr/>
      </p:nvGrpSpPr>
      <p:grpSpPr>
        <a:xfrm>
          <a:off x="0" y="0"/>
          <a:ext cx="0" cy="0"/>
          <a:chOff x="0" y="0"/>
          <a:chExt cx="0" cy="0"/>
        </a:xfrm>
      </p:grpSpPr>
      <p:sp>
        <p:nvSpPr>
          <p:cNvPr id="423" name="Shape 423"/>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24" name="Shape 424"/>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5" name="Shape 425"/>
          <p:cNvSpPr/>
          <p:nvPr/>
        </p:nvSpPr>
        <p:spPr>
          <a:xfrm>
            <a:off x="635766"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26" name="Shape 426"/>
          <p:cNvSpPr/>
          <p:nvPr/>
        </p:nvSpPr>
        <p:spPr>
          <a:xfrm>
            <a:off x="4880760"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27" name="Shape 427"/>
          <p:cNvSpPr/>
          <p:nvPr/>
        </p:nvSpPr>
        <p:spPr>
          <a:xfrm rot="10800000" flipH="1">
            <a:off x="2754593"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28" name="Shape 428"/>
          <p:cNvSpPr/>
          <p:nvPr/>
        </p:nvSpPr>
        <p:spPr>
          <a:xfrm>
            <a:off x="9133090"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29" name="Shape 429"/>
          <p:cNvSpPr/>
          <p:nvPr/>
        </p:nvSpPr>
        <p:spPr>
          <a:xfrm rot="10800000" flipH="1">
            <a:off x="7006925"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30" name="Shape 430"/>
          <p:cNvSpPr/>
          <p:nvPr/>
        </p:nvSpPr>
        <p:spPr>
          <a:xfrm>
            <a:off x="2754593"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31" name="Shape 431"/>
          <p:cNvSpPr/>
          <p:nvPr/>
        </p:nvSpPr>
        <p:spPr>
          <a:xfrm rot="10800000" flipH="1">
            <a:off x="628427"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32" name="Shape 432"/>
          <p:cNvSpPr/>
          <p:nvPr/>
        </p:nvSpPr>
        <p:spPr>
          <a:xfrm>
            <a:off x="7006925"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33" name="Shape 433"/>
          <p:cNvSpPr/>
          <p:nvPr/>
        </p:nvSpPr>
        <p:spPr>
          <a:xfrm rot="10800000" flipH="1">
            <a:off x="4880760"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34" name="Shape 434"/>
          <p:cNvSpPr/>
          <p:nvPr/>
        </p:nvSpPr>
        <p:spPr>
          <a:xfrm rot="10800000" flipH="1">
            <a:off x="9133090"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35" name="Shape 435"/>
          <p:cNvSpPr/>
          <p:nvPr/>
        </p:nvSpPr>
        <p:spPr>
          <a:xfrm>
            <a:off x="662131" y="4762328"/>
            <a:ext cx="179999" cy="179999"/>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Arial"/>
              <a:ea typeface="Arial"/>
              <a:cs typeface="Arial"/>
              <a:sym typeface="Arial"/>
            </a:endParaRPr>
          </a:p>
        </p:txBody>
      </p:sp>
      <p:sp>
        <p:nvSpPr>
          <p:cNvPr id="436" name="Shape 436"/>
          <p:cNvSpPr/>
          <p:nvPr/>
        </p:nvSpPr>
        <p:spPr>
          <a:xfrm>
            <a:off x="2947441" y="4756135"/>
            <a:ext cx="179999" cy="179999"/>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Arial"/>
              <a:ea typeface="Arial"/>
              <a:cs typeface="Arial"/>
              <a:sym typeface="Arial"/>
            </a:endParaRPr>
          </a:p>
        </p:txBody>
      </p:sp>
      <p:sp>
        <p:nvSpPr>
          <p:cNvPr id="437" name="Shape 437"/>
          <p:cNvSpPr/>
          <p:nvPr/>
        </p:nvSpPr>
        <p:spPr>
          <a:xfrm>
            <a:off x="7158061" y="4749373"/>
            <a:ext cx="179999" cy="179999"/>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Arial"/>
              <a:ea typeface="Arial"/>
              <a:cs typeface="Arial"/>
              <a:sym typeface="Arial"/>
            </a:endParaRPr>
          </a:p>
        </p:txBody>
      </p:sp>
      <p:sp>
        <p:nvSpPr>
          <p:cNvPr id="438" name="Shape 438"/>
          <p:cNvSpPr/>
          <p:nvPr/>
        </p:nvSpPr>
        <p:spPr>
          <a:xfrm>
            <a:off x="9436042" y="4749944"/>
            <a:ext cx="179999" cy="179999"/>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Arial"/>
              <a:ea typeface="Arial"/>
              <a:cs typeface="Arial"/>
              <a:sym typeface="Arial"/>
            </a:endParaRPr>
          </a:p>
        </p:txBody>
      </p:sp>
      <p:sp>
        <p:nvSpPr>
          <p:cNvPr id="439" name="Shape 439"/>
          <p:cNvSpPr/>
          <p:nvPr/>
        </p:nvSpPr>
        <p:spPr>
          <a:xfrm>
            <a:off x="5052751" y="4749944"/>
            <a:ext cx="179999" cy="179999"/>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Arial"/>
              <a:ea typeface="Arial"/>
              <a:cs typeface="Arial"/>
              <a:sym typeface="Arial"/>
            </a:endParaRPr>
          </a:p>
        </p:txBody>
      </p:sp>
      <p:sp>
        <p:nvSpPr>
          <p:cNvPr id="440" name="Shape 440"/>
          <p:cNvSpPr txBox="1">
            <a:spLocks noGrp="1"/>
          </p:cNvSpPr>
          <p:nvPr>
            <p:ph type="body" idx="2"/>
          </p:nvPr>
        </p:nvSpPr>
        <p:spPr>
          <a:xfrm>
            <a:off x="858786" y="5139521"/>
            <a:ext cx="1733046" cy="1085432"/>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1" name="Shape 441"/>
          <p:cNvSpPr txBox="1">
            <a:spLocks noGrp="1"/>
          </p:cNvSpPr>
          <p:nvPr>
            <p:ph type="body" idx="3"/>
          </p:nvPr>
        </p:nvSpPr>
        <p:spPr>
          <a:xfrm>
            <a:off x="989700" y="2873670"/>
            <a:ext cx="1733047"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2" name="Shape 442"/>
          <p:cNvSpPr txBox="1">
            <a:spLocks noGrp="1"/>
          </p:cNvSpPr>
          <p:nvPr>
            <p:ph type="body" idx="4"/>
          </p:nvPr>
        </p:nvSpPr>
        <p:spPr>
          <a:xfrm>
            <a:off x="3080692" y="2873670"/>
            <a:ext cx="1733047"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3" name="Shape 443"/>
          <p:cNvSpPr txBox="1">
            <a:spLocks noGrp="1"/>
          </p:cNvSpPr>
          <p:nvPr>
            <p:ph type="body" idx="5"/>
          </p:nvPr>
        </p:nvSpPr>
        <p:spPr>
          <a:xfrm>
            <a:off x="5220008" y="2873670"/>
            <a:ext cx="1733047"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4" name="Shape 444"/>
          <p:cNvSpPr txBox="1">
            <a:spLocks noGrp="1"/>
          </p:cNvSpPr>
          <p:nvPr>
            <p:ph type="body" idx="6"/>
          </p:nvPr>
        </p:nvSpPr>
        <p:spPr>
          <a:xfrm>
            <a:off x="7366812" y="2873670"/>
            <a:ext cx="1733047"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5" name="Shape 445"/>
          <p:cNvSpPr txBox="1">
            <a:spLocks noGrp="1"/>
          </p:cNvSpPr>
          <p:nvPr>
            <p:ph type="body" idx="7"/>
          </p:nvPr>
        </p:nvSpPr>
        <p:spPr>
          <a:xfrm>
            <a:off x="9485359" y="2873670"/>
            <a:ext cx="1733047"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6" name="Shape 446"/>
          <p:cNvSpPr txBox="1">
            <a:spLocks noGrp="1"/>
          </p:cNvSpPr>
          <p:nvPr>
            <p:ph type="body" idx="8"/>
          </p:nvPr>
        </p:nvSpPr>
        <p:spPr>
          <a:xfrm>
            <a:off x="868842" y="4680185"/>
            <a:ext cx="1733047"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7" name="Shape 447"/>
          <p:cNvSpPr txBox="1">
            <a:spLocks noGrp="1"/>
          </p:cNvSpPr>
          <p:nvPr>
            <p:ph type="body" idx="9"/>
          </p:nvPr>
        </p:nvSpPr>
        <p:spPr>
          <a:xfrm>
            <a:off x="3213620" y="5139521"/>
            <a:ext cx="1733046" cy="1085432"/>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8" name="Shape 448"/>
          <p:cNvSpPr txBox="1">
            <a:spLocks noGrp="1"/>
          </p:cNvSpPr>
          <p:nvPr>
            <p:ph type="body" idx="13"/>
          </p:nvPr>
        </p:nvSpPr>
        <p:spPr>
          <a:xfrm>
            <a:off x="3223676" y="4680185"/>
            <a:ext cx="1733047"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9" name="Shape 449"/>
          <p:cNvSpPr txBox="1">
            <a:spLocks noGrp="1"/>
          </p:cNvSpPr>
          <p:nvPr>
            <p:ph type="body" idx="14"/>
          </p:nvPr>
        </p:nvSpPr>
        <p:spPr>
          <a:xfrm>
            <a:off x="5283225" y="5139521"/>
            <a:ext cx="1733046" cy="1085432"/>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0" name="Shape 450"/>
          <p:cNvSpPr txBox="1">
            <a:spLocks noGrp="1"/>
          </p:cNvSpPr>
          <p:nvPr>
            <p:ph type="body" idx="15"/>
          </p:nvPr>
        </p:nvSpPr>
        <p:spPr>
          <a:xfrm>
            <a:off x="5293281" y="4680185"/>
            <a:ext cx="1733047"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1" name="Shape 451"/>
          <p:cNvSpPr txBox="1">
            <a:spLocks noGrp="1"/>
          </p:cNvSpPr>
          <p:nvPr>
            <p:ph type="body" idx="16"/>
          </p:nvPr>
        </p:nvSpPr>
        <p:spPr>
          <a:xfrm>
            <a:off x="7402643" y="5139521"/>
            <a:ext cx="1733046" cy="1085432"/>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2" name="Shape 452"/>
          <p:cNvSpPr txBox="1">
            <a:spLocks noGrp="1"/>
          </p:cNvSpPr>
          <p:nvPr>
            <p:ph type="body" idx="17"/>
          </p:nvPr>
        </p:nvSpPr>
        <p:spPr>
          <a:xfrm>
            <a:off x="7412699" y="4680185"/>
            <a:ext cx="1733047"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3" name="Shape 453"/>
          <p:cNvSpPr txBox="1">
            <a:spLocks noGrp="1"/>
          </p:cNvSpPr>
          <p:nvPr>
            <p:ph type="body" idx="18"/>
          </p:nvPr>
        </p:nvSpPr>
        <p:spPr>
          <a:xfrm>
            <a:off x="9688643" y="5139521"/>
            <a:ext cx="1733046" cy="1085432"/>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4" name="Shape 454"/>
          <p:cNvSpPr txBox="1">
            <a:spLocks noGrp="1"/>
          </p:cNvSpPr>
          <p:nvPr>
            <p:ph type="body" idx="19"/>
          </p:nvPr>
        </p:nvSpPr>
        <p:spPr>
          <a:xfrm>
            <a:off x="9698699" y="4680185"/>
            <a:ext cx="1733047"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AllinedArrows-Infographic">
  <p:cSld name="AllinedArrows-Infographic">
    <p:spTree>
      <p:nvGrpSpPr>
        <p:cNvPr id="1" name="Shape 455"/>
        <p:cNvGrpSpPr/>
        <p:nvPr/>
      </p:nvGrpSpPr>
      <p:grpSpPr>
        <a:xfrm>
          <a:off x="0" y="0"/>
          <a:ext cx="0" cy="0"/>
          <a:chOff x="0" y="0"/>
          <a:chExt cx="0" cy="0"/>
        </a:xfrm>
      </p:grpSpPr>
      <p:sp>
        <p:nvSpPr>
          <p:cNvPr id="456" name="Shape 456"/>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57" name="Shape 457"/>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8" name="Shape 458"/>
          <p:cNvSpPr/>
          <p:nvPr/>
        </p:nvSpPr>
        <p:spPr>
          <a:xfrm>
            <a:off x="9198865" y="1193285"/>
            <a:ext cx="85724" cy="392112"/>
          </a:xfrm>
          <a:custGeom>
            <a:avLst/>
            <a:gdLst/>
            <a:ahLst/>
            <a:cxnLst/>
            <a:rect l="0" t="0" r="0" b="0"/>
            <a:pathLst>
              <a:path w="120000" h="120000" extrusionOk="0">
                <a:moveTo>
                  <a:pt x="76800" y="98275"/>
                </a:moveTo>
                <a:cubicBezTo>
                  <a:pt x="57600" y="106551"/>
                  <a:pt x="33600" y="113793"/>
                  <a:pt x="0" y="120000"/>
                </a:cubicBezTo>
                <a:cubicBezTo>
                  <a:pt x="0" y="120000"/>
                  <a:pt x="0" y="120000"/>
                  <a:pt x="0" y="120000"/>
                </a:cubicBezTo>
                <a:cubicBezTo>
                  <a:pt x="33600" y="113793"/>
                  <a:pt x="57600" y="106551"/>
                  <a:pt x="76800" y="98275"/>
                </a:cubicBezTo>
                <a:moveTo>
                  <a:pt x="0" y="0"/>
                </a:moveTo>
                <a:cubicBezTo>
                  <a:pt x="0" y="0"/>
                  <a:pt x="0" y="0"/>
                  <a:pt x="0" y="0"/>
                </a:cubicBezTo>
                <a:cubicBezTo>
                  <a:pt x="52800" y="10344"/>
                  <a:pt x="91200" y="23793"/>
                  <a:pt x="110400" y="38275"/>
                </a:cubicBezTo>
                <a:cubicBezTo>
                  <a:pt x="110400" y="38275"/>
                  <a:pt x="110400" y="38275"/>
                  <a:pt x="110400" y="38275"/>
                </a:cubicBezTo>
                <a:cubicBezTo>
                  <a:pt x="110400" y="38275"/>
                  <a:pt x="110400" y="38275"/>
                  <a:pt x="110400" y="38275"/>
                </a:cubicBezTo>
                <a:cubicBezTo>
                  <a:pt x="110400" y="38275"/>
                  <a:pt x="110400" y="38275"/>
                  <a:pt x="110400" y="38275"/>
                </a:cubicBezTo>
                <a:cubicBezTo>
                  <a:pt x="110400" y="38275"/>
                  <a:pt x="110400" y="38275"/>
                  <a:pt x="110400" y="38275"/>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40344"/>
                  <a:pt x="110400" y="40344"/>
                  <a:pt x="110400" y="40344"/>
                </a:cubicBezTo>
                <a:cubicBezTo>
                  <a:pt x="110400" y="40344"/>
                  <a:pt x="110400" y="40344"/>
                  <a:pt x="110400" y="40344"/>
                </a:cubicBezTo>
                <a:cubicBezTo>
                  <a:pt x="115200" y="44482"/>
                  <a:pt x="120000" y="49655"/>
                  <a:pt x="120000" y="53793"/>
                </a:cubicBezTo>
                <a:cubicBezTo>
                  <a:pt x="120000" y="53793"/>
                  <a:pt x="120000" y="53793"/>
                  <a:pt x="120000" y="53793"/>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36206"/>
                  <a:pt x="76800" y="14482"/>
                  <a:pt x="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9" name="Shape 459"/>
          <p:cNvSpPr/>
          <p:nvPr/>
        </p:nvSpPr>
        <p:spPr>
          <a:xfrm>
            <a:off x="9198865" y="1193285"/>
            <a:ext cx="85724" cy="392112"/>
          </a:xfrm>
          <a:custGeom>
            <a:avLst/>
            <a:gdLst/>
            <a:ahLst/>
            <a:cxnLst/>
            <a:rect l="0" t="0" r="0" b="0"/>
            <a:pathLst>
              <a:path w="120000" h="120000" extrusionOk="0">
                <a:moveTo>
                  <a:pt x="96000" y="88965"/>
                </a:moveTo>
                <a:cubicBezTo>
                  <a:pt x="76800" y="100344"/>
                  <a:pt x="43200" y="110689"/>
                  <a:pt x="4800" y="120000"/>
                </a:cubicBezTo>
                <a:cubicBezTo>
                  <a:pt x="0" y="120000"/>
                  <a:pt x="0" y="120000"/>
                  <a:pt x="0" y="120000"/>
                </a:cubicBezTo>
                <a:cubicBezTo>
                  <a:pt x="0" y="120000"/>
                  <a:pt x="0" y="120000"/>
                  <a:pt x="0" y="120000"/>
                </a:cubicBezTo>
                <a:cubicBezTo>
                  <a:pt x="33600" y="113793"/>
                  <a:pt x="57600" y="106551"/>
                  <a:pt x="76800" y="98275"/>
                </a:cubicBezTo>
                <a:cubicBezTo>
                  <a:pt x="86400" y="95172"/>
                  <a:pt x="91200" y="92068"/>
                  <a:pt x="96000" y="88965"/>
                </a:cubicBezTo>
                <a:moveTo>
                  <a:pt x="120000" y="60000"/>
                </a:moveTo>
                <a:cubicBezTo>
                  <a:pt x="120000" y="60000"/>
                  <a:pt x="120000" y="60000"/>
                  <a:pt x="120000" y="60000"/>
                </a:cubicBez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7931"/>
                </a:moveTo>
                <a:cubicBezTo>
                  <a:pt x="120000" y="58965"/>
                  <a:pt x="120000" y="58965"/>
                  <a:pt x="120000" y="58965"/>
                </a:cubicBezTo>
                <a:cubicBezTo>
                  <a:pt x="120000" y="58965"/>
                  <a:pt x="120000" y="58965"/>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6896"/>
                </a:moveTo>
                <a:cubicBezTo>
                  <a:pt x="120000" y="56896"/>
                  <a:pt x="120000" y="57931"/>
                  <a:pt x="120000" y="57931"/>
                </a:cubicBezTo>
                <a:cubicBezTo>
                  <a:pt x="120000" y="57931"/>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5862"/>
                </a:moveTo>
                <a:cubicBezTo>
                  <a:pt x="120000" y="55862"/>
                  <a:pt x="120000" y="55862"/>
                  <a:pt x="120000" y="56896"/>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3793"/>
                </a:moveTo>
                <a:cubicBezTo>
                  <a:pt x="120000" y="53793"/>
                  <a:pt x="120000" y="53793"/>
                  <a:pt x="120000" y="53793"/>
                </a:cubicBezTo>
                <a:cubicBezTo>
                  <a:pt x="120000" y="53793"/>
                  <a:pt x="120000" y="53793"/>
                  <a:pt x="120000" y="53793"/>
                </a:cubicBezTo>
                <a:moveTo>
                  <a:pt x="110400" y="40344"/>
                </a:moveTo>
                <a:cubicBezTo>
                  <a:pt x="110400" y="40344"/>
                  <a:pt x="110400" y="40344"/>
                  <a:pt x="110400" y="40344"/>
                </a:cubicBezTo>
                <a:cubicBezTo>
                  <a:pt x="110400" y="40344"/>
                  <a:pt x="110400" y="40344"/>
                  <a:pt x="110400" y="40344"/>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8275"/>
                </a:moveTo>
                <a:cubicBezTo>
                  <a:pt x="110400" y="38275"/>
                  <a:pt x="110400" y="38275"/>
                  <a:pt x="110400" y="38275"/>
                </a:cubicBezTo>
                <a:cubicBezTo>
                  <a:pt x="110400" y="38275"/>
                  <a:pt x="110400" y="38275"/>
                  <a:pt x="110400" y="38275"/>
                </a:cubicBezTo>
                <a:moveTo>
                  <a:pt x="110400" y="38275"/>
                </a:moveTo>
                <a:cubicBezTo>
                  <a:pt x="110400" y="38275"/>
                  <a:pt x="110400" y="38275"/>
                  <a:pt x="110400" y="38275"/>
                </a:cubicBezTo>
                <a:cubicBezTo>
                  <a:pt x="110400" y="38275"/>
                  <a:pt x="110400" y="38275"/>
                  <a:pt x="110400" y="38275"/>
                </a:cubicBezTo>
                <a:moveTo>
                  <a:pt x="0" y="0"/>
                </a:moveTo>
                <a:cubicBezTo>
                  <a:pt x="0" y="0"/>
                  <a:pt x="0" y="0"/>
                  <a:pt x="0" y="0"/>
                </a:cubicBezTo>
                <a:cubicBezTo>
                  <a:pt x="4800" y="0"/>
                  <a:pt x="4800" y="0"/>
                  <a:pt x="4800" y="0"/>
                </a:cubicBezTo>
                <a:cubicBezTo>
                  <a:pt x="52800" y="10344"/>
                  <a:pt x="91200" y="23793"/>
                  <a:pt x="110400" y="38275"/>
                </a:cubicBezTo>
                <a:cubicBezTo>
                  <a:pt x="91200" y="23793"/>
                  <a:pt x="52800" y="10344"/>
                  <a:pt x="0" y="0"/>
                </a:cubicBezTo>
              </a:path>
            </a:pathLst>
          </a:custGeom>
          <a:solidFill>
            <a:srgbClr val="CFA44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0" name="Shape 460"/>
          <p:cNvSpPr/>
          <p:nvPr/>
        </p:nvSpPr>
        <p:spPr>
          <a:xfrm>
            <a:off x="8370190" y="1123435"/>
            <a:ext cx="269874" cy="265113"/>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E4B5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1" name="Shape 461"/>
          <p:cNvSpPr/>
          <p:nvPr/>
        </p:nvSpPr>
        <p:spPr>
          <a:xfrm>
            <a:off x="8370190" y="1123435"/>
            <a:ext cx="269874" cy="265113"/>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2" name="Shape 462"/>
          <p:cNvSpPr/>
          <p:nvPr/>
        </p:nvSpPr>
        <p:spPr>
          <a:xfrm>
            <a:off x="8640065" y="1177410"/>
            <a:ext cx="212724" cy="211137"/>
          </a:xfrm>
          <a:custGeom>
            <a:avLst/>
            <a:gdLst/>
            <a:ahLst/>
            <a:cxnLst/>
            <a:rect l="0" t="0" r="0" b="0"/>
            <a:pathLst>
              <a:path w="120000" h="120000" extrusionOk="0">
                <a:moveTo>
                  <a:pt x="120000" y="0"/>
                </a:moveTo>
                <a:cubicBezTo>
                  <a:pt x="120000" y="1904"/>
                  <a:pt x="118095" y="1904"/>
                  <a:pt x="118095" y="3809"/>
                </a:cubicBezTo>
                <a:cubicBezTo>
                  <a:pt x="95238" y="24761"/>
                  <a:pt x="95238" y="24761"/>
                  <a:pt x="95238" y="24761"/>
                </a:cubicBezTo>
                <a:cubicBezTo>
                  <a:pt x="0" y="120000"/>
                  <a:pt x="0" y="120000"/>
                  <a:pt x="0" y="120000"/>
                </a:cubicBezTo>
                <a:cubicBezTo>
                  <a:pt x="0" y="120000"/>
                  <a:pt x="0" y="120000"/>
                  <a:pt x="0" y="120000"/>
                </a:cubicBezTo>
                <a:cubicBezTo>
                  <a:pt x="95238" y="24761"/>
                  <a:pt x="95238" y="24761"/>
                  <a:pt x="95238" y="24761"/>
                </a:cubicBezTo>
                <a:cubicBezTo>
                  <a:pt x="118095" y="1904"/>
                  <a:pt x="118095" y="1904"/>
                  <a:pt x="118095" y="1904"/>
                </a:cubicBezTo>
                <a:cubicBezTo>
                  <a:pt x="118095" y="1904"/>
                  <a:pt x="120000" y="1904"/>
                  <a:pt x="120000" y="0"/>
                </a:cubicBezTo>
              </a:path>
            </a:pathLst>
          </a:custGeom>
          <a:solidFill>
            <a:srgbClr val="BD96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3" name="Shape 463"/>
          <p:cNvSpPr/>
          <p:nvPr/>
        </p:nvSpPr>
        <p:spPr>
          <a:xfrm>
            <a:off x="8370190" y="1388548"/>
            <a:ext cx="269874" cy="266699"/>
          </a:xfrm>
          <a:custGeom>
            <a:avLst/>
            <a:gdLst/>
            <a:ahLst/>
            <a:cxnLst/>
            <a:rect l="0" t="0" r="0" b="0"/>
            <a:pathLst>
              <a:path w="120000" h="120000" extrusionOk="0">
                <a:moveTo>
                  <a:pt x="120000" y="0"/>
                </a:moveTo>
                <a:lnTo>
                  <a:pt x="120000" y="0"/>
                </a:lnTo>
                <a:lnTo>
                  <a:pt x="0" y="120000"/>
                </a:lnTo>
                <a:lnTo>
                  <a:pt x="0" y="120000"/>
                </a:lnTo>
                <a:lnTo>
                  <a:pt x="120000" y="0"/>
                </a:lnTo>
                <a:lnTo>
                  <a:pt x="120000" y="0"/>
                </a:lnTo>
                <a:close/>
              </a:path>
            </a:pathLst>
          </a:custGeom>
          <a:solidFill>
            <a:srgbClr val="E4B5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4" name="Shape 464"/>
          <p:cNvSpPr/>
          <p:nvPr/>
        </p:nvSpPr>
        <p:spPr>
          <a:xfrm>
            <a:off x="8370190" y="1388548"/>
            <a:ext cx="269874" cy="266699"/>
          </a:xfrm>
          <a:custGeom>
            <a:avLst/>
            <a:gdLst/>
            <a:ahLst/>
            <a:cxnLst/>
            <a:rect l="0" t="0" r="0" b="0"/>
            <a:pathLst>
              <a:path w="120000" h="120000" extrusionOk="0">
                <a:moveTo>
                  <a:pt x="120000" y="0"/>
                </a:moveTo>
                <a:lnTo>
                  <a:pt x="120000" y="0"/>
                </a:lnTo>
                <a:lnTo>
                  <a:pt x="0" y="120000"/>
                </a:lnTo>
                <a:lnTo>
                  <a:pt x="0" y="120000"/>
                </a:lnTo>
                <a:lnTo>
                  <a:pt x="120000" y="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5" name="Shape 465"/>
          <p:cNvSpPr/>
          <p:nvPr/>
        </p:nvSpPr>
        <p:spPr>
          <a:xfrm>
            <a:off x="8736902" y="1483798"/>
            <a:ext cx="280987" cy="171449"/>
          </a:xfrm>
          <a:custGeom>
            <a:avLst/>
            <a:gdLst/>
            <a:ahLst/>
            <a:cxnLst/>
            <a:rect l="0" t="0" r="0" b="0"/>
            <a:pathLst>
              <a:path w="120000" h="120000" extrusionOk="0">
                <a:moveTo>
                  <a:pt x="119999" y="120000"/>
                </a:moveTo>
                <a:cubicBezTo>
                  <a:pt x="119999" y="120000"/>
                  <a:pt x="119999" y="120000"/>
                  <a:pt x="119999" y="120000"/>
                </a:cubicBezTo>
                <a:cubicBezTo>
                  <a:pt x="119999" y="120000"/>
                  <a:pt x="119999" y="120000"/>
                  <a:pt x="119999" y="120000"/>
                </a:cubicBezTo>
                <a:moveTo>
                  <a:pt x="0" y="0"/>
                </a:moveTo>
                <a:cubicBezTo>
                  <a:pt x="30361" y="51764"/>
                  <a:pt x="30361" y="51764"/>
                  <a:pt x="30361" y="51764"/>
                </a:cubicBezTo>
                <a:cubicBezTo>
                  <a:pt x="47710" y="80000"/>
                  <a:pt x="47710" y="80000"/>
                  <a:pt x="47710" y="80000"/>
                </a:cubicBezTo>
                <a:cubicBezTo>
                  <a:pt x="52048" y="87058"/>
                  <a:pt x="57831" y="91764"/>
                  <a:pt x="63614" y="96470"/>
                </a:cubicBezTo>
                <a:cubicBezTo>
                  <a:pt x="57831" y="91764"/>
                  <a:pt x="52048" y="87058"/>
                  <a:pt x="47710" y="80000"/>
                </a:cubicBezTo>
                <a:cubicBezTo>
                  <a:pt x="30361" y="51764"/>
                  <a:pt x="30361" y="51764"/>
                  <a:pt x="30361" y="51764"/>
                </a:cubicBezTo>
                <a:cubicBezTo>
                  <a:pt x="0" y="0"/>
                  <a:pt x="0" y="0"/>
                  <a:pt x="0" y="0"/>
                </a:cubicBezTo>
              </a:path>
            </a:pathLst>
          </a:custGeom>
          <a:solidFill>
            <a:srgbClr val="BD96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6" name="Shape 466"/>
          <p:cNvSpPr/>
          <p:nvPr/>
        </p:nvSpPr>
        <p:spPr>
          <a:xfrm>
            <a:off x="9198865" y="3193536"/>
            <a:ext cx="85724" cy="393700"/>
          </a:xfrm>
          <a:custGeom>
            <a:avLst/>
            <a:gdLst/>
            <a:ahLst/>
            <a:cxnLst/>
            <a:rect l="0" t="0" r="0" b="0"/>
            <a:pathLst>
              <a:path w="120000" h="120000" extrusionOk="0">
                <a:moveTo>
                  <a:pt x="81600" y="97435"/>
                </a:moveTo>
                <a:cubicBezTo>
                  <a:pt x="57600" y="105641"/>
                  <a:pt x="33600" y="112820"/>
                  <a:pt x="0" y="118974"/>
                </a:cubicBezTo>
                <a:cubicBezTo>
                  <a:pt x="0" y="120000"/>
                  <a:pt x="0" y="120000"/>
                  <a:pt x="0" y="120000"/>
                </a:cubicBezTo>
                <a:cubicBezTo>
                  <a:pt x="33600" y="112820"/>
                  <a:pt x="57600" y="105641"/>
                  <a:pt x="81600" y="97435"/>
                </a:cubicBezTo>
                <a:moveTo>
                  <a:pt x="81600" y="97435"/>
                </a:moveTo>
                <a:cubicBezTo>
                  <a:pt x="81600" y="97435"/>
                  <a:pt x="81600" y="97435"/>
                  <a:pt x="81600" y="97435"/>
                </a:cubicBezTo>
                <a:cubicBezTo>
                  <a:pt x="81600" y="97435"/>
                  <a:pt x="81600" y="97435"/>
                  <a:pt x="81600" y="97435"/>
                </a:cubicBezTo>
                <a:moveTo>
                  <a:pt x="0" y="0"/>
                </a:moveTo>
                <a:cubicBezTo>
                  <a:pt x="0" y="0"/>
                  <a:pt x="0" y="0"/>
                  <a:pt x="0" y="0"/>
                </a:cubicBezTo>
                <a:cubicBezTo>
                  <a:pt x="52800" y="10256"/>
                  <a:pt x="91200" y="23589"/>
                  <a:pt x="110400" y="37948"/>
                </a:cubicBezTo>
                <a:cubicBezTo>
                  <a:pt x="110400" y="37948"/>
                  <a:pt x="110400" y="37948"/>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5200" y="45128"/>
                  <a:pt x="120000" y="49230"/>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35897"/>
                  <a:pt x="76800" y="15384"/>
                  <a:pt x="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7" name="Shape 467"/>
          <p:cNvSpPr/>
          <p:nvPr/>
        </p:nvSpPr>
        <p:spPr>
          <a:xfrm>
            <a:off x="9198865" y="3193536"/>
            <a:ext cx="85724" cy="390524"/>
          </a:xfrm>
          <a:custGeom>
            <a:avLst/>
            <a:gdLst/>
            <a:ahLst/>
            <a:cxnLst/>
            <a:rect l="0" t="0" r="0" b="0"/>
            <a:pathLst>
              <a:path w="120000" h="120000" extrusionOk="0">
                <a:moveTo>
                  <a:pt x="96000" y="88965"/>
                </a:moveTo>
                <a:cubicBezTo>
                  <a:pt x="76800" y="101379"/>
                  <a:pt x="43200" y="111724"/>
                  <a:pt x="4800" y="120000"/>
                </a:cubicBezTo>
                <a:cubicBezTo>
                  <a:pt x="0" y="120000"/>
                  <a:pt x="0" y="120000"/>
                  <a:pt x="0" y="120000"/>
                </a:cubicBezTo>
                <a:cubicBezTo>
                  <a:pt x="0" y="120000"/>
                  <a:pt x="0" y="120000"/>
                  <a:pt x="0" y="120000"/>
                </a:cubicBezTo>
                <a:cubicBezTo>
                  <a:pt x="33600" y="113793"/>
                  <a:pt x="57600" y="106551"/>
                  <a:pt x="81600" y="98275"/>
                </a:cubicBezTo>
                <a:cubicBezTo>
                  <a:pt x="81600" y="98275"/>
                  <a:pt x="81600" y="98275"/>
                  <a:pt x="81600" y="98275"/>
                </a:cubicBezTo>
                <a:cubicBezTo>
                  <a:pt x="81600" y="98275"/>
                  <a:pt x="81600" y="98275"/>
                  <a:pt x="81600" y="98275"/>
                </a:cubicBezTo>
                <a:cubicBezTo>
                  <a:pt x="86400" y="95172"/>
                  <a:pt x="91200" y="92068"/>
                  <a:pt x="96000" y="88965"/>
                </a:cubicBezTo>
                <a:moveTo>
                  <a:pt x="120000" y="60000"/>
                </a:moveTo>
                <a:cubicBezTo>
                  <a:pt x="120000" y="60000"/>
                  <a:pt x="120000" y="60000"/>
                  <a:pt x="120000" y="60000"/>
                </a:cubicBez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58965"/>
                </a:moveTo>
                <a:cubicBezTo>
                  <a:pt x="120000" y="58965"/>
                  <a:pt x="120000" y="58965"/>
                  <a:pt x="120000" y="60000"/>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10400" y="40344"/>
                </a:moveTo>
                <a:cubicBezTo>
                  <a:pt x="110400" y="40344"/>
                  <a:pt x="110400" y="40344"/>
                  <a:pt x="110400" y="40344"/>
                </a:cubicBezTo>
                <a:cubicBezTo>
                  <a:pt x="110400" y="40344"/>
                  <a:pt x="110400" y="40344"/>
                  <a:pt x="110400" y="40344"/>
                </a:cubicBezTo>
                <a:moveTo>
                  <a:pt x="110400" y="40344"/>
                </a:moveTo>
                <a:cubicBezTo>
                  <a:pt x="110400" y="40344"/>
                  <a:pt x="110400" y="40344"/>
                  <a:pt x="110400" y="40344"/>
                </a:cubicBezTo>
                <a:cubicBezTo>
                  <a:pt x="110400" y="40344"/>
                  <a:pt x="110400" y="40344"/>
                  <a:pt x="110400" y="40344"/>
                </a:cubicBezTo>
                <a:moveTo>
                  <a:pt x="110400" y="40344"/>
                </a:moveTo>
                <a:cubicBezTo>
                  <a:pt x="110400" y="40344"/>
                  <a:pt x="110400" y="40344"/>
                  <a:pt x="110400" y="40344"/>
                </a:cubicBezTo>
                <a:cubicBezTo>
                  <a:pt x="110400" y="40344"/>
                  <a:pt x="110400" y="40344"/>
                  <a:pt x="110400" y="40344"/>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0" y="0"/>
                </a:moveTo>
                <a:cubicBezTo>
                  <a:pt x="0" y="1034"/>
                  <a:pt x="0" y="1034"/>
                  <a:pt x="0" y="1034"/>
                </a:cubicBezTo>
                <a:cubicBezTo>
                  <a:pt x="4800" y="1034"/>
                  <a:pt x="4800" y="1034"/>
                  <a:pt x="4800" y="1034"/>
                </a:cubicBezTo>
                <a:cubicBezTo>
                  <a:pt x="52800" y="11379"/>
                  <a:pt x="91200" y="23793"/>
                  <a:pt x="110400" y="38275"/>
                </a:cubicBezTo>
                <a:cubicBezTo>
                  <a:pt x="91200" y="23793"/>
                  <a:pt x="52800" y="10344"/>
                  <a:pt x="0" y="0"/>
                </a:cubicBezTo>
              </a:path>
            </a:pathLst>
          </a:custGeom>
          <a:solidFill>
            <a:srgbClr val="4D968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8" name="Shape 468"/>
          <p:cNvSpPr/>
          <p:nvPr/>
        </p:nvSpPr>
        <p:spPr>
          <a:xfrm>
            <a:off x="8370190" y="3122097"/>
            <a:ext cx="269874" cy="266699"/>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53A58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9" name="Shape 469"/>
          <p:cNvSpPr/>
          <p:nvPr/>
        </p:nvSpPr>
        <p:spPr>
          <a:xfrm>
            <a:off x="8370190" y="3122097"/>
            <a:ext cx="269874" cy="266699"/>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0" name="Shape 470"/>
          <p:cNvSpPr/>
          <p:nvPr/>
        </p:nvSpPr>
        <p:spPr>
          <a:xfrm>
            <a:off x="8640065" y="3179247"/>
            <a:ext cx="212724" cy="209549"/>
          </a:xfrm>
          <a:custGeom>
            <a:avLst/>
            <a:gdLst/>
            <a:ahLst/>
            <a:cxnLst/>
            <a:rect l="0" t="0" r="0" b="0"/>
            <a:pathLst>
              <a:path w="120000" h="120000" extrusionOk="0">
                <a:moveTo>
                  <a:pt x="120000" y="0"/>
                </a:moveTo>
                <a:cubicBezTo>
                  <a:pt x="120000" y="0"/>
                  <a:pt x="118095" y="0"/>
                  <a:pt x="118095" y="1935"/>
                </a:cubicBezTo>
                <a:cubicBezTo>
                  <a:pt x="95238" y="23225"/>
                  <a:pt x="95238" y="23225"/>
                  <a:pt x="95238" y="23225"/>
                </a:cubicBezTo>
                <a:cubicBezTo>
                  <a:pt x="0" y="120000"/>
                  <a:pt x="0" y="120000"/>
                  <a:pt x="0" y="120000"/>
                </a:cubicBezTo>
                <a:cubicBezTo>
                  <a:pt x="0" y="120000"/>
                  <a:pt x="0" y="120000"/>
                  <a:pt x="0" y="120000"/>
                </a:cubicBezTo>
                <a:cubicBezTo>
                  <a:pt x="95238" y="23225"/>
                  <a:pt x="95238" y="23225"/>
                  <a:pt x="95238" y="23225"/>
                </a:cubicBezTo>
                <a:cubicBezTo>
                  <a:pt x="118095" y="1935"/>
                  <a:pt x="118095" y="1935"/>
                  <a:pt x="118095" y="1935"/>
                </a:cubicBezTo>
                <a:cubicBezTo>
                  <a:pt x="118095" y="0"/>
                  <a:pt x="120000" y="0"/>
                  <a:pt x="120000" y="0"/>
                </a:cubicBezTo>
              </a:path>
            </a:pathLst>
          </a:custGeom>
          <a:solidFill>
            <a:srgbClr val="49897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1" name="Shape 471"/>
          <p:cNvSpPr/>
          <p:nvPr/>
        </p:nvSpPr>
        <p:spPr>
          <a:xfrm>
            <a:off x="8370190" y="3388797"/>
            <a:ext cx="269874" cy="269874"/>
          </a:xfrm>
          <a:custGeom>
            <a:avLst/>
            <a:gdLst/>
            <a:ahLst/>
            <a:cxnLst/>
            <a:rect l="0" t="0" r="0" b="0"/>
            <a:pathLst>
              <a:path w="120000" h="120000" extrusionOk="0">
                <a:moveTo>
                  <a:pt x="120000" y="0"/>
                </a:moveTo>
                <a:lnTo>
                  <a:pt x="120000" y="0"/>
                </a:lnTo>
                <a:lnTo>
                  <a:pt x="0" y="120000"/>
                </a:lnTo>
                <a:lnTo>
                  <a:pt x="0" y="120000"/>
                </a:lnTo>
                <a:lnTo>
                  <a:pt x="120000" y="0"/>
                </a:lnTo>
                <a:lnTo>
                  <a:pt x="120000" y="0"/>
                </a:lnTo>
                <a:close/>
              </a:path>
            </a:pathLst>
          </a:custGeom>
          <a:solidFill>
            <a:srgbClr val="53A58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2" name="Shape 472"/>
          <p:cNvSpPr/>
          <p:nvPr/>
        </p:nvSpPr>
        <p:spPr>
          <a:xfrm>
            <a:off x="8370190" y="3388797"/>
            <a:ext cx="269874" cy="269874"/>
          </a:xfrm>
          <a:custGeom>
            <a:avLst/>
            <a:gdLst/>
            <a:ahLst/>
            <a:cxnLst/>
            <a:rect l="0" t="0" r="0" b="0"/>
            <a:pathLst>
              <a:path w="120000" h="120000" extrusionOk="0">
                <a:moveTo>
                  <a:pt x="120000" y="0"/>
                </a:moveTo>
                <a:lnTo>
                  <a:pt x="120000" y="0"/>
                </a:lnTo>
                <a:lnTo>
                  <a:pt x="0" y="120000"/>
                </a:lnTo>
                <a:lnTo>
                  <a:pt x="0" y="120000"/>
                </a:lnTo>
                <a:lnTo>
                  <a:pt x="120000" y="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3" name="Shape 473"/>
          <p:cNvSpPr/>
          <p:nvPr/>
        </p:nvSpPr>
        <p:spPr>
          <a:xfrm>
            <a:off x="8736902" y="3488811"/>
            <a:ext cx="280987" cy="169863"/>
          </a:xfrm>
          <a:custGeom>
            <a:avLst/>
            <a:gdLst/>
            <a:ahLst/>
            <a:cxnLst/>
            <a:rect l="0" t="0" r="0" b="0"/>
            <a:pathLst>
              <a:path w="120000" h="120000" extrusionOk="0">
                <a:moveTo>
                  <a:pt x="119999" y="120000"/>
                </a:moveTo>
                <a:cubicBezTo>
                  <a:pt x="119999" y="120000"/>
                  <a:pt x="119999" y="120000"/>
                  <a:pt x="119999" y="120000"/>
                </a:cubicBezTo>
                <a:cubicBezTo>
                  <a:pt x="119999" y="120000"/>
                  <a:pt x="119999" y="120000"/>
                  <a:pt x="119999" y="120000"/>
                </a:cubicBezTo>
                <a:moveTo>
                  <a:pt x="0" y="0"/>
                </a:moveTo>
                <a:cubicBezTo>
                  <a:pt x="30361" y="50400"/>
                  <a:pt x="30361" y="50400"/>
                  <a:pt x="30361" y="50400"/>
                </a:cubicBezTo>
                <a:cubicBezTo>
                  <a:pt x="47710" y="76800"/>
                  <a:pt x="47710" y="76800"/>
                  <a:pt x="47710" y="76800"/>
                </a:cubicBezTo>
                <a:cubicBezTo>
                  <a:pt x="52048" y="84000"/>
                  <a:pt x="57831" y="91200"/>
                  <a:pt x="63614" y="96000"/>
                </a:cubicBezTo>
                <a:cubicBezTo>
                  <a:pt x="57831" y="91200"/>
                  <a:pt x="52048" y="84000"/>
                  <a:pt x="47710" y="76800"/>
                </a:cubicBezTo>
                <a:cubicBezTo>
                  <a:pt x="30361" y="50400"/>
                  <a:pt x="30361" y="50400"/>
                  <a:pt x="30361" y="50400"/>
                </a:cubicBezTo>
                <a:cubicBezTo>
                  <a:pt x="0" y="0"/>
                  <a:pt x="0" y="0"/>
                  <a:pt x="0" y="0"/>
                </a:cubicBezTo>
              </a:path>
            </a:pathLst>
          </a:custGeom>
          <a:solidFill>
            <a:srgbClr val="49897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4" name="Shape 474"/>
          <p:cNvSpPr/>
          <p:nvPr/>
        </p:nvSpPr>
        <p:spPr>
          <a:xfrm>
            <a:off x="8979790" y="2194998"/>
            <a:ext cx="85724" cy="195263"/>
          </a:xfrm>
          <a:custGeom>
            <a:avLst/>
            <a:gdLst/>
            <a:ahLst/>
            <a:cxnLst/>
            <a:rect l="0" t="0" r="0" b="0"/>
            <a:pathLst>
              <a:path w="120000" h="120000" extrusionOk="0">
                <a:moveTo>
                  <a:pt x="120000" y="0"/>
                </a:moveTo>
                <a:cubicBezTo>
                  <a:pt x="43200" y="28965"/>
                  <a:pt x="0" y="72413"/>
                  <a:pt x="0" y="120000"/>
                </a:cubicBezTo>
                <a:cubicBezTo>
                  <a:pt x="0" y="120000"/>
                  <a:pt x="0" y="120000"/>
                  <a:pt x="0" y="120000"/>
                </a:cubicBezTo>
                <a:cubicBezTo>
                  <a:pt x="0" y="120000"/>
                  <a:pt x="0" y="120000"/>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7586"/>
                  <a:pt x="0" y="107586"/>
                </a:cubicBezTo>
                <a:cubicBezTo>
                  <a:pt x="0" y="107586"/>
                  <a:pt x="0" y="107586"/>
                  <a:pt x="0" y="107586"/>
                </a:cubicBezTo>
                <a:cubicBezTo>
                  <a:pt x="0" y="97241"/>
                  <a:pt x="4800" y="84827"/>
                  <a:pt x="14400" y="74482"/>
                </a:cubicBezTo>
                <a:cubicBezTo>
                  <a:pt x="14400" y="74482"/>
                  <a:pt x="14400" y="74482"/>
                  <a:pt x="14400" y="74482"/>
                </a:cubicBezTo>
                <a:cubicBezTo>
                  <a:pt x="14400" y="74482"/>
                  <a:pt x="14400" y="74482"/>
                  <a:pt x="14400" y="74482"/>
                </a:cubicBezTo>
                <a:cubicBezTo>
                  <a:pt x="14400" y="74482"/>
                  <a:pt x="14400" y="74482"/>
                  <a:pt x="14400" y="74482"/>
                </a:cubicBezTo>
                <a:cubicBezTo>
                  <a:pt x="14400" y="72413"/>
                  <a:pt x="14400" y="72413"/>
                  <a:pt x="14400" y="72413"/>
                </a:cubicBezTo>
                <a:cubicBezTo>
                  <a:pt x="14400" y="72413"/>
                  <a:pt x="14400" y="72413"/>
                  <a:pt x="14400" y="72413"/>
                </a:cubicBezTo>
                <a:cubicBezTo>
                  <a:pt x="14400" y="72413"/>
                  <a:pt x="14400" y="72413"/>
                  <a:pt x="14400" y="72413"/>
                </a:cubicBezTo>
                <a:cubicBezTo>
                  <a:pt x="14400" y="72413"/>
                  <a:pt x="14400" y="72413"/>
                  <a:pt x="14400" y="72413"/>
                </a:cubicBezTo>
                <a:cubicBezTo>
                  <a:pt x="14400" y="72413"/>
                  <a:pt x="14400" y="72413"/>
                  <a:pt x="14400" y="72413"/>
                </a:cubicBezTo>
                <a:cubicBezTo>
                  <a:pt x="33600" y="43448"/>
                  <a:pt x="72000" y="18620"/>
                  <a:pt x="120000" y="0"/>
                </a:cubicBezTo>
                <a:cubicBezTo>
                  <a:pt x="120000" y="0"/>
                  <a:pt x="120000" y="0"/>
                  <a:pt x="12000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5" name="Shape 475"/>
          <p:cNvSpPr/>
          <p:nvPr/>
        </p:nvSpPr>
        <p:spPr>
          <a:xfrm>
            <a:off x="8979790" y="2194998"/>
            <a:ext cx="85724" cy="195263"/>
          </a:xfrm>
          <a:custGeom>
            <a:avLst/>
            <a:gdLst/>
            <a:ahLst/>
            <a:cxnLst/>
            <a:rect l="0" t="0" r="0" b="0"/>
            <a:pathLst>
              <a:path w="120000" h="120000" extrusionOk="0">
                <a:moveTo>
                  <a:pt x="0" y="117931"/>
                </a:moveTo>
                <a:cubicBezTo>
                  <a:pt x="0" y="120000"/>
                  <a:pt x="0" y="120000"/>
                  <a:pt x="0" y="120000"/>
                </a:cubicBezTo>
                <a:cubicBezTo>
                  <a:pt x="0" y="120000"/>
                  <a:pt x="0" y="120000"/>
                  <a:pt x="0" y="120000"/>
                </a:cubicBezTo>
                <a:cubicBezTo>
                  <a:pt x="0" y="120000"/>
                  <a:pt x="0" y="120000"/>
                  <a:pt x="0" y="117931"/>
                </a:cubicBezTo>
                <a:moveTo>
                  <a:pt x="0" y="117931"/>
                </a:moveTo>
                <a:cubicBezTo>
                  <a:pt x="0" y="117931"/>
                  <a:pt x="0" y="117931"/>
                  <a:pt x="0" y="117931"/>
                </a:cubicBezTo>
                <a:cubicBezTo>
                  <a:pt x="0" y="117931"/>
                  <a:pt x="0" y="117931"/>
                  <a:pt x="0" y="117931"/>
                </a:cubicBezTo>
                <a:moveTo>
                  <a:pt x="0" y="117931"/>
                </a:moveTo>
                <a:cubicBezTo>
                  <a:pt x="0" y="117931"/>
                  <a:pt x="0" y="117931"/>
                  <a:pt x="0" y="117931"/>
                </a:cubicBezTo>
                <a:cubicBezTo>
                  <a:pt x="0" y="117931"/>
                  <a:pt x="0" y="117931"/>
                  <a:pt x="0" y="117931"/>
                </a:cubicBezTo>
                <a:moveTo>
                  <a:pt x="0" y="117931"/>
                </a:moveTo>
                <a:cubicBezTo>
                  <a:pt x="0" y="117931"/>
                  <a:pt x="0" y="117931"/>
                  <a:pt x="0" y="117931"/>
                </a:cubicBezTo>
                <a:cubicBezTo>
                  <a:pt x="0" y="117931"/>
                  <a:pt x="0" y="117931"/>
                  <a:pt x="0" y="117931"/>
                </a:cubicBezTo>
                <a:moveTo>
                  <a:pt x="0" y="115862"/>
                </a:moveTo>
                <a:cubicBezTo>
                  <a:pt x="0" y="115862"/>
                  <a:pt x="0" y="117931"/>
                  <a:pt x="0" y="117931"/>
                </a:cubicBezTo>
                <a:cubicBezTo>
                  <a:pt x="0" y="117931"/>
                  <a:pt x="0" y="115862"/>
                  <a:pt x="0" y="115862"/>
                </a:cubicBezTo>
                <a:moveTo>
                  <a:pt x="0" y="115862"/>
                </a:moveTo>
                <a:cubicBezTo>
                  <a:pt x="0" y="115862"/>
                  <a:pt x="0" y="115862"/>
                  <a:pt x="0" y="115862"/>
                </a:cubicBezTo>
                <a:cubicBezTo>
                  <a:pt x="0" y="115862"/>
                  <a:pt x="0" y="115862"/>
                  <a:pt x="0" y="115862"/>
                </a:cubicBezTo>
                <a:moveTo>
                  <a:pt x="0" y="115862"/>
                </a:moveTo>
                <a:cubicBezTo>
                  <a:pt x="0" y="115862"/>
                  <a:pt x="0" y="115862"/>
                  <a:pt x="0" y="115862"/>
                </a:cubicBezTo>
                <a:cubicBezTo>
                  <a:pt x="0" y="115862"/>
                  <a:pt x="0" y="115862"/>
                  <a:pt x="0" y="115862"/>
                </a:cubicBezTo>
                <a:moveTo>
                  <a:pt x="0" y="115862"/>
                </a:moveTo>
                <a:cubicBezTo>
                  <a:pt x="0" y="115862"/>
                  <a:pt x="0" y="115862"/>
                  <a:pt x="0" y="115862"/>
                </a:cubicBezTo>
                <a:cubicBezTo>
                  <a:pt x="0" y="115862"/>
                  <a:pt x="0" y="115862"/>
                  <a:pt x="0" y="115862"/>
                </a:cubicBezTo>
                <a:moveTo>
                  <a:pt x="0" y="113793"/>
                </a:moveTo>
                <a:cubicBezTo>
                  <a:pt x="0" y="113793"/>
                  <a:pt x="0" y="113793"/>
                  <a:pt x="0" y="115862"/>
                </a:cubicBezTo>
                <a:cubicBezTo>
                  <a:pt x="0" y="113793"/>
                  <a:pt x="0" y="113793"/>
                  <a:pt x="0" y="113793"/>
                </a:cubicBezTo>
                <a:moveTo>
                  <a:pt x="0" y="113793"/>
                </a:moveTo>
                <a:cubicBezTo>
                  <a:pt x="0" y="113793"/>
                  <a:pt x="0" y="113793"/>
                  <a:pt x="0" y="113793"/>
                </a:cubicBezTo>
                <a:cubicBezTo>
                  <a:pt x="0" y="113793"/>
                  <a:pt x="0" y="113793"/>
                  <a:pt x="0" y="113793"/>
                </a:cubicBezTo>
                <a:moveTo>
                  <a:pt x="0" y="113793"/>
                </a:moveTo>
                <a:cubicBezTo>
                  <a:pt x="0" y="113793"/>
                  <a:pt x="0" y="113793"/>
                  <a:pt x="0" y="113793"/>
                </a:cubicBezTo>
                <a:cubicBezTo>
                  <a:pt x="0" y="113793"/>
                  <a:pt x="0" y="113793"/>
                  <a:pt x="0" y="113793"/>
                </a:cubicBezTo>
                <a:moveTo>
                  <a:pt x="0" y="113793"/>
                </a:moveTo>
                <a:cubicBezTo>
                  <a:pt x="0" y="113793"/>
                  <a:pt x="0" y="113793"/>
                  <a:pt x="0" y="113793"/>
                </a:cubicBezTo>
                <a:cubicBezTo>
                  <a:pt x="0" y="113793"/>
                  <a:pt x="0" y="113793"/>
                  <a:pt x="0" y="113793"/>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7586"/>
                </a:moveTo>
                <a:cubicBezTo>
                  <a:pt x="0" y="107586"/>
                  <a:pt x="0" y="107586"/>
                  <a:pt x="0" y="107586"/>
                </a:cubicBezTo>
                <a:cubicBezTo>
                  <a:pt x="0" y="107586"/>
                  <a:pt x="0" y="107586"/>
                  <a:pt x="0" y="107586"/>
                </a:cubicBezTo>
                <a:moveTo>
                  <a:pt x="14400" y="74482"/>
                </a:moveTo>
                <a:cubicBezTo>
                  <a:pt x="14400" y="74482"/>
                  <a:pt x="14400" y="74482"/>
                  <a:pt x="14400" y="74482"/>
                </a:cubicBezTo>
                <a:cubicBezTo>
                  <a:pt x="14400" y="74482"/>
                  <a:pt x="14400" y="74482"/>
                  <a:pt x="14400" y="74482"/>
                </a:cubicBezTo>
                <a:moveTo>
                  <a:pt x="14400" y="74482"/>
                </a:moveTo>
                <a:cubicBezTo>
                  <a:pt x="14400" y="74482"/>
                  <a:pt x="14400" y="74482"/>
                  <a:pt x="14400" y="74482"/>
                </a:cubicBezTo>
                <a:cubicBezTo>
                  <a:pt x="14400" y="74482"/>
                  <a:pt x="14400" y="74482"/>
                  <a:pt x="14400" y="74482"/>
                </a:cubicBezTo>
                <a:moveTo>
                  <a:pt x="14400" y="72413"/>
                </a:moveTo>
                <a:cubicBezTo>
                  <a:pt x="14400" y="72413"/>
                  <a:pt x="14400" y="72413"/>
                  <a:pt x="14400" y="72413"/>
                </a:cubicBezTo>
                <a:cubicBezTo>
                  <a:pt x="14400" y="72413"/>
                  <a:pt x="14400" y="72413"/>
                  <a:pt x="14400" y="72413"/>
                </a:cubicBezTo>
                <a:moveTo>
                  <a:pt x="14400" y="72413"/>
                </a:moveTo>
                <a:cubicBezTo>
                  <a:pt x="14400" y="72413"/>
                  <a:pt x="14400" y="72413"/>
                  <a:pt x="14400" y="72413"/>
                </a:cubicBezTo>
                <a:cubicBezTo>
                  <a:pt x="14400" y="72413"/>
                  <a:pt x="14400" y="72413"/>
                  <a:pt x="14400" y="72413"/>
                </a:cubicBezTo>
                <a:moveTo>
                  <a:pt x="120000" y="0"/>
                </a:moveTo>
                <a:cubicBezTo>
                  <a:pt x="72000" y="18620"/>
                  <a:pt x="33600" y="43448"/>
                  <a:pt x="14400" y="72413"/>
                </a:cubicBezTo>
                <a:cubicBezTo>
                  <a:pt x="33600" y="45517"/>
                  <a:pt x="67200" y="20689"/>
                  <a:pt x="115200" y="0"/>
                </a:cubicBezTo>
                <a:cubicBezTo>
                  <a:pt x="120000" y="0"/>
                  <a:pt x="120000" y="0"/>
                  <a:pt x="120000" y="0"/>
                </a:cubicBezTo>
                <a:cubicBezTo>
                  <a:pt x="120000" y="0"/>
                  <a:pt x="120000" y="0"/>
                  <a:pt x="120000" y="0"/>
                </a:cubicBezTo>
              </a:path>
            </a:pathLst>
          </a:custGeom>
          <a:solidFill>
            <a:srgbClr val="C1493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6" name="Shape 476"/>
          <p:cNvSpPr/>
          <p:nvPr/>
        </p:nvSpPr>
        <p:spPr>
          <a:xfrm>
            <a:off x="9006777" y="2507736"/>
            <a:ext cx="58738" cy="77788"/>
          </a:xfrm>
          <a:custGeom>
            <a:avLst/>
            <a:gdLst/>
            <a:ahLst/>
            <a:cxnLst/>
            <a:rect l="0" t="0" r="0" b="0"/>
            <a:pathLst>
              <a:path w="120000" h="120000" extrusionOk="0">
                <a:moveTo>
                  <a:pt x="0" y="0"/>
                </a:moveTo>
                <a:cubicBezTo>
                  <a:pt x="28235" y="46956"/>
                  <a:pt x="70588" y="83478"/>
                  <a:pt x="120000" y="120000"/>
                </a:cubicBezTo>
                <a:cubicBezTo>
                  <a:pt x="120000" y="120000"/>
                  <a:pt x="120000" y="120000"/>
                  <a:pt x="120000" y="120000"/>
                </a:cubicBezTo>
                <a:cubicBezTo>
                  <a:pt x="70588" y="83478"/>
                  <a:pt x="28235" y="46956"/>
                  <a:pt x="0" y="0"/>
                </a:cubicBezTo>
                <a:moveTo>
                  <a:pt x="0" y="0"/>
                </a:moveTo>
                <a:cubicBezTo>
                  <a:pt x="0" y="0"/>
                  <a:pt x="0" y="0"/>
                  <a:pt x="0" y="0"/>
                </a:cubicBezTo>
                <a:cubicBezTo>
                  <a:pt x="0" y="0"/>
                  <a:pt x="0" y="0"/>
                  <a:pt x="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7" name="Shape 477"/>
          <p:cNvSpPr/>
          <p:nvPr/>
        </p:nvSpPr>
        <p:spPr>
          <a:xfrm>
            <a:off x="8997252" y="2485511"/>
            <a:ext cx="68263" cy="100013"/>
          </a:xfrm>
          <a:custGeom>
            <a:avLst/>
            <a:gdLst/>
            <a:ahLst/>
            <a:cxnLst/>
            <a:rect l="0" t="0" r="0" b="0"/>
            <a:pathLst>
              <a:path w="120000" h="120000" extrusionOk="0">
                <a:moveTo>
                  <a:pt x="0" y="0"/>
                </a:moveTo>
                <a:cubicBezTo>
                  <a:pt x="6000" y="12000"/>
                  <a:pt x="12000" y="20000"/>
                  <a:pt x="18000" y="28000"/>
                </a:cubicBezTo>
                <a:cubicBezTo>
                  <a:pt x="18000" y="28000"/>
                  <a:pt x="18000" y="28000"/>
                  <a:pt x="18000" y="28000"/>
                </a:cubicBezTo>
                <a:cubicBezTo>
                  <a:pt x="18000" y="28000"/>
                  <a:pt x="18000" y="28000"/>
                  <a:pt x="18000" y="28000"/>
                </a:cubicBezTo>
                <a:cubicBezTo>
                  <a:pt x="42000" y="64000"/>
                  <a:pt x="78000" y="92000"/>
                  <a:pt x="120000" y="120000"/>
                </a:cubicBezTo>
                <a:cubicBezTo>
                  <a:pt x="120000" y="120000"/>
                  <a:pt x="120000" y="120000"/>
                  <a:pt x="120000" y="120000"/>
                </a:cubicBezTo>
                <a:cubicBezTo>
                  <a:pt x="114000" y="116000"/>
                  <a:pt x="114000" y="116000"/>
                  <a:pt x="114000" y="116000"/>
                </a:cubicBezTo>
                <a:cubicBezTo>
                  <a:pt x="66000" y="84000"/>
                  <a:pt x="24000" y="44000"/>
                  <a:pt x="0" y="0"/>
                </a:cubicBezTo>
              </a:path>
            </a:pathLst>
          </a:custGeom>
          <a:solidFill>
            <a:srgbClr val="C1493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8" name="Shape 478"/>
          <p:cNvSpPr/>
          <p:nvPr/>
        </p:nvSpPr>
        <p:spPr>
          <a:xfrm>
            <a:off x="9624315" y="2120385"/>
            <a:ext cx="269874" cy="269874"/>
          </a:xfrm>
          <a:custGeom>
            <a:avLst/>
            <a:gdLst/>
            <a:ahLst/>
            <a:cxnLst/>
            <a:rect l="0" t="0" r="0" b="0"/>
            <a:pathLst>
              <a:path w="120000" h="120000" extrusionOk="0">
                <a:moveTo>
                  <a:pt x="120000" y="0"/>
                </a:moveTo>
                <a:lnTo>
                  <a:pt x="120000" y="0"/>
                </a:lnTo>
                <a:lnTo>
                  <a:pt x="0" y="120000"/>
                </a:lnTo>
                <a:lnTo>
                  <a:pt x="0" y="120000"/>
                </a:lnTo>
                <a:lnTo>
                  <a:pt x="120000" y="0"/>
                </a:lnTo>
                <a:close/>
              </a:path>
            </a:pathLst>
          </a:custGeom>
          <a:solidFill>
            <a:srgbClr val="D54F3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9" name="Shape 479"/>
          <p:cNvSpPr/>
          <p:nvPr/>
        </p:nvSpPr>
        <p:spPr>
          <a:xfrm>
            <a:off x="9624315" y="2120385"/>
            <a:ext cx="269874" cy="269874"/>
          </a:xfrm>
          <a:custGeom>
            <a:avLst/>
            <a:gdLst/>
            <a:ahLst/>
            <a:cxnLst/>
            <a:rect l="0" t="0" r="0" b="0"/>
            <a:pathLst>
              <a:path w="120000" h="120000" extrusionOk="0">
                <a:moveTo>
                  <a:pt x="120000" y="0"/>
                </a:moveTo>
                <a:lnTo>
                  <a:pt x="120000" y="0"/>
                </a:lnTo>
                <a:lnTo>
                  <a:pt x="0" y="120000"/>
                </a:lnTo>
                <a:lnTo>
                  <a:pt x="0" y="12000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0" name="Shape 480"/>
          <p:cNvSpPr/>
          <p:nvPr/>
        </p:nvSpPr>
        <p:spPr>
          <a:xfrm>
            <a:off x="9411590" y="2177535"/>
            <a:ext cx="212724" cy="212724"/>
          </a:xfrm>
          <a:custGeom>
            <a:avLst/>
            <a:gdLst/>
            <a:ahLst/>
            <a:cxnLst/>
            <a:rect l="0" t="0" r="0" b="0"/>
            <a:pathLst>
              <a:path w="120000" h="120000" extrusionOk="0">
                <a:moveTo>
                  <a:pt x="0" y="0"/>
                </a:moveTo>
                <a:cubicBezTo>
                  <a:pt x="0" y="0"/>
                  <a:pt x="1904" y="1904"/>
                  <a:pt x="1904" y="1904"/>
                </a:cubicBezTo>
                <a:cubicBezTo>
                  <a:pt x="24761" y="24761"/>
                  <a:pt x="24761" y="24761"/>
                  <a:pt x="24761" y="24761"/>
                </a:cubicBezTo>
                <a:cubicBezTo>
                  <a:pt x="120000" y="120000"/>
                  <a:pt x="120000" y="120000"/>
                  <a:pt x="120000" y="120000"/>
                </a:cubicBezTo>
                <a:cubicBezTo>
                  <a:pt x="120000" y="120000"/>
                  <a:pt x="120000" y="120000"/>
                  <a:pt x="120000" y="120000"/>
                </a:cubicBezTo>
                <a:cubicBezTo>
                  <a:pt x="24761" y="22857"/>
                  <a:pt x="24761" y="22857"/>
                  <a:pt x="24761" y="22857"/>
                </a:cubicBezTo>
                <a:cubicBezTo>
                  <a:pt x="1904" y="1904"/>
                  <a:pt x="1904" y="1904"/>
                  <a:pt x="1904" y="1904"/>
                </a:cubicBezTo>
                <a:cubicBezTo>
                  <a:pt x="1904" y="1904"/>
                  <a:pt x="0" y="0"/>
                  <a:pt x="0" y="0"/>
                </a:cubicBezTo>
              </a:path>
            </a:pathLst>
          </a:custGeom>
          <a:solidFill>
            <a:srgbClr val="B144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1" name="Shape 481"/>
          <p:cNvSpPr/>
          <p:nvPr/>
        </p:nvSpPr>
        <p:spPr>
          <a:xfrm>
            <a:off x="9624315" y="2390261"/>
            <a:ext cx="269874" cy="266699"/>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D54F3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2" name="Shape 482"/>
          <p:cNvSpPr/>
          <p:nvPr/>
        </p:nvSpPr>
        <p:spPr>
          <a:xfrm>
            <a:off x="9624315" y="2390261"/>
            <a:ext cx="269874" cy="266699"/>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3" name="Shape 483"/>
          <p:cNvSpPr/>
          <p:nvPr/>
        </p:nvSpPr>
        <p:spPr>
          <a:xfrm>
            <a:off x="9246490" y="2485511"/>
            <a:ext cx="284162" cy="171449"/>
          </a:xfrm>
          <a:custGeom>
            <a:avLst/>
            <a:gdLst/>
            <a:ahLst/>
            <a:cxnLst/>
            <a:rect l="0" t="0" r="0" b="0"/>
            <a:pathLst>
              <a:path w="120000" h="120000" extrusionOk="0">
                <a:moveTo>
                  <a:pt x="0" y="120000"/>
                </a:moveTo>
                <a:cubicBezTo>
                  <a:pt x="0" y="120000"/>
                  <a:pt x="0" y="120000"/>
                  <a:pt x="0" y="120000"/>
                </a:cubicBezTo>
                <a:cubicBezTo>
                  <a:pt x="0" y="120000"/>
                  <a:pt x="0" y="120000"/>
                  <a:pt x="0" y="120000"/>
                </a:cubicBezTo>
                <a:moveTo>
                  <a:pt x="120000" y="0"/>
                </a:moveTo>
                <a:cubicBezTo>
                  <a:pt x="88571" y="51764"/>
                  <a:pt x="88571" y="51764"/>
                  <a:pt x="88571" y="51764"/>
                </a:cubicBezTo>
                <a:cubicBezTo>
                  <a:pt x="71428" y="77647"/>
                  <a:pt x="71428" y="77647"/>
                  <a:pt x="71428" y="77647"/>
                </a:cubicBezTo>
                <a:cubicBezTo>
                  <a:pt x="67142" y="84705"/>
                  <a:pt x="62857" y="89411"/>
                  <a:pt x="57142" y="94117"/>
                </a:cubicBezTo>
                <a:cubicBezTo>
                  <a:pt x="62857" y="89411"/>
                  <a:pt x="67142" y="84705"/>
                  <a:pt x="71428" y="77647"/>
                </a:cubicBezTo>
                <a:cubicBezTo>
                  <a:pt x="88571" y="51764"/>
                  <a:pt x="88571" y="51764"/>
                  <a:pt x="88571" y="51764"/>
                </a:cubicBezTo>
                <a:cubicBezTo>
                  <a:pt x="120000" y="0"/>
                  <a:pt x="120000" y="0"/>
                  <a:pt x="120000" y="0"/>
                </a:cubicBezTo>
              </a:path>
            </a:pathLst>
          </a:custGeom>
          <a:solidFill>
            <a:srgbClr val="B144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4" name="Shape 484"/>
          <p:cNvSpPr/>
          <p:nvPr/>
        </p:nvSpPr>
        <p:spPr>
          <a:xfrm>
            <a:off x="8979790" y="4193661"/>
            <a:ext cx="85724" cy="392112"/>
          </a:xfrm>
          <a:custGeom>
            <a:avLst/>
            <a:gdLst/>
            <a:ahLst/>
            <a:cxnLst/>
            <a:rect l="0" t="0" r="0" b="0"/>
            <a:pathLst>
              <a:path w="120000" h="120000" extrusionOk="0">
                <a:moveTo>
                  <a:pt x="38400" y="96206"/>
                </a:moveTo>
                <a:cubicBezTo>
                  <a:pt x="57600" y="105517"/>
                  <a:pt x="86400" y="113793"/>
                  <a:pt x="120000" y="120000"/>
                </a:cubicBezTo>
                <a:cubicBezTo>
                  <a:pt x="120000" y="120000"/>
                  <a:pt x="120000" y="120000"/>
                  <a:pt x="120000" y="120000"/>
                </a:cubicBezTo>
                <a:cubicBezTo>
                  <a:pt x="86400" y="112758"/>
                  <a:pt x="57600" y="105517"/>
                  <a:pt x="38400" y="96206"/>
                </a:cubicBezTo>
                <a:moveTo>
                  <a:pt x="38400" y="96206"/>
                </a:moveTo>
                <a:cubicBezTo>
                  <a:pt x="38400" y="96206"/>
                  <a:pt x="38400" y="96206"/>
                  <a:pt x="38400" y="96206"/>
                </a:cubicBezTo>
                <a:cubicBezTo>
                  <a:pt x="38400" y="96206"/>
                  <a:pt x="38400" y="96206"/>
                  <a:pt x="38400" y="96206"/>
                </a:cubicBezTo>
                <a:moveTo>
                  <a:pt x="120000" y="0"/>
                </a:moveTo>
                <a:cubicBezTo>
                  <a:pt x="43200" y="14482"/>
                  <a:pt x="0" y="36206"/>
                  <a:pt x="0" y="60000"/>
                </a:cubicBezTo>
                <a:cubicBezTo>
                  <a:pt x="0" y="60000"/>
                  <a:pt x="0" y="60000"/>
                  <a:pt x="0" y="60000"/>
                </a:cubicBezTo>
                <a:cubicBezTo>
                  <a:pt x="0" y="60000"/>
                  <a:pt x="0" y="60000"/>
                  <a:pt x="0" y="60000"/>
                </a:cubicBezTo>
                <a:cubicBezTo>
                  <a:pt x="0" y="60000"/>
                  <a:pt x="0" y="60000"/>
                  <a:pt x="0" y="60000"/>
                </a:cubicBezTo>
                <a:cubicBezTo>
                  <a:pt x="0" y="60000"/>
                  <a:pt x="0" y="60000"/>
                  <a:pt x="0" y="60000"/>
                </a:cubicBezTo>
                <a:cubicBezTo>
                  <a:pt x="0" y="60000"/>
                  <a:pt x="0" y="60000"/>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4827"/>
                  <a:pt x="0" y="54827"/>
                  <a:pt x="0" y="54827"/>
                </a:cubicBezTo>
                <a:cubicBezTo>
                  <a:pt x="0" y="54827"/>
                  <a:pt x="0" y="54827"/>
                  <a:pt x="0" y="54827"/>
                </a:cubicBezTo>
                <a:cubicBezTo>
                  <a:pt x="0" y="54827"/>
                  <a:pt x="0" y="54827"/>
                  <a:pt x="0" y="54827"/>
                </a:cubicBezTo>
                <a:cubicBezTo>
                  <a:pt x="0" y="54827"/>
                  <a:pt x="0" y="54827"/>
                  <a:pt x="0" y="54827"/>
                </a:cubicBezTo>
                <a:cubicBezTo>
                  <a:pt x="0" y="48620"/>
                  <a:pt x="4800" y="41379"/>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9200" y="35172"/>
                  <a:pt x="19200" y="35172"/>
                  <a:pt x="19200" y="35172"/>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38400" y="20689"/>
                  <a:pt x="72000" y="9310"/>
                  <a:pt x="120000" y="0"/>
                </a:cubicBezTo>
                <a:cubicBezTo>
                  <a:pt x="120000" y="0"/>
                  <a:pt x="120000" y="0"/>
                  <a:pt x="12000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5" name="Shape 485"/>
          <p:cNvSpPr/>
          <p:nvPr/>
        </p:nvSpPr>
        <p:spPr>
          <a:xfrm>
            <a:off x="8979790" y="4193661"/>
            <a:ext cx="85724" cy="392112"/>
          </a:xfrm>
          <a:custGeom>
            <a:avLst/>
            <a:gdLst/>
            <a:ahLst/>
            <a:cxnLst/>
            <a:rect l="0" t="0" r="0" b="0"/>
            <a:pathLst>
              <a:path w="120000" h="120000" extrusionOk="0">
                <a:moveTo>
                  <a:pt x="24000" y="88965"/>
                </a:moveTo>
                <a:cubicBezTo>
                  <a:pt x="28800" y="92068"/>
                  <a:pt x="33600" y="94137"/>
                  <a:pt x="38400" y="96206"/>
                </a:cubicBezTo>
                <a:cubicBezTo>
                  <a:pt x="38400" y="96206"/>
                  <a:pt x="38400" y="96206"/>
                  <a:pt x="38400" y="96206"/>
                </a:cubicBezTo>
                <a:cubicBezTo>
                  <a:pt x="38400" y="96206"/>
                  <a:pt x="38400" y="96206"/>
                  <a:pt x="38400" y="96206"/>
                </a:cubicBezTo>
                <a:cubicBezTo>
                  <a:pt x="57600" y="105517"/>
                  <a:pt x="86400" y="112758"/>
                  <a:pt x="120000" y="120000"/>
                </a:cubicBezTo>
                <a:cubicBezTo>
                  <a:pt x="120000" y="120000"/>
                  <a:pt x="120000" y="120000"/>
                  <a:pt x="120000" y="120000"/>
                </a:cubicBezTo>
                <a:cubicBezTo>
                  <a:pt x="115200" y="120000"/>
                  <a:pt x="115200" y="120000"/>
                  <a:pt x="115200" y="120000"/>
                </a:cubicBezTo>
                <a:cubicBezTo>
                  <a:pt x="76800" y="111724"/>
                  <a:pt x="43200" y="101379"/>
                  <a:pt x="24000" y="88965"/>
                </a:cubicBezTo>
                <a:moveTo>
                  <a:pt x="0" y="60000"/>
                </a:moveTo>
                <a:cubicBezTo>
                  <a:pt x="0" y="60000"/>
                  <a:pt x="0" y="60000"/>
                  <a:pt x="0" y="60000"/>
                </a:cubicBezTo>
                <a:cubicBezTo>
                  <a:pt x="0" y="60000"/>
                  <a:pt x="0" y="60000"/>
                  <a:pt x="0" y="60000"/>
                </a:cubicBezTo>
                <a:cubicBezTo>
                  <a:pt x="0" y="60000"/>
                  <a:pt x="0" y="60000"/>
                  <a:pt x="0" y="60000"/>
                </a:cubicBezTo>
                <a:moveTo>
                  <a:pt x="0" y="60000"/>
                </a:moveTo>
                <a:cubicBezTo>
                  <a:pt x="0" y="60000"/>
                  <a:pt x="0" y="60000"/>
                  <a:pt x="0" y="60000"/>
                </a:cubicBezTo>
                <a:cubicBezTo>
                  <a:pt x="0" y="60000"/>
                  <a:pt x="0" y="60000"/>
                  <a:pt x="0" y="60000"/>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4827"/>
                </a:moveTo>
                <a:cubicBezTo>
                  <a:pt x="0" y="54827"/>
                  <a:pt x="0" y="54827"/>
                  <a:pt x="0" y="54827"/>
                </a:cubicBezTo>
                <a:cubicBezTo>
                  <a:pt x="0" y="54827"/>
                  <a:pt x="0" y="54827"/>
                  <a:pt x="0" y="54827"/>
                </a:cubicBezTo>
                <a:moveTo>
                  <a:pt x="0" y="54827"/>
                </a:moveTo>
                <a:cubicBezTo>
                  <a:pt x="0" y="54827"/>
                  <a:pt x="0" y="54827"/>
                  <a:pt x="0" y="54827"/>
                </a:cubicBezTo>
                <a:cubicBezTo>
                  <a:pt x="0" y="54827"/>
                  <a:pt x="0" y="54827"/>
                  <a:pt x="0" y="54827"/>
                </a:cubicBezTo>
                <a:moveTo>
                  <a:pt x="14400" y="35172"/>
                </a:moveTo>
                <a:cubicBezTo>
                  <a:pt x="14400" y="35172"/>
                  <a:pt x="14400" y="35172"/>
                  <a:pt x="14400" y="35172"/>
                </a:cubicBezTo>
                <a:cubicBezTo>
                  <a:pt x="14400" y="35172"/>
                  <a:pt x="14400" y="35172"/>
                  <a:pt x="14400" y="35172"/>
                </a:cubicBezTo>
                <a:moveTo>
                  <a:pt x="14400" y="35172"/>
                </a:moveTo>
                <a:cubicBezTo>
                  <a:pt x="14400" y="35172"/>
                  <a:pt x="14400" y="35172"/>
                  <a:pt x="14400" y="35172"/>
                </a:cubicBezTo>
                <a:cubicBezTo>
                  <a:pt x="14400" y="35172"/>
                  <a:pt x="14400" y="35172"/>
                  <a:pt x="14400" y="35172"/>
                </a:cubicBezTo>
                <a:moveTo>
                  <a:pt x="14400" y="35172"/>
                </a:moveTo>
                <a:cubicBezTo>
                  <a:pt x="14400" y="35172"/>
                  <a:pt x="14400" y="35172"/>
                  <a:pt x="14400" y="35172"/>
                </a:cubicBezTo>
                <a:cubicBezTo>
                  <a:pt x="14400" y="35172"/>
                  <a:pt x="14400" y="35172"/>
                  <a:pt x="14400" y="35172"/>
                </a:cubicBezTo>
                <a:moveTo>
                  <a:pt x="19200" y="35172"/>
                </a:moveTo>
                <a:cubicBezTo>
                  <a:pt x="19200" y="35172"/>
                  <a:pt x="19200" y="35172"/>
                  <a:pt x="14400" y="35172"/>
                </a:cubicBezTo>
                <a:cubicBezTo>
                  <a:pt x="19200" y="35172"/>
                  <a:pt x="19200" y="35172"/>
                  <a:pt x="19200" y="35172"/>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20000" y="0"/>
                </a:moveTo>
                <a:cubicBezTo>
                  <a:pt x="72000" y="9310"/>
                  <a:pt x="38400" y="20689"/>
                  <a:pt x="19200" y="34137"/>
                </a:cubicBezTo>
                <a:cubicBezTo>
                  <a:pt x="38400" y="20689"/>
                  <a:pt x="72000" y="9310"/>
                  <a:pt x="115200" y="0"/>
                </a:cubicBezTo>
                <a:cubicBezTo>
                  <a:pt x="120000" y="0"/>
                  <a:pt x="120000" y="0"/>
                  <a:pt x="120000" y="0"/>
                </a:cubicBezTo>
                <a:cubicBezTo>
                  <a:pt x="120000" y="0"/>
                  <a:pt x="120000" y="0"/>
                  <a:pt x="120000" y="0"/>
                </a:cubicBezTo>
              </a:path>
            </a:pathLst>
          </a:custGeom>
          <a:solidFill>
            <a:srgbClr val="8EAA4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6" name="Shape 486"/>
          <p:cNvSpPr/>
          <p:nvPr/>
        </p:nvSpPr>
        <p:spPr>
          <a:xfrm>
            <a:off x="9624315" y="4123811"/>
            <a:ext cx="269874" cy="266699"/>
          </a:xfrm>
          <a:custGeom>
            <a:avLst/>
            <a:gdLst/>
            <a:ahLst/>
            <a:cxnLst/>
            <a:rect l="0" t="0" r="0" b="0"/>
            <a:pathLst>
              <a:path w="120000" h="120000" extrusionOk="0">
                <a:moveTo>
                  <a:pt x="120000" y="0"/>
                </a:moveTo>
                <a:lnTo>
                  <a:pt x="120000" y="0"/>
                </a:lnTo>
                <a:lnTo>
                  <a:pt x="0" y="120000"/>
                </a:lnTo>
                <a:lnTo>
                  <a:pt x="0" y="120000"/>
                </a:lnTo>
                <a:lnTo>
                  <a:pt x="120000" y="0"/>
                </a:lnTo>
                <a:close/>
              </a:path>
            </a:pathLst>
          </a:custGeom>
          <a:solidFill>
            <a:srgbClr val="9BBB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7" name="Shape 487"/>
          <p:cNvSpPr/>
          <p:nvPr/>
        </p:nvSpPr>
        <p:spPr>
          <a:xfrm>
            <a:off x="9624315" y="4123811"/>
            <a:ext cx="269874" cy="266699"/>
          </a:xfrm>
          <a:custGeom>
            <a:avLst/>
            <a:gdLst/>
            <a:ahLst/>
            <a:cxnLst/>
            <a:rect l="0" t="0" r="0" b="0"/>
            <a:pathLst>
              <a:path w="120000" h="120000" extrusionOk="0">
                <a:moveTo>
                  <a:pt x="120000" y="0"/>
                </a:moveTo>
                <a:lnTo>
                  <a:pt x="120000" y="0"/>
                </a:lnTo>
                <a:lnTo>
                  <a:pt x="0" y="120000"/>
                </a:lnTo>
                <a:lnTo>
                  <a:pt x="0" y="12000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8" name="Shape 488"/>
          <p:cNvSpPr/>
          <p:nvPr/>
        </p:nvSpPr>
        <p:spPr>
          <a:xfrm>
            <a:off x="9411590" y="4177786"/>
            <a:ext cx="212724" cy="212724"/>
          </a:xfrm>
          <a:custGeom>
            <a:avLst/>
            <a:gdLst/>
            <a:ahLst/>
            <a:cxnLst/>
            <a:rect l="0" t="0" r="0" b="0"/>
            <a:pathLst>
              <a:path w="120000" h="120000" extrusionOk="0">
                <a:moveTo>
                  <a:pt x="0" y="0"/>
                </a:moveTo>
                <a:cubicBezTo>
                  <a:pt x="0" y="1904"/>
                  <a:pt x="1904" y="1904"/>
                  <a:pt x="1904" y="1904"/>
                </a:cubicBezTo>
                <a:cubicBezTo>
                  <a:pt x="24761" y="24761"/>
                  <a:pt x="24761" y="24761"/>
                  <a:pt x="24761" y="24761"/>
                </a:cubicBezTo>
                <a:cubicBezTo>
                  <a:pt x="120000" y="120000"/>
                  <a:pt x="120000" y="120000"/>
                  <a:pt x="120000" y="120000"/>
                </a:cubicBezTo>
                <a:cubicBezTo>
                  <a:pt x="120000" y="120000"/>
                  <a:pt x="120000" y="120000"/>
                  <a:pt x="120000" y="120000"/>
                </a:cubicBezTo>
                <a:cubicBezTo>
                  <a:pt x="24761" y="24761"/>
                  <a:pt x="24761" y="24761"/>
                  <a:pt x="24761" y="24761"/>
                </a:cubicBezTo>
                <a:cubicBezTo>
                  <a:pt x="1904" y="3809"/>
                  <a:pt x="1904" y="3809"/>
                  <a:pt x="1904" y="3809"/>
                </a:cubicBezTo>
                <a:cubicBezTo>
                  <a:pt x="1904" y="1904"/>
                  <a:pt x="0" y="1904"/>
                  <a:pt x="0" y="0"/>
                </a:cubicBezTo>
              </a:path>
            </a:pathLst>
          </a:custGeom>
          <a:solidFill>
            <a:srgbClr val="839B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9" name="Shape 489"/>
          <p:cNvSpPr/>
          <p:nvPr/>
        </p:nvSpPr>
        <p:spPr>
          <a:xfrm>
            <a:off x="9624315" y="4390511"/>
            <a:ext cx="269874" cy="268288"/>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9BBB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0" name="Shape 490"/>
          <p:cNvSpPr/>
          <p:nvPr/>
        </p:nvSpPr>
        <p:spPr>
          <a:xfrm>
            <a:off x="9624315" y="4390511"/>
            <a:ext cx="269874" cy="268288"/>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1" name="Shape 491"/>
          <p:cNvSpPr/>
          <p:nvPr/>
        </p:nvSpPr>
        <p:spPr>
          <a:xfrm>
            <a:off x="9246490" y="4484172"/>
            <a:ext cx="284162" cy="174625"/>
          </a:xfrm>
          <a:custGeom>
            <a:avLst/>
            <a:gdLst/>
            <a:ahLst/>
            <a:cxnLst/>
            <a:rect l="0" t="0" r="0" b="0"/>
            <a:pathLst>
              <a:path w="120000" h="120000" extrusionOk="0">
                <a:moveTo>
                  <a:pt x="0" y="120000"/>
                </a:moveTo>
                <a:cubicBezTo>
                  <a:pt x="0" y="120000"/>
                  <a:pt x="0" y="120000"/>
                  <a:pt x="0" y="120000"/>
                </a:cubicBezTo>
                <a:cubicBezTo>
                  <a:pt x="0" y="120000"/>
                  <a:pt x="0" y="120000"/>
                  <a:pt x="0" y="120000"/>
                </a:cubicBezTo>
                <a:moveTo>
                  <a:pt x="120000" y="0"/>
                </a:moveTo>
                <a:cubicBezTo>
                  <a:pt x="88571" y="50769"/>
                  <a:pt x="88571" y="50769"/>
                  <a:pt x="88571" y="50769"/>
                </a:cubicBezTo>
                <a:cubicBezTo>
                  <a:pt x="71428" y="78461"/>
                  <a:pt x="71428" y="78461"/>
                  <a:pt x="71428" y="78461"/>
                </a:cubicBezTo>
                <a:cubicBezTo>
                  <a:pt x="67142" y="83076"/>
                  <a:pt x="62857" y="90000"/>
                  <a:pt x="57142" y="94615"/>
                </a:cubicBezTo>
                <a:cubicBezTo>
                  <a:pt x="62857" y="90000"/>
                  <a:pt x="67142" y="83076"/>
                  <a:pt x="71428" y="78461"/>
                </a:cubicBezTo>
                <a:cubicBezTo>
                  <a:pt x="88571" y="50769"/>
                  <a:pt x="88571" y="50769"/>
                  <a:pt x="88571" y="50769"/>
                </a:cubicBezTo>
                <a:cubicBezTo>
                  <a:pt x="120000" y="0"/>
                  <a:pt x="120000" y="0"/>
                  <a:pt x="120000" y="0"/>
                </a:cubicBezTo>
              </a:path>
            </a:pathLst>
          </a:custGeom>
          <a:solidFill>
            <a:srgbClr val="839B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2" name="Shape 492"/>
          <p:cNvSpPr/>
          <p:nvPr/>
        </p:nvSpPr>
        <p:spPr>
          <a:xfrm>
            <a:off x="507146" y="1306070"/>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493" name="Shape 493"/>
          <p:cNvSpPr/>
          <p:nvPr/>
        </p:nvSpPr>
        <p:spPr>
          <a:xfrm>
            <a:off x="507146" y="2534266"/>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494" name="Shape 494"/>
          <p:cNvSpPr/>
          <p:nvPr/>
        </p:nvSpPr>
        <p:spPr>
          <a:xfrm>
            <a:off x="506448" y="5115595"/>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495" name="Shape 495"/>
          <p:cNvSpPr/>
          <p:nvPr/>
        </p:nvSpPr>
        <p:spPr>
          <a:xfrm>
            <a:off x="506448" y="3848180"/>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nvGrpSpPr>
          <p:cNvPr id="496" name="Shape 496"/>
          <p:cNvGrpSpPr/>
          <p:nvPr/>
        </p:nvGrpSpPr>
        <p:grpSpPr>
          <a:xfrm>
            <a:off x="8852789" y="1619529"/>
            <a:ext cx="2105024" cy="1658938"/>
            <a:chOff x="5946775" y="4468571"/>
            <a:chExt cx="2105024" cy="1658938"/>
          </a:xfrm>
        </p:grpSpPr>
        <p:sp>
          <p:nvSpPr>
            <p:cNvPr id="497" name="Shape 497"/>
            <p:cNvSpPr/>
            <p:nvPr/>
          </p:nvSpPr>
          <p:spPr>
            <a:xfrm>
              <a:off x="5946775" y="5032135"/>
              <a:ext cx="2105024" cy="534988"/>
            </a:xfrm>
            <a:custGeom>
              <a:avLst/>
              <a:gdLst/>
              <a:ahLst/>
              <a:cxnLst/>
              <a:rect l="0" t="0" r="0" b="0"/>
              <a:pathLst>
                <a:path w="120000" h="120000" extrusionOk="0">
                  <a:moveTo>
                    <a:pt x="15192" y="120000"/>
                  </a:moveTo>
                  <a:cubicBezTo>
                    <a:pt x="104807" y="120000"/>
                    <a:pt x="104807" y="120000"/>
                    <a:pt x="104807" y="120000"/>
                  </a:cubicBezTo>
                  <a:cubicBezTo>
                    <a:pt x="113269" y="120000"/>
                    <a:pt x="120000" y="92830"/>
                    <a:pt x="120000" y="59622"/>
                  </a:cubicBezTo>
                  <a:cubicBezTo>
                    <a:pt x="120000" y="26415"/>
                    <a:pt x="113269" y="0"/>
                    <a:pt x="104807" y="0"/>
                  </a:cubicBezTo>
                  <a:cubicBezTo>
                    <a:pt x="15192" y="0"/>
                    <a:pt x="15192" y="0"/>
                    <a:pt x="15192" y="0"/>
                  </a:cubicBezTo>
                  <a:cubicBezTo>
                    <a:pt x="6730" y="0"/>
                    <a:pt x="0" y="26415"/>
                    <a:pt x="0" y="59622"/>
                  </a:cubicBezTo>
                  <a:cubicBezTo>
                    <a:pt x="0" y="92830"/>
                    <a:pt x="6730" y="120000"/>
                    <a:pt x="15192" y="12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8" name="Shape 498"/>
            <p:cNvSpPr/>
            <p:nvPr/>
          </p:nvSpPr>
          <p:spPr>
            <a:xfrm>
              <a:off x="5946775" y="4468571"/>
              <a:ext cx="1096962" cy="1658938"/>
            </a:xfrm>
            <a:custGeom>
              <a:avLst/>
              <a:gdLst/>
              <a:ahLst/>
              <a:cxnLst/>
              <a:rect l="0" t="0" r="0" b="0"/>
              <a:pathLst>
                <a:path w="120000" h="120000" extrusionOk="0">
                  <a:moveTo>
                    <a:pt x="0" y="60000"/>
                  </a:moveTo>
                  <a:cubicBezTo>
                    <a:pt x="0" y="65609"/>
                    <a:pt x="3323" y="70487"/>
                    <a:pt x="8861" y="74146"/>
                  </a:cubicBezTo>
                  <a:cubicBezTo>
                    <a:pt x="9230" y="74146"/>
                    <a:pt x="9230" y="74146"/>
                    <a:pt x="9230" y="74146"/>
                  </a:cubicBezTo>
                  <a:cubicBezTo>
                    <a:pt x="67200" y="112439"/>
                    <a:pt x="67200" y="112439"/>
                    <a:pt x="67200" y="112439"/>
                  </a:cubicBezTo>
                  <a:cubicBezTo>
                    <a:pt x="78646" y="120000"/>
                    <a:pt x="97107" y="120000"/>
                    <a:pt x="108553" y="112439"/>
                  </a:cubicBezTo>
                  <a:cubicBezTo>
                    <a:pt x="120000" y="104878"/>
                    <a:pt x="120000" y="92682"/>
                    <a:pt x="108553" y="85121"/>
                  </a:cubicBezTo>
                  <a:cubicBezTo>
                    <a:pt x="70523" y="60000"/>
                    <a:pt x="70523" y="60000"/>
                    <a:pt x="70523" y="60000"/>
                  </a:cubicBezTo>
                  <a:cubicBezTo>
                    <a:pt x="108553" y="35121"/>
                    <a:pt x="108553" y="35121"/>
                    <a:pt x="108553" y="35121"/>
                  </a:cubicBezTo>
                  <a:cubicBezTo>
                    <a:pt x="120000" y="27560"/>
                    <a:pt x="120000" y="15121"/>
                    <a:pt x="108553" y="7560"/>
                  </a:cubicBezTo>
                  <a:cubicBezTo>
                    <a:pt x="97107" y="0"/>
                    <a:pt x="78646" y="0"/>
                    <a:pt x="67200" y="7560"/>
                  </a:cubicBezTo>
                  <a:cubicBezTo>
                    <a:pt x="9230" y="45853"/>
                    <a:pt x="9230" y="45853"/>
                    <a:pt x="9230" y="45853"/>
                  </a:cubicBezTo>
                  <a:cubicBezTo>
                    <a:pt x="8861" y="45853"/>
                    <a:pt x="8861" y="45853"/>
                    <a:pt x="8861" y="45853"/>
                  </a:cubicBezTo>
                  <a:cubicBezTo>
                    <a:pt x="3323" y="49512"/>
                    <a:pt x="0" y="54390"/>
                    <a:pt x="0" y="6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9" name="Shape 499"/>
            <p:cNvSpPr/>
            <p:nvPr/>
          </p:nvSpPr>
          <p:spPr>
            <a:xfrm>
              <a:off x="5946775" y="5032135"/>
              <a:ext cx="644524" cy="534988"/>
            </a:xfrm>
            <a:custGeom>
              <a:avLst/>
              <a:gdLst/>
              <a:ahLst/>
              <a:cxnLst/>
              <a:rect l="0" t="0" r="0" b="0"/>
              <a:pathLst>
                <a:path w="120000" h="120000" extrusionOk="0">
                  <a:moveTo>
                    <a:pt x="49633" y="0"/>
                  </a:moveTo>
                  <a:cubicBezTo>
                    <a:pt x="36439" y="0"/>
                    <a:pt x="24502" y="6037"/>
                    <a:pt x="15706" y="15849"/>
                  </a:cubicBezTo>
                  <a:cubicBezTo>
                    <a:pt x="15706" y="15849"/>
                    <a:pt x="15706" y="15849"/>
                    <a:pt x="15706" y="15849"/>
                  </a:cubicBezTo>
                  <a:cubicBezTo>
                    <a:pt x="15706" y="15849"/>
                    <a:pt x="15706" y="15849"/>
                    <a:pt x="15706" y="15849"/>
                  </a:cubicBezTo>
                  <a:cubicBezTo>
                    <a:pt x="15078" y="15849"/>
                    <a:pt x="15078" y="15849"/>
                    <a:pt x="15078" y="15849"/>
                  </a:cubicBezTo>
                  <a:cubicBezTo>
                    <a:pt x="9424" y="22641"/>
                    <a:pt x="5026" y="30943"/>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1509"/>
                  </a:cubicBezTo>
                  <a:cubicBezTo>
                    <a:pt x="2513" y="41509"/>
                    <a:pt x="2513"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628" y="46037"/>
                    <a:pt x="0" y="51320"/>
                    <a:pt x="0" y="55849"/>
                  </a:cubicBezTo>
                  <a:cubicBezTo>
                    <a:pt x="0" y="55849"/>
                    <a:pt x="0" y="55849"/>
                    <a:pt x="0" y="55849"/>
                  </a:cubicBezTo>
                  <a:cubicBezTo>
                    <a:pt x="0" y="55849"/>
                    <a:pt x="0" y="55849"/>
                    <a:pt x="0" y="55849"/>
                  </a:cubicBezTo>
                  <a:cubicBezTo>
                    <a:pt x="0" y="55849"/>
                    <a:pt x="0" y="55849"/>
                    <a:pt x="0" y="55849"/>
                  </a:cubicBezTo>
                  <a:cubicBezTo>
                    <a:pt x="0" y="55849"/>
                    <a:pt x="0" y="55849"/>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9622"/>
                    <a:pt x="0" y="59622"/>
                    <a:pt x="0" y="59622"/>
                  </a:cubicBezTo>
                  <a:cubicBezTo>
                    <a:pt x="0" y="59622"/>
                    <a:pt x="0" y="59622"/>
                    <a:pt x="0" y="59622"/>
                  </a:cubicBezTo>
                  <a:cubicBezTo>
                    <a:pt x="0" y="59622"/>
                    <a:pt x="0" y="59622"/>
                    <a:pt x="0" y="59622"/>
                  </a:cubicBezTo>
                  <a:cubicBezTo>
                    <a:pt x="0" y="59622"/>
                    <a:pt x="0" y="59622"/>
                    <a:pt x="0" y="59622"/>
                  </a:cubicBezTo>
                  <a:cubicBezTo>
                    <a:pt x="0" y="67169"/>
                    <a:pt x="628" y="74716"/>
                    <a:pt x="3141" y="80754"/>
                  </a:cubicBezTo>
                  <a:cubicBezTo>
                    <a:pt x="5654" y="89811"/>
                    <a:pt x="10052" y="97358"/>
                    <a:pt x="15078" y="103396"/>
                  </a:cubicBezTo>
                  <a:cubicBezTo>
                    <a:pt x="15706" y="103396"/>
                    <a:pt x="15706" y="103396"/>
                    <a:pt x="15706" y="103396"/>
                  </a:cubicBezTo>
                  <a:cubicBezTo>
                    <a:pt x="15706" y="103396"/>
                    <a:pt x="15706" y="103396"/>
                    <a:pt x="15706" y="103396"/>
                  </a:cubicBezTo>
                  <a:cubicBezTo>
                    <a:pt x="15706" y="103396"/>
                    <a:pt x="15706" y="103396"/>
                    <a:pt x="15706" y="103396"/>
                  </a:cubicBezTo>
                  <a:cubicBezTo>
                    <a:pt x="24502" y="113207"/>
                    <a:pt x="36439" y="120000"/>
                    <a:pt x="49633" y="120000"/>
                  </a:cubicBezTo>
                  <a:cubicBezTo>
                    <a:pt x="49633" y="120000"/>
                    <a:pt x="49633" y="120000"/>
                    <a:pt x="49633" y="120000"/>
                  </a:cubicBezTo>
                  <a:cubicBezTo>
                    <a:pt x="49633" y="120000"/>
                    <a:pt x="49633" y="120000"/>
                    <a:pt x="49633" y="120000"/>
                  </a:cubicBezTo>
                  <a:cubicBezTo>
                    <a:pt x="59057" y="120000"/>
                    <a:pt x="67225" y="116981"/>
                    <a:pt x="74764" y="111698"/>
                  </a:cubicBezTo>
                  <a:cubicBezTo>
                    <a:pt x="77277" y="110188"/>
                    <a:pt x="79162" y="107924"/>
                    <a:pt x="81047" y="106415"/>
                  </a:cubicBezTo>
                  <a:cubicBezTo>
                    <a:pt x="88586" y="97358"/>
                    <a:pt x="88586" y="97358"/>
                    <a:pt x="88586" y="97358"/>
                  </a:cubicBezTo>
                  <a:cubicBezTo>
                    <a:pt x="102408" y="80754"/>
                    <a:pt x="102408" y="80754"/>
                    <a:pt x="102408" y="80754"/>
                  </a:cubicBezTo>
                  <a:cubicBezTo>
                    <a:pt x="120000" y="59622"/>
                    <a:pt x="120000" y="59622"/>
                    <a:pt x="120000" y="59622"/>
                  </a:cubicBezTo>
                  <a:cubicBezTo>
                    <a:pt x="88586" y="21886"/>
                    <a:pt x="88586" y="21886"/>
                    <a:pt x="88586" y="21886"/>
                  </a:cubicBezTo>
                  <a:cubicBezTo>
                    <a:pt x="81047" y="12830"/>
                    <a:pt x="81047" y="12830"/>
                    <a:pt x="81047" y="12830"/>
                  </a:cubicBezTo>
                  <a:cubicBezTo>
                    <a:pt x="81047" y="12830"/>
                    <a:pt x="80418" y="12830"/>
                    <a:pt x="80418" y="12075"/>
                  </a:cubicBezTo>
                  <a:cubicBezTo>
                    <a:pt x="71623" y="4528"/>
                    <a:pt x="60942" y="0"/>
                    <a:pt x="49633" y="0"/>
                  </a:cubicBezTo>
                </a:path>
              </a:pathLst>
            </a:custGeom>
            <a:solidFill>
              <a:srgbClr val="222A3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0" name="Shape 500"/>
            <p:cNvSpPr/>
            <p:nvPr/>
          </p:nvSpPr>
          <p:spPr>
            <a:xfrm>
              <a:off x="6213475" y="5032135"/>
              <a:ext cx="647700" cy="266699"/>
            </a:xfrm>
            <a:custGeom>
              <a:avLst/>
              <a:gdLst/>
              <a:ahLst/>
              <a:cxnLst/>
              <a:rect l="0" t="0" r="0" b="0"/>
              <a:pathLst>
                <a:path w="120000" h="120000" extrusionOk="0">
                  <a:moveTo>
                    <a:pt x="0" y="0"/>
                  </a:moveTo>
                  <a:cubicBezTo>
                    <a:pt x="11250" y="0"/>
                    <a:pt x="21875" y="9113"/>
                    <a:pt x="30625" y="24303"/>
                  </a:cubicBezTo>
                  <a:cubicBezTo>
                    <a:pt x="30625" y="25822"/>
                    <a:pt x="31250" y="25822"/>
                    <a:pt x="31250" y="27341"/>
                  </a:cubicBezTo>
                  <a:cubicBezTo>
                    <a:pt x="38750" y="44050"/>
                    <a:pt x="38750" y="44050"/>
                    <a:pt x="38750" y="44050"/>
                  </a:cubicBezTo>
                  <a:cubicBezTo>
                    <a:pt x="70000" y="120000"/>
                    <a:pt x="70000" y="120000"/>
                    <a:pt x="70000" y="120000"/>
                  </a:cubicBezTo>
                  <a:cubicBezTo>
                    <a:pt x="70000" y="120000"/>
                    <a:pt x="70000" y="120000"/>
                    <a:pt x="70000" y="120000"/>
                  </a:cubicBezTo>
                  <a:cubicBezTo>
                    <a:pt x="70000" y="120000"/>
                    <a:pt x="70000" y="120000"/>
                    <a:pt x="70000" y="120000"/>
                  </a:cubicBezTo>
                  <a:cubicBezTo>
                    <a:pt x="120000" y="0"/>
                    <a:pt x="120000" y="0"/>
                    <a:pt x="120000" y="0"/>
                  </a:cubicBezTo>
                  <a:cubicBezTo>
                    <a:pt x="0" y="0"/>
                    <a:pt x="0" y="0"/>
                    <a:pt x="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1" name="Shape 501"/>
            <p:cNvSpPr/>
            <p:nvPr/>
          </p:nvSpPr>
          <p:spPr>
            <a:xfrm>
              <a:off x="6213475" y="5298835"/>
              <a:ext cx="647700" cy="268288"/>
            </a:xfrm>
            <a:custGeom>
              <a:avLst/>
              <a:gdLst/>
              <a:ahLst/>
              <a:cxnLst/>
              <a:rect l="0" t="0" r="0" b="0"/>
              <a:pathLst>
                <a:path w="120000" h="120000" extrusionOk="0">
                  <a:moveTo>
                    <a:pt x="70000" y="0"/>
                  </a:moveTo>
                  <a:cubicBezTo>
                    <a:pt x="52500" y="42000"/>
                    <a:pt x="52500" y="42000"/>
                    <a:pt x="52500" y="42000"/>
                  </a:cubicBezTo>
                  <a:cubicBezTo>
                    <a:pt x="38750" y="75000"/>
                    <a:pt x="38750" y="75000"/>
                    <a:pt x="38750" y="75000"/>
                  </a:cubicBezTo>
                  <a:cubicBezTo>
                    <a:pt x="31250" y="93000"/>
                    <a:pt x="31250" y="93000"/>
                    <a:pt x="31250" y="93000"/>
                  </a:cubicBezTo>
                  <a:cubicBezTo>
                    <a:pt x="29375" y="96000"/>
                    <a:pt x="27500" y="100500"/>
                    <a:pt x="25000" y="103500"/>
                  </a:cubicBezTo>
                  <a:cubicBezTo>
                    <a:pt x="17500" y="114000"/>
                    <a:pt x="9375" y="120000"/>
                    <a:pt x="0" y="120000"/>
                  </a:cubicBezTo>
                  <a:cubicBezTo>
                    <a:pt x="0" y="120000"/>
                    <a:pt x="0" y="120000"/>
                    <a:pt x="0" y="120000"/>
                  </a:cubicBezTo>
                  <a:cubicBezTo>
                    <a:pt x="120000" y="120000"/>
                    <a:pt x="120000" y="120000"/>
                    <a:pt x="120000" y="120000"/>
                  </a:cubicBezTo>
                  <a:cubicBezTo>
                    <a:pt x="70000" y="0"/>
                    <a:pt x="70000" y="0"/>
                    <a:pt x="7000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502" name="Shape 502"/>
          <p:cNvGrpSpPr/>
          <p:nvPr/>
        </p:nvGrpSpPr>
        <p:grpSpPr>
          <a:xfrm>
            <a:off x="7179565" y="559872"/>
            <a:ext cx="2105024" cy="1658938"/>
            <a:chOff x="4146550" y="1468196"/>
            <a:chExt cx="2105024" cy="1658938"/>
          </a:xfrm>
        </p:grpSpPr>
        <p:sp>
          <p:nvSpPr>
            <p:cNvPr id="503" name="Shape 503"/>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4" name="Shape 504"/>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5" name="Shape 505"/>
            <p:cNvSpPr/>
            <p:nvPr/>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6" name="Shape 506"/>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7" name="Shape 507"/>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508" name="Shape 508"/>
          <p:cNvSpPr txBox="1">
            <a:spLocks noGrp="1"/>
          </p:cNvSpPr>
          <p:nvPr>
            <p:ph type="body" idx="2"/>
          </p:nvPr>
        </p:nvSpPr>
        <p:spPr>
          <a:xfrm>
            <a:off x="905608" y="1249053"/>
            <a:ext cx="5190391" cy="396875"/>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9" name="Shape 509"/>
          <p:cNvSpPr txBox="1">
            <a:spLocks noGrp="1"/>
          </p:cNvSpPr>
          <p:nvPr>
            <p:ph type="body" idx="3"/>
          </p:nvPr>
        </p:nvSpPr>
        <p:spPr>
          <a:xfrm>
            <a:off x="905609" y="1660599"/>
            <a:ext cx="5190391" cy="75745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0" name="Shape 510"/>
          <p:cNvSpPr txBox="1">
            <a:spLocks noGrp="1"/>
          </p:cNvSpPr>
          <p:nvPr>
            <p:ph type="body" idx="4"/>
          </p:nvPr>
        </p:nvSpPr>
        <p:spPr>
          <a:xfrm>
            <a:off x="905608" y="2518553"/>
            <a:ext cx="5190391" cy="396875"/>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1" name="Shape 511"/>
          <p:cNvSpPr txBox="1">
            <a:spLocks noGrp="1"/>
          </p:cNvSpPr>
          <p:nvPr>
            <p:ph type="body" idx="5"/>
          </p:nvPr>
        </p:nvSpPr>
        <p:spPr>
          <a:xfrm>
            <a:off x="905609" y="2930099"/>
            <a:ext cx="5190391" cy="75745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2" name="Shape 512"/>
          <p:cNvSpPr txBox="1">
            <a:spLocks noGrp="1"/>
          </p:cNvSpPr>
          <p:nvPr>
            <p:ph type="body" idx="6"/>
          </p:nvPr>
        </p:nvSpPr>
        <p:spPr>
          <a:xfrm>
            <a:off x="905608" y="3774421"/>
            <a:ext cx="5190391" cy="396875"/>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3" name="Shape 513"/>
          <p:cNvSpPr txBox="1">
            <a:spLocks noGrp="1"/>
          </p:cNvSpPr>
          <p:nvPr>
            <p:ph type="body" idx="7"/>
          </p:nvPr>
        </p:nvSpPr>
        <p:spPr>
          <a:xfrm>
            <a:off x="905609" y="4185967"/>
            <a:ext cx="5190391" cy="75745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4" name="Shape 514"/>
          <p:cNvSpPr txBox="1">
            <a:spLocks noGrp="1"/>
          </p:cNvSpPr>
          <p:nvPr>
            <p:ph type="body" idx="8"/>
          </p:nvPr>
        </p:nvSpPr>
        <p:spPr>
          <a:xfrm>
            <a:off x="905608" y="5041623"/>
            <a:ext cx="5190391" cy="396875"/>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5" name="Shape 515"/>
          <p:cNvSpPr txBox="1">
            <a:spLocks noGrp="1"/>
          </p:cNvSpPr>
          <p:nvPr>
            <p:ph type="body" idx="9"/>
          </p:nvPr>
        </p:nvSpPr>
        <p:spPr>
          <a:xfrm>
            <a:off x="905609" y="5453169"/>
            <a:ext cx="5190391" cy="75745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516" name="Shape 516"/>
          <p:cNvGrpSpPr/>
          <p:nvPr/>
        </p:nvGrpSpPr>
        <p:grpSpPr>
          <a:xfrm>
            <a:off x="7179565" y="2719086"/>
            <a:ext cx="2105024" cy="1658938"/>
            <a:chOff x="4146550" y="1468196"/>
            <a:chExt cx="2105024" cy="1658938"/>
          </a:xfrm>
        </p:grpSpPr>
        <p:sp>
          <p:nvSpPr>
            <p:cNvPr id="517" name="Shape 517"/>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8" name="Shape 518"/>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9" name="Shape 519"/>
            <p:cNvSpPr/>
            <p:nvPr/>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0" name="Shape 520"/>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1" name="Shape 521"/>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522" name="Shape 522"/>
          <p:cNvGrpSpPr/>
          <p:nvPr/>
        </p:nvGrpSpPr>
        <p:grpSpPr>
          <a:xfrm>
            <a:off x="8852789" y="3752912"/>
            <a:ext cx="2105024" cy="1658938"/>
            <a:chOff x="5946775" y="4468571"/>
            <a:chExt cx="2105024" cy="1658938"/>
          </a:xfrm>
        </p:grpSpPr>
        <p:sp>
          <p:nvSpPr>
            <p:cNvPr id="523" name="Shape 523"/>
            <p:cNvSpPr/>
            <p:nvPr/>
          </p:nvSpPr>
          <p:spPr>
            <a:xfrm>
              <a:off x="5946775" y="5032135"/>
              <a:ext cx="2105024" cy="534988"/>
            </a:xfrm>
            <a:custGeom>
              <a:avLst/>
              <a:gdLst/>
              <a:ahLst/>
              <a:cxnLst/>
              <a:rect l="0" t="0" r="0" b="0"/>
              <a:pathLst>
                <a:path w="120000" h="120000" extrusionOk="0">
                  <a:moveTo>
                    <a:pt x="15192" y="120000"/>
                  </a:moveTo>
                  <a:cubicBezTo>
                    <a:pt x="104807" y="120000"/>
                    <a:pt x="104807" y="120000"/>
                    <a:pt x="104807" y="120000"/>
                  </a:cubicBezTo>
                  <a:cubicBezTo>
                    <a:pt x="113269" y="120000"/>
                    <a:pt x="120000" y="92830"/>
                    <a:pt x="120000" y="59622"/>
                  </a:cubicBezTo>
                  <a:cubicBezTo>
                    <a:pt x="120000" y="26415"/>
                    <a:pt x="113269" y="0"/>
                    <a:pt x="104807" y="0"/>
                  </a:cubicBezTo>
                  <a:cubicBezTo>
                    <a:pt x="15192" y="0"/>
                    <a:pt x="15192" y="0"/>
                    <a:pt x="15192" y="0"/>
                  </a:cubicBezTo>
                  <a:cubicBezTo>
                    <a:pt x="6730" y="0"/>
                    <a:pt x="0" y="26415"/>
                    <a:pt x="0" y="59622"/>
                  </a:cubicBezTo>
                  <a:cubicBezTo>
                    <a:pt x="0" y="92830"/>
                    <a:pt x="6730" y="120000"/>
                    <a:pt x="15192" y="12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4" name="Shape 524"/>
            <p:cNvSpPr/>
            <p:nvPr/>
          </p:nvSpPr>
          <p:spPr>
            <a:xfrm>
              <a:off x="5946775" y="4468571"/>
              <a:ext cx="1096962" cy="1658938"/>
            </a:xfrm>
            <a:custGeom>
              <a:avLst/>
              <a:gdLst/>
              <a:ahLst/>
              <a:cxnLst/>
              <a:rect l="0" t="0" r="0" b="0"/>
              <a:pathLst>
                <a:path w="120000" h="120000" extrusionOk="0">
                  <a:moveTo>
                    <a:pt x="0" y="60000"/>
                  </a:moveTo>
                  <a:cubicBezTo>
                    <a:pt x="0" y="65609"/>
                    <a:pt x="3323" y="70487"/>
                    <a:pt x="8861" y="74146"/>
                  </a:cubicBezTo>
                  <a:cubicBezTo>
                    <a:pt x="9230" y="74146"/>
                    <a:pt x="9230" y="74146"/>
                    <a:pt x="9230" y="74146"/>
                  </a:cubicBezTo>
                  <a:cubicBezTo>
                    <a:pt x="67200" y="112439"/>
                    <a:pt x="67200" y="112439"/>
                    <a:pt x="67200" y="112439"/>
                  </a:cubicBezTo>
                  <a:cubicBezTo>
                    <a:pt x="78646" y="120000"/>
                    <a:pt x="97107" y="120000"/>
                    <a:pt x="108553" y="112439"/>
                  </a:cubicBezTo>
                  <a:cubicBezTo>
                    <a:pt x="120000" y="104878"/>
                    <a:pt x="120000" y="92682"/>
                    <a:pt x="108553" y="85121"/>
                  </a:cubicBezTo>
                  <a:cubicBezTo>
                    <a:pt x="70523" y="60000"/>
                    <a:pt x="70523" y="60000"/>
                    <a:pt x="70523" y="60000"/>
                  </a:cubicBezTo>
                  <a:cubicBezTo>
                    <a:pt x="108553" y="35121"/>
                    <a:pt x="108553" y="35121"/>
                    <a:pt x="108553" y="35121"/>
                  </a:cubicBezTo>
                  <a:cubicBezTo>
                    <a:pt x="120000" y="27560"/>
                    <a:pt x="120000" y="15121"/>
                    <a:pt x="108553" y="7560"/>
                  </a:cubicBezTo>
                  <a:cubicBezTo>
                    <a:pt x="97107" y="0"/>
                    <a:pt x="78646" y="0"/>
                    <a:pt x="67200" y="7560"/>
                  </a:cubicBezTo>
                  <a:cubicBezTo>
                    <a:pt x="9230" y="45853"/>
                    <a:pt x="9230" y="45853"/>
                    <a:pt x="9230" y="45853"/>
                  </a:cubicBezTo>
                  <a:cubicBezTo>
                    <a:pt x="8861" y="45853"/>
                    <a:pt x="8861" y="45853"/>
                    <a:pt x="8861" y="45853"/>
                  </a:cubicBezTo>
                  <a:cubicBezTo>
                    <a:pt x="3323" y="49512"/>
                    <a:pt x="0" y="54390"/>
                    <a:pt x="0" y="6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5" name="Shape 525"/>
            <p:cNvSpPr/>
            <p:nvPr/>
          </p:nvSpPr>
          <p:spPr>
            <a:xfrm>
              <a:off x="5946775" y="5032135"/>
              <a:ext cx="644524" cy="534988"/>
            </a:xfrm>
            <a:custGeom>
              <a:avLst/>
              <a:gdLst/>
              <a:ahLst/>
              <a:cxnLst/>
              <a:rect l="0" t="0" r="0" b="0"/>
              <a:pathLst>
                <a:path w="120000" h="120000" extrusionOk="0">
                  <a:moveTo>
                    <a:pt x="49633" y="0"/>
                  </a:moveTo>
                  <a:cubicBezTo>
                    <a:pt x="36439" y="0"/>
                    <a:pt x="24502" y="6037"/>
                    <a:pt x="15706" y="15849"/>
                  </a:cubicBezTo>
                  <a:cubicBezTo>
                    <a:pt x="15706" y="15849"/>
                    <a:pt x="15706" y="15849"/>
                    <a:pt x="15706" y="15849"/>
                  </a:cubicBezTo>
                  <a:cubicBezTo>
                    <a:pt x="15706" y="15849"/>
                    <a:pt x="15706" y="15849"/>
                    <a:pt x="15706" y="15849"/>
                  </a:cubicBezTo>
                  <a:cubicBezTo>
                    <a:pt x="15078" y="15849"/>
                    <a:pt x="15078" y="15849"/>
                    <a:pt x="15078" y="15849"/>
                  </a:cubicBezTo>
                  <a:cubicBezTo>
                    <a:pt x="9424" y="22641"/>
                    <a:pt x="5026" y="30943"/>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1509"/>
                  </a:cubicBezTo>
                  <a:cubicBezTo>
                    <a:pt x="2513" y="41509"/>
                    <a:pt x="2513"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628" y="46037"/>
                    <a:pt x="0" y="51320"/>
                    <a:pt x="0" y="55849"/>
                  </a:cubicBezTo>
                  <a:cubicBezTo>
                    <a:pt x="0" y="55849"/>
                    <a:pt x="0" y="55849"/>
                    <a:pt x="0" y="55849"/>
                  </a:cubicBezTo>
                  <a:cubicBezTo>
                    <a:pt x="0" y="55849"/>
                    <a:pt x="0" y="55849"/>
                    <a:pt x="0" y="55849"/>
                  </a:cubicBezTo>
                  <a:cubicBezTo>
                    <a:pt x="0" y="55849"/>
                    <a:pt x="0" y="55849"/>
                    <a:pt x="0" y="55849"/>
                  </a:cubicBezTo>
                  <a:cubicBezTo>
                    <a:pt x="0" y="55849"/>
                    <a:pt x="0" y="55849"/>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9622"/>
                    <a:pt x="0" y="59622"/>
                    <a:pt x="0" y="59622"/>
                  </a:cubicBezTo>
                  <a:cubicBezTo>
                    <a:pt x="0" y="59622"/>
                    <a:pt x="0" y="59622"/>
                    <a:pt x="0" y="59622"/>
                  </a:cubicBezTo>
                  <a:cubicBezTo>
                    <a:pt x="0" y="59622"/>
                    <a:pt x="0" y="59622"/>
                    <a:pt x="0" y="59622"/>
                  </a:cubicBezTo>
                  <a:cubicBezTo>
                    <a:pt x="0" y="59622"/>
                    <a:pt x="0" y="59622"/>
                    <a:pt x="0" y="59622"/>
                  </a:cubicBezTo>
                  <a:cubicBezTo>
                    <a:pt x="0" y="67169"/>
                    <a:pt x="628" y="74716"/>
                    <a:pt x="3141" y="80754"/>
                  </a:cubicBezTo>
                  <a:cubicBezTo>
                    <a:pt x="5654" y="89811"/>
                    <a:pt x="10052" y="97358"/>
                    <a:pt x="15078" y="103396"/>
                  </a:cubicBezTo>
                  <a:cubicBezTo>
                    <a:pt x="15706" y="103396"/>
                    <a:pt x="15706" y="103396"/>
                    <a:pt x="15706" y="103396"/>
                  </a:cubicBezTo>
                  <a:cubicBezTo>
                    <a:pt x="15706" y="103396"/>
                    <a:pt x="15706" y="103396"/>
                    <a:pt x="15706" y="103396"/>
                  </a:cubicBezTo>
                  <a:cubicBezTo>
                    <a:pt x="15706" y="103396"/>
                    <a:pt x="15706" y="103396"/>
                    <a:pt x="15706" y="103396"/>
                  </a:cubicBezTo>
                  <a:cubicBezTo>
                    <a:pt x="24502" y="113207"/>
                    <a:pt x="36439" y="120000"/>
                    <a:pt x="49633" y="120000"/>
                  </a:cubicBezTo>
                  <a:cubicBezTo>
                    <a:pt x="49633" y="120000"/>
                    <a:pt x="49633" y="120000"/>
                    <a:pt x="49633" y="120000"/>
                  </a:cubicBezTo>
                  <a:cubicBezTo>
                    <a:pt x="49633" y="120000"/>
                    <a:pt x="49633" y="120000"/>
                    <a:pt x="49633" y="120000"/>
                  </a:cubicBezTo>
                  <a:cubicBezTo>
                    <a:pt x="59057" y="120000"/>
                    <a:pt x="67225" y="116981"/>
                    <a:pt x="74764" y="111698"/>
                  </a:cubicBezTo>
                  <a:cubicBezTo>
                    <a:pt x="77277" y="110188"/>
                    <a:pt x="79162" y="107924"/>
                    <a:pt x="81047" y="106415"/>
                  </a:cubicBezTo>
                  <a:cubicBezTo>
                    <a:pt x="88586" y="97358"/>
                    <a:pt x="88586" y="97358"/>
                    <a:pt x="88586" y="97358"/>
                  </a:cubicBezTo>
                  <a:cubicBezTo>
                    <a:pt x="102408" y="80754"/>
                    <a:pt x="102408" y="80754"/>
                    <a:pt x="102408" y="80754"/>
                  </a:cubicBezTo>
                  <a:cubicBezTo>
                    <a:pt x="120000" y="59622"/>
                    <a:pt x="120000" y="59622"/>
                    <a:pt x="120000" y="59622"/>
                  </a:cubicBezTo>
                  <a:cubicBezTo>
                    <a:pt x="88586" y="21886"/>
                    <a:pt x="88586" y="21886"/>
                    <a:pt x="88586" y="21886"/>
                  </a:cubicBezTo>
                  <a:cubicBezTo>
                    <a:pt x="81047" y="12830"/>
                    <a:pt x="81047" y="12830"/>
                    <a:pt x="81047" y="12830"/>
                  </a:cubicBezTo>
                  <a:cubicBezTo>
                    <a:pt x="81047" y="12830"/>
                    <a:pt x="80418" y="12830"/>
                    <a:pt x="80418" y="12075"/>
                  </a:cubicBezTo>
                  <a:cubicBezTo>
                    <a:pt x="71623" y="4528"/>
                    <a:pt x="60942" y="0"/>
                    <a:pt x="49633" y="0"/>
                  </a:cubicBezTo>
                </a:path>
              </a:pathLst>
            </a:custGeom>
            <a:solidFill>
              <a:srgbClr val="222A3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6" name="Shape 526"/>
            <p:cNvSpPr/>
            <p:nvPr/>
          </p:nvSpPr>
          <p:spPr>
            <a:xfrm>
              <a:off x="6213475" y="5032135"/>
              <a:ext cx="647700" cy="266699"/>
            </a:xfrm>
            <a:custGeom>
              <a:avLst/>
              <a:gdLst/>
              <a:ahLst/>
              <a:cxnLst/>
              <a:rect l="0" t="0" r="0" b="0"/>
              <a:pathLst>
                <a:path w="120000" h="120000" extrusionOk="0">
                  <a:moveTo>
                    <a:pt x="0" y="0"/>
                  </a:moveTo>
                  <a:cubicBezTo>
                    <a:pt x="11250" y="0"/>
                    <a:pt x="21875" y="9113"/>
                    <a:pt x="30625" y="24303"/>
                  </a:cubicBezTo>
                  <a:cubicBezTo>
                    <a:pt x="30625" y="25822"/>
                    <a:pt x="31250" y="25822"/>
                    <a:pt x="31250" y="27341"/>
                  </a:cubicBezTo>
                  <a:cubicBezTo>
                    <a:pt x="38750" y="44050"/>
                    <a:pt x="38750" y="44050"/>
                    <a:pt x="38750" y="44050"/>
                  </a:cubicBezTo>
                  <a:cubicBezTo>
                    <a:pt x="70000" y="120000"/>
                    <a:pt x="70000" y="120000"/>
                    <a:pt x="70000" y="120000"/>
                  </a:cubicBezTo>
                  <a:cubicBezTo>
                    <a:pt x="70000" y="120000"/>
                    <a:pt x="70000" y="120000"/>
                    <a:pt x="70000" y="120000"/>
                  </a:cubicBezTo>
                  <a:cubicBezTo>
                    <a:pt x="70000" y="120000"/>
                    <a:pt x="70000" y="120000"/>
                    <a:pt x="70000" y="120000"/>
                  </a:cubicBezTo>
                  <a:cubicBezTo>
                    <a:pt x="120000" y="0"/>
                    <a:pt x="120000" y="0"/>
                    <a:pt x="120000" y="0"/>
                  </a:cubicBezTo>
                  <a:cubicBezTo>
                    <a:pt x="0" y="0"/>
                    <a:pt x="0" y="0"/>
                    <a:pt x="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7" name="Shape 527"/>
            <p:cNvSpPr/>
            <p:nvPr/>
          </p:nvSpPr>
          <p:spPr>
            <a:xfrm>
              <a:off x="6213475" y="5298835"/>
              <a:ext cx="647700" cy="268288"/>
            </a:xfrm>
            <a:custGeom>
              <a:avLst/>
              <a:gdLst/>
              <a:ahLst/>
              <a:cxnLst/>
              <a:rect l="0" t="0" r="0" b="0"/>
              <a:pathLst>
                <a:path w="120000" h="120000" extrusionOk="0">
                  <a:moveTo>
                    <a:pt x="70000" y="0"/>
                  </a:moveTo>
                  <a:cubicBezTo>
                    <a:pt x="52500" y="42000"/>
                    <a:pt x="52500" y="42000"/>
                    <a:pt x="52500" y="42000"/>
                  </a:cubicBezTo>
                  <a:cubicBezTo>
                    <a:pt x="38750" y="75000"/>
                    <a:pt x="38750" y="75000"/>
                    <a:pt x="38750" y="75000"/>
                  </a:cubicBezTo>
                  <a:cubicBezTo>
                    <a:pt x="31250" y="93000"/>
                    <a:pt x="31250" y="93000"/>
                    <a:pt x="31250" y="93000"/>
                  </a:cubicBezTo>
                  <a:cubicBezTo>
                    <a:pt x="29375" y="96000"/>
                    <a:pt x="27500" y="100500"/>
                    <a:pt x="25000" y="103500"/>
                  </a:cubicBezTo>
                  <a:cubicBezTo>
                    <a:pt x="17500" y="114000"/>
                    <a:pt x="9375" y="120000"/>
                    <a:pt x="0" y="120000"/>
                  </a:cubicBezTo>
                  <a:cubicBezTo>
                    <a:pt x="0" y="120000"/>
                    <a:pt x="0" y="120000"/>
                    <a:pt x="0" y="120000"/>
                  </a:cubicBezTo>
                  <a:cubicBezTo>
                    <a:pt x="120000" y="120000"/>
                    <a:pt x="120000" y="120000"/>
                    <a:pt x="120000" y="120000"/>
                  </a:cubicBezTo>
                  <a:cubicBezTo>
                    <a:pt x="70000" y="0"/>
                    <a:pt x="70000" y="0"/>
                    <a:pt x="7000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528" name="Shape 528"/>
          <p:cNvGrpSpPr/>
          <p:nvPr/>
        </p:nvGrpSpPr>
        <p:grpSpPr>
          <a:xfrm>
            <a:off x="7179565" y="4794313"/>
            <a:ext cx="2105024" cy="1658938"/>
            <a:chOff x="4146550" y="1468196"/>
            <a:chExt cx="2105024" cy="1658938"/>
          </a:xfrm>
        </p:grpSpPr>
        <p:sp>
          <p:nvSpPr>
            <p:cNvPr id="529" name="Shape 529"/>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30" name="Shape 530"/>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31" name="Shape 531"/>
            <p:cNvSpPr/>
            <p:nvPr/>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32" name="Shape 532"/>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33" name="Shape 533"/>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Aero-Infographic">
  <p:cSld name="Aero-Infographic">
    <p:spTree>
      <p:nvGrpSpPr>
        <p:cNvPr id="1" name="Shape 534"/>
        <p:cNvGrpSpPr/>
        <p:nvPr/>
      </p:nvGrpSpPr>
      <p:grpSpPr>
        <a:xfrm>
          <a:off x="0" y="0"/>
          <a:ext cx="0" cy="0"/>
          <a:chOff x="0" y="0"/>
          <a:chExt cx="0" cy="0"/>
        </a:xfrm>
      </p:grpSpPr>
      <p:sp>
        <p:nvSpPr>
          <p:cNvPr id="535" name="Shape 535"/>
          <p:cNvSpPr txBox="1">
            <a:spLocks noGrp="1"/>
          </p:cNvSpPr>
          <p:nvPr>
            <p:ph type="title"/>
          </p:nvPr>
        </p:nvSpPr>
        <p:spPr>
          <a:xfrm>
            <a:off x="208635" y="633245"/>
            <a:ext cx="9569083"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36" name="Shape 536"/>
          <p:cNvSpPr txBox="1">
            <a:spLocks noGrp="1"/>
          </p:cNvSpPr>
          <p:nvPr>
            <p:ph type="body" idx="1"/>
          </p:nvPr>
        </p:nvSpPr>
        <p:spPr>
          <a:xfrm>
            <a:off x="207963" y="273050"/>
            <a:ext cx="9569083"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37" name="Shape 537"/>
          <p:cNvSpPr/>
          <p:nvPr/>
        </p:nvSpPr>
        <p:spPr>
          <a:xfrm>
            <a:off x="-84570" y="2350435"/>
            <a:ext cx="9794526" cy="3583613"/>
          </a:xfrm>
          <a:custGeom>
            <a:avLst/>
            <a:gdLst/>
            <a:ahLst/>
            <a:cxnLst/>
            <a:rect l="0" t="0" r="0" b="0"/>
            <a:pathLst>
              <a:path w="120000" h="120000" extrusionOk="0">
                <a:moveTo>
                  <a:pt x="0" y="99534"/>
                </a:moveTo>
                <a:cubicBezTo>
                  <a:pt x="17821" y="120000"/>
                  <a:pt x="19688" y="62325"/>
                  <a:pt x="28005" y="62790"/>
                </a:cubicBezTo>
                <a:cubicBezTo>
                  <a:pt x="36322" y="63255"/>
                  <a:pt x="41414" y="85581"/>
                  <a:pt x="52277" y="83720"/>
                </a:cubicBezTo>
                <a:cubicBezTo>
                  <a:pt x="63140" y="81860"/>
                  <a:pt x="63988" y="40930"/>
                  <a:pt x="75190" y="37209"/>
                </a:cubicBezTo>
                <a:cubicBezTo>
                  <a:pt x="86393" y="33488"/>
                  <a:pt x="87538" y="57093"/>
                  <a:pt x="98231" y="55697"/>
                </a:cubicBezTo>
                <a:cubicBezTo>
                  <a:pt x="108925" y="54302"/>
                  <a:pt x="109137" y="9767"/>
                  <a:pt x="120000" y="0"/>
                </a:cubicBezTo>
              </a:path>
            </a:pathLst>
          </a:custGeom>
          <a:noFill/>
          <a:ln w="15875" cap="flat" cmpd="sng">
            <a:solidFill>
              <a:schemeClr val="dk1"/>
            </a:solidFill>
            <a:prstDash val="dash"/>
            <a:miter lim="8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538" name="Shape 538"/>
          <p:cNvGrpSpPr/>
          <p:nvPr/>
        </p:nvGrpSpPr>
        <p:grpSpPr>
          <a:xfrm>
            <a:off x="1760306" y="3744764"/>
            <a:ext cx="995965" cy="993236"/>
            <a:chOff x="1760306" y="3744764"/>
            <a:chExt cx="995965" cy="993236"/>
          </a:xfrm>
        </p:grpSpPr>
        <p:sp>
          <p:nvSpPr>
            <p:cNvPr id="539" name="Shape 539"/>
            <p:cNvSpPr/>
            <p:nvPr/>
          </p:nvSpPr>
          <p:spPr>
            <a:xfrm>
              <a:off x="1760306" y="3744764"/>
              <a:ext cx="995965" cy="993236"/>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540" name="Shape 540"/>
            <p:cNvSpPr/>
            <p:nvPr/>
          </p:nvSpPr>
          <p:spPr>
            <a:xfrm>
              <a:off x="2118625" y="4101719"/>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541" name="Shape 541"/>
          <p:cNvGrpSpPr/>
          <p:nvPr/>
        </p:nvGrpSpPr>
        <p:grpSpPr>
          <a:xfrm>
            <a:off x="3658378" y="4366073"/>
            <a:ext cx="995965" cy="993236"/>
            <a:chOff x="3658378" y="4366073"/>
            <a:chExt cx="995965" cy="993236"/>
          </a:xfrm>
        </p:grpSpPr>
        <p:sp>
          <p:nvSpPr>
            <p:cNvPr id="542" name="Shape 542"/>
            <p:cNvSpPr/>
            <p:nvPr/>
          </p:nvSpPr>
          <p:spPr>
            <a:xfrm>
              <a:off x="3658378" y="4366073"/>
              <a:ext cx="995965" cy="993236"/>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543" name="Shape 543"/>
            <p:cNvSpPr/>
            <p:nvPr/>
          </p:nvSpPr>
          <p:spPr>
            <a:xfrm>
              <a:off x="4030553" y="4724983"/>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544" name="Shape 544"/>
          <p:cNvGrpSpPr/>
          <p:nvPr/>
        </p:nvGrpSpPr>
        <p:grpSpPr>
          <a:xfrm>
            <a:off x="5556451" y="3010474"/>
            <a:ext cx="995965" cy="993236"/>
            <a:chOff x="5556451" y="3010474"/>
            <a:chExt cx="995965" cy="993236"/>
          </a:xfrm>
        </p:grpSpPr>
        <p:sp>
          <p:nvSpPr>
            <p:cNvPr id="545" name="Shape 545"/>
            <p:cNvSpPr/>
            <p:nvPr/>
          </p:nvSpPr>
          <p:spPr>
            <a:xfrm>
              <a:off x="5556451" y="3010474"/>
              <a:ext cx="995965" cy="993236"/>
            </a:xfrm>
            <a:prstGeom prst="ellipse">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546" name="Shape 546"/>
            <p:cNvSpPr/>
            <p:nvPr/>
          </p:nvSpPr>
          <p:spPr>
            <a:xfrm>
              <a:off x="5922678" y="3342621"/>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547" name="Shape 547"/>
          <p:cNvGrpSpPr/>
          <p:nvPr/>
        </p:nvGrpSpPr>
        <p:grpSpPr>
          <a:xfrm>
            <a:off x="7454525" y="3536691"/>
            <a:ext cx="995965" cy="993236"/>
            <a:chOff x="7454525" y="3536691"/>
            <a:chExt cx="995965" cy="993236"/>
          </a:xfrm>
        </p:grpSpPr>
        <p:sp>
          <p:nvSpPr>
            <p:cNvPr id="548" name="Shape 548"/>
            <p:cNvSpPr/>
            <p:nvPr/>
          </p:nvSpPr>
          <p:spPr>
            <a:xfrm>
              <a:off x="7454525" y="3536691"/>
              <a:ext cx="995965" cy="993236"/>
            </a:xfrm>
            <a:prstGeom prst="ellipse">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549" name="Shape 549"/>
            <p:cNvSpPr/>
            <p:nvPr/>
          </p:nvSpPr>
          <p:spPr>
            <a:xfrm>
              <a:off x="7812842" y="389364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sp>
        <p:nvSpPr>
          <p:cNvPr id="550" name="Shape 550"/>
          <p:cNvSpPr/>
          <p:nvPr/>
        </p:nvSpPr>
        <p:spPr>
          <a:xfrm>
            <a:off x="9656652" y="830141"/>
            <a:ext cx="1589340" cy="1589340"/>
          </a:xfrm>
          <a:custGeom>
            <a:avLst/>
            <a:gdLst/>
            <a:ahLst/>
            <a:cxnLst/>
            <a:rect l="0" t="0" r="0" b="0"/>
            <a:pathLst>
              <a:path w="120000" h="120000" extrusionOk="0">
                <a:moveTo>
                  <a:pt x="68227" y="110255"/>
                </a:moveTo>
                <a:lnTo>
                  <a:pt x="52294" y="71566"/>
                </a:lnTo>
                <a:lnTo>
                  <a:pt x="109194" y="14666"/>
                </a:lnTo>
                <a:cubicBezTo>
                  <a:pt x="109194" y="14666"/>
                  <a:pt x="68227" y="110255"/>
                  <a:pt x="68227" y="110255"/>
                </a:cubicBezTo>
                <a:close/>
                <a:moveTo>
                  <a:pt x="9750" y="51777"/>
                </a:moveTo>
                <a:lnTo>
                  <a:pt x="105333" y="10805"/>
                </a:lnTo>
                <a:lnTo>
                  <a:pt x="48438" y="67705"/>
                </a:lnTo>
                <a:cubicBezTo>
                  <a:pt x="48438" y="67705"/>
                  <a:pt x="9750" y="51777"/>
                  <a:pt x="9750" y="51777"/>
                </a:cubicBezTo>
                <a:close/>
                <a:moveTo>
                  <a:pt x="120000" y="2727"/>
                </a:moveTo>
                <a:cubicBezTo>
                  <a:pt x="120000" y="1222"/>
                  <a:pt x="118777" y="0"/>
                  <a:pt x="117272" y="0"/>
                </a:cubicBezTo>
                <a:cubicBezTo>
                  <a:pt x="116855" y="0"/>
                  <a:pt x="116466" y="111"/>
                  <a:pt x="116111" y="288"/>
                </a:cubicBezTo>
                <a:lnTo>
                  <a:pt x="116100" y="266"/>
                </a:lnTo>
                <a:lnTo>
                  <a:pt x="1677" y="49305"/>
                </a:lnTo>
                <a:cubicBezTo>
                  <a:pt x="1672" y="49305"/>
                  <a:pt x="1661" y="49311"/>
                  <a:pt x="1650" y="49316"/>
                </a:cubicBezTo>
                <a:lnTo>
                  <a:pt x="1555" y="49361"/>
                </a:lnTo>
                <a:lnTo>
                  <a:pt x="1561" y="49372"/>
                </a:lnTo>
                <a:cubicBezTo>
                  <a:pt x="644" y="49816"/>
                  <a:pt x="0" y="50733"/>
                  <a:pt x="0" y="51816"/>
                </a:cubicBezTo>
                <a:cubicBezTo>
                  <a:pt x="0" y="53055"/>
                  <a:pt x="838" y="54061"/>
                  <a:pt x="1972" y="54394"/>
                </a:cubicBezTo>
                <a:lnTo>
                  <a:pt x="1961" y="54438"/>
                </a:lnTo>
                <a:lnTo>
                  <a:pt x="47011" y="72988"/>
                </a:lnTo>
                <a:lnTo>
                  <a:pt x="65561" y="118044"/>
                </a:lnTo>
                <a:lnTo>
                  <a:pt x="65605" y="118027"/>
                </a:lnTo>
                <a:cubicBezTo>
                  <a:pt x="65938" y="119161"/>
                  <a:pt x="66944" y="120000"/>
                  <a:pt x="68183" y="120000"/>
                </a:cubicBezTo>
                <a:cubicBezTo>
                  <a:pt x="69266" y="120000"/>
                  <a:pt x="70188" y="119355"/>
                  <a:pt x="70627" y="118438"/>
                </a:cubicBezTo>
                <a:lnTo>
                  <a:pt x="70644" y="118444"/>
                </a:lnTo>
                <a:lnTo>
                  <a:pt x="70683" y="118350"/>
                </a:lnTo>
                <a:cubicBezTo>
                  <a:pt x="70688" y="118338"/>
                  <a:pt x="70694" y="118333"/>
                  <a:pt x="70694" y="118322"/>
                </a:cubicBezTo>
                <a:lnTo>
                  <a:pt x="119738" y="3900"/>
                </a:lnTo>
                <a:lnTo>
                  <a:pt x="119705" y="3883"/>
                </a:lnTo>
                <a:cubicBezTo>
                  <a:pt x="119877" y="3533"/>
                  <a:pt x="120000" y="3150"/>
                  <a:pt x="120000" y="2727"/>
                </a:cubicBezTo>
                <a:moveTo>
                  <a:pt x="43638" y="90000"/>
                </a:moveTo>
                <a:cubicBezTo>
                  <a:pt x="42883" y="90000"/>
                  <a:pt x="42200" y="90305"/>
                  <a:pt x="41705" y="90800"/>
                </a:cubicBezTo>
                <a:lnTo>
                  <a:pt x="33527" y="98983"/>
                </a:lnTo>
                <a:cubicBezTo>
                  <a:pt x="33033" y="99472"/>
                  <a:pt x="32727" y="100161"/>
                  <a:pt x="32727" y="100911"/>
                </a:cubicBezTo>
                <a:cubicBezTo>
                  <a:pt x="32727" y="102416"/>
                  <a:pt x="33950" y="103638"/>
                  <a:pt x="35455" y="103638"/>
                </a:cubicBezTo>
                <a:cubicBezTo>
                  <a:pt x="36205" y="103638"/>
                  <a:pt x="36888" y="103333"/>
                  <a:pt x="37383" y="102838"/>
                </a:cubicBezTo>
                <a:lnTo>
                  <a:pt x="45566" y="94655"/>
                </a:lnTo>
                <a:cubicBezTo>
                  <a:pt x="46061" y="94166"/>
                  <a:pt x="46361" y="93483"/>
                  <a:pt x="46361" y="92727"/>
                </a:cubicBezTo>
                <a:cubicBezTo>
                  <a:pt x="46361" y="91222"/>
                  <a:pt x="45144" y="90000"/>
                  <a:pt x="43638" y="90000"/>
                </a:cubicBezTo>
                <a:moveTo>
                  <a:pt x="43638" y="79094"/>
                </a:moveTo>
                <a:cubicBezTo>
                  <a:pt x="43638" y="77588"/>
                  <a:pt x="42416" y="76361"/>
                  <a:pt x="40911" y="76361"/>
                </a:cubicBezTo>
                <a:cubicBezTo>
                  <a:pt x="40155" y="76361"/>
                  <a:pt x="39472" y="76672"/>
                  <a:pt x="38983" y="77161"/>
                </a:cubicBezTo>
                <a:lnTo>
                  <a:pt x="11705" y="104433"/>
                </a:lnTo>
                <a:cubicBezTo>
                  <a:pt x="11216" y="104933"/>
                  <a:pt x="10911" y="105616"/>
                  <a:pt x="10911" y="106361"/>
                </a:cubicBezTo>
                <a:cubicBezTo>
                  <a:pt x="10911" y="107872"/>
                  <a:pt x="12133" y="109088"/>
                  <a:pt x="13638" y="109088"/>
                </a:cubicBezTo>
                <a:cubicBezTo>
                  <a:pt x="14388" y="109088"/>
                  <a:pt x="15072" y="108788"/>
                  <a:pt x="15566" y="108294"/>
                </a:cubicBezTo>
                <a:lnTo>
                  <a:pt x="42838" y="81016"/>
                </a:lnTo>
                <a:cubicBezTo>
                  <a:pt x="43333" y="80527"/>
                  <a:pt x="43638" y="79844"/>
                  <a:pt x="43638" y="79094"/>
                </a:cubicBezTo>
                <a:moveTo>
                  <a:pt x="26472" y="81016"/>
                </a:moveTo>
                <a:lnTo>
                  <a:pt x="29200" y="78294"/>
                </a:lnTo>
                <a:cubicBezTo>
                  <a:pt x="29694" y="77800"/>
                  <a:pt x="30000" y="77116"/>
                  <a:pt x="30000" y="76361"/>
                </a:cubicBezTo>
                <a:cubicBezTo>
                  <a:pt x="30000" y="74861"/>
                  <a:pt x="28777" y="73638"/>
                  <a:pt x="27272" y="73638"/>
                </a:cubicBezTo>
                <a:cubicBezTo>
                  <a:pt x="26522" y="73638"/>
                  <a:pt x="25838" y="73944"/>
                  <a:pt x="25344" y="74433"/>
                </a:cubicBezTo>
                <a:lnTo>
                  <a:pt x="22616" y="77161"/>
                </a:lnTo>
                <a:cubicBezTo>
                  <a:pt x="22122" y="77661"/>
                  <a:pt x="21816" y="78338"/>
                  <a:pt x="21816" y="79094"/>
                </a:cubicBezTo>
                <a:cubicBezTo>
                  <a:pt x="21816" y="80594"/>
                  <a:pt x="23038" y="81816"/>
                  <a:pt x="24544" y="81816"/>
                </a:cubicBezTo>
                <a:cubicBezTo>
                  <a:pt x="25300" y="81816"/>
                  <a:pt x="25977" y="81516"/>
                  <a:pt x="26472" y="81016"/>
                </a:cubicBezTo>
              </a:path>
            </a:pathLst>
          </a:custGeom>
          <a:solidFill>
            <a:schemeClr val="accen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sp>
        <p:nvSpPr>
          <p:cNvPr id="551" name="Shape 551"/>
          <p:cNvSpPr/>
          <p:nvPr/>
        </p:nvSpPr>
        <p:spPr>
          <a:xfrm>
            <a:off x="3061373" y="3925276"/>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552" name="Shape 552"/>
          <p:cNvSpPr/>
          <p:nvPr/>
        </p:nvSpPr>
        <p:spPr>
          <a:xfrm>
            <a:off x="2820294" y="4872157"/>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553" name="Shape 553"/>
          <p:cNvSpPr/>
          <p:nvPr/>
        </p:nvSpPr>
        <p:spPr>
          <a:xfrm>
            <a:off x="5352763" y="4390342"/>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554" name="Shape 554"/>
          <p:cNvSpPr/>
          <p:nvPr/>
        </p:nvSpPr>
        <p:spPr>
          <a:xfrm>
            <a:off x="7165005" y="2888865"/>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555" name="Shape 555"/>
          <p:cNvSpPr txBox="1">
            <a:spLocks noGrp="1"/>
          </p:cNvSpPr>
          <p:nvPr>
            <p:ph type="body" idx="2"/>
          </p:nvPr>
        </p:nvSpPr>
        <p:spPr>
          <a:xfrm>
            <a:off x="1180757" y="2775427"/>
            <a:ext cx="2247780" cy="87365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6" name="Shape 556"/>
          <p:cNvSpPr txBox="1">
            <a:spLocks noGrp="1"/>
          </p:cNvSpPr>
          <p:nvPr>
            <p:ph type="body" idx="3"/>
          </p:nvPr>
        </p:nvSpPr>
        <p:spPr>
          <a:xfrm>
            <a:off x="3025297" y="5390259"/>
            <a:ext cx="2327466" cy="78964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7" name="Shape 557"/>
          <p:cNvSpPr txBox="1">
            <a:spLocks noGrp="1"/>
          </p:cNvSpPr>
          <p:nvPr>
            <p:ph type="body" idx="4"/>
          </p:nvPr>
        </p:nvSpPr>
        <p:spPr>
          <a:xfrm>
            <a:off x="4721151" y="2149850"/>
            <a:ext cx="2327466" cy="86275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8" name="Shape 558"/>
          <p:cNvSpPr txBox="1">
            <a:spLocks noGrp="1"/>
          </p:cNvSpPr>
          <p:nvPr>
            <p:ph type="body" idx="5"/>
          </p:nvPr>
        </p:nvSpPr>
        <p:spPr>
          <a:xfrm>
            <a:off x="6986775" y="4708150"/>
            <a:ext cx="2327466" cy="78964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9" name="Shape 559"/>
          <p:cNvSpPr txBox="1">
            <a:spLocks noGrp="1"/>
          </p:cNvSpPr>
          <p:nvPr>
            <p:ph type="body" idx="6"/>
          </p:nvPr>
        </p:nvSpPr>
        <p:spPr>
          <a:xfrm>
            <a:off x="10694145" y="1955612"/>
            <a:ext cx="1318631" cy="186025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1"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1"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60" name="Shape 560"/>
          <p:cNvSpPr txBox="1">
            <a:spLocks noGrp="1"/>
          </p:cNvSpPr>
          <p:nvPr>
            <p:ph type="body" idx="7"/>
          </p:nvPr>
        </p:nvSpPr>
        <p:spPr>
          <a:xfrm>
            <a:off x="1180758" y="2222957"/>
            <a:ext cx="2247780"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61" name="Shape 561"/>
          <p:cNvSpPr txBox="1">
            <a:spLocks noGrp="1"/>
          </p:cNvSpPr>
          <p:nvPr>
            <p:ph type="body" idx="8"/>
          </p:nvPr>
        </p:nvSpPr>
        <p:spPr>
          <a:xfrm>
            <a:off x="4721151" y="1607631"/>
            <a:ext cx="2327466"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62" name="Shape 562"/>
          <p:cNvSpPr txBox="1">
            <a:spLocks noGrp="1"/>
          </p:cNvSpPr>
          <p:nvPr>
            <p:ph type="body" idx="9"/>
          </p:nvPr>
        </p:nvSpPr>
        <p:spPr>
          <a:xfrm>
            <a:off x="3025297" y="6180788"/>
            <a:ext cx="2327466" cy="364177"/>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63" name="Shape 563"/>
          <p:cNvSpPr txBox="1">
            <a:spLocks noGrp="1"/>
          </p:cNvSpPr>
          <p:nvPr>
            <p:ph type="body" idx="13"/>
          </p:nvPr>
        </p:nvSpPr>
        <p:spPr>
          <a:xfrm>
            <a:off x="6986775" y="5537050"/>
            <a:ext cx="2327466" cy="4960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5_Custom Layout">
  <p:cSld name="5_Custom Layout">
    <p:spTree>
      <p:nvGrpSpPr>
        <p:cNvPr id="1" name="Shape 564"/>
        <p:cNvGrpSpPr/>
        <p:nvPr/>
      </p:nvGrpSpPr>
      <p:grpSpPr>
        <a:xfrm>
          <a:off x="0" y="0"/>
          <a:ext cx="0" cy="0"/>
          <a:chOff x="0" y="0"/>
          <a:chExt cx="0" cy="0"/>
        </a:xfrm>
      </p:grpSpPr>
      <p:sp>
        <p:nvSpPr>
          <p:cNvPr id="565" name="Shape 565"/>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66" name="Shape 566"/>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567" name="Shape 567"/>
          <p:cNvGrpSpPr/>
          <p:nvPr/>
        </p:nvGrpSpPr>
        <p:grpSpPr>
          <a:xfrm>
            <a:off x="8705339" y="1607951"/>
            <a:ext cx="2504672" cy="2336330"/>
            <a:chOff x="8705339" y="1607951"/>
            <a:chExt cx="2504672" cy="2336330"/>
          </a:xfrm>
        </p:grpSpPr>
        <p:grpSp>
          <p:nvGrpSpPr>
            <p:cNvPr id="568" name="Shape 568"/>
            <p:cNvGrpSpPr/>
            <p:nvPr/>
          </p:nvGrpSpPr>
          <p:grpSpPr>
            <a:xfrm>
              <a:off x="8705339" y="1607951"/>
              <a:ext cx="2358104" cy="2097263"/>
              <a:chOff x="8705339" y="1607951"/>
              <a:chExt cx="2358104" cy="2097263"/>
            </a:xfrm>
          </p:grpSpPr>
          <p:sp>
            <p:nvSpPr>
              <p:cNvPr id="569" name="Shape 569"/>
              <p:cNvSpPr/>
              <p:nvPr/>
            </p:nvSpPr>
            <p:spPr>
              <a:xfrm rot="-5400000">
                <a:off x="8706847"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70" name="Shape 570"/>
              <p:cNvSpPr/>
              <p:nvPr/>
            </p:nvSpPr>
            <p:spPr>
              <a:xfrm>
                <a:off x="9882742" y="1607951"/>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71" name="Shape 571"/>
              <p:cNvSpPr/>
              <p:nvPr/>
            </p:nvSpPr>
            <p:spPr>
              <a:xfrm>
                <a:off x="8705339" y="2785319"/>
                <a:ext cx="455853" cy="91935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72" name="Shape 572"/>
              <p:cNvSpPr/>
              <p:nvPr/>
            </p:nvSpPr>
            <p:spPr>
              <a:xfrm>
                <a:off x="10607442" y="2785321"/>
                <a:ext cx="455853" cy="91989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573" name="Shape 573"/>
            <p:cNvSpPr/>
            <p:nvPr/>
          </p:nvSpPr>
          <p:spPr>
            <a:xfrm rot="2700000">
              <a:off x="10575857"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574" name="Shape 574"/>
          <p:cNvGrpSpPr/>
          <p:nvPr/>
        </p:nvGrpSpPr>
        <p:grpSpPr>
          <a:xfrm>
            <a:off x="6794670" y="3441706"/>
            <a:ext cx="2503757" cy="2336328"/>
            <a:chOff x="3371475" y="3591818"/>
            <a:chExt cx="2074748" cy="1936007"/>
          </a:xfrm>
        </p:grpSpPr>
        <p:sp>
          <p:nvSpPr>
            <p:cNvPr id="575" name="Shape 575"/>
            <p:cNvSpPr/>
            <p:nvPr/>
          </p:nvSpPr>
          <p:spPr>
            <a:xfrm rot="-5400000" flipH="1">
              <a:off x="3372725" y="4548183"/>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76" name="Shape 576"/>
            <p:cNvSpPr/>
            <p:nvPr/>
          </p:nvSpPr>
          <p:spPr>
            <a:xfrm rot="10800000" flipH="1">
              <a:off x="4346378" y="4546935"/>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77" name="Shape 577"/>
            <p:cNvSpPr/>
            <p:nvPr/>
          </p:nvSpPr>
          <p:spPr>
            <a:xfrm rot="10800000" flipH="1">
              <a:off x="3371475" y="3790370"/>
              <a:ext cx="377745" cy="761826"/>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78" name="Shape 578"/>
            <p:cNvSpPr/>
            <p:nvPr/>
          </p:nvSpPr>
          <p:spPr>
            <a:xfrm rot="10800000" flipH="1">
              <a:off x="4946903" y="3789921"/>
              <a:ext cx="377745" cy="76227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79" name="Shape 579"/>
            <p:cNvSpPr/>
            <p:nvPr/>
          </p:nvSpPr>
          <p:spPr>
            <a:xfrm rot="8100000" flipH="1">
              <a:off x="4920731" y="3681978"/>
              <a:ext cx="435332" cy="435332"/>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580" name="Shape 580"/>
          <p:cNvGrpSpPr/>
          <p:nvPr/>
        </p:nvGrpSpPr>
        <p:grpSpPr>
          <a:xfrm>
            <a:off x="4892567" y="1607951"/>
            <a:ext cx="2504672" cy="2336330"/>
            <a:chOff x="4892567" y="1607951"/>
            <a:chExt cx="2504672" cy="2336330"/>
          </a:xfrm>
        </p:grpSpPr>
        <p:sp>
          <p:nvSpPr>
            <p:cNvPr id="581" name="Shape 581"/>
            <p:cNvSpPr/>
            <p:nvPr/>
          </p:nvSpPr>
          <p:spPr>
            <a:xfrm rot="-5400000">
              <a:off x="4894075"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82" name="Shape 582"/>
            <p:cNvSpPr/>
            <p:nvPr/>
          </p:nvSpPr>
          <p:spPr>
            <a:xfrm>
              <a:off x="6069971" y="1607951"/>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83" name="Shape 583"/>
            <p:cNvSpPr/>
            <p:nvPr/>
          </p:nvSpPr>
          <p:spPr>
            <a:xfrm>
              <a:off x="4892567" y="2785319"/>
              <a:ext cx="455853" cy="91935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84" name="Shape 584"/>
            <p:cNvSpPr/>
            <p:nvPr/>
          </p:nvSpPr>
          <p:spPr>
            <a:xfrm>
              <a:off x="6794671" y="2785321"/>
              <a:ext cx="455853" cy="91989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85" name="Shape 585"/>
            <p:cNvSpPr/>
            <p:nvPr/>
          </p:nvSpPr>
          <p:spPr>
            <a:xfrm rot="2700000">
              <a:off x="6763085"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586" name="Shape 586"/>
          <p:cNvGrpSpPr/>
          <p:nvPr/>
        </p:nvGrpSpPr>
        <p:grpSpPr>
          <a:xfrm>
            <a:off x="2992894" y="3441706"/>
            <a:ext cx="2503757" cy="2336328"/>
            <a:chOff x="3371475" y="3591818"/>
            <a:chExt cx="2074748" cy="1936007"/>
          </a:xfrm>
        </p:grpSpPr>
        <p:sp>
          <p:nvSpPr>
            <p:cNvPr id="587" name="Shape 587"/>
            <p:cNvSpPr/>
            <p:nvPr/>
          </p:nvSpPr>
          <p:spPr>
            <a:xfrm rot="-5400000" flipH="1">
              <a:off x="3372725" y="4548183"/>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88" name="Shape 588"/>
            <p:cNvSpPr/>
            <p:nvPr/>
          </p:nvSpPr>
          <p:spPr>
            <a:xfrm rot="10800000" flipH="1">
              <a:off x="4346378" y="4546935"/>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89" name="Shape 589"/>
            <p:cNvSpPr/>
            <p:nvPr/>
          </p:nvSpPr>
          <p:spPr>
            <a:xfrm rot="10800000" flipH="1">
              <a:off x="3371475" y="3790370"/>
              <a:ext cx="377745" cy="76182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90" name="Shape 590"/>
            <p:cNvSpPr/>
            <p:nvPr/>
          </p:nvSpPr>
          <p:spPr>
            <a:xfrm rot="10800000" flipH="1">
              <a:off x="4946903" y="3789921"/>
              <a:ext cx="377745" cy="76227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91" name="Shape 591"/>
            <p:cNvSpPr/>
            <p:nvPr/>
          </p:nvSpPr>
          <p:spPr>
            <a:xfrm rot="8100000" flipH="1">
              <a:off x="4920731" y="3681978"/>
              <a:ext cx="435332" cy="435332"/>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592" name="Shape 592"/>
          <p:cNvGrpSpPr/>
          <p:nvPr/>
        </p:nvGrpSpPr>
        <p:grpSpPr>
          <a:xfrm>
            <a:off x="1090792" y="1607950"/>
            <a:ext cx="2504672" cy="2336331"/>
            <a:chOff x="1090792" y="1607950"/>
            <a:chExt cx="2504672" cy="2336331"/>
          </a:xfrm>
        </p:grpSpPr>
        <p:sp>
          <p:nvSpPr>
            <p:cNvPr id="593" name="Shape 593"/>
            <p:cNvSpPr/>
            <p:nvPr/>
          </p:nvSpPr>
          <p:spPr>
            <a:xfrm rot="-5400000">
              <a:off x="1092300"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94" name="Shape 594"/>
            <p:cNvSpPr/>
            <p:nvPr/>
          </p:nvSpPr>
          <p:spPr>
            <a:xfrm>
              <a:off x="2268196" y="1607950"/>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95" name="Shape 595"/>
            <p:cNvSpPr/>
            <p:nvPr/>
          </p:nvSpPr>
          <p:spPr>
            <a:xfrm>
              <a:off x="1090792" y="2785318"/>
              <a:ext cx="455853" cy="91935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96" name="Shape 596"/>
            <p:cNvSpPr/>
            <p:nvPr/>
          </p:nvSpPr>
          <p:spPr>
            <a:xfrm>
              <a:off x="2992894" y="2785318"/>
              <a:ext cx="455853" cy="91989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97" name="Shape 597"/>
            <p:cNvSpPr/>
            <p:nvPr/>
          </p:nvSpPr>
          <p:spPr>
            <a:xfrm rot="2700000">
              <a:off x="2961311"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598" name="Shape 598"/>
          <p:cNvSpPr/>
          <p:nvPr/>
        </p:nvSpPr>
        <p:spPr>
          <a:xfrm>
            <a:off x="1981263" y="2448663"/>
            <a:ext cx="611596" cy="61159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99" name="Shape 599"/>
          <p:cNvSpPr/>
          <p:nvPr/>
        </p:nvSpPr>
        <p:spPr>
          <a:xfrm>
            <a:off x="2153233" y="2615963"/>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600" name="Shape 600"/>
          <p:cNvSpPr/>
          <p:nvPr/>
        </p:nvSpPr>
        <p:spPr>
          <a:xfrm>
            <a:off x="3864632" y="4349703"/>
            <a:ext cx="611596" cy="611596"/>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01" name="Shape 601"/>
          <p:cNvSpPr/>
          <p:nvPr/>
        </p:nvSpPr>
        <p:spPr>
          <a:xfrm>
            <a:off x="4047092" y="4515837"/>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nvGrpSpPr>
          <p:cNvPr id="602" name="Shape 602"/>
          <p:cNvGrpSpPr/>
          <p:nvPr/>
        </p:nvGrpSpPr>
        <p:grpSpPr>
          <a:xfrm>
            <a:off x="5759496" y="2448663"/>
            <a:ext cx="611596" cy="611596"/>
            <a:chOff x="5759496" y="2448663"/>
            <a:chExt cx="611596" cy="611596"/>
          </a:xfrm>
        </p:grpSpPr>
        <p:sp>
          <p:nvSpPr>
            <p:cNvPr id="603" name="Shape 603"/>
            <p:cNvSpPr/>
            <p:nvPr/>
          </p:nvSpPr>
          <p:spPr>
            <a:xfrm>
              <a:off x="5759496" y="2448663"/>
              <a:ext cx="611596" cy="611596"/>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04" name="Shape 604"/>
            <p:cNvSpPr/>
            <p:nvPr/>
          </p:nvSpPr>
          <p:spPr>
            <a:xfrm>
              <a:off x="5936021" y="2614727"/>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605" name="Shape 605"/>
          <p:cNvGrpSpPr/>
          <p:nvPr/>
        </p:nvGrpSpPr>
        <p:grpSpPr>
          <a:xfrm>
            <a:off x="7681647" y="4349703"/>
            <a:ext cx="611596" cy="611596"/>
            <a:chOff x="7681647" y="4349703"/>
            <a:chExt cx="611596" cy="611596"/>
          </a:xfrm>
        </p:grpSpPr>
        <p:sp>
          <p:nvSpPr>
            <p:cNvPr id="606" name="Shape 606"/>
            <p:cNvSpPr/>
            <p:nvPr/>
          </p:nvSpPr>
          <p:spPr>
            <a:xfrm>
              <a:off x="7681647" y="4349703"/>
              <a:ext cx="611596" cy="611596"/>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07" name="Shape 607"/>
            <p:cNvSpPr/>
            <p:nvPr/>
          </p:nvSpPr>
          <p:spPr>
            <a:xfrm>
              <a:off x="7846559" y="4515837"/>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608" name="Shape 608"/>
          <p:cNvGrpSpPr/>
          <p:nvPr/>
        </p:nvGrpSpPr>
        <p:grpSpPr>
          <a:xfrm>
            <a:off x="9576939" y="2448663"/>
            <a:ext cx="611596" cy="611596"/>
            <a:chOff x="9576939" y="2448663"/>
            <a:chExt cx="611596" cy="611596"/>
          </a:xfrm>
        </p:grpSpPr>
        <p:sp>
          <p:nvSpPr>
            <p:cNvPr id="609" name="Shape 609"/>
            <p:cNvSpPr/>
            <p:nvPr/>
          </p:nvSpPr>
          <p:spPr>
            <a:xfrm>
              <a:off x="9576939" y="2448663"/>
              <a:ext cx="611596" cy="611596"/>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10" name="Shape 610"/>
            <p:cNvSpPr/>
            <p:nvPr/>
          </p:nvSpPr>
          <p:spPr>
            <a:xfrm>
              <a:off x="9749393" y="2614727"/>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sp>
        <p:nvSpPr>
          <p:cNvPr id="611" name="Shape 611"/>
          <p:cNvSpPr txBox="1">
            <a:spLocks noGrp="1"/>
          </p:cNvSpPr>
          <p:nvPr>
            <p:ph type="body" idx="2"/>
          </p:nvPr>
        </p:nvSpPr>
        <p:spPr>
          <a:xfrm>
            <a:off x="1584929" y="3111615"/>
            <a:ext cx="1334043" cy="396875"/>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2" name="Shape 612"/>
          <p:cNvSpPr txBox="1">
            <a:spLocks noGrp="1"/>
          </p:cNvSpPr>
          <p:nvPr>
            <p:ph type="body" idx="3"/>
          </p:nvPr>
        </p:nvSpPr>
        <p:spPr>
          <a:xfrm>
            <a:off x="1575449" y="3523161"/>
            <a:ext cx="1334043" cy="129502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3" name="Shape 613"/>
          <p:cNvSpPr txBox="1">
            <a:spLocks noGrp="1"/>
          </p:cNvSpPr>
          <p:nvPr>
            <p:ph type="body" idx="4"/>
          </p:nvPr>
        </p:nvSpPr>
        <p:spPr>
          <a:xfrm>
            <a:off x="3519528" y="3908411"/>
            <a:ext cx="1334043" cy="396875"/>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4" name="Shape 614"/>
          <p:cNvSpPr txBox="1">
            <a:spLocks noGrp="1"/>
          </p:cNvSpPr>
          <p:nvPr>
            <p:ph type="body" idx="5"/>
          </p:nvPr>
        </p:nvSpPr>
        <p:spPr>
          <a:xfrm>
            <a:off x="3518381" y="2588973"/>
            <a:ext cx="1334043" cy="129502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5" name="Shape 615"/>
          <p:cNvSpPr txBox="1">
            <a:spLocks noGrp="1"/>
          </p:cNvSpPr>
          <p:nvPr>
            <p:ph type="body" idx="6"/>
          </p:nvPr>
        </p:nvSpPr>
        <p:spPr>
          <a:xfrm>
            <a:off x="5400162" y="3111615"/>
            <a:ext cx="1334043" cy="396875"/>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6" name="Shape 616"/>
          <p:cNvSpPr txBox="1">
            <a:spLocks noGrp="1"/>
          </p:cNvSpPr>
          <p:nvPr>
            <p:ph type="body" idx="7"/>
          </p:nvPr>
        </p:nvSpPr>
        <p:spPr>
          <a:xfrm>
            <a:off x="5390682" y="3523161"/>
            <a:ext cx="1334043" cy="129502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7" name="Shape 617"/>
          <p:cNvSpPr txBox="1">
            <a:spLocks noGrp="1"/>
          </p:cNvSpPr>
          <p:nvPr>
            <p:ph type="body" idx="8"/>
          </p:nvPr>
        </p:nvSpPr>
        <p:spPr>
          <a:xfrm>
            <a:off x="7308390" y="3908411"/>
            <a:ext cx="1334043" cy="396875"/>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8" name="Shape 618"/>
          <p:cNvSpPr txBox="1">
            <a:spLocks noGrp="1"/>
          </p:cNvSpPr>
          <p:nvPr>
            <p:ph type="body" idx="9"/>
          </p:nvPr>
        </p:nvSpPr>
        <p:spPr>
          <a:xfrm>
            <a:off x="7307243" y="2588973"/>
            <a:ext cx="1334043" cy="129502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9" name="Shape 619"/>
          <p:cNvSpPr txBox="1">
            <a:spLocks noGrp="1"/>
          </p:cNvSpPr>
          <p:nvPr>
            <p:ph type="body" idx="13"/>
          </p:nvPr>
        </p:nvSpPr>
        <p:spPr>
          <a:xfrm>
            <a:off x="9250776" y="3111615"/>
            <a:ext cx="1334043" cy="396875"/>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0" name="Shape 620"/>
          <p:cNvSpPr txBox="1">
            <a:spLocks noGrp="1"/>
          </p:cNvSpPr>
          <p:nvPr>
            <p:ph type="body" idx="14"/>
          </p:nvPr>
        </p:nvSpPr>
        <p:spPr>
          <a:xfrm>
            <a:off x="9241296" y="3523161"/>
            <a:ext cx="1334043" cy="129502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ree-Infographic">
  <p:cSld name="Tree-Infographic">
    <p:spTree>
      <p:nvGrpSpPr>
        <p:cNvPr id="1" name="Shape 621"/>
        <p:cNvGrpSpPr/>
        <p:nvPr/>
      </p:nvGrpSpPr>
      <p:grpSpPr>
        <a:xfrm>
          <a:off x="0" y="0"/>
          <a:ext cx="0" cy="0"/>
          <a:chOff x="0" y="0"/>
          <a:chExt cx="0" cy="0"/>
        </a:xfrm>
      </p:grpSpPr>
      <p:sp>
        <p:nvSpPr>
          <p:cNvPr id="622" name="Shape 622"/>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23" name="Shape 623"/>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624" name="Shape 624"/>
          <p:cNvGrpSpPr/>
          <p:nvPr/>
        </p:nvGrpSpPr>
        <p:grpSpPr>
          <a:xfrm>
            <a:off x="6992716" y="1169665"/>
            <a:ext cx="4573641" cy="5344829"/>
            <a:chOff x="2813" y="961"/>
            <a:chExt cx="2052" cy="2397"/>
          </a:xfrm>
        </p:grpSpPr>
        <p:sp>
          <p:nvSpPr>
            <p:cNvPr id="625" name="Shape 625"/>
            <p:cNvSpPr/>
            <p:nvPr/>
          </p:nvSpPr>
          <p:spPr>
            <a:xfrm>
              <a:off x="4415" y="1626"/>
              <a:ext cx="127" cy="168"/>
            </a:xfrm>
            <a:custGeom>
              <a:avLst/>
              <a:gdLst/>
              <a:ahLst/>
              <a:cxnLst/>
              <a:rect l="0" t="0" r="0" b="0"/>
              <a:pathLst>
                <a:path w="120000" h="120000" extrusionOk="0">
                  <a:moveTo>
                    <a:pt x="11111" y="55774"/>
                  </a:moveTo>
                  <a:cubicBezTo>
                    <a:pt x="0" y="77746"/>
                    <a:pt x="8888" y="101408"/>
                    <a:pt x="31111" y="120000"/>
                  </a:cubicBezTo>
                  <a:cubicBezTo>
                    <a:pt x="64444" y="116619"/>
                    <a:pt x="95555" y="103098"/>
                    <a:pt x="106666" y="81126"/>
                  </a:cubicBezTo>
                  <a:cubicBezTo>
                    <a:pt x="120000" y="59154"/>
                    <a:pt x="117777" y="16901"/>
                    <a:pt x="95555" y="0"/>
                  </a:cubicBezTo>
                  <a:cubicBezTo>
                    <a:pt x="60000" y="1690"/>
                    <a:pt x="22222" y="32112"/>
                    <a:pt x="11111" y="55774"/>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26" name="Shape 626"/>
            <p:cNvSpPr/>
            <p:nvPr/>
          </p:nvSpPr>
          <p:spPr>
            <a:xfrm>
              <a:off x="4261" y="1218"/>
              <a:ext cx="130" cy="166"/>
            </a:xfrm>
            <a:custGeom>
              <a:avLst/>
              <a:gdLst/>
              <a:ahLst/>
              <a:cxnLst/>
              <a:rect l="0" t="0" r="0" b="0"/>
              <a:pathLst>
                <a:path w="120000" h="120000" extrusionOk="0">
                  <a:moveTo>
                    <a:pt x="13090" y="82285"/>
                  </a:moveTo>
                  <a:cubicBezTo>
                    <a:pt x="26181" y="104571"/>
                    <a:pt x="54545" y="118285"/>
                    <a:pt x="89454" y="120000"/>
                  </a:cubicBezTo>
                  <a:cubicBezTo>
                    <a:pt x="111272" y="102857"/>
                    <a:pt x="120000" y="77142"/>
                    <a:pt x="106909" y="54857"/>
                  </a:cubicBezTo>
                  <a:cubicBezTo>
                    <a:pt x="93818" y="32571"/>
                    <a:pt x="54545" y="1714"/>
                    <a:pt x="21818" y="0"/>
                  </a:cubicBezTo>
                  <a:cubicBezTo>
                    <a:pt x="0" y="18857"/>
                    <a:pt x="2181" y="60000"/>
                    <a:pt x="13090" y="8228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27" name="Shape 627"/>
            <p:cNvSpPr/>
            <p:nvPr/>
          </p:nvSpPr>
          <p:spPr>
            <a:xfrm>
              <a:off x="3452" y="1219"/>
              <a:ext cx="120" cy="177"/>
            </a:xfrm>
            <a:custGeom>
              <a:avLst/>
              <a:gdLst/>
              <a:ahLst/>
              <a:cxnLst/>
              <a:rect l="0" t="0" r="0" b="0"/>
              <a:pathLst>
                <a:path w="120000" h="120000" extrusionOk="0">
                  <a:moveTo>
                    <a:pt x="7058" y="62400"/>
                  </a:moveTo>
                  <a:cubicBezTo>
                    <a:pt x="0" y="84800"/>
                    <a:pt x="16470" y="105600"/>
                    <a:pt x="44705" y="120000"/>
                  </a:cubicBezTo>
                  <a:cubicBezTo>
                    <a:pt x="80000" y="113600"/>
                    <a:pt x="105882" y="97600"/>
                    <a:pt x="112941" y="75200"/>
                  </a:cubicBezTo>
                  <a:cubicBezTo>
                    <a:pt x="120000" y="52800"/>
                    <a:pt x="108235" y="14400"/>
                    <a:pt x="80000" y="0"/>
                  </a:cubicBezTo>
                  <a:cubicBezTo>
                    <a:pt x="44705" y="6400"/>
                    <a:pt x="14117" y="40000"/>
                    <a:pt x="7058" y="624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28" name="Shape 628"/>
            <p:cNvSpPr/>
            <p:nvPr/>
          </p:nvSpPr>
          <p:spPr>
            <a:xfrm>
              <a:off x="2912" y="1464"/>
              <a:ext cx="186" cy="112"/>
            </a:xfrm>
            <a:custGeom>
              <a:avLst/>
              <a:gdLst/>
              <a:ahLst/>
              <a:cxnLst/>
              <a:rect l="0" t="0" r="0" b="0"/>
              <a:pathLst>
                <a:path w="120000" h="120000" extrusionOk="0">
                  <a:moveTo>
                    <a:pt x="75949" y="112500"/>
                  </a:moveTo>
                  <a:cubicBezTo>
                    <a:pt x="98734" y="105000"/>
                    <a:pt x="113924" y="77500"/>
                    <a:pt x="120000" y="42500"/>
                  </a:cubicBezTo>
                  <a:cubicBezTo>
                    <a:pt x="104810" y="15000"/>
                    <a:pt x="82025" y="0"/>
                    <a:pt x="59240" y="7500"/>
                  </a:cubicBezTo>
                  <a:cubicBezTo>
                    <a:pt x="37974" y="15000"/>
                    <a:pt x="4556" y="50000"/>
                    <a:pt x="0" y="85000"/>
                  </a:cubicBezTo>
                  <a:cubicBezTo>
                    <a:pt x="15189" y="112500"/>
                    <a:pt x="53164" y="120000"/>
                    <a:pt x="75949" y="1125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29" name="Shape 629"/>
            <p:cNvSpPr/>
            <p:nvPr/>
          </p:nvSpPr>
          <p:spPr>
            <a:xfrm>
              <a:off x="3659" y="1071"/>
              <a:ext cx="173" cy="122"/>
            </a:xfrm>
            <a:custGeom>
              <a:avLst/>
              <a:gdLst/>
              <a:ahLst/>
              <a:cxnLst/>
              <a:rect l="0" t="0" r="0" b="0"/>
              <a:pathLst>
                <a:path w="120000" h="120000" extrusionOk="0">
                  <a:moveTo>
                    <a:pt x="50958" y="106153"/>
                  </a:moveTo>
                  <a:cubicBezTo>
                    <a:pt x="73972" y="120000"/>
                    <a:pt x="100273" y="115384"/>
                    <a:pt x="119999" y="94615"/>
                  </a:cubicBezTo>
                  <a:cubicBezTo>
                    <a:pt x="119999" y="62307"/>
                    <a:pt x="106849" y="32307"/>
                    <a:pt x="83835" y="18461"/>
                  </a:cubicBezTo>
                  <a:cubicBezTo>
                    <a:pt x="62465" y="4615"/>
                    <a:pt x="19726" y="0"/>
                    <a:pt x="0" y="18461"/>
                  </a:cubicBezTo>
                  <a:cubicBezTo>
                    <a:pt x="0" y="53076"/>
                    <a:pt x="29589" y="92307"/>
                    <a:pt x="50958" y="10615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30" name="Shape 630"/>
            <p:cNvSpPr/>
            <p:nvPr/>
          </p:nvSpPr>
          <p:spPr>
            <a:xfrm>
              <a:off x="4702" y="1626"/>
              <a:ext cx="130" cy="168"/>
            </a:xfrm>
            <a:custGeom>
              <a:avLst/>
              <a:gdLst/>
              <a:ahLst/>
              <a:cxnLst/>
              <a:rect l="0" t="0" r="0" b="0"/>
              <a:pathLst>
                <a:path w="120000" h="120000" extrusionOk="0">
                  <a:moveTo>
                    <a:pt x="15272" y="81126"/>
                  </a:moveTo>
                  <a:cubicBezTo>
                    <a:pt x="26181" y="103098"/>
                    <a:pt x="56727" y="116619"/>
                    <a:pt x="89454" y="120000"/>
                  </a:cubicBezTo>
                  <a:cubicBezTo>
                    <a:pt x="111272" y="101408"/>
                    <a:pt x="120000" y="76056"/>
                    <a:pt x="109090" y="54084"/>
                  </a:cubicBezTo>
                  <a:cubicBezTo>
                    <a:pt x="96000" y="32112"/>
                    <a:pt x="56727" y="1690"/>
                    <a:pt x="24000" y="0"/>
                  </a:cubicBezTo>
                  <a:cubicBezTo>
                    <a:pt x="0" y="18591"/>
                    <a:pt x="2181" y="59154"/>
                    <a:pt x="15272" y="8112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31" name="Shape 631"/>
            <p:cNvSpPr/>
            <p:nvPr/>
          </p:nvSpPr>
          <p:spPr>
            <a:xfrm>
              <a:off x="3194" y="1907"/>
              <a:ext cx="153" cy="150"/>
            </a:xfrm>
            <a:custGeom>
              <a:avLst/>
              <a:gdLst/>
              <a:ahLst/>
              <a:cxnLst/>
              <a:rect l="0" t="0" r="0" b="0"/>
              <a:pathLst>
                <a:path w="120000" h="120000" extrusionOk="0">
                  <a:moveTo>
                    <a:pt x="97846" y="80625"/>
                  </a:moveTo>
                  <a:cubicBezTo>
                    <a:pt x="116307" y="60000"/>
                    <a:pt x="120000" y="31875"/>
                    <a:pt x="108923" y="7500"/>
                  </a:cubicBezTo>
                  <a:cubicBezTo>
                    <a:pt x="81230" y="0"/>
                    <a:pt x="51692" y="7500"/>
                    <a:pt x="33230" y="26250"/>
                  </a:cubicBezTo>
                  <a:cubicBezTo>
                    <a:pt x="14769" y="45000"/>
                    <a:pt x="0" y="88125"/>
                    <a:pt x="9230" y="114375"/>
                  </a:cubicBezTo>
                  <a:cubicBezTo>
                    <a:pt x="36923" y="120000"/>
                    <a:pt x="79384" y="99375"/>
                    <a:pt x="97846" y="8062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32" name="Shape 632"/>
            <p:cNvSpPr/>
            <p:nvPr/>
          </p:nvSpPr>
          <p:spPr>
            <a:xfrm>
              <a:off x="2886" y="2504"/>
              <a:ext cx="1837" cy="854"/>
            </a:xfrm>
            <a:custGeom>
              <a:avLst/>
              <a:gdLst/>
              <a:ahLst/>
              <a:cxnLst/>
              <a:rect l="0" t="0" r="0" b="0"/>
              <a:pathLst>
                <a:path w="120000" h="120000" extrusionOk="0">
                  <a:moveTo>
                    <a:pt x="60077" y="120000"/>
                  </a:moveTo>
                  <a:cubicBezTo>
                    <a:pt x="93212" y="120000"/>
                    <a:pt x="120000" y="66149"/>
                    <a:pt x="120000" y="0"/>
                  </a:cubicBezTo>
                  <a:cubicBezTo>
                    <a:pt x="0" y="0"/>
                    <a:pt x="0" y="0"/>
                    <a:pt x="0" y="0"/>
                  </a:cubicBezTo>
                  <a:cubicBezTo>
                    <a:pt x="0" y="66149"/>
                    <a:pt x="26941" y="120000"/>
                    <a:pt x="60077" y="1200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33" name="Shape 633"/>
            <p:cNvSpPr/>
            <p:nvPr/>
          </p:nvSpPr>
          <p:spPr>
            <a:xfrm>
              <a:off x="3081" y="2504"/>
              <a:ext cx="1446" cy="674"/>
            </a:xfrm>
            <a:custGeom>
              <a:avLst/>
              <a:gdLst/>
              <a:ahLst/>
              <a:cxnLst/>
              <a:rect l="0" t="0" r="0" b="0"/>
              <a:pathLst>
                <a:path w="120000" h="120000" extrusionOk="0">
                  <a:moveTo>
                    <a:pt x="60000" y="119999"/>
                  </a:moveTo>
                  <a:cubicBezTo>
                    <a:pt x="93245" y="119999"/>
                    <a:pt x="120000" y="66105"/>
                    <a:pt x="120000" y="0"/>
                  </a:cubicBezTo>
                  <a:cubicBezTo>
                    <a:pt x="0" y="0"/>
                    <a:pt x="0" y="0"/>
                    <a:pt x="0" y="0"/>
                  </a:cubicBezTo>
                  <a:cubicBezTo>
                    <a:pt x="0" y="66105"/>
                    <a:pt x="26754" y="119999"/>
                    <a:pt x="60000" y="119999"/>
                  </a:cubicBezTo>
                  <a:close/>
                </a:path>
              </a:pathLst>
            </a:custGeom>
            <a:solidFill>
              <a:srgbClr val="D8DAD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34" name="Shape 634"/>
            <p:cNvSpPr/>
            <p:nvPr/>
          </p:nvSpPr>
          <p:spPr>
            <a:xfrm>
              <a:off x="3266" y="2504"/>
              <a:ext cx="1076" cy="501"/>
            </a:xfrm>
            <a:custGeom>
              <a:avLst/>
              <a:gdLst/>
              <a:ahLst/>
              <a:cxnLst/>
              <a:rect l="0" t="0" r="0" b="0"/>
              <a:pathLst>
                <a:path w="120000" h="120000" extrusionOk="0">
                  <a:moveTo>
                    <a:pt x="60000" y="120000"/>
                  </a:moveTo>
                  <a:cubicBezTo>
                    <a:pt x="93039" y="120000"/>
                    <a:pt x="120000" y="66226"/>
                    <a:pt x="120000" y="0"/>
                  </a:cubicBezTo>
                  <a:cubicBezTo>
                    <a:pt x="0" y="0"/>
                    <a:pt x="0" y="0"/>
                    <a:pt x="0" y="0"/>
                  </a:cubicBezTo>
                  <a:cubicBezTo>
                    <a:pt x="0" y="66226"/>
                    <a:pt x="26960" y="120000"/>
                    <a:pt x="60000" y="1200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35" name="Shape 635"/>
            <p:cNvSpPr/>
            <p:nvPr/>
          </p:nvSpPr>
          <p:spPr>
            <a:xfrm>
              <a:off x="2813" y="961"/>
              <a:ext cx="2052" cy="1860"/>
            </a:xfrm>
            <a:custGeom>
              <a:avLst/>
              <a:gdLst/>
              <a:ahLst/>
              <a:cxnLst/>
              <a:rect l="0" t="0" r="0" b="0"/>
              <a:pathLst>
                <a:path w="120000" h="120000" extrusionOk="0">
                  <a:moveTo>
                    <a:pt x="119445" y="48152"/>
                  </a:moveTo>
                  <a:cubicBezTo>
                    <a:pt x="119583" y="48000"/>
                    <a:pt x="119583" y="48000"/>
                    <a:pt x="119445" y="48152"/>
                  </a:cubicBezTo>
                  <a:cubicBezTo>
                    <a:pt x="119445" y="48152"/>
                    <a:pt x="119445" y="48152"/>
                    <a:pt x="119445" y="48152"/>
                  </a:cubicBezTo>
                  <a:cubicBezTo>
                    <a:pt x="119445" y="48152"/>
                    <a:pt x="119445" y="48305"/>
                    <a:pt x="119445" y="48305"/>
                  </a:cubicBezTo>
                  <a:cubicBezTo>
                    <a:pt x="119445" y="48458"/>
                    <a:pt x="119445" y="48611"/>
                    <a:pt x="119445" y="48611"/>
                  </a:cubicBezTo>
                  <a:cubicBezTo>
                    <a:pt x="119445" y="48611"/>
                    <a:pt x="119445" y="48611"/>
                    <a:pt x="119445" y="48458"/>
                  </a:cubicBezTo>
                  <a:cubicBezTo>
                    <a:pt x="119028" y="49834"/>
                    <a:pt x="118612" y="51210"/>
                    <a:pt x="118196" y="52585"/>
                  </a:cubicBezTo>
                  <a:cubicBezTo>
                    <a:pt x="117780" y="53808"/>
                    <a:pt x="117364" y="54726"/>
                    <a:pt x="116531" y="55643"/>
                  </a:cubicBezTo>
                  <a:cubicBezTo>
                    <a:pt x="116393" y="55949"/>
                    <a:pt x="115976" y="56254"/>
                    <a:pt x="115838" y="56407"/>
                  </a:cubicBezTo>
                  <a:cubicBezTo>
                    <a:pt x="114312" y="57936"/>
                    <a:pt x="112508" y="59312"/>
                    <a:pt x="110843" y="60382"/>
                  </a:cubicBezTo>
                  <a:cubicBezTo>
                    <a:pt x="109317" y="61299"/>
                    <a:pt x="107653" y="61757"/>
                    <a:pt x="105988" y="61757"/>
                  </a:cubicBezTo>
                  <a:cubicBezTo>
                    <a:pt x="103491" y="61910"/>
                    <a:pt x="100855" y="61605"/>
                    <a:pt x="98219" y="61605"/>
                  </a:cubicBezTo>
                  <a:cubicBezTo>
                    <a:pt x="94890" y="61452"/>
                    <a:pt x="91421" y="61452"/>
                    <a:pt x="88092" y="61299"/>
                  </a:cubicBezTo>
                  <a:cubicBezTo>
                    <a:pt x="88924" y="60535"/>
                    <a:pt x="90312" y="60229"/>
                    <a:pt x="91283" y="59923"/>
                  </a:cubicBezTo>
                  <a:cubicBezTo>
                    <a:pt x="92670" y="59312"/>
                    <a:pt x="94057" y="58853"/>
                    <a:pt x="95167" y="58089"/>
                  </a:cubicBezTo>
                  <a:cubicBezTo>
                    <a:pt x="97109" y="57019"/>
                    <a:pt x="98913" y="55796"/>
                    <a:pt x="100716" y="54573"/>
                  </a:cubicBezTo>
                  <a:cubicBezTo>
                    <a:pt x="101549" y="54114"/>
                    <a:pt x="102381" y="53503"/>
                    <a:pt x="103213" y="53044"/>
                  </a:cubicBezTo>
                  <a:cubicBezTo>
                    <a:pt x="103907" y="52585"/>
                    <a:pt x="104739" y="52127"/>
                    <a:pt x="105294" y="51515"/>
                  </a:cubicBezTo>
                  <a:cubicBezTo>
                    <a:pt x="106959" y="49834"/>
                    <a:pt x="107791" y="47694"/>
                    <a:pt x="108624" y="45401"/>
                  </a:cubicBezTo>
                  <a:cubicBezTo>
                    <a:pt x="107514" y="47388"/>
                    <a:pt x="106682" y="49528"/>
                    <a:pt x="104878" y="51057"/>
                  </a:cubicBezTo>
                  <a:cubicBezTo>
                    <a:pt x="104046" y="51974"/>
                    <a:pt x="102381" y="52433"/>
                    <a:pt x="101410" y="53044"/>
                  </a:cubicBezTo>
                  <a:cubicBezTo>
                    <a:pt x="100439" y="53656"/>
                    <a:pt x="99468" y="54114"/>
                    <a:pt x="98358" y="54573"/>
                  </a:cubicBezTo>
                  <a:cubicBezTo>
                    <a:pt x="96554" y="55337"/>
                    <a:pt x="95028" y="56407"/>
                    <a:pt x="93225" y="57019"/>
                  </a:cubicBezTo>
                  <a:cubicBezTo>
                    <a:pt x="91421" y="57783"/>
                    <a:pt x="89341" y="58242"/>
                    <a:pt x="87537" y="59006"/>
                  </a:cubicBezTo>
                  <a:cubicBezTo>
                    <a:pt x="85456" y="59923"/>
                    <a:pt x="83791" y="61299"/>
                    <a:pt x="81988" y="62522"/>
                  </a:cubicBezTo>
                  <a:cubicBezTo>
                    <a:pt x="82265" y="61146"/>
                    <a:pt x="82543" y="58853"/>
                    <a:pt x="82820" y="57783"/>
                  </a:cubicBezTo>
                  <a:cubicBezTo>
                    <a:pt x="83098" y="56713"/>
                    <a:pt x="83514" y="55796"/>
                    <a:pt x="83930" y="54878"/>
                  </a:cubicBezTo>
                  <a:cubicBezTo>
                    <a:pt x="85179" y="53197"/>
                    <a:pt x="86705" y="51363"/>
                    <a:pt x="88369" y="50140"/>
                  </a:cubicBezTo>
                  <a:cubicBezTo>
                    <a:pt x="90173" y="48917"/>
                    <a:pt x="91421" y="47541"/>
                    <a:pt x="92393" y="45707"/>
                  </a:cubicBezTo>
                  <a:cubicBezTo>
                    <a:pt x="92670" y="44484"/>
                    <a:pt x="92947" y="43261"/>
                    <a:pt x="92947" y="42038"/>
                  </a:cubicBezTo>
                  <a:cubicBezTo>
                    <a:pt x="92947" y="41579"/>
                    <a:pt x="92947" y="41121"/>
                    <a:pt x="92947" y="40662"/>
                  </a:cubicBezTo>
                  <a:cubicBezTo>
                    <a:pt x="92670" y="38980"/>
                    <a:pt x="92254" y="37146"/>
                    <a:pt x="91976" y="35312"/>
                  </a:cubicBezTo>
                  <a:cubicBezTo>
                    <a:pt x="92115" y="37146"/>
                    <a:pt x="92254" y="38980"/>
                    <a:pt x="92393" y="40815"/>
                  </a:cubicBezTo>
                  <a:cubicBezTo>
                    <a:pt x="92393" y="41121"/>
                    <a:pt x="92393" y="41579"/>
                    <a:pt x="92393" y="42038"/>
                  </a:cubicBezTo>
                  <a:cubicBezTo>
                    <a:pt x="92254" y="44178"/>
                    <a:pt x="91144" y="46012"/>
                    <a:pt x="89479" y="47541"/>
                  </a:cubicBezTo>
                  <a:cubicBezTo>
                    <a:pt x="88092" y="48611"/>
                    <a:pt x="86566" y="49528"/>
                    <a:pt x="85040" y="50598"/>
                  </a:cubicBezTo>
                  <a:cubicBezTo>
                    <a:pt x="83236" y="52127"/>
                    <a:pt x="81710" y="54114"/>
                    <a:pt x="80739" y="56254"/>
                  </a:cubicBezTo>
                  <a:cubicBezTo>
                    <a:pt x="80184" y="57477"/>
                    <a:pt x="79907" y="58700"/>
                    <a:pt x="79630" y="59923"/>
                  </a:cubicBezTo>
                  <a:cubicBezTo>
                    <a:pt x="79352" y="61299"/>
                    <a:pt x="78797" y="62828"/>
                    <a:pt x="78381" y="64203"/>
                  </a:cubicBezTo>
                  <a:cubicBezTo>
                    <a:pt x="74358" y="65579"/>
                    <a:pt x="70196" y="67108"/>
                    <a:pt x="66173" y="68484"/>
                  </a:cubicBezTo>
                  <a:cubicBezTo>
                    <a:pt x="65341" y="68789"/>
                    <a:pt x="64508" y="69095"/>
                    <a:pt x="63537" y="69401"/>
                  </a:cubicBezTo>
                  <a:cubicBezTo>
                    <a:pt x="62843" y="69707"/>
                    <a:pt x="62011" y="70012"/>
                    <a:pt x="61456" y="69248"/>
                  </a:cubicBezTo>
                  <a:cubicBezTo>
                    <a:pt x="61040" y="68484"/>
                    <a:pt x="60763" y="67566"/>
                    <a:pt x="60485" y="66649"/>
                  </a:cubicBezTo>
                  <a:cubicBezTo>
                    <a:pt x="60069" y="65579"/>
                    <a:pt x="59791" y="64662"/>
                    <a:pt x="60763" y="63592"/>
                  </a:cubicBezTo>
                  <a:cubicBezTo>
                    <a:pt x="61456" y="62675"/>
                    <a:pt x="62289" y="61910"/>
                    <a:pt x="63121" y="60993"/>
                  </a:cubicBezTo>
                  <a:cubicBezTo>
                    <a:pt x="65618" y="58089"/>
                    <a:pt x="68670" y="55337"/>
                    <a:pt x="70890" y="52127"/>
                  </a:cubicBezTo>
                  <a:cubicBezTo>
                    <a:pt x="72000" y="50445"/>
                    <a:pt x="72554" y="48611"/>
                    <a:pt x="72971" y="46624"/>
                  </a:cubicBezTo>
                  <a:cubicBezTo>
                    <a:pt x="75606" y="44025"/>
                    <a:pt x="78242" y="41426"/>
                    <a:pt x="80878" y="38675"/>
                  </a:cubicBezTo>
                  <a:cubicBezTo>
                    <a:pt x="81433" y="38216"/>
                    <a:pt x="81988" y="37605"/>
                    <a:pt x="82682" y="37299"/>
                  </a:cubicBezTo>
                  <a:cubicBezTo>
                    <a:pt x="83514" y="36840"/>
                    <a:pt x="84485" y="36687"/>
                    <a:pt x="85317" y="36535"/>
                  </a:cubicBezTo>
                  <a:cubicBezTo>
                    <a:pt x="86289" y="36229"/>
                    <a:pt x="87260" y="35770"/>
                    <a:pt x="88231" y="35159"/>
                  </a:cubicBezTo>
                  <a:cubicBezTo>
                    <a:pt x="90034" y="33783"/>
                    <a:pt x="91005" y="31949"/>
                    <a:pt x="92115" y="29808"/>
                  </a:cubicBezTo>
                  <a:cubicBezTo>
                    <a:pt x="93502" y="26904"/>
                    <a:pt x="95028" y="24000"/>
                    <a:pt x="96554" y="21095"/>
                  </a:cubicBezTo>
                  <a:cubicBezTo>
                    <a:pt x="94473" y="24611"/>
                    <a:pt x="92531" y="28127"/>
                    <a:pt x="90312" y="31490"/>
                  </a:cubicBezTo>
                  <a:cubicBezTo>
                    <a:pt x="88924" y="33783"/>
                    <a:pt x="86705" y="34853"/>
                    <a:pt x="84208" y="35312"/>
                  </a:cubicBezTo>
                  <a:cubicBezTo>
                    <a:pt x="82959" y="35617"/>
                    <a:pt x="81433" y="36076"/>
                    <a:pt x="80462" y="36840"/>
                  </a:cubicBezTo>
                  <a:cubicBezTo>
                    <a:pt x="80462" y="36840"/>
                    <a:pt x="80462" y="36840"/>
                    <a:pt x="80462" y="36993"/>
                  </a:cubicBezTo>
                  <a:cubicBezTo>
                    <a:pt x="80046" y="37146"/>
                    <a:pt x="79491" y="37605"/>
                    <a:pt x="79213" y="37910"/>
                  </a:cubicBezTo>
                  <a:cubicBezTo>
                    <a:pt x="77549" y="39286"/>
                    <a:pt x="75468" y="42038"/>
                    <a:pt x="73664" y="42496"/>
                  </a:cubicBezTo>
                  <a:cubicBezTo>
                    <a:pt x="73942" y="40509"/>
                    <a:pt x="74774" y="38522"/>
                    <a:pt x="74774" y="36382"/>
                  </a:cubicBezTo>
                  <a:cubicBezTo>
                    <a:pt x="74913" y="33783"/>
                    <a:pt x="74635" y="31337"/>
                    <a:pt x="73664" y="29044"/>
                  </a:cubicBezTo>
                  <a:cubicBezTo>
                    <a:pt x="75745" y="26598"/>
                    <a:pt x="77687" y="24305"/>
                    <a:pt x="79630" y="22012"/>
                  </a:cubicBezTo>
                  <a:cubicBezTo>
                    <a:pt x="81294" y="20178"/>
                    <a:pt x="83098" y="18191"/>
                    <a:pt x="84208" y="15898"/>
                  </a:cubicBezTo>
                  <a:cubicBezTo>
                    <a:pt x="84763" y="14828"/>
                    <a:pt x="85040" y="13757"/>
                    <a:pt x="85179" y="12687"/>
                  </a:cubicBezTo>
                  <a:cubicBezTo>
                    <a:pt x="85317" y="10700"/>
                    <a:pt x="84763" y="9171"/>
                    <a:pt x="84208" y="7337"/>
                  </a:cubicBezTo>
                  <a:cubicBezTo>
                    <a:pt x="83514" y="4891"/>
                    <a:pt x="82820" y="2445"/>
                    <a:pt x="82127" y="0"/>
                  </a:cubicBezTo>
                  <a:cubicBezTo>
                    <a:pt x="82404" y="1681"/>
                    <a:pt x="82820" y="3363"/>
                    <a:pt x="83098" y="5044"/>
                  </a:cubicBezTo>
                  <a:cubicBezTo>
                    <a:pt x="83791" y="7949"/>
                    <a:pt x="84763" y="10700"/>
                    <a:pt x="83930" y="13605"/>
                  </a:cubicBezTo>
                  <a:cubicBezTo>
                    <a:pt x="83930" y="13605"/>
                    <a:pt x="83930" y="13757"/>
                    <a:pt x="83930" y="13757"/>
                  </a:cubicBezTo>
                  <a:cubicBezTo>
                    <a:pt x="83098" y="15745"/>
                    <a:pt x="81849" y="17273"/>
                    <a:pt x="80462" y="18649"/>
                  </a:cubicBezTo>
                  <a:cubicBezTo>
                    <a:pt x="77826" y="21248"/>
                    <a:pt x="75190" y="23847"/>
                    <a:pt x="72693" y="26445"/>
                  </a:cubicBezTo>
                  <a:cubicBezTo>
                    <a:pt x="72416" y="25834"/>
                    <a:pt x="72000" y="25070"/>
                    <a:pt x="71722" y="24305"/>
                  </a:cubicBezTo>
                  <a:cubicBezTo>
                    <a:pt x="69641" y="20178"/>
                    <a:pt x="64924" y="18038"/>
                    <a:pt x="63121" y="13605"/>
                  </a:cubicBezTo>
                  <a:cubicBezTo>
                    <a:pt x="61595" y="10089"/>
                    <a:pt x="60069" y="6573"/>
                    <a:pt x="58543" y="2904"/>
                  </a:cubicBezTo>
                  <a:cubicBezTo>
                    <a:pt x="59930" y="7031"/>
                    <a:pt x="61179" y="11159"/>
                    <a:pt x="62843" y="15133"/>
                  </a:cubicBezTo>
                  <a:cubicBezTo>
                    <a:pt x="62843" y="15286"/>
                    <a:pt x="62982" y="15439"/>
                    <a:pt x="62982" y="15592"/>
                  </a:cubicBezTo>
                  <a:cubicBezTo>
                    <a:pt x="64924" y="19108"/>
                    <a:pt x="68531" y="21401"/>
                    <a:pt x="70057" y="25070"/>
                  </a:cubicBezTo>
                  <a:cubicBezTo>
                    <a:pt x="70751" y="27210"/>
                    <a:pt x="71445" y="29197"/>
                    <a:pt x="72138" y="31184"/>
                  </a:cubicBezTo>
                  <a:cubicBezTo>
                    <a:pt x="73248" y="36535"/>
                    <a:pt x="71445" y="42191"/>
                    <a:pt x="69086" y="46929"/>
                  </a:cubicBezTo>
                  <a:cubicBezTo>
                    <a:pt x="66728" y="51821"/>
                    <a:pt x="62843" y="55490"/>
                    <a:pt x="58682" y="58853"/>
                  </a:cubicBezTo>
                  <a:cubicBezTo>
                    <a:pt x="58265" y="59159"/>
                    <a:pt x="57849" y="59464"/>
                    <a:pt x="57294" y="59312"/>
                  </a:cubicBezTo>
                  <a:cubicBezTo>
                    <a:pt x="56739" y="59159"/>
                    <a:pt x="56323" y="58700"/>
                    <a:pt x="56046" y="58394"/>
                  </a:cubicBezTo>
                  <a:cubicBezTo>
                    <a:pt x="53271" y="55031"/>
                    <a:pt x="50774" y="51974"/>
                    <a:pt x="51745" y="47541"/>
                  </a:cubicBezTo>
                  <a:cubicBezTo>
                    <a:pt x="52023" y="45554"/>
                    <a:pt x="52855" y="43872"/>
                    <a:pt x="53687" y="42191"/>
                  </a:cubicBezTo>
                  <a:cubicBezTo>
                    <a:pt x="54520" y="40662"/>
                    <a:pt x="54797" y="39286"/>
                    <a:pt x="54797" y="37452"/>
                  </a:cubicBezTo>
                  <a:cubicBezTo>
                    <a:pt x="54797" y="35617"/>
                    <a:pt x="54104" y="33630"/>
                    <a:pt x="53549" y="31796"/>
                  </a:cubicBezTo>
                  <a:cubicBezTo>
                    <a:pt x="53271" y="31031"/>
                    <a:pt x="52994" y="30267"/>
                    <a:pt x="52855" y="29503"/>
                  </a:cubicBezTo>
                  <a:cubicBezTo>
                    <a:pt x="52855" y="30114"/>
                    <a:pt x="52994" y="30878"/>
                    <a:pt x="53132" y="31643"/>
                  </a:cubicBezTo>
                  <a:cubicBezTo>
                    <a:pt x="53410" y="33477"/>
                    <a:pt x="53965" y="35464"/>
                    <a:pt x="53687" y="37452"/>
                  </a:cubicBezTo>
                  <a:cubicBezTo>
                    <a:pt x="53549" y="37910"/>
                    <a:pt x="53410" y="38216"/>
                    <a:pt x="53410" y="38675"/>
                  </a:cubicBezTo>
                  <a:cubicBezTo>
                    <a:pt x="52994" y="40203"/>
                    <a:pt x="52023" y="41579"/>
                    <a:pt x="51190" y="42955"/>
                  </a:cubicBezTo>
                  <a:cubicBezTo>
                    <a:pt x="51052" y="43261"/>
                    <a:pt x="49387" y="40050"/>
                    <a:pt x="49387" y="39745"/>
                  </a:cubicBezTo>
                  <a:cubicBezTo>
                    <a:pt x="48832" y="38675"/>
                    <a:pt x="48416" y="37146"/>
                    <a:pt x="47722" y="36229"/>
                  </a:cubicBezTo>
                  <a:cubicBezTo>
                    <a:pt x="45919" y="33630"/>
                    <a:pt x="42867" y="32713"/>
                    <a:pt x="40231" y="31337"/>
                  </a:cubicBezTo>
                  <a:cubicBezTo>
                    <a:pt x="38982" y="30573"/>
                    <a:pt x="38011" y="29808"/>
                    <a:pt x="37179" y="28585"/>
                  </a:cubicBezTo>
                  <a:cubicBezTo>
                    <a:pt x="36069" y="27057"/>
                    <a:pt x="35236" y="25070"/>
                    <a:pt x="34265" y="23388"/>
                  </a:cubicBezTo>
                  <a:cubicBezTo>
                    <a:pt x="32878" y="20942"/>
                    <a:pt x="31630" y="18496"/>
                    <a:pt x="30242" y="16203"/>
                  </a:cubicBezTo>
                  <a:cubicBezTo>
                    <a:pt x="32184" y="20178"/>
                    <a:pt x="34127" y="24305"/>
                    <a:pt x="35930" y="28433"/>
                  </a:cubicBezTo>
                  <a:cubicBezTo>
                    <a:pt x="36901" y="30114"/>
                    <a:pt x="37872" y="31337"/>
                    <a:pt x="39537" y="32407"/>
                  </a:cubicBezTo>
                  <a:cubicBezTo>
                    <a:pt x="42173" y="33936"/>
                    <a:pt x="45364" y="35159"/>
                    <a:pt x="46751" y="38216"/>
                  </a:cubicBezTo>
                  <a:cubicBezTo>
                    <a:pt x="47445" y="39439"/>
                    <a:pt x="47583" y="40815"/>
                    <a:pt x="48000" y="42191"/>
                  </a:cubicBezTo>
                  <a:cubicBezTo>
                    <a:pt x="48416" y="43566"/>
                    <a:pt x="49248" y="44789"/>
                    <a:pt x="49109" y="46165"/>
                  </a:cubicBezTo>
                  <a:cubicBezTo>
                    <a:pt x="49109" y="47235"/>
                    <a:pt x="48416" y="48305"/>
                    <a:pt x="48277" y="49375"/>
                  </a:cubicBezTo>
                  <a:cubicBezTo>
                    <a:pt x="48000" y="50445"/>
                    <a:pt x="48000" y="51668"/>
                    <a:pt x="48277" y="52738"/>
                  </a:cubicBezTo>
                  <a:cubicBezTo>
                    <a:pt x="48554" y="54114"/>
                    <a:pt x="48971" y="55490"/>
                    <a:pt x="49803" y="56713"/>
                  </a:cubicBezTo>
                  <a:cubicBezTo>
                    <a:pt x="46890" y="54420"/>
                    <a:pt x="44115" y="52280"/>
                    <a:pt x="41341" y="49834"/>
                  </a:cubicBezTo>
                  <a:cubicBezTo>
                    <a:pt x="39121" y="47694"/>
                    <a:pt x="36763" y="45554"/>
                    <a:pt x="34543" y="43566"/>
                  </a:cubicBezTo>
                  <a:cubicBezTo>
                    <a:pt x="32462" y="41732"/>
                    <a:pt x="29826" y="40050"/>
                    <a:pt x="28578" y="37757"/>
                  </a:cubicBezTo>
                  <a:cubicBezTo>
                    <a:pt x="27329" y="35770"/>
                    <a:pt x="26774" y="33324"/>
                    <a:pt x="25942" y="31337"/>
                  </a:cubicBezTo>
                  <a:cubicBezTo>
                    <a:pt x="24832" y="28585"/>
                    <a:pt x="23861" y="25834"/>
                    <a:pt x="22751" y="23235"/>
                  </a:cubicBezTo>
                  <a:cubicBezTo>
                    <a:pt x="23306" y="25222"/>
                    <a:pt x="23861" y="27210"/>
                    <a:pt x="24416" y="29044"/>
                  </a:cubicBezTo>
                  <a:cubicBezTo>
                    <a:pt x="24832" y="30726"/>
                    <a:pt x="25387" y="32560"/>
                    <a:pt x="25803" y="34242"/>
                  </a:cubicBezTo>
                  <a:cubicBezTo>
                    <a:pt x="26358" y="36076"/>
                    <a:pt x="26635" y="37910"/>
                    <a:pt x="27606" y="39439"/>
                  </a:cubicBezTo>
                  <a:cubicBezTo>
                    <a:pt x="26080" y="38675"/>
                    <a:pt x="24554" y="37910"/>
                    <a:pt x="23028" y="37299"/>
                  </a:cubicBezTo>
                  <a:cubicBezTo>
                    <a:pt x="22890" y="37146"/>
                    <a:pt x="22196" y="36687"/>
                    <a:pt x="21780" y="36535"/>
                  </a:cubicBezTo>
                  <a:cubicBezTo>
                    <a:pt x="19699" y="34547"/>
                    <a:pt x="17895" y="32407"/>
                    <a:pt x="15953" y="30420"/>
                  </a:cubicBezTo>
                  <a:cubicBezTo>
                    <a:pt x="17479" y="32560"/>
                    <a:pt x="19005" y="35006"/>
                    <a:pt x="20947" y="36993"/>
                  </a:cubicBezTo>
                  <a:cubicBezTo>
                    <a:pt x="21225" y="37299"/>
                    <a:pt x="21502" y="37452"/>
                    <a:pt x="21641" y="37757"/>
                  </a:cubicBezTo>
                  <a:cubicBezTo>
                    <a:pt x="23167" y="38828"/>
                    <a:pt x="24693" y="39745"/>
                    <a:pt x="26219" y="40815"/>
                  </a:cubicBezTo>
                  <a:cubicBezTo>
                    <a:pt x="28161" y="42038"/>
                    <a:pt x="29965" y="43108"/>
                    <a:pt x="31768" y="44331"/>
                  </a:cubicBezTo>
                  <a:cubicBezTo>
                    <a:pt x="36208" y="49375"/>
                    <a:pt x="40786" y="54267"/>
                    <a:pt x="45502" y="59006"/>
                  </a:cubicBezTo>
                  <a:cubicBezTo>
                    <a:pt x="46473" y="59770"/>
                    <a:pt x="47722" y="60840"/>
                    <a:pt x="48277" y="61910"/>
                  </a:cubicBezTo>
                  <a:cubicBezTo>
                    <a:pt x="48554" y="62369"/>
                    <a:pt x="48693" y="62980"/>
                    <a:pt x="48971" y="63592"/>
                  </a:cubicBezTo>
                  <a:cubicBezTo>
                    <a:pt x="49387" y="64815"/>
                    <a:pt x="49803" y="66191"/>
                    <a:pt x="50219" y="67566"/>
                  </a:cubicBezTo>
                  <a:cubicBezTo>
                    <a:pt x="43838" y="63898"/>
                    <a:pt x="37456" y="60382"/>
                    <a:pt x="31491" y="56407"/>
                  </a:cubicBezTo>
                  <a:cubicBezTo>
                    <a:pt x="30658" y="55796"/>
                    <a:pt x="30104" y="54878"/>
                    <a:pt x="29687" y="54114"/>
                  </a:cubicBezTo>
                  <a:cubicBezTo>
                    <a:pt x="28994" y="53044"/>
                    <a:pt x="28300" y="52127"/>
                    <a:pt x="27606" y="51363"/>
                  </a:cubicBezTo>
                  <a:cubicBezTo>
                    <a:pt x="26219" y="49987"/>
                    <a:pt x="24554" y="48764"/>
                    <a:pt x="22751" y="48000"/>
                  </a:cubicBezTo>
                  <a:cubicBezTo>
                    <a:pt x="20809" y="47235"/>
                    <a:pt x="18589" y="46777"/>
                    <a:pt x="16508" y="46012"/>
                  </a:cubicBezTo>
                  <a:cubicBezTo>
                    <a:pt x="14289" y="44942"/>
                    <a:pt x="11930" y="44178"/>
                    <a:pt x="9710" y="43261"/>
                  </a:cubicBezTo>
                  <a:cubicBezTo>
                    <a:pt x="8184" y="42802"/>
                    <a:pt x="6658" y="42343"/>
                    <a:pt x="5687" y="41121"/>
                  </a:cubicBezTo>
                  <a:cubicBezTo>
                    <a:pt x="4578" y="39745"/>
                    <a:pt x="3745" y="38063"/>
                    <a:pt x="2913" y="36535"/>
                  </a:cubicBezTo>
                  <a:cubicBezTo>
                    <a:pt x="1942" y="34853"/>
                    <a:pt x="832" y="33171"/>
                    <a:pt x="0" y="31337"/>
                  </a:cubicBezTo>
                  <a:cubicBezTo>
                    <a:pt x="693" y="33019"/>
                    <a:pt x="1526" y="34547"/>
                    <a:pt x="2358" y="36076"/>
                  </a:cubicBezTo>
                  <a:cubicBezTo>
                    <a:pt x="3190" y="37757"/>
                    <a:pt x="3884" y="39745"/>
                    <a:pt x="5132" y="41426"/>
                  </a:cubicBezTo>
                  <a:cubicBezTo>
                    <a:pt x="6658" y="43414"/>
                    <a:pt x="8878" y="44025"/>
                    <a:pt x="11098" y="44942"/>
                  </a:cubicBezTo>
                  <a:cubicBezTo>
                    <a:pt x="13179" y="45859"/>
                    <a:pt x="15121" y="46777"/>
                    <a:pt x="17202" y="47694"/>
                  </a:cubicBezTo>
                  <a:cubicBezTo>
                    <a:pt x="19144" y="48458"/>
                    <a:pt x="21086" y="49375"/>
                    <a:pt x="23028" y="50140"/>
                  </a:cubicBezTo>
                  <a:cubicBezTo>
                    <a:pt x="24277" y="50751"/>
                    <a:pt x="25109" y="51668"/>
                    <a:pt x="25942" y="52738"/>
                  </a:cubicBezTo>
                  <a:cubicBezTo>
                    <a:pt x="23306" y="51363"/>
                    <a:pt x="20670" y="51668"/>
                    <a:pt x="17895" y="51821"/>
                  </a:cubicBezTo>
                  <a:cubicBezTo>
                    <a:pt x="16092" y="51821"/>
                    <a:pt x="14150" y="51974"/>
                    <a:pt x="12346" y="52127"/>
                  </a:cubicBezTo>
                  <a:cubicBezTo>
                    <a:pt x="14427" y="52127"/>
                    <a:pt x="16508" y="52280"/>
                    <a:pt x="18589" y="52433"/>
                  </a:cubicBezTo>
                  <a:cubicBezTo>
                    <a:pt x="20254" y="52433"/>
                    <a:pt x="22057" y="52433"/>
                    <a:pt x="23722" y="53197"/>
                  </a:cubicBezTo>
                  <a:cubicBezTo>
                    <a:pt x="24416" y="53503"/>
                    <a:pt x="24971" y="53808"/>
                    <a:pt x="25526" y="54267"/>
                  </a:cubicBezTo>
                  <a:cubicBezTo>
                    <a:pt x="26635" y="55031"/>
                    <a:pt x="27884" y="56101"/>
                    <a:pt x="28994" y="57019"/>
                  </a:cubicBezTo>
                  <a:cubicBezTo>
                    <a:pt x="28994" y="57019"/>
                    <a:pt x="28994" y="57019"/>
                    <a:pt x="28994" y="57019"/>
                  </a:cubicBezTo>
                  <a:cubicBezTo>
                    <a:pt x="24000" y="57936"/>
                    <a:pt x="19144" y="59006"/>
                    <a:pt x="14150" y="59770"/>
                  </a:cubicBezTo>
                  <a:cubicBezTo>
                    <a:pt x="12763" y="59923"/>
                    <a:pt x="11375" y="60229"/>
                    <a:pt x="9988" y="60382"/>
                  </a:cubicBezTo>
                  <a:cubicBezTo>
                    <a:pt x="8601" y="60687"/>
                    <a:pt x="7491" y="61146"/>
                    <a:pt x="6104" y="61452"/>
                  </a:cubicBezTo>
                  <a:cubicBezTo>
                    <a:pt x="4023" y="62063"/>
                    <a:pt x="1942" y="61605"/>
                    <a:pt x="0" y="60535"/>
                  </a:cubicBezTo>
                  <a:cubicBezTo>
                    <a:pt x="2219" y="62063"/>
                    <a:pt x="4439" y="62369"/>
                    <a:pt x="6936" y="61910"/>
                  </a:cubicBezTo>
                  <a:cubicBezTo>
                    <a:pt x="10543" y="61299"/>
                    <a:pt x="14011" y="60840"/>
                    <a:pt x="17618" y="60382"/>
                  </a:cubicBezTo>
                  <a:cubicBezTo>
                    <a:pt x="20947" y="60229"/>
                    <a:pt x="24277" y="59923"/>
                    <a:pt x="27606" y="59617"/>
                  </a:cubicBezTo>
                  <a:cubicBezTo>
                    <a:pt x="28578" y="59464"/>
                    <a:pt x="29549" y="59464"/>
                    <a:pt x="30520" y="59312"/>
                  </a:cubicBezTo>
                  <a:cubicBezTo>
                    <a:pt x="30797" y="59312"/>
                    <a:pt x="31491" y="59312"/>
                    <a:pt x="31491" y="59159"/>
                  </a:cubicBezTo>
                  <a:cubicBezTo>
                    <a:pt x="38150" y="64509"/>
                    <a:pt x="45225" y="69401"/>
                    <a:pt x="52161" y="74445"/>
                  </a:cubicBezTo>
                  <a:cubicBezTo>
                    <a:pt x="53687" y="75515"/>
                    <a:pt x="53271" y="77656"/>
                    <a:pt x="53132" y="79337"/>
                  </a:cubicBezTo>
                  <a:cubicBezTo>
                    <a:pt x="52994" y="81783"/>
                    <a:pt x="52855" y="84229"/>
                    <a:pt x="52716" y="86675"/>
                  </a:cubicBezTo>
                  <a:cubicBezTo>
                    <a:pt x="52578" y="88509"/>
                    <a:pt x="52578" y="90343"/>
                    <a:pt x="52439" y="92178"/>
                  </a:cubicBezTo>
                  <a:cubicBezTo>
                    <a:pt x="52300" y="93401"/>
                    <a:pt x="52023" y="94471"/>
                    <a:pt x="51606" y="95388"/>
                  </a:cubicBezTo>
                  <a:cubicBezTo>
                    <a:pt x="50497" y="97987"/>
                    <a:pt x="47861" y="99515"/>
                    <a:pt x="45225" y="99515"/>
                  </a:cubicBezTo>
                  <a:cubicBezTo>
                    <a:pt x="38150" y="99515"/>
                    <a:pt x="38150" y="99515"/>
                    <a:pt x="38150" y="99515"/>
                  </a:cubicBezTo>
                  <a:cubicBezTo>
                    <a:pt x="38150" y="110828"/>
                    <a:pt x="47028" y="120000"/>
                    <a:pt x="57988" y="120000"/>
                  </a:cubicBezTo>
                  <a:cubicBezTo>
                    <a:pt x="68947" y="120000"/>
                    <a:pt x="77826" y="110828"/>
                    <a:pt x="77826" y="99515"/>
                  </a:cubicBezTo>
                  <a:cubicBezTo>
                    <a:pt x="69502" y="99515"/>
                    <a:pt x="69502" y="99515"/>
                    <a:pt x="69502" y="99515"/>
                  </a:cubicBezTo>
                  <a:cubicBezTo>
                    <a:pt x="65757" y="99515"/>
                    <a:pt x="62566" y="96458"/>
                    <a:pt x="62427" y="92636"/>
                  </a:cubicBezTo>
                  <a:cubicBezTo>
                    <a:pt x="62427" y="92331"/>
                    <a:pt x="62427" y="92178"/>
                    <a:pt x="62427" y="91872"/>
                  </a:cubicBezTo>
                  <a:cubicBezTo>
                    <a:pt x="62566" y="89885"/>
                    <a:pt x="62705" y="87745"/>
                    <a:pt x="62843" y="85757"/>
                  </a:cubicBezTo>
                  <a:cubicBezTo>
                    <a:pt x="62982" y="83464"/>
                    <a:pt x="63121" y="81324"/>
                    <a:pt x="63260" y="79184"/>
                  </a:cubicBezTo>
                  <a:cubicBezTo>
                    <a:pt x="63260" y="78726"/>
                    <a:pt x="63260" y="78267"/>
                    <a:pt x="63260" y="77808"/>
                  </a:cubicBezTo>
                  <a:cubicBezTo>
                    <a:pt x="63398" y="77044"/>
                    <a:pt x="63121" y="76127"/>
                    <a:pt x="63260" y="75363"/>
                  </a:cubicBezTo>
                  <a:cubicBezTo>
                    <a:pt x="63537" y="74445"/>
                    <a:pt x="64647" y="74140"/>
                    <a:pt x="65341" y="73834"/>
                  </a:cubicBezTo>
                  <a:cubicBezTo>
                    <a:pt x="69780" y="71847"/>
                    <a:pt x="74219" y="69859"/>
                    <a:pt x="78658" y="67872"/>
                  </a:cubicBezTo>
                  <a:cubicBezTo>
                    <a:pt x="79630" y="67414"/>
                    <a:pt x="80601" y="66955"/>
                    <a:pt x="81572" y="66496"/>
                  </a:cubicBezTo>
                  <a:cubicBezTo>
                    <a:pt x="82543" y="65885"/>
                    <a:pt x="83375" y="65121"/>
                    <a:pt x="84208" y="64509"/>
                  </a:cubicBezTo>
                  <a:cubicBezTo>
                    <a:pt x="85872" y="63286"/>
                    <a:pt x="87676" y="63745"/>
                    <a:pt x="89479" y="63592"/>
                  </a:cubicBezTo>
                  <a:cubicBezTo>
                    <a:pt x="91283" y="63592"/>
                    <a:pt x="93086" y="63592"/>
                    <a:pt x="94890" y="63439"/>
                  </a:cubicBezTo>
                  <a:cubicBezTo>
                    <a:pt x="98497" y="63439"/>
                    <a:pt x="101965" y="63286"/>
                    <a:pt x="105572" y="63133"/>
                  </a:cubicBezTo>
                  <a:cubicBezTo>
                    <a:pt x="107375" y="63133"/>
                    <a:pt x="109317" y="62828"/>
                    <a:pt x="110843" y="61605"/>
                  </a:cubicBezTo>
                  <a:cubicBezTo>
                    <a:pt x="112786" y="60076"/>
                    <a:pt x="114867" y="58394"/>
                    <a:pt x="116670" y="56560"/>
                  </a:cubicBezTo>
                  <a:cubicBezTo>
                    <a:pt x="118751" y="53808"/>
                    <a:pt x="119167" y="49987"/>
                    <a:pt x="120000" y="46624"/>
                  </a:cubicBezTo>
                  <a:cubicBezTo>
                    <a:pt x="119861" y="47082"/>
                    <a:pt x="119722" y="47694"/>
                    <a:pt x="119445" y="48152"/>
                  </a:cubicBezTo>
                  <a:close/>
                </a:path>
              </a:pathLst>
            </a:custGeom>
            <a:solidFill>
              <a:srgbClr val="D8DAD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636" name="Shape 636"/>
          <p:cNvGrpSpPr/>
          <p:nvPr/>
        </p:nvGrpSpPr>
        <p:grpSpPr>
          <a:xfrm>
            <a:off x="1044399" y="1419553"/>
            <a:ext cx="699075" cy="699074"/>
            <a:chOff x="1044399" y="1577809"/>
            <a:chExt cx="699075" cy="699074"/>
          </a:xfrm>
        </p:grpSpPr>
        <p:sp>
          <p:nvSpPr>
            <p:cNvPr id="637" name="Shape 637"/>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38" name="Shape 638"/>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grpSp>
      <p:sp>
        <p:nvSpPr>
          <p:cNvPr id="639" name="Shape 639"/>
          <p:cNvSpPr txBox="1">
            <a:spLocks noGrp="1"/>
          </p:cNvSpPr>
          <p:nvPr>
            <p:ph type="body" idx="2"/>
          </p:nvPr>
        </p:nvSpPr>
        <p:spPr>
          <a:xfrm>
            <a:off x="1890220" y="1569374"/>
            <a:ext cx="4030291" cy="364504"/>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cxnSp>
        <p:nvCxnSpPr>
          <p:cNvPr id="640" name="Shape 640"/>
          <p:cNvCxnSpPr/>
          <p:nvPr/>
        </p:nvCxnSpPr>
        <p:spPr>
          <a:xfrm>
            <a:off x="1186962" y="2464026"/>
            <a:ext cx="4909038" cy="0"/>
          </a:xfrm>
          <a:prstGeom prst="straightConnector1">
            <a:avLst/>
          </a:prstGeom>
          <a:noFill/>
          <a:ln w="9525" cap="flat" cmpd="sng">
            <a:solidFill>
              <a:srgbClr val="16BF7F"/>
            </a:solidFill>
            <a:prstDash val="solid"/>
            <a:round/>
            <a:headEnd type="none" w="sm" len="sm"/>
            <a:tailEnd type="none" w="sm" len="sm"/>
          </a:ln>
        </p:spPr>
      </p:cxnSp>
      <p:grpSp>
        <p:nvGrpSpPr>
          <p:cNvPr id="641" name="Shape 641"/>
          <p:cNvGrpSpPr/>
          <p:nvPr/>
        </p:nvGrpSpPr>
        <p:grpSpPr>
          <a:xfrm>
            <a:off x="1044399" y="2791669"/>
            <a:ext cx="699075" cy="699074"/>
            <a:chOff x="1044399" y="1577809"/>
            <a:chExt cx="699075" cy="699074"/>
          </a:xfrm>
        </p:grpSpPr>
        <p:sp>
          <p:nvSpPr>
            <p:cNvPr id="642" name="Shape 642"/>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43" name="Shape 643"/>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grpSp>
      <p:sp>
        <p:nvSpPr>
          <p:cNvPr id="644" name="Shape 644"/>
          <p:cNvSpPr txBox="1">
            <a:spLocks noGrp="1"/>
          </p:cNvSpPr>
          <p:nvPr>
            <p:ph type="body" idx="3"/>
          </p:nvPr>
        </p:nvSpPr>
        <p:spPr>
          <a:xfrm>
            <a:off x="1890220" y="2929171"/>
            <a:ext cx="4045444" cy="335238"/>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cxnSp>
        <p:nvCxnSpPr>
          <p:cNvPr id="645" name="Shape 645"/>
          <p:cNvCxnSpPr/>
          <p:nvPr/>
        </p:nvCxnSpPr>
        <p:spPr>
          <a:xfrm>
            <a:off x="1186962" y="3836142"/>
            <a:ext cx="4909038" cy="0"/>
          </a:xfrm>
          <a:prstGeom prst="straightConnector1">
            <a:avLst/>
          </a:prstGeom>
          <a:noFill/>
          <a:ln w="9525" cap="flat" cmpd="sng">
            <a:solidFill>
              <a:srgbClr val="16BF7F"/>
            </a:solidFill>
            <a:prstDash val="solid"/>
            <a:round/>
            <a:headEnd type="none" w="sm" len="sm"/>
            <a:tailEnd type="none" w="sm" len="sm"/>
          </a:ln>
        </p:spPr>
      </p:cxnSp>
      <p:grpSp>
        <p:nvGrpSpPr>
          <p:cNvPr id="646" name="Shape 646"/>
          <p:cNvGrpSpPr/>
          <p:nvPr/>
        </p:nvGrpSpPr>
        <p:grpSpPr>
          <a:xfrm>
            <a:off x="1044399" y="4089831"/>
            <a:ext cx="699075" cy="699074"/>
            <a:chOff x="1044399" y="1577809"/>
            <a:chExt cx="699075" cy="699074"/>
          </a:xfrm>
        </p:grpSpPr>
        <p:sp>
          <p:nvSpPr>
            <p:cNvPr id="647" name="Shape 647"/>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48" name="Shape 648"/>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grpSp>
      <p:sp>
        <p:nvSpPr>
          <p:cNvPr id="649" name="Shape 649"/>
          <p:cNvSpPr txBox="1">
            <a:spLocks noGrp="1"/>
          </p:cNvSpPr>
          <p:nvPr>
            <p:ph type="body" idx="4"/>
          </p:nvPr>
        </p:nvSpPr>
        <p:spPr>
          <a:xfrm>
            <a:off x="1906182" y="4366292"/>
            <a:ext cx="3967163" cy="396875"/>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cxnSp>
        <p:nvCxnSpPr>
          <p:cNvPr id="650" name="Shape 650"/>
          <p:cNvCxnSpPr/>
          <p:nvPr/>
        </p:nvCxnSpPr>
        <p:spPr>
          <a:xfrm>
            <a:off x="1186962" y="5134304"/>
            <a:ext cx="4909038" cy="0"/>
          </a:xfrm>
          <a:prstGeom prst="straightConnector1">
            <a:avLst/>
          </a:prstGeom>
          <a:noFill/>
          <a:ln w="9525" cap="flat" cmpd="sng">
            <a:solidFill>
              <a:srgbClr val="16BF7F"/>
            </a:solidFill>
            <a:prstDash val="solid"/>
            <a:round/>
            <a:headEnd type="none" w="sm" len="sm"/>
            <a:tailEnd type="none" w="sm" len="sm"/>
          </a:ln>
        </p:spPr>
      </p:cxnSp>
      <p:grpSp>
        <p:nvGrpSpPr>
          <p:cNvPr id="651" name="Shape 651"/>
          <p:cNvGrpSpPr/>
          <p:nvPr/>
        </p:nvGrpSpPr>
        <p:grpSpPr>
          <a:xfrm>
            <a:off x="1044399" y="5328616"/>
            <a:ext cx="699075" cy="699074"/>
            <a:chOff x="1044399" y="1577809"/>
            <a:chExt cx="699075" cy="699074"/>
          </a:xfrm>
        </p:grpSpPr>
        <p:sp>
          <p:nvSpPr>
            <p:cNvPr id="652" name="Shape 652"/>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53" name="Shape 653"/>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grpSp>
      <p:sp>
        <p:nvSpPr>
          <p:cNvPr id="654" name="Shape 654"/>
          <p:cNvSpPr txBox="1">
            <a:spLocks noGrp="1"/>
          </p:cNvSpPr>
          <p:nvPr>
            <p:ph type="body" idx="5"/>
          </p:nvPr>
        </p:nvSpPr>
        <p:spPr>
          <a:xfrm>
            <a:off x="1906182" y="5522107"/>
            <a:ext cx="3967163" cy="396875"/>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teps-Infographic">
  <p:cSld name="Steps-Infographic">
    <p:spTree>
      <p:nvGrpSpPr>
        <p:cNvPr id="1" name="Shape 655"/>
        <p:cNvGrpSpPr/>
        <p:nvPr/>
      </p:nvGrpSpPr>
      <p:grpSpPr>
        <a:xfrm>
          <a:off x="0" y="0"/>
          <a:ext cx="0" cy="0"/>
          <a:chOff x="0" y="0"/>
          <a:chExt cx="0" cy="0"/>
        </a:xfrm>
      </p:grpSpPr>
      <p:sp>
        <p:nvSpPr>
          <p:cNvPr id="656" name="Shape 656"/>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57" name="Shape 657"/>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8" name="Shape 658"/>
          <p:cNvSpPr/>
          <p:nvPr/>
        </p:nvSpPr>
        <p:spPr>
          <a:xfrm>
            <a:off x="610294" y="3441780"/>
            <a:ext cx="3200400" cy="609600"/>
          </a:xfrm>
          <a:prstGeom prst="roundRect">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59" name="Shape 659"/>
          <p:cNvSpPr/>
          <p:nvPr/>
        </p:nvSpPr>
        <p:spPr>
          <a:xfrm>
            <a:off x="2087814" y="3266609"/>
            <a:ext cx="237065" cy="175172"/>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60" name="Shape 660"/>
          <p:cNvSpPr/>
          <p:nvPr/>
        </p:nvSpPr>
        <p:spPr>
          <a:xfrm>
            <a:off x="3144105" y="3441781"/>
            <a:ext cx="3200400" cy="609600"/>
          </a:xfrm>
          <a:prstGeom prst="roundRect">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61" name="Shape 661"/>
          <p:cNvSpPr/>
          <p:nvPr/>
        </p:nvSpPr>
        <p:spPr>
          <a:xfrm rot="10800000" flipH="1">
            <a:off x="4620556" y="4054130"/>
            <a:ext cx="237065" cy="175172"/>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62" name="Shape 662"/>
          <p:cNvSpPr txBox="1"/>
          <p:nvPr/>
        </p:nvSpPr>
        <p:spPr>
          <a:xfrm>
            <a:off x="1359528" y="4186519"/>
            <a:ext cx="1693639" cy="1231106"/>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chemeClr val="accent2"/>
              </a:buClr>
              <a:buSzPts val="1800"/>
              <a:buFont typeface="Source Sans Pro"/>
              <a:buNone/>
            </a:pPr>
            <a:r>
              <a:rPr lang="en-US" sz="7200" b="1" i="0" u="none" strike="noStrike" cap="none">
                <a:solidFill>
                  <a:schemeClr val="accent2"/>
                </a:solidFill>
                <a:latin typeface="Arial"/>
                <a:ea typeface="Arial"/>
                <a:cs typeface="Arial"/>
                <a:sym typeface="Arial"/>
              </a:rPr>
              <a:t>01</a:t>
            </a:r>
            <a:endParaRPr/>
          </a:p>
        </p:txBody>
      </p:sp>
      <p:sp>
        <p:nvSpPr>
          <p:cNvPr id="663" name="Shape 663"/>
          <p:cNvSpPr txBox="1"/>
          <p:nvPr/>
        </p:nvSpPr>
        <p:spPr>
          <a:xfrm>
            <a:off x="6445471" y="4186519"/>
            <a:ext cx="1693639" cy="1231106"/>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chemeClr val="accent4"/>
              </a:buClr>
              <a:buSzPts val="1800"/>
              <a:buFont typeface="Source Sans Pro"/>
              <a:buNone/>
            </a:pPr>
            <a:r>
              <a:rPr lang="en-US" sz="7200" b="1" i="0" u="none" strike="noStrike" cap="none">
                <a:solidFill>
                  <a:schemeClr val="accent4"/>
                </a:solidFill>
                <a:latin typeface="Arial"/>
                <a:ea typeface="Arial"/>
                <a:cs typeface="Arial"/>
                <a:sym typeface="Arial"/>
              </a:rPr>
              <a:t>03</a:t>
            </a:r>
            <a:endParaRPr/>
          </a:p>
        </p:txBody>
      </p:sp>
      <p:sp>
        <p:nvSpPr>
          <p:cNvPr id="664" name="Shape 664"/>
          <p:cNvSpPr txBox="1"/>
          <p:nvPr/>
        </p:nvSpPr>
        <p:spPr>
          <a:xfrm>
            <a:off x="3857016" y="1962294"/>
            <a:ext cx="1693639" cy="1231106"/>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chemeClr val="accent3"/>
              </a:buClr>
              <a:buSzPts val="1800"/>
              <a:buFont typeface="Source Sans Pro"/>
              <a:buNone/>
            </a:pPr>
            <a:r>
              <a:rPr lang="en-US" sz="7200" b="1" i="0" u="none" strike="noStrike" cap="none">
                <a:solidFill>
                  <a:schemeClr val="accent3"/>
                </a:solidFill>
                <a:latin typeface="Arial"/>
                <a:ea typeface="Arial"/>
                <a:cs typeface="Arial"/>
                <a:sym typeface="Arial"/>
              </a:rPr>
              <a:t>02</a:t>
            </a:r>
            <a:endParaRPr/>
          </a:p>
        </p:txBody>
      </p:sp>
      <p:sp>
        <p:nvSpPr>
          <p:cNvPr id="665" name="Shape 665"/>
          <p:cNvSpPr txBox="1"/>
          <p:nvPr/>
        </p:nvSpPr>
        <p:spPr>
          <a:xfrm>
            <a:off x="9140954" y="1947916"/>
            <a:ext cx="1693639" cy="1231106"/>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chemeClr val="accent5"/>
              </a:buClr>
              <a:buSzPts val="1800"/>
              <a:buFont typeface="Source Sans Pro"/>
              <a:buNone/>
            </a:pPr>
            <a:r>
              <a:rPr lang="en-US" sz="7200" b="1" i="0" u="none" strike="noStrike" cap="none">
                <a:solidFill>
                  <a:schemeClr val="accent5"/>
                </a:solidFill>
                <a:latin typeface="Arial"/>
                <a:ea typeface="Arial"/>
                <a:cs typeface="Arial"/>
                <a:sym typeface="Arial"/>
              </a:rPr>
              <a:t>04</a:t>
            </a:r>
            <a:endParaRPr/>
          </a:p>
        </p:txBody>
      </p:sp>
      <p:sp>
        <p:nvSpPr>
          <p:cNvPr id="666" name="Shape 666"/>
          <p:cNvSpPr/>
          <p:nvPr/>
        </p:nvSpPr>
        <p:spPr>
          <a:xfrm>
            <a:off x="5783425" y="3441780"/>
            <a:ext cx="3200400" cy="609600"/>
          </a:xfrm>
          <a:prstGeom prst="roundRect">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67" name="Shape 667"/>
          <p:cNvSpPr/>
          <p:nvPr/>
        </p:nvSpPr>
        <p:spPr>
          <a:xfrm>
            <a:off x="7166547" y="3266609"/>
            <a:ext cx="237065" cy="175172"/>
          </a:xfrm>
          <a:prstGeom prst="triangle">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68" name="Shape 668"/>
          <p:cNvSpPr/>
          <p:nvPr/>
        </p:nvSpPr>
        <p:spPr>
          <a:xfrm>
            <a:off x="8387575" y="3441781"/>
            <a:ext cx="3200400" cy="609600"/>
          </a:xfrm>
          <a:prstGeom prst="roundRect">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69" name="Shape 669"/>
          <p:cNvSpPr/>
          <p:nvPr/>
        </p:nvSpPr>
        <p:spPr>
          <a:xfrm rot="10800000" flipH="1">
            <a:off x="9869243" y="4054130"/>
            <a:ext cx="237065" cy="175172"/>
          </a:xfrm>
          <a:prstGeom prst="triangle">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70" name="Shape 670"/>
          <p:cNvSpPr txBox="1">
            <a:spLocks noGrp="1"/>
          </p:cNvSpPr>
          <p:nvPr>
            <p:ph type="body" idx="2"/>
          </p:nvPr>
        </p:nvSpPr>
        <p:spPr>
          <a:xfrm>
            <a:off x="861881" y="3551958"/>
            <a:ext cx="2269863" cy="396875"/>
          </a:xfrm>
          <a:prstGeom prst="rect">
            <a:avLst/>
          </a:prstGeom>
          <a:solidFill>
            <a:schemeClr val="accent2"/>
          </a:solidFill>
          <a:ln>
            <a:noFill/>
          </a:ln>
        </p:spPr>
        <p:txBody>
          <a:bodyPr spcFirstLastPara="1" wrap="square" lIns="121900" tIns="60950" rIns="121900" bIns="60950" anchor="t" anchorCtr="0"/>
          <a:lstStyle>
            <a:lvl1pPr marL="457200" marR="0" lvl="0" indent="-228600" algn="l" rtl="0">
              <a:lnSpc>
                <a:spcPct val="100000"/>
              </a:lnSpc>
              <a:spcBef>
                <a:spcPts val="0"/>
              </a:spcBef>
              <a:spcAft>
                <a:spcPts val="0"/>
              </a:spcAft>
              <a:buClr>
                <a:schemeClr val="lt1"/>
              </a:buClr>
              <a:buSzPts val="1467"/>
              <a:buFont typeface="Arial"/>
              <a:buNone/>
              <a:defRPr sz="1467" b="1" i="0" u="none" strike="noStrike" cap="none">
                <a:solidFill>
                  <a:schemeClr val="lt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71" name="Shape 671"/>
          <p:cNvSpPr txBox="1">
            <a:spLocks noGrp="1"/>
          </p:cNvSpPr>
          <p:nvPr>
            <p:ph type="body" idx="3"/>
          </p:nvPr>
        </p:nvSpPr>
        <p:spPr>
          <a:xfrm>
            <a:off x="3434369" y="3551958"/>
            <a:ext cx="2269863" cy="396875"/>
          </a:xfrm>
          <a:prstGeom prst="rect">
            <a:avLst/>
          </a:prstGeom>
          <a:solidFill>
            <a:schemeClr val="accent3"/>
          </a:solidFill>
          <a:ln>
            <a:noFill/>
          </a:ln>
        </p:spPr>
        <p:txBody>
          <a:bodyPr spcFirstLastPara="1" wrap="square" lIns="121900" tIns="60950" rIns="121900" bIns="60950" anchor="t" anchorCtr="0"/>
          <a:lstStyle>
            <a:lvl1pPr marL="457200" marR="0" lvl="0" indent="-228600" algn="l" rtl="0">
              <a:lnSpc>
                <a:spcPct val="100000"/>
              </a:lnSpc>
              <a:spcBef>
                <a:spcPts val="0"/>
              </a:spcBef>
              <a:spcAft>
                <a:spcPts val="0"/>
              </a:spcAft>
              <a:buClr>
                <a:schemeClr val="lt1"/>
              </a:buClr>
              <a:buSzPts val="1467"/>
              <a:buFont typeface="Arial"/>
              <a:buNone/>
              <a:defRPr sz="1467" b="1" i="0" u="none" strike="noStrike" cap="none">
                <a:solidFill>
                  <a:schemeClr val="lt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72" name="Shape 672"/>
          <p:cNvSpPr txBox="1">
            <a:spLocks noGrp="1"/>
          </p:cNvSpPr>
          <p:nvPr>
            <p:ph type="body" idx="4"/>
          </p:nvPr>
        </p:nvSpPr>
        <p:spPr>
          <a:xfrm>
            <a:off x="5932984" y="3551958"/>
            <a:ext cx="2384252" cy="396875"/>
          </a:xfrm>
          <a:prstGeom prst="rect">
            <a:avLst/>
          </a:prstGeom>
          <a:solidFill>
            <a:schemeClr val="accent3"/>
          </a:solidFill>
          <a:ln>
            <a:noFill/>
          </a:ln>
        </p:spPr>
        <p:txBody>
          <a:bodyPr spcFirstLastPara="1" wrap="square" lIns="121900" tIns="60950" rIns="121900" bIns="60950" anchor="t" anchorCtr="0"/>
          <a:lstStyle>
            <a:lvl1pPr marL="457200" marR="0" lvl="0" indent="-228600" algn="l" rtl="0">
              <a:lnSpc>
                <a:spcPct val="100000"/>
              </a:lnSpc>
              <a:spcBef>
                <a:spcPts val="0"/>
              </a:spcBef>
              <a:spcAft>
                <a:spcPts val="0"/>
              </a:spcAft>
              <a:buClr>
                <a:schemeClr val="lt1"/>
              </a:buClr>
              <a:buSzPts val="1467"/>
              <a:buFont typeface="Arial"/>
              <a:buNone/>
              <a:defRPr sz="1467" b="1" i="0" u="none" strike="noStrike" cap="none">
                <a:solidFill>
                  <a:schemeClr val="lt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73" name="Shape 673"/>
          <p:cNvSpPr txBox="1">
            <a:spLocks noGrp="1"/>
          </p:cNvSpPr>
          <p:nvPr>
            <p:ph type="body" idx="5"/>
          </p:nvPr>
        </p:nvSpPr>
        <p:spPr>
          <a:xfrm>
            <a:off x="8789087" y="3551958"/>
            <a:ext cx="2384252" cy="396875"/>
          </a:xfrm>
          <a:prstGeom prst="rect">
            <a:avLst/>
          </a:prstGeom>
          <a:solidFill>
            <a:schemeClr val="accent5"/>
          </a:solidFill>
          <a:ln>
            <a:noFill/>
          </a:ln>
        </p:spPr>
        <p:txBody>
          <a:bodyPr spcFirstLastPara="1" wrap="square" lIns="121900" tIns="60950" rIns="121900" bIns="60950" anchor="t" anchorCtr="0"/>
          <a:lstStyle>
            <a:lvl1pPr marL="457200" marR="0" lvl="0" indent="-228600" algn="l" rtl="0">
              <a:lnSpc>
                <a:spcPct val="100000"/>
              </a:lnSpc>
              <a:spcBef>
                <a:spcPts val="0"/>
              </a:spcBef>
              <a:spcAft>
                <a:spcPts val="0"/>
              </a:spcAft>
              <a:buClr>
                <a:schemeClr val="lt1"/>
              </a:buClr>
              <a:buSzPts val="1467"/>
              <a:buFont typeface="Arial"/>
              <a:buNone/>
              <a:defRPr sz="1467" b="1" i="0" u="none" strike="noStrike" cap="none">
                <a:solidFill>
                  <a:schemeClr val="lt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74" name="Shape 674"/>
          <p:cNvSpPr txBox="1">
            <a:spLocks noGrp="1"/>
          </p:cNvSpPr>
          <p:nvPr>
            <p:ph type="body" idx="6"/>
          </p:nvPr>
        </p:nvSpPr>
        <p:spPr>
          <a:xfrm>
            <a:off x="861882" y="2095806"/>
            <a:ext cx="2282224" cy="10356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1pPr>
            <a:lvl2pPr marL="914400" marR="0" lvl="1"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75" name="Shape 675"/>
          <p:cNvSpPr txBox="1">
            <a:spLocks noGrp="1"/>
          </p:cNvSpPr>
          <p:nvPr>
            <p:ph type="body" idx="7"/>
          </p:nvPr>
        </p:nvSpPr>
        <p:spPr>
          <a:xfrm>
            <a:off x="5932984" y="2095806"/>
            <a:ext cx="2384252" cy="10356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1pPr>
            <a:lvl2pPr marL="914400" marR="0" lvl="1"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76" name="Shape 676"/>
          <p:cNvSpPr txBox="1">
            <a:spLocks noGrp="1"/>
          </p:cNvSpPr>
          <p:nvPr>
            <p:ph type="body" idx="8"/>
          </p:nvPr>
        </p:nvSpPr>
        <p:spPr>
          <a:xfrm>
            <a:off x="3428429" y="4469248"/>
            <a:ext cx="2384252" cy="10356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1pPr>
            <a:lvl2pPr marL="914400" marR="0" lvl="1"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77" name="Shape 677"/>
          <p:cNvSpPr txBox="1">
            <a:spLocks noGrp="1"/>
          </p:cNvSpPr>
          <p:nvPr>
            <p:ph type="body" idx="9"/>
          </p:nvPr>
        </p:nvSpPr>
        <p:spPr>
          <a:xfrm>
            <a:off x="8789087" y="4469248"/>
            <a:ext cx="2384252" cy="1035664"/>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1pPr>
            <a:lvl2pPr marL="914400" marR="0" lvl="1"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Content">
  <p:cSld name="Title+Content">
    <p:spTree>
      <p:nvGrpSpPr>
        <p:cNvPr id="1" name="Shape 683"/>
        <p:cNvGrpSpPr/>
        <p:nvPr/>
      </p:nvGrpSpPr>
      <p:grpSpPr>
        <a:xfrm>
          <a:off x="0" y="0"/>
          <a:ext cx="0" cy="0"/>
          <a:chOff x="0" y="0"/>
          <a:chExt cx="0" cy="0"/>
        </a:xfrm>
      </p:grpSpPr>
      <p:sp>
        <p:nvSpPr>
          <p:cNvPr id="684" name="Shape 684"/>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85" name="Shape 685"/>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86" name="Shape 686"/>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42900" algn="l" rtl="0">
              <a:lnSpc>
                <a:spcPct val="90000"/>
              </a:lnSpc>
              <a:spcBef>
                <a:spcPts val="12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1371600" marR="0" lvl="2" indent="-330200" algn="l" rtl="0">
              <a:lnSpc>
                <a:spcPct val="90000"/>
              </a:lnSpc>
              <a:spcBef>
                <a:spcPts val="120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23850" algn="l" rtl="0">
              <a:lnSpc>
                <a:spcPct val="90000"/>
              </a:lnSpc>
              <a:spcBef>
                <a:spcPts val="1200"/>
              </a:spcBef>
              <a:spcAft>
                <a:spcPts val="0"/>
              </a:spcAft>
              <a:buClr>
                <a:schemeClr val="dk1"/>
              </a:buClr>
              <a:buSzPts val="1500"/>
              <a:buFont typeface="Noto Sans Symbols"/>
              <a:buChar char="→"/>
              <a:defRPr sz="1500" b="0" i="0" u="none" strike="noStrike" cap="none">
                <a:solidFill>
                  <a:schemeClr val="dk1"/>
                </a:solidFill>
                <a:latin typeface="Arial"/>
                <a:ea typeface="Arial"/>
                <a:cs typeface="Arial"/>
                <a:sym typeface="Arial"/>
              </a:defRPr>
            </a:lvl4pPr>
            <a:lvl5pPr marL="2286000" marR="0" lvl="4" indent="-298450" algn="l" rtl="0">
              <a:lnSpc>
                <a:spcPct val="90000"/>
              </a:lnSpc>
              <a:spcBef>
                <a:spcPts val="1200"/>
              </a:spcBef>
              <a:spcAft>
                <a:spcPts val="0"/>
              </a:spcAft>
              <a:buClr>
                <a:schemeClr val="dk1"/>
              </a:buClr>
              <a:buSzPts val="1100"/>
              <a:buFont typeface="Noto Sans Symbols"/>
              <a:buChar char="→"/>
              <a:defRPr sz="1100" b="0" i="0" u="none" strike="noStrike" cap="none">
                <a:solidFill>
                  <a:schemeClr val="dk1"/>
                </a:solidFill>
                <a:latin typeface="Arial"/>
                <a:ea typeface="Arial"/>
                <a:cs typeface="Arial"/>
                <a:sym typeface="Arial"/>
              </a:defRPr>
            </a:lvl5pPr>
            <a:lvl6pPr marL="2743200" marR="0" lvl="5" indent="-342900" algn="l" rtl="0">
              <a:lnSpc>
                <a:spcPct val="90000"/>
              </a:lnSpc>
              <a:spcBef>
                <a:spcPts val="838"/>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87" name="Shape 687"/>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Content+Image">
  <p:cSld name="Title+Content+Image">
    <p:spTree>
      <p:nvGrpSpPr>
        <p:cNvPr id="1" name="Shape 688"/>
        <p:cNvGrpSpPr/>
        <p:nvPr/>
      </p:nvGrpSpPr>
      <p:grpSpPr>
        <a:xfrm>
          <a:off x="0" y="0"/>
          <a:ext cx="0" cy="0"/>
          <a:chOff x="0" y="0"/>
          <a:chExt cx="0" cy="0"/>
        </a:xfrm>
      </p:grpSpPr>
      <p:sp>
        <p:nvSpPr>
          <p:cNvPr id="689" name="Shape 689"/>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90" name="Shape 690"/>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91" name="Shape 691"/>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42900" algn="l" rtl="0">
              <a:lnSpc>
                <a:spcPct val="90000"/>
              </a:lnSpc>
              <a:spcBef>
                <a:spcPts val="838"/>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1371600" marR="0" lvl="2" indent="-330200" algn="l" rtl="0">
              <a:lnSpc>
                <a:spcPct val="90000"/>
              </a:lnSpc>
              <a:spcBef>
                <a:spcPts val="838"/>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23850" algn="l" rtl="0">
              <a:lnSpc>
                <a:spcPct val="90000"/>
              </a:lnSpc>
              <a:spcBef>
                <a:spcPts val="838"/>
              </a:spcBef>
              <a:spcAft>
                <a:spcPts val="0"/>
              </a:spcAft>
              <a:buClr>
                <a:schemeClr val="dk1"/>
              </a:buClr>
              <a:buSzPts val="1500"/>
              <a:buFont typeface="Noto Sans Symbols"/>
              <a:buChar char="→"/>
              <a:defRPr sz="1500" b="0" i="0" u="none" strike="noStrike" cap="none">
                <a:solidFill>
                  <a:schemeClr val="dk1"/>
                </a:solidFill>
                <a:latin typeface="Arial"/>
                <a:ea typeface="Arial"/>
                <a:cs typeface="Arial"/>
                <a:sym typeface="Arial"/>
              </a:defRPr>
            </a:lvl4pPr>
            <a:lvl5pPr marL="2286000" marR="0" lvl="4" indent="-298450" algn="l" rtl="0">
              <a:lnSpc>
                <a:spcPct val="90000"/>
              </a:lnSpc>
              <a:spcBef>
                <a:spcPts val="838"/>
              </a:spcBef>
              <a:spcAft>
                <a:spcPts val="0"/>
              </a:spcAft>
              <a:buClr>
                <a:schemeClr val="dk1"/>
              </a:buClr>
              <a:buSzPts val="1100"/>
              <a:buFont typeface="Noto Sans Symbols"/>
              <a:buChar char="→"/>
              <a:defRPr sz="1100" b="0" i="0" u="none" strike="noStrike" cap="none">
                <a:solidFill>
                  <a:schemeClr val="dk1"/>
                </a:solidFill>
                <a:latin typeface="Arial"/>
                <a:ea typeface="Arial"/>
                <a:cs typeface="Arial"/>
                <a:sym typeface="Arial"/>
              </a:defRPr>
            </a:lvl5pPr>
            <a:lvl6pPr marL="2743200" marR="0" lvl="5" indent="-342900" algn="l" rtl="0">
              <a:lnSpc>
                <a:spcPct val="90000"/>
              </a:lnSpc>
              <a:spcBef>
                <a:spcPts val="838"/>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92" name="Shape 692"/>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
        <p:nvSpPr>
          <p:cNvPr id="693" name="Shape 693"/>
          <p:cNvSpPr>
            <a:spLocks noGrp="1"/>
          </p:cNvSpPr>
          <p:nvPr>
            <p:ph type="pic" idx="3"/>
          </p:nvPr>
        </p:nvSpPr>
        <p:spPr>
          <a:xfrm>
            <a:off x="8354662" y="3279531"/>
            <a:ext cx="3322988" cy="2865682"/>
          </a:xfrm>
          <a:prstGeom prst="rect">
            <a:avLst/>
          </a:prstGeom>
          <a:no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RunningMan-Infographic">
  <p:cSld name="1_RunningMan-Infographic">
    <p:spTree>
      <p:nvGrpSpPr>
        <p:cNvPr id="1" name="Shape 24"/>
        <p:cNvGrpSpPr/>
        <p:nvPr/>
      </p:nvGrpSpPr>
      <p:grpSpPr>
        <a:xfrm>
          <a:off x="0" y="0"/>
          <a:ext cx="0" cy="0"/>
          <a:chOff x="0" y="0"/>
          <a:chExt cx="0" cy="0"/>
        </a:xfrm>
      </p:grpSpPr>
      <p:sp>
        <p:nvSpPr>
          <p:cNvPr id="25" name="Shape 25"/>
          <p:cNvSpPr/>
          <p:nvPr/>
        </p:nvSpPr>
        <p:spPr>
          <a:xfrm>
            <a:off x="-1" y="1684288"/>
            <a:ext cx="12191999" cy="4085572"/>
          </a:xfrm>
          <a:prstGeom prst="rect">
            <a:avLst/>
          </a:prstGeom>
          <a:solidFill>
            <a:srgbClr val="1CC083">
              <a:alpha val="3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 name="Shape 26"/>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7" name="Shape 27"/>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 name="Shape 28"/>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pic>
        <p:nvPicPr>
          <p:cNvPr id="29" name="Shape 29"/>
          <p:cNvPicPr preferRelativeResize="0"/>
          <p:nvPr/>
        </p:nvPicPr>
        <p:blipFill rotWithShape="1">
          <a:blip r:embed="rId2">
            <a:alphaModFix/>
          </a:blip>
          <a:srcRect/>
          <a:stretch/>
        </p:blipFill>
        <p:spPr>
          <a:xfrm>
            <a:off x="519508" y="1921829"/>
            <a:ext cx="3232360" cy="3589147"/>
          </a:xfrm>
          <a:prstGeom prst="rect">
            <a:avLst/>
          </a:prstGeom>
          <a:noFill/>
          <a:ln>
            <a:noFill/>
          </a:ln>
        </p:spPr>
      </p:pic>
      <p:sp>
        <p:nvSpPr>
          <p:cNvPr id="30" name="Shape 30"/>
          <p:cNvSpPr/>
          <p:nvPr/>
        </p:nvSpPr>
        <p:spPr>
          <a:xfrm>
            <a:off x="-18854" y="5769859"/>
            <a:ext cx="12210853" cy="218688"/>
          </a:xfrm>
          <a:prstGeom prst="rect">
            <a:avLst/>
          </a:prstGeom>
          <a:solidFill>
            <a:srgbClr val="647486">
              <a:alpha val="6392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1" name="Shape 31"/>
          <p:cNvPicPr preferRelativeResize="0"/>
          <p:nvPr/>
        </p:nvPicPr>
        <p:blipFill rotWithShape="1">
          <a:blip r:embed="rId3">
            <a:alphaModFix/>
          </a:blip>
          <a:srcRect/>
          <a:stretch/>
        </p:blipFill>
        <p:spPr>
          <a:xfrm>
            <a:off x="770591" y="1921828"/>
            <a:ext cx="771525" cy="1457325"/>
          </a:xfrm>
          <a:prstGeom prst="rect">
            <a:avLst/>
          </a:prstGeom>
          <a:noFill/>
          <a:ln>
            <a:noFill/>
          </a:ln>
        </p:spPr>
      </p:pic>
      <p:sp>
        <p:nvSpPr>
          <p:cNvPr id="32" name="Shape 32"/>
          <p:cNvSpPr txBox="1">
            <a:spLocks noGrp="1"/>
          </p:cNvSpPr>
          <p:nvPr>
            <p:ph type="body" idx="2"/>
          </p:nvPr>
        </p:nvSpPr>
        <p:spPr>
          <a:xfrm>
            <a:off x="4809152" y="1852369"/>
            <a:ext cx="6690513" cy="3749409"/>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RunningMan-Infographic">
  <p:cSld name="1_RunningMan-Infographic">
    <p:spTree>
      <p:nvGrpSpPr>
        <p:cNvPr id="1" name="Shape 694"/>
        <p:cNvGrpSpPr/>
        <p:nvPr/>
      </p:nvGrpSpPr>
      <p:grpSpPr>
        <a:xfrm>
          <a:off x="0" y="0"/>
          <a:ext cx="0" cy="0"/>
          <a:chOff x="0" y="0"/>
          <a:chExt cx="0" cy="0"/>
        </a:xfrm>
      </p:grpSpPr>
      <p:sp>
        <p:nvSpPr>
          <p:cNvPr id="695" name="Shape 695"/>
          <p:cNvSpPr/>
          <p:nvPr/>
        </p:nvSpPr>
        <p:spPr>
          <a:xfrm>
            <a:off x="-1" y="1684288"/>
            <a:ext cx="12191999" cy="4085572"/>
          </a:xfrm>
          <a:prstGeom prst="rect">
            <a:avLst/>
          </a:prstGeom>
          <a:solidFill>
            <a:srgbClr val="1CC083">
              <a:alpha val="3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96" name="Shape 696"/>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97" name="Shape 697"/>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98" name="Shape 698"/>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pic>
        <p:nvPicPr>
          <p:cNvPr id="699" name="Shape 699"/>
          <p:cNvPicPr preferRelativeResize="0"/>
          <p:nvPr/>
        </p:nvPicPr>
        <p:blipFill rotWithShape="1">
          <a:blip r:embed="rId2">
            <a:alphaModFix/>
          </a:blip>
          <a:srcRect/>
          <a:stretch/>
        </p:blipFill>
        <p:spPr>
          <a:xfrm>
            <a:off x="519508" y="1921829"/>
            <a:ext cx="3232360" cy="3589147"/>
          </a:xfrm>
          <a:prstGeom prst="rect">
            <a:avLst/>
          </a:prstGeom>
          <a:noFill/>
          <a:ln>
            <a:noFill/>
          </a:ln>
        </p:spPr>
      </p:pic>
      <p:sp>
        <p:nvSpPr>
          <p:cNvPr id="700" name="Shape 700"/>
          <p:cNvSpPr/>
          <p:nvPr/>
        </p:nvSpPr>
        <p:spPr>
          <a:xfrm>
            <a:off x="-18854" y="5769859"/>
            <a:ext cx="12210853" cy="218688"/>
          </a:xfrm>
          <a:prstGeom prst="rect">
            <a:avLst/>
          </a:prstGeom>
          <a:solidFill>
            <a:srgbClr val="647486">
              <a:alpha val="6392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701" name="Shape 701"/>
          <p:cNvPicPr preferRelativeResize="0"/>
          <p:nvPr/>
        </p:nvPicPr>
        <p:blipFill rotWithShape="1">
          <a:blip r:embed="rId3">
            <a:alphaModFix/>
          </a:blip>
          <a:srcRect/>
          <a:stretch/>
        </p:blipFill>
        <p:spPr>
          <a:xfrm>
            <a:off x="770591" y="1921828"/>
            <a:ext cx="771525" cy="1457325"/>
          </a:xfrm>
          <a:prstGeom prst="rect">
            <a:avLst/>
          </a:prstGeom>
          <a:noFill/>
          <a:ln>
            <a:noFill/>
          </a:ln>
        </p:spPr>
      </p:pic>
      <p:sp>
        <p:nvSpPr>
          <p:cNvPr id="702" name="Shape 702"/>
          <p:cNvSpPr txBox="1">
            <a:spLocks noGrp="1"/>
          </p:cNvSpPr>
          <p:nvPr>
            <p:ph type="body" idx="2"/>
          </p:nvPr>
        </p:nvSpPr>
        <p:spPr>
          <a:xfrm>
            <a:off x="4809152" y="1852369"/>
            <a:ext cx="6690513" cy="3749409"/>
          </a:xfrm>
          <a:prstGeom prst="rect">
            <a:avLst/>
          </a:prstGeom>
          <a:noFill/>
          <a:ln>
            <a:noFill/>
          </a:ln>
        </p:spPr>
        <p:txBody>
          <a:bodyPr spcFirstLastPara="1" wrap="square" lIns="91425" tIns="45700" rIns="91425" bIns="45700" anchor="t" anchorCtr="0"/>
          <a:lstStyle>
            <a:lvl1pPr marL="457200" marR="0" lvl="0" indent="-342900" algn="l" rtl="0">
              <a:lnSpc>
                <a:spcPct val="90000"/>
              </a:lnSpc>
              <a:spcBef>
                <a:spcPts val="10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23850" algn="l" rtl="0">
              <a:lnSpc>
                <a:spcPct val="90000"/>
              </a:lnSpc>
              <a:spcBef>
                <a:spcPts val="5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hone_01">
  <p:cSld name="Phone_01">
    <p:spTree>
      <p:nvGrpSpPr>
        <p:cNvPr id="1" name="Shape 703"/>
        <p:cNvGrpSpPr/>
        <p:nvPr/>
      </p:nvGrpSpPr>
      <p:grpSpPr>
        <a:xfrm>
          <a:off x="0" y="0"/>
          <a:ext cx="0" cy="0"/>
          <a:chOff x="0" y="0"/>
          <a:chExt cx="0" cy="0"/>
        </a:xfrm>
      </p:grpSpPr>
      <p:sp>
        <p:nvSpPr>
          <p:cNvPr id="704" name="Shape 704"/>
          <p:cNvSpPr>
            <a:spLocks noGrp="1"/>
          </p:cNvSpPr>
          <p:nvPr>
            <p:ph type="pic" idx="2"/>
          </p:nvPr>
        </p:nvSpPr>
        <p:spPr>
          <a:xfrm>
            <a:off x="5652253" y="1975483"/>
            <a:ext cx="1790586" cy="3183847"/>
          </a:xfrm>
          <a:prstGeom prst="rect">
            <a:avLst/>
          </a:prstGeom>
          <a:solidFill>
            <a:srgbClr val="F7F7F7"/>
          </a:solidFill>
          <a:ln>
            <a:noFill/>
          </a:ln>
        </p:spPr>
        <p:txBody>
          <a:bodyPr spcFirstLastPara="1" wrap="square" lIns="91425" tIns="91425" rIns="91425" bIns="91425"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05" name="Shape 705"/>
          <p:cNvSpPr>
            <a:spLocks noGrp="1"/>
          </p:cNvSpPr>
          <p:nvPr>
            <p:ph type="pic" idx="3"/>
          </p:nvPr>
        </p:nvSpPr>
        <p:spPr>
          <a:xfrm>
            <a:off x="4468896" y="2177860"/>
            <a:ext cx="1790586" cy="3183847"/>
          </a:xfrm>
          <a:prstGeom prst="rect">
            <a:avLst/>
          </a:prstGeom>
          <a:solidFill>
            <a:srgbClr val="F7F7F7"/>
          </a:solidFill>
          <a:ln>
            <a:noFill/>
          </a:ln>
        </p:spPr>
        <p:txBody>
          <a:bodyPr spcFirstLastPara="1" wrap="square" lIns="91425" tIns="91425" rIns="91425" bIns="91425" anchor="t" anchorCtr="0"/>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06" name="Shape 706"/>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7" name="Shape 707"/>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Content+ImageFull">
  <p:cSld name="Title+Content+ImageFull">
    <p:spTree>
      <p:nvGrpSpPr>
        <p:cNvPr id="1" name="Shape 708"/>
        <p:cNvGrpSpPr/>
        <p:nvPr/>
      </p:nvGrpSpPr>
      <p:grpSpPr>
        <a:xfrm>
          <a:off x="0" y="0"/>
          <a:ext cx="0" cy="0"/>
          <a:chOff x="0" y="0"/>
          <a:chExt cx="0" cy="0"/>
        </a:xfrm>
      </p:grpSpPr>
      <p:sp>
        <p:nvSpPr>
          <p:cNvPr id="709" name="Shape 709"/>
          <p:cNvSpPr txBox="1">
            <a:spLocks noGrp="1"/>
          </p:cNvSpPr>
          <p:nvPr>
            <p:ph type="title"/>
          </p:nvPr>
        </p:nvSpPr>
        <p:spPr>
          <a:xfrm>
            <a:off x="208634" y="633245"/>
            <a:ext cx="10984645" cy="492172"/>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10" name="Shape 710"/>
          <p:cNvSpPr txBox="1">
            <a:spLocks noGrp="1"/>
          </p:cNvSpPr>
          <p:nvPr>
            <p:ph type="body" idx="1"/>
          </p:nvPr>
        </p:nvSpPr>
        <p:spPr>
          <a:xfrm>
            <a:off x="207962" y="273050"/>
            <a:ext cx="10984645" cy="29845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711" name="Shape 711"/>
          <p:cNvSpPr txBox="1">
            <a:spLocks noGrp="1"/>
          </p:cNvSpPr>
          <p:nvPr>
            <p:ph type="body" idx="2"/>
          </p:nvPr>
        </p:nvSpPr>
        <p:spPr>
          <a:xfrm>
            <a:off x="514350" y="1304995"/>
            <a:ext cx="5323742" cy="4840828"/>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42900" algn="l" rtl="0">
              <a:lnSpc>
                <a:spcPct val="90000"/>
              </a:lnSpc>
              <a:spcBef>
                <a:spcPts val="838"/>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1371600" marR="0" lvl="2" indent="-330200" algn="l" rtl="0">
              <a:lnSpc>
                <a:spcPct val="90000"/>
              </a:lnSpc>
              <a:spcBef>
                <a:spcPts val="838"/>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23850" algn="l" rtl="0">
              <a:lnSpc>
                <a:spcPct val="90000"/>
              </a:lnSpc>
              <a:spcBef>
                <a:spcPts val="838"/>
              </a:spcBef>
              <a:spcAft>
                <a:spcPts val="0"/>
              </a:spcAft>
              <a:buClr>
                <a:schemeClr val="dk1"/>
              </a:buClr>
              <a:buSzPts val="1500"/>
              <a:buFont typeface="Noto Sans Symbols"/>
              <a:buChar char="→"/>
              <a:defRPr sz="1500" b="0" i="0" u="none" strike="noStrike" cap="none">
                <a:solidFill>
                  <a:schemeClr val="dk1"/>
                </a:solidFill>
                <a:latin typeface="Arial"/>
                <a:ea typeface="Arial"/>
                <a:cs typeface="Arial"/>
                <a:sym typeface="Arial"/>
              </a:defRPr>
            </a:lvl4pPr>
            <a:lvl5pPr marL="2286000" marR="0" lvl="4" indent="-298450" algn="l" rtl="0">
              <a:lnSpc>
                <a:spcPct val="90000"/>
              </a:lnSpc>
              <a:spcBef>
                <a:spcPts val="838"/>
              </a:spcBef>
              <a:spcAft>
                <a:spcPts val="0"/>
              </a:spcAft>
              <a:buClr>
                <a:schemeClr val="dk1"/>
              </a:buClr>
              <a:buSzPts val="1100"/>
              <a:buFont typeface="Noto Sans Symbols"/>
              <a:buChar char="→"/>
              <a:defRPr sz="1100" b="0" i="0" u="none" strike="noStrike" cap="none">
                <a:solidFill>
                  <a:schemeClr val="dk1"/>
                </a:solidFill>
                <a:latin typeface="Arial"/>
                <a:ea typeface="Arial"/>
                <a:cs typeface="Arial"/>
                <a:sym typeface="Arial"/>
              </a:defRPr>
            </a:lvl5pPr>
            <a:lvl6pPr marL="2743200" marR="0" lvl="5" indent="-342900" algn="l" rtl="0">
              <a:lnSpc>
                <a:spcPct val="90000"/>
              </a:lnSpc>
              <a:spcBef>
                <a:spcPts val="838"/>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712" name="Shape 712"/>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
        <p:nvSpPr>
          <p:cNvPr id="713" name="Shape 713"/>
          <p:cNvSpPr>
            <a:spLocks noGrp="1"/>
          </p:cNvSpPr>
          <p:nvPr>
            <p:ph type="pic" idx="3"/>
          </p:nvPr>
        </p:nvSpPr>
        <p:spPr>
          <a:xfrm>
            <a:off x="6096000" y="1292225"/>
            <a:ext cx="5096608" cy="4835525"/>
          </a:xfrm>
          <a:prstGeom prst="rect">
            <a:avLst/>
          </a:prstGeom>
          <a:no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14"/>
        <p:cNvGrpSpPr/>
        <p:nvPr/>
      </p:nvGrpSpPr>
      <p:grpSpPr>
        <a:xfrm>
          <a:off x="0" y="0"/>
          <a:ext cx="0" cy="0"/>
          <a:chOff x="0" y="0"/>
          <a:chExt cx="0" cy="0"/>
        </a:xfrm>
      </p:grpSpPr>
      <p:sp>
        <p:nvSpPr>
          <p:cNvPr id="715" name="Shape 715"/>
          <p:cNvSpPr txBox="1">
            <a:spLocks noGrp="1"/>
          </p:cNvSpPr>
          <p:nvPr>
            <p:ph type="title"/>
          </p:nvPr>
        </p:nvSpPr>
        <p:spPr>
          <a:xfrm>
            <a:off x="560327" y="246382"/>
            <a:ext cx="10515600" cy="550205"/>
          </a:xfrm>
          <a:prstGeom prst="rect">
            <a:avLst/>
          </a:prstGeom>
          <a:noFill/>
          <a:ln>
            <a:noFill/>
          </a:ln>
        </p:spPr>
        <p:txBody>
          <a:bodyPr spcFirstLastPara="1" wrap="square" lIns="91425" tIns="45700" rIns="91425" bIns="45700" anchor="t" anchorCtr="0"/>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16" name="Shape 716"/>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17"/>
        <p:cNvGrpSpPr/>
        <p:nvPr/>
      </p:nvGrpSpPr>
      <p:grpSpPr>
        <a:xfrm>
          <a:off x="0" y="0"/>
          <a:ext cx="0" cy="0"/>
          <a:chOff x="0" y="0"/>
          <a:chExt cx="0" cy="0"/>
        </a:xfrm>
      </p:grpSpPr>
      <p:sp>
        <p:nvSpPr>
          <p:cNvPr id="718" name="Shape 718"/>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RunningMan-Infographic">
  <p:cSld name="RunningMan-Infographic">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5" name="Shape 35"/>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36" name="Shape 36"/>
          <p:cNvGrpSpPr/>
          <p:nvPr/>
        </p:nvGrpSpPr>
        <p:grpSpPr>
          <a:xfrm flipH="1">
            <a:off x="-1" y="1967241"/>
            <a:ext cx="6132405" cy="3823634"/>
            <a:chOff x="6625864" y="1832110"/>
            <a:chExt cx="6820169" cy="4367731"/>
          </a:xfrm>
        </p:grpSpPr>
        <p:sp>
          <p:nvSpPr>
            <p:cNvPr id="37" name="Shape 37"/>
            <p:cNvSpPr/>
            <p:nvPr/>
          </p:nvSpPr>
          <p:spPr>
            <a:xfrm>
              <a:off x="8676704" y="2559253"/>
              <a:ext cx="4769328" cy="727141"/>
            </a:xfrm>
            <a:custGeom>
              <a:avLst/>
              <a:gdLst/>
              <a:ahLst/>
              <a:cxnLst/>
              <a:rect l="0" t="0" r="0" b="0"/>
              <a:pathLst>
                <a:path w="120000" h="120000" extrusionOk="0">
                  <a:moveTo>
                    <a:pt x="3056" y="0"/>
                  </a:moveTo>
                  <a:lnTo>
                    <a:pt x="30729" y="0"/>
                  </a:lnTo>
                  <a:lnTo>
                    <a:pt x="31059" y="1124"/>
                  </a:lnTo>
                  <a:cubicBezTo>
                    <a:pt x="31475" y="2886"/>
                    <a:pt x="31840" y="4840"/>
                    <a:pt x="32174" y="7124"/>
                  </a:cubicBezTo>
                  <a:cubicBezTo>
                    <a:pt x="33513" y="15906"/>
                    <a:pt x="35923" y="41198"/>
                    <a:pt x="36994" y="41901"/>
                  </a:cubicBezTo>
                  <a:cubicBezTo>
                    <a:pt x="38119" y="42252"/>
                    <a:pt x="38868" y="47170"/>
                    <a:pt x="39939" y="49629"/>
                  </a:cubicBezTo>
                  <a:cubicBezTo>
                    <a:pt x="41064" y="52088"/>
                    <a:pt x="41921" y="61221"/>
                    <a:pt x="43420" y="50683"/>
                  </a:cubicBezTo>
                  <a:cubicBezTo>
                    <a:pt x="44973" y="40144"/>
                    <a:pt x="44223" y="18365"/>
                    <a:pt x="44009" y="7475"/>
                  </a:cubicBezTo>
                  <a:cubicBezTo>
                    <a:pt x="43942" y="4753"/>
                    <a:pt x="43818" y="2491"/>
                    <a:pt x="43628" y="565"/>
                  </a:cubicBezTo>
                  <a:lnTo>
                    <a:pt x="43539" y="0"/>
                  </a:lnTo>
                  <a:lnTo>
                    <a:pt x="120000" y="0"/>
                  </a:lnTo>
                  <a:lnTo>
                    <a:pt x="120000" y="119999"/>
                  </a:lnTo>
                  <a:lnTo>
                    <a:pt x="7713" y="119999"/>
                  </a:lnTo>
                  <a:lnTo>
                    <a:pt x="7648" y="118480"/>
                  </a:lnTo>
                  <a:cubicBezTo>
                    <a:pt x="6577" y="86514"/>
                    <a:pt x="848" y="23985"/>
                    <a:pt x="312" y="15203"/>
                  </a:cubicBezTo>
                  <a:cubicBezTo>
                    <a:pt x="-276" y="6421"/>
                    <a:pt x="44" y="3259"/>
                    <a:pt x="633" y="3259"/>
                  </a:cubicBezTo>
                  <a:cubicBezTo>
                    <a:pt x="834" y="3259"/>
                    <a:pt x="1652" y="2370"/>
                    <a:pt x="2738" y="573"/>
                  </a:cubicBezTo>
                  <a:lnTo>
                    <a:pt x="305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 name="Shape 38"/>
            <p:cNvSpPr/>
            <p:nvPr/>
          </p:nvSpPr>
          <p:spPr>
            <a:xfrm>
              <a:off x="7565934" y="1832111"/>
              <a:ext cx="5880099" cy="727143"/>
            </a:xfrm>
            <a:custGeom>
              <a:avLst/>
              <a:gdLst/>
              <a:ahLst/>
              <a:cxnLst/>
              <a:rect l="0" t="0" r="0" b="0"/>
              <a:pathLst>
                <a:path w="120000" h="120000" extrusionOk="0">
                  <a:moveTo>
                    <a:pt x="34007" y="85837"/>
                  </a:moveTo>
                  <a:cubicBezTo>
                    <a:pt x="34641" y="85606"/>
                    <a:pt x="35365" y="85672"/>
                    <a:pt x="36603" y="89888"/>
                  </a:cubicBezTo>
                  <a:cubicBezTo>
                    <a:pt x="38297" y="95859"/>
                    <a:pt x="40295" y="99372"/>
                    <a:pt x="43249" y="106749"/>
                  </a:cubicBezTo>
                  <a:cubicBezTo>
                    <a:pt x="44726" y="110438"/>
                    <a:pt x="45833" y="113248"/>
                    <a:pt x="46707" y="116278"/>
                  </a:cubicBezTo>
                  <a:lnTo>
                    <a:pt x="47593" y="120000"/>
                  </a:lnTo>
                  <a:lnTo>
                    <a:pt x="25147" y="120000"/>
                  </a:lnTo>
                  <a:lnTo>
                    <a:pt x="25832" y="118473"/>
                  </a:lnTo>
                  <a:cubicBezTo>
                    <a:pt x="27156" y="115268"/>
                    <a:pt x="28698" y="110438"/>
                    <a:pt x="29784" y="103939"/>
                  </a:cubicBezTo>
                  <a:cubicBezTo>
                    <a:pt x="31956" y="90941"/>
                    <a:pt x="32564" y="86024"/>
                    <a:pt x="33389" y="86024"/>
                  </a:cubicBezTo>
                  <a:cubicBezTo>
                    <a:pt x="33595" y="86024"/>
                    <a:pt x="33796" y="85914"/>
                    <a:pt x="34007" y="85837"/>
                  </a:cubicBezTo>
                  <a:close/>
                  <a:moveTo>
                    <a:pt x="0" y="0"/>
                  </a:moveTo>
                  <a:lnTo>
                    <a:pt x="120000" y="0"/>
                  </a:lnTo>
                  <a:lnTo>
                    <a:pt x="120000" y="120000"/>
                  </a:lnTo>
                  <a:lnTo>
                    <a:pt x="57982" y="120000"/>
                  </a:lnTo>
                  <a:lnTo>
                    <a:pt x="57425" y="115663"/>
                  </a:lnTo>
                  <a:cubicBezTo>
                    <a:pt x="56887" y="112897"/>
                    <a:pt x="56105" y="110965"/>
                    <a:pt x="55019" y="108857"/>
                  </a:cubicBezTo>
                  <a:cubicBezTo>
                    <a:pt x="52804" y="104642"/>
                    <a:pt x="52457" y="108857"/>
                    <a:pt x="49416" y="94103"/>
                  </a:cubicBezTo>
                  <a:cubicBezTo>
                    <a:pt x="46376" y="79700"/>
                    <a:pt x="39296" y="52652"/>
                    <a:pt x="38341" y="47734"/>
                  </a:cubicBezTo>
                  <a:cubicBezTo>
                    <a:pt x="37385" y="43167"/>
                    <a:pt x="34605" y="37898"/>
                    <a:pt x="31261" y="44221"/>
                  </a:cubicBezTo>
                  <a:cubicBezTo>
                    <a:pt x="27916" y="50544"/>
                    <a:pt x="24268" y="61785"/>
                    <a:pt x="23616" y="61785"/>
                  </a:cubicBezTo>
                  <a:cubicBezTo>
                    <a:pt x="22965" y="61785"/>
                    <a:pt x="21532" y="64947"/>
                    <a:pt x="21532" y="69162"/>
                  </a:cubicBezTo>
                  <a:cubicBezTo>
                    <a:pt x="21532" y="69162"/>
                    <a:pt x="17622" y="65649"/>
                    <a:pt x="15842" y="75485"/>
                  </a:cubicBezTo>
                  <a:cubicBezTo>
                    <a:pt x="14017" y="85321"/>
                    <a:pt x="13887" y="90941"/>
                    <a:pt x="12758" y="94806"/>
                  </a:cubicBezTo>
                  <a:cubicBezTo>
                    <a:pt x="11585" y="98318"/>
                    <a:pt x="10890" y="98318"/>
                    <a:pt x="10282" y="97265"/>
                  </a:cubicBezTo>
                  <a:cubicBezTo>
                    <a:pt x="10282" y="97265"/>
                    <a:pt x="6938" y="87077"/>
                    <a:pt x="7589" y="71270"/>
                  </a:cubicBezTo>
                  <a:cubicBezTo>
                    <a:pt x="8241" y="55813"/>
                    <a:pt x="8371" y="30872"/>
                    <a:pt x="5157" y="10849"/>
                  </a:cubicBezTo>
                  <a:cubicBezTo>
                    <a:pt x="3951" y="3472"/>
                    <a:pt x="2551" y="245"/>
                    <a:pt x="1186" y="0"/>
                  </a:cubicBezTo>
                  <a:lnTo>
                    <a:pt x="0" y="623"/>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 name="Shape 39"/>
            <p:cNvSpPr/>
            <p:nvPr/>
          </p:nvSpPr>
          <p:spPr>
            <a:xfrm>
              <a:off x="9898038" y="2559253"/>
              <a:ext cx="542487" cy="337204"/>
            </a:xfrm>
            <a:custGeom>
              <a:avLst/>
              <a:gdLst/>
              <a:ahLst/>
              <a:cxnLst/>
              <a:rect l="0" t="0" r="0" b="0"/>
              <a:pathLst>
                <a:path w="120000" h="120000" extrusionOk="0">
                  <a:moveTo>
                    <a:pt x="0" y="0"/>
                  </a:moveTo>
                  <a:lnTo>
                    <a:pt x="112616" y="0"/>
                  </a:lnTo>
                  <a:lnTo>
                    <a:pt x="113404" y="1218"/>
                  </a:lnTo>
                  <a:cubicBezTo>
                    <a:pt x="115074" y="5372"/>
                    <a:pt x="116163" y="10249"/>
                    <a:pt x="116751" y="16119"/>
                  </a:cubicBezTo>
                  <a:cubicBezTo>
                    <a:pt x="118634" y="39602"/>
                    <a:pt x="125225" y="86567"/>
                    <a:pt x="111572" y="109292"/>
                  </a:cubicBezTo>
                  <a:cubicBezTo>
                    <a:pt x="98390" y="132017"/>
                    <a:pt x="90857" y="112322"/>
                    <a:pt x="80971" y="107020"/>
                  </a:cubicBezTo>
                  <a:cubicBezTo>
                    <a:pt x="71555" y="101717"/>
                    <a:pt x="64964" y="91112"/>
                    <a:pt x="55077" y="90355"/>
                  </a:cubicBezTo>
                  <a:cubicBezTo>
                    <a:pt x="45661" y="88840"/>
                    <a:pt x="24476" y="34299"/>
                    <a:pt x="12706" y="15362"/>
                  </a:cubicBezTo>
                  <a:cubicBezTo>
                    <a:pt x="9763" y="10438"/>
                    <a:pt x="6556" y="6225"/>
                    <a:pt x="2900" y="2425"/>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 name="Shape 40"/>
            <p:cNvSpPr/>
            <p:nvPr/>
          </p:nvSpPr>
          <p:spPr>
            <a:xfrm>
              <a:off x="9308468" y="4013537"/>
              <a:ext cx="4137563" cy="727141"/>
            </a:xfrm>
            <a:custGeom>
              <a:avLst/>
              <a:gdLst/>
              <a:ahLst/>
              <a:cxnLst/>
              <a:rect l="0" t="0" r="0" b="0"/>
              <a:pathLst>
                <a:path w="120000" h="120000" extrusionOk="0">
                  <a:moveTo>
                    <a:pt x="2944" y="0"/>
                  </a:moveTo>
                  <a:lnTo>
                    <a:pt x="120000" y="0"/>
                  </a:lnTo>
                  <a:lnTo>
                    <a:pt x="120000" y="119999"/>
                  </a:lnTo>
                  <a:lnTo>
                    <a:pt x="8271" y="119999"/>
                  </a:lnTo>
                  <a:lnTo>
                    <a:pt x="8003" y="116458"/>
                  </a:lnTo>
                  <a:cubicBezTo>
                    <a:pt x="6446" y="97506"/>
                    <a:pt x="3101" y="64573"/>
                    <a:pt x="0" y="47448"/>
                  </a:cubicBezTo>
                  <a:cubicBezTo>
                    <a:pt x="0" y="47448"/>
                    <a:pt x="3308" y="30773"/>
                    <a:pt x="3018" y="2600"/>
                  </a:cubicBezTo>
                  <a:lnTo>
                    <a:pt x="2944" y="0"/>
                  </a:lnTo>
                  <a:close/>
                </a:path>
              </a:pathLst>
            </a:custGeom>
            <a:gradFill>
              <a:gsLst>
                <a:gs pos="0">
                  <a:schemeClr val="accent4"/>
                </a:gs>
                <a:gs pos="41000">
                  <a:srgbClr val="8296B0"/>
                </a:gs>
                <a:gs pos="83000">
                  <a:srgbClr val="ACB8CA"/>
                </a:gs>
                <a:gs pos="100000">
                  <a:srgbClr val="D5DBE5"/>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 name="Shape 41"/>
            <p:cNvSpPr/>
            <p:nvPr/>
          </p:nvSpPr>
          <p:spPr>
            <a:xfrm>
              <a:off x="8983260" y="3286396"/>
              <a:ext cx="4462773" cy="727141"/>
            </a:xfrm>
            <a:custGeom>
              <a:avLst/>
              <a:gdLst/>
              <a:ahLst/>
              <a:cxnLst/>
              <a:rect l="0" t="0" r="0" b="0"/>
              <a:pathLst>
                <a:path w="120000" h="120000" extrusionOk="0">
                  <a:moveTo>
                    <a:pt x="0" y="0"/>
                  </a:moveTo>
                  <a:lnTo>
                    <a:pt x="120000" y="0"/>
                  </a:lnTo>
                  <a:lnTo>
                    <a:pt x="120000" y="120000"/>
                  </a:lnTo>
                  <a:lnTo>
                    <a:pt x="11474" y="120000"/>
                  </a:lnTo>
                  <a:lnTo>
                    <a:pt x="11205" y="109837"/>
                  </a:lnTo>
                  <a:cubicBezTo>
                    <a:pt x="9717" y="73655"/>
                    <a:pt x="7485" y="62414"/>
                    <a:pt x="5539" y="55037"/>
                  </a:cubicBezTo>
                  <a:cubicBezTo>
                    <a:pt x="3837" y="48582"/>
                    <a:pt x="1740" y="34328"/>
                    <a:pt x="437" y="9685"/>
                  </a:cubicBezTo>
                  <a:lnTo>
                    <a:pt x="0" y="0"/>
                  </a:lnTo>
                  <a:close/>
                </a:path>
              </a:pathLst>
            </a:custGeom>
            <a:gradFill>
              <a:gsLst>
                <a:gs pos="0">
                  <a:schemeClr val="accent3"/>
                </a:gs>
                <a:gs pos="41000">
                  <a:srgbClr val="93A3B5"/>
                </a:gs>
                <a:gs pos="83000">
                  <a:srgbClr val="B7C1CD"/>
                </a:gs>
                <a:gs pos="100000">
                  <a:srgbClr val="DBDFE5"/>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 name="Shape 42"/>
            <p:cNvSpPr/>
            <p:nvPr/>
          </p:nvSpPr>
          <p:spPr>
            <a:xfrm>
              <a:off x="10167877" y="5467819"/>
              <a:ext cx="3278156" cy="727141"/>
            </a:xfrm>
            <a:custGeom>
              <a:avLst/>
              <a:gdLst/>
              <a:ahLst/>
              <a:cxnLst/>
              <a:rect l="0" t="0" r="0" b="0"/>
              <a:pathLst>
                <a:path w="120000" h="120000" extrusionOk="0">
                  <a:moveTo>
                    <a:pt x="0" y="0"/>
                  </a:moveTo>
                  <a:lnTo>
                    <a:pt x="120000" y="0"/>
                  </a:lnTo>
                  <a:lnTo>
                    <a:pt x="120000" y="119999"/>
                  </a:lnTo>
                  <a:lnTo>
                    <a:pt x="0" y="11999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 name="Shape 43"/>
            <p:cNvSpPr/>
            <p:nvPr/>
          </p:nvSpPr>
          <p:spPr>
            <a:xfrm>
              <a:off x="9593681" y="4740680"/>
              <a:ext cx="3852352" cy="727138"/>
            </a:xfrm>
            <a:custGeom>
              <a:avLst/>
              <a:gdLst/>
              <a:ahLst/>
              <a:cxnLst/>
              <a:rect l="0" t="0" r="0" b="0"/>
              <a:pathLst>
                <a:path w="120000" h="120000" extrusionOk="0">
                  <a:moveTo>
                    <a:pt x="0" y="0"/>
                  </a:moveTo>
                  <a:lnTo>
                    <a:pt x="120000" y="0"/>
                  </a:lnTo>
                  <a:lnTo>
                    <a:pt x="120000" y="120000"/>
                  </a:lnTo>
                  <a:lnTo>
                    <a:pt x="17886" y="120000"/>
                  </a:lnTo>
                  <a:lnTo>
                    <a:pt x="17886" y="110928"/>
                  </a:lnTo>
                  <a:lnTo>
                    <a:pt x="17510" y="108667"/>
                  </a:lnTo>
                  <a:cubicBezTo>
                    <a:pt x="16026" y="99577"/>
                    <a:pt x="14286" y="88160"/>
                    <a:pt x="13258" y="78851"/>
                  </a:cubicBezTo>
                  <a:cubicBezTo>
                    <a:pt x="11203" y="60233"/>
                    <a:pt x="6960" y="33184"/>
                    <a:pt x="1524" y="20187"/>
                  </a:cubicBezTo>
                  <a:cubicBezTo>
                    <a:pt x="1524" y="20187"/>
                    <a:pt x="861" y="18079"/>
                    <a:pt x="662" y="9648"/>
                  </a:cubicBezTo>
                  <a:cubicBezTo>
                    <a:pt x="637" y="8594"/>
                    <a:pt x="539" y="6876"/>
                    <a:pt x="377" y="4632"/>
                  </a:cubicBezTo>
                  <a:lnTo>
                    <a:pt x="0" y="0"/>
                  </a:lnTo>
                  <a:close/>
                </a:path>
              </a:pathLst>
            </a:custGeom>
            <a:gradFill>
              <a:gsLst>
                <a:gs pos="0">
                  <a:schemeClr val="accent5"/>
                </a:gs>
                <a:gs pos="41000">
                  <a:srgbClr val="65E9B8"/>
                </a:gs>
                <a:gs pos="83000">
                  <a:srgbClr val="98F0CF"/>
                </a:gs>
                <a:gs pos="100000">
                  <a:srgbClr val="CAF8E7"/>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 name="Shape 44"/>
            <p:cNvSpPr/>
            <p:nvPr/>
          </p:nvSpPr>
          <p:spPr>
            <a:xfrm>
              <a:off x="10167877" y="6194962"/>
              <a:ext cx="3278156" cy="4879"/>
            </a:xfrm>
            <a:custGeom>
              <a:avLst/>
              <a:gdLst/>
              <a:ahLst/>
              <a:cxnLst/>
              <a:rect l="0" t="0" r="0" b="0"/>
              <a:pathLst>
                <a:path w="120000" h="120000" extrusionOk="0">
                  <a:moveTo>
                    <a:pt x="0" y="0"/>
                  </a:moveTo>
                  <a:lnTo>
                    <a:pt x="120000" y="0"/>
                  </a:lnTo>
                  <a:lnTo>
                    <a:pt x="120000" y="122"/>
                  </a:lnTo>
                  <a:lnTo>
                    <a:pt x="120000" y="120000"/>
                  </a:lnTo>
                  <a:lnTo>
                    <a:pt x="3889" y="120000"/>
                  </a:lnTo>
                  <a:lnTo>
                    <a:pt x="3889" y="106718"/>
                  </a:lnTo>
                  <a:lnTo>
                    <a:pt x="0" y="106718"/>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 name="Shape 45"/>
            <p:cNvSpPr/>
            <p:nvPr/>
          </p:nvSpPr>
          <p:spPr>
            <a:xfrm>
              <a:off x="8125821" y="5963555"/>
              <a:ext cx="524061" cy="176511"/>
            </a:xfrm>
            <a:custGeom>
              <a:avLst/>
              <a:gdLst/>
              <a:ahLst/>
              <a:cxnLst/>
              <a:rect l="0" t="0" r="0" b="0"/>
              <a:pathLst>
                <a:path w="120000" h="120000" extrusionOk="0">
                  <a:moveTo>
                    <a:pt x="17967" y="0"/>
                  </a:moveTo>
                  <a:lnTo>
                    <a:pt x="120000" y="0"/>
                  </a:lnTo>
                  <a:lnTo>
                    <a:pt x="114365" y="10088"/>
                  </a:lnTo>
                  <a:cubicBezTo>
                    <a:pt x="63194" y="104150"/>
                    <a:pt x="4712" y="149011"/>
                    <a:pt x="814" y="99809"/>
                  </a:cubicBezTo>
                  <a:cubicBezTo>
                    <a:pt x="-1744" y="62908"/>
                    <a:pt x="1727" y="34960"/>
                    <a:pt x="11231" y="12303"/>
                  </a:cubicBezTo>
                  <a:lnTo>
                    <a:pt x="1796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Shape 46"/>
            <p:cNvSpPr/>
            <p:nvPr/>
          </p:nvSpPr>
          <p:spPr>
            <a:xfrm>
              <a:off x="10076514" y="5963553"/>
              <a:ext cx="197611" cy="231412"/>
            </a:xfrm>
            <a:custGeom>
              <a:avLst/>
              <a:gdLst/>
              <a:ahLst/>
              <a:cxnLst/>
              <a:rect l="0" t="0" r="0" b="0"/>
              <a:pathLst>
                <a:path w="120000" h="120000" extrusionOk="0">
                  <a:moveTo>
                    <a:pt x="44039" y="0"/>
                  </a:moveTo>
                  <a:lnTo>
                    <a:pt x="119999" y="0"/>
                  </a:lnTo>
                  <a:lnTo>
                    <a:pt x="119999" y="88431"/>
                  </a:lnTo>
                  <a:lnTo>
                    <a:pt x="99120" y="103121"/>
                  </a:lnTo>
                  <a:cubicBezTo>
                    <a:pt x="57682" y="127594"/>
                    <a:pt x="19878" y="123041"/>
                    <a:pt x="5339" y="104829"/>
                  </a:cubicBezTo>
                  <a:cubicBezTo>
                    <a:pt x="-14046" y="79441"/>
                    <a:pt x="24725" y="66196"/>
                    <a:pt x="36357" y="47431"/>
                  </a:cubicBezTo>
                  <a:cubicBezTo>
                    <a:pt x="38942" y="42464"/>
                    <a:pt x="40881" y="33219"/>
                    <a:pt x="42335" y="21733"/>
                  </a:cubicBezTo>
                  <a:lnTo>
                    <a:pt x="44039"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 name="Shape 47"/>
            <p:cNvSpPr/>
            <p:nvPr/>
          </p:nvSpPr>
          <p:spPr>
            <a:xfrm>
              <a:off x="6625864" y="2559252"/>
              <a:ext cx="3814660" cy="727143"/>
            </a:xfrm>
            <a:custGeom>
              <a:avLst/>
              <a:gdLst/>
              <a:ahLst/>
              <a:cxnLst/>
              <a:rect l="0" t="0" r="0" b="0"/>
              <a:pathLst>
                <a:path w="120000" h="120000" extrusionOk="0">
                  <a:moveTo>
                    <a:pt x="6569" y="21185"/>
                  </a:moveTo>
                  <a:cubicBezTo>
                    <a:pt x="7692" y="20791"/>
                    <a:pt x="8322" y="33777"/>
                    <a:pt x="9669" y="40847"/>
                  </a:cubicBezTo>
                  <a:cubicBezTo>
                    <a:pt x="11209" y="48926"/>
                    <a:pt x="10875" y="73165"/>
                    <a:pt x="10808" y="77732"/>
                  </a:cubicBezTo>
                  <a:cubicBezTo>
                    <a:pt x="10749" y="81420"/>
                    <a:pt x="14279" y="109583"/>
                    <a:pt x="15700" y="118449"/>
                  </a:cubicBezTo>
                  <a:lnTo>
                    <a:pt x="15989" y="120000"/>
                  </a:lnTo>
                  <a:lnTo>
                    <a:pt x="8525" y="120000"/>
                  </a:lnTo>
                  <a:lnTo>
                    <a:pt x="8524" y="119990"/>
                  </a:lnTo>
                  <a:cubicBezTo>
                    <a:pt x="7669" y="112091"/>
                    <a:pt x="6975" y="105571"/>
                    <a:pt x="6590" y="101970"/>
                  </a:cubicBezTo>
                  <a:cubicBezTo>
                    <a:pt x="4983" y="87216"/>
                    <a:pt x="4648" y="89675"/>
                    <a:pt x="1970" y="77732"/>
                  </a:cubicBezTo>
                  <a:cubicBezTo>
                    <a:pt x="-640" y="65437"/>
                    <a:pt x="95" y="60519"/>
                    <a:pt x="95" y="57006"/>
                  </a:cubicBezTo>
                  <a:cubicBezTo>
                    <a:pt x="95" y="53493"/>
                    <a:pt x="1367" y="45062"/>
                    <a:pt x="1836" y="42603"/>
                  </a:cubicBezTo>
                  <a:cubicBezTo>
                    <a:pt x="2372" y="40144"/>
                    <a:pt x="3778" y="34524"/>
                    <a:pt x="4112" y="31714"/>
                  </a:cubicBezTo>
                  <a:cubicBezTo>
                    <a:pt x="4447" y="28903"/>
                    <a:pt x="4983" y="26093"/>
                    <a:pt x="5384" y="25039"/>
                  </a:cubicBezTo>
                  <a:cubicBezTo>
                    <a:pt x="5786" y="23985"/>
                    <a:pt x="6054" y="22229"/>
                    <a:pt x="6054" y="22229"/>
                  </a:cubicBezTo>
                  <a:cubicBezTo>
                    <a:pt x="6238" y="21570"/>
                    <a:pt x="6409" y="21241"/>
                    <a:pt x="6569" y="21185"/>
                  </a:cubicBezTo>
                  <a:close/>
                  <a:moveTo>
                    <a:pt x="102934" y="0"/>
                  </a:moveTo>
                  <a:lnTo>
                    <a:pt x="118950" y="0"/>
                  </a:lnTo>
                  <a:lnTo>
                    <a:pt x="119062" y="565"/>
                  </a:lnTo>
                  <a:cubicBezTo>
                    <a:pt x="119299" y="2491"/>
                    <a:pt x="119454" y="4753"/>
                    <a:pt x="119538" y="7475"/>
                  </a:cubicBezTo>
                  <a:cubicBezTo>
                    <a:pt x="119805" y="18365"/>
                    <a:pt x="120743" y="40144"/>
                    <a:pt x="118801" y="50683"/>
                  </a:cubicBezTo>
                  <a:cubicBezTo>
                    <a:pt x="116926" y="61221"/>
                    <a:pt x="115855" y="52088"/>
                    <a:pt x="114449" y="49629"/>
                  </a:cubicBezTo>
                  <a:cubicBezTo>
                    <a:pt x="113110" y="47170"/>
                    <a:pt x="112173" y="42252"/>
                    <a:pt x="110767" y="41901"/>
                  </a:cubicBezTo>
                  <a:cubicBezTo>
                    <a:pt x="109428" y="41198"/>
                    <a:pt x="106415" y="15906"/>
                    <a:pt x="104741" y="7124"/>
                  </a:cubicBezTo>
                  <a:cubicBezTo>
                    <a:pt x="104323" y="4840"/>
                    <a:pt x="103867" y="2886"/>
                    <a:pt x="103347" y="1124"/>
                  </a:cubicBezTo>
                  <a:close/>
                  <a:moveTo>
                    <a:pt x="24322" y="0"/>
                  </a:moveTo>
                  <a:lnTo>
                    <a:pt x="68335" y="0"/>
                  </a:lnTo>
                  <a:lnTo>
                    <a:pt x="67938" y="573"/>
                  </a:lnTo>
                  <a:cubicBezTo>
                    <a:pt x="66581" y="2370"/>
                    <a:pt x="65558" y="3259"/>
                    <a:pt x="65306" y="3259"/>
                  </a:cubicBezTo>
                  <a:cubicBezTo>
                    <a:pt x="64570" y="3259"/>
                    <a:pt x="64168" y="6421"/>
                    <a:pt x="64905" y="15203"/>
                  </a:cubicBezTo>
                  <a:cubicBezTo>
                    <a:pt x="65574" y="23985"/>
                    <a:pt x="72738" y="86514"/>
                    <a:pt x="74077" y="118480"/>
                  </a:cubicBezTo>
                  <a:lnTo>
                    <a:pt x="74157" y="119999"/>
                  </a:lnTo>
                  <a:lnTo>
                    <a:pt x="39407" y="119999"/>
                  </a:lnTo>
                  <a:lnTo>
                    <a:pt x="39209" y="119120"/>
                  </a:lnTo>
                  <a:cubicBezTo>
                    <a:pt x="37298" y="110598"/>
                    <a:pt x="35848" y="104078"/>
                    <a:pt x="35848" y="104078"/>
                  </a:cubicBezTo>
                  <a:cubicBezTo>
                    <a:pt x="35848" y="104078"/>
                    <a:pt x="35848" y="104078"/>
                    <a:pt x="35379" y="106537"/>
                  </a:cubicBezTo>
                  <a:cubicBezTo>
                    <a:pt x="35362" y="107064"/>
                    <a:pt x="34718" y="111477"/>
                    <a:pt x="33721" y="117992"/>
                  </a:cubicBezTo>
                  <a:lnTo>
                    <a:pt x="33409" y="119999"/>
                  </a:lnTo>
                  <a:lnTo>
                    <a:pt x="21293" y="119999"/>
                  </a:lnTo>
                  <a:lnTo>
                    <a:pt x="21604" y="117492"/>
                  </a:lnTo>
                  <a:cubicBezTo>
                    <a:pt x="22909" y="107744"/>
                    <a:pt x="23763" y="106097"/>
                    <a:pt x="25068" y="99511"/>
                  </a:cubicBezTo>
                  <a:cubicBezTo>
                    <a:pt x="26809" y="90378"/>
                    <a:pt x="27613" y="90729"/>
                    <a:pt x="28416" y="69652"/>
                  </a:cubicBezTo>
                  <a:cubicBezTo>
                    <a:pt x="28525" y="67017"/>
                    <a:pt x="28697" y="64388"/>
                    <a:pt x="28916" y="61804"/>
                  </a:cubicBezTo>
                  <a:lnTo>
                    <a:pt x="29572" y="55412"/>
                  </a:lnTo>
                  <a:lnTo>
                    <a:pt x="29693" y="54229"/>
                  </a:lnTo>
                  <a:cubicBezTo>
                    <a:pt x="31454" y="39508"/>
                    <a:pt x="34241" y="27849"/>
                    <a:pt x="34241" y="27849"/>
                  </a:cubicBezTo>
                  <a:cubicBezTo>
                    <a:pt x="34241" y="27849"/>
                    <a:pt x="33236" y="18716"/>
                    <a:pt x="31897" y="13447"/>
                  </a:cubicBezTo>
                  <a:cubicBezTo>
                    <a:pt x="31228" y="10812"/>
                    <a:pt x="30592" y="11076"/>
                    <a:pt x="29914" y="12086"/>
                  </a:cubicBezTo>
                  <a:lnTo>
                    <a:pt x="29572" y="12670"/>
                  </a:lnTo>
                  <a:lnTo>
                    <a:pt x="29572" y="12670"/>
                  </a:lnTo>
                  <a:lnTo>
                    <a:pt x="28856" y="13892"/>
                  </a:lnTo>
                  <a:cubicBezTo>
                    <a:pt x="28487" y="14501"/>
                    <a:pt x="28098" y="15028"/>
                    <a:pt x="27680" y="15203"/>
                  </a:cubicBezTo>
                  <a:cubicBezTo>
                    <a:pt x="25939" y="15906"/>
                    <a:pt x="25537" y="10285"/>
                    <a:pt x="25336" y="7124"/>
                  </a:cubicBezTo>
                  <a:cubicBezTo>
                    <a:pt x="25135" y="3962"/>
                    <a:pt x="24734" y="2206"/>
                    <a:pt x="24332" y="98"/>
                  </a:cubicBezTo>
                  <a:close/>
                </a:path>
              </a:pathLst>
            </a:custGeom>
            <a:solidFill>
              <a:srgbClr val="4CCD9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 name="Shape 48"/>
            <p:cNvSpPr/>
            <p:nvPr/>
          </p:nvSpPr>
          <p:spPr>
            <a:xfrm>
              <a:off x="7297396" y="1832110"/>
              <a:ext cx="3109750" cy="727141"/>
            </a:xfrm>
            <a:custGeom>
              <a:avLst/>
              <a:gdLst/>
              <a:ahLst/>
              <a:cxnLst/>
              <a:rect l="0" t="0" r="0" b="0"/>
              <a:pathLst>
                <a:path w="120000" h="120000" extrusionOk="0">
                  <a:moveTo>
                    <a:pt x="12605" y="0"/>
                  </a:moveTo>
                  <a:cubicBezTo>
                    <a:pt x="15186" y="245"/>
                    <a:pt x="17834" y="3472"/>
                    <a:pt x="20113" y="10849"/>
                  </a:cubicBezTo>
                  <a:cubicBezTo>
                    <a:pt x="26191" y="30872"/>
                    <a:pt x="25945" y="55813"/>
                    <a:pt x="24713" y="71270"/>
                  </a:cubicBezTo>
                  <a:cubicBezTo>
                    <a:pt x="23481" y="87077"/>
                    <a:pt x="29805" y="97265"/>
                    <a:pt x="29805" y="97265"/>
                  </a:cubicBezTo>
                  <a:cubicBezTo>
                    <a:pt x="30954" y="98318"/>
                    <a:pt x="32269" y="98318"/>
                    <a:pt x="34486" y="94806"/>
                  </a:cubicBezTo>
                  <a:cubicBezTo>
                    <a:pt x="36621" y="90941"/>
                    <a:pt x="36868" y="85321"/>
                    <a:pt x="40317" y="75485"/>
                  </a:cubicBezTo>
                  <a:cubicBezTo>
                    <a:pt x="43684" y="65649"/>
                    <a:pt x="51076" y="69162"/>
                    <a:pt x="51076" y="69162"/>
                  </a:cubicBezTo>
                  <a:cubicBezTo>
                    <a:pt x="51076" y="64946"/>
                    <a:pt x="53786" y="61785"/>
                    <a:pt x="55018" y="61785"/>
                  </a:cubicBezTo>
                  <a:cubicBezTo>
                    <a:pt x="56250" y="61785"/>
                    <a:pt x="63149" y="50544"/>
                    <a:pt x="69473" y="44221"/>
                  </a:cubicBezTo>
                  <a:cubicBezTo>
                    <a:pt x="75797" y="37898"/>
                    <a:pt x="81053" y="43167"/>
                    <a:pt x="82860" y="47734"/>
                  </a:cubicBezTo>
                  <a:cubicBezTo>
                    <a:pt x="84666" y="52652"/>
                    <a:pt x="98053" y="79700"/>
                    <a:pt x="103802" y="94103"/>
                  </a:cubicBezTo>
                  <a:cubicBezTo>
                    <a:pt x="109551" y="108857"/>
                    <a:pt x="110208" y="104642"/>
                    <a:pt x="114397" y="108857"/>
                  </a:cubicBezTo>
                  <a:cubicBezTo>
                    <a:pt x="116450" y="110965"/>
                    <a:pt x="117928" y="112897"/>
                    <a:pt x="118945" y="115663"/>
                  </a:cubicBezTo>
                  <a:lnTo>
                    <a:pt x="120000" y="119999"/>
                  </a:lnTo>
                  <a:lnTo>
                    <a:pt x="100354" y="119999"/>
                  </a:lnTo>
                  <a:lnTo>
                    <a:pt x="98680" y="116278"/>
                  </a:lnTo>
                  <a:cubicBezTo>
                    <a:pt x="97027" y="113248"/>
                    <a:pt x="94933" y="110438"/>
                    <a:pt x="92140" y="106749"/>
                  </a:cubicBezTo>
                  <a:cubicBezTo>
                    <a:pt x="86555" y="99372"/>
                    <a:pt x="82777" y="95859"/>
                    <a:pt x="79574" y="89888"/>
                  </a:cubicBezTo>
                  <a:cubicBezTo>
                    <a:pt x="76454" y="84267"/>
                    <a:pt x="75057" y="86024"/>
                    <a:pt x="73497" y="86024"/>
                  </a:cubicBezTo>
                  <a:cubicBezTo>
                    <a:pt x="71937" y="86024"/>
                    <a:pt x="70787" y="90941"/>
                    <a:pt x="66680" y="103939"/>
                  </a:cubicBezTo>
                  <a:cubicBezTo>
                    <a:pt x="64627" y="110438"/>
                    <a:pt x="61712" y="115268"/>
                    <a:pt x="59207" y="118473"/>
                  </a:cubicBezTo>
                  <a:lnTo>
                    <a:pt x="57912" y="119999"/>
                  </a:lnTo>
                  <a:lnTo>
                    <a:pt x="3922" y="119999"/>
                  </a:lnTo>
                  <a:lnTo>
                    <a:pt x="3730" y="118485"/>
                  </a:lnTo>
                  <a:cubicBezTo>
                    <a:pt x="3657" y="116871"/>
                    <a:pt x="3873" y="115356"/>
                    <a:pt x="3441" y="114829"/>
                  </a:cubicBezTo>
                  <a:cubicBezTo>
                    <a:pt x="2867" y="113775"/>
                    <a:pt x="2456" y="107101"/>
                    <a:pt x="2456" y="104993"/>
                  </a:cubicBezTo>
                  <a:cubicBezTo>
                    <a:pt x="2456" y="102885"/>
                    <a:pt x="2456" y="103237"/>
                    <a:pt x="1142" y="101831"/>
                  </a:cubicBezTo>
                  <a:cubicBezTo>
                    <a:pt x="-253" y="100426"/>
                    <a:pt x="1799" y="80754"/>
                    <a:pt x="1717" y="78296"/>
                  </a:cubicBezTo>
                  <a:cubicBezTo>
                    <a:pt x="1635" y="75836"/>
                    <a:pt x="649" y="77593"/>
                    <a:pt x="156" y="71270"/>
                  </a:cubicBezTo>
                  <a:cubicBezTo>
                    <a:pt x="-335" y="64947"/>
                    <a:pt x="321" y="30170"/>
                    <a:pt x="2292" y="18226"/>
                  </a:cubicBezTo>
                  <a:cubicBezTo>
                    <a:pt x="3811" y="9620"/>
                    <a:pt x="6747" y="2857"/>
                    <a:pt x="10063" y="706"/>
                  </a:cubicBezTo>
                  <a:lnTo>
                    <a:pt x="10362" y="623"/>
                  </a:lnTo>
                  <a:lnTo>
                    <a:pt x="10362" y="622"/>
                  </a:lnTo>
                  <a:lnTo>
                    <a:pt x="12605"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 name="Shape 49"/>
            <p:cNvSpPr/>
            <p:nvPr/>
          </p:nvSpPr>
          <p:spPr>
            <a:xfrm>
              <a:off x="7777039" y="4013537"/>
              <a:ext cx="1816641" cy="727141"/>
            </a:xfrm>
            <a:custGeom>
              <a:avLst/>
              <a:gdLst/>
              <a:ahLst/>
              <a:cxnLst/>
              <a:rect l="0" t="0" r="0" b="0"/>
              <a:pathLst>
                <a:path w="120000" h="120000" extrusionOk="0">
                  <a:moveTo>
                    <a:pt x="35488" y="0"/>
                  </a:moveTo>
                  <a:lnTo>
                    <a:pt x="107866" y="0"/>
                  </a:lnTo>
                  <a:lnTo>
                    <a:pt x="108035" y="2600"/>
                  </a:lnTo>
                  <a:cubicBezTo>
                    <a:pt x="108694" y="30773"/>
                    <a:pt x="101160" y="47448"/>
                    <a:pt x="101160" y="47448"/>
                  </a:cubicBezTo>
                  <a:cubicBezTo>
                    <a:pt x="108224" y="64572"/>
                    <a:pt x="115842" y="97505"/>
                    <a:pt x="119388" y="116458"/>
                  </a:cubicBezTo>
                  <a:lnTo>
                    <a:pt x="120000" y="119999"/>
                  </a:lnTo>
                  <a:lnTo>
                    <a:pt x="84908" y="119999"/>
                  </a:lnTo>
                  <a:lnTo>
                    <a:pt x="81530" y="112567"/>
                  </a:lnTo>
                  <a:cubicBezTo>
                    <a:pt x="74377" y="96803"/>
                    <a:pt x="68121" y="82927"/>
                    <a:pt x="68121" y="82927"/>
                  </a:cubicBezTo>
                  <a:cubicBezTo>
                    <a:pt x="63904" y="88196"/>
                    <a:pt x="29178" y="90655"/>
                    <a:pt x="29178" y="90655"/>
                  </a:cubicBezTo>
                  <a:cubicBezTo>
                    <a:pt x="31111" y="94080"/>
                    <a:pt x="32728" y="98647"/>
                    <a:pt x="34094" y="103823"/>
                  </a:cubicBezTo>
                  <a:lnTo>
                    <a:pt x="37377" y="119999"/>
                  </a:lnTo>
                  <a:lnTo>
                    <a:pt x="7167" y="119999"/>
                  </a:lnTo>
                  <a:lnTo>
                    <a:pt x="2466" y="99086"/>
                  </a:lnTo>
                  <a:cubicBezTo>
                    <a:pt x="-4140" y="65714"/>
                    <a:pt x="4153" y="42881"/>
                    <a:pt x="8371" y="38665"/>
                  </a:cubicBezTo>
                  <a:cubicBezTo>
                    <a:pt x="12448" y="34450"/>
                    <a:pt x="20462" y="13022"/>
                    <a:pt x="28335" y="6347"/>
                  </a:cubicBezTo>
                  <a:cubicBezTo>
                    <a:pt x="30303" y="4679"/>
                    <a:pt x="32693" y="2549"/>
                    <a:pt x="35171" y="293"/>
                  </a:cubicBezTo>
                  <a:lnTo>
                    <a:pt x="35488" y="0"/>
                  </a:lnTo>
                  <a:close/>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 name="Shape 50"/>
            <p:cNvSpPr/>
            <p:nvPr/>
          </p:nvSpPr>
          <p:spPr>
            <a:xfrm>
              <a:off x="6896878" y="3286394"/>
              <a:ext cx="2513113" cy="727144"/>
            </a:xfrm>
            <a:custGeom>
              <a:avLst/>
              <a:gdLst/>
              <a:ahLst/>
              <a:cxnLst/>
              <a:rect l="0" t="0" r="0" b="0"/>
              <a:pathLst>
                <a:path w="120000" h="120000" extrusionOk="0">
                  <a:moveTo>
                    <a:pt x="46875" y="0"/>
                  </a:moveTo>
                  <a:lnTo>
                    <a:pt x="99623" y="0"/>
                  </a:lnTo>
                  <a:lnTo>
                    <a:pt x="100400" y="9685"/>
                  </a:lnTo>
                  <a:cubicBezTo>
                    <a:pt x="102714" y="34328"/>
                    <a:pt x="106437" y="48582"/>
                    <a:pt x="109461" y="55037"/>
                  </a:cubicBezTo>
                  <a:cubicBezTo>
                    <a:pt x="112916" y="62414"/>
                    <a:pt x="116879" y="73655"/>
                    <a:pt x="119522" y="109837"/>
                  </a:cubicBezTo>
                  <a:lnTo>
                    <a:pt x="120000" y="119999"/>
                  </a:lnTo>
                  <a:lnTo>
                    <a:pt x="67680" y="119999"/>
                  </a:lnTo>
                  <a:lnTo>
                    <a:pt x="72774" y="113482"/>
                  </a:lnTo>
                  <a:cubicBezTo>
                    <a:pt x="76127" y="109134"/>
                    <a:pt x="78770" y="105622"/>
                    <a:pt x="78770" y="105622"/>
                  </a:cubicBezTo>
                  <a:cubicBezTo>
                    <a:pt x="78770" y="105622"/>
                    <a:pt x="62916" y="44498"/>
                    <a:pt x="59969" y="37473"/>
                  </a:cubicBezTo>
                  <a:cubicBezTo>
                    <a:pt x="58546" y="33960"/>
                    <a:pt x="53922" y="20611"/>
                    <a:pt x="49654" y="8141"/>
                  </a:cubicBezTo>
                  <a:close/>
                  <a:moveTo>
                    <a:pt x="0" y="0"/>
                  </a:moveTo>
                  <a:lnTo>
                    <a:pt x="11329" y="0"/>
                  </a:lnTo>
                  <a:lnTo>
                    <a:pt x="11594" y="939"/>
                  </a:lnTo>
                  <a:cubicBezTo>
                    <a:pt x="12814" y="3750"/>
                    <a:pt x="17590" y="10424"/>
                    <a:pt x="17590" y="10424"/>
                  </a:cubicBezTo>
                  <a:cubicBezTo>
                    <a:pt x="18022" y="7658"/>
                    <a:pt x="18422" y="5237"/>
                    <a:pt x="18797" y="3102"/>
                  </a:cubicBezTo>
                  <a:lnTo>
                    <a:pt x="19380" y="0"/>
                  </a:lnTo>
                  <a:lnTo>
                    <a:pt x="37772" y="0"/>
                  </a:lnTo>
                  <a:lnTo>
                    <a:pt x="35625" y="9118"/>
                  </a:lnTo>
                  <a:cubicBezTo>
                    <a:pt x="34653" y="13204"/>
                    <a:pt x="33600" y="17592"/>
                    <a:pt x="32517" y="22060"/>
                  </a:cubicBezTo>
                  <a:lnTo>
                    <a:pt x="31947" y="24390"/>
                  </a:lnTo>
                  <a:lnTo>
                    <a:pt x="29232" y="35480"/>
                  </a:lnTo>
                  <a:cubicBezTo>
                    <a:pt x="25963" y="48692"/>
                    <a:pt x="22900" y="60613"/>
                    <a:pt x="21452" y="65224"/>
                  </a:cubicBezTo>
                  <a:cubicBezTo>
                    <a:pt x="17692" y="77168"/>
                    <a:pt x="14846" y="75411"/>
                    <a:pt x="12103" y="66629"/>
                  </a:cubicBezTo>
                  <a:cubicBezTo>
                    <a:pt x="10324" y="60921"/>
                    <a:pt x="5806" y="34904"/>
                    <a:pt x="2098" y="12678"/>
                  </a:cubicBezTo>
                  <a:close/>
                </a:path>
              </a:pathLst>
            </a:custGeom>
            <a:solidFill>
              <a:srgbClr val="404E5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 name="Shape 51"/>
            <p:cNvSpPr/>
            <p:nvPr/>
          </p:nvSpPr>
          <p:spPr>
            <a:xfrm>
              <a:off x="8125822" y="5467823"/>
              <a:ext cx="2385160" cy="727143"/>
            </a:xfrm>
            <a:custGeom>
              <a:avLst/>
              <a:gdLst/>
              <a:ahLst/>
              <a:cxnLst/>
              <a:rect l="0" t="0" r="0" b="0"/>
              <a:pathLst>
                <a:path w="120000" h="120000" extrusionOk="0">
                  <a:moveTo>
                    <a:pt x="91906" y="0"/>
                  </a:moveTo>
                  <a:lnTo>
                    <a:pt x="105217" y="0"/>
                  </a:lnTo>
                  <a:lnTo>
                    <a:pt x="105217" y="0"/>
                  </a:lnTo>
                  <a:cubicBezTo>
                    <a:pt x="106012" y="2827"/>
                    <a:pt x="106507" y="4517"/>
                    <a:pt x="106507" y="4517"/>
                  </a:cubicBezTo>
                  <a:cubicBezTo>
                    <a:pt x="106507" y="4517"/>
                    <a:pt x="106507" y="4517"/>
                    <a:pt x="107150" y="4517"/>
                  </a:cubicBezTo>
                  <a:cubicBezTo>
                    <a:pt x="107792" y="4517"/>
                    <a:pt x="108435" y="11894"/>
                    <a:pt x="109934" y="12597"/>
                  </a:cubicBezTo>
                  <a:cubicBezTo>
                    <a:pt x="111540" y="12948"/>
                    <a:pt x="113681" y="12597"/>
                    <a:pt x="118286" y="20676"/>
                  </a:cubicBezTo>
                  <a:cubicBezTo>
                    <a:pt x="122783" y="29107"/>
                    <a:pt x="117322" y="49481"/>
                    <a:pt x="114538" y="60371"/>
                  </a:cubicBezTo>
                  <a:cubicBezTo>
                    <a:pt x="111861" y="71261"/>
                    <a:pt x="114431" y="84259"/>
                    <a:pt x="109827" y="103579"/>
                  </a:cubicBezTo>
                  <a:cubicBezTo>
                    <a:pt x="105222" y="122900"/>
                    <a:pt x="100189" y="122900"/>
                    <a:pt x="98583" y="115171"/>
                  </a:cubicBezTo>
                  <a:cubicBezTo>
                    <a:pt x="96977" y="107092"/>
                    <a:pt x="100189" y="102877"/>
                    <a:pt x="101153" y="96905"/>
                  </a:cubicBezTo>
                  <a:cubicBezTo>
                    <a:pt x="102010" y="90582"/>
                    <a:pt x="102010" y="62479"/>
                    <a:pt x="102010" y="54048"/>
                  </a:cubicBezTo>
                  <a:cubicBezTo>
                    <a:pt x="102010" y="45969"/>
                    <a:pt x="99975" y="40699"/>
                    <a:pt x="99975" y="36484"/>
                  </a:cubicBezTo>
                  <a:cubicBezTo>
                    <a:pt x="99975" y="32269"/>
                    <a:pt x="98262" y="17164"/>
                    <a:pt x="95050" y="8381"/>
                  </a:cubicBezTo>
                  <a:cubicBezTo>
                    <a:pt x="94662" y="7284"/>
                    <a:pt x="94193" y="6005"/>
                    <a:pt x="93656" y="4575"/>
                  </a:cubicBezTo>
                  <a:close/>
                  <a:moveTo>
                    <a:pt x="16536" y="0"/>
                  </a:moveTo>
                  <a:lnTo>
                    <a:pt x="28710" y="0"/>
                  </a:lnTo>
                  <a:lnTo>
                    <a:pt x="28822" y="829"/>
                  </a:lnTo>
                  <a:cubicBezTo>
                    <a:pt x="29411" y="5922"/>
                    <a:pt x="29946" y="11016"/>
                    <a:pt x="30803" y="12597"/>
                  </a:cubicBezTo>
                  <a:cubicBezTo>
                    <a:pt x="32623" y="15758"/>
                    <a:pt x="33480" y="26648"/>
                    <a:pt x="37549" y="41753"/>
                  </a:cubicBezTo>
                  <a:cubicBezTo>
                    <a:pt x="41511" y="56858"/>
                    <a:pt x="36371" y="61425"/>
                    <a:pt x="25128" y="84258"/>
                  </a:cubicBezTo>
                  <a:cubicBezTo>
                    <a:pt x="13884" y="107092"/>
                    <a:pt x="1035" y="117982"/>
                    <a:pt x="178" y="106038"/>
                  </a:cubicBezTo>
                  <a:cubicBezTo>
                    <a:pt x="-570" y="94094"/>
                    <a:pt x="1035" y="86015"/>
                    <a:pt x="4997" y="79692"/>
                  </a:cubicBezTo>
                  <a:cubicBezTo>
                    <a:pt x="8959" y="73369"/>
                    <a:pt x="15919" y="30161"/>
                    <a:pt x="15919" y="30161"/>
                  </a:cubicBezTo>
                  <a:cubicBezTo>
                    <a:pt x="15919" y="30161"/>
                    <a:pt x="17204" y="23486"/>
                    <a:pt x="16561" y="16110"/>
                  </a:cubicBezTo>
                  <a:cubicBezTo>
                    <a:pt x="16240" y="12421"/>
                    <a:pt x="16267" y="7767"/>
                    <a:pt x="16374" y="4034"/>
                  </a:cubicBezTo>
                  <a:close/>
                </a:path>
              </a:pathLst>
            </a:custGeom>
            <a:solidFill>
              <a:srgbClr val="4CCD9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 name="Shape 52"/>
            <p:cNvSpPr/>
            <p:nvPr/>
          </p:nvSpPr>
          <p:spPr>
            <a:xfrm>
              <a:off x="7885553" y="4740680"/>
              <a:ext cx="2331607" cy="727143"/>
            </a:xfrm>
            <a:custGeom>
              <a:avLst/>
              <a:gdLst/>
              <a:ahLst/>
              <a:cxnLst/>
              <a:rect l="0" t="0" r="0" b="0"/>
              <a:pathLst>
                <a:path w="120000" h="120000" extrusionOk="0">
                  <a:moveTo>
                    <a:pt x="60570" y="0"/>
                  </a:moveTo>
                  <a:lnTo>
                    <a:pt x="87911" y="0"/>
                  </a:lnTo>
                  <a:lnTo>
                    <a:pt x="88535" y="4632"/>
                  </a:lnTo>
                  <a:cubicBezTo>
                    <a:pt x="88802" y="6876"/>
                    <a:pt x="88965" y="8594"/>
                    <a:pt x="89006" y="9648"/>
                  </a:cubicBezTo>
                  <a:cubicBezTo>
                    <a:pt x="89334" y="18078"/>
                    <a:pt x="90430" y="20186"/>
                    <a:pt x="90430" y="20186"/>
                  </a:cubicBezTo>
                  <a:cubicBezTo>
                    <a:pt x="99412" y="33184"/>
                    <a:pt x="106422" y="60232"/>
                    <a:pt x="109818" y="78850"/>
                  </a:cubicBezTo>
                  <a:cubicBezTo>
                    <a:pt x="111940" y="90487"/>
                    <a:pt x="115902" y="105416"/>
                    <a:pt x="118575" y="114977"/>
                  </a:cubicBezTo>
                  <a:lnTo>
                    <a:pt x="120000" y="119999"/>
                  </a:lnTo>
                  <a:lnTo>
                    <a:pt x="106383" y="119999"/>
                  </a:lnTo>
                  <a:lnTo>
                    <a:pt x="106330" y="119863"/>
                  </a:lnTo>
                  <a:cubicBezTo>
                    <a:pt x="102273" y="109653"/>
                    <a:pt x="96153" y="95097"/>
                    <a:pt x="90649" y="82715"/>
                  </a:cubicBezTo>
                  <a:cubicBezTo>
                    <a:pt x="83310" y="65853"/>
                    <a:pt x="86267" y="72527"/>
                    <a:pt x="81995" y="68663"/>
                  </a:cubicBezTo>
                  <a:cubicBezTo>
                    <a:pt x="77833" y="64448"/>
                    <a:pt x="76080" y="45478"/>
                    <a:pt x="74875" y="41263"/>
                  </a:cubicBezTo>
                  <a:cubicBezTo>
                    <a:pt x="73780" y="37399"/>
                    <a:pt x="72575" y="33535"/>
                    <a:pt x="72575" y="33535"/>
                  </a:cubicBezTo>
                  <a:cubicBezTo>
                    <a:pt x="70480" y="27870"/>
                    <a:pt x="66429" y="16525"/>
                    <a:pt x="62183" y="4556"/>
                  </a:cubicBezTo>
                  <a:close/>
                  <a:moveTo>
                    <a:pt x="0" y="0"/>
                  </a:moveTo>
                  <a:lnTo>
                    <a:pt x="23537" y="0"/>
                  </a:lnTo>
                  <a:lnTo>
                    <a:pt x="23639" y="646"/>
                  </a:lnTo>
                  <a:cubicBezTo>
                    <a:pt x="25090" y="12370"/>
                    <a:pt x="25967" y="24402"/>
                    <a:pt x="26679" y="32481"/>
                  </a:cubicBezTo>
                  <a:cubicBezTo>
                    <a:pt x="28212" y="48640"/>
                    <a:pt x="38837" y="109763"/>
                    <a:pt x="38837" y="109763"/>
                  </a:cubicBezTo>
                  <a:cubicBezTo>
                    <a:pt x="38837" y="109763"/>
                    <a:pt x="38837" y="109763"/>
                    <a:pt x="39495" y="109061"/>
                  </a:cubicBezTo>
                  <a:cubicBezTo>
                    <a:pt x="40042" y="109851"/>
                    <a:pt x="40480" y="111520"/>
                    <a:pt x="40857" y="113627"/>
                  </a:cubicBezTo>
                  <a:lnTo>
                    <a:pt x="41735" y="120000"/>
                  </a:lnTo>
                  <a:lnTo>
                    <a:pt x="29282" y="120000"/>
                  </a:lnTo>
                  <a:lnTo>
                    <a:pt x="29308" y="119363"/>
                  </a:lnTo>
                  <a:cubicBezTo>
                    <a:pt x="29369" y="118194"/>
                    <a:pt x="29417" y="117492"/>
                    <a:pt x="29417" y="117492"/>
                  </a:cubicBezTo>
                  <a:cubicBezTo>
                    <a:pt x="29417" y="117492"/>
                    <a:pt x="19887" y="77797"/>
                    <a:pt x="13753" y="56368"/>
                  </a:cubicBezTo>
                  <a:cubicBezTo>
                    <a:pt x="9071" y="40561"/>
                    <a:pt x="4573" y="23765"/>
                    <a:pt x="398" y="2276"/>
                  </a:cubicBez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53" name="Shape 53"/>
          <p:cNvSpPr txBox="1">
            <a:spLocks noGrp="1"/>
          </p:cNvSpPr>
          <p:nvPr>
            <p:ph type="body" idx="2"/>
          </p:nvPr>
        </p:nvSpPr>
        <p:spPr>
          <a:xfrm>
            <a:off x="6213746" y="1967241"/>
            <a:ext cx="5285919" cy="3749409"/>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4" name="Shape 54"/>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d-of-Module">
  <p:cSld name="End-of-Module">
    <p:spTree>
      <p:nvGrpSpPr>
        <p:cNvPr id="1" name="Shape 55"/>
        <p:cNvGrpSpPr/>
        <p:nvPr/>
      </p:nvGrpSpPr>
      <p:grpSpPr>
        <a:xfrm>
          <a:off x="0" y="0"/>
          <a:ext cx="0" cy="0"/>
          <a:chOff x="0" y="0"/>
          <a:chExt cx="0" cy="0"/>
        </a:xfrm>
      </p:grpSpPr>
      <p:pic>
        <p:nvPicPr>
          <p:cNvPr id="56" name="Shape 56"/>
          <p:cNvPicPr preferRelativeResize="0"/>
          <p:nvPr/>
        </p:nvPicPr>
        <p:blipFill rotWithShape="1">
          <a:blip r:embed="rId2">
            <a:alphaModFix/>
          </a:blip>
          <a:srcRect/>
          <a:stretch/>
        </p:blipFill>
        <p:spPr>
          <a:xfrm>
            <a:off x="0" y="5307"/>
            <a:ext cx="12192000" cy="6847385"/>
          </a:xfrm>
          <a:prstGeom prst="rect">
            <a:avLst/>
          </a:prstGeom>
          <a:noFill/>
          <a:ln>
            <a:noFill/>
          </a:ln>
        </p:spPr>
      </p:pic>
      <p:sp>
        <p:nvSpPr>
          <p:cNvPr id="57" name="Shape 57"/>
          <p:cNvSpPr/>
          <p:nvPr/>
        </p:nvSpPr>
        <p:spPr>
          <a:xfrm>
            <a:off x="0" y="1447588"/>
            <a:ext cx="12192000" cy="1491049"/>
          </a:xfrm>
          <a:prstGeom prst="rect">
            <a:avLst/>
          </a:prstGeom>
          <a:solidFill>
            <a:srgbClr val="F2F2F2">
              <a:alpha val="44313"/>
            </a:srgbClr>
          </a:solid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8" name="Shape 58"/>
          <p:cNvSpPr/>
          <p:nvPr/>
        </p:nvSpPr>
        <p:spPr>
          <a:xfrm>
            <a:off x="12075283" y="1449583"/>
            <a:ext cx="116718" cy="1489054"/>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60141"/>
              </a:solidFill>
              <a:latin typeface="Arial"/>
              <a:ea typeface="Arial"/>
              <a:cs typeface="Arial"/>
              <a:sym typeface="Arial"/>
            </a:endParaRPr>
          </a:p>
        </p:txBody>
      </p:sp>
      <p:sp>
        <p:nvSpPr>
          <p:cNvPr id="59" name="Shape 59"/>
          <p:cNvSpPr txBox="1"/>
          <p:nvPr/>
        </p:nvSpPr>
        <p:spPr>
          <a:xfrm>
            <a:off x="571924" y="1713956"/>
            <a:ext cx="11192183" cy="707886"/>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3200"/>
              <a:buFont typeface="Arial"/>
              <a:buNone/>
            </a:pPr>
            <a:r>
              <a:rPr lang="en-US" sz="3200" b="0" i="0" u="none" strike="noStrike" cap="none">
                <a:solidFill>
                  <a:schemeClr val="dk1"/>
                </a:solidFill>
                <a:latin typeface="Arial"/>
                <a:ea typeface="Arial"/>
                <a:cs typeface="Arial"/>
                <a:sym typeface="Arial"/>
              </a:rPr>
              <a:t>End of Module</a:t>
            </a:r>
            <a:endParaRPr/>
          </a:p>
        </p:txBody>
      </p:sp>
      <p:sp>
        <p:nvSpPr>
          <p:cNvPr id="60" name="Shape 60"/>
          <p:cNvSpPr txBox="1">
            <a:spLocks noGrp="1"/>
          </p:cNvSpPr>
          <p:nvPr>
            <p:ph type="body" idx="1"/>
          </p:nvPr>
        </p:nvSpPr>
        <p:spPr>
          <a:xfrm>
            <a:off x="571925" y="2422525"/>
            <a:ext cx="11192181" cy="400050"/>
          </a:xfrm>
          <a:prstGeom prst="rect">
            <a:avLst/>
          </a:prstGeom>
          <a:noFill/>
          <a:ln>
            <a:noFill/>
          </a:ln>
        </p:spPr>
        <p:txBody>
          <a:bodyPr spcFirstLastPara="1" wrap="square" lIns="91425" tIns="45700" rIns="91425" bIns="45700" anchor="t" anchorCtr="0"/>
          <a:lstStyle>
            <a:lvl1pPr marL="457200" marR="0" lvl="0" indent="-22860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rGraph-Infographic">
  <p:cSld name="BarGraph-Infographic">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Shape 63"/>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4" name="Shape 64"/>
          <p:cNvSpPr/>
          <p:nvPr/>
        </p:nvSpPr>
        <p:spPr>
          <a:xfrm>
            <a:off x="2941313" y="1605063"/>
            <a:ext cx="508000" cy="3149600"/>
          </a:xfrm>
          <a:prstGeom prst="roundRect">
            <a:avLst>
              <a:gd name="adj" fmla="val 50000"/>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grpSp>
        <p:nvGrpSpPr>
          <p:cNvPr id="65" name="Shape 65"/>
          <p:cNvGrpSpPr/>
          <p:nvPr/>
        </p:nvGrpSpPr>
        <p:grpSpPr>
          <a:xfrm>
            <a:off x="638049" y="4989635"/>
            <a:ext cx="4348480" cy="128151"/>
            <a:chOff x="4800600" y="3954464"/>
            <a:chExt cx="3261360" cy="96113"/>
          </a:xfrm>
        </p:grpSpPr>
        <p:cxnSp>
          <p:nvCxnSpPr>
            <p:cNvPr id="66" name="Shape 66"/>
            <p:cNvCxnSpPr/>
            <p:nvPr/>
          </p:nvCxnSpPr>
          <p:spPr>
            <a:xfrm>
              <a:off x="4800600" y="4004857"/>
              <a:ext cx="3261360" cy="1587"/>
            </a:xfrm>
            <a:prstGeom prst="straightConnector1">
              <a:avLst/>
            </a:prstGeom>
            <a:noFill/>
            <a:ln w="12700" cap="flat" cmpd="sng">
              <a:solidFill>
                <a:srgbClr val="CCCCCA"/>
              </a:solidFill>
              <a:prstDash val="dot"/>
              <a:miter lim="8000"/>
              <a:headEnd type="oval" w="med" len="med"/>
              <a:tailEnd type="oval" w="med" len="med"/>
            </a:ln>
          </p:spPr>
        </p:cxnSp>
        <p:sp>
          <p:nvSpPr>
            <p:cNvPr id="67" name="Shape 67"/>
            <p:cNvSpPr/>
            <p:nvPr/>
          </p:nvSpPr>
          <p:spPr>
            <a:xfrm>
              <a:off x="4943044" y="3954464"/>
              <a:ext cx="96113" cy="96113"/>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Arial"/>
                <a:ea typeface="Arial"/>
                <a:cs typeface="Arial"/>
                <a:sym typeface="Arial"/>
              </a:endParaRPr>
            </a:p>
          </p:txBody>
        </p:sp>
        <p:sp>
          <p:nvSpPr>
            <p:cNvPr id="68" name="Shape 68"/>
            <p:cNvSpPr/>
            <p:nvPr/>
          </p:nvSpPr>
          <p:spPr>
            <a:xfrm>
              <a:off x="5519116" y="3954464"/>
              <a:ext cx="96113" cy="96113"/>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Arial"/>
                <a:ea typeface="Arial"/>
                <a:cs typeface="Arial"/>
                <a:sym typeface="Arial"/>
              </a:endParaRPr>
            </a:p>
          </p:txBody>
        </p:sp>
        <p:sp>
          <p:nvSpPr>
            <p:cNvPr id="69" name="Shape 69"/>
            <p:cNvSpPr/>
            <p:nvPr/>
          </p:nvSpPr>
          <p:spPr>
            <a:xfrm>
              <a:off x="6095187" y="3954464"/>
              <a:ext cx="96113" cy="96113"/>
            </a:xfrm>
            <a:prstGeom prst="ellipse">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Arial"/>
                <a:ea typeface="Arial"/>
                <a:cs typeface="Arial"/>
                <a:sym typeface="Arial"/>
              </a:endParaRPr>
            </a:p>
          </p:txBody>
        </p:sp>
        <p:sp>
          <p:nvSpPr>
            <p:cNvPr id="70" name="Shape 70"/>
            <p:cNvSpPr/>
            <p:nvPr/>
          </p:nvSpPr>
          <p:spPr>
            <a:xfrm>
              <a:off x="6671260" y="3954464"/>
              <a:ext cx="96113" cy="96113"/>
            </a:xfrm>
            <a:prstGeom prst="ellipse">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Arial"/>
                <a:ea typeface="Arial"/>
                <a:cs typeface="Arial"/>
                <a:sym typeface="Arial"/>
              </a:endParaRPr>
            </a:p>
          </p:txBody>
        </p:sp>
        <p:sp>
          <p:nvSpPr>
            <p:cNvPr id="71" name="Shape 71"/>
            <p:cNvSpPr/>
            <p:nvPr/>
          </p:nvSpPr>
          <p:spPr>
            <a:xfrm>
              <a:off x="7247332" y="3954464"/>
              <a:ext cx="96113" cy="96113"/>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Arial"/>
                <a:ea typeface="Arial"/>
                <a:cs typeface="Arial"/>
                <a:sym typeface="Arial"/>
              </a:endParaRPr>
            </a:p>
          </p:txBody>
        </p:sp>
        <p:sp>
          <p:nvSpPr>
            <p:cNvPr id="72" name="Shape 72"/>
            <p:cNvSpPr/>
            <p:nvPr/>
          </p:nvSpPr>
          <p:spPr>
            <a:xfrm>
              <a:off x="7823403" y="3954464"/>
              <a:ext cx="96113" cy="96113"/>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Arial"/>
                <a:ea typeface="Arial"/>
                <a:cs typeface="Arial"/>
                <a:sym typeface="Arial"/>
              </a:endParaRPr>
            </a:p>
          </p:txBody>
        </p:sp>
      </p:grpSp>
      <p:sp>
        <p:nvSpPr>
          <p:cNvPr id="73" name="Shape 73"/>
          <p:cNvSpPr/>
          <p:nvPr/>
        </p:nvSpPr>
        <p:spPr>
          <a:xfrm>
            <a:off x="638050" y="3685578"/>
            <a:ext cx="508000" cy="1069084"/>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74" name="Shape 74"/>
          <p:cNvSpPr/>
          <p:nvPr/>
        </p:nvSpPr>
        <p:spPr>
          <a:xfrm>
            <a:off x="1406149" y="2824264"/>
            <a:ext cx="508000" cy="1930399"/>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75" name="Shape 75"/>
          <p:cNvSpPr/>
          <p:nvPr/>
        </p:nvSpPr>
        <p:spPr>
          <a:xfrm>
            <a:off x="2174244" y="2417864"/>
            <a:ext cx="508000" cy="2336800"/>
          </a:xfrm>
          <a:prstGeom prst="roundRect">
            <a:avLst>
              <a:gd name="adj" fmla="val 50000"/>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76" name="Shape 76"/>
          <p:cNvSpPr/>
          <p:nvPr/>
        </p:nvSpPr>
        <p:spPr>
          <a:xfrm>
            <a:off x="3710437" y="3266700"/>
            <a:ext cx="508000" cy="1487964"/>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77" name="Shape 77"/>
          <p:cNvSpPr/>
          <p:nvPr/>
        </p:nvSpPr>
        <p:spPr>
          <a:xfrm>
            <a:off x="4478532" y="2824264"/>
            <a:ext cx="508000" cy="1930399"/>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grpSp>
        <p:nvGrpSpPr>
          <p:cNvPr id="78" name="Shape 78"/>
          <p:cNvGrpSpPr/>
          <p:nvPr/>
        </p:nvGrpSpPr>
        <p:grpSpPr>
          <a:xfrm>
            <a:off x="8797949" y="3162820"/>
            <a:ext cx="616688" cy="616688"/>
            <a:chOff x="8998834" y="3241078"/>
            <a:chExt cx="616688" cy="616688"/>
          </a:xfrm>
        </p:grpSpPr>
        <p:sp>
          <p:nvSpPr>
            <p:cNvPr id="79" name="Shape 79"/>
            <p:cNvSpPr/>
            <p:nvPr/>
          </p:nvSpPr>
          <p:spPr>
            <a:xfrm>
              <a:off x="8998834" y="3241078"/>
              <a:ext cx="616688" cy="616688"/>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0" name="Shape 80"/>
            <p:cNvSpPr/>
            <p:nvPr/>
          </p:nvSpPr>
          <p:spPr>
            <a:xfrm>
              <a:off x="9167514" y="3404228"/>
              <a:ext cx="279327" cy="279327"/>
            </a:xfrm>
            <a:custGeom>
              <a:avLst/>
              <a:gdLst/>
              <a:ahLst/>
              <a:cxnLst/>
              <a:rect l="0" t="0" r="0" b="0"/>
              <a:pathLst>
                <a:path w="120000" h="120000" extrusionOk="0">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8"/>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24188" y="98183"/>
                  </a:moveTo>
                  <a:lnTo>
                    <a:pt x="40938" y="73050"/>
                  </a:lnTo>
                  <a:lnTo>
                    <a:pt x="49305" y="85594"/>
                  </a:lnTo>
                  <a:cubicBezTo>
                    <a:pt x="49716" y="86577"/>
                    <a:pt x="50683" y="87272"/>
                    <a:pt x="51816" y="87272"/>
                  </a:cubicBezTo>
                  <a:cubicBezTo>
                    <a:pt x="52572" y="87272"/>
                    <a:pt x="53255" y="86972"/>
                    <a:pt x="53744" y="86472"/>
                  </a:cubicBezTo>
                  <a:lnTo>
                    <a:pt x="62211" y="78011"/>
                  </a:lnTo>
                  <a:lnTo>
                    <a:pt x="74311" y="98183"/>
                  </a:lnTo>
                  <a:cubicBezTo>
                    <a:pt x="74311" y="98183"/>
                    <a:pt x="24188" y="98183"/>
                    <a:pt x="24188" y="98183"/>
                  </a:cubicBezTo>
                  <a:close/>
                  <a:moveTo>
                    <a:pt x="81622" y="99900"/>
                  </a:moveTo>
                  <a:lnTo>
                    <a:pt x="81611" y="99872"/>
                  </a:lnTo>
                  <a:cubicBezTo>
                    <a:pt x="81583" y="99816"/>
                    <a:pt x="81538" y="99772"/>
                    <a:pt x="81516" y="99716"/>
                  </a:cubicBezTo>
                  <a:lnTo>
                    <a:pt x="65261" y="72627"/>
                  </a:lnTo>
                  <a:lnTo>
                    <a:pt x="65250" y="72627"/>
                  </a:lnTo>
                  <a:cubicBezTo>
                    <a:pt x="64850" y="71622"/>
                    <a:pt x="63877" y="70911"/>
                    <a:pt x="62727" y="70911"/>
                  </a:cubicBezTo>
                  <a:cubicBezTo>
                    <a:pt x="61972" y="70911"/>
                    <a:pt x="61294" y="71216"/>
                    <a:pt x="60800" y="71711"/>
                  </a:cubicBezTo>
                  <a:lnTo>
                    <a:pt x="52205" y="80300"/>
                  </a:lnTo>
                  <a:lnTo>
                    <a:pt x="43422" y="67133"/>
                  </a:lnTo>
                  <a:cubicBezTo>
                    <a:pt x="43011" y="66150"/>
                    <a:pt x="42044" y="65455"/>
                    <a:pt x="40911" y="65455"/>
                  </a:cubicBezTo>
                  <a:cubicBezTo>
                    <a:pt x="39961" y="65455"/>
                    <a:pt x="39172" y="65966"/>
                    <a:pt x="38683" y="66700"/>
                  </a:cubicBezTo>
                  <a:lnTo>
                    <a:pt x="38638" y="66666"/>
                  </a:lnTo>
                  <a:lnTo>
                    <a:pt x="16822" y="99394"/>
                  </a:lnTo>
                  <a:lnTo>
                    <a:pt x="16866" y="99427"/>
                  </a:lnTo>
                  <a:cubicBezTo>
                    <a:pt x="16572" y="99855"/>
                    <a:pt x="16361" y="100350"/>
                    <a:pt x="16361" y="100911"/>
                  </a:cubicBezTo>
                  <a:cubicBezTo>
                    <a:pt x="16361" y="102416"/>
                    <a:pt x="17583" y="103638"/>
                    <a:pt x="19088" y="103638"/>
                  </a:cubicBezTo>
                  <a:lnTo>
                    <a:pt x="79088" y="103638"/>
                  </a:lnTo>
                  <a:cubicBezTo>
                    <a:pt x="80600" y="103638"/>
                    <a:pt x="81816" y="102416"/>
                    <a:pt x="81816" y="100911"/>
                  </a:cubicBezTo>
                  <a:cubicBezTo>
                    <a:pt x="81816" y="100550"/>
                    <a:pt x="81738" y="100216"/>
                    <a:pt x="81616" y="99905"/>
                  </a:cubicBezTo>
                  <a:cubicBezTo>
                    <a:pt x="81616" y="99905"/>
                    <a:pt x="81622" y="99900"/>
                    <a:pt x="81622" y="99900"/>
                  </a:cubicBezTo>
                  <a:close/>
                  <a:moveTo>
                    <a:pt x="27272" y="43638"/>
                  </a:moveTo>
                  <a:cubicBezTo>
                    <a:pt x="30283" y="43638"/>
                    <a:pt x="32727" y="46083"/>
                    <a:pt x="32727" y="49088"/>
                  </a:cubicBezTo>
                  <a:cubicBezTo>
                    <a:pt x="32727" y="52105"/>
                    <a:pt x="30283" y="54544"/>
                    <a:pt x="27272" y="54544"/>
                  </a:cubicBezTo>
                  <a:cubicBezTo>
                    <a:pt x="24261" y="54544"/>
                    <a:pt x="21816" y="52105"/>
                    <a:pt x="21816" y="49088"/>
                  </a:cubicBezTo>
                  <a:cubicBezTo>
                    <a:pt x="21816" y="46083"/>
                    <a:pt x="24261" y="43638"/>
                    <a:pt x="27272" y="43638"/>
                  </a:cubicBezTo>
                  <a:moveTo>
                    <a:pt x="27272" y="60000"/>
                  </a:moveTo>
                  <a:cubicBezTo>
                    <a:pt x="33300" y="60000"/>
                    <a:pt x="38183" y="55116"/>
                    <a:pt x="38183" y="49088"/>
                  </a:cubicBezTo>
                  <a:cubicBezTo>
                    <a:pt x="38183" y="43066"/>
                    <a:pt x="33300" y="38183"/>
                    <a:pt x="27272" y="38183"/>
                  </a:cubicBezTo>
                  <a:cubicBezTo>
                    <a:pt x="21250" y="38183"/>
                    <a:pt x="16361" y="43066"/>
                    <a:pt x="16361" y="49088"/>
                  </a:cubicBezTo>
                  <a:cubicBezTo>
                    <a:pt x="16361" y="55116"/>
                    <a:pt x="21250" y="60000"/>
                    <a:pt x="27272" y="60000"/>
                  </a:cubicBezTo>
                  <a:moveTo>
                    <a:pt x="92727" y="109088"/>
                  </a:moveTo>
                  <a:cubicBezTo>
                    <a:pt x="92727" y="112105"/>
                    <a:pt x="90283" y="114550"/>
                    <a:pt x="87272" y="114550"/>
                  </a:cubicBezTo>
                  <a:lnTo>
                    <a:pt x="10911" y="114550"/>
                  </a:lnTo>
                  <a:cubicBezTo>
                    <a:pt x="7900" y="114550"/>
                    <a:pt x="5455" y="112105"/>
                    <a:pt x="5455" y="109088"/>
                  </a:cubicBezTo>
                  <a:lnTo>
                    <a:pt x="5455" y="32727"/>
                  </a:lnTo>
                  <a:cubicBezTo>
                    <a:pt x="5455" y="29716"/>
                    <a:pt x="7900" y="27272"/>
                    <a:pt x="10911" y="27272"/>
                  </a:cubicBezTo>
                  <a:lnTo>
                    <a:pt x="87272" y="27272"/>
                  </a:lnTo>
                  <a:cubicBezTo>
                    <a:pt x="90283" y="27272"/>
                    <a:pt x="92727" y="29716"/>
                    <a:pt x="92727" y="32727"/>
                  </a:cubicBezTo>
                  <a:cubicBezTo>
                    <a:pt x="92727" y="32727"/>
                    <a:pt x="92727" y="109088"/>
                    <a:pt x="92727" y="109088"/>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grpSp>
      <p:grpSp>
        <p:nvGrpSpPr>
          <p:cNvPr id="81" name="Shape 81"/>
          <p:cNvGrpSpPr/>
          <p:nvPr/>
        </p:nvGrpSpPr>
        <p:grpSpPr>
          <a:xfrm>
            <a:off x="8754275" y="1601639"/>
            <a:ext cx="616688" cy="616688"/>
            <a:chOff x="8998834" y="2145924"/>
            <a:chExt cx="616688" cy="616688"/>
          </a:xfrm>
        </p:grpSpPr>
        <p:sp>
          <p:nvSpPr>
            <p:cNvPr id="82" name="Shape 82"/>
            <p:cNvSpPr/>
            <p:nvPr/>
          </p:nvSpPr>
          <p:spPr>
            <a:xfrm>
              <a:off x="8998834" y="2145924"/>
              <a:ext cx="616688" cy="616688"/>
            </a:xfrm>
            <a:prstGeom prst="roundRect">
              <a:avLst>
                <a:gd name="adj" fmla="val 50000"/>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3" name="Shape 83"/>
            <p:cNvSpPr/>
            <p:nvPr/>
          </p:nvSpPr>
          <p:spPr>
            <a:xfrm>
              <a:off x="9167514" y="2308301"/>
              <a:ext cx="279327" cy="272980"/>
            </a:xfrm>
            <a:custGeom>
              <a:avLst/>
              <a:gdLst/>
              <a:ahLst/>
              <a:cxnLst/>
              <a:rect l="0" t="0" r="0" b="0"/>
              <a:pathLst>
                <a:path w="120000" h="120000" extrusionOk="0">
                  <a:moveTo>
                    <a:pt x="41833" y="23623"/>
                  </a:moveTo>
                  <a:lnTo>
                    <a:pt x="37111" y="20832"/>
                  </a:lnTo>
                  <a:lnTo>
                    <a:pt x="34383" y="25667"/>
                  </a:lnTo>
                  <a:lnTo>
                    <a:pt x="39111" y="28459"/>
                  </a:lnTo>
                  <a:cubicBezTo>
                    <a:pt x="39111" y="28459"/>
                    <a:pt x="41833" y="23623"/>
                    <a:pt x="41833" y="23623"/>
                  </a:cubicBezTo>
                  <a:close/>
                  <a:moveTo>
                    <a:pt x="47288" y="13953"/>
                  </a:moveTo>
                  <a:lnTo>
                    <a:pt x="42566" y="11167"/>
                  </a:lnTo>
                  <a:lnTo>
                    <a:pt x="39838" y="16002"/>
                  </a:lnTo>
                  <a:lnTo>
                    <a:pt x="44561" y="18794"/>
                  </a:lnTo>
                  <a:cubicBezTo>
                    <a:pt x="44561" y="18794"/>
                    <a:pt x="47288" y="13953"/>
                    <a:pt x="47288" y="13953"/>
                  </a:cubicBezTo>
                  <a:close/>
                  <a:moveTo>
                    <a:pt x="114544" y="47439"/>
                  </a:moveTo>
                  <a:lnTo>
                    <a:pt x="5455" y="47439"/>
                  </a:lnTo>
                  <a:lnTo>
                    <a:pt x="5455" y="36277"/>
                  </a:lnTo>
                  <a:lnTo>
                    <a:pt x="114544" y="36277"/>
                  </a:lnTo>
                  <a:cubicBezTo>
                    <a:pt x="114544" y="36277"/>
                    <a:pt x="114544" y="47439"/>
                    <a:pt x="114544" y="47439"/>
                  </a:cubicBezTo>
                  <a:close/>
                  <a:moveTo>
                    <a:pt x="103638" y="114416"/>
                  </a:moveTo>
                  <a:lnTo>
                    <a:pt x="16361" y="114416"/>
                  </a:lnTo>
                  <a:lnTo>
                    <a:pt x="16361" y="53023"/>
                  </a:lnTo>
                  <a:lnTo>
                    <a:pt x="103638" y="53023"/>
                  </a:lnTo>
                  <a:cubicBezTo>
                    <a:pt x="103638" y="53023"/>
                    <a:pt x="103638" y="114416"/>
                    <a:pt x="103638" y="114416"/>
                  </a:cubicBezTo>
                  <a:close/>
                  <a:moveTo>
                    <a:pt x="37838" y="8375"/>
                  </a:moveTo>
                  <a:cubicBezTo>
                    <a:pt x="39350" y="5707"/>
                    <a:pt x="42683" y="4790"/>
                    <a:pt x="45294" y="6332"/>
                  </a:cubicBezTo>
                  <a:lnTo>
                    <a:pt x="54744" y="11916"/>
                  </a:lnTo>
                  <a:lnTo>
                    <a:pt x="44144" y="30699"/>
                  </a:lnTo>
                  <a:lnTo>
                    <a:pt x="31994" y="30699"/>
                  </a:lnTo>
                  <a:lnTo>
                    <a:pt x="31655" y="30502"/>
                  </a:lnTo>
                  <a:lnTo>
                    <a:pt x="31544" y="30699"/>
                  </a:lnTo>
                  <a:lnTo>
                    <a:pt x="25250" y="30699"/>
                  </a:lnTo>
                  <a:cubicBezTo>
                    <a:pt x="25250" y="30699"/>
                    <a:pt x="37838" y="8375"/>
                    <a:pt x="37838" y="8375"/>
                  </a:cubicBezTo>
                  <a:close/>
                  <a:moveTo>
                    <a:pt x="86538" y="30699"/>
                  </a:moveTo>
                  <a:lnTo>
                    <a:pt x="50438" y="30699"/>
                  </a:lnTo>
                  <a:lnTo>
                    <a:pt x="59466" y="14702"/>
                  </a:lnTo>
                  <a:cubicBezTo>
                    <a:pt x="59466" y="14702"/>
                    <a:pt x="86538" y="30699"/>
                    <a:pt x="86538" y="30699"/>
                  </a:cubicBezTo>
                  <a:close/>
                  <a:moveTo>
                    <a:pt x="88500" y="15529"/>
                  </a:moveTo>
                  <a:cubicBezTo>
                    <a:pt x="91411" y="14730"/>
                    <a:pt x="94394" y="16497"/>
                    <a:pt x="95177" y="19475"/>
                  </a:cubicBezTo>
                  <a:lnTo>
                    <a:pt x="98116" y="30699"/>
                  </a:lnTo>
                  <a:lnTo>
                    <a:pt x="97444" y="30699"/>
                  </a:lnTo>
                  <a:lnTo>
                    <a:pt x="90438" y="26556"/>
                  </a:lnTo>
                  <a:lnTo>
                    <a:pt x="91322" y="26308"/>
                  </a:lnTo>
                  <a:lnTo>
                    <a:pt x="89911" y="20916"/>
                  </a:lnTo>
                  <a:lnTo>
                    <a:pt x="84644" y="22363"/>
                  </a:lnTo>
                  <a:lnTo>
                    <a:pt x="84883" y="23275"/>
                  </a:lnTo>
                  <a:lnTo>
                    <a:pt x="78200" y="19329"/>
                  </a:lnTo>
                  <a:lnTo>
                    <a:pt x="77961" y="18417"/>
                  </a:lnTo>
                  <a:cubicBezTo>
                    <a:pt x="77961" y="18417"/>
                    <a:pt x="88500" y="15529"/>
                    <a:pt x="88500" y="15529"/>
                  </a:cubicBezTo>
                  <a:close/>
                  <a:moveTo>
                    <a:pt x="114544" y="30699"/>
                  </a:moveTo>
                  <a:lnTo>
                    <a:pt x="103766" y="30699"/>
                  </a:lnTo>
                  <a:lnTo>
                    <a:pt x="100450" y="18028"/>
                  </a:lnTo>
                  <a:cubicBezTo>
                    <a:pt x="98888" y="12073"/>
                    <a:pt x="92911" y="8544"/>
                    <a:pt x="87088" y="10137"/>
                  </a:cubicBezTo>
                  <a:lnTo>
                    <a:pt x="70394" y="14719"/>
                  </a:lnTo>
                  <a:lnTo>
                    <a:pt x="48022" y="1497"/>
                  </a:lnTo>
                  <a:cubicBezTo>
                    <a:pt x="42800" y="-1581"/>
                    <a:pt x="36133" y="247"/>
                    <a:pt x="33116" y="5583"/>
                  </a:cubicBezTo>
                  <a:lnTo>
                    <a:pt x="18944" y="30699"/>
                  </a:lnTo>
                  <a:lnTo>
                    <a:pt x="5455" y="30699"/>
                  </a:lnTo>
                  <a:cubicBezTo>
                    <a:pt x="2444" y="30699"/>
                    <a:pt x="0" y="33198"/>
                    <a:pt x="0" y="36277"/>
                  </a:cubicBezTo>
                  <a:lnTo>
                    <a:pt x="0" y="47439"/>
                  </a:lnTo>
                  <a:cubicBezTo>
                    <a:pt x="0" y="50529"/>
                    <a:pt x="2444" y="53023"/>
                    <a:pt x="5455" y="53023"/>
                  </a:cubicBezTo>
                  <a:lnTo>
                    <a:pt x="10911" y="53023"/>
                  </a:lnTo>
                  <a:lnTo>
                    <a:pt x="10911" y="114416"/>
                  </a:lnTo>
                  <a:cubicBezTo>
                    <a:pt x="10911" y="117500"/>
                    <a:pt x="13350" y="120000"/>
                    <a:pt x="16361" y="120000"/>
                  </a:cubicBezTo>
                  <a:lnTo>
                    <a:pt x="103638" y="120000"/>
                  </a:lnTo>
                  <a:cubicBezTo>
                    <a:pt x="106650" y="120000"/>
                    <a:pt x="109088" y="117500"/>
                    <a:pt x="109088" y="114416"/>
                  </a:cubicBezTo>
                  <a:lnTo>
                    <a:pt x="109088" y="53023"/>
                  </a:lnTo>
                  <a:lnTo>
                    <a:pt x="114544" y="53023"/>
                  </a:lnTo>
                  <a:cubicBezTo>
                    <a:pt x="117555" y="53023"/>
                    <a:pt x="120000" y="50529"/>
                    <a:pt x="120000" y="47439"/>
                  </a:cubicBezTo>
                  <a:lnTo>
                    <a:pt x="120000" y="36277"/>
                  </a:lnTo>
                  <a:cubicBezTo>
                    <a:pt x="120000" y="33198"/>
                    <a:pt x="117555" y="30699"/>
                    <a:pt x="114544" y="30699"/>
                  </a:cubicBezTo>
                  <a:moveTo>
                    <a:pt x="43638" y="69768"/>
                  </a:moveTo>
                  <a:lnTo>
                    <a:pt x="76361" y="69768"/>
                  </a:lnTo>
                  <a:lnTo>
                    <a:pt x="76361" y="75346"/>
                  </a:lnTo>
                  <a:lnTo>
                    <a:pt x="43638" y="75346"/>
                  </a:lnTo>
                  <a:cubicBezTo>
                    <a:pt x="43638" y="75346"/>
                    <a:pt x="43638" y="69768"/>
                    <a:pt x="43638" y="69768"/>
                  </a:cubicBezTo>
                  <a:close/>
                  <a:moveTo>
                    <a:pt x="43638" y="80930"/>
                  </a:moveTo>
                  <a:lnTo>
                    <a:pt x="76361" y="80930"/>
                  </a:lnTo>
                  <a:cubicBezTo>
                    <a:pt x="79377" y="80930"/>
                    <a:pt x="81816" y="78431"/>
                    <a:pt x="81816" y="75346"/>
                  </a:cubicBezTo>
                  <a:lnTo>
                    <a:pt x="81816" y="69768"/>
                  </a:lnTo>
                  <a:cubicBezTo>
                    <a:pt x="81816" y="66684"/>
                    <a:pt x="79377" y="64184"/>
                    <a:pt x="76361" y="64184"/>
                  </a:cubicBezTo>
                  <a:lnTo>
                    <a:pt x="43638" y="64184"/>
                  </a:lnTo>
                  <a:cubicBezTo>
                    <a:pt x="40622" y="64184"/>
                    <a:pt x="38183" y="66684"/>
                    <a:pt x="38183" y="69768"/>
                  </a:cubicBezTo>
                  <a:lnTo>
                    <a:pt x="38183" y="75346"/>
                  </a:lnTo>
                  <a:cubicBezTo>
                    <a:pt x="38183" y="78431"/>
                    <a:pt x="40622" y="80930"/>
                    <a:pt x="43638" y="8093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grpSp>
      <p:grpSp>
        <p:nvGrpSpPr>
          <p:cNvPr id="84" name="Shape 84"/>
          <p:cNvGrpSpPr/>
          <p:nvPr/>
        </p:nvGrpSpPr>
        <p:grpSpPr>
          <a:xfrm>
            <a:off x="5852665" y="3159323"/>
            <a:ext cx="616688" cy="616688"/>
            <a:chOff x="5866603" y="3248975"/>
            <a:chExt cx="616688" cy="616688"/>
          </a:xfrm>
        </p:grpSpPr>
        <p:sp>
          <p:nvSpPr>
            <p:cNvPr id="85" name="Shape 85"/>
            <p:cNvSpPr/>
            <p:nvPr/>
          </p:nvSpPr>
          <p:spPr>
            <a:xfrm>
              <a:off x="5866603" y="3248975"/>
              <a:ext cx="616688" cy="616688"/>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6" name="Shape 86"/>
            <p:cNvSpPr/>
            <p:nvPr/>
          </p:nvSpPr>
          <p:spPr>
            <a:xfrm>
              <a:off x="6035283" y="3417655"/>
              <a:ext cx="279327" cy="279327"/>
            </a:xfrm>
            <a:custGeom>
              <a:avLst/>
              <a:gdLst/>
              <a:ahLst/>
              <a:cxnLst/>
              <a:rect l="0" t="0" r="0" b="0"/>
              <a:pathLst>
                <a:path w="120000" h="120000" extrusionOk="0">
                  <a:moveTo>
                    <a:pt x="114544" y="109088"/>
                  </a:moveTo>
                  <a:cubicBezTo>
                    <a:pt x="114544" y="112100"/>
                    <a:pt x="112100" y="114550"/>
                    <a:pt x="109088" y="114550"/>
                  </a:cubicBezTo>
                  <a:lnTo>
                    <a:pt x="10911" y="114550"/>
                  </a:lnTo>
                  <a:cubicBezTo>
                    <a:pt x="7900" y="114550"/>
                    <a:pt x="5455" y="112100"/>
                    <a:pt x="5455" y="109088"/>
                  </a:cubicBezTo>
                  <a:lnTo>
                    <a:pt x="5455" y="10911"/>
                  </a:lnTo>
                  <a:cubicBezTo>
                    <a:pt x="5455" y="7900"/>
                    <a:pt x="7900"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43638" y="35455"/>
                  </a:moveTo>
                  <a:cubicBezTo>
                    <a:pt x="40627" y="35455"/>
                    <a:pt x="38183" y="33016"/>
                    <a:pt x="38183" y="30000"/>
                  </a:cubicBezTo>
                  <a:cubicBezTo>
                    <a:pt x="38183" y="26988"/>
                    <a:pt x="40627" y="24544"/>
                    <a:pt x="43638" y="24544"/>
                  </a:cubicBezTo>
                  <a:cubicBezTo>
                    <a:pt x="46644" y="24544"/>
                    <a:pt x="49088" y="26988"/>
                    <a:pt x="49088" y="30000"/>
                  </a:cubicBezTo>
                  <a:cubicBezTo>
                    <a:pt x="49088" y="33016"/>
                    <a:pt x="46644" y="35455"/>
                    <a:pt x="43638" y="35455"/>
                  </a:cubicBezTo>
                  <a:moveTo>
                    <a:pt x="100911" y="27272"/>
                  </a:moveTo>
                  <a:lnTo>
                    <a:pt x="54161" y="27272"/>
                  </a:lnTo>
                  <a:cubicBezTo>
                    <a:pt x="52944" y="22577"/>
                    <a:pt x="48711" y="19088"/>
                    <a:pt x="43638" y="19088"/>
                  </a:cubicBezTo>
                  <a:cubicBezTo>
                    <a:pt x="38561" y="19088"/>
                    <a:pt x="34333" y="22577"/>
                    <a:pt x="33111" y="27272"/>
                  </a:cubicBezTo>
                  <a:lnTo>
                    <a:pt x="19088" y="27272"/>
                  </a:lnTo>
                  <a:cubicBezTo>
                    <a:pt x="17583" y="27272"/>
                    <a:pt x="16361" y="28494"/>
                    <a:pt x="16361" y="30000"/>
                  </a:cubicBezTo>
                  <a:cubicBezTo>
                    <a:pt x="16361" y="31511"/>
                    <a:pt x="17583" y="32727"/>
                    <a:pt x="19088" y="32727"/>
                  </a:cubicBezTo>
                  <a:lnTo>
                    <a:pt x="33111" y="32727"/>
                  </a:lnTo>
                  <a:cubicBezTo>
                    <a:pt x="34333" y="37427"/>
                    <a:pt x="38561" y="40911"/>
                    <a:pt x="43638" y="40911"/>
                  </a:cubicBezTo>
                  <a:cubicBezTo>
                    <a:pt x="48711" y="40911"/>
                    <a:pt x="52944" y="37427"/>
                    <a:pt x="54161" y="32727"/>
                  </a:cubicBezTo>
                  <a:lnTo>
                    <a:pt x="100911" y="32727"/>
                  </a:lnTo>
                  <a:cubicBezTo>
                    <a:pt x="102416" y="32727"/>
                    <a:pt x="103638" y="31511"/>
                    <a:pt x="103638" y="30000"/>
                  </a:cubicBezTo>
                  <a:cubicBezTo>
                    <a:pt x="103638" y="28494"/>
                    <a:pt x="102416" y="27272"/>
                    <a:pt x="100911" y="27272"/>
                  </a:cubicBezTo>
                  <a:moveTo>
                    <a:pt x="81816" y="65455"/>
                  </a:moveTo>
                  <a:cubicBezTo>
                    <a:pt x="78811" y="65455"/>
                    <a:pt x="76361" y="63011"/>
                    <a:pt x="76361" y="60000"/>
                  </a:cubicBezTo>
                  <a:cubicBezTo>
                    <a:pt x="76361" y="56988"/>
                    <a:pt x="78811" y="54544"/>
                    <a:pt x="81816" y="54544"/>
                  </a:cubicBezTo>
                  <a:cubicBezTo>
                    <a:pt x="84827" y="54544"/>
                    <a:pt x="87272" y="56988"/>
                    <a:pt x="87272" y="60000"/>
                  </a:cubicBezTo>
                  <a:cubicBezTo>
                    <a:pt x="87272" y="63011"/>
                    <a:pt x="84827" y="65455"/>
                    <a:pt x="81816" y="65455"/>
                  </a:cubicBezTo>
                  <a:moveTo>
                    <a:pt x="100911" y="57277"/>
                  </a:moveTo>
                  <a:lnTo>
                    <a:pt x="92338" y="57277"/>
                  </a:lnTo>
                  <a:cubicBezTo>
                    <a:pt x="91122" y="52577"/>
                    <a:pt x="86894" y="49088"/>
                    <a:pt x="81816" y="49088"/>
                  </a:cubicBezTo>
                  <a:cubicBezTo>
                    <a:pt x="76744" y="49088"/>
                    <a:pt x="72511" y="52577"/>
                    <a:pt x="71294" y="57277"/>
                  </a:cubicBezTo>
                  <a:lnTo>
                    <a:pt x="19088" y="57277"/>
                  </a:lnTo>
                  <a:cubicBezTo>
                    <a:pt x="17583" y="57277"/>
                    <a:pt x="16361" y="58494"/>
                    <a:pt x="16361" y="60000"/>
                  </a:cubicBezTo>
                  <a:cubicBezTo>
                    <a:pt x="16361" y="61511"/>
                    <a:pt x="17583" y="62727"/>
                    <a:pt x="19088" y="62727"/>
                  </a:cubicBezTo>
                  <a:lnTo>
                    <a:pt x="71294" y="62727"/>
                  </a:lnTo>
                  <a:cubicBezTo>
                    <a:pt x="72511" y="67427"/>
                    <a:pt x="76744" y="70911"/>
                    <a:pt x="81816" y="70911"/>
                  </a:cubicBezTo>
                  <a:cubicBezTo>
                    <a:pt x="86894" y="70911"/>
                    <a:pt x="91122" y="67427"/>
                    <a:pt x="92338" y="62727"/>
                  </a:cubicBezTo>
                  <a:lnTo>
                    <a:pt x="100911" y="62727"/>
                  </a:lnTo>
                  <a:cubicBezTo>
                    <a:pt x="102416" y="62727"/>
                    <a:pt x="103638" y="61511"/>
                    <a:pt x="103638" y="60000"/>
                  </a:cubicBezTo>
                  <a:cubicBezTo>
                    <a:pt x="103638" y="58494"/>
                    <a:pt x="102416" y="57277"/>
                    <a:pt x="100911" y="57277"/>
                  </a:cubicBezTo>
                  <a:moveTo>
                    <a:pt x="54544" y="95455"/>
                  </a:moveTo>
                  <a:cubicBezTo>
                    <a:pt x="51533" y="95455"/>
                    <a:pt x="49088" y="93016"/>
                    <a:pt x="49088" y="90000"/>
                  </a:cubicBezTo>
                  <a:cubicBezTo>
                    <a:pt x="49088" y="86988"/>
                    <a:pt x="51533" y="84544"/>
                    <a:pt x="54544" y="84544"/>
                  </a:cubicBezTo>
                  <a:cubicBezTo>
                    <a:pt x="57555" y="84544"/>
                    <a:pt x="60000" y="86988"/>
                    <a:pt x="60000" y="90000"/>
                  </a:cubicBezTo>
                  <a:cubicBezTo>
                    <a:pt x="60000" y="93016"/>
                    <a:pt x="57555" y="95455"/>
                    <a:pt x="54544" y="95455"/>
                  </a:cubicBezTo>
                  <a:moveTo>
                    <a:pt x="100911" y="87272"/>
                  </a:moveTo>
                  <a:lnTo>
                    <a:pt x="65066" y="87272"/>
                  </a:lnTo>
                  <a:cubicBezTo>
                    <a:pt x="63850" y="82572"/>
                    <a:pt x="59622" y="79094"/>
                    <a:pt x="54544" y="79094"/>
                  </a:cubicBezTo>
                  <a:cubicBezTo>
                    <a:pt x="49466" y="79094"/>
                    <a:pt x="45238" y="82572"/>
                    <a:pt x="44022" y="87272"/>
                  </a:cubicBezTo>
                  <a:lnTo>
                    <a:pt x="19088" y="87272"/>
                  </a:lnTo>
                  <a:cubicBezTo>
                    <a:pt x="17583" y="87272"/>
                    <a:pt x="16361" y="88494"/>
                    <a:pt x="16361" y="90000"/>
                  </a:cubicBezTo>
                  <a:cubicBezTo>
                    <a:pt x="16361" y="91511"/>
                    <a:pt x="17583" y="92727"/>
                    <a:pt x="19088" y="92727"/>
                  </a:cubicBezTo>
                  <a:lnTo>
                    <a:pt x="44022" y="92727"/>
                  </a:lnTo>
                  <a:cubicBezTo>
                    <a:pt x="45238" y="97427"/>
                    <a:pt x="49466" y="100911"/>
                    <a:pt x="54544" y="100911"/>
                  </a:cubicBezTo>
                  <a:cubicBezTo>
                    <a:pt x="59622" y="100911"/>
                    <a:pt x="63850" y="97427"/>
                    <a:pt x="65066" y="92727"/>
                  </a:cubicBezTo>
                  <a:lnTo>
                    <a:pt x="100911" y="92727"/>
                  </a:lnTo>
                  <a:cubicBezTo>
                    <a:pt x="102416" y="92727"/>
                    <a:pt x="103638" y="91511"/>
                    <a:pt x="103638" y="90000"/>
                  </a:cubicBezTo>
                  <a:cubicBezTo>
                    <a:pt x="103638" y="88494"/>
                    <a:pt x="102416" y="87272"/>
                    <a:pt x="100911" y="87272"/>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grpSp>
      <p:grpSp>
        <p:nvGrpSpPr>
          <p:cNvPr id="87" name="Shape 87"/>
          <p:cNvGrpSpPr/>
          <p:nvPr/>
        </p:nvGrpSpPr>
        <p:grpSpPr>
          <a:xfrm>
            <a:off x="8806369" y="4754662"/>
            <a:ext cx="616688" cy="616688"/>
            <a:chOff x="8998834" y="4446928"/>
            <a:chExt cx="616688" cy="616688"/>
          </a:xfrm>
        </p:grpSpPr>
        <p:sp>
          <p:nvSpPr>
            <p:cNvPr id="88" name="Shape 88"/>
            <p:cNvSpPr/>
            <p:nvPr/>
          </p:nvSpPr>
          <p:spPr>
            <a:xfrm>
              <a:off x="8998834" y="4446928"/>
              <a:ext cx="616688" cy="616688"/>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9" name="Shape 89"/>
            <p:cNvSpPr/>
            <p:nvPr/>
          </p:nvSpPr>
          <p:spPr>
            <a:xfrm>
              <a:off x="9167514" y="4640392"/>
              <a:ext cx="279327" cy="253935"/>
            </a:xfrm>
            <a:custGeom>
              <a:avLst/>
              <a:gdLst/>
              <a:ahLst/>
              <a:cxnLst/>
              <a:rect l="0" t="0" r="0" b="0"/>
              <a:pathLst>
                <a:path w="120000" h="120000" extrusionOk="0">
                  <a:moveTo>
                    <a:pt x="92727" y="114000"/>
                  </a:moveTo>
                  <a:lnTo>
                    <a:pt x="81816" y="114000"/>
                  </a:lnTo>
                  <a:lnTo>
                    <a:pt x="81816" y="102000"/>
                  </a:lnTo>
                  <a:cubicBezTo>
                    <a:pt x="83327" y="102000"/>
                    <a:pt x="84544" y="100661"/>
                    <a:pt x="84544" y="99000"/>
                  </a:cubicBezTo>
                  <a:cubicBezTo>
                    <a:pt x="84544" y="97344"/>
                    <a:pt x="83327" y="96000"/>
                    <a:pt x="81816" y="96000"/>
                  </a:cubicBezTo>
                  <a:lnTo>
                    <a:pt x="81816" y="42000"/>
                  </a:lnTo>
                  <a:lnTo>
                    <a:pt x="92727" y="42000"/>
                  </a:lnTo>
                  <a:cubicBezTo>
                    <a:pt x="92727" y="42000"/>
                    <a:pt x="92727" y="114000"/>
                    <a:pt x="92727" y="114000"/>
                  </a:cubicBezTo>
                  <a:close/>
                  <a:moveTo>
                    <a:pt x="76361" y="96000"/>
                  </a:moveTo>
                  <a:cubicBezTo>
                    <a:pt x="74855" y="96000"/>
                    <a:pt x="73638" y="97344"/>
                    <a:pt x="73638" y="99000"/>
                  </a:cubicBezTo>
                  <a:cubicBezTo>
                    <a:pt x="73638" y="100661"/>
                    <a:pt x="74855" y="102000"/>
                    <a:pt x="76361" y="102000"/>
                  </a:cubicBezTo>
                  <a:lnTo>
                    <a:pt x="76361" y="114000"/>
                  </a:lnTo>
                  <a:lnTo>
                    <a:pt x="21816" y="114000"/>
                  </a:lnTo>
                  <a:lnTo>
                    <a:pt x="21816" y="102000"/>
                  </a:lnTo>
                  <a:cubicBezTo>
                    <a:pt x="23327" y="102000"/>
                    <a:pt x="24544" y="100661"/>
                    <a:pt x="24544" y="99000"/>
                  </a:cubicBezTo>
                  <a:cubicBezTo>
                    <a:pt x="24544" y="97344"/>
                    <a:pt x="23327" y="96000"/>
                    <a:pt x="21816" y="96000"/>
                  </a:cubicBezTo>
                  <a:lnTo>
                    <a:pt x="21816" y="42000"/>
                  </a:lnTo>
                  <a:lnTo>
                    <a:pt x="76361" y="42000"/>
                  </a:lnTo>
                  <a:cubicBezTo>
                    <a:pt x="76361" y="42000"/>
                    <a:pt x="76361" y="96000"/>
                    <a:pt x="76361" y="96000"/>
                  </a:cubicBezTo>
                  <a:close/>
                  <a:moveTo>
                    <a:pt x="16361" y="96000"/>
                  </a:moveTo>
                  <a:cubicBezTo>
                    <a:pt x="14855" y="96000"/>
                    <a:pt x="13638" y="97344"/>
                    <a:pt x="13638" y="99000"/>
                  </a:cubicBezTo>
                  <a:cubicBezTo>
                    <a:pt x="13638" y="100661"/>
                    <a:pt x="14855" y="102000"/>
                    <a:pt x="16361" y="102000"/>
                  </a:cubicBezTo>
                  <a:lnTo>
                    <a:pt x="16361" y="114000"/>
                  </a:lnTo>
                  <a:lnTo>
                    <a:pt x="5455" y="114000"/>
                  </a:lnTo>
                  <a:lnTo>
                    <a:pt x="5455" y="42000"/>
                  </a:lnTo>
                  <a:lnTo>
                    <a:pt x="16361" y="42000"/>
                  </a:lnTo>
                  <a:cubicBezTo>
                    <a:pt x="16361" y="42000"/>
                    <a:pt x="16361" y="96000"/>
                    <a:pt x="16361" y="96000"/>
                  </a:cubicBezTo>
                  <a:close/>
                  <a:moveTo>
                    <a:pt x="43638" y="30000"/>
                  </a:moveTo>
                  <a:lnTo>
                    <a:pt x="54544" y="30000"/>
                  </a:lnTo>
                  <a:cubicBezTo>
                    <a:pt x="57555" y="30000"/>
                    <a:pt x="60000" y="32688"/>
                    <a:pt x="60000" y="36005"/>
                  </a:cubicBezTo>
                  <a:lnTo>
                    <a:pt x="38183" y="36005"/>
                  </a:lnTo>
                  <a:cubicBezTo>
                    <a:pt x="38183" y="32688"/>
                    <a:pt x="40627" y="30000"/>
                    <a:pt x="43638" y="30000"/>
                  </a:cubicBezTo>
                  <a:moveTo>
                    <a:pt x="92727" y="36005"/>
                  </a:moveTo>
                  <a:lnTo>
                    <a:pt x="65455" y="36005"/>
                  </a:lnTo>
                  <a:cubicBezTo>
                    <a:pt x="65455" y="29372"/>
                    <a:pt x="60572" y="24005"/>
                    <a:pt x="54544" y="24005"/>
                  </a:cubicBezTo>
                  <a:lnTo>
                    <a:pt x="43638" y="24005"/>
                  </a:lnTo>
                  <a:cubicBezTo>
                    <a:pt x="37611" y="24005"/>
                    <a:pt x="32727" y="29372"/>
                    <a:pt x="32727" y="36005"/>
                  </a:cubicBezTo>
                  <a:lnTo>
                    <a:pt x="5455" y="36005"/>
                  </a:lnTo>
                  <a:cubicBezTo>
                    <a:pt x="2444" y="36005"/>
                    <a:pt x="0" y="38688"/>
                    <a:pt x="0" y="42000"/>
                  </a:cubicBezTo>
                  <a:lnTo>
                    <a:pt x="0" y="114000"/>
                  </a:lnTo>
                  <a:cubicBezTo>
                    <a:pt x="0" y="117311"/>
                    <a:pt x="2444" y="120000"/>
                    <a:pt x="5455" y="120000"/>
                  </a:cubicBezTo>
                  <a:lnTo>
                    <a:pt x="92727" y="120000"/>
                  </a:lnTo>
                  <a:cubicBezTo>
                    <a:pt x="95738" y="120000"/>
                    <a:pt x="98183" y="117311"/>
                    <a:pt x="98183" y="114000"/>
                  </a:cubicBezTo>
                  <a:lnTo>
                    <a:pt x="98183" y="42000"/>
                  </a:lnTo>
                  <a:cubicBezTo>
                    <a:pt x="98183" y="38688"/>
                    <a:pt x="95738" y="36005"/>
                    <a:pt x="92727" y="36005"/>
                  </a:cubicBezTo>
                  <a:moveTo>
                    <a:pt x="60000" y="12005"/>
                  </a:moveTo>
                  <a:cubicBezTo>
                    <a:pt x="60000" y="8688"/>
                    <a:pt x="62444" y="6000"/>
                    <a:pt x="65455" y="6000"/>
                  </a:cubicBezTo>
                  <a:lnTo>
                    <a:pt x="76361" y="6000"/>
                  </a:lnTo>
                  <a:cubicBezTo>
                    <a:pt x="79372" y="6000"/>
                    <a:pt x="81816" y="8688"/>
                    <a:pt x="81816" y="12005"/>
                  </a:cubicBezTo>
                  <a:cubicBezTo>
                    <a:pt x="81816" y="12005"/>
                    <a:pt x="60000" y="12005"/>
                    <a:pt x="60000" y="12005"/>
                  </a:cubicBezTo>
                  <a:close/>
                  <a:moveTo>
                    <a:pt x="114544" y="12005"/>
                  </a:moveTo>
                  <a:lnTo>
                    <a:pt x="87272" y="12005"/>
                  </a:lnTo>
                  <a:cubicBezTo>
                    <a:pt x="87272" y="5372"/>
                    <a:pt x="82388" y="0"/>
                    <a:pt x="76361" y="0"/>
                  </a:cubicBezTo>
                  <a:lnTo>
                    <a:pt x="65455" y="0"/>
                  </a:lnTo>
                  <a:cubicBezTo>
                    <a:pt x="59427" y="0"/>
                    <a:pt x="54544" y="5372"/>
                    <a:pt x="54544" y="12005"/>
                  </a:cubicBezTo>
                  <a:lnTo>
                    <a:pt x="27272" y="12005"/>
                  </a:lnTo>
                  <a:cubicBezTo>
                    <a:pt x="24261" y="12005"/>
                    <a:pt x="21816" y="14688"/>
                    <a:pt x="21816" y="18000"/>
                  </a:cubicBezTo>
                  <a:lnTo>
                    <a:pt x="21816" y="27000"/>
                  </a:lnTo>
                  <a:cubicBezTo>
                    <a:pt x="21816" y="28661"/>
                    <a:pt x="23038" y="30000"/>
                    <a:pt x="24544" y="30000"/>
                  </a:cubicBezTo>
                  <a:cubicBezTo>
                    <a:pt x="26055" y="30000"/>
                    <a:pt x="27272" y="28661"/>
                    <a:pt x="27272" y="27000"/>
                  </a:cubicBezTo>
                  <a:lnTo>
                    <a:pt x="27272" y="18000"/>
                  </a:lnTo>
                  <a:lnTo>
                    <a:pt x="114544" y="18000"/>
                  </a:lnTo>
                  <a:lnTo>
                    <a:pt x="114544" y="90005"/>
                  </a:lnTo>
                  <a:lnTo>
                    <a:pt x="106361" y="90005"/>
                  </a:lnTo>
                  <a:cubicBezTo>
                    <a:pt x="104855" y="90005"/>
                    <a:pt x="103638" y="91344"/>
                    <a:pt x="103638" y="93000"/>
                  </a:cubicBezTo>
                  <a:cubicBezTo>
                    <a:pt x="103638" y="94661"/>
                    <a:pt x="104855" y="96000"/>
                    <a:pt x="106361" y="96000"/>
                  </a:cubicBezTo>
                  <a:lnTo>
                    <a:pt x="114544" y="96000"/>
                  </a:lnTo>
                  <a:cubicBezTo>
                    <a:pt x="117555" y="96000"/>
                    <a:pt x="120000" y="93311"/>
                    <a:pt x="120000" y="90005"/>
                  </a:cubicBezTo>
                  <a:lnTo>
                    <a:pt x="120000" y="18000"/>
                  </a:lnTo>
                  <a:cubicBezTo>
                    <a:pt x="120000" y="14688"/>
                    <a:pt x="117555" y="12005"/>
                    <a:pt x="114544" y="12005"/>
                  </a:cubicBezTo>
                  <a:moveTo>
                    <a:pt x="30000" y="66005"/>
                  </a:moveTo>
                  <a:lnTo>
                    <a:pt x="35455" y="66005"/>
                  </a:lnTo>
                  <a:cubicBezTo>
                    <a:pt x="36961" y="66005"/>
                    <a:pt x="38183" y="64661"/>
                    <a:pt x="38183" y="63005"/>
                  </a:cubicBezTo>
                  <a:cubicBezTo>
                    <a:pt x="38183" y="61344"/>
                    <a:pt x="36961" y="60000"/>
                    <a:pt x="35455" y="60000"/>
                  </a:cubicBezTo>
                  <a:lnTo>
                    <a:pt x="30000" y="60000"/>
                  </a:lnTo>
                  <a:cubicBezTo>
                    <a:pt x="28494" y="60000"/>
                    <a:pt x="27272" y="61344"/>
                    <a:pt x="27272" y="63005"/>
                  </a:cubicBezTo>
                  <a:cubicBezTo>
                    <a:pt x="27272" y="64661"/>
                    <a:pt x="28494" y="66005"/>
                    <a:pt x="30000" y="66005"/>
                  </a:cubicBezTo>
                  <a:moveTo>
                    <a:pt x="30000" y="54000"/>
                  </a:moveTo>
                  <a:lnTo>
                    <a:pt x="46361" y="54000"/>
                  </a:lnTo>
                  <a:cubicBezTo>
                    <a:pt x="47872" y="54000"/>
                    <a:pt x="49088" y="52661"/>
                    <a:pt x="49088" y="51005"/>
                  </a:cubicBezTo>
                  <a:cubicBezTo>
                    <a:pt x="49088" y="49344"/>
                    <a:pt x="47872" y="48000"/>
                    <a:pt x="46361" y="48000"/>
                  </a:cubicBezTo>
                  <a:lnTo>
                    <a:pt x="30000" y="48000"/>
                  </a:lnTo>
                  <a:cubicBezTo>
                    <a:pt x="28494" y="48000"/>
                    <a:pt x="27272" y="49344"/>
                    <a:pt x="27272" y="51005"/>
                  </a:cubicBezTo>
                  <a:cubicBezTo>
                    <a:pt x="27272" y="52661"/>
                    <a:pt x="28494" y="54000"/>
                    <a:pt x="30000" y="54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grpSp>
      <p:grpSp>
        <p:nvGrpSpPr>
          <p:cNvPr id="90" name="Shape 90"/>
          <p:cNvGrpSpPr/>
          <p:nvPr/>
        </p:nvGrpSpPr>
        <p:grpSpPr>
          <a:xfrm>
            <a:off x="5866603" y="1538356"/>
            <a:ext cx="616688" cy="616688"/>
            <a:chOff x="5866603" y="2153819"/>
            <a:chExt cx="616688" cy="616688"/>
          </a:xfrm>
        </p:grpSpPr>
        <p:sp>
          <p:nvSpPr>
            <p:cNvPr id="91" name="Shape 91"/>
            <p:cNvSpPr/>
            <p:nvPr/>
          </p:nvSpPr>
          <p:spPr>
            <a:xfrm>
              <a:off x="5866603" y="2153819"/>
              <a:ext cx="616688" cy="616688"/>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2" name="Shape 92"/>
            <p:cNvSpPr/>
            <p:nvPr/>
          </p:nvSpPr>
          <p:spPr>
            <a:xfrm>
              <a:off x="6035283" y="2327251"/>
              <a:ext cx="279327" cy="254031"/>
            </a:xfrm>
            <a:custGeom>
              <a:avLst/>
              <a:gdLst/>
              <a:ahLst/>
              <a:cxnLst/>
              <a:rect l="0" t="0" r="0" b="0"/>
              <a:pathLst>
                <a:path w="120000" h="120000" extrusionOk="0">
                  <a:moveTo>
                    <a:pt x="114544" y="42031"/>
                  </a:moveTo>
                  <a:lnTo>
                    <a:pt x="75444" y="42031"/>
                  </a:lnTo>
                  <a:cubicBezTo>
                    <a:pt x="73088" y="38609"/>
                    <a:pt x="70655" y="34591"/>
                    <a:pt x="68438" y="30039"/>
                  </a:cubicBezTo>
                  <a:lnTo>
                    <a:pt x="114544" y="30039"/>
                  </a:lnTo>
                  <a:cubicBezTo>
                    <a:pt x="114544" y="30039"/>
                    <a:pt x="114544" y="42031"/>
                    <a:pt x="114544" y="42031"/>
                  </a:cubicBezTo>
                  <a:close/>
                  <a:moveTo>
                    <a:pt x="109088" y="78019"/>
                  </a:moveTo>
                  <a:lnTo>
                    <a:pt x="62727" y="78019"/>
                  </a:lnTo>
                  <a:lnTo>
                    <a:pt x="62727" y="48030"/>
                  </a:lnTo>
                  <a:lnTo>
                    <a:pt x="72722" y="48030"/>
                  </a:lnTo>
                  <a:cubicBezTo>
                    <a:pt x="77900" y="55119"/>
                    <a:pt x="82305" y="59233"/>
                    <a:pt x="82677" y="59574"/>
                  </a:cubicBezTo>
                  <a:cubicBezTo>
                    <a:pt x="83383" y="60215"/>
                    <a:pt x="84300" y="60408"/>
                    <a:pt x="85127" y="60164"/>
                  </a:cubicBezTo>
                  <a:cubicBezTo>
                    <a:pt x="85655" y="60011"/>
                    <a:pt x="86138" y="59682"/>
                    <a:pt x="86516" y="59188"/>
                  </a:cubicBezTo>
                  <a:cubicBezTo>
                    <a:pt x="87477" y="57917"/>
                    <a:pt x="87322" y="56021"/>
                    <a:pt x="86166" y="54960"/>
                  </a:cubicBezTo>
                  <a:cubicBezTo>
                    <a:pt x="86100" y="54903"/>
                    <a:pt x="83461" y="52429"/>
                    <a:pt x="79905" y="48030"/>
                  </a:cubicBezTo>
                  <a:lnTo>
                    <a:pt x="109088" y="48030"/>
                  </a:lnTo>
                  <a:cubicBezTo>
                    <a:pt x="109088" y="48030"/>
                    <a:pt x="109088" y="78019"/>
                    <a:pt x="109088" y="78019"/>
                  </a:cubicBezTo>
                  <a:close/>
                  <a:moveTo>
                    <a:pt x="109088" y="114001"/>
                  </a:moveTo>
                  <a:lnTo>
                    <a:pt x="62727" y="114001"/>
                  </a:lnTo>
                  <a:lnTo>
                    <a:pt x="62727" y="84012"/>
                  </a:lnTo>
                  <a:lnTo>
                    <a:pt x="109088" y="84012"/>
                  </a:lnTo>
                  <a:cubicBezTo>
                    <a:pt x="109088" y="84012"/>
                    <a:pt x="109088" y="114001"/>
                    <a:pt x="109088" y="114001"/>
                  </a:cubicBezTo>
                  <a:close/>
                  <a:moveTo>
                    <a:pt x="62727" y="30993"/>
                  </a:moveTo>
                  <a:cubicBezTo>
                    <a:pt x="64588" y="35062"/>
                    <a:pt x="66616" y="38751"/>
                    <a:pt x="68666" y="42031"/>
                  </a:cubicBezTo>
                  <a:lnTo>
                    <a:pt x="62727" y="42031"/>
                  </a:lnTo>
                  <a:cubicBezTo>
                    <a:pt x="62727" y="42031"/>
                    <a:pt x="62727" y="30993"/>
                    <a:pt x="62727" y="30993"/>
                  </a:cubicBezTo>
                  <a:close/>
                  <a:moveTo>
                    <a:pt x="71505" y="8405"/>
                  </a:moveTo>
                  <a:cubicBezTo>
                    <a:pt x="78027" y="4262"/>
                    <a:pt x="85755" y="5556"/>
                    <a:pt x="88772" y="11293"/>
                  </a:cubicBezTo>
                  <a:cubicBezTo>
                    <a:pt x="90794" y="15141"/>
                    <a:pt x="90127" y="19994"/>
                    <a:pt x="87527" y="24040"/>
                  </a:cubicBezTo>
                  <a:lnTo>
                    <a:pt x="65805" y="24040"/>
                  </a:lnTo>
                  <a:cubicBezTo>
                    <a:pt x="65222" y="22559"/>
                    <a:pt x="64672" y="21044"/>
                    <a:pt x="64166" y="19477"/>
                  </a:cubicBezTo>
                  <a:cubicBezTo>
                    <a:pt x="64738" y="15272"/>
                    <a:pt x="67333" y="11049"/>
                    <a:pt x="71505" y="8405"/>
                  </a:cubicBezTo>
                  <a:moveTo>
                    <a:pt x="57272" y="42031"/>
                  </a:moveTo>
                  <a:lnTo>
                    <a:pt x="51244" y="42031"/>
                  </a:lnTo>
                  <a:cubicBezTo>
                    <a:pt x="53333" y="38700"/>
                    <a:pt x="55388" y="34948"/>
                    <a:pt x="57272" y="30811"/>
                  </a:cubicBezTo>
                  <a:cubicBezTo>
                    <a:pt x="57272" y="30811"/>
                    <a:pt x="57272" y="42031"/>
                    <a:pt x="57272" y="42031"/>
                  </a:cubicBezTo>
                  <a:close/>
                  <a:moveTo>
                    <a:pt x="57272" y="78019"/>
                  </a:moveTo>
                  <a:lnTo>
                    <a:pt x="10911" y="78019"/>
                  </a:lnTo>
                  <a:lnTo>
                    <a:pt x="10911" y="48030"/>
                  </a:lnTo>
                  <a:lnTo>
                    <a:pt x="40011" y="48030"/>
                  </a:lnTo>
                  <a:cubicBezTo>
                    <a:pt x="36461" y="52429"/>
                    <a:pt x="33816" y="54903"/>
                    <a:pt x="33750" y="54960"/>
                  </a:cubicBezTo>
                  <a:cubicBezTo>
                    <a:pt x="32594" y="56021"/>
                    <a:pt x="32438" y="57917"/>
                    <a:pt x="33400" y="59188"/>
                  </a:cubicBezTo>
                  <a:cubicBezTo>
                    <a:pt x="33777" y="59682"/>
                    <a:pt x="34261" y="60011"/>
                    <a:pt x="34783" y="60164"/>
                  </a:cubicBezTo>
                  <a:cubicBezTo>
                    <a:pt x="35616" y="60408"/>
                    <a:pt x="36527" y="60215"/>
                    <a:pt x="37238" y="59574"/>
                  </a:cubicBezTo>
                  <a:cubicBezTo>
                    <a:pt x="37611" y="59233"/>
                    <a:pt x="42016" y="55119"/>
                    <a:pt x="47194" y="48030"/>
                  </a:cubicBezTo>
                  <a:lnTo>
                    <a:pt x="57272" y="48030"/>
                  </a:lnTo>
                  <a:cubicBezTo>
                    <a:pt x="57272" y="48030"/>
                    <a:pt x="57272" y="78019"/>
                    <a:pt x="57272" y="78019"/>
                  </a:cubicBezTo>
                  <a:close/>
                  <a:moveTo>
                    <a:pt x="57272" y="114001"/>
                  </a:moveTo>
                  <a:lnTo>
                    <a:pt x="10911" y="114001"/>
                  </a:lnTo>
                  <a:lnTo>
                    <a:pt x="10911" y="84012"/>
                  </a:lnTo>
                  <a:lnTo>
                    <a:pt x="57272" y="84012"/>
                  </a:lnTo>
                  <a:cubicBezTo>
                    <a:pt x="57272" y="84012"/>
                    <a:pt x="57272" y="114001"/>
                    <a:pt x="57272" y="114001"/>
                  </a:cubicBezTo>
                  <a:close/>
                  <a:moveTo>
                    <a:pt x="5455" y="42031"/>
                  </a:moveTo>
                  <a:lnTo>
                    <a:pt x="5455" y="30039"/>
                  </a:lnTo>
                  <a:lnTo>
                    <a:pt x="51477" y="30039"/>
                  </a:lnTo>
                  <a:cubicBezTo>
                    <a:pt x="49261" y="34591"/>
                    <a:pt x="46827" y="38609"/>
                    <a:pt x="44472" y="42031"/>
                  </a:cubicBezTo>
                  <a:cubicBezTo>
                    <a:pt x="44472" y="42031"/>
                    <a:pt x="5455" y="42031"/>
                    <a:pt x="5455" y="42031"/>
                  </a:cubicBezTo>
                  <a:close/>
                  <a:moveTo>
                    <a:pt x="31144" y="11293"/>
                  </a:moveTo>
                  <a:cubicBezTo>
                    <a:pt x="34155" y="5561"/>
                    <a:pt x="41888" y="4262"/>
                    <a:pt x="48411" y="8405"/>
                  </a:cubicBezTo>
                  <a:cubicBezTo>
                    <a:pt x="52583" y="11055"/>
                    <a:pt x="55172" y="15278"/>
                    <a:pt x="55750" y="19483"/>
                  </a:cubicBezTo>
                  <a:cubicBezTo>
                    <a:pt x="55244" y="21044"/>
                    <a:pt x="54694" y="22559"/>
                    <a:pt x="54111" y="24040"/>
                  </a:cubicBezTo>
                  <a:lnTo>
                    <a:pt x="32388" y="24040"/>
                  </a:lnTo>
                  <a:cubicBezTo>
                    <a:pt x="29788" y="19994"/>
                    <a:pt x="29122" y="15141"/>
                    <a:pt x="31144" y="11293"/>
                  </a:cubicBezTo>
                  <a:moveTo>
                    <a:pt x="114544" y="24040"/>
                  </a:moveTo>
                  <a:lnTo>
                    <a:pt x="93744" y="24040"/>
                  </a:lnTo>
                  <a:cubicBezTo>
                    <a:pt x="95883" y="18870"/>
                    <a:pt x="96022" y="13110"/>
                    <a:pt x="93494" y="8291"/>
                  </a:cubicBezTo>
                  <a:cubicBezTo>
                    <a:pt x="88972" y="-306"/>
                    <a:pt x="77911" y="-2587"/>
                    <a:pt x="68777" y="3206"/>
                  </a:cubicBezTo>
                  <a:cubicBezTo>
                    <a:pt x="65261" y="5442"/>
                    <a:pt x="62650" y="8575"/>
                    <a:pt x="60916" y="12043"/>
                  </a:cubicBezTo>
                  <a:cubicBezTo>
                    <a:pt x="60827" y="12003"/>
                    <a:pt x="60761" y="11935"/>
                    <a:pt x="60666" y="11906"/>
                  </a:cubicBezTo>
                  <a:cubicBezTo>
                    <a:pt x="60605" y="11889"/>
                    <a:pt x="60550" y="11901"/>
                    <a:pt x="60488" y="11889"/>
                  </a:cubicBezTo>
                  <a:cubicBezTo>
                    <a:pt x="60338" y="11855"/>
                    <a:pt x="60188" y="11855"/>
                    <a:pt x="60033" y="11850"/>
                  </a:cubicBezTo>
                  <a:cubicBezTo>
                    <a:pt x="59900" y="11855"/>
                    <a:pt x="59772" y="11855"/>
                    <a:pt x="59638" y="11878"/>
                  </a:cubicBezTo>
                  <a:cubicBezTo>
                    <a:pt x="59511" y="11895"/>
                    <a:pt x="59383" y="11861"/>
                    <a:pt x="59250" y="11906"/>
                  </a:cubicBezTo>
                  <a:cubicBezTo>
                    <a:pt x="59155" y="11935"/>
                    <a:pt x="59088" y="12003"/>
                    <a:pt x="59000" y="12043"/>
                  </a:cubicBezTo>
                  <a:cubicBezTo>
                    <a:pt x="57261" y="8575"/>
                    <a:pt x="54650" y="5442"/>
                    <a:pt x="51138" y="3212"/>
                  </a:cubicBezTo>
                  <a:cubicBezTo>
                    <a:pt x="42005" y="-2587"/>
                    <a:pt x="30938" y="-306"/>
                    <a:pt x="26416" y="8291"/>
                  </a:cubicBezTo>
                  <a:cubicBezTo>
                    <a:pt x="23894" y="13110"/>
                    <a:pt x="24027" y="18870"/>
                    <a:pt x="26172" y="24040"/>
                  </a:cubicBezTo>
                  <a:lnTo>
                    <a:pt x="5455" y="24040"/>
                  </a:lnTo>
                  <a:cubicBezTo>
                    <a:pt x="2444" y="24040"/>
                    <a:pt x="0" y="26725"/>
                    <a:pt x="0" y="30039"/>
                  </a:cubicBezTo>
                  <a:lnTo>
                    <a:pt x="0" y="42031"/>
                  </a:lnTo>
                  <a:cubicBezTo>
                    <a:pt x="0" y="45346"/>
                    <a:pt x="2444" y="48030"/>
                    <a:pt x="5455" y="48030"/>
                  </a:cubicBezTo>
                  <a:lnTo>
                    <a:pt x="5455" y="114001"/>
                  </a:lnTo>
                  <a:cubicBezTo>
                    <a:pt x="5455" y="117315"/>
                    <a:pt x="7900" y="120000"/>
                    <a:pt x="10911" y="120000"/>
                  </a:cubicBezTo>
                  <a:lnTo>
                    <a:pt x="109088" y="120000"/>
                  </a:lnTo>
                  <a:cubicBezTo>
                    <a:pt x="112100" y="120000"/>
                    <a:pt x="114544" y="117315"/>
                    <a:pt x="114544" y="114001"/>
                  </a:cubicBezTo>
                  <a:lnTo>
                    <a:pt x="114544" y="48030"/>
                  </a:lnTo>
                  <a:cubicBezTo>
                    <a:pt x="117555" y="48030"/>
                    <a:pt x="120000" y="45346"/>
                    <a:pt x="120000" y="42031"/>
                  </a:cubicBezTo>
                  <a:lnTo>
                    <a:pt x="120000" y="30039"/>
                  </a:lnTo>
                  <a:cubicBezTo>
                    <a:pt x="120000" y="26725"/>
                    <a:pt x="117555" y="24040"/>
                    <a:pt x="114544" y="2404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grpSp>
      <p:grpSp>
        <p:nvGrpSpPr>
          <p:cNvPr id="93" name="Shape 93"/>
          <p:cNvGrpSpPr/>
          <p:nvPr/>
        </p:nvGrpSpPr>
        <p:grpSpPr>
          <a:xfrm>
            <a:off x="5884007" y="4735486"/>
            <a:ext cx="616688" cy="616688"/>
            <a:chOff x="5866603" y="4454825"/>
            <a:chExt cx="616688" cy="616688"/>
          </a:xfrm>
        </p:grpSpPr>
        <p:sp>
          <p:nvSpPr>
            <p:cNvPr id="94" name="Shape 94"/>
            <p:cNvSpPr/>
            <p:nvPr/>
          </p:nvSpPr>
          <p:spPr>
            <a:xfrm>
              <a:off x="5866603" y="4454825"/>
              <a:ext cx="616688" cy="616688"/>
            </a:xfrm>
            <a:prstGeom prst="roundRect">
              <a:avLst>
                <a:gd name="adj" fmla="val 50000"/>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5" name="Shape 95"/>
            <p:cNvSpPr/>
            <p:nvPr/>
          </p:nvSpPr>
          <p:spPr>
            <a:xfrm>
              <a:off x="6035283" y="4615000"/>
              <a:ext cx="279327" cy="279327"/>
            </a:xfrm>
            <a:custGeom>
              <a:avLst/>
              <a:gdLst/>
              <a:ahLst/>
              <a:cxnLst/>
              <a:rect l="0" t="0" r="0" b="0"/>
              <a:pathLst>
                <a:path w="120000" h="120000" extrusionOk="0">
                  <a:moveTo>
                    <a:pt x="53216" y="94688"/>
                  </a:moveTo>
                  <a:cubicBezTo>
                    <a:pt x="52377" y="95411"/>
                    <a:pt x="51400" y="95966"/>
                    <a:pt x="50277" y="96355"/>
                  </a:cubicBezTo>
                  <a:cubicBezTo>
                    <a:pt x="49161" y="96750"/>
                    <a:pt x="47977" y="96944"/>
                    <a:pt x="46738" y="96944"/>
                  </a:cubicBezTo>
                  <a:cubicBezTo>
                    <a:pt x="43816" y="96944"/>
                    <a:pt x="41600" y="96044"/>
                    <a:pt x="40077" y="94255"/>
                  </a:cubicBezTo>
                  <a:cubicBezTo>
                    <a:pt x="38561" y="92466"/>
                    <a:pt x="37761" y="90144"/>
                    <a:pt x="37677" y="87305"/>
                  </a:cubicBezTo>
                  <a:lnTo>
                    <a:pt x="32577" y="87305"/>
                  </a:lnTo>
                  <a:cubicBezTo>
                    <a:pt x="32538" y="89566"/>
                    <a:pt x="32850" y="91588"/>
                    <a:pt x="33511" y="93361"/>
                  </a:cubicBezTo>
                  <a:cubicBezTo>
                    <a:pt x="34172" y="95127"/>
                    <a:pt x="35116" y="96627"/>
                    <a:pt x="36361" y="97838"/>
                  </a:cubicBezTo>
                  <a:cubicBezTo>
                    <a:pt x="37594" y="99055"/>
                    <a:pt x="39100" y="99972"/>
                    <a:pt x="40861" y="100588"/>
                  </a:cubicBezTo>
                  <a:cubicBezTo>
                    <a:pt x="42616" y="101211"/>
                    <a:pt x="44577" y="101516"/>
                    <a:pt x="46738" y="101516"/>
                  </a:cubicBezTo>
                  <a:cubicBezTo>
                    <a:pt x="48738" y="101516"/>
                    <a:pt x="50627" y="101238"/>
                    <a:pt x="52411" y="100683"/>
                  </a:cubicBezTo>
                  <a:cubicBezTo>
                    <a:pt x="54188" y="100127"/>
                    <a:pt x="55738" y="99294"/>
                    <a:pt x="57061" y="98177"/>
                  </a:cubicBezTo>
                  <a:cubicBezTo>
                    <a:pt x="58383" y="97066"/>
                    <a:pt x="59427" y="95677"/>
                    <a:pt x="60205" y="94011"/>
                  </a:cubicBezTo>
                  <a:cubicBezTo>
                    <a:pt x="60988" y="92338"/>
                    <a:pt x="61377" y="90416"/>
                    <a:pt x="61377" y="88227"/>
                  </a:cubicBezTo>
                  <a:cubicBezTo>
                    <a:pt x="61377" y="85594"/>
                    <a:pt x="60750" y="83305"/>
                    <a:pt x="59488" y="81366"/>
                  </a:cubicBezTo>
                  <a:cubicBezTo>
                    <a:pt x="58227" y="79433"/>
                    <a:pt x="56300" y="78177"/>
                    <a:pt x="53700" y="77600"/>
                  </a:cubicBezTo>
                  <a:lnTo>
                    <a:pt x="53700" y="77477"/>
                  </a:lnTo>
                  <a:cubicBezTo>
                    <a:pt x="55377" y="76694"/>
                    <a:pt x="56777" y="75538"/>
                    <a:pt x="57900" y="74016"/>
                  </a:cubicBezTo>
                  <a:cubicBezTo>
                    <a:pt x="59022" y="72488"/>
                    <a:pt x="59577" y="70744"/>
                    <a:pt x="59577" y="68761"/>
                  </a:cubicBezTo>
                  <a:cubicBezTo>
                    <a:pt x="59577" y="66744"/>
                    <a:pt x="59250" y="64988"/>
                    <a:pt x="58588" y="63511"/>
                  </a:cubicBezTo>
                  <a:cubicBezTo>
                    <a:pt x="57927" y="62027"/>
                    <a:pt x="57016" y="60811"/>
                    <a:pt x="55861" y="59866"/>
                  </a:cubicBezTo>
                  <a:cubicBezTo>
                    <a:pt x="54700" y="58916"/>
                    <a:pt x="53327" y="58205"/>
                    <a:pt x="51750" y="57733"/>
                  </a:cubicBezTo>
                  <a:cubicBezTo>
                    <a:pt x="50166" y="57255"/>
                    <a:pt x="48455" y="57022"/>
                    <a:pt x="46616" y="57022"/>
                  </a:cubicBezTo>
                  <a:cubicBezTo>
                    <a:pt x="44500" y="57022"/>
                    <a:pt x="42627" y="57366"/>
                    <a:pt x="41011" y="58072"/>
                  </a:cubicBezTo>
                  <a:cubicBezTo>
                    <a:pt x="39388" y="58772"/>
                    <a:pt x="38038" y="59738"/>
                    <a:pt x="36961" y="60977"/>
                  </a:cubicBezTo>
                  <a:cubicBezTo>
                    <a:pt x="35883" y="62211"/>
                    <a:pt x="35050" y="63700"/>
                    <a:pt x="34466" y="65427"/>
                  </a:cubicBezTo>
                  <a:cubicBezTo>
                    <a:pt x="33888" y="67155"/>
                    <a:pt x="33555" y="69072"/>
                    <a:pt x="33477" y="71172"/>
                  </a:cubicBezTo>
                  <a:lnTo>
                    <a:pt x="38577" y="71172"/>
                  </a:lnTo>
                  <a:cubicBezTo>
                    <a:pt x="38577" y="69894"/>
                    <a:pt x="38733" y="68683"/>
                    <a:pt x="39061" y="67527"/>
                  </a:cubicBezTo>
                  <a:cubicBezTo>
                    <a:pt x="39377" y="66372"/>
                    <a:pt x="39872" y="65366"/>
                    <a:pt x="40533" y="64500"/>
                  </a:cubicBezTo>
                  <a:cubicBezTo>
                    <a:pt x="41188" y="63633"/>
                    <a:pt x="42027" y="62944"/>
                    <a:pt x="43050" y="62427"/>
                  </a:cubicBezTo>
                  <a:cubicBezTo>
                    <a:pt x="44066" y="61911"/>
                    <a:pt x="45261" y="61655"/>
                    <a:pt x="46616" y="61655"/>
                  </a:cubicBezTo>
                  <a:cubicBezTo>
                    <a:pt x="48777" y="61655"/>
                    <a:pt x="50577" y="62244"/>
                    <a:pt x="52022" y="63416"/>
                  </a:cubicBezTo>
                  <a:cubicBezTo>
                    <a:pt x="53461" y="64594"/>
                    <a:pt x="54177" y="66350"/>
                    <a:pt x="54177" y="68700"/>
                  </a:cubicBezTo>
                  <a:cubicBezTo>
                    <a:pt x="54177" y="69855"/>
                    <a:pt x="53961" y="70883"/>
                    <a:pt x="53522" y="71788"/>
                  </a:cubicBezTo>
                  <a:cubicBezTo>
                    <a:pt x="53077" y="72700"/>
                    <a:pt x="52488" y="73450"/>
                    <a:pt x="51750" y="74050"/>
                  </a:cubicBezTo>
                  <a:cubicBezTo>
                    <a:pt x="51011" y="74644"/>
                    <a:pt x="50150" y="75094"/>
                    <a:pt x="49172" y="75411"/>
                  </a:cubicBezTo>
                  <a:cubicBezTo>
                    <a:pt x="48188" y="75716"/>
                    <a:pt x="47155" y="75872"/>
                    <a:pt x="46077" y="75872"/>
                  </a:cubicBezTo>
                  <a:lnTo>
                    <a:pt x="44400" y="75872"/>
                  </a:lnTo>
                  <a:cubicBezTo>
                    <a:pt x="44238" y="75872"/>
                    <a:pt x="44055" y="75850"/>
                    <a:pt x="43861" y="75805"/>
                  </a:cubicBezTo>
                  <a:lnTo>
                    <a:pt x="43861" y="80261"/>
                  </a:lnTo>
                  <a:cubicBezTo>
                    <a:pt x="44816" y="80133"/>
                    <a:pt x="45838" y="80072"/>
                    <a:pt x="46916" y="80072"/>
                  </a:cubicBezTo>
                  <a:cubicBezTo>
                    <a:pt x="48200" y="80072"/>
                    <a:pt x="49388" y="80244"/>
                    <a:pt x="50488" y="80594"/>
                  </a:cubicBezTo>
                  <a:cubicBezTo>
                    <a:pt x="51588" y="80950"/>
                    <a:pt x="52538" y="81483"/>
                    <a:pt x="53338" y="82205"/>
                  </a:cubicBezTo>
                  <a:cubicBezTo>
                    <a:pt x="54138" y="82927"/>
                    <a:pt x="54777" y="83811"/>
                    <a:pt x="55261" y="84861"/>
                  </a:cubicBezTo>
                  <a:cubicBezTo>
                    <a:pt x="55738" y="85911"/>
                    <a:pt x="55977" y="87122"/>
                    <a:pt x="55977" y="88477"/>
                  </a:cubicBezTo>
                  <a:cubicBezTo>
                    <a:pt x="55977" y="89794"/>
                    <a:pt x="55727" y="90983"/>
                    <a:pt x="55227" y="92027"/>
                  </a:cubicBezTo>
                  <a:cubicBezTo>
                    <a:pt x="54727" y="93077"/>
                    <a:pt x="54061" y="93966"/>
                    <a:pt x="53216" y="94688"/>
                  </a:cubicBezTo>
                  <a:moveTo>
                    <a:pt x="79205" y="100838"/>
                  </a:moveTo>
                  <a:lnTo>
                    <a:pt x="84305" y="100838"/>
                  </a:lnTo>
                  <a:lnTo>
                    <a:pt x="84305" y="57022"/>
                  </a:lnTo>
                  <a:lnTo>
                    <a:pt x="80405" y="57022"/>
                  </a:lnTo>
                  <a:cubicBezTo>
                    <a:pt x="80122" y="58672"/>
                    <a:pt x="79605" y="60027"/>
                    <a:pt x="78844" y="61100"/>
                  </a:cubicBezTo>
                  <a:cubicBezTo>
                    <a:pt x="78083" y="62172"/>
                    <a:pt x="77155" y="63016"/>
                    <a:pt x="76055" y="63633"/>
                  </a:cubicBezTo>
                  <a:cubicBezTo>
                    <a:pt x="74955" y="64250"/>
                    <a:pt x="73727" y="64672"/>
                    <a:pt x="72366" y="64900"/>
                  </a:cubicBezTo>
                  <a:cubicBezTo>
                    <a:pt x="71005" y="65127"/>
                    <a:pt x="69605" y="65238"/>
                    <a:pt x="68166" y="65238"/>
                  </a:cubicBezTo>
                  <a:lnTo>
                    <a:pt x="68166" y="69438"/>
                  </a:lnTo>
                  <a:lnTo>
                    <a:pt x="79205" y="69438"/>
                  </a:lnTo>
                  <a:cubicBezTo>
                    <a:pt x="79205" y="69438"/>
                    <a:pt x="79205" y="100838"/>
                    <a:pt x="79205" y="100838"/>
                  </a:cubicBezTo>
                  <a:close/>
                  <a:moveTo>
                    <a:pt x="114544" y="38183"/>
                  </a:moveTo>
                  <a:lnTo>
                    <a:pt x="5455" y="38183"/>
                  </a:lnTo>
                  <a:lnTo>
                    <a:pt x="5455" y="21822"/>
                  </a:lnTo>
                  <a:cubicBezTo>
                    <a:pt x="5455" y="18805"/>
                    <a:pt x="7894" y="16361"/>
                    <a:pt x="10911" y="16361"/>
                  </a:cubicBezTo>
                  <a:lnTo>
                    <a:pt x="21816" y="16361"/>
                  </a:lnTo>
                  <a:lnTo>
                    <a:pt x="21816" y="24544"/>
                  </a:lnTo>
                  <a:cubicBezTo>
                    <a:pt x="21816" y="26055"/>
                    <a:pt x="23038" y="27272"/>
                    <a:pt x="24544" y="27272"/>
                  </a:cubicBezTo>
                  <a:cubicBezTo>
                    <a:pt x="26055" y="27272"/>
                    <a:pt x="27272" y="26055"/>
                    <a:pt x="27272" y="24544"/>
                  </a:cubicBezTo>
                  <a:lnTo>
                    <a:pt x="27272" y="16361"/>
                  </a:lnTo>
                  <a:lnTo>
                    <a:pt x="92727" y="16361"/>
                  </a:lnTo>
                  <a:lnTo>
                    <a:pt x="92727" y="24544"/>
                  </a:lnTo>
                  <a:cubicBezTo>
                    <a:pt x="92727" y="26055"/>
                    <a:pt x="93944" y="27272"/>
                    <a:pt x="95455" y="27272"/>
                  </a:cubicBezTo>
                  <a:cubicBezTo>
                    <a:pt x="96961" y="27272"/>
                    <a:pt x="98183" y="26055"/>
                    <a:pt x="98183" y="24544"/>
                  </a:cubicBezTo>
                  <a:lnTo>
                    <a:pt x="98183" y="16361"/>
                  </a:lnTo>
                  <a:lnTo>
                    <a:pt x="109088" y="16361"/>
                  </a:lnTo>
                  <a:cubicBezTo>
                    <a:pt x="112105" y="16361"/>
                    <a:pt x="114544" y="18805"/>
                    <a:pt x="114544" y="21822"/>
                  </a:cubicBezTo>
                  <a:cubicBezTo>
                    <a:pt x="114544" y="21822"/>
                    <a:pt x="114544" y="38183"/>
                    <a:pt x="114544" y="38183"/>
                  </a:cubicBezTo>
                  <a:close/>
                  <a:moveTo>
                    <a:pt x="114544" y="109088"/>
                  </a:moveTo>
                  <a:cubicBezTo>
                    <a:pt x="114544" y="112105"/>
                    <a:pt x="112105" y="114544"/>
                    <a:pt x="109088" y="114544"/>
                  </a:cubicBezTo>
                  <a:lnTo>
                    <a:pt x="10911" y="114544"/>
                  </a:lnTo>
                  <a:cubicBezTo>
                    <a:pt x="7894" y="114544"/>
                    <a:pt x="5455" y="112105"/>
                    <a:pt x="5455" y="109088"/>
                  </a:cubicBezTo>
                  <a:lnTo>
                    <a:pt x="5455" y="43638"/>
                  </a:lnTo>
                  <a:lnTo>
                    <a:pt x="114544" y="43638"/>
                  </a:lnTo>
                  <a:cubicBezTo>
                    <a:pt x="114544" y="43638"/>
                    <a:pt x="114544" y="109088"/>
                    <a:pt x="114544" y="109088"/>
                  </a:cubicBezTo>
                  <a:close/>
                  <a:moveTo>
                    <a:pt x="109088" y="10911"/>
                  </a:moveTo>
                  <a:lnTo>
                    <a:pt x="98183" y="10911"/>
                  </a:lnTo>
                  <a:lnTo>
                    <a:pt x="98183" y="2727"/>
                  </a:lnTo>
                  <a:cubicBezTo>
                    <a:pt x="98183" y="1222"/>
                    <a:pt x="96961" y="0"/>
                    <a:pt x="95455" y="0"/>
                  </a:cubicBezTo>
                  <a:cubicBezTo>
                    <a:pt x="93944" y="0"/>
                    <a:pt x="92727" y="1222"/>
                    <a:pt x="92727" y="2727"/>
                  </a:cubicBezTo>
                  <a:lnTo>
                    <a:pt x="92727" y="10911"/>
                  </a:lnTo>
                  <a:lnTo>
                    <a:pt x="27272" y="10911"/>
                  </a:lnTo>
                  <a:lnTo>
                    <a:pt x="27272" y="2727"/>
                  </a:lnTo>
                  <a:cubicBezTo>
                    <a:pt x="27272" y="1222"/>
                    <a:pt x="26055" y="0"/>
                    <a:pt x="24544" y="0"/>
                  </a:cubicBezTo>
                  <a:cubicBezTo>
                    <a:pt x="23038" y="0"/>
                    <a:pt x="21816" y="1222"/>
                    <a:pt x="21816" y="2727"/>
                  </a:cubicBezTo>
                  <a:lnTo>
                    <a:pt x="21816" y="10911"/>
                  </a:lnTo>
                  <a:lnTo>
                    <a:pt x="10911" y="10911"/>
                  </a:lnTo>
                  <a:cubicBezTo>
                    <a:pt x="4883" y="10911"/>
                    <a:pt x="0" y="15794"/>
                    <a:pt x="0" y="21822"/>
                  </a:cubicBezTo>
                  <a:lnTo>
                    <a:pt x="0" y="109088"/>
                  </a:lnTo>
                  <a:cubicBezTo>
                    <a:pt x="0" y="115116"/>
                    <a:pt x="4883" y="120000"/>
                    <a:pt x="10911" y="120000"/>
                  </a:cubicBezTo>
                  <a:lnTo>
                    <a:pt x="109088" y="120000"/>
                  </a:lnTo>
                  <a:cubicBezTo>
                    <a:pt x="115116" y="120000"/>
                    <a:pt x="120000" y="115116"/>
                    <a:pt x="120000" y="109088"/>
                  </a:cubicBezTo>
                  <a:lnTo>
                    <a:pt x="120000" y="21822"/>
                  </a:lnTo>
                  <a:cubicBezTo>
                    <a:pt x="120000" y="15794"/>
                    <a:pt x="115116" y="10911"/>
                    <a:pt x="109088" y="1091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grpSp>
      <p:sp>
        <p:nvSpPr>
          <p:cNvPr id="96" name="Shape 96"/>
          <p:cNvSpPr txBox="1">
            <a:spLocks noGrp="1"/>
          </p:cNvSpPr>
          <p:nvPr>
            <p:ph type="body" idx="2"/>
          </p:nvPr>
        </p:nvSpPr>
        <p:spPr>
          <a:xfrm>
            <a:off x="329371" y="5238565"/>
            <a:ext cx="832172" cy="48794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7" name="Shape 97"/>
          <p:cNvSpPr txBox="1">
            <a:spLocks noGrp="1"/>
          </p:cNvSpPr>
          <p:nvPr>
            <p:ph type="body" idx="3"/>
          </p:nvPr>
        </p:nvSpPr>
        <p:spPr>
          <a:xfrm>
            <a:off x="1164931" y="5238565"/>
            <a:ext cx="832172" cy="48794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8" name="Shape 98"/>
          <p:cNvSpPr txBox="1">
            <a:spLocks noGrp="1"/>
          </p:cNvSpPr>
          <p:nvPr>
            <p:ph type="body" idx="4"/>
          </p:nvPr>
        </p:nvSpPr>
        <p:spPr>
          <a:xfrm>
            <a:off x="2004882" y="5238565"/>
            <a:ext cx="832172" cy="48794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 name="Shape 99"/>
          <p:cNvSpPr txBox="1">
            <a:spLocks noGrp="1"/>
          </p:cNvSpPr>
          <p:nvPr>
            <p:ph type="body" idx="5"/>
          </p:nvPr>
        </p:nvSpPr>
        <p:spPr>
          <a:xfrm>
            <a:off x="2840956" y="5238565"/>
            <a:ext cx="832172" cy="48794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0" name="Shape 100"/>
          <p:cNvSpPr txBox="1">
            <a:spLocks noGrp="1"/>
          </p:cNvSpPr>
          <p:nvPr>
            <p:ph type="body" idx="6"/>
          </p:nvPr>
        </p:nvSpPr>
        <p:spPr>
          <a:xfrm>
            <a:off x="3673128" y="5238565"/>
            <a:ext cx="832172" cy="48794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1" name="Shape 101"/>
          <p:cNvSpPr txBox="1">
            <a:spLocks noGrp="1"/>
          </p:cNvSpPr>
          <p:nvPr>
            <p:ph type="body" idx="7"/>
          </p:nvPr>
        </p:nvSpPr>
        <p:spPr>
          <a:xfrm>
            <a:off x="4505300" y="5238565"/>
            <a:ext cx="832172" cy="487940"/>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 name="Shape 102"/>
          <p:cNvSpPr txBox="1">
            <a:spLocks noGrp="1"/>
          </p:cNvSpPr>
          <p:nvPr>
            <p:ph type="body" idx="8"/>
          </p:nvPr>
        </p:nvSpPr>
        <p:spPr>
          <a:xfrm>
            <a:off x="6585035" y="2080353"/>
            <a:ext cx="2013842" cy="87386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3" name="Shape 103"/>
          <p:cNvSpPr txBox="1">
            <a:spLocks noGrp="1"/>
          </p:cNvSpPr>
          <p:nvPr>
            <p:ph type="body" idx="9"/>
          </p:nvPr>
        </p:nvSpPr>
        <p:spPr>
          <a:xfrm>
            <a:off x="6595091" y="1621018"/>
            <a:ext cx="2013842"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4" name="Shape 104"/>
          <p:cNvSpPr txBox="1">
            <a:spLocks noGrp="1"/>
          </p:cNvSpPr>
          <p:nvPr>
            <p:ph type="body" idx="13"/>
          </p:nvPr>
        </p:nvSpPr>
        <p:spPr>
          <a:xfrm>
            <a:off x="6585035" y="3661586"/>
            <a:ext cx="2013842" cy="87386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 name="Shape 105"/>
          <p:cNvSpPr txBox="1">
            <a:spLocks noGrp="1"/>
          </p:cNvSpPr>
          <p:nvPr>
            <p:ph type="body" idx="14"/>
          </p:nvPr>
        </p:nvSpPr>
        <p:spPr>
          <a:xfrm>
            <a:off x="6595091" y="3202251"/>
            <a:ext cx="2013842"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 name="Shape 106"/>
          <p:cNvSpPr txBox="1">
            <a:spLocks noGrp="1"/>
          </p:cNvSpPr>
          <p:nvPr>
            <p:ph type="body" idx="15"/>
          </p:nvPr>
        </p:nvSpPr>
        <p:spPr>
          <a:xfrm>
            <a:off x="6585035" y="5214355"/>
            <a:ext cx="2013842" cy="87386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 name="Shape 107"/>
          <p:cNvSpPr txBox="1">
            <a:spLocks noGrp="1"/>
          </p:cNvSpPr>
          <p:nvPr>
            <p:ph type="body" idx="16"/>
          </p:nvPr>
        </p:nvSpPr>
        <p:spPr>
          <a:xfrm>
            <a:off x="6595091" y="4755020"/>
            <a:ext cx="2003786"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 name="Shape 108"/>
          <p:cNvSpPr txBox="1">
            <a:spLocks noGrp="1"/>
          </p:cNvSpPr>
          <p:nvPr>
            <p:ph type="body" idx="17"/>
          </p:nvPr>
        </p:nvSpPr>
        <p:spPr>
          <a:xfrm>
            <a:off x="9506250" y="2080353"/>
            <a:ext cx="2013842" cy="87386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9" name="Shape 109"/>
          <p:cNvSpPr txBox="1">
            <a:spLocks noGrp="1"/>
          </p:cNvSpPr>
          <p:nvPr>
            <p:ph type="body" idx="18"/>
          </p:nvPr>
        </p:nvSpPr>
        <p:spPr>
          <a:xfrm>
            <a:off x="9516306" y="1621018"/>
            <a:ext cx="2013842"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 name="Shape 110"/>
          <p:cNvSpPr txBox="1">
            <a:spLocks noGrp="1"/>
          </p:cNvSpPr>
          <p:nvPr>
            <p:ph type="body" idx="19"/>
          </p:nvPr>
        </p:nvSpPr>
        <p:spPr>
          <a:xfrm>
            <a:off x="9506250" y="3661586"/>
            <a:ext cx="2013842" cy="87386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1" name="Shape 111"/>
          <p:cNvSpPr txBox="1">
            <a:spLocks noGrp="1"/>
          </p:cNvSpPr>
          <p:nvPr>
            <p:ph type="body" idx="20"/>
          </p:nvPr>
        </p:nvSpPr>
        <p:spPr>
          <a:xfrm>
            <a:off x="9516306" y="3202251"/>
            <a:ext cx="2013842"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 name="Shape 112"/>
          <p:cNvSpPr txBox="1">
            <a:spLocks noGrp="1"/>
          </p:cNvSpPr>
          <p:nvPr>
            <p:ph type="body" idx="21"/>
          </p:nvPr>
        </p:nvSpPr>
        <p:spPr>
          <a:xfrm>
            <a:off x="9506250" y="5214355"/>
            <a:ext cx="2013842" cy="873861"/>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 name="Shape 113"/>
          <p:cNvSpPr txBox="1">
            <a:spLocks noGrp="1"/>
          </p:cNvSpPr>
          <p:nvPr>
            <p:ph type="body" idx="22"/>
          </p:nvPr>
        </p:nvSpPr>
        <p:spPr>
          <a:xfrm>
            <a:off x="9516306" y="4755020"/>
            <a:ext cx="2003786"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Analysis-Infographic">
  <p:cSld name="Analysis-Infographic">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208635" y="633245"/>
            <a:ext cx="9753747"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6" name="Shape 116"/>
          <p:cNvSpPr txBox="1">
            <a:spLocks noGrp="1"/>
          </p:cNvSpPr>
          <p:nvPr>
            <p:ph type="body" idx="1"/>
          </p:nvPr>
        </p:nvSpPr>
        <p:spPr>
          <a:xfrm>
            <a:off x="207963" y="273050"/>
            <a:ext cx="9753747"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7" name="Shape 117"/>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
        <p:nvSpPr>
          <p:cNvPr id="118" name="Shape 118"/>
          <p:cNvSpPr/>
          <p:nvPr/>
        </p:nvSpPr>
        <p:spPr>
          <a:xfrm>
            <a:off x="1230923" y="4198846"/>
            <a:ext cx="9753747" cy="63304"/>
          </a:xfrm>
          <a:prstGeom prst="rect">
            <a:avLst/>
          </a:prstGeom>
          <a:solidFill>
            <a:srgbClr val="1490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9" name="Shape 119"/>
          <p:cNvSpPr/>
          <p:nvPr/>
        </p:nvSpPr>
        <p:spPr>
          <a:xfrm>
            <a:off x="1509462" y="4105578"/>
            <a:ext cx="764423" cy="93271"/>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0" name="Shape 120"/>
          <p:cNvSpPr/>
          <p:nvPr/>
        </p:nvSpPr>
        <p:spPr>
          <a:xfrm>
            <a:off x="2273884" y="3969057"/>
            <a:ext cx="764423" cy="229790"/>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1" name="Shape 121"/>
          <p:cNvSpPr/>
          <p:nvPr/>
        </p:nvSpPr>
        <p:spPr>
          <a:xfrm>
            <a:off x="3038308" y="3872691"/>
            <a:ext cx="764423" cy="326156"/>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2" name="Shape 122"/>
          <p:cNvSpPr/>
          <p:nvPr/>
        </p:nvSpPr>
        <p:spPr>
          <a:xfrm>
            <a:off x="3802730" y="3704050"/>
            <a:ext cx="764423" cy="49479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3" name="Shape 123"/>
          <p:cNvSpPr/>
          <p:nvPr/>
        </p:nvSpPr>
        <p:spPr>
          <a:xfrm>
            <a:off x="4567153" y="3559498"/>
            <a:ext cx="764423" cy="63934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4" name="Shape 124"/>
          <p:cNvSpPr/>
          <p:nvPr/>
        </p:nvSpPr>
        <p:spPr>
          <a:xfrm>
            <a:off x="5331576" y="3398887"/>
            <a:ext cx="764423" cy="799960"/>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5" name="Shape 125"/>
          <p:cNvSpPr/>
          <p:nvPr/>
        </p:nvSpPr>
        <p:spPr>
          <a:xfrm>
            <a:off x="6096000" y="3286460"/>
            <a:ext cx="764423" cy="912387"/>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6" name="Shape 126"/>
          <p:cNvSpPr/>
          <p:nvPr/>
        </p:nvSpPr>
        <p:spPr>
          <a:xfrm>
            <a:off x="6860422" y="3029481"/>
            <a:ext cx="764423" cy="1169366"/>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7" name="Shape 127"/>
          <p:cNvSpPr/>
          <p:nvPr/>
        </p:nvSpPr>
        <p:spPr>
          <a:xfrm>
            <a:off x="7624846" y="2774866"/>
            <a:ext cx="764423" cy="1423981"/>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8" name="Shape 128"/>
          <p:cNvSpPr/>
          <p:nvPr/>
        </p:nvSpPr>
        <p:spPr>
          <a:xfrm>
            <a:off x="8389268" y="2435218"/>
            <a:ext cx="764423" cy="176362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9" name="Shape 129"/>
          <p:cNvSpPr/>
          <p:nvPr/>
        </p:nvSpPr>
        <p:spPr>
          <a:xfrm>
            <a:off x="9153692" y="2081874"/>
            <a:ext cx="764423" cy="2116974"/>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0" name="Shape 130"/>
          <p:cNvSpPr/>
          <p:nvPr/>
        </p:nvSpPr>
        <p:spPr>
          <a:xfrm>
            <a:off x="9918114" y="1744589"/>
            <a:ext cx="764423" cy="245425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131" name="Shape 131"/>
          <p:cNvGrpSpPr/>
          <p:nvPr/>
        </p:nvGrpSpPr>
        <p:grpSpPr>
          <a:xfrm>
            <a:off x="1567506" y="3258829"/>
            <a:ext cx="648327" cy="648329"/>
            <a:chOff x="1379092" y="2228211"/>
            <a:chExt cx="916410" cy="916410"/>
          </a:xfrm>
        </p:grpSpPr>
        <p:sp>
          <p:nvSpPr>
            <p:cNvPr id="132" name="Shape 132"/>
            <p:cNvSpPr/>
            <p:nvPr/>
          </p:nvSpPr>
          <p:spPr>
            <a:xfrm rot="8100000">
              <a:off x="1513297" y="2362416"/>
              <a:ext cx="648000" cy="648000"/>
            </a:xfrm>
            <a:prstGeom prst="teardrop">
              <a:avLst>
                <a:gd name="adj" fmla="val 10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Arial"/>
                <a:ea typeface="Arial"/>
                <a:cs typeface="Arial"/>
                <a:sym typeface="Arial"/>
              </a:endParaRPr>
            </a:p>
          </p:txBody>
        </p:sp>
        <p:sp>
          <p:nvSpPr>
            <p:cNvPr id="133" name="Shape 133"/>
            <p:cNvSpPr txBox="1"/>
            <p:nvPr/>
          </p:nvSpPr>
          <p:spPr>
            <a:xfrm>
              <a:off x="1561770" y="2460333"/>
              <a:ext cx="551052" cy="43504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350"/>
                <a:buFont typeface="Arial"/>
                <a:buNone/>
              </a:pPr>
              <a:r>
                <a:rPr lang="en-US" sz="1400" b="1" i="0" u="none" strike="noStrike" cap="none">
                  <a:solidFill>
                    <a:schemeClr val="lt1"/>
                  </a:solidFill>
                  <a:latin typeface="Arial"/>
                  <a:ea typeface="Arial"/>
                  <a:cs typeface="Arial"/>
                  <a:sym typeface="Arial"/>
                </a:rPr>
                <a:t>1K</a:t>
              </a:r>
              <a:endParaRPr/>
            </a:p>
          </p:txBody>
        </p:sp>
      </p:grpSp>
      <p:grpSp>
        <p:nvGrpSpPr>
          <p:cNvPr id="134" name="Shape 134"/>
          <p:cNvGrpSpPr/>
          <p:nvPr/>
        </p:nvGrpSpPr>
        <p:grpSpPr>
          <a:xfrm>
            <a:off x="9976161" y="877117"/>
            <a:ext cx="648329" cy="648329"/>
            <a:chOff x="9976161" y="877117"/>
            <a:chExt cx="648329" cy="648329"/>
          </a:xfrm>
        </p:grpSpPr>
        <p:sp>
          <p:nvSpPr>
            <p:cNvPr id="135" name="Shape 135"/>
            <p:cNvSpPr/>
            <p:nvPr/>
          </p:nvSpPr>
          <p:spPr>
            <a:xfrm rot="8100000">
              <a:off x="10071107" y="972062"/>
              <a:ext cx="458437" cy="458438"/>
            </a:xfrm>
            <a:prstGeom prst="teardrop">
              <a:avLst>
                <a:gd name="adj" fmla="val 100000"/>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Arial"/>
                <a:ea typeface="Arial"/>
                <a:cs typeface="Arial"/>
                <a:sym typeface="Arial"/>
              </a:endParaRPr>
            </a:p>
          </p:txBody>
        </p:sp>
        <p:sp>
          <p:nvSpPr>
            <p:cNvPr id="136" name="Shape 136"/>
            <p:cNvSpPr txBox="1"/>
            <p:nvPr/>
          </p:nvSpPr>
          <p:spPr>
            <a:xfrm>
              <a:off x="10097385" y="1041336"/>
              <a:ext cx="405880"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350"/>
                <a:buFont typeface="Arial"/>
                <a:buNone/>
              </a:pPr>
              <a:r>
                <a:rPr lang="en-US" sz="1400" b="1" i="0" u="none" strike="noStrike" cap="none">
                  <a:solidFill>
                    <a:schemeClr val="lt1"/>
                  </a:solidFill>
                  <a:latin typeface="Arial"/>
                  <a:ea typeface="Arial"/>
                  <a:cs typeface="Arial"/>
                  <a:sym typeface="Arial"/>
                </a:rPr>
                <a:t>8K</a:t>
              </a:r>
              <a:endParaRPr/>
            </a:p>
          </p:txBody>
        </p:sp>
      </p:grpSp>
      <p:sp>
        <p:nvSpPr>
          <p:cNvPr id="137" name="Shape 137"/>
          <p:cNvSpPr/>
          <p:nvPr/>
        </p:nvSpPr>
        <p:spPr>
          <a:xfrm>
            <a:off x="1259775" y="1796284"/>
            <a:ext cx="179999" cy="179999"/>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8" name="Shape 138"/>
          <p:cNvSpPr/>
          <p:nvPr/>
        </p:nvSpPr>
        <p:spPr>
          <a:xfrm>
            <a:off x="1230923" y="4819893"/>
            <a:ext cx="164675" cy="16467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Arial"/>
              <a:ea typeface="Arial"/>
              <a:cs typeface="Arial"/>
              <a:sym typeface="Arial"/>
            </a:endParaRPr>
          </a:p>
        </p:txBody>
      </p:sp>
      <p:sp>
        <p:nvSpPr>
          <p:cNvPr id="139" name="Shape 139"/>
          <p:cNvSpPr/>
          <p:nvPr/>
        </p:nvSpPr>
        <p:spPr>
          <a:xfrm>
            <a:off x="7965129" y="4808043"/>
            <a:ext cx="164675" cy="164675"/>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Arial"/>
              <a:ea typeface="Arial"/>
              <a:cs typeface="Arial"/>
              <a:sym typeface="Arial"/>
            </a:endParaRPr>
          </a:p>
        </p:txBody>
      </p:sp>
      <p:sp>
        <p:nvSpPr>
          <p:cNvPr id="140" name="Shape 140"/>
          <p:cNvSpPr/>
          <p:nvPr/>
        </p:nvSpPr>
        <p:spPr>
          <a:xfrm>
            <a:off x="4561947" y="4808564"/>
            <a:ext cx="164675" cy="164675"/>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Arial"/>
              <a:ea typeface="Arial"/>
              <a:cs typeface="Arial"/>
              <a:sym typeface="Arial"/>
            </a:endParaRPr>
          </a:p>
        </p:txBody>
      </p:sp>
      <p:sp>
        <p:nvSpPr>
          <p:cNvPr id="141" name="Shape 141"/>
          <p:cNvSpPr txBox="1">
            <a:spLocks noGrp="1"/>
          </p:cNvSpPr>
          <p:nvPr>
            <p:ph type="body" idx="2"/>
          </p:nvPr>
        </p:nvSpPr>
        <p:spPr>
          <a:xfrm>
            <a:off x="1567503" y="1704654"/>
            <a:ext cx="7145673" cy="1047547"/>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2" name="Shape 142"/>
          <p:cNvSpPr txBox="1">
            <a:spLocks noGrp="1"/>
          </p:cNvSpPr>
          <p:nvPr>
            <p:ph type="body" idx="3"/>
          </p:nvPr>
        </p:nvSpPr>
        <p:spPr>
          <a:xfrm>
            <a:off x="1429718" y="5190572"/>
            <a:ext cx="2984020" cy="713853"/>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3" name="Shape 143"/>
          <p:cNvSpPr txBox="1">
            <a:spLocks noGrp="1"/>
          </p:cNvSpPr>
          <p:nvPr>
            <p:ph type="body" idx="4"/>
          </p:nvPr>
        </p:nvSpPr>
        <p:spPr>
          <a:xfrm>
            <a:off x="1439774" y="4783988"/>
            <a:ext cx="2984023"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4" name="Shape 144"/>
          <p:cNvSpPr txBox="1">
            <a:spLocks noGrp="1"/>
          </p:cNvSpPr>
          <p:nvPr>
            <p:ph type="body" idx="5"/>
          </p:nvPr>
        </p:nvSpPr>
        <p:spPr>
          <a:xfrm>
            <a:off x="4854716" y="5190572"/>
            <a:ext cx="2984020" cy="713853"/>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5" name="Shape 145"/>
          <p:cNvSpPr txBox="1">
            <a:spLocks noGrp="1"/>
          </p:cNvSpPr>
          <p:nvPr>
            <p:ph type="body" idx="6"/>
          </p:nvPr>
        </p:nvSpPr>
        <p:spPr>
          <a:xfrm>
            <a:off x="4864772" y="4783988"/>
            <a:ext cx="2984023"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6" name="Shape 146"/>
          <p:cNvSpPr txBox="1">
            <a:spLocks noGrp="1"/>
          </p:cNvSpPr>
          <p:nvPr>
            <p:ph type="body" idx="7"/>
          </p:nvPr>
        </p:nvSpPr>
        <p:spPr>
          <a:xfrm>
            <a:off x="8236082" y="5190572"/>
            <a:ext cx="2984020" cy="713853"/>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7" name="Shape 147"/>
          <p:cNvSpPr txBox="1">
            <a:spLocks noGrp="1"/>
          </p:cNvSpPr>
          <p:nvPr>
            <p:ph type="body" idx="8"/>
          </p:nvPr>
        </p:nvSpPr>
        <p:spPr>
          <a:xfrm>
            <a:off x="8246138" y="4783988"/>
            <a:ext cx="2984023" cy="36276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Hexa-Infographic">
  <p:cSld name="Hexa-Infographic">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50" name="Shape 150"/>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51" name="Shape 151"/>
          <p:cNvGrpSpPr/>
          <p:nvPr/>
        </p:nvGrpSpPr>
        <p:grpSpPr>
          <a:xfrm>
            <a:off x="616489" y="1781438"/>
            <a:ext cx="4118606" cy="3898703"/>
            <a:chOff x="4036696" y="1781438"/>
            <a:chExt cx="4118606" cy="3898703"/>
          </a:xfrm>
        </p:grpSpPr>
        <p:grpSp>
          <p:nvGrpSpPr>
            <p:cNvPr id="152" name="Shape 152"/>
            <p:cNvGrpSpPr/>
            <p:nvPr/>
          </p:nvGrpSpPr>
          <p:grpSpPr>
            <a:xfrm>
              <a:off x="4036696" y="2918588"/>
              <a:ext cx="1791108" cy="1022485"/>
              <a:chOff x="4036696" y="2918588"/>
              <a:chExt cx="1791108" cy="1022485"/>
            </a:xfrm>
          </p:grpSpPr>
          <p:sp>
            <p:nvSpPr>
              <p:cNvPr id="153" name="Shape 153"/>
              <p:cNvSpPr/>
              <p:nvPr/>
            </p:nvSpPr>
            <p:spPr>
              <a:xfrm>
                <a:off x="4036696" y="2918588"/>
                <a:ext cx="1791108" cy="1022485"/>
              </a:xfrm>
              <a:custGeom>
                <a:avLst/>
                <a:gdLst/>
                <a:ahLst/>
                <a:cxnLst/>
                <a:rect l="0" t="0" r="0" b="0"/>
                <a:pathLst>
                  <a:path w="120000" h="120000" extrusionOk="0">
                    <a:moveTo>
                      <a:pt x="89605" y="33766"/>
                    </a:moveTo>
                    <a:cubicBezTo>
                      <a:pt x="90575" y="30811"/>
                      <a:pt x="92968" y="28388"/>
                      <a:pt x="94921" y="28388"/>
                    </a:cubicBezTo>
                    <a:lnTo>
                      <a:pt x="107605" y="28388"/>
                    </a:lnTo>
                    <a:cubicBezTo>
                      <a:pt x="109552" y="28388"/>
                      <a:pt x="111945" y="30811"/>
                      <a:pt x="112921" y="33766"/>
                    </a:cubicBezTo>
                    <a:lnTo>
                      <a:pt x="119263" y="53011"/>
                    </a:lnTo>
                    <a:cubicBezTo>
                      <a:pt x="120239" y="55972"/>
                      <a:pt x="120239" y="60811"/>
                      <a:pt x="119263" y="63766"/>
                    </a:cubicBezTo>
                    <a:lnTo>
                      <a:pt x="112921" y="83011"/>
                    </a:lnTo>
                    <a:cubicBezTo>
                      <a:pt x="111945" y="85966"/>
                      <a:pt x="109552" y="88388"/>
                      <a:pt x="107605" y="88388"/>
                    </a:cubicBezTo>
                    <a:lnTo>
                      <a:pt x="94921" y="88388"/>
                    </a:lnTo>
                    <a:cubicBezTo>
                      <a:pt x="92968" y="88388"/>
                      <a:pt x="90575" y="85966"/>
                      <a:pt x="89605" y="83011"/>
                    </a:cubicBezTo>
                    <a:lnTo>
                      <a:pt x="86063" y="72277"/>
                    </a:lnTo>
                    <a:cubicBezTo>
                      <a:pt x="85087" y="69316"/>
                      <a:pt x="82694" y="66900"/>
                      <a:pt x="80747" y="66900"/>
                    </a:cubicBezTo>
                    <a:lnTo>
                      <a:pt x="79325" y="66900"/>
                    </a:lnTo>
                    <a:cubicBezTo>
                      <a:pt x="77378" y="66900"/>
                      <a:pt x="74985" y="69316"/>
                      <a:pt x="74009" y="72277"/>
                    </a:cubicBezTo>
                    <a:lnTo>
                      <a:pt x="60052" y="114622"/>
                    </a:lnTo>
                    <a:cubicBezTo>
                      <a:pt x="59076" y="117577"/>
                      <a:pt x="56683" y="120000"/>
                      <a:pt x="54737" y="120000"/>
                    </a:cubicBezTo>
                    <a:lnTo>
                      <a:pt x="22278" y="120000"/>
                    </a:lnTo>
                    <a:cubicBezTo>
                      <a:pt x="20326" y="120000"/>
                      <a:pt x="17933" y="117577"/>
                      <a:pt x="16957" y="114622"/>
                    </a:cubicBezTo>
                    <a:lnTo>
                      <a:pt x="730" y="65377"/>
                    </a:lnTo>
                    <a:cubicBezTo>
                      <a:pt x="-245" y="62416"/>
                      <a:pt x="-245" y="57577"/>
                      <a:pt x="730" y="54622"/>
                    </a:cubicBezTo>
                    <a:lnTo>
                      <a:pt x="16957" y="5377"/>
                    </a:lnTo>
                    <a:cubicBezTo>
                      <a:pt x="17933" y="2422"/>
                      <a:pt x="20326" y="0"/>
                      <a:pt x="22278" y="0"/>
                    </a:cubicBezTo>
                    <a:lnTo>
                      <a:pt x="54737" y="0"/>
                    </a:lnTo>
                    <a:cubicBezTo>
                      <a:pt x="56683" y="0"/>
                      <a:pt x="59076" y="2422"/>
                      <a:pt x="60052" y="5377"/>
                    </a:cubicBezTo>
                    <a:lnTo>
                      <a:pt x="74009" y="47722"/>
                    </a:lnTo>
                    <a:cubicBezTo>
                      <a:pt x="74985" y="50683"/>
                      <a:pt x="77378" y="53100"/>
                      <a:pt x="79325" y="53100"/>
                    </a:cubicBezTo>
                    <a:lnTo>
                      <a:pt x="79687" y="53100"/>
                    </a:lnTo>
                    <a:cubicBezTo>
                      <a:pt x="81634" y="53100"/>
                      <a:pt x="84027" y="50683"/>
                      <a:pt x="85003" y="47722"/>
                    </a:cubicBezTo>
                    <a:cubicBezTo>
                      <a:pt x="85003" y="47722"/>
                      <a:pt x="89605" y="33766"/>
                      <a:pt x="89605" y="33766"/>
                    </a:cubicBezTo>
                    <a:close/>
                  </a:path>
                </a:pathLst>
              </a:custGeom>
              <a:solidFill>
                <a:schemeClr val="accent6"/>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4" name="Shape 154"/>
              <p:cNvSpPr/>
              <p:nvPr/>
            </p:nvSpPr>
            <p:spPr>
              <a:xfrm>
                <a:off x="4452564" y="3289335"/>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155" name="Shape 155"/>
            <p:cNvGrpSpPr/>
            <p:nvPr/>
          </p:nvGrpSpPr>
          <p:grpSpPr>
            <a:xfrm>
              <a:off x="5040846" y="1781438"/>
              <a:ext cx="1334646" cy="1571209"/>
              <a:chOff x="5040846" y="1781438"/>
              <a:chExt cx="1334646" cy="1571209"/>
            </a:xfrm>
          </p:grpSpPr>
          <p:sp>
            <p:nvSpPr>
              <p:cNvPr id="156" name="Shape 156"/>
              <p:cNvSpPr/>
              <p:nvPr/>
            </p:nvSpPr>
            <p:spPr>
              <a:xfrm>
                <a:off x="5040846" y="1781438"/>
                <a:ext cx="1334646" cy="1571209"/>
              </a:xfrm>
              <a:custGeom>
                <a:avLst/>
                <a:gdLst/>
                <a:ahLst/>
                <a:cxnLst/>
                <a:rect l="0" t="0" r="0" b="0"/>
                <a:pathLst>
                  <a:path w="120000" h="120000" extrusionOk="0">
                    <a:moveTo>
                      <a:pt x="103365" y="80955"/>
                    </a:moveTo>
                    <a:cubicBezTo>
                      <a:pt x="105985" y="80955"/>
                      <a:pt x="109197" y="82527"/>
                      <a:pt x="110504" y="84455"/>
                    </a:cubicBezTo>
                    <a:lnTo>
                      <a:pt x="119016" y="96977"/>
                    </a:lnTo>
                    <a:cubicBezTo>
                      <a:pt x="120323" y="98900"/>
                      <a:pt x="120323" y="102050"/>
                      <a:pt x="119016" y="103977"/>
                    </a:cubicBezTo>
                    <a:lnTo>
                      <a:pt x="110504" y="116500"/>
                    </a:lnTo>
                    <a:cubicBezTo>
                      <a:pt x="109197" y="118427"/>
                      <a:pt x="105985" y="120000"/>
                      <a:pt x="103365" y="120000"/>
                    </a:cubicBezTo>
                    <a:lnTo>
                      <a:pt x="86345" y="120000"/>
                    </a:lnTo>
                    <a:cubicBezTo>
                      <a:pt x="83725" y="120000"/>
                      <a:pt x="80513" y="118427"/>
                      <a:pt x="79206" y="116500"/>
                    </a:cubicBezTo>
                    <a:lnTo>
                      <a:pt x="70694" y="103977"/>
                    </a:lnTo>
                    <a:cubicBezTo>
                      <a:pt x="69386" y="102050"/>
                      <a:pt x="69386" y="98900"/>
                      <a:pt x="70694" y="96977"/>
                    </a:cubicBezTo>
                    <a:lnTo>
                      <a:pt x="75447" y="89988"/>
                    </a:lnTo>
                    <a:cubicBezTo>
                      <a:pt x="76754" y="88066"/>
                      <a:pt x="76754" y="84916"/>
                      <a:pt x="75441" y="82994"/>
                    </a:cubicBezTo>
                    <a:lnTo>
                      <a:pt x="74492" y="81588"/>
                    </a:lnTo>
                    <a:cubicBezTo>
                      <a:pt x="73185" y="79666"/>
                      <a:pt x="69973" y="78088"/>
                      <a:pt x="67359" y="78088"/>
                    </a:cubicBezTo>
                    <a:lnTo>
                      <a:pt x="29895" y="78088"/>
                    </a:lnTo>
                    <a:cubicBezTo>
                      <a:pt x="27281" y="78088"/>
                      <a:pt x="24069" y="76516"/>
                      <a:pt x="22762" y="74588"/>
                    </a:cubicBezTo>
                    <a:lnTo>
                      <a:pt x="977" y="42544"/>
                    </a:lnTo>
                    <a:cubicBezTo>
                      <a:pt x="-329" y="40622"/>
                      <a:pt x="-329" y="37472"/>
                      <a:pt x="977" y="35544"/>
                    </a:cubicBezTo>
                    <a:lnTo>
                      <a:pt x="22762" y="3500"/>
                    </a:lnTo>
                    <a:cubicBezTo>
                      <a:pt x="24069" y="1572"/>
                      <a:pt x="27281" y="0"/>
                      <a:pt x="29895" y="0"/>
                    </a:cubicBezTo>
                    <a:lnTo>
                      <a:pt x="73459" y="0"/>
                    </a:lnTo>
                    <a:cubicBezTo>
                      <a:pt x="76073" y="0"/>
                      <a:pt x="79285" y="1572"/>
                      <a:pt x="80597" y="3500"/>
                    </a:cubicBezTo>
                    <a:lnTo>
                      <a:pt x="102376" y="35544"/>
                    </a:lnTo>
                    <a:cubicBezTo>
                      <a:pt x="103683" y="37472"/>
                      <a:pt x="103683" y="40622"/>
                      <a:pt x="102376" y="42544"/>
                    </a:cubicBezTo>
                    <a:lnTo>
                      <a:pt x="83647" y="70100"/>
                    </a:lnTo>
                    <a:cubicBezTo>
                      <a:pt x="82340" y="72027"/>
                      <a:pt x="82340" y="75177"/>
                      <a:pt x="83647" y="77100"/>
                    </a:cubicBezTo>
                    <a:lnTo>
                      <a:pt x="83887" y="77455"/>
                    </a:lnTo>
                    <a:cubicBezTo>
                      <a:pt x="85194" y="79377"/>
                      <a:pt x="88406" y="80955"/>
                      <a:pt x="91020" y="80955"/>
                    </a:cubicBezTo>
                    <a:cubicBezTo>
                      <a:pt x="91020" y="80955"/>
                      <a:pt x="103365" y="80955"/>
                      <a:pt x="103365" y="80955"/>
                    </a:cubicBezTo>
                    <a:close/>
                  </a:path>
                </a:pathLst>
              </a:custGeom>
              <a:solidFill>
                <a:schemeClr val="accent1"/>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7" name="Shape 157"/>
              <p:cNvSpPr/>
              <p:nvPr/>
            </p:nvSpPr>
            <p:spPr>
              <a:xfrm>
                <a:off x="5449137" y="2139500"/>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158" name="Shape 158"/>
            <p:cNvGrpSpPr/>
            <p:nvPr/>
          </p:nvGrpSpPr>
          <p:grpSpPr>
            <a:xfrm>
              <a:off x="6364196" y="2087338"/>
              <a:ext cx="1310871" cy="1584933"/>
              <a:chOff x="6364196" y="2087338"/>
              <a:chExt cx="1310871" cy="1584933"/>
            </a:xfrm>
          </p:grpSpPr>
          <p:sp>
            <p:nvSpPr>
              <p:cNvPr id="159" name="Shape 159"/>
              <p:cNvSpPr/>
              <p:nvPr/>
            </p:nvSpPr>
            <p:spPr>
              <a:xfrm>
                <a:off x="6364196" y="2087338"/>
                <a:ext cx="1310871" cy="1584933"/>
              </a:xfrm>
              <a:custGeom>
                <a:avLst/>
                <a:gdLst/>
                <a:ahLst/>
                <a:cxnLst/>
                <a:rect l="0" t="0" r="0" b="0"/>
                <a:pathLst>
                  <a:path w="120000" h="120000" extrusionOk="0">
                    <a:moveTo>
                      <a:pt x="50193" y="97177"/>
                    </a:moveTo>
                    <a:cubicBezTo>
                      <a:pt x="51522" y="99083"/>
                      <a:pt x="51522" y="102205"/>
                      <a:pt x="50193" y="104116"/>
                    </a:cubicBezTo>
                    <a:lnTo>
                      <a:pt x="41523" y="116533"/>
                    </a:lnTo>
                    <a:cubicBezTo>
                      <a:pt x="40193" y="118438"/>
                      <a:pt x="36925" y="120000"/>
                      <a:pt x="34260" y="120000"/>
                    </a:cubicBezTo>
                    <a:lnTo>
                      <a:pt x="16926" y="120000"/>
                    </a:lnTo>
                    <a:cubicBezTo>
                      <a:pt x="14261" y="120000"/>
                      <a:pt x="10993" y="118438"/>
                      <a:pt x="9664" y="116533"/>
                    </a:cubicBezTo>
                    <a:lnTo>
                      <a:pt x="994" y="104116"/>
                    </a:lnTo>
                    <a:cubicBezTo>
                      <a:pt x="-335" y="102205"/>
                      <a:pt x="-335" y="99083"/>
                      <a:pt x="994" y="97177"/>
                    </a:cubicBezTo>
                    <a:lnTo>
                      <a:pt x="9664" y="84761"/>
                    </a:lnTo>
                    <a:cubicBezTo>
                      <a:pt x="10993" y="82855"/>
                      <a:pt x="14261" y="81294"/>
                      <a:pt x="16926" y="81294"/>
                    </a:cubicBezTo>
                    <a:lnTo>
                      <a:pt x="26596" y="81294"/>
                    </a:lnTo>
                    <a:cubicBezTo>
                      <a:pt x="29261" y="81294"/>
                      <a:pt x="32529" y="79733"/>
                      <a:pt x="33864" y="77822"/>
                    </a:cubicBezTo>
                    <a:lnTo>
                      <a:pt x="34830" y="76433"/>
                    </a:lnTo>
                    <a:cubicBezTo>
                      <a:pt x="36165" y="74527"/>
                      <a:pt x="36165" y="71405"/>
                      <a:pt x="34830" y="69494"/>
                    </a:cubicBezTo>
                    <a:lnTo>
                      <a:pt x="15764" y="42177"/>
                    </a:lnTo>
                    <a:cubicBezTo>
                      <a:pt x="14429" y="40266"/>
                      <a:pt x="14429" y="37144"/>
                      <a:pt x="15764" y="35238"/>
                    </a:cubicBezTo>
                    <a:lnTo>
                      <a:pt x="37936" y="3466"/>
                    </a:lnTo>
                    <a:cubicBezTo>
                      <a:pt x="39271" y="1561"/>
                      <a:pt x="42539" y="0"/>
                      <a:pt x="45204" y="0"/>
                    </a:cubicBezTo>
                    <a:lnTo>
                      <a:pt x="89560" y="0"/>
                    </a:lnTo>
                    <a:cubicBezTo>
                      <a:pt x="92219" y="0"/>
                      <a:pt x="95492" y="1561"/>
                      <a:pt x="96822" y="3472"/>
                    </a:cubicBezTo>
                    <a:lnTo>
                      <a:pt x="119000" y="35238"/>
                    </a:lnTo>
                    <a:cubicBezTo>
                      <a:pt x="120329" y="37144"/>
                      <a:pt x="120329" y="40266"/>
                      <a:pt x="119000" y="42177"/>
                    </a:cubicBezTo>
                    <a:lnTo>
                      <a:pt x="96822" y="73944"/>
                    </a:lnTo>
                    <a:cubicBezTo>
                      <a:pt x="95487" y="75855"/>
                      <a:pt x="92219" y="77416"/>
                      <a:pt x="89554" y="77416"/>
                    </a:cubicBezTo>
                    <a:lnTo>
                      <a:pt x="51416" y="77416"/>
                    </a:lnTo>
                    <a:cubicBezTo>
                      <a:pt x="48751" y="77416"/>
                      <a:pt x="45483" y="78977"/>
                      <a:pt x="44154" y="80883"/>
                    </a:cubicBezTo>
                    <a:lnTo>
                      <a:pt x="43908" y="81233"/>
                    </a:lnTo>
                    <a:cubicBezTo>
                      <a:pt x="42573" y="83144"/>
                      <a:pt x="42573" y="86266"/>
                      <a:pt x="43908" y="88172"/>
                    </a:cubicBezTo>
                    <a:cubicBezTo>
                      <a:pt x="43908" y="88172"/>
                      <a:pt x="50193" y="97177"/>
                      <a:pt x="50193" y="97177"/>
                    </a:cubicBezTo>
                    <a:close/>
                  </a:path>
                </a:pathLst>
              </a:custGeom>
              <a:solidFill>
                <a:schemeClr val="accent2"/>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0" name="Shape 160"/>
              <p:cNvSpPr/>
              <p:nvPr/>
            </p:nvSpPr>
            <p:spPr>
              <a:xfrm>
                <a:off x="6980421" y="2448751"/>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161" name="Shape 161"/>
            <p:cNvGrpSpPr/>
            <p:nvPr/>
          </p:nvGrpSpPr>
          <p:grpSpPr>
            <a:xfrm>
              <a:off x="6364196" y="3523737"/>
              <a:ext cx="1791106" cy="1022483"/>
              <a:chOff x="6364196" y="3523737"/>
              <a:chExt cx="1791106" cy="1022483"/>
            </a:xfrm>
          </p:grpSpPr>
          <p:sp>
            <p:nvSpPr>
              <p:cNvPr id="162" name="Shape 162"/>
              <p:cNvSpPr/>
              <p:nvPr/>
            </p:nvSpPr>
            <p:spPr>
              <a:xfrm>
                <a:off x="6364196" y="3523737"/>
                <a:ext cx="1791106" cy="1022483"/>
              </a:xfrm>
              <a:custGeom>
                <a:avLst/>
                <a:gdLst/>
                <a:ahLst/>
                <a:cxnLst/>
                <a:rect l="0" t="0" r="0" b="0"/>
                <a:pathLst>
                  <a:path w="120000" h="120000" extrusionOk="0">
                    <a:moveTo>
                      <a:pt x="30389" y="86233"/>
                    </a:moveTo>
                    <a:cubicBezTo>
                      <a:pt x="29418" y="89194"/>
                      <a:pt x="27025" y="91611"/>
                      <a:pt x="25073" y="91611"/>
                    </a:cubicBezTo>
                    <a:lnTo>
                      <a:pt x="12388" y="91611"/>
                    </a:lnTo>
                    <a:cubicBezTo>
                      <a:pt x="10436" y="91611"/>
                      <a:pt x="8049" y="89188"/>
                      <a:pt x="7072" y="86233"/>
                    </a:cubicBezTo>
                    <a:lnTo>
                      <a:pt x="730" y="66988"/>
                    </a:lnTo>
                    <a:cubicBezTo>
                      <a:pt x="-245" y="64033"/>
                      <a:pt x="-245" y="59194"/>
                      <a:pt x="730" y="56233"/>
                    </a:cubicBezTo>
                    <a:lnTo>
                      <a:pt x="7072" y="36988"/>
                    </a:lnTo>
                    <a:cubicBezTo>
                      <a:pt x="8049" y="34033"/>
                      <a:pt x="10442" y="31611"/>
                      <a:pt x="12388" y="31611"/>
                    </a:cubicBezTo>
                    <a:lnTo>
                      <a:pt x="25073" y="31611"/>
                    </a:lnTo>
                    <a:cubicBezTo>
                      <a:pt x="27025" y="31611"/>
                      <a:pt x="29412" y="34033"/>
                      <a:pt x="30389" y="36988"/>
                    </a:cubicBezTo>
                    <a:lnTo>
                      <a:pt x="33931" y="47727"/>
                    </a:lnTo>
                    <a:cubicBezTo>
                      <a:pt x="34907" y="50683"/>
                      <a:pt x="37294" y="53105"/>
                      <a:pt x="39246" y="53100"/>
                    </a:cubicBezTo>
                    <a:lnTo>
                      <a:pt x="40669" y="53100"/>
                    </a:lnTo>
                    <a:cubicBezTo>
                      <a:pt x="42616" y="53100"/>
                      <a:pt x="45009" y="50683"/>
                      <a:pt x="45985" y="47722"/>
                    </a:cubicBezTo>
                    <a:lnTo>
                      <a:pt x="59941" y="5377"/>
                    </a:lnTo>
                    <a:cubicBezTo>
                      <a:pt x="60917" y="2422"/>
                      <a:pt x="63310" y="0"/>
                      <a:pt x="65257" y="0"/>
                    </a:cubicBezTo>
                    <a:lnTo>
                      <a:pt x="97715" y="0"/>
                    </a:lnTo>
                    <a:cubicBezTo>
                      <a:pt x="99668" y="0"/>
                      <a:pt x="102061" y="2422"/>
                      <a:pt x="103037" y="5377"/>
                    </a:cubicBezTo>
                    <a:lnTo>
                      <a:pt x="119263" y="54622"/>
                    </a:lnTo>
                    <a:cubicBezTo>
                      <a:pt x="120239" y="57583"/>
                      <a:pt x="120239" y="62422"/>
                      <a:pt x="119263" y="65377"/>
                    </a:cubicBezTo>
                    <a:lnTo>
                      <a:pt x="103037" y="114622"/>
                    </a:lnTo>
                    <a:cubicBezTo>
                      <a:pt x="102061" y="117577"/>
                      <a:pt x="99668" y="120000"/>
                      <a:pt x="97715" y="120000"/>
                    </a:cubicBezTo>
                    <a:lnTo>
                      <a:pt x="65257" y="120000"/>
                    </a:lnTo>
                    <a:cubicBezTo>
                      <a:pt x="63310" y="120000"/>
                      <a:pt x="60917" y="117577"/>
                      <a:pt x="59941" y="114622"/>
                    </a:cubicBezTo>
                    <a:lnTo>
                      <a:pt x="45985" y="72277"/>
                    </a:lnTo>
                    <a:cubicBezTo>
                      <a:pt x="45009" y="69316"/>
                      <a:pt x="42616" y="66900"/>
                      <a:pt x="40663" y="66900"/>
                    </a:cubicBezTo>
                    <a:lnTo>
                      <a:pt x="40306" y="66900"/>
                    </a:lnTo>
                    <a:cubicBezTo>
                      <a:pt x="38360" y="66900"/>
                      <a:pt x="35967" y="69316"/>
                      <a:pt x="34990" y="72277"/>
                    </a:cubicBezTo>
                    <a:cubicBezTo>
                      <a:pt x="34990" y="72277"/>
                      <a:pt x="30389" y="86233"/>
                      <a:pt x="30389" y="86233"/>
                    </a:cubicBezTo>
                    <a:close/>
                  </a:path>
                </a:pathLst>
              </a:custGeom>
              <a:solidFill>
                <a:schemeClr val="accent3"/>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3" name="Shape 163"/>
              <p:cNvSpPr/>
              <p:nvPr/>
            </p:nvSpPr>
            <p:spPr>
              <a:xfrm>
                <a:off x="7432600" y="38953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164" name="Shape 164"/>
            <p:cNvGrpSpPr/>
            <p:nvPr/>
          </p:nvGrpSpPr>
          <p:grpSpPr>
            <a:xfrm>
              <a:off x="5818896" y="4108937"/>
              <a:ext cx="1334627" cy="1571204"/>
              <a:chOff x="5818896" y="4108937"/>
              <a:chExt cx="1334627" cy="1571204"/>
            </a:xfrm>
          </p:grpSpPr>
          <p:sp>
            <p:nvSpPr>
              <p:cNvPr id="165" name="Shape 165"/>
              <p:cNvSpPr/>
              <p:nvPr/>
            </p:nvSpPr>
            <p:spPr>
              <a:xfrm>
                <a:off x="5818896" y="4108937"/>
                <a:ext cx="1334627" cy="1571204"/>
              </a:xfrm>
              <a:custGeom>
                <a:avLst/>
                <a:gdLst/>
                <a:ahLst/>
                <a:cxnLst/>
                <a:rect l="0" t="0" r="0" b="0"/>
                <a:pathLst>
                  <a:path w="120000" h="120000" extrusionOk="0">
                    <a:moveTo>
                      <a:pt x="16623" y="39044"/>
                    </a:moveTo>
                    <a:cubicBezTo>
                      <a:pt x="14009" y="39044"/>
                      <a:pt x="10797" y="37472"/>
                      <a:pt x="9490" y="35544"/>
                    </a:cubicBezTo>
                    <a:lnTo>
                      <a:pt x="977" y="23022"/>
                    </a:lnTo>
                    <a:cubicBezTo>
                      <a:pt x="-329" y="21094"/>
                      <a:pt x="-329" y="17950"/>
                      <a:pt x="977" y="16022"/>
                    </a:cubicBezTo>
                    <a:lnTo>
                      <a:pt x="9490" y="3500"/>
                    </a:lnTo>
                    <a:cubicBezTo>
                      <a:pt x="10797" y="1572"/>
                      <a:pt x="14009" y="0"/>
                      <a:pt x="16628" y="0"/>
                    </a:cubicBezTo>
                    <a:lnTo>
                      <a:pt x="33648" y="0"/>
                    </a:lnTo>
                    <a:cubicBezTo>
                      <a:pt x="36268" y="0"/>
                      <a:pt x="39480" y="1572"/>
                      <a:pt x="40787" y="3500"/>
                    </a:cubicBezTo>
                    <a:lnTo>
                      <a:pt x="49300" y="16022"/>
                    </a:lnTo>
                    <a:cubicBezTo>
                      <a:pt x="50607" y="17944"/>
                      <a:pt x="50607" y="21094"/>
                      <a:pt x="49300" y="23022"/>
                    </a:cubicBezTo>
                    <a:lnTo>
                      <a:pt x="44546" y="30011"/>
                    </a:lnTo>
                    <a:cubicBezTo>
                      <a:pt x="43239" y="31933"/>
                      <a:pt x="43239" y="35083"/>
                      <a:pt x="44552" y="37005"/>
                    </a:cubicBezTo>
                    <a:lnTo>
                      <a:pt x="45502" y="38411"/>
                    </a:lnTo>
                    <a:cubicBezTo>
                      <a:pt x="46809" y="40333"/>
                      <a:pt x="50020" y="41911"/>
                      <a:pt x="52640" y="41911"/>
                    </a:cubicBezTo>
                    <a:lnTo>
                      <a:pt x="90099" y="41911"/>
                    </a:lnTo>
                    <a:cubicBezTo>
                      <a:pt x="92713" y="41911"/>
                      <a:pt x="95925" y="43483"/>
                      <a:pt x="97232" y="45411"/>
                    </a:cubicBezTo>
                    <a:lnTo>
                      <a:pt x="119016" y="77455"/>
                    </a:lnTo>
                    <a:cubicBezTo>
                      <a:pt x="120323" y="79377"/>
                      <a:pt x="120323" y="82527"/>
                      <a:pt x="119016" y="84455"/>
                    </a:cubicBezTo>
                    <a:lnTo>
                      <a:pt x="97232" y="116500"/>
                    </a:lnTo>
                    <a:cubicBezTo>
                      <a:pt x="95925" y="118427"/>
                      <a:pt x="92713" y="120000"/>
                      <a:pt x="90099" y="120000"/>
                    </a:cubicBezTo>
                    <a:lnTo>
                      <a:pt x="46535" y="120000"/>
                    </a:lnTo>
                    <a:cubicBezTo>
                      <a:pt x="43921" y="120000"/>
                      <a:pt x="40709" y="118427"/>
                      <a:pt x="39402" y="116500"/>
                    </a:cubicBezTo>
                    <a:lnTo>
                      <a:pt x="17617" y="84455"/>
                    </a:lnTo>
                    <a:cubicBezTo>
                      <a:pt x="16310" y="82527"/>
                      <a:pt x="16310" y="79377"/>
                      <a:pt x="17617" y="77455"/>
                    </a:cubicBezTo>
                    <a:lnTo>
                      <a:pt x="36346" y="49900"/>
                    </a:lnTo>
                    <a:cubicBezTo>
                      <a:pt x="37659" y="47972"/>
                      <a:pt x="37659" y="44822"/>
                      <a:pt x="36346" y="42900"/>
                    </a:cubicBezTo>
                    <a:lnTo>
                      <a:pt x="36106" y="42544"/>
                    </a:lnTo>
                    <a:cubicBezTo>
                      <a:pt x="34799" y="40622"/>
                      <a:pt x="31587" y="39044"/>
                      <a:pt x="28973" y="39044"/>
                    </a:cubicBezTo>
                    <a:cubicBezTo>
                      <a:pt x="28973" y="39044"/>
                      <a:pt x="16623" y="39044"/>
                      <a:pt x="16623" y="39044"/>
                    </a:cubicBezTo>
                    <a:close/>
                  </a:path>
                </a:pathLst>
              </a:custGeom>
              <a:solidFill>
                <a:schemeClr val="accent4"/>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6" name="Shape 166"/>
              <p:cNvSpPr/>
              <p:nvPr/>
            </p:nvSpPr>
            <p:spPr>
              <a:xfrm>
                <a:off x="6437037" y="5073971"/>
                <a:ext cx="279327" cy="228540"/>
              </a:xfrm>
              <a:custGeom>
                <a:avLst/>
                <a:gdLst/>
                <a:ahLst/>
                <a:cxnLst/>
                <a:rect l="0" t="0" r="0" b="0"/>
                <a:pathLst>
                  <a:path w="120000" h="120000" extrusionOk="0">
                    <a:moveTo>
                      <a:pt x="114544" y="53333"/>
                    </a:moveTo>
                    <a:lnTo>
                      <a:pt x="98183" y="53333"/>
                    </a:lnTo>
                    <a:lnTo>
                      <a:pt x="98183" y="46666"/>
                    </a:lnTo>
                    <a:cubicBezTo>
                      <a:pt x="98183" y="42988"/>
                      <a:pt x="95738" y="40000"/>
                      <a:pt x="92727" y="40000"/>
                    </a:cubicBezTo>
                    <a:lnTo>
                      <a:pt x="81816" y="40000"/>
                    </a:lnTo>
                    <a:cubicBezTo>
                      <a:pt x="78811" y="40000"/>
                      <a:pt x="76361" y="42988"/>
                      <a:pt x="76361" y="46666"/>
                    </a:cubicBezTo>
                    <a:lnTo>
                      <a:pt x="76361" y="53333"/>
                    </a:lnTo>
                    <a:lnTo>
                      <a:pt x="43638" y="53333"/>
                    </a:lnTo>
                    <a:lnTo>
                      <a:pt x="43638" y="46666"/>
                    </a:lnTo>
                    <a:cubicBezTo>
                      <a:pt x="43638" y="42988"/>
                      <a:pt x="41188" y="40000"/>
                      <a:pt x="38183" y="40000"/>
                    </a:cubicBezTo>
                    <a:lnTo>
                      <a:pt x="27272" y="40000"/>
                    </a:lnTo>
                    <a:cubicBezTo>
                      <a:pt x="24261" y="40000"/>
                      <a:pt x="21816" y="42988"/>
                      <a:pt x="21816" y="46666"/>
                    </a:cubicBezTo>
                    <a:lnTo>
                      <a:pt x="21816" y="53333"/>
                    </a:lnTo>
                    <a:lnTo>
                      <a:pt x="5455" y="53333"/>
                    </a:lnTo>
                    <a:lnTo>
                      <a:pt x="5455" y="20005"/>
                    </a:lnTo>
                    <a:lnTo>
                      <a:pt x="114544" y="20005"/>
                    </a:lnTo>
                    <a:cubicBezTo>
                      <a:pt x="114544" y="20005"/>
                      <a:pt x="114544" y="53333"/>
                      <a:pt x="114544" y="53333"/>
                    </a:cubicBezTo>
                    <a:close/>
                    <a:moveTo>
                      <a:pt x="81816" y="46666"/>
                    </a:moveTo>
                    <a:lnTo>
                      <a:pt x="92727" y="46666"/>
                    </a:lnTo>
                    <a:lnTo>
                      <a:pt x="92727" y="66672"/>
                    </a:lnTo>
                    <a:lnTo>
                      <a:pt x="81816" y="66672"/>
                    </a:lnTo>
                    <a:cubicBezTo>
                      <a:pt x="81816" y="66672"/>
                      <a:pt x="81816" y="46666"/>
                      <a:pt x="81816" y="46666"/>
                    </a:cubicBezTo>
                    <a:close/>
                    <a:moveTo>
                      <a:pt x="27272" y="46666"/>
                    </a:moveTo>
                    <a:lnTo>
                      <a:pt x="38183" y="46666"/>
                    </a:lnTo>
                    <a:lnTo>
                      <a:pt x="38183" y="66672"/>
                    </a:lnTo>
                    <a:lnTo>
                      <a:pt x="27272" y="66672"/>
                    </a:lnTo>
                    <a:cubicBezTo>
                      <a:pt x="27272" y="66672"/>
                      <a:pt x="27272" y="46666"/>
                      <a:pt x="27272" y="46666"/>
                    </a:cubicBezTo>
                    <a:close/>
                    <a:moveTo>
                      <a:pt x="109088" y="113333"/>
                    </a:moveTo>
                    <a:lnTo>
                      <a:pt x="10911" y="113333"/>
                    </a:lnTo>
                    <a:lnTo>
                      <a:pt x="10911" y="60000"/>
                    </a:lnTo>
                    <a:lnTo>
                      <a:pt x="21816" y="60000"/>
                    </a:lnTo>
                    <a:lnTo>
                      <a:pt x="21816" y="66672"/>
                    </a:lnTo>
                    <a:cubicBezTo>
                      <a:pt x="21816" y="70344"/>
                      <a:pt x="24261" y="73333"/>
                      <a:pt x="27272" y="73333"/>
                    </a:cubicBezTo>
                    <a:lnTo>
                      <a:pt x="38183" y="73333"/>
                    </a:lnTo>
                    <a:cubicBezTo>
                      <a:pt x="41188" y="73333"/>
                      <a:pt x="43638" y="70344"/>
                      <a:pt x="43638" y="66672"/>
                    </a:cubicBezTo>
                    <a:lnTo>
                      <a:pt x="43638" y="60000"/>
                    </a:lnTo>
                    <a:lnTo>
                      <a:pt x="76361" y="60000"/>
                    </a:lnTo>
                    <a:lnTo>
                      <a:pt x="76361" y="66672"/>
                    </a:lnTo>
                    <a:cubicBezTo>
                      <a:pt x="76361" y="70344"/>
                      <a:pt x="78811" y="73333"/>
                      <a:pt x="81816" y="73333"/>
                    </a:cubicBezTo>
                    <a:lnTo>
                      <a:pt x="92727" y="73333"/>
                    </a:lnTo>
                    <a:cubicBezTo>
                      <a:pt x="95738" y="73333"/>
                      <a:pt x="98183" y="70344"/>
                      <a:pt x="98183" y="66672"/>
                    </a:cubicBezTo>
                    <a:lnTo>
                      <a:pt x="98183" y="60000"/>
                    </a:lnTo>
                    <a:lnTo>
                      <a:pt x="109088" y="60000"/>
                    </a:lnTo>
                    <a:cubicBezTo>
                      <a:pt x="109088" y="60000"/>
                      <a:pt x="109088" y="113333"/>
                      <a:pt x="109088" y="113333"/>
                    </a:cubicBezTo>
                    <a:close/>
                    <a:moveTo>
                      <a:pt x="49088" y="6666"/>
                    </a:moveTo>
                    <a:lnTo>
                      <a:pt x="70911" y="6666"/>
                    </a:lnTo>
                    <a:cubicBezTo>
                      <a:pt x="73916" y="6666"/>
                      <a:pt x="76361" y="9655"/>
                      <a:pt x="76361" y="13333"/>
                    </a:cubicBezTo>
                    <a:lnTo>
                      <a:pt x="43638" y="13333"/>
                    </a:lnTo>
                    <a:cubicBezTo>
                      <a:pt x="43638" y="9655"/>
                      <a:pt x="46083" y="6666"/>
                      <a:pt x="49088" y="6666"/>
                    </a:cubicBezTo>
                    <a:moveTo>
                      <a:pt x="114544" y="13333"/>
                    </a:moveTo>
                    <a:lnTo>
                      <a:pt x="81816" y="13333"/>
                    </a:lnTo>
                    <a:cubicBezTo>
                      <a:pt x="81816" y="5972"/>
                      <a:pt x="76933" y="0"/>
                      <a:pt x="70911" y="0"/>
                    </a:cubicBezTo>
                    <a:lnTo>
                      <a:pt x="49088" y="0"/>
                    </a:lnTo>
                    <a:cubicBezTo>
                      <a:pt x="43066" y="0"/>
                      <a:pt x="38183" y="5972"/>
                      <a:pt x="38183" y="13333"/>
                    </a:cubicBezTo>
                    <a:lnTo>
                      <a:pt x="5455" y="13333"/>
                    </a:lnTo>
                    <a:cubicBezTo>
                      <a:pt x="2444" y="13333"/>
                      <a:pt x="0" y="16322"/>
                      <a:pt x="0" y="20005"/>
                    </a:cubicBezTo>
                    <a:lnTo>
                      <a:pt x="0" y="53333"/>
                    </a:lnTo>
                    <a:cubicBezTo>
                      <a:pt x="0" y="57011"/>
                      <a:pt x="2444" y="60000"/>
                      <a:pt x="5455" y="60000"/>
                    </a:cubicBezTo>
                    <a:lnTo>
                      <a:pt x="5455" y="113333"/>
                    </a:lnTo>
                    <a:cubicBezTo>
                      <a:pt x="5455" y="117011"/>
                      <a:pt x="7900" y="120000"/>
                      <a:pt x="10911" y="120000"/>
                    </a:cubicBezTo>
                    <a:lnTo>
                      <a:pt x="109088" y="120000"/>
                    </a:lnTo>
                    <a:cubicBezTo>
                      <a:pt x="112100" y="120000"/>
                      <a:pt x="114544" y="117011"/>
                      <a:pt x="114544" y="113333"/>
                    </a:cubicBezTo>
                    <a:lnTo>
                      <a:pt x="114544" y="60000"/>
                    </a:lnTo>
                    <a:cubicBezTo>
                      <a:pt x="117555" y="60000"/>
                      <a:pt x="120000" y="57011"/>
                      <a:pt x="120000" y="53333"/>
                    </a:cubicBezTo>
                    <a:lnTo>
                      <a:pt x="120000" y="20005"/>
                    </a:lnTo>
                    <a:cubicBezTo>
                      <a:pt x="120000" y="16322"/>
                      <a:pt x="117555" y="13333"/>
                      <a:pt x="114544" y="13333"/>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nvGrpSpPr>
            <p:cNvPr id="167" name="Shape 167"/>
            <p:cNvGrpSpPr/>
            <p:nvPr/>
          </p:nvGrpSpPr>
          <p:grpSpPr>
            <a:xfrm>
              <a:off x="4522146" y="3789737"/>
              <a:ext cx="1310882" cy="1584928"/>
              <a:chOff x="4522146" y="3789737"/>
              <a:chExt cx="1310882" cy="1584928"/>
            </a:xfrm>
          </p:grpSpPr>
          <p:sp>
            <p:nvSpPr>
              <p:cNvPr id="168" name="Shape 168"/>
              <p:cNvSpPr/>
              <p:nvPr/>
            </p:nvSpPr>
            <p:spPr>
              <a:xfrm>
                <a:off x="4522146" y="3789737"/>
                <a:ext cx="1310882" cy="1584928"/>
              </a:xfrm>
              <a:custGeom>
                <a:avLst/>
                <a:gdLst/>
                <a:ahLst/>
                <a:cxnLst/>
                <a:rect l="0" t="0" r="0" b="0"/>
                <a:pathLst>
                  <a:path w="120000" h="120000" extrusionOk="0">
                    <a:moveTo>
                      <a:pt x="69801" y="22822"/>
                    </a:moveTo>
                    <a:cubicBezTo>
                      <a:pt x="68471" y="20916"/>
                      <a:pt x="68471" y="17794"/>
                      <a:pt x="69801" y="15883"/>
                    </a:cubicBezTo>
                    <a:lnTo>
                      <a:pt x="78465" y="3466"/>
                    </a:lnTo>
                    <a:cubicBezTo>
                      <a:pt x="79800" y="1561"/>
                      <a:pt x="83068" y="0"/>
                      <a:pt x="85733" y="0"/>
                    </a:cubicBezTo>
                    <a:lnTo>
                      <a:pt x="103067" y="0"/>
                    </a:lnTo>
                    <a:cubicBezTo>
                      <a:pt x="105732" y="0"/>
                      <a:pt x="109000" y="1561"/>
                      <a:pt x="110330" y="3466"/>
                    </a:cubicBezTo>
                    <a:lnTo>
                      <a:pt x="119000" y="15883"/>
                    </a:lnTo>
                    <a:cubicBezTo>
                      <a:pt x="120329" y="17794"/>
                      <a:pt x="120329" y="20916"/>
                      <a:pt x="119000" y="22822"/>
                    </a:cubicBezTo>
                    <a:lnTo>
                      <a:pt x="110330" y="35238"/>
                    </a:lnTo>
                    <a:cubicBezTo>
                      <a:pt x="109000" y="37144"/>
                      <a:pt x="105732" y="38705"/>
                      <a:pt x="103067" y="38705"/>
                    </a:cubicBezTo>
                    <a:lnTo>
                      <a:pt x="93397" y="38705"/>
                    </a:lnTo>
                    <a:cubicBezTo>
                      <a:pt x="90733" y="38705"/>
                      <a:pt x="87465" y="40266"/>
                      <a:pt x="86130" y="42177"/>
                    </a:cubicBezTo>
                    <a:lnTo>
                      <a:pt x="85163" y="43566"/>
                    </a:lnTo>
                    <a:cubicBezTo>
                      <a:pt x="83828" y="45472"/>
                      <a:pt x="83828" y="48594"/>
                      <a:pt x="85163" y="50505"/>
                    </a:cubicBezTo>
                    <a:lnTo>
                      <a:pt x="104229" y="77822"/>
                    </a:lnTo>
                    <a:cubicBezTo>
                      <a:pt x="105564" y="79733"/>
                      <a:pt x="105564" y="82855"/>
                      <a:pt x="104229" y="84761"/>
                    </a:cubicBezTo>
                    <a:lnTo>
                      <a:pt x="82057" y="116533"/>
                    </a:lnTo>
                    <a:cubicBezTo>
                      <a:pt x="80722" y="118438"/>
                      <a:pt x="77454" y="120000"/>
                      <a:pt x="74789" y="120000"/>
                    </a:cubicBezTo>
                    <a:lnTo>
                      <a:pt x="30439" y="120000"/>
                    </a:lnTo>
                    <a:cubicBezTo>
                      <a:pt x="27775" y="120000"/>
                      <a:pt x="24507" y="118438"/>
                      <a:pt x="23172" y="116527"/>
                    </a:cubicBezTo>
                    <a:lnTo>
                      <a:pt x="994" y="84761"/>
                    </a:lnTo>
                    <a:cubicBezTo>
                      <a:pt x="-335" y="82855"/>
                      <a:pt x="-335" y="79733"/>
                      <a:pt x="994" y="77822"/>
                    </a:cubicBezTo>
                    <a:lnTo>
                      <a:pt x="23172" y="46055"/>
                    </a:lnTo>
                    <a:cubicBezTo>
                      <a:pt x="24507" y="44144"/>
                      <a:pt x="27775" y="42583"/>
                      <a:pt x="30439" y="42583"/>
                    </a:cubicBezTo>
                    <a:lnTo>
                      <a:pt x="68577" y="42583"/>
                    </a:lnTo>
                    <a:cubicBezTo>
                      <a:pt x="71242" y="42583"/>
                      <a:pt x="74510" y="41022"/>
                      <a:pt x="75840" y="39116"/>
                    </a:cubicBezTo>
                    <a:lnTo>
                      <a:pt x="76085" y="38766"/>
                    </a:lnTo>
                    <a:cubicBezTo>
                      <a:pt x="77420" y="36855"/>
                      <a:pt x="77420" y="33733"/>
                      <a:pt x="76085" y="31827"/>
                    </a:cubicBezTo>
                    <a:cubicBezTo>
                      <a:pt x="76085" y="31827"/>
                      <a:pt x="69801" y="22822"/>
                      <a:pt x="69801" y="22822"/>
                    </a:cubicBezTo>
                    <a:close/>
                  </a:path>
                </a:pathLst>
              </a:custGeom>
              <a:solidFill>
                <a:schemeClr val="accent5"/>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9" name="Shape 169"/>
              <p:cNvSpPr/>
              <p:nvPr/>
            </p:nvSpPr>
            <p:spPr>
              <a:xfrm>
                <a:off x="4945975" y="4756307"/>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grpSp>
      </p:grpSp>
      <p:sp>
        <p:nvSpPr>
          <p:cNvPr id="170" name="Shape 170"/>
          <p:cNvSpPr/>
          <p:nvPr/>
        </p:nvSpPr>
        <p:spPr>
          <a:xfrm>
            <a:off x="5052391" y="4046114"/>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171" name="Shape 171"/>
          <p:cNvSpPr/>
          <p:nvPr/>
        </p:nvSpPr>
        <p:spPr>
          <a:xfrm>
            <a:off x="5017034" y="2724556"/>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172" name="Shape 172"/>
          <p:cNvSpPr/>
          <p:nvPr/>
        </p:nvSpPr>
        <p:spPr>
          <a:xfrm>
            <a:off x="8565179" y="2717865"/>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173" name="Shape 173"/>
          <p:cNvSpPr/>
          <p:nvPr/>
        </p:nvSpPr>
        <p:spPr>
          <a:xfrm>
            <a:off x="8552661" y="4028963"/>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174" name="Shape 174"/>
          <p:cNvSpPr/>
          <p:nvPr/>
        </p:nvSpPr>
        <p:spPr>
          <a:xfrm>
            <a:off x="5046503" y="5330705"/>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175" name="Shape 175"/>
          <p:cNvSpPr/>
          <p:nvPr/>
        </p:nvSpPr>
        <p:spPr>
          <a:xfrm>
            <a:off x="8552661" y="5340061"/>
            <a:ext cx="279327" cy="228540"/>
          </a:xfrm>
          <a:custGeom>
            <a:avLst/>
            <a:gdLst/>
            <a:ahLst/>
            <a:cxnLst/>
            <a:rect l="0" t="0" r="0" b="0"/>
            <a:pathLst>
              <a:path w="120000" h="120000" extrusionOk="0">
                <a:moveTo>
                  <a:pt x="114544" y="53333"/>
                </a:moveTo>
                <a:lnTo>
                  <a:pt x="98183" y="53333"/>
                </a:lnTo>
                <a:lnTo>
                  <a:pt x="98183" y="46666"/>
                </a:lnTo>
                <a:cubicBezTo>
                  <a:pt x="98183" y="42988"/>
                  <a:pt x="95738" y="40000"/>
                  <a:pt x="92727" y="40000"/>
                </a:cubicBezTo>
                <a:lnTo>
                  <a:pt x="81816" y="40000"/>
                </a:lnTo>
                <a:cubicBezTo>
                  <a:pt x="78811" y="40000"/>
                  <a:pt x="76361" y="42988"/>
                  <a:pt x="76361" y="46666"/>
                </a:cubicBezTo>
                <a:lnTo>
                  <a:pt x="76361" y="53333"/>
                </a:lnTo>
                <a:lnTo>
                  <a:pt x="43638" y="53333"/>
                </a:lnTo>
                <a:lnTo>
                  <a:pt x="43638" y="46666"/>
                </a:lnTo>
                <a:cubicBezTo>
                  <a:pt x="43638" y="42988"/>
                  <a:pt x="41188" y="40000"/>
                  <a:pt x="38183" y="40000"/>
                </a:cubicBezTo>
                <a:lnTo>
                  <a:pt x="27272" y="40000"/>
                </a:lnTo>
                <a:cubicBezTo>
                  <a:pt x="24261" y="40000"/>
                  <a:pt x="21816" y="42988"/>
                  <a:pt x="21816" y="46666"/>
                </a:cubicBezTo>
                <a:lnTo>
                  <a:pt x="21816" y="53333"/>
                </a:lnTo>
                <a:lnTo>
                  <a:pt x="5455" y="53333"/>
                </a:lnTo>
                <a:lnTo>
                  <a:pt x="5455" y="20005"/>
                </a:lnTo>
                <a:lnTo>
                  <a:pt x="114544" y="20005"/>
                </a:lnTo>
                <a:cubicBezTo>
                  <a:pt x="114544" y="20005"/>
                  <a:pt x="114544" y="53333"/>
                  <a:pt x="114544" y="53333"/>
                </a:cubicBezTo>
                <a:close/>
                <a:moveTo>
                  <a:pt x="81816" y="46666"/>
                </a:moveTo>
                <a:lnTo>
                  <a:pt x="92727" y="46666"/>
                </a:lnTo>
                <a:lnTo>
                  <a:pt x="92727" y="66672"/>
                </a:lnTo>
                <a:lnTo>
                  <a:pt x="81816" y="66672"/>
                </a:lnTo>
                <a:cubicBezTo>
                  <a:pt x="81816" y="66672"/>
                  <a:pt x="81816" y="46666"/>
                  <a:pt x="81816" y="46666"/>
                </a:cubicBezTo>
                <a:close/>
                <a:moveTo>
                  <a:pt x="27272" y="46666"/>
                </a:moveTo>
                <a:lnTo>
                  <a:pt x="38183" y="46666"/>
                </a:lnTo>
                <a:lnTo>
                  <a:pt x="38183" y="66672"/>
                </a:lnTo>
                <a:lnTo>
                  <a:pt x="27272" y="66672"/>
                </a:lnTo>
                <a:cubicBezTo>
                  <a:pt x="27272" y="66672"/>
                  <a:pt x="27272" y="46666"/>
                  <a:pt x="27272" y="46666"/>
                </a:cubicBezTo>
                <a:close/>
                <a:moveTo>
                  <a:pt x="109088" y="113333"/>
                </a:moveTo>
                <a:lnTo>
                  <a:pt x="10911" y="113333"/>
                </a:lnTo>
                <a:lnTo>
                  <a:pt x="10911" y="60000"/>
                </a:lnTo>
                <a:lnTo>
                  <a:pt x="21816" y="60000"/>
                </a:lnTo>
                <a:lnTo>
                  <a:pt x="21816" y="66672"/>
                </a:lnTo>
                <a:cubicBezTo>
                  <a:pt x="21816" y="70344"/>
                  <a:pt x="24261" y="73333"/>
                  <a:pt x="27272" y="73333"/>
                </a:cubicBezTo>
                <a:lnTo>
                  <a:pt x="38183" y="73333"/>
                </a:lnTo>
                <a:cubicBezTo>
                  <a:pt x="41188" y="73333"/>
                  <a:pt x="43638" y="70344"/>
                  <a:pt x="43638" y="66672"/>
                </a:cubicBezTo>
                <a:lnTo>
                  <a:pt x="43638" y="60000"/>
                </a:lnTo>
                <a:lnTo>
                  <a:pt x="76361" y="60000"/>
                </a:lnTo>
                <a:lnTo>
                  <a:pt x="76361" y="66672"/>
                </a:lnTo>
                <a:cubicBezTo>
                  <a:pt x="76361" y="70344"/>
                  <a:pt x="78811" y="73333"/>
                  <a:pt x="81816" y="73333"/>
                </a:cubicBezTo>
                <a:lnTo>
                  <a:pt x="92727" y="73333"/>
                </a:lnTo>
                <a:cubicBezTo>
                  <a:pt x="95738" y="73333"/>
                  <a:pt x="98183" y="70344"/>
                  <a:pt x="98183" y="66672"/>
                </a:cubicBezTo>
                <a:lnTo>
                  <a:pt x="98183" y="60000"/>
                </a:lnTo>
                <a:lnTo>
                  <a:pt x="109088" y="60000"/>
                </a:lnTo>
                <a:cubicBezTo>
                  <a:pt x="109088" y="60000"/>
                  <a:pt x="109088" y="113333"/>
                  <a:pt x="109088" y="113333"/>
                </a:cubicBezTo>
                <a:close/>
                <a:moveTo>
                  <a:pt x="49088" y="6666"/>
                </a:moveTo>
                <a:lnTo>
                  <a:pt x="70911" y="6666"/>
                </a:lnTo>
                <a:cubicBezTo>
                  <a:pt x="73916" y="6666"/>
                  <a:pt x="76361" y="9655"/>
                  <a:pt x="76361" y="13333"/>
                </a:cubicBezTo>
                <a:lnTo>
                  <a:pt x="43638" y="13333"/>
                </a:lnTo>
                <a:cubicBezTo>
                  <a:pt x="43638" y="9655"/>
                  <a:pt x="46083" y="6666"/>
                  <a:pt x="49088" y="6666"/>
                </a:cubicBezTo>
                <a:moveTo>
                  <a:pt x="114544" y="13333"/>
                </a:moveTo>
                <a:lnTo>
                  <a:pt x="81816" y="13333"/>
                </a:lnTo>
                <a:cubicBezTo>
                  <a:pt x="81816" y="5972"/>
                  <a:pt x="76933" y="0"/>
                  <a:pt x="70911" y="0"/>
                </a:cubicBezTo>
                <a:lnTo>
                  <a:pt x="49088" y="0"/>
                </a:lnTo>
                <a:cubicBezTo>
                  <a:pt x="43066" y="0"/>
                  <a:pt x="38183" y="5972"/>
                  <a:pt x="38183" y="13333"/>
                </a:cubicBezTo>
                <a:lnTo>
                  <a:pt x="5455" y="13333"/>
                </a:lnTo>
                <a:cubicBezTo>
                  <a:pt x="2444" y="13333"/>
                  <a:pt x="0" y="16322"/>
                  <a:pt x="0" y="20005"/>
                </a:cubicBezTo>
                <a:lnTo>
                  <a:pt x="0" y="53333"/>
                </a:lnTo>
                <a:cubicBezTo>
                  <a:pt x="0" y="57011"/>
                  <a:pt x="2444" y="60000"/>
                  <a:pt x="5455" y="60000"/>
                </a:cubicBezTo>
                <a:lnTo>
                  <a:pt x="5455" y="113333"/>
                </a:lnTo>
                <a:cubicBezTo>
                  <a:pt x="5455" y="117011"/>
                  <a:pt x="7900" y="120000"/>
                  <a:pt x="10911" y="120000"/>
                </a:cubicBezTo>
                <a:lnTo>
                  <a:pt x="109088" y="120000"/>
                </a:lnTo>
                <a:cubicBezTo>
                  <a:pt x="112100" y="120000"/>
                  <a:pt x="114544" y="117011"/>
                  <a:pt x="114544" y="113333"/>
                </a:cubicBezTo>
                <a:lnTo>
                  <a:pt x="114544" y="60000"/>
                </a:lnTo>
                <a:cubicBezTo>
                  <a:pt x="117555" y="60000"/>
                  <a:pt x="120000" y="57011"/>
                  <a:pt x="120000" y="53333"/>
                </a:cubicBezTo>
                <a:lnTo>
                  <a:pt x="120000" y="20005"/>
                </a:lnTo>
                <a:cubicBezTo>
                  <a:pt x="120000" y="16322"/>
                  <a:pt x="117555" y="13333"/>
                  <a:pt x="114544" y="13333"/>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176" name="Shape 176"/>
          <p:cNvSpPr txBox="1">
            <a:spLocks noGrp="1"/>
          </p:cNvSpPr>
          <p:nvPr>
            <p:ph type="body" idx="2"/>
          </p:nvPr>
        </p:nvSpPr>
        <p:spPr>
          <a:xfrm>
            <a:off x="5400025" y="1659170"/>
            <a:ext cx="6100312" cy="896652"/>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7" name="Shape 177"/>
          <p:cNvSpPr txBox="1">
            <a:spLocks noGrp="1"/>
          </p:cNvSpPr>
          <p:nvPr>
            <p:ph type="body" idx="3"/>
          </p:nvPr>
        </p:nvSpPr>
        <p:spPr>
          <a:xfrm>
            <a:off x="5389969" y="3082730"/>
            <a:ext cx="2636140" cy="713853"/>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8" name="Shape 178"/>
          <p:cNvSpPr txBox="1">
            <a:spLocks noGrp="1"/>
          </p:cNvSpPr>
          <p:nvPr>
            <p:ph type="body" idx="4"/>
          </p:nvPr>
        </p:nvSpPr>
        <p:spPr>
          <a:xfrm>
            <a:off x="5400025" y="2676146"/>
            <a:ext cx="2636142"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9" name="Shape 179"/>
          <p:cNvSpPr txBox="1">
            <a:spLocks noGrp="1"/>
          </p:cNvSpPr>
          <p:nvPr>
            <p:ph type="body" idx="5"/>
          </p:nvPr>
        </p:nvSpPr>
        <p:spPr>
          <a:xfrm>
            <a:off x="5389969" y="4393828"/>
            <a:ext cx="2636140" cy="713853"/>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0" name="Shape 180"/>
          <p:cNvSpPr txBox="1">
            <a:spLocks noGrp="1"/>
          </p:cNvSpPr>
          <p:nvPr>
            <p:ph type="body" idx="6"/>
          </p:nvPr>
        </p:nvSpPr>
        <p:spPr>
          <a:xfrm>
            <a:off x="5400025" y="3987244"/>
            <a:ext cx="2636142"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1" name="Shape 181"/>
          <p:cNvSpPr txBox="1">
            <a:spLocks noGrp="1"/>
          </p:cNvSpPr>
          <p:nvPr>
            <p:ph type="body" idx="7"/>
          </p:nvPr>
        </p:nvSpPr>
        <p:spPr>
          <a:xfrm>
            <a:off x="5389969" y="5694917"/>
            <a:ext cx="2636140" cy="713853"/>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2" name="Shape 182"/>
          <p:cNvSpPr txBox="1">
            <a:spLocks noGrp="1"/>
          </p:cNvSpPr>
          <p:nvPr>
            <p:ph type="body" idx="8"/>
          </p:nvPr>
        </p:nvSpPr>
        <p:spPr>
          <a:xfrm>
            <a:off x="5400025" y="5288333"/>
            <a:ext cx="2636142"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3" name="Shape 183"/>
          <p:cNvSpPr txBox="1">
            <a:spLocks noGrp="1"/>
          </p:cNvSpPr>
          <p:nvPr>
            <p:ph type="body" idx="9"/>
          </p:nvPr>
        </p:nvSpPr>
        <p:spPr>
          <a:xfrm>
            <a:off x="8908157" y="3082730"/>
            <a:ext cx="2636140" cy="713853"/>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4" name="Shape 184"/>
          <p:cNvSpPr txBox="1">
            <a:spLocks noGrp="1"/>
          </p:cNvSpPr>
          <p:nvPr>
            <p:ph type="body" idx="13"/>
          </p:nvPr>
        </p:nvSpPr>
        <p:spPr>
          <a:xfrm>
            <a:off x="8918213" y="2676146"/>
            <a:ext cx="2636142"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5" name="Shape 185"/>
          <p:cNvSpPr txBox="1">
            <a:spLocks noGrp="1"/>
          </p:cNvSpPr>
          <p:nvPr>
            <p:ph type="body" idx="14"/>
          </p:nvPr>
        </p:nvSpPr>
        <p:spPr>
          <a:xfrm>
            <a:off x="8908157" y="4393828"/>
            <a:ext cx="2636140" cy="713853"/>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6" name="Shape 186"/>
          <p:cNvSpPr txBox="1">
            <a:spLocks noGrp="1"/>
          </p:cNvSpPr>
          <p:nvPr>
            <p:ph type="body" idx="15"/>
          </p:nvPr>
        </p:nvSpPr>
        <p:spPr>
          <a:xfrm>
            <a:off x="8918213" y="3987244"/>
            <a:ext cx="2636142"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7" name="Shape 187"/>
          <p:cNvSpPr txBox="1">
            <a:spLocks noGrp="1"/>
          </p:cNvSpPr>
          <p:nvPr>
            <p:ph type="body" idx="16"/>
          </p:nvPr>
        </p:nvSpPr>
        <p:spPr>
          <a:xfrm>
            <a:off x="8908157" y="5694917"/>
            <a:ext cx="2636140" cy="713853"/>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8" name="Shape 188"/>
          <p:cNvSpPr txBox="1">
            <a:spLocks noGrp="1"/>
          </p:cNvSpPr>
          <p:nvPr>
            <p:ph type="body" idx="17"/>
          </p:nvPr>
        </p:nvSpPr>
        <p:spPr>
          <a:xfrm>
            <a:off x="8918213" y="5288333"/>
            <a:ext cx="2636142"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rained-Infographic">
  <p:cSld name="Brained-Infographic">
    <p:spTree>
      <p:nvGrpSpPr>
        <p:cNvPr id="1" name="Shape 189"/>
        <p:cNvGrpSpPr/>
        <p:nvPr/>
      </p:nvGrpSpPr>
      <p:grpSpPr>
        <a:xfrm>
          <a:off x="0" y="0"/>
          <a:ext cx="0" cy="0"/>
          <a:chOff x="0" y="0"/>
          <a:chExt cx="0" cy="0"/>
        </a:xfrm>
      </p:grpSpPr>
      <p:sp>
        <p:nvSpPr>
          <p:cNvPr id="190" name="Shape 190"/>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1" name="Shape 191"/>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192" name="Shape 192"/>
          <p:cNvGrpSpPr/>
          <p:nvPr/>
        </p:nvGrpSpPr>
        <p:grpSpPr>
          <a:xfrm>
            <a:off x="2011515" y="1953702"/>
            <a:ext cx="1620994" cy="2603950"/>
            <a:chOff x="2011515" y="1953702"/>
            <a:chExt cx="1620994" cy="2603950"/>
          </a:xfrm>
        </p:grpSpPr>
        <p:sp>
          <p:nvSpPr>
            <p:cNvPr id="193" name="Shape 193"/>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4" name="Shape 194"/>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5" name="Shape 195"/>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6" name="Shape 196"/>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7" name="Shape 197"/>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8" name="Shape 198"/>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9" name="Shape 199"/>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0" name="Shape 200"/>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1" name="Shape 201"/>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202" name="Shape 202"/>
          <p:cNvGrpSpPr/>
          <p:nvPr/>
        </p:nvGrpSpPr>
        <p:grpSpPr>
          <a:xfrm>
            <a:off x="4044026" y="1953702"/>
            <a:ext cx="1619441" cy="2603950"/>
            <a:chOff x="4044026" y="1953702"/>
            <a:chExt cx="1619441" cy="2603950"/>
          </a:xfrm>
        </p:grpSpPr>
        <p:sp>
          <p:nvSpPr>
            <p:cNvPr id="203" name="Shape 203"/>
            <p:cNvSpPr/>
            <p:nvPr/>
          </p:nvSpPr>
          <p:spPr>
            <a:xfrm>
              <a:off x="4319344" y="1953702"/>
              <a:ext cx="869950" cy="923581"/>
            </a:xfrm>
            <a:custGeom>
              <a:avLst/>
              <a:gdLst/>
              <a:ahLst/>
              <a:cxnLst/>
              <a:rect l="0" t="0" r="0" b="0"/>
              <a:pathLst>
                <a:path w="120000" h="120000" extrusionOk="0">
                  <a:moveTo>
                    <a:pt x="118689" y="79161"/>
                  </a:moveTo>
                  <a:cubicBezTo>
                    <a:pt x="116498" y="84525"/>
                    <a:pt x="110364" y="86995"/>
                    <a:pt x="105112" y="84933"/>
                  </a:cubicBezTo>
                  <a:cubicBezTo>
                    <a:pt x="102045" y="84112"/>
                    <a:pt x="99854" y="81636"/>
                    <a:pt x="98978" y="79161"/>
                  </a:cubicBezTo>
                  <a:cubicBezTo>
                    <a:pt x="98103" y="77512"/>
                    <a:pt x="96792" y="76272"/>
                    <a:pt x="95036" y="75444"/>
                  </a:cubicBezTo>
                  <a:cubicBezTo>
                    <a:pt x="93285" y="75037"/>
                    <a:pt x="91094" y="75858"/>
                    <a:pt x="90659" y="77512"/>
                  </a:cubicBezTo>
                  <a:cubicBezTo>
                    <a:pt x="73580" y="120000"/>
                    <a:pt x="73580" y="120000"/>
                    <a:pt x="73580" y="120000"/>
                  </a:cubicBezTo>
                  <a:cubicBezTo>
                    <a:pt x="43799" y="86174"/>
                    <a:pt x="43799" y="86174"/>
                    <a:pt x="43799" y="86174"/>
                  </a:cubicBezTo>
                  <a:cubicBezTo>
                    <a:pt x="43799" y="86174"/>
                    <a:pt x="44234" y="86174"/>
                    <a:pt x="44234" y="86174"/>
                  </a:cubicBezTo>
                  <a:cubicBezTo>
                    <a:pt x="48616" y="86588"/>
                    <a:pt x="52993" y="85760"/>
                    <a:pt x="56495" y="82871"/>
                  </a:cubicBezTo>
                  <a:cubicBezTo>
                    <a:pt x="62629" y="77920"/>
                    <a:pt x="63504" y="68845"/>
                    <a:pt x="58251" y="63072"/>
                  </a:cubicBezTo>
                  <a:cubicBezTo>
                    <a:pt x="52993" y="56886"/>
                    <a:pt x="43358" y="56059"/>
                    <a:pt x="37225" y="61010"/>
                  </a:cubicBezTo>
                  <a:cubicBezTo>
                    <a:pt x="33723" y="63486"/>
                    <a:pt x="31531" y="67196"/>
                    <a:pt x="31531" y="71320"/>
                  </a:cubicBezTo>
                  <a:cubicBezTo>
                    <a:pt x="31531" y="71734"/>
                    <a:pt x="31531" y="71734"/>
                    <a:pt x="31531" y="71734"/>
                  </a:cubicBezTo>
                  <a:cubicBezTo>
                    <a:pt x="0" y="35433"/>
                    <a:pt x="0" y="35433"/>
                    <a:pt x="0" y="35433"/>
                  </a:cubicBezTo>
                  <a:cubicBezTo>
                    <a:pt x="7008" y="26357"/>
                    <a:pt x="14893" y="19344"/>
                    <a:pt x="21461" y="14807"/>
                  </a:cubicBezTo>
                  <a:cubicBezTo>
                    <a:pt x="36349" y="4083"/>
                    <a:pt x="81459" y="-5819"/>
                    <a:pt x="120000" y="4083"/>
                  </a:cubicBezTo>
                  <a:cubicBezTo>
                    <a:pt x="96352" y="63072"/>
                    <a:pt x="96352" y="63072"/>
                    <a:pt x="96352" y="63072"/>
                  </a:cubicBezTo>
                  <a:cubicBezTo>
                    <a:pt x="96352" y="63072"/>
                    <a:pt x="96352" y="63072"/>
                    <a:pt x="96352" y="63072"/>
                  </a:cubicBezTo>
                  <a:cubicBezTo>
                    <a:pt x="95476" y="64721"/>
                    <a:pt x="96352" y="66783"/>
                    <a:pt x="98543" y="67196"/>
                  </a:cubicBezTo>
                  <a:cubicBezTo>
                    <a:pt x="100294" y="68023"/>
                    <a:pt x="102045" y="68023"/>
                    <a:pt x="103796" y="67196"/>
                  </a:cubicBezTo>
                  <a:cubicBezTo>
                    <a:pt x="106428" y="65548"/>
                    <a:pt x="109489" y="65548"/>
                    <a:pt x="112556" y="66369"/>
                  </a:cubicBezTo>
                  <a:cubicBezTo>
                    <a:pt x="117814" y="68437"/>
                    <a:pt x="120440" y="74209"/>
                    <a:pt x="118689" y="79161"/>
                  </a:cubicBezTo>
                  <a:close/>
                </a:path>
              </a:pathLst>
            </a:custGeom>
            <a:solidFill>
              <a:schemeClr val="accent2">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4" name="Shape 204"/>
            <p:cNvSpPr/>
            <p:nvPr/>
          </p:nvSpPr>
          <p:spPr>
            <a:xfrm>
              <a:off x="4884494" y="1994632"/>
              <a:ext cx="778973" cy="1023235"/>
            </a:xfrm>
            <a:custGeom>
              <a:avLst/>
              <a:gdLst/>
              <a:ahLst/>
              <a:cxnLst/>
              <a:rect l="0" t="0" r="0" b="0"/>
              <a:pathLst>
                <a:path w="120000" h="120000" extrusionOk="0">
                  <a:moveTo>
                    <a:pt x="119831" y="76334"/>
                  </a:moveTo>
                  <a:cubicBezTo>
                    <a:pt x="119831" y="81171"/>
                    <a:pt x="118854" y="86013"/>
                    <a:pt x="117871" y="90107"/>
                  </a:cubicBezTo>
                  <a:cubicBezTo>
                    <a:pt x="70919" y="96067"/>
                    <a:pt x="70919" y="96067"/>
                    <a:pt x="70919" y="96067"/>
                  </a:cubicBezTo>
                  <a:cubicBezTo>
                    <a:pt x="68965" y="96441"/>
                    <a:pt x="67494" y="97926"/>
                    <a:pt x="67982" y="99418"/>
                  </a:cubicBezTo>
                  <a:cubicBezTo>
                    <a:pt x="68476" y="101278"/>
                    <a:pt x="69453" y="102395"/>
                    <a:pt x="71408" y="103512"/>
                  </a:cubicBezTo>
                  <a:cubicBezTo>
                    <a:pt x="73856" y="104629"/>
                    <a:pt x="76299" y="106863"/>
                    <a:pt x="76787" y="109471"/>
                  </a:cubicBezTo>
                  <a:cubicBezTo>
                    <a:pt x="77764" y="114314"/>
                    <a:pt x="73367" y="118782"/>
                    <a:pt x="67005" y="119899"/>
                  </a:cubicBezTo>
                  <a:cubicBezTo>
                    <a:pt x="60648" y="120642"/>
                    <a:pt x="54780" y="117291"/>
                    <a:pt x="53803" y="112448"/>
                  </a:cubicBezTo>
                  <a:cubicBezTo>
                    <a:pt x="52820" y="109845"/>
                    <a:pt x="53803" y="107237"/>
                    <a:pt x="56245" y="105377"/>
                  </a:cubicBezTo>
                  <a:cubicBezTo>
                    <a:pt x="57223" y="103886"/>
                    <a:pt x="58205" y="102395"/>
                    <a:pt x="57711" y="100909"/>
                  </a:cubicBezTo>
                  <a:cubicBezTo>
                    <a:pt x="57223" y="99043"/>
                    <a:pt x="55268" y="98301"/>
                    <a:pt x="53314" y="98301"/>
                  </a:cubicBezTo>
                  <a:cubicBezTo>
                    <a:pt x="53314" y="98301"/>
                    <a:pt x="53314" y="98301"/>
                    <a:pt x="53314" y="98301"/>
                  </a:cubicBezTo>
                  <a:cubicBezTo>
                    <a:pt x="0" y="105003"/>
                    <a:pt x="0" y="105003"/>
                    <a:pt x="0" y="105003"/>
                  </a:cubicBezTo>
                  <a:cubicBezTo>
                    <a:pt x="18099" y="67766"/>
                    <a:pt x="18099" y="67766"/>
                    <a:pt x="18099" y="67766"/>
                  </a:cubicBezTo>
                  <a:cubicBezTo>
                    <a:pt x="18587" y="67766"/>
                    <a:pt x="18587" y="68140"/>
                    <a:pt x="18587" y="68140"/>
                  </a:cubicBezTo>
                  <a:cubicBezTo>
                    <a:pt x="20053" y="71491"/>
                    <a:pt x="23967" y="74100"/>
                    <a:pt x="28370" y="75585"/>
                  </a:cubicBezTo>
                  <a:cubicBezTo>
                    <a:pt x="37169" y="78194"/>
                    <a:pt x="46952" y="74842"/>
                    <a:pt x="50377" y="68140"/>
                  </a:cubicBezTo>
                  <a:cubicBezTo>
                    <a:pt x="53314" y="61438"/>
                    <a:pt x="48911" y="53993"/>
                    <a:pt x="40106" y="51384"/>
                  </a:cubicBezTo>
                  <a:cubicBezTo>
                    <a:pt x="35704" y="50267"/>
                    <a:pt x="30812" y="50641"/>
                    <a:pt x="26410" y="52127"/>
                  </a:cubicBezTo>
                  <a:cubicBezTo>
                    <a:pt x="26410" y="52127"/>
                    <a:pt x="25921" y="52127"/>
                    <a:pt x="25921" y="52501"/>
                  </a:cubicBezTo>
                  <a:cubicBezTo>
                    <a:pt x="51843" y="0"/>
                    <a:pt x="51843" y="0"/>
                    <a:pt x="51843" y="0"/>
                  </a:cubicBezTo>
                  <a:cubicBezTo>
                    <a:pt x="57223" y="1491"/>
                    <a:pt x="63091" y="2976"/>
                    <a:pt x="67982" y="5211"/>
                  </a:cubicBezTo>
                  <a:cubicBezTo>
                    <a:pt x="113963" y="23458"/>
                    <a:pt x="121297" y="48776"/>
                    <a:pt x="119831" y="76334"/>
                  </a:cubicBezTo>
                  <a:close/>
                </a:path>
              </a:pathLst>
            </a:custGeom>
            <a:solidFill>
              <a:schemeClr val="accent2">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5" name="Shape 205"/>
            <p:cNvSpPr/>
            <p:nvPr/>
          </p:nvSpPr>
          <p:spPr>
            <a:xfrm>
              <a:off x="4065344" y="2254982"/>
              <a:ext cx="762001" cy="768350"/>
            </a:xfrm>
            <a:custGeom>
              <a:avLst/>
              <a:gdLst/>
              <a:ahLst/>
              <a:cxnLst/>
              <a:rect l="0" t="0" r="0" b="0"/>
              <a:pathLst>
                <a:path w="120000" h="120000" extrusionOk="0">
                  <a:moveTo>
                    <a:pt x="67500" y="109088"/>
                  </a:moveTo>
                  <a:cubicBezTo>
                    <a:pt x="70500" y="105122"/>
                    <a:pt x="72000" y="100166"/>
                    <a:pt x="71000" y="95205"/>
                  </a:cubicBezTo>
                  <a:cubicBezTo>
                    <a:pt x="69500" y="85783"/>
                    <a:pt x="60500" y="79338"/>
                    <a:pt x="51000" y="81322"/>
                  </a:cubicBezTo>
                  <a:cubicBezTo>
                    <a:pt x="42000" y="82811"/>
                    <a:pt x="35500" y="91238"/>
                    <a:pt x="37000" y="100661"/>
                  </a:cubicBezTo>
                  <a:cubicBezTo>
                    <a:pt x="37500" y="105622"/>
                    <a:pt x="40500" y="110083"/>
                    <a:pt x="45000" y="112561"/>
                  </a:cubicBezTo>
                  <a:cubicBezTo>
                    <a:pt x="45000" y="112561"/>
                    <a:pt x="45000" y="112561"/>
                    <a:pt x="45000" y="112561"/>
                  </a:cubicBezTo>
                  <a:cubicBezTo>
                    <a:pt x="0" y="120000"/>
                    <a:pt x="0" y="120000"/>
                    <a:pt x="0" y="120000"/>
                  </a:cubicBezTo>
                  <a:cubicBezTo>
                    <a:pt x="1500" y="117522"/>
                    <a:pt x="3000" y="114544"/>
                    <a:pt x="5000" y="111572"/>
                  </a:cubicBezTo>
                  <a:cubicBezTo>
                    <a:pt x="7000" y="108594"/>
                    <a:pt x="18500" y="91733"/>
                    <a:pt x="24000" y="83305"/>
                  </a:cubicBezTo>
                  <a:cubicBezTo>
                    <a:pt x="25500" y="80333"/>
                    <a:pt x="26000" y="76861"/>
                    <a:pt x="25000" y="73883"/>
                  </a:cubicBezTo>
                  <a:cubicBezTo>
                    <a:pt x="16000" y="44133"/>
                    <a:pt x="24000" y="18844"/>
                    <a:pt x="36500" y="0"/>
                  </a:cubicBezTo>
                  <a:cubicBezTo>
                    <a:pt x="73000" y="44133"/>
                    <a:pt x="73000" y="44133"/>
                    <a:pt x="73000" y="44133"/>
                  </a:cubicBezTo>
                  <a:cubicBezTo>
                    <a:pt x="74500" y="45622"/>
                    <a:pt x="77000" y="46116"/>
                    <a:pt x="78500" y="44627"/>
                  </a:cubicBezTo>
                  <a:cubicBezTo>
                    <a:pt x="80500" y="43138"/>
                    <a:pt x="81500" y="41155"/>
                    <a:pt x="81500" y="39172"/>
                  </a:cubicBezTo>
                  <a:cubicBezTo>
                    <a:pt x="81500" y="35700"/>
                    <a:pt x="83000" y="32727"/>
                    <a:pt x="85500" y="30250"/>
                  </a:cubicBezTo>
                  <a:cubicBezTo>
                    <a:pt x="91000" y="26283"/>
                    <a:pt x="98500" y="26777"/>
                    <a:pt x="102500" y="31733"/>
                  </a:cubicBezTo>
                  <a:cubicBezTo>
                    <a:pt x="107000" y="37188"/>
                    <a:pt x="106000" y="44627"/>
                    <a:pt x="101000" y="48594"/>
                  </a:cubicBezTo>
                  <a:cubicBezTo>
                    <a:pt x="98000" y="51072"/>
                    <a:pt x="94500" y="51572"/>
                    <a:pt x="91500" y="51072"/>
                  </a:cubicBezTo>
                  <a:cubicBezTo>
                    <a:pt x="89000" y="50577"/>
                    <a:pt x="87000" y="51572"/>
                    <a:pt x="85500" y="52561"/>
                  </a:cubicBezTo>
                  <a:cubicBezTo>
                    <a:pt x="83500" y="54050"/>
                    <a:pt x="83500" y="56527"/>
                    <a:pt x="85000" y="58016"/>
                  </a:cubicBezTo>
                  <a:cubicBezTo>
                    <a:pt x="120000" y="100661"/>
                    <a:pt x="120000" y="100661"/>
                    <a:pt x="120000" y="100661"/>
                  </a:cubicBezTo>
                  <a:cubicBezTo>
                    <a:pt x="67000" y="109088"/>
                    <a:pt x="67000" y="109088"/>
                    <a:pt x="67000" y="109088"/>
                  </a:cubicBezTo>
                  <a:cubicBezTo>
                    <a:pt x="67000" y="109088"/>
                    <a:pt x="67000" y="109088"/>
                    <a:pt x="67500" y="109088"/>
                  </a:cubicBezTo>
                  <a:close/>
                </a:path>
              </a:pathLst>
            </a:custGeom>
            <a:solidFill>
              <a:schemeClr val="accent2">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6" name="Shape 206"/>
            <p:cNvSpPr/>
            <p:nvPr/>
          </p:nvSpPr>
          <p:spPr>
            <a:xfrm>
              <a:off x="4044026" y="2806550"/>
              <a:ext cx="786493" cy="852667"/>
            </a:xfrm>
            <a:custGeom>
              <a:avLst/>
              <a:gdLst/>
              <a:ahLst/>
              <a:cxnLst/>
              <a:rect l="0" t="0" r="0" b="0"/>
              <a:pathLst>
                <a:path w="120000" h="120000" extrusionOk="0">
                  <a:moveTo>
                    <a:pt x="120000" y="17550"/>
                  </a:moveTo>
                  <a:cubicBezTo>
                    <a:pt x="102075" y="62235"/>
                    <a:pt x="102075" y="62235"/>
                    <a:pt x="102075" y="62235"/>
                  </a:cubicBezTo>
                  <a:cubicBezTo>
                    <a:pt x="101593" y="62235"/>
                    <a:pt x="101593" y="62235"/>
                    <a:pt x="101593" y="62235"/>
                  </a:cubicBezTo>
                  <a:cubicBezTo>
                    <a:pt x="100141" y="57764"/>
                    <a:pt x="96261" y="54641"/>
                    <a:pt x="91904" y="52849"/>
                  </a:cubicBezTo>
                  <a:cubicBezTo>
                    <a:pt x="83186" y="50169"/>
                    <a:pt x="73498" y="54191"/>
                    <a:pt x="70106" y="62235"/>
                  </a:cubicBezTo>
                  <a:cubicBezTo>
                    <a:pt x="67196" y="69830"/>
                    <a:pt x="71558" y="78767"/>
                    <a:pt x="80276" y="81896"/>
                  </a:cubicBezTo>
                  <a:cubicBezTo>
                    <a:pt x="84638" y="83682"/>
                    <a:pt x="89482" y="83238"/>
                    <a:pt x="93839" y="81003"/>
                  </a:cubicBezTo>
                  <a:cubicBezTo>
                    <a:pt x="93839" y="81003"/>
                    <a:pt x="94326" y="81003"/>
                    <a:pt x="94326" y="81003"/>
                  </a:cubicBezTo>
                  <a:cubicBezTo>
                    <a:pt x="80276" y="115852"/>
                    <a:pt x="80276" y="115852"/>
                    <a:pt x="80276" y="115852"/>
                  </a:cubicBezTo>
                  <a:cubicBezTo>
                    <a:pt x="53151" y="122110"/>
                    <a:pt x="38131" y="119431"/>
                    <a:pt x="38131" y="119431"/>
                  </a:cubicBezTo>
                  <a:cubicBezTo>
                    <a:pt x="28442" y="118537"/>
                    <a:pt x="22146" y="108258"/>
                    <a:pt x="23598" y="101556"/>
                  </a:cubicBezTo>
                  <a:cubicBezTo>
                    <a:pt x="24568" y="94405"/>
                    <a:pt x="25056" y="91277"/>
                    <a:pt x="21176" y="88153"/>
                  </a:cubicBezTo>
                  <a:cubicBezTo>
                    <a:pt x="16820" y="85468"/>
                    <a:pt x="16820" y="81896"/>
                    <a:pt x="19242" y="80553"/>
                  </a:cubicBezTo>
                  <a:cubicBezTo>
                    <a:pt x="21176" y="79216"/>
                    <a:pt x="27960" y="76531"/>
                    <a:pt x="27960" y="76531"/>
                  </a:cubicBezTo>
                  <a:cubicBezTo>
                    <a:pt x="27960" y="76531"/>
                    <a:pt x="22634" y="73408"/>
                    <a:pt x="19724" y="72509"/>
                  </a:cubicBezTo>
                  <a:cubicBezTo>
                    <a:pt x="16820" y="71172"/>
                    <a:pt x="15367" y="66701"/>
                    <a:pt x="16820" y="64021"/>
                  </a:cubicBezTo>
                  <a:cubicBezTo>
                    <a:pt x="18754" y="61342"/>
                    <a:pt x="19242" y="54641"/>
                    <a:pt x="19242" y="54641"/>
                  </a:cubicBezTo>
                  <a:cubicBezTo>
                    <a:pt x="19242" y="54641"/>
                    <a:pt x="12458" y="51512"/>
                    <a:pt x="5191" y="47934"/>
                  </a:cubicBezTo>
                  <a:cubicBezTo>
                    <a:pt x="347" y="45703"/>
                    <a:pt x="-1104" y="42125"/>
                    <a:pt x="835" y="35873"/>
                  </a:cubicBezTo>
                  <a:cubicBezTo>
                    <a:pt x="49759" y="28273"/>
                    <a:pt x="49759" y="28273"/>
                    <a:pt x="49759" y="28273"/>
                  </a:cubicBezTo>
                  <a:cubicBezTo>
                    <a:pt x="51699" y="28273"/>
                    <a:pt x="53151" y="26487"/>
                    <a:pt x="52663" y="24257"/>
                  </a:cubicBezTo>
                  <a:cubicBezTo>
                    <a:pt x="52181" y="22465"/>
                    <a:pt x="51211" y="20678"/>
                    <a:pt x="49277" y="19785"/>
                  </a:cubicBezTo>
                  <a:cubicBezTo>
                    <a:pt x="46855" y="17999"/>
                    <a:pt x="44433" y="15763"/>
                    <a:pt x="43945" y="12191"/>
                  </a:cubicBezTo>
                  <a:cubicBezTo>
                    <a:pt x="42975" y="6382"/>
                    <a:pt x="47337" y="1018"/>
                    <a:pt x="53633" y="125"/>
                  </a:cubicBezTo>
                  <a:cubicBezTo>
                    <a:pt x="59929" y="-767"/>
                    <a:pt x="65744" y="3254"/>
                    <a:pt x="67196" y="9062"/>
                  </a:cubicBezTo>
                  <a:cubicBezTo>
                    <a:pt x="67683" y="12191"/>
                    <a:pt x="66714" y="15319"/>
                    <a:pt x="64291" y="17550"/>
                  </a:cubicBezTo>
                  <a:cubicBezTo>
                    <a:pt x="63321" y="18892"/>
                    <a:pt x="62352" y="21128"/>
                    <a:pt x="62839" y="22914"/>
                  </a:cubicBezTo>
                  <a:cubicBezTo>
                    <a:pt x="63321" y="24700"/>
                    <a:pt x="65261" y="26043"/>
                    <a:pt x="67196" y="25594"/>
                  </a:cubicBezTo>
                  <a:lnTo>
                    <a:pt x="120000" y="17550"/>
                  </a:lnTo>
                  <a:close/>
                </a:path>
              </a:pathLst>
            </a:custGeom>
            <a:solidFill>
              <a:schemeClr val="accent2">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7" name="Shape 207"/>
            <p:cNvSpPr/>
            <p:nvPr/>
          </p:nvSpPr>
          <p:spPr>
            <a:xfrm>
              <a:off x="4531326" y="2943958"/>
              <a:ext cx="889743" cy="1000126"/>
            </a:xfrm>
            <a:custGeom>
              <a:avLst/>
              <a:gdLst/>
              <a:ahLst/>
              <a:cxnLst/>
              <a:rect l="0" t="0" r="0" b="0"/>
              <a:pathLst>
                <a:path w="120000" h="120000" extrusionOk="0">
                  <a:moveTo>
                    <a:pt x="120000" y="81905"/>
                  </a:moveTo>
                  <a:cubicBezTo>
                    <a:pt x="120000" y="94477"/>
                    <a:pt x="120000" y="109333"/>
                    <a:pt x="120000" y="109333"/>
                  </a:cubicBezTo>
                  <a:cubicBezTo>
                    <a:pt x="120000" y="109333"/>
                    <a:pt x="103297" y="120000"/>
                    <a:pt x="63049" y="120000"/>
                  </a:cubicBezTo>
                  <a:cubicBezTo>
                    <a:pt x="22794" y="120000"/>
                    <a:pt x="5666" y="109333"/>
                    <a:pt x="5666" y="109333"/>
                  </a:cubicBezTo>
                  <a:cubicBezTo>
                    <a:pt x="5666" y="91811"/>
                    <a:pt x="5666" y="91811"/>
                    <a:pt x="5666" y="91811"/>
                  </a:cubicBezTo>
                  <a:cubicBezTo>
                    <a:pt x="22368" y="52572"/>
                    <a:pt x="22368" y="52572"/>
                    <a:pt x="22368" y="52572"/>
                  </a:cubicBezTo>
                  <a:cubicBezTo>
                    <a:pt x="23226" y="51050"/>
                    <a:pt x="22368" y="49522"/>
                    <a:pt x="20225" y="48761"/>
                  </a:cubicBezTo>
                  <a:cubicBezTo>
                    <a:pt x="18514" y="48383"/>
                    <a:pt x="16803" y="48383"/>
                    <a:pt x="15086" y="49144"/>
                  </a:cubicBezTo>
                  <a:cubicBezTo>
                    <a:pt x="12516" y="50283"/>
                    <a:pt x="9520" y="50666"/>
                    <a:pt x="6524" y="49522"/>
                  </a:cubicBezTo>
                  <a:cubicBezTo>
                    <a:pt x="1385" y="48000"/>
                    <a:pt x="-1183" y="42666"/>
                    <a:pt x="527" y="37716"/>
                  </a:cubicBezTo>
                  <a:cubicBezTo>
                    <a:pt x="2670" y="33144"/>
                    <a:pt x="8662" y="30855"/>
                    <a:pt x="13801" y="32383"/>
                  </a:cubicBezTo>
                  <a:cubicBezTo>
                    <a:pt x="16803" y="33522"/>
                    <a:pt x="18940" y="35427"/>
                    <a:pt x="19798" y="37716"/>
                  </a:cubicBezTo>
                  <a:cubicBezTo>
                    <a:pt x="20657" y="39238"/>
                    <a:pt x="21942" y="40761"/>
                    <a:pt x="23653" y="41144"/>
                  </a:cubicBezTo>
                  <a:cubicBezTo>
                    <a:pt x="25364" y="41905"/>
                    <a:pt x="27507" y="41144"/>
                    <a:pt x="27933" y="39616"/>
                  </a:cubicBezTo>
                  <a:cubicBezTo>
                    <a:pt x="44636" y="0"/>
                    <a:pt x="44636" y="0"/>
                    <a:pt x="44636" y="0"/>
                  </a:cubicBezTo>
                  <a:cubicBezTo>
                    <a:pt x="73753" y="31616"/>
                    <a:pt x="73753" y="31616"/>
                    <a:pt x="73753" y="31616"/>
                  </a:cubicBezTo>
                  <a:cubicBezTo>
                    <a:pt x="73753" y="31616"/>
                    <a:pt x="73327" y="31616"/>
                    <a:pt x="73327" y="31616"/>
                  </a:cubicBezTo>
                  <a:cubicBezTo>
                    <a:pt x="69041" y="30855"/>
                    <a:pt x="64760" y="32000"/>
                    <a:pt x="61764" y="34283"/>
                  </a:cubicBezTo>
                  <a:cubicBezTo>
                    <a:pt x="55340" y="38855"/>
                    <a:pt x="54482" y="47238"/>
                    <a:pt x="59621" y="52950"/>
                  </a:cubicBezTo>
                  <a:cubicBezTo>
                    <a:pt x="64760" y="58666"/>
                    <a:pt x="74180" y="59427"/>
                    <a:pt x="80177" y="54855"/>
                  </a:cubicBezTo>
                  <a:cubicBezTo>
                    <a:pt x="83599" y="52188"/>
                    <a:pt x="85743" y="48761"/>
                    <a:pt x="85743" y="44950"/>
                  </a:cubicBezTo>
                  <a:cubicBezTo>
                    <a:pt x="85743" y="44950"/>
                    <a:pt x="85743" y="44572"/>
                    <a:pt x="85743" y="44572"/>
                  </a:cubicBezTo>
                  <a:lnTo>
                    <a:pt x="120000" y="81905"/>
                  </a:lnTo>
                  <a:close/>
                </a:path>
              </a:pathLst>
            </a:custGeom>
            <a:solidFill>
              <a:schemeClr val="accent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8" name="Shape 208"/>
            <p:cNvSpPr/>
            <p:nvPr/>
          </p:nvSpPr>
          <p:spPr>
            <a:xfrm>
              <a:off x="4887669" y="2801083"/>
              <a:ext cx="755650" cy="771525"/>
            </a:xfrm>
            <a:custGeom>
              <a:avLst/>
              <a:gdLst/>
              <a:ahLst/>
              <a:cxnLst/>
              <a:rect l="0" t="0" r="0" b="0"/>
              <a:pathLst>
                <a:path w="120000" h="120000" extrusionOk="0">
                  <a:moveTo>
                    <a:pt x="120000" y="0"/>
                  </a:moveTo>
                  <a:cubicBezTo>
                    <a:pt x="113950" y="22716"/>
                    <a:pt x="102355" y="38022"/>
                    <a:pt x="96300" y="49877"/>
                  </a:cubicBezTo>
                  <a:cubicBezTo>
                    <a:pt x="87733" y="65677"/>
                    <a:pt x="84705" y="96294"/>
                    <a:pt x="84705" y="110122"/>
                  </a:cubicBezTo>
                  <a:cubicBezTo>
                    <a:pt x="84705" y="120000"/>
                    <a:pt x="84705" y="120000"/>
                    <a:pt x="84705" y="120000"/>
                  </a:cubicBezTo>
                  <a:cubicBezTo>
                    <a:pt x="47394" y="75555"/>
                    <a:pt x="47394" y="75555"/>
                    <a:pt x="47394" y="75555"/>
                  </a:cubicBezTo>
                  <a:cubicBezTo>
                    <a:pt x="45883" y="73577"/>
                    <a:pt x="43361" y="73577"/>
                    <a:pt x="41850" y="75061"/>
                  </a:cubicBezTo>
                  <a:cubicBezTo>
                    <a:pt x="39833" y="76050"/>
                    <a:pt x="38822" y="78022"/>
                    <a:pt x="38822" y="80494"/>
                  </a:cubicBezTo>
                  <a:cubicBezTo>
                    <a:pt x="38822" y="83455"/>
                    <a:pt x="37311" y="86911"/>
                    <a:pt x="34788" y="89383"/>
                  </a:cubicBezTo>
                  <a:cubicBezTo>
                    <a:pt x="29244" y="93333"/>
                    <a:pt x="21683" y="92344"/>
                    <a:pt x="17644" y="87405"/>
                  </a:cubicBezTo>
                  <a:cubicBezTo>
                    <a:pt x="13111" y="82466"/>
                    <a:pt x="14116" y="75061"/>
                    <a:pt x="19161" y="70616"/>
                  </a:cubicBezTo>
                  <a:cubicBezTo>
                    <a:pt x="22183" y="68644"/>
                    <a:pt x="25716" y="67655"/>
                    <a:pt x="28738" y="68150"/>
                  </a:cubicBezTo>
                  <a:cubicBezTo>
                    <a:pt x="31261" y="68644"/>
                    <a:pt x="33277" y="68150"/>
                    <a:pt x="34788" y="66666"/>
                  </a:cubicBezTo>
                  <a:cubicBezTo>
                    <a:pt x="36805" y="65183"/>
                    <a:pt x="36805" y="62716"/>
                    <a:pt x="35294" y="61233"/>
                  </a:cubicBezTo>
                  <a:cubicBezTo>
                    <a:pt x="0" y="18766"/>
                    <a:pt x="0" y="18766"/>
                    <a:pt x="0" y="18766"/>
                  </a:cubicBezTo>
                  <a:cubicBezTo>
                    <a:pt x="53444" y="10372"/>
                    <a:pt x="53444" y="10372"/>
                    <a:pt x="53444" y="10372"/>
                  </a:cubicBezTo>
                  <a:cubicBezTo>
                    <a:pt x="53444" y="10372"/>
                    <a:pt x="53444" y="10866"/>
                    <a:pt x="52938" y="10866"/>
                  </a:cubicBezTo>
                  <a:cubicBezTo>
                    <a:pt x="49916" y="14816"/>
                    <a:pt x="48405" y="19755"/>
                    <a:pt x="49411" y="24200"/>
                  </a:cubicBezTo>
                  <a:cubicBezTo>
                    <a:pt x="50922" y="33577"/>
                    <a:pt x="60000" y="40000"/>
                    <a:pt x="69577" y="38516"/>
                  </a:cubicBezTo>
                  <a:cubicBezTo>
                    <a:pt x="79161" y="37038"/>
                    <a:pt x="85211" y="28150"/>
                    <a:pt x="83700" y="18766"/>
                  </a:cubicBezTo>
                  <a:cubicBezTo>
                    <a:pt x="83194" y="13827"/>
                    <a:pt x="80166" y="9877"/>
                    <a:pt x="75627" y="7405"/>
                  </a:cubicBezTo>
                  <a:cubicBezTo>
                    <a:pt x="75627" y="6911"/>
                    <a:pt x="75627" y="6911"/>
                    <a:pt x="75627" y="6911"/>
                  </a:cubicBezTo>
                  <a:lnTo>
                    <a:pt x="120000" y="0"/>
                  </a:lnTo>
                  <a:close/>
                </a:path>
              </a:pathLst>
            </a:custGeom>
            <a:solidFill>
              <a:schemeClr val="accent2">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9" name="Shape 209"/>
            <p:cNvSpPr/>
            <p:nvPr/>
          </p:nvSpPr>
          <p:spPr>
            <a:xfrm>
              <a:off x="4700216" y="4086828"/>
              <a:ext cx="595044" cy="181898"/>
            </a:xfrm>
            <a:custGeom>
              <a:avLst/>
              <a:gdLst/>
              <a:ahLst/>
              <a:cxnLst/>
              <a:rect l="0" t="0" r="0" b="0"/>
              <a:pathLst>
                <a:path w="120000" h="120000" extrusionOk="0">
                  <a:moveTo>
                    <a:pt x="115915" y="87"/>
                  </a:moveTo>
                  <a:cubicBezTo>
                    <a:pt x="115277" y="87"/>
                    <a:pt x="114632" y="87"/>
                    <a:pt x="113994" y="2181"/>
                  </a:cubicBezTo>
                  <a:cubicBezTo>
                    <a:pt x="69174" y="88058"/>
                    <a:pt x="69174" y="88058"/>
                    <a:pt x="69174" y="88058"/>
                  </a:cubicBezTo>
                  <a:cubicBezTo>
                    <a:pt x="63414" y="98530"/>
                    <a:pt x="56366" y="98530"/>
                    <a:pt x="51246" y="88058"/>
                  </a:cubicBezTo>
                  <a:cubicBezTo>
                    <a:pt x="5787" y="2181"/>
                    <a:pt x="5787" y="2181"/>
                    <a:pt x="5787" y="2181"/>
                  </a:cubicBezTo>
                  <a:cubicBezTo>
                    <a:pt x="3865" y="-2007"/>
                    <a:pt x="1305" y="87"/>
                    <a:pt x="666" y="6370"/>
                  </a:cubicBezTo>
                  <a:cubicBezTo>
                    <a:pt x="-616" y="12654"/>
                    <a:pt x="22" y="18938"/>
                    <a:pt x="1944" y="23127"/>
                  </a:cubicBezTo>
                  <a:cubicBezTo>
                    <a:pt x="47402" y="109003"/>
                    <a:pt x="47402" y="109003"/>
                    <a:pt x="47402" y="109003"/>
                  </a:cubicBezTo>
                  <a:cubicBezTo>
                    <a:pt x="55089" y="123665"/>
                    <a:pt x="64692" y="123665"/>
                    <a:pt x="73017" y="109003"/>
                  </a:cubicBezTo>
                  <a:cubicBezTo>
                    <a:pt x="117837" y="23127"/>
                    <a:pt x="117837" y="23127"/>
                    <a:pt x="117837" y="23127"/>
                  </a:cubicBezTo>
                  <a:cubicBezTo>
                    <a:pt x="119759" y="18938"/>
                    <a:pt x="120397" y="12654"/>
                    <a:pt x="119759" y="6370"/>
                  </a:cubicBezTo>
                  <a:cubicBezTo>
                    <a:pt x="118476" y="2181"/>
                    <a:pt x="117198" y="87"/>
                    <a:pt x="115915" y="87"/>
                  </a:cubicBezTo>
                  <a:close/>
                </a:path>
              </a:pathLst>
            </a:custGeom>
            <a:solidFill>
              <a:schemeClr val="accent2">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0" name="Shape 210"/>
            <p:cNvSpPr/>
            <p:nvPr/>
          </p:nvSpPr>
          <p:spPr>
            <a:xfrm>
              <a:off x="4700216" y="4229703"/>
              <a:ext cx="595044" cy="181898"/>
            </a:xfrm>
            <a:custGeom>
              <a:avLst/>
              <a:gdLst/>
              <a:ahLst/>
              <a:cxnLst/>
              <a:rect l="0" t="0" r="0" b="0"/>
              <a:pathLst>
                <a:path w="120000" h="120000" extrusionOk="0">
                  <a:moveTo>
                    <a:pt x="115915" y="87"/>
                  </a:moveTo>
                  <a:cubicBezTo>
                    <a:pt x="115277" y="87"/>
                    <a:pt x="114632" y="2181"/>
                    <a:pt x="113994" y="2181"/>
                  </a:cubicBezTo>
                  <a:cubicBezTo>
                    <a:pt x="69174" y="88058"/>
                    <a:pt x="69174" y="88058"/>
                    <a:pt x="69174" y="88058"/>
                  </a:cubicBezTo>
                  <a:cubicBezTo>
                    <a:pt x="63414" y="98530"/>
                    <a:pt x="56366" y="98530"/>
                    <a:pt x="51246" y="88058"/>
                  </a:cubicBezTo>
                  <a:cubicBezTo>
                    <a:pt x="5787" y="2181"/>
                    <a:pt x="5787" y="2181"/>
                    <a:pt x="5787" y="2181"/>
                  </a:cubicBezTo>
                  <a:cubicBezTo>
                    <a:pt x="3865" y="-2007"/>
                    <a:pt x="1305" y="87"/>
                    <a:pt x="666" y="6370"/>
                  </a:cubicBezTo>
                  <a:cubicBezTo>
                    <a:pt x="-616" y="12654"/>
                    <a:pt x="22" y="21032"/>
                    <a:pt x="1944" y="25221"/>
                  </a:cubicBezTo>
                  <a:cubicBezTo>
                    <a:pt x="47402" y="109003"/>
                    <a:pt x="47402" y="109003"/>
                    <a:pt x="47402" y="109003"/>
                  </a:cubicBezTo>
                  <a:cubicBezTo>
                    <a:pt x="55089" y="123665"/>
                    <a:pt x="64692" y="123665"/>
                    <a:pt x="73017" y="109003"/>
                  </a:cubicBezTo>
                  <a:cubicBezTo>
                    <a:pt x="117837" y="25221"/>
                    <a:pt x="117837" y="25221"/>
                    <a:pt x="117837" y="25221"/>
                  </a:cubicBezTo>
                  <a:cubicBezTo>
                    <a:pt x="119759" y="21032"/>
                    <a:pt x="120397" y="12654"/>
                    <a:pt x="119759" y="6370"/>
                  </a:cubicBezTo>
                  <a:cubicBezTo>
                    <a:pt x="118476" y="2181"/>
                    <a:pt x="117198" y="87"/>
                    <a:pt x="115915" y="87"/>
                  </a:cubicBezTo>
                  <a:close/>
                </a:path>
              </a:pathLst>
            </a:custGeom>
            <a:solidFill>
              <a:schemeClr val="accent2">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1" name="Shape 211"/>
            <p:cNvSpPr/>
            <p:nvPr/>
          </p:nvSpPr>
          <p:spPr>
            <a:xfrm>
              <a:off x="4700216" y="4374692"/>
              <a:ext cx="595044" cy="182960"/>
            </a:xfrm>
            <a:custGeom>
              <a:avLst/>
              <a:gdLst/>
              <a:ahLst/>
              <a:cxnLst/>
              <a:rect l="0" t="0" r="0" b="0"/>
              <a:pathLst>
                <a:path w="120000" h="120000" extrusionOk="0">
                  <a:moveTo>
                    <a:pt x="115915" y="780"/>
                  </a:moveTo>
                  <a:cubicBezTo>
                    <a:pt x="115277" y="780"/>
                    <a:pt x="114632" y="780"/>
                    <a:pt x="113994" y="780"/>
                  </a:cubicBezTo>
                  <a:cubicBezTo>
                    <a:pt x="69174" y="86160"/>
                    <a:pt x="69174" y="86160"/>
                    <a:pt x="69174" y="86160"/>
                  </a:cubicBezTo>
                  <a:cubicBezTo>
                    <a:pt x="63414" y="96572"/>
                    <a:pt x="56366" y="96572"/>
                    <a:pt x="51246" y="86160"/>
                  </a:cubicBezTo>
                  <a:cubicBezTo>
                    <a:pt x="5787" y="780"/>
                    <a:pt x="5787" y="780"/>
                    <a:pt x="5787" y="780"/>
                  </a:cubicBezTo>
                  <a:cubicBezTo>
                    <a:pt x="3865" y="-1301"/>
                    <a:pt x="1305" y="780"/>
                    <a:pt x="666" y="7028"/>
                  </a:cubicBezTo>
                  <a:cubicBezTo>
                    <a:pt x="-616" y="13275"/>
                    <a:pt x="22" y="19522"/>
                    <a:pt x="1944" y="23687"/>
                  </a:cubicBezTo>
                  <a:cubicBezTo>
                    <a:pt x="47402" y="109067"/>
                    <a:pt x="47402" y="109067"/>
                    <a:pt x="47402" y="109067"/>
                  </a:cubicBezTo>
                  <a:cubicBezTo>
                    <a:pt x="55089" y="123644"/>
                    <a:pt x="64692" y="123644"/>
                    <a:pt x="73017" y="109067"/>
                  </a:cubicBezTo>
                  <a:cubicBezTo>
                    <a:pt x="117837" y="23687"/>
                    <a:pt x="117837" y="23687"/>
                    <a:pt x="117837" y="23687"/>
                  </a:cubicBezTo>
                  <a:cubicBezTo>
                    <a:pt x="119759" y="19522"/>
                    <a:pt x="120397" y="13275"/>
                    <a:pt x="119759" y="7028"/>
                  </a:cubicBezTo>
                  <a:cubicBezTo>
                    <a:pt x="118476" y="2863"/>
                    <a:pt x="117198" y="780"/>
                    <a:pt x="115915" y="780"/>
                  </a:cubicBezTo>
                  <a:close/>
                </a:path>
              </a:pathLst>
            </a:custGeom>
            <a:solidFill>
              <a:schemeClr val="accent2">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212" name="Shape 212"/>
          <p:cNvGrpSpPr/>
          <p:nvPr/>
        </p:nvGrpSpPr>
        <p:grpSpPr>
          <a:xfrm>
            <a:off x="6077203" y="1953702"/>
            <a:ext cx="1620896" cy="2603950"/>
            <a:chOff x="6077203" y="1953702"/>
            <a:chExt cx="1620896" cy="2603950"/>
          </a:xfrm>
        </p:grpSpPr>
        <p:sp>
          <p:nvSpPr>
            <p:cNvPr id="213" name="Shape 213"/>
            <p:cNvSpPr/>
            <p:nvPr/>
          </p:nvSpPr>
          <p:spPr>
            <a:xfrm>
              <a:off x="6351344" y="1953702"/>
              <a:ext cx="873126" cy="923581"/>
            </a:xfrm>
            <a:custGeom>
              <a:avLst/>
              <a:gdLst/>
              <a:ahLst/>
              <a:cxnLst/>
              <a:rect l="0" t="0" r="0" b="0"/>
              <a:pathLst>
                <a:path w="120000" h="120000" extrusionOk="0">
                  <a:moveTo>
                    <a:pt x="118254" y="79161"/>
                  </a:moveTo>
                  <a:cubicBezTo>
                    <a:pt x="116509" y="84525"/>
                    <a:pt x="110398" y="86995"/>
                    <a:pt x="104728" y="84933"/>
                  </a:cubicBezTo>
                  <a:cubicBezTo>
                    <a:pt x="102107" y="84112"/>
                    <a:pt x="99927" y="81636"/>
                    <a:pt x="98617" y="79161"/>
                  </a:cubicBezTo>
                  <a:cubicBezTo>
                    <a:pt x="98182" y="77512"/>
                    <a:pt x="96872" y="76272"/>
                    <a:pt x="95126" y="75444"/>
                  </a:cubicBezTo>
                  <a:cubicBezTo>
                    <a:pt x="93381" y="75037"/>
                    <a:pt x="91201" y="75858"/>
                    <a:pt x="90761" y="77512"/>
                  </a:cubicBezTo>
                  <a:cubicBezTo>
                    <a:pt x="73309" y="120000"/>
                    <a:pt x="73309" y="120000"/>
                    <a:pt x="73309" y="120000"/>
                  </a:cubicBezTo>
                  <a:cubicBezTo>
                    <a:pt x="44070" y="86174"/>
                    <a:pt x="44070" y="86174"/>
                    <a:pt x="44070" y="86174"/>
                  </a:cubicBezTo>
                  <a:cubicBezTo>
                    <a:pt x="44070" y="86174"/>
                    <a:pt x="44070" y="86174"/>
                    <a:pt x="44510" y="86174"/>
                  </a:cubicBezTo>
                  <a:cubicBezTo>
                    <a:pt x="48436" y="86588"/>
                    <a:pt x="52801" y="85760"/>
                    <a:pt x="56292" y="82871"/>
                  </a:cubicBezTo>
                  <a:cubicBezTo>
                    <a:pt x="62838" y="77920"/>
                    <a:pt x="63707" y="68845"/>
                    <a:pt x="58472" y="63072"/>
                  </a:cubicBezTo>
                  <a:cubicBezTo>
                    <a:pt x="53236" y="56886"/>
                    <a:pt x="43635" y="56059"/>
                    <a:pt x="37089" y="61010"/>
                  </a:cubicBezTo>
                  <a:cubicBezTo>
                    <a:pt x="34034" y="63486"/>
                    <a:pt x="31853" y="67196"/>
                    <a:pt x="31853" y="71320"/>
                  </a:cubicBezTo>
                  <a:cubicBezTo>
                    <a:pt x="31853" y="71734"/>
                    <a:pt x="31853" y="71734"/>
                    <a:pt x="31853" y="71734"/>
                  </a:cubicBezTo>
                  <a:cubicBezTo>
                    <a:pt x="0" y="35433"/>
                    <a:pt x="0" y="35433"/>
                    <a:pt x="0" y="35433"/>
                  </a:cubicBezTo>
                  <a:cubicBezTo>
                    <a:pt x="6980" y="26357"/>
                    <a:pt x="15271" y="19344"/>
                    <a:pt x="21382" y="14807"/>
                  </a:cubicBezTo>
                  <a:cubicBezTo>
                    <a:pt x="36654" y="4083"/>
                    <a:pt x="81600" y="-5819"/>
                    <a:pt x="120000" y="4083"/>
                  </a:cubicBezTo>
                  <a:cubicBezTo>
                    <a:pt x="96437" y="63072"/>
                    <a:pt x="96437" y="63072"/>
                    <a:pt x="96437" y="63072"/>
                  </a:cubicBezTo>
                  <a:cubicBezTo>
                    <a:pt x="96437" y="63072"/>
                    <a:pt x="96437" y="63072"/>
                    <a:pt x="96437" y="63072"/>
                  </a:cubicBezTo>
                  <a:cubicBezTo>
                    <a:pt x="95561" y="64721"/>
                    <a:pt x="96437" y="66783"/>
                    <a:pt x="98182" y="67196"/>
                  </a:cubicBezTo>
                  <a:cubicBezTo>
                    <a:pt x="99927" y="68023"/>
                    <a:pt x="102107" y="68023"/>
                    <a:pt x="103852" y="67196"/>
                  </a:cubicBezTo>
                  <a:cubicBezTo>
                    <a:pt x="106032" y="65548"/>
                    <a:pt x="109523" y="65548"/>
                    <a:pt x="112143" y="66369"/>
                  </a:cubicBezTo>
                  <a:cubicBezTo>
                    <a:pt x="117814" y="68437"/>
                    <a:pt x="120434" y="74209"/>
                    <a:pt x="118254" y="79161"/>
                  </a:cubicBezTo>
                  <a:close/>
                </a:path>
              </a:pathLst>
            </a:custGeom>
            <a:solidFill>
              <a:schemeClr val="accent3">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4" name="Shape 214"/>
            <p:cNvSpPr/>
            <p:nvPr/>
          </p:nvSpPr>
          <p:spPr>
            <a:xfrm>
              <a:off x="6916495" y="1994632"/>
              <a:ext cx="781604" cy="1023235"/>
            </a:xfrm>
            <a:custGeom>
              <a:avLst/>
              <a:gdLst/>
              <a:ahLst/>
              <a:cxnLst/>
              <a:rect l="0" t="0" r="0" b="0"/>
              <a:pathLst>
                <a:path w="120000" h="120000" extrusionOk="0">
                  <a:moveTo>
                    <a:pt x="119916" y="76334"/>
                  </a:moveTo>
                  <a:cubicBezTo>
                    <a:pt x="119429" y="81171"/>
                    <a:pt x="118942" y="86013"/>
                    <a:pt x="117962" y="90107"/>
                  </a:cubicBezTo>
                  <a:cubicBezTo>
                    <a:pt x="71168" y="96067"/>
                    <a:pt x="71168" y="96067"/>
                    <a:pt x="71168" y="96067"/>
                  </a:cubicBezTo>
                  <a:cubicBezTo>
                    <a:pt x="69220" y="96441"/>
                    <a:pt x="67754" y="97926"/>
                    <a:pt x="68246" y="99418"/>
                  </a:cubicBezTo>
                  <a:cubicBezTo>
                    <a:pt x="68246" y="101278"/>
                    <a:pt x="69707" y="102395"/>
                    <a:pt x="71168" y="103512"/>
                  </a:cubicBezTo>
                  <a:cubicBezTo>
                    <a:pt x="74095" y="104629"/>
                    <a:pt x="76043" y="106863"/>
                    <a:pt x="76530" y="109471"/>
                  </a:cubicBezTo>
                  <a:cubicBezTo>
                    <a:pt x="77990" y="114314"/>
                    <a:pt x="73608" y="118782"/>
                    <a:pt x="67267" y="119899"/>
                  </a:cubicBezTo>
                  <a:cubicBezTo>
                    <a:pt x="60931" y="120642"/>
                    <a:pt x="54596" y="117291"/>
                    <a:pt x="53622" y="112448"/>
                  </a:cubicBezTo>
                  <a:cubicBezTo>
                    <a:pt x="53135" y="109845"/>
                    <a:pt x="54109" y="107237"/>
                    <a:pt x="56057" y="105377"/>
                  </a:cubicBezTo>
                  <a:cubicBezTo>
                    <a:pt x="57517" y="103886"/>
                    <a:pt x="58010" y="102395"/>
                    <a:pt x="58010" y="100909"/>
                  </a:cubicBezTo>
                  <a:cubicBezTo>
                    <a:pt x="57517" y="99043"/>
                    <a:pt x="55570" y="98301"/>
                    <a:pt x="53622" y="98301"/>
                  </a:cubicBezTo>
                  <a:cubicBezTo>
                    <a:pt x="53622" y="98301"/>
                    <a:pt x="53622" y="98301"/>
                    <a:pt x="53135" y="98301"/>
                  </a:cubicBezTo>
                  <a:cubicBezTo>
                    <a:pt x="0" y="105003"/>
                    <a:pt x="0" y="105003"/>
                    <a:pt x="0" y="105003"/>
                  </a:cubicBezTo>
                  <a:cubicBezTo>
                    <a:pt x="18525" y="67766"/>
                    <a:pt x="18525" y="67766"/>
                    <a:pt x="18525" y="67766"/>
                  </a:cubicBezTo>
                  <a:cubicBezTo>
                    <a:pt x="18525" y="67766"/>
                    <a:pt x="18525" y="68140"/>
                    <a:pt x="19012" y="68140"/>
                  </a:cubicBezTo>
                  <a:cubicBezTo>
                    <a:pt x="20472" y="71491"/>
                    <a:pt x="23886" y="74100"/>
                    <a:pt x="28761" y="75585"/>
                  </a:cubicBezTo>
                  <a:cubicBezTo>
                    <a:pt x="37531" y="78194"/>
                    <a:pt x="46794" y="74842"/>
                    <a:pt x="50208" y="68140"/>
                  </a:cubicBezTo>
                  <a:cubicBezTo>
                    <a:pt x="53622" y="61438"/>
                    <a:pt x="49234" y="53993"/>
                    <a:pt x="40458" y="51384"/>
                  </a:cubicBezTo>
                  <a:cubicBezTo>
                    <a:pt x="36071" y="50267"/>
                    <a:pt x="30709" y="50641"/>
                    <a:pt x="26808" y="52127"/>
                  </a:cubicBezTo>
                  <a:cubicBezTo>
                    <a:pt x="26321" y="52127"/>
                    <a:pt x="26321" y="52127"/>
                    <a:pt x="26321" y="52501"/>
                  </a:cubicBezTo>
                  <a:cubicBezTo>
                    <a:pt x="52156" y="0"/>
                    <a:pt x="52156" y="0"/>
                    <a:pt x="52156" y="0"/>
                  </a:cubicBezTo>
                  <a:cubicBezTo>
                    <a:pt x="57517" y="1491"/>
                    <a:pt x="62879" y="2976"/>
                    <a:pt x="68246" y="5211"/>
                  </a:cubicBezTo>
                  <a:cubicBezTo>
                    <a:pt x="114067" y="23458"/>
                    <a:pt x="120889" y="48776"/>
                    <a:pt x="119916" y="76334"/>
                  </a:cubicBezTo>
                  <a:close/>
                </a:path>
              </a:pathLst>
            </a:custGeom>
            <a:solidFill>
              <a:schemeClr val="accent3">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5" name="Shape 215"/>
            <p:cNvSpPr/>
            <p:nvPr/>
          </p:nvSpPr>
          <p:spPr>
            <a:xfrm>
              <a:off x="6100521" y="2254982"/>
              <a:ext cx="758825" cy="768350"/>
            </a:xfrm>
            <a:custGeom>
              <a:avLst/>
              <a:gdLst/>
              <a:ahLst/>
              <a:cxnLst/>
              <a:rect l="0" t="0" r="0" b="0"/>
              <a:pathLst>
                <a:path w="120000" h="120000" extrusionOk="0">
                  <a:moveTo>
                    <a:pt x="67277" y="109088"/>
                  </a:moveTo>
                  <a:cubicBezTo>
                    <a:pt x="70794" y="105122"/>
                    <a:pt x="71800" y="100166"/>
                    <a:pt x="71294" y="95205"/>
                  </a:cubicBezTo>
                  <a:cubicBezTo>
                    <a:pt x="69788" y="85783"/>
                    <a:pt x="60755" y="79338"/>
                    <a:pt x="51211" y="81322"/>
                  </a:cubicBezTo>
                  <a:cubicBezTo>
                    <a:pt x="41672" y="82811"/>
                    <a:pt x="35144" y="91238"/>
                    <a:pt x="36650" y="100661"/>
                  </a:cubicBezTo>
                  <a:cubicBezTo>
                    <a:pt x="37655" y="105622"/>
                    <a:pt x="40672" y="110083"/>
                    <a:pt x="44688" y="112561"/>
                  </a:cubicBezTo>
                  <a:cubicBezTo>
                    <a:pt x="45188" y="112561"/>
                    <a:pt x="45188" y="112561"/>
                    <a:pt x="45188" y="112561"/>
                  </a:cubicBezTo>
                  <a:cubicBezTo>
                    <a:pt x="0" y="120000"/>
                    <a:pt x="0" y="120000"/>
                    <a:pt x="0" y="120000"/>
                  </a:cubicBezTo>
                  <a:cubicBezTo>
                    <a:pt x="1505" y="117522"/>
                    <a:pt x="3011" y="114544"/>
                    <a:pt x="5022" y="111572"/>
                  </a:cubicBezTo>
                  <a:cubicBezTo>
                    <a:pt x="7027" y="108594"/>
                    <a:pt x="18077" y="91733"/>
                    <a:pt x="23600" y="83305"/>
                  </a:cubicBezTo>
                  <a:cubicBezTo>
                    <a:pt x="25605" y="80333"/>
                    <a:pt x="26111" y="76861"/>
                    <a:pt x="25105" y="73883"/>
                  </a:cubicBezTo>
                  <a:cubicBezTo>
                    <a:pt x="15566" y="44133"/>
                    <a:pt x="24100" y="18844"/>
                    <a:pt x="36650" y="0"/>
                  </a:cubicBezTo>
                  <a:cubicBezTo>
                    <a:pt x="73305" y="44133"/>
                    <a:pt x="73305" y="44133"/>
                    <a:pt x="73305" y="44133"/>
                  </a:cubicBezTo>
                  <a:cubicBezTo>
                    <a:pt x="74311" y="45622"/>
                    <a:pt x="76822" y="46116"/>
                    <a:pt x="78827" y="44627"/>
                  </a:cubicBezTo>
                  <a:cubicBezTo>
                    <a:pt x="80333" y="43138"/>
                    <a:pt x="81338" y="41155"/>
                    <a:pt x="81338" y="39172"/>
                  </a:cubicBezTo>
                  <a:cubicBezTo>
                    <a:pt x="81838" y="35700"/>
                    <a:pt x="83350" y="32727"/>
                    <a:pt x="85855" y="30250"/>
                  </a:cubicBezTo>
                  <a:cubicBezTo>
                    <a:pt x="90877" y="26283"/>
                    <a:pt x="98411" y="26777"/>
                    <a:pt x="102927" y="31733"/>
                  </a:cubicBezTo>
                  <a:cubicBezTo>
                    <a:pt x="106944" y="37188"/>
                    <a:pt x="106444" y="44627"/>
                    <a:pt x="100922" y="48594"/>
                  </a:cubicBezTo>
                  <a:cubicBezTo>
                    <a:pt x="98411" y="51072"/>
                    <a:pt x="94894" y="51572"/>
                    <a:pt x="91383" y="51072"/>
                  </a:cubicBezTo>
                  <a:cubicBezTo>
                    <a:pt x="89372" y="50577"/>
                    <a:pt x="87366" y="51572"/>
                    <a:pt x="85355" y="52561"/>
                  </a:cubicBezTo>
                  <a:cubicBezTo>
                    <a:pt x="83850" y="54050"/>
                    <a:pt x="83350" y="56527"/>
                    <a:pt x="84855" y="58016"/>
                  </a:cubicBezTo>
                  <a:cubicBezTo>
                    <a:pt x="120000" y="100661"/>
                    <a:pt x="120000" y="100661"/>
                    <a:pt x="120000" y="100661"/>
                  </a:cubicBezTo>
                  <a:cubicBezTo>
                    <a:pt x="67277" y="109088"/>
                    <a:pt x="67277" y="109088"/>
                    <a:pt x="67277" y="109088"/>
                  </a:cubicBezTo>
                  <a:cubicBezTo>
                    <a:pt x="67277" y="109088"/>
                    <a:pt x="67277" y="109088"/>
                    <a:pt x="67277" y="109088"/>
                  </a:cubicBezTo>
                  <a:close/>
                </a:path>
              </a:pathLst>
            </a:custGeom>
            <a:solidFill>
              <a:schemeClr val="accent3">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6" name="Shape 216"/>
            <p:cNvSpPr/>
            <p:nvPr/>
          </p:nvSpPr>
          <p:spPr>
            <a:xfrm>
              <a:off x="6077203" y="2806550"/>
              <a:ext cx="788493" cy="852667"/>
            </a:xfrm>
            <a:custGeom>
              <a:avLst/>
              <a:gdLst/>
              <a:ahLst/>
              <a:cxnLst/>
              <a:rect l="0" t="0" r="0" b="0"/>
              <a:pathLst>
                <a:path w="120000" h="120000" extrusionOk="0">
                  <a:moveTo>
                    <a:pt x="120000" y="17550"/>
                  </a:moveTo>
                  <a:cubicBezTo>
                    <a:pt x="101638" y="62235"/>
                    <a:pt x="101638" y="62235"/>
                    <a:pt x="101638" y="62235"/>
                  </a:cubicBezTo>
                  <a:cubicBezTo>
                    <a:pt x="101638" y="62235"/>
                    <a:pt x="101638" y="62235"/>
                    <a:pt x="101638" y="62235"/>
                  </a:cubicBezTo>
                  <a:cubicBezTo>
                    <a:pt x="99707" y="57764"/>
                    <a:pt x="96321" y="54641"/>
                    <a:pt x="91975" y="52849"/>
                  </a:cubicBezTo>
                  <a:cubicBezTo>
                    <a:pt x="83277" y="50169"/>
                    <a:pt x="73613" y="54191"/>
                    <a:pt x="70227" y="62235"/>
                  </a:cubicBezTo>
                  <a:cubicBezTo>
                    <a:pt x="66847" y="69830"/>
                    <a:pt x="71193" y="78767"/>
                    <a:pt x="79891" y="81896"/>
                  </a:cubicBezTo>
                  <a:cubicBezTo>
                    <a:pt x="84726" y="83682"/>
                    <a:pt x="89555" y="83238"/>
                    <a:pt x="93906" y="81003"/>
                  </a:cubicBezTo>
                  <a:cubicBezTo>
                    <a:pt x="93906" y="81003"/>
                    <a:pt x="93906" y="81003"/>
                    <a:pt x="94389" y="81003"/>
                  </a:cubicBezTo>
                  <a:cubicBezTo>
                    <a:pt x="79891" y="115852"/>
                    <a:pt x="79891" y="115852"/>
                    <a:pt x="79891" y="115852"/>
                  </a:cubicBezTo>
                  <a:cubicBezTo>
                    <a:pt x="53315" y="122110"/>
                    <a:pt x="37856" y="119431"/>
                    <a:pt x="37856" y="119431"/>
                  </a:cubicBezTo>
                  <a:cubicBezTo>
                    <a:pt x="28187" y="118537"/>
                    <a:pt x="22392" y="108258"/>
                    <a:pt x="23358" y="101556"/>
                  </a:cubicBezTo>
                  <a:cubicBezTo>
                    <a:pt x="24807" y="94405"/>
                    <a:pt x="25290" y="91277"/>
                    <a:pt x="20944" y="88153"/>
                  </a:cubicBezTo>
                  <a:cubicBezTo>
                    <a:pt x="17075" y="85468"/>
                    <a:pt x="17075" y="81896"/>
                    <a:pt x="19007" y="80553"/>
                  </a:cubicBezTo>
                  <a:cubicBezTo>
                    <a:pt x="20944" y="79216"/>
                    <a:pt x="27704" y="76531"/>
                    <a:pt x="27704" y="76531"/>
                  </a:cubicBezTo>
                  <a:cubicBezTo>
                    <a:pt x="27704" y="76531"/>
                    <a:pt x="22875" y="73408"/>
                    <a:pt x="19972" y="72509"/>
                  </a:cubicBezTo>
                  <a:cubicBezTo>
                    <a:pt x="17075" y="71172"/>
                    <a:pt x="15626" y="66701"/>
                    <a:pt x="17075" y="64021"/>
                  </a:cubicBezTo>
                  <a:cubicBezTo>
                    <a:pt x="18524" y="61342"/>
                    <a:pt x="19007" y="54641"/>
                    <a:pt x="19007" y="54641"/>
                  </a:cubicBezTo>
                  <a:cubicBezTo>
                    <a:pt x="19007" y="54641"/>
                    <a:pt x="12729" y="51512"/>
                    <a:pt x="5480" y="47934"/>
                  </a:cubicBezTo>
                  <a:cubicBezTo>
                    <a:pt x="162" y="45703"/>
                    <a:pt x="-1285" y="42125"/>
                    <a:pt x="1128" y="35873"/>
                  </a:cubicBezTo>
                  <a:cubicBezTo>
                    <a:pt x="49452" y="28273"/>
                    <a:pt x="49452" y="28273"/>
                    <a:pt x="49452" y="28273"/>
                  </a:cubicBezTo>
                  <a:cubicBezTo>
                    <a:pt x="51866" y="28273"/>
                    <a:pt x="52832" y="26487"/>
                    <a:pt x="52832" y="24257"/>
                  </a:cubicBezTo>
                  <a:cubicBezTo>
                    <a:pt x="52349" y="22465"/>
                    <a:pt x="51383" y="20678"/>
                    <a:pt x="49452" y="19785"/>
                  </a:cubicBezTo>
                  <a:cubicBezTo>
                    <a:pt x="46554" y="17999"/>
                    <a:pt x="44617" y="15763"/>
                    <a:pt x="44134" y="12191"/>
                  </a:cubicBezTo>
                  <a:cubicBezTo>
                    <a:pt x="43168" y="6382"/>
                    <a:pt x="47520" y="1018"/>
                    <a:pt x="53798" y="125"/>
                  </a:cubicBezTo>
                  <a:cubicBezTo>
                    <a:pt x="60081" y="-767"/>
                    <a:pt x="65881" y="3254"/>
                    <a:pt x="66847" y="9062"/>
                  </a:cubicBezTo>
                  <a:cubicBezTo>
                    <a:pt x="67330" y="12191"/>
                    <a:pt x="66364" y="15319"/>
                    <a:pt x="64433" y="17550"/>
                  </a:cubicBezTo>
                  <a:cubicBezTo>
                    <a:pt x="62978" y="18892"/>
                    <a:pt x="62495" y="21128"/>
                    <a:pt x="62978" y="22914"/>
                  </a:cubicBezTo>
                  <a:cubicBezTo>
                    <a:pt x="62978" y="24700"/>
                    <a:pt x="65398" y="26043"/>
                    <a:pt x="67330" y="25594"/>
                  </a:cubicBezTo>
                  <a:lnTo>
                    <a:pt x="120000" y="17550"/>
                  </a:lnTo>
                  <a:close/>
                </a:path>
              </a:pathLst>
            </a:custGeom>
            <a:solidFill>
              <a:schemeClr val="accent3">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7" name="Shape 217"/>
            <p:cNvSpPr/>
            <p:nvPr/>
          </p:nvSpPr>
          <p:spPr>
            <a:xfrm>
              <a:off x="6565236" y="2943958"/>
              <a:ext cx="891009" cy="1000126"/>
            </a:xfrm>
            <a:custGeom>
              <a:avLst/>
              <a:gdLst/>
              <a:ahLst/>
              <a:cxnLst/>
              <a:rect l="0" t="0" r="0" b="0"/>
              <a:pathLst>
                <a:path w="120000" h="120000" extrusionOk="0">
                  <a:moveTo>
                    <a:pt x="120000" y="81905"/>
                  </a:moveTo>
                  <a:cubicBezTo>
                    <a:pt x="120000" y="94477"/>
                    <a:pt x="120000" y="109333"/>
                    <a:pt x="120000" y="109333"/>
                  </a:cubicBezTo>
                  <a:cubicBezTo>
                    <a:pt x="120000" y="109333"/>
                    <a:pt x="102897" y="120000"/>
                    <a:pt x="62698" y="120000"/>
                  </a:cubicBezTo>
                  <a:cubicBezTo>
                    <a:pt x="22505" y="120000"/>
                    <a:pt x="5830" y="109333"/>
                    <a:pt x="5830" y="109333"/>
                  </a:cubicBezTo>
                  <a:cubicBezTo>
                    <a:pt x="5830" y="91811"/>
                    <a:pt x="5830" y="91811"/>
                    <a:pt x="5830" y="91811"/>
                  </a:cubicBezTo>
                  <a:cubicBezTo>
                    <a:pt x="22505" y="52572"/>
                    <a:pt x="22505" y="52572"/>
                    <a:pt x="22505" y="52572"/>
                  </a:cubicBezTo>
                  <a:cubicBezTo>
                    <a:pt x="22932" y="51050"/>
                    <a:pt x="22078" y="49522"/>
                    <a:pt x="20369" y="48761"/>
                  </a:cubicBezTo>
                  <a:cubicBezTo>
                    <a:pt x="18660" y="48383"/>
                    <a:pt x="16945" y="48383"/>
                    <a:pt x="15236" y="49144"/>
                  </a:cubicBezTo>
                  <a:cubicBezTo>
                    <a:pt x="12672" y="50283"/>
                    <a:pt x="9675" y="50666"/>
                    <a:pt x="6684" y="49522"/>
                  </a:cubicBezTo>
                  <a:cubicBezTo>
                    <a:pt x="1551" y="48000"/>
                    <a:pt x="-1439" y="42666"/>
                    <a:pt x="697" y="37716"/>
                  </a:cubicBezTo>
                  <a:cubicBezTo>
                    <a:pt x="2839" y="33144"/>
                    <a:pt x="8393" y="30855"/>
                    <a:pt x="13954" y="32383"/>
                  </a:cubicBezTo>
                  <a:cubicBezTo>
                    <a:pt x="16945" y="33522"/>
                    <a:pt x="19087" y="35427"/>
                    <a:pt x="19941" y="37716"/>
                  </a:cubicBezTo>
                  <a:cubicBezTo>
                    <a:pt x="20369" y="39238"/>
                    <a:pt x="22078" y="40761"/>
                    <a:pt x="23787" y="41144"/>
                  </a:cubicBezTo>
                  <a:cubicBezTo>
                    <a:pt x="25502" y="41905"/>
                    <a:pt x="27211" y="41144"/>
                    <a:pt x="28065" y="39616"/>
                  </a:cubicBezTo>
                  <a:cubicBezTo>
                    <a:pt x="44741" y="0"/>
                    <a:pt x="44741" y="0"/>
                    <a:pt x="44741" y="0"/>
                  </a:cubicBezTo>
                  <a:cubicBezTo>
                    <a:pt x="73819" y="31616"/>
                    <a:pt x="73819" y="31616"/>
                    <a:pt x="73819" y="31616"/>
                  </a:cubicBezTo>
                  <a:cubicBezTo>
                    <a:pt x="73392" y="31616"/>
                    <a:pt x="73392" y="31616"/>
                    <a:pt x="73392" y="31616"/>
                  </a:cubicBezTo>
                  <a:cubicBezTo>
                    <a:pt x="69113" y="30855"/>
                    <a:pt x="64840" y="32000"/>
                    <a:pt x="61416" y="34283"/>
                  </a:cubicBezTo>
                  <a:cubicBezTo>
                    <a:pt x="55001" y="38855"/>
                    <a:pt x="54147" y="47238"/>
                    <a:pt x="59280" y="52950"/>
                  </a:cubicBezTo>
                  <a:cubicBezTo>
                    <a:pt x="64413" y="58666"/>
                    <a:pt x="73819" y="59427"/>
                    <a:pt x="80234" y="54855"/>
                  </a:cubicBezTo>
                  <a:cubicBezTo>
                    <a:pt x="83652" y="52188"/>
                    <a:pt x="85361" y="48761"/>
                    <a:pt x="85788" y="44950"/>
                  </a:cubicBezTo>
                  <a:cubicBezTo>
                    <a:pt x="85788" y="44950"/>
                    <a:pt x="85788" y="44572"/>
                    <a:pt x="85788" y="44572"/>
                  </a:cubicBezTo>
                  <a:lnTo>
                    <a:pt x="120000" y="81905"/>
                  </a:lnTo>
                  <a:close/>
                </a:path>
              </a:pathLst>
            </a:custGeom>
            <a:solidFill>
              <a:schemeClr val="accent3"/>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8" name="Shape 218"/>
            <p:cNvSpPr/>
            <p:nvPr/>
          </p:nvSpPr>
          <p:spPr>
            <a:xfrm>
              <a:off x="6922846" y="2801083"/>
              <a:ext cx="752476" cy="771525"/>
            </a:xfrm>
            <a:custGeom>
              <a:avLst/>
              <a:gdLst/>
              <a:ahLst/>
              <a:cxnLst/>
              <a:rect l="0" t="0" r="0" b="0"/>
              <a:pathLst>
                <a:path w="120000" h="120000" extrusionOk="0">
                  <a:moveTo>
                    <a:pt x="120000" y="0"/>
                  </a:moveTo>
                  <a:cubicBezTo>
                    <a:pt x="114427" y="22716"/>
                    <a:pt x="102783" y="38022"/>
                    <a:pt x="96200" y="49877"/>
                  </a:cubicBezTo>
                  <a:cubicBezTo>
                    <a:pt x="88100" y="65677"/>
                    <a:pt x="85061" y="96294"/>
                    <a:pt x="85061" y="110122"/>
                  </a:cubicBezTo>
                  <a:cubicBezTo>
                    <a:pt x="85061" y="120000"/>
                    <a:pt x="85061" y="120000"/>
                    <a:pt x="85061" y="120000"/>
                  </a:cubicBezTo>
                  <a:cubicBezTo>
                    <a:pt x="47594" y="75555"/>
                    <a:pt x="47594" y="75555"/>
                    <a:pt x="47594" y="75555"/>
                  </a:cubicBezTo>
                  <a:cubicBezTo>
                    <a:pt x="46077" y="73577"/>
                    <a:pt x="43544" y="73577"/>
                    <a:pt x="41516" y="75061"/>
                  </a:cubicBezTo>
                  <a:cubicBezTo>
                    <a:pt x="40000" y="76050"/>
                    <a:pt x="38988" y="78022"/>
                    <a:pt x="38988" y="80494"/>
                  </a:cubicBezTo>
                  <a:cubicBezTo>
                    <a:pt x="38988" y="83455"/>
                    <a:pt x="37466" y="86911"/>
                    <a:pt x="34427" y="89383"/>
                  </a:cubicBezTo>
                  <a:cubicBezTo>
                    <a:pt x="29366" y="93333"/>
                    <a:pt x="21772" y="92344"/>
                    <a:pt x="17216" y="87405"/>
                  </a:cubicBezTo>
                  <a:cubicBezTo>
                    <a:pt x="13166" y="82466"/>
                    <a:pt x="14177" y="75061"/>
                    <a:pt x="19238" y="70616"/>
                  </a:cubicBezTo>
                  <a:cubicBezTo>
                    <a:pt x="21772" y="68644"/>
                    <a:pt x="25316" y="67655"/>
                    <a:pt x="28861" y="68150"/>
                  </a:cubicBezTo>
                  <a:cubicBezTo>
                    <a:pt x="30883" y="68644"/>
                    <a:pt x="33416" y="68150"/>
                    <a:pt x="34938" y="66666"/>
                  </a:cubicBezTo>
                  <a:cubicBezTo>
                    <a:pt x="36455" y="65183"/>
                    <a:pt x="36961" y="62716"/>
                    <a:pt x="35444" y="61233"/>
                  </a:cubicBezTo>
                  <a:cubicBezTo>
                    <a:pt x="0" y="18766"/>
                    <a:pt x="0" y="18766"/>
                    <a:pt x="0" y="18766"/>
                  </a:cubicBezTo>
                  <a:cubicBezTo>
                    <a:pt x="53672" y="10372"/>
                    <a:pt x="53672" y="10372"/>
                    <a:pt x="53672" y="10372"/>
                  </a:cubicBezTo>
                  <a:cubicBezTo>
                    <a:pt x="53166" y="10372"/>
                    <a:pt x="53166" y="10866"/>
                    <a:pt x="53166" y="10866"/>
                  </a:cubicBezTo>
                  <a:cubicBezTo>
                    <a:pt x="50127" y="14816"/>
                    <a:pt x="48605" y="19755"/>
                    <a:pt x="49622" y="24200"/>
                  </a:cubicBezTo>
                  <a:cubicBezTo>
                    <a:pt x="51138" y="33577"/>
                    <a:pt x="60255" y="40000"/>
                    <a:pt x="69366" y="38516"/>
                  </a:cubicBezTo>
                  <a:cubicBezTo>
                    <a:pt x="78988" y="37038"/>
                    <a:pt x="85572" y="28150"/>
                    <a:pt x="84050" y="18766"/>
                  </a:cubicBezTo>
                  <a:cubicBezTo>
                    <a:pt x="83038" y="13827"/>
                    <a:pt x="80000" y="9877"/>
                    <a:pt x="75950" y="7405"/>
                  </a:cubicBezTo>
                  <a:cubicBezTo>
                    <a:pt x="75950" y="6911"/>
                    <a:pt x="75444" y="6911"/>
                    <a:pt x="75444" y="6911"/>
                  </a:cubicBezTo>
                  <a:lnTo>
                    <a:pt x="120000" y="0"/>
                  </a:lnTo>
                  <a:close/>
                </a:path>
              </a:pathLst>
            </a:custGeom>
            <a:solidFill>
              <a:schemeClr val="accent3">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9" name="Shape 219"/>
            <p:cNvSpPr/>
            <p:nvPr/>
          </p:nvSpPr>
          <p:spPr>
            <a:xfrm>
              <a:off x="6734329" y="4086828"/>
              <a:ext cx="595044" cy="181898"/>
            </a:xfrm>
            <a:custGeom>
              <a:avLst/>
              <a:gdLst/>
              <a:ahLst/>
              <a:cxnLst/>
              <a:rect l="0" t="0" r="0" b="0"/>
              <a:pathLst>
                <a:path w="120000" h="120000" extrusionOk="0">
                  <a:moveTo>
                    <a:pt x="116134" y="87"/>
                  </a:moveTo>
                  <a:cubicBezTo>
                    <a:pt x="115495" y="87"/>
                    <a:pt x="114851" y="87"/>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18938"/>
                    <a:pt x="2162" y="23127"/>
                  </a:cubicBezTo>
                  <a:cubicBezTo>
                    <a:pt x="46982" y="109003"/>
                    <a:pt x="46982" y="109003"/>
                    <a:pt x="46982" y="109003"/>
                  </a:cubicBezTo>
                  <a:cubicBezTo>
                    <a:pt x="55307" y="123665"/>
                    <a:pt x="64910" y="123665"/>
                    <a:pt x="72597" y="109003"/>
                  </a:cubicBezTo>
                  <a:cubicBezTo>
                    <a:pt x="118055" y="23127"/>
                    <a:pt x="118055" y="23127"/>
                    <a:pt x="118055" y="23127"/>
                  </a:cubicBezTo>
                  <a:cubicBezTo>
                    <a:pt x="119977" y="18938"/>
                    <a:pt x="120616" y="12654"/>
                    <a:pt x="119333" y="6370"/>
                  </a:cubicBezTo>
                  <a:cubicBezTo>
                    <a:pt x="118694" y="2181"/>
                    <a:pt x="117417" y="87"/>
                    <a:pt x="116134" y="87"/>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0" name="Shape 220"/>
            <p:cNvSpPr/>
            <p:nvPr/>
          </p:nvSpPr>
          <p:spPr>
            <a:xfrm>
              <a:off x="6734329" y="4229703"/>
              <a:ext cx="595044" cy="181898"/>
            </a:xfrm>
            <a:custGeom>
              <a:avLst/>
              <a:gdLst/>
              <a:ahLst/>
              <a:cxnLst/>
              <a:rect l="0" t="0" r="0" b="0"/>
              <a:pathLst>
                <a:path w="120000" h="120000" extrusionOk="0">
                  <a:moveTo>
                    <a:pt x="116134" y="87"/>
                  </a:moveTo>
                  <a:cubicBezTo>
                    <a:pt x="115495" y="87"/>
                    <a:pt x="114851" y="2181"/>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21032"/>
                    <a:pt x="2162" y="25221"/>
                  </a:cubicBezTo>
                  <a:cubicBezTo>
                    <a:pt x="46982" y="109003"/>
                    <a:pt x="46982" y="109003"/>
                    <a:pt x="46982" y="109003"/>
                  </a:cubicBezTo>
                  <a:cubicBezTo>
                    <a:pt x="55307" y="123665"/>
                    <a:pt x="64910" y="123665"/>
                    <a:pt x="72597" y="109003"/>
                  </a:cubicBezTo>
                  <a:cubicBezTo>
                    <a:pt x="118055" y="25221"/>
                    <a:pt x="118055" y="25221"/>
                    <a:pt x="118055" y="25221"/>
                  </a:cubicBezTo>
                  <a:cubicBezTo>
                    <a:pt x="119977" y="21032"/>
                    <a:pt x="120616" y="12654"/>
                    <a:pt x="119333" y="6370"/>
                  </a:cubicBezTo>
                  <a:cubicBezTo>
                    <a:pt x="118694" y="2181"/>
                    <a:pt x="117417" y="87"/>
                    <a:pt x="116134" y="87"/>
                  </a:cubicBezTo>
                  <a:close/>
                </a:path>
              </a:pathLst>
            </a:custGeom>
            <a:solidFill>
              <a:schemeClr val="accent3">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1" name="Shape 221"/>
            <p:cNvSpPr/>
            <p:nvPr/>
          </p:nvSpPr>
          <p:spPr>
            <a:xfrm>
              <a:off x="6734329" y="4374692"/>
              <a:ext cx="595044" cy="182960"/>
            </a:xfrm>
            <a:custGeom>
              <a:avLst/>
              <a:gdLst/>
              <a:ahLst/>
              <a:cxnLst/>
              <a:rect l="0" t="0" r="0" b="0"/>
              <a:pathLst>
                <a:path w="120000" h="120000" extrusionOk="0">
                  <a:moveTo>
                    <a:pt x="116134" y="780"/>
                  </a:moveTo>
                  <a:cubicBezTo>
                    <a:pt x="115495" y="780"/>
                    <a:pt x="114851" y="780"/>
                    <a:pt x="114212" y="780"/>
                  </a:cubicBezTo>
                  <a:cubicBezTo>
                    <a:pt x="68753" y="86160"/>
                    <a:pt x="68753" y="86160"/>
                    <a:pt x="68753" y="86160"/>
                  </a:cubicBezTo>
                  <a:cubicBezTo>
                    <a:pt x="63633" y="96572"/>
                    <a:pt x="56585" y="96572"/>
                    <a:pt x="50825" y="86160"/>
                  </a:cubicBezTo>
                  <a:cubicBezTo>
                    <a:pt x="6005" y="780"/>
                    <a:pt x="6005" y="780"/>
                    <a:pt x="6005" y="780"/>
                  </a:cubicBezTo>
                  <a:cubicBezTo>
                    <a:pt x="4084" y="-1301"/>
                    <a:pt x="1523" y="780"/>
                    <a:pt x="240" y="7028"/>
                  </a:cubicBezTo>
                  <a:cubicBezTo>
                    <a:pt x="-397" y="13275"/>
                    <a:pt x="240" y="19522"/>
                    <a:pt x="2162" y="23687"/>
                  </a:cubicBezTo>
                  <a:cubicBezTo>
                    <a:pt x="46982" y="109067"/>
                    <a:pt x="46982" y="109067"/>
                    <a:pt x="46982" y="109067"/>
                  </a:cubicBezTo>
                  <a:cubicBezTo>
                    <a:pt x="55307" y="123644"/>
                    <a:pt x="64910" y="123644"/>
                    <a:pt x="72597" y="109067"/>
                  </a:cubicBezTo>
                  <a:cubicBezTo>
                    <a:pt x="118055" y="23687"/>
                    <a:pt x="118055" y="23687"/>
                    <a:pt x="118055" y="23687"/>
                  </a:cubicBezTo>
                  <a:cubicBezTo>
                    <a:pt x="119977" y="19522"/>
                    <a:pt x="120616" y="13275"/>
                    <a:pt x="119333" y="7028"/>
                  </a:cubicBezTo>
                  <a:cubicBezTo>
                    <a:pt x="118694" y="2863"/>
                    <a:pt x="117417" y="780"/>
                    <a:pt x="116134" y="780"/>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222" name="Shape 222"/>
          <p:cNvGrpSpPr/>
          <p:nvPr/>
        </p:nvGrpSpPr>
        <p:grpSpPr>
          <a:xfrm>
            <a:off x="8112261" y="1953702"/>
            <a:ext cx="1616845" cy="2603950"/>
            <a:chOff x="8112261" y="1953702"/>
            <a:chExt cx="1616845" cy="2603950"/>
          </a:xfrm>
        </p:grpSpPr>
        <p:sp>
          <p:nvSpPr>
            <p:cNvPr id="223" name="Shape 223"/>
            <p:cNvSpPr/>
            <p:nvPr/>
          </p:nvSpPr>
          <p:spPr>
            <a:xfrm>
              <a:off x="8384932" y="1953702"/>
              <a:ext cx="869950" cy="923581"/>
            </a:xfrm>
            <a:custGeom>
              <a:avLst/>
              <a:gdLst/>
              <a:ahLst/>
              <a:cxnLst/>
              <a:rect l="0" t="0" r="0" b="0"/>
              <a:pathLst>
                <a:path w="120000" h="120000" extrusionOk="0">
                  <a:moveTo>
                    <a:pt x="118690" y="79161"/>
                  </a:moveTo>
                  <a:cubicBezTo>
                    <a:pt x="116496" y="84525"/>
                    <a:pt x="110368" y="86995"/>
                    <a:pt x="105114" y="84933"/>
                  </a:cubicBezTo>
                  <a:cubicBezTo>
                    <a:pt x="102047" y="84112"/>
                    <a:pt x="99853"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534" y="71320"/>
                  </a:cubicBezTo>
                  <a:cubicBezTo>
                    <a:pt x="31534" y="71734"/>
                    <a:pt x="31534" y="71734"/>
                    <a:pt x="31534" y="71734"/>
                  </a:cubicBezTo>
                  <a:cubicBezTo>
                    <a:pt x="0" y="35433"/>
                    <a:pt x="0" y="35433"/>
                    <a:pt x="0" y="35433"/>
                  </a:cubicBezTo>
                  <a:cubicBezTo>
                    <a:pt x="7006" y="26357"/>
                    <a:pt x="14891"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047" y="68023"/>
                    <a:pt x="103798" y="67196"/>
                  </a:cubicBezTo>
                  <a:cubicBezTo>
                    <a:pt x="106423" y="65548"/>
                    <a:pt x="109490" y="65548"/>
                    <a:pt x="112557" y="66369"/>
                  </a:cubicBezTo>
                  <a:cubicBezTo>
                    <a:pt x="117811" y="68437"/>
                    <a:pt x="120878" y="74209"/>
                    <a:pt x="118690" y="79161"/>
                  </a:cubicBezTo>
                  <a:close/>
                </a:path>
              </a:pathLst>
            </a:custGeom>
            <a:solidFill>
              <a:schemeClr val="accent3">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4" name="Shape 224"/>
            <p:cNvSpPr/>
            <p:nvPr/>
          </p:nvSpPr>
          <p:spPr>
            <a:xfrm>
              <a:off x="8950082" y="1994632"/>
              <a:ext cx="779024" cy="1023235"/>
            </a:xfrm>
            <a:custGeom>
              <a:avLst/>
              <a:gdLst/>
              <a:ahLst/>
              <a:cxnLst/>
              <a:rect l="0" t="0" r="0" b="0"/>
              <a:pathLst>
                <a:path w="120000" h="120000" extrusionOk="0">
                  <a:moveTo>
                    <a:pt x="119825" y="76334"/>
                  </a:moveTo>
                  <a:cubicBezTo>
                    <a:pt x="119825" y="81171"/>
                    <a:pt x="119337" y="86013"/>
                    <a:pt x="117866" y="90107"/>
                  </a:cubicBezTo>
                  <a:cubicBezTo>
                    <a:pt x="71404" y="96067"/>
                    <a:pt x="71404" y="96067"/>
                    <a:pt x="71404" y="96067"/>
                  </a:cubicBezTo>
                  <a:cubicBezTo>
                    <a:pt x="68962" y="96441"/>
                    <a:pt x="67490" y="97926"/>
                    <a:pt x="67979" y="99418"/>
                  </a:cubicBezTo>
                  <a:cubicBezTo>
                    <a:pt x="68473" y="101278"/>
                    <a:pt x="69450" y="102395"/>
                    <a:pt x="71404" y="103512"/>
                  </a:cubicBezTo>
                  <a:cubicBezTo>
                    <a:pt x="74341" y="104629"/>
                    <a:pt x="76295" y="106863"/>
                    <a:pt x="76784" y="109471"/>
                  </a:cubicBezTo>
                  <a:cubicBezTo>
                    <a:pt x="77761" y="114314"/>
                    <a:pt x="73364" y="118782"/>
                    <a:pt x="67002" y="119899"/>
                  </a:cubicBezTo>
                  <a:cubicBezTo>
                    <a:pt x="60645" y="120642"/>
                    <a:pt x="54777" y="117291"/>
                    <a:pt x="53800" y="112448"/>
                  </a:cubicBezTo>
                  <a:cubicBezTo>
                    <a:pt x="53312" y="109845"/>
                    <a:pt x="54289" y="107237"/>
                    <a:pt x="56243" y="105377"/>
                  </a:cubicBezTo>
                  <a:cubicBezTo>
                    <a:pt x="57708" y="103886"/>
                    <a:pt x="58203" y="102395"/>
                    <a:pt x="57708" y="100909"/>
                  </a:cubicBezTo>
                  <a:cubicBezTo>
                    <a:pt x="57220" y="99043"/>
                    <a:pt x="55266" y="98301"/>
                    <a:pt x="53312" y="98301"/>
                  </a:cubicBezTo>
                  <a:cubicBezTo>
                    <a:pt x="53312" y="98301"/>
                    <a:pt x="53312" y="98301"/>
                    <a:pt x="53312" y="98301"/>
                  </a:cubicBezTo>
                  <a:cubicBezTo>
                    <a:pt x="0" y="105003"/>
                    <a:pt x="0" y="105003"/>
                    <a:pt x="0" y="105003"/>
                  </a:cubicBezTo>
                  <a:cubicBezTo>
                    <a:pt x="18586" y="67766"/>
                    <a:pt x="18586" y="67766"/>
                    <a:pt x="18586" y="67766"/>
                  </a:cubicBezTo>
                  <a:cubicBezTo>
                    <a:pt x="18586" y="67766"/>
                    <a:pt x="18586" y="68140"/>
                    <a:pt x="18586" y="68140"/>
                  </a:cubicBezTo>
                  <a:cubicBezTo>
                    <a:pt x="20540" y="71491"/>
                    <a:pt x="23966" y="74100"/>
                    <a:pt x="28368" y="75585"/>
                  </a:cubicBezTo>
                  <a:cubicBezTo>
                    <a:pt x="37167" y="78194"/>
                    <a:pt x="46949" y="74842"/>
                    <a:pt x="50375" y="68140"/>
                  </a:cubicBezTo>
                  <a:cubicBezTo>
                    <a:pt x="53800" y="61438"/>
                    <a:pt x="49398" y="53993"/>
                    <a:pt x="40593" y="51384"/>
                  </a:cubicBezTo>
                  <a:cubicBezTo>
                    <a:pt x="35702" y="50267"/>
                    <a:pt x="30811" y="50641"/>
                    <a:pt x="26408" y="52127"/>
                  </a:cubicBezTo>
                  <a:cubicBezTo>
                    <a:pt x="26408" y="52127"/>
                    <a:pt x="26408" y="52127"/>
                    <a:pt x="25920" y="52501"/>
                  </a:cubicBezTo>
                  <a:cubicBezTo>
                    <a:pt x="51840" y="0"/>
                    <a:pt x="51840" y="0"/>
                    <a:pt x="51840" y="0"/>
                  </a:cubicBezTo>
                  <a:cubicBezTo>
                    <a:pt x="57708" y="1491"/>
                    <a:pt x="63088" y="2976"/>
                    <a:pt x="67979" y="5211"/>
                  </a:cubicBezTo>
                  <a:cubicBezTo>
                    <a:pt x="114446" y="23458"/>
                    <a:pt x="121291" y="48776"/>
                    <a:pt x="119825" y="76334"/>
                  </a:cubicBezTo>
                  <a:close/>
                </a:path>
              </a:pathLst>
            </a:custGeom>
            <a:solidFill>
              <a:schemeClr val="accent3">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5" name="Shape 225"/>
            <p:cNvSpPr/>
            <p:nvPr/>
          </p:nvSpPr>
          <p:spPr>
            <a:xfrm>
              <a:off x="8135695" y="2254982"/>
              <a:ext cx="757239"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166" y="110083"/>
                    <a:pt x="44688" y="112561"/>
                  </a:cubicBezTo>
                  <a:cubicBezTo>
                    <a:pt x="44688" y="112561"/>
                    <a:pt x="446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105" y="80333"/>
                    <a:pt x="25605" y="76861"/>
                    <a:pt x="24600" y="73883"/>
                  </a:cubicBezTo>
                  <a:cubicBezTo>
                    <a:pt x="15566" y="44133"/>
                    <a:pt x="24100" y="18844"/>
                    <a:pt x="36650" y="0"/>
                  </a:cubicBezTo>
                  <a:cubicBezTo>
                    <a:pt x="72805" y="44133"/>
                    <a:pt x="72805" y="44133"/>
                    <a:pt x="72805" y="44133"/>
                  </a:cubicBezTo>
                  <a:cubicBezTo>
                    <a:pt x="74311" y="45622"/>
                    <a:pt x="76822" y="46116"/>
                    <a:pt x="78327" y="44627"/>
                  </a:cubicBezTo>
                  <a:cubicBezTo>
                    <a:pt x="80333" y="43138"/>
                    <a:pt x="81338" y="41155"/>
                    <a:pt x="81338" y="39172"/>
                  </a:cubicBezTo>
                  <a:cubicBezTo>
                    <a:pt x="81338" y="35700"/>
                    <a:pt x="82844" y="32727"/>
                    <a:pt x="85855" y="30250"/>
                  </a:cubicBezTo>
                  <a:cubicBezTo>
                    <a:pt x="90877" y="26283"/>
                    <a:pt x="98411" y="26777"/>
                    <a:pt x="1024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6777" y="109088"/>
                    <a:pt x="67277" y="109088"/>
                    <a:pt x="67277" y="109088"/>
                  </a:cubicBezTo>
                  <a:close/>
                </a:path>
              </a:pathLst>
            </a:custGeom>
            <a:solidFill>
              <a:schemeClr val="accent3">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6" name="Shape 226"/>
            <p:cNvSpPr/>
            <p:nvPr/>
          </p:nvSpPr>
          <p:spPr>
            <a:xfrm>
              <a:off x="8112261" y="2806550"/>
              <a:ext cx="787021" cy="852667"/>
            </a:xfrm>
            <a:custGeom>
              <a:avLst/>
              <a:gdLst/>
              <a:ahLst/>
              <a:cxnLst/>
              <a:rect l="0" t="0" r="0" b="0"/>
              <a:pathLst>
                <a:path w="120000" h="120000" extrusionOk="0">
                  <a:moveTo>
                    <a:pt x="120000" y="17550"/>
                  </a:moveTo>
                  <a:cubicBezTo>
                    <a:pt x="101641" y="62235"/>
                    <a:pt x="101641" y="62235"/>
                    <a:pt x="101641" y="62235"/>
                  </a:cubicBezTo>
                  <a:cubicBezTo>
                    <a:pt x="101641" y="62235"/>
                    <a:pt x="101158" y="62235"/>
                    <a:pt x="101158" y="62235"/>
                  </a:cubicBezTo>
                  <a:cubicBezTo>
                    <a:pt x="99709" y="57764"/>
                    <a:pt x="96324" y="54641"/>
                    <a:pt x="91496" y="52849"/>
                  </a:cubicBezTo>
                  <a:cubicBezTo>
                    <a:pt x="82799" y="50169"/>
                    <a:pt x="73137"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4820" y="91277"/>
                    <a:pt x="20958" y="88153"/>
                  </a:cubicBezTo>
                  <a:cubicBezTo>
                    <a:pt x="17089" y="85468"/>
                    <a:pt x="17089" y="81896"/>
                    <a:pt x="19021" y="80553"/>
                  </a:cubicBezTo>
                  <a:cubicBezTo>
                    <a:pt x="20958" y="79216"/>
                    <a:pt x="27717" y="76531"/>
                    <a:pt x="27717" y="76531"/>
                  </a:cubicBezTo>
                  <a:cubicBezTo>
                    <a:pt x="27717" y="76531"/>
                    <a:pt x="22406" y="73408"/>
                    <a:pt x="19986" y="72509"/>
                  </a:cubicBezTo>
                  <a:cubicBezTo>
                    <a:pt x="17089" y="71172"/>
                    <a:pt x="15158"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358"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6855" y="25594"/>
                  </a:cubicBezTo>
                  <a:lnTo>
                    <a:pt x="120000" y="17550"/>
                  </a:lnTo>
                  <a:close/>
                </a:path>
              </a:pathLst>
            </a:custGeom>
            <a:solidFill>
              <a:schemeClr val="accent3">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7" name="Shape 227"/>
            <p:cNvSpPr/>
            <p:nvPr/>
          </p:nvSpPr>
          <p:spPr>
            <a:xfrm>
              <a:off x="8598436"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468" y="109333"/>
                    <a:pt x="5468" y="109333"/>
                  </a:cubicBezTo>
                  <a:cubicBezTo>
                    <a:pt x="5468" y="91811"/>
                    <a:pt x="5468" y="91811"/>
                    <a:pt x="5468" y="91811"/>
                  </a:cubicBezTo>
                  <a:cubicBezTo>
                    <a:pt x="22199" y="52572"/>
                    <a:pt x="22199" y="52572"/>
                    <a:pt x="22199" y="52572"/>
                  </a:cubicBezTo>
                  <a:cubicBezTo>
                    <a:pt x="23059" y="51050"/>
                    <a:pt x="22199" y="49522"/>
                    <a:pt x="20485" y="48761"/>
                  </a:cubicBezTo>
                  <a:cubicBezTo>
                    <a:pt x="18765" y="48383"/>
                    <a:pt x="16624" y="48383"/>
                    <a:pt x="14904" y="49144"/>
                  </a:cubicBezTo>
                  <a:cubicBezTo>
                    <a:pt x="12330" y="50283"/>
                    <a:pt x="9329" y="50666"/>
                    <a:pt x="6755" y="49522"/>
                  </a:cubicBezTo>
                  <a:cubicBezTo>
                    <a:pt x="1180" y="48000"/>
                    <a:pt x="-1393" y="42666"/>
                    <a:pt x="753" y="37716"/>
                  </a:cubicBezTo>
                  <a:cubicBezTo>
                    <a:pt x="2467" y="33144"/>
                    <a:pt x="8469" y="30855"/>
                    <a:pt x="13617" y="32383"/>
                  </a:cubicBezTo>
                  <a:cubicBezTo>
                    <a:pt x="16624" y="33522"/>
                    <a:pt x="18765" y="35427"/>
                    <a:pt x="19625" y="37716"/>
                  </a:cubicBezTo>
                  <a:cubicBezTo>
                    <a:pt x="20485" y="39238"/>
                    <a:pt x="21772" y="40761"/>
                    <a:pt x="23486" y="41144"/>
                  </a:cubicBezTo>
                  <a:cubicBezTo>
                    <a:pt x="25200" y="41905"/>
                    <a:pt x="27347" y="41144"/>
                    <a:pt x="27774" y="39616"/>
                  </a:cubicBezTo>
                  <a:cubicBezTo>
                    <a:pt x="44505" y="0"/>
                    <a:pt x="44505" y="0"/>
                    <a:pt x="44505" y="0"/>
                  </a:cubicBezTo>
                  <a:cubicBezTo>
                    <a:pt x="73673" y="31616"/>
                    <a:pt x="73673" y="31616"/>
                    <a:pt x="73673" y="31616"/>
                  </a:cubicBezTo>
                  <a:cubicBezTo>
                    <a:pt x="73673" y="31616"/>
                    <a:pt x="73673" y="31616"/>
                    <a:pt x="73246" y="31616"/>
                  </a:cubicBezTo>
                  <a:cubicBezTo>
                    <a:pt x="69385" y="30855"/>
                    <a:pt x="64664"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3"/>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8" name="Shape 228"/>
            <p:cNvSpPr/>
            <p:nvPr/>
          </p:nvSpPr>
          <p:spPr>
            <a:xfrm>
              <a:off x="8956432"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5572" y="73577"/>
                    <a:pt x="43544" y="73577"/>
                    <a:pt x="41516" y="75061"/>
                  </a:cubicBezTo>
                  <a:cubicBezTo>
                    <a:pt x="40000" y="76050"/>
                    <a:pt x="38988" y="78022"/>
                    <a:pt x="38988" y="80494"/>
                  </a:cubicBezTo>
                  <a:cubicBezTo>
                    <a:pt x="38483" y="83455"/>
                    <a:pt x="36961" y="86911"/>
                    <a:pt x="34427" y="89383"/>
                  </a:cubicBezTo>
                  <a:cubicBezTo>
                    <a:pt x="29366" y="93333"/>
                    <a:pt x="21772" y="92344"/>
                    <a:pt x="17216" y="87405"/>
                  </a:cubicBezTo>
                  <a:cubicBezTo>
                    <a:pt x="13166" y="82466"/>
                    <a:pt x="13672" y="75061"/>
                    <a:pt x="18733" y="70616"/>
                  </a:cubicBezTo>
                  <a:cubicBezTo>
                    <a:pt x="21772" y="68644"/>
                    <a:pt x="25316" y="67655"/>
                    <a:pt x="28861" y="68150"/>
                  </a:cubicBezTo>
                  <a:cubicBezTo>
                    <a:pt x="30883" y="68644"/>
                    <a:pt x="32911" y="68150"/>
                    <a:pt x="34938" y="66666"/>
                  </a:cubicBezTo>
                  <a:cubicBezTo>
                    <a:pt x="36455" y="65183"/>
                    <a:pt x="36455" y="62716"/>
                    <a:pt x="35444" y="61233"/>
                  </a:cubicBezTo>
                  <a:cubicBezTo>
                    <a:pt x="0" y="18766"/>
                    <a:pt x="0" y="18766"/>
                    <a:pt x="0" y="18766"/>
                  </a:cubicBezTo>
                  <a:cubicBezTo>
                    <a:pt x="53166" y="10372"/>
                    <a:pt x="53166" y="10372"/>
                    <a:pt x="53166" y="10372"/>
                  </a:cubicBezTo>
                  <a:cubicBezTo>
                    <a:pt x="53166" y="10372"/>
                    <a:pt x="53166" y="10866"/>
                    <a:pt x="53166" y="10866"/>
                  </a:cubicBezTo>
                  <a:cubicBezTo>
                    <a:pt x="49622" y="14816"/>
                    <a:pt x="48605" y="19755"/>
                    <a:pt x="49116" y="24200"/>
                  </a:cubicBezTo>
                  <a:cubicBezTo>
                    <a:pt x="50633"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3">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9" name="Shape 229"/>
            <p:cNvSpPr/>
            <p:nvPr/>
          </p:nvSpPr>
          <p:spPr>
            <a:xfrm>
              <a:off x="8765803" y="4086828"/>
              <a:ext cx="595100" cy="181898"/>
            </a:xfrm>
            <a:custGeom>
              <a:avLst/>
              <a:gdLst/>
              <a:ahLst/>
              <a:cxnLst/>
              <a:rect l="0" t="0" r="0" b="0"/>
              <a:pathLst>
                <a:path w="120000" h="120000" extrusionOk="0">
                  <a:moveTo>
                    <a:pt x="116543" y="87"/>
                  </a:moveTo>
                  <a:cubicBezTo>
                    <a:pt x="115904" y="87"/>
                    <a:pt x="115266" y="87"/>
                    <a:pt x="114622" y="2181"/>
                  </a:cubicBezTo>
                  <a:cubicBezTo>
                    <a:pt x="69167" y="88058"/>
                    <a:pt x="69167" y="88058"/>
                    <a:pt x="69167" y="88058"/>
                  </a:cubicBezTo>
                  <a:cubicBezTo>
                    <a:pt x="63408" y="98530"/>
                    <a:pt x="57005" y="98530"/>
                    <a:pt x="51241" y="88058"/>
                  </a:cubicBezTo>
                  <a:cubicBezTo>
                    <a:pt x="5786" y="2181"/>
                    <a:pt x="5786" y="2181"/>
                    <a:pt x="5786" y="2181"/>
                  </a:cubicBezTo>
                  <a:cubicBezTo>
                    <a:pt x="3865" y="-2007"/>
                    <a:pt x="1943" y="87"/>
                    <a:pt x="666" y="6370"/>
                  </a:cubicBezTo>
                  <a:cubicBezTo>
                    <a:pt x="-616" y="12654"/>
                    <a:pt x="22" y="18938"/>
                    <a:pt x="1943" y="23127"/>
                  </a:cubicBezTo>
                  <a:cubicBezTo>
                    <a:pt x="47398" y="109003"/>
                    <a:pt x="47398" y="109003"/>
                    <a:pt x="47398" y="109003"/>
                  </a:cubicBezTo>
                  <a:cubicBezTo>
                    <a:pt x="55084" y="123665"/>
                    <a:pt x="65324" y="123665"/>
                    <a:pt x="73010" y="109003"/>
                  </a:cubicBezTo>
                  <a:cubicBezTo>
                    <a:pt x="118465" y="23127"/>
                    <a:pt x="118465" y="23127"/>
                    <a:pt x="118465" y="23127"/>
                  </a:cubicBezTo>
                  <a:cubicBezTo>
                    <a:pt x="119747" y="18938"/>
                    <a:pt x="120386" y="12654"/>
                    <a:pt x="119747" y="6370"/>
                  </a:cubicBezTo>
                  <a:cubicBezTo>
                    <a:pt x="119103" y="2181"/>
                    <a:pt x="117826" y="87"/>
                    <a:pt x="116543" y="87"/>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0" name="Shape 230"/>
            <p:cNvSpPr/>
            <p:nvPr/>
          </p:nvSpPr>
          <p:spPr>
            <a:xfrm>
              <a:off x="8765803" y="4229703"/>
              <a:ext cx="595100" cy="181898"/>
            </a:xfrm>
            <a:custGeom>
              <a:avLst/>
              <a:gdLst/>
              <a:ahLst/>
              <a:cxnLst/>
              <a:rect l="0" t="0" r="0" b="0"/>
              <a:pathLst>
                <a:path w="120000" h="120000" extrusionOk="0">
                  <a:moveTo>
                    <a:pt x="116543" y="87"/>
                  </a:moveTo>
                  <a:cubicBezTo>
                    <a:pt x="115904" y="87"/>
                    <a:pt x="115266" y="2181"/>
                    <a:pt x="114622" y="2181"/>
                  </a:cubicBezTo>
                  <a:cubicBezTo>
                    <a:pt x="69167" y="88058"/>
                    <a:pt x="69167" y="88058"/>
                    <a:pt x="69167" y="88058"/>
                  </a:cubicBezTo>
                  <a:cubicBezTo>
                    <a:pt x="63408" y="98530"/>
                    <a:pt x="57005" y="98530"/>
                    <a:pt x="51241" y="88058"/>
                  </a:cubicBezTo>
                  <a:cubicBezTo>
                    <a:pt x="5786" y="2181"/>
                    <a:pt x="5786" y="2181"/>
                    <a:pt x="5786" y="2181"/>
                  </a:cubicBezTo>
                  <a:cubicBezTo>
                    <a:pt x="3865" y="-2007"/>
                    <a:pt x="1943" y="87"/>
                    <a:pt x="666" y="6370"/>
                  </a:cubicBezTo>
                  <a:cubicBezTo>
                    <a:pt x="-616" y="12654"/>
                    <a:pt x="22" y="21032"/>
                    <a:pt x="1943" y="25221"/>
                  </a:cubicBezTo>
                  <a:cubicBezTo>
                    <a:pt x="47398" y="109003"/>
                    <a:pt x="47398" y="109003"/>
                    <a:pt x="47398" y="109003"/>
                  </a:cubicBezTo>
                  <a:cubicBezTo>
                    <a:pt x="55084" y="123665"/>
                    <a:pt x="65324" y="123665"/>
                    <a:pt x="73010" y="109003"/>
                  </a:cubicBezTo>
                  <a:cubicBezTo>
                    <a:pt x="118465" y="25221"/>
                    <a:pt x="118465" y="25221"/>
                    <a:pt x="118465" y="25221"/>
                  </a:cubicBezTo>
                  <a:cubicBezTo>
                    <a:pt x="119747" y="21032"/>
                    <a:pt x="120386" y="12654"/>
                    <a:pt x="119747" y="6370"/>
                  </a:cubicBezTo>
                  <a:cubicBezTo>
                    <a:pt x="119103" y="2181"/>
                    <a:pt x="117826" y="87"/>
                    <a:pt x="116543" y="87"/>
                  </a:cubicBezTo>
                  <a:close/>
                </a:path>
              </a:pathLst>
            </a:custGeom>
            <a:solidFill>
              <a:schemeClr val="accent3">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1" name="Shape 231"/>
            <p:cNvSpPr/>
            <p:nvPr/>
          </p:nvSpPr>
          <p:spPr>
            <a:xfrm>
              <a:off x="8765803" y="4374692"/>
              <a:ext cx="595100" cy="182960"/>
            </a:xfrm>
            <a:custGeom>
              <a:avLst/>
              <a:gdLst/>
              <a:ahLst/>
              <a:cxnLst/>
              <a:rect l="0" t="0" r="0" b="0"/>
              <a:pathLst>
                <a:path w="120000" h="120000" extrusionOk="0">
                  <a:moveTo>
                    <a:pt x="116543" y="780"/>
                  </a:moveTo>
                  <a:cubicBezTo>
                    <a:pt x="115904" y="780"/>
                    <a:pt x="115266" y="780"/>
                    <a:pt x="114622" y="780"/>
                  </a:cubicBezTo>
                  <a:cubicBezTo>
                    <a:pt x="69167" y="86160"/>
                    <a:pt x="69167" y="86160"/>
                    <a:pt x="69167" y="86160"/>
                  </a:cubicBezTo>
                  <a:cubicBezTo>
                    <a:pt x="63408" y="96572"/>
                    <a:pt x="57005" y="96572"/>
                    <a:pt x="51241" y="86160"/>
                  </a:cubicBezTo>
                  <a:cubicBezTo>
                    <a:pt x="5786" y="780"/>
                    <a:pt x="5786" y="780"/>
                    <a:pt x="5786" y="780"/>
                  </a:cubicBezTo>
                  <a:cubicBezTo>
                    <a:pt x="3865" y="-1301"/>
                    <a:pt x="1943" y="780"/>
                    <a:pt x="666" y="7028"/>
                  </a:cubicBezTo>
                  <a:cubicBezTo>
                    <a:pt x="-616" y="13275"/>
                    <a:pt x="22" y="19522"/>
                    <a:pt x="1943" y="23687"/>
                  </a:cubicBezTo>
                  <a:cubicBezTo>
                    <a:pt x="47398" y="109067"/>
                    <a:pt x="47398" y="109067"/>
                    <a:pt x="47398" y="109067"/>
                  </a:cubicBezTo>
                  <a:cubicBezTo>
                    <a:pt x="55084" y="123644"/>
                    <a:pt x="65324" y="123644"/>
                    <a:pt x="73010" y="109067"/>
                  </a:cubicBezTo>
                  <a:cubicBezTo>
                    <a:pt x="118465" y="23687"/>
                    <a:pt x="118465" y="23687"/>
                    <a:pt x="118465" y="23687"/>
                  </a:cubicBezTo>
                  <a:cubicBezTo>
                    <a:pt x="119747" y="19522"/>
                    <a:pt x="120386" y="13275"/>
                    <a:pt x="119747" y="7028"/>
                  </a:cubicBezTo>
                  <a:cubicBezTo>
                    <a:pt x="119103" y="2863"/>
                    <a:pt x="117826" y="780"/>
                    <a:pt x="116543" y="780"/>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232" name="Shape 232"/>
          <p:cNvSpPr/>
          <p:nvPr/>
        </p:nvSpPr>
        <p:spPr>
          <a:xfrm>
            <a:off x="2793757" y="1481729"/>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233" name="Shape 233"/>
          <p:cNvSpPr/>
          <p:nvPr/>
        </p:nvSpPr>
        <p:spPr>
          <a:xfrm>
            <a:off x="8839591" y="1479433"/>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234" name="Shape 234"/>
          <p:cNvSpPr/>
          <p:nvPr/>
        </p:nvSpPr>
        <p:spPr>
          <a:xfrm>
            <a:off x="4827345" y="146327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235" name="Shape 235"/>
          <p:cNvSpPr/>
          <p:nvPr/>
        </p:nvSpPr>
        <p:spPr>
          <a:xfrm>
            <a:off x="6734329" y="1506111"/>
            <a:ext cx="279327" cy="253943"/>
          </a:xfrm>
          <a:custGeom>
            <a:avLst/>
            <a:gdLst/>
            <a:ahLst/>
            <a:cxnLst/>
            <a:rect l="0" t="0" r="0" b="0"/>
            <a:pathLst>
              <a:path w="120000" h="120000" extrusionOk="0">
                <a:moveTo>
                  <a:pt x="95455" y="69000"/>
                </a:moveTo>
                <a:cubicBezTo>
                  <a:pt x="90933" y="69000"/>
                  <a:pt x="87272" y="64966"/>
                  <a:pt x="87272" y="60000"/>
                </a:cubicBezTo>
                <a:cubicBezTo>
                  <a:pt x="87272" y="55033"/>
                  <a:pt x="90933" y="51000"/>
                  <a:pt x="95455" y="51000"/>
                </a:cubicBezTo>
                <a:cubicBezTo>
                  <a:pt x="99972" y="51000"/>
                  <a:pt x="103638" y="55033"/>
                  <a:pt x="103638" y="60000"/>
                </a:cubicBezTo>
                <a:cubicBezTo>
                  <a:pt x="103638" y="64966"/>
                  <a:pt x="99972" y="69000"/>
                  <a:pt x="95455" y="69000"/>
                </a:cubicBezTo>
                <a:moveTo>
                  <a:pt x="117272" y="57000"/>
                </a:moveTo>
                <a:lnTo>
                  <a:pt x="108816" y="57000"/>
                </a:lnTo>
                <a:cubicBezTo>
                  <a:pt x="107555" y="50155"/>
                  <a:pt x="102050" y="45000"/>
                  <a:pt x="95455" y="45000"/>
                </a:cubicBezTo>
                <a:cubicBezTo>
                  <a:pt x="88855" y="45000"/>
                  <a:pt x="83355" y="50155"/>
                  <a:pt x="82094" y="57000"/>
                </a:cubicBezTo>
                <a:lnTo>
                  <a:pt x="2727" y="57000"/>
                </a:lnTo>
                <a:cubicBezTo>
                  <a:pt x="1222" y="57000"/>
                  <a:pt x="0" y="58344"/>
                  <a:pt x="0" y="60000"/>
                </a:cubicBezTo>
                <a:cubicBezTo>
                  <a:pt x="0" y="61655"/>
                  <a:pt x="1222" y="63000"/>
                  <a:pt x="2727" y="63000"/>
                </a:cubicBezTo>
                <a:lnTo>
                  <a:pt x="82094" y="63000"/>
                </a:lnTo>
                <a:cubicBezTo>
                  <a:pt x="83355" y="69844"/>
                  <a:pt x="88855" y="75000"/>
                  <a:pt x="95455" y="75000"/>
                </a:cubicBezTo>
                <a:cubicBezTo>
                  <a:pt x="102050" y="75000"/>
                  <a:pt x="107555" y="69844"/>
                  <a:pt x="108816" y="63000"/>
                </a:cubicBezTo>
                <a:lnTo>
                  <a:pt x="117272" y="63000"/>
                </a:lnTo>
                <a:cubicBezTo>
                  <a:pt x="118777" y="63000"/>
                  <a:pt x="120000" y="61655"/>
                  <a:pt x="120000" y="60000"/>
                </a:cubicBezTo>
                <a:cubicBezTo>
                  <a:pt x="120000" y="58344"/>
                  <a:pt x="118777" y="57000"/>
                  <a:pt x="117272" y="57000"/>
                </a:cubicBezTo>
                <a:moveTo>
                  <a:pt x="30000" y="6000"/>
                </a:moveTo>
                <a:cubicBezTo>
                  <a:pt x="34522" y="6000"/>
                  <a:pt x="38183" y="10033"/>
                  <a:pt x="38183" y="15000"/>
                </a:cubicBezTo>
                <a:cubicBezTo>
                  <a:pt x="38183" y="19972"/>
                  <a:pt x="34522" y="24000"/>
                  <a:pt x="30000" y="24000"/>
                </a:cubicBezTo>
                <a:cubicBezTo>
                  <a:pt x="25477" y="24000"/>
                  <a:pt x="21816" y="19972"/>
                  <a:pt x="21816" y="15000"/>
                </a:cubicBezTo>
                <a:cubicBezTo>
                  <a:pt x="21816" y="10033"/>
                  <a:pt x="25477" y="6000"/>
                  <a:pt x="30000" y="6000"/>
                </a:cubicBezTo>
                <a:moveTo>
                  <a:pt x="2727" y="18000"/>
                </a:moveTo>
                <a:lnTo>
                  <a:pt x="16638" y="18000"/>
                </a:lnTo>
                <a:cubicBezTo>
                  <a:pt x="17900" y="24844"/>
                  <a:pt x="23405" y="30000"/>
                  <a:pt x="30000" y="30000"/>
                </a:cubicBezTo>
                <a:cubicBezTo>
                  <a:pt x="36594" y="30000"/>
                  <a:pt x="42100" y="24844"/>
                  <a:pt x="43361" y="18000"/>
                </a:cubicBezTo>
                <a:lnTo>
                  <a:pt x="117272" y="18000"/>
                </a:lnTo>
                <a:cubicBezTo>
                  <a:pt x="118777" y="18000"/>
                  <a:pt x="120000" y="16661"/>
                  <a:pt x="120000" y="15000"/>
                </a:cubicBezTo>
                <a:cubicBezTo>
                  <a:pt x="120000" y="13344"/>
                  <a:pt x="118777" y="12000"/>
                  <a:pt x="117272" y="12000"/>
                </a:cubicBezTo>
                <a:lnTo>
                  <a:pt x="43361" y="12000"/>
                </a:lnTo>
                <a:cubicBezTo>
                  <a:pt x="42100" y="5155"/>
                  <a:pt x="36594" y="0"/>
                  <a:pt x="30000" y="0"/>
                </a:cubicBezTo>
                <a:cubicBezTo>
                  <a:pt x="23405" y="0"/>
                  <a:pt x="17900" y="5155"/>
                  <a:pt x="16638" y="12000"/>
                </a:cubicBezTo>
                <a:lnTo>
                  <a:pt x="2727" y="12000"/>
                </a:lnTo>
                <a:cubicBezTo>
                  <a:pt x="1222" y="12000"/>
                  <a:pt x="0" y="13344"/>
                  <a:pt x="0" y="15000"/>
                </a:cubicBezTo>
                <a:cubicBezTo>
                  <a:pt x="0" y="16661"/>
                  <a:pt x="1222" y="18000"/>
                  <a:pt x="2727" y="18000"/>
                </a:cubicBezTo>
                <a:moveTo>
                  <a:pt x="51816" y="113994"/>
                </a:moveTo>
                <a:cubicBezTo>
                  <a:pt x="47300" y="113994"/>
                  <a:pt x="43638" y="109966"/>
                  <a:pt x="43638" y="104994"/>
                </a:cubicBezTo>
                <a:cubicBezTo>
                  <a:pt x="43638" y="100027"/>
                  <a:pt x="47300" y="95994"/>
                  <a:pt x="51816" y="95994"/>
                </a:cubicBezTo>
                <a:cubicBezTo>
                  <a:pt x="56338" y="95994"/>
                  <a:pt x="60000" y="100027"/>
                  <a:pt x="60000" y="104994"/>
                </a:cubicBezTo>
                <a:cubicBezTo>
                  <a:pt x="60000" y="109966"/>
                  <a:pt x="56338" y="113994"/>
                  <a:pt x="51816" y="113994"/>
                </a:cubicBezTo>
                <a:moveTo>
                  <a:pt x="117272" y="101994"/>
                </a:moveTo>
                <a:lnTo>
                  <a:pt x="65177" y="101994"/>
                </a:lnTo>
                <a:cubicBezTo>
                  <a:pt x="63916" y="95150"/>
                  <a:pt x="58416" y="89994"/>
                  <a:pt x="51816" y="89994"/>
                </a:cubicBezTo>
                <a:cubicBezTo>
                  <a:pt x="45222" y="89994"/>
                  <a:pt x="39722" y="95150"/>
                  <a:pt x="38455" y="101994"/>
                </a:cubicBezTo>
                <a:lnTo>
                  <a:pt x="2727" y="101994"/>
                </a:lnTo>
                <a:cubicBezTo>
                  <a:pt x="1222" y="101994"/>
                  <a:pt x="0" y="103338"/>
                  <a:pt x="0" y="104994"/>
                </a:cubicBezTo>
                <a:cubicBezTo>
                  <a:pt x="0" y="106655"/>
                  <a:pt x="1222" y="107994"/>
                  <a:pt x="2727" y="107994"/>
                </a:cubicBezTo>
                <a:lnTo>
                  <a:pt x="38455" y="107994"/>
                </a:lnTo>
                <a:cubicBezTo>
                  <a:pt x="39722" y="114844"/>
                  <a:pt x="45222" y="120000"/>
                  <a:pt x="51816" y="120000"/>
                </a:cubicBezTo>
                <a:cubicBezTo>
                  <a:pt x="58416" y="120000"/>
                  <a:pt x="63916" y="114844"/>
                  <a:pt x="65177" y="107994"/>
                </a:cubicBezTo>
                <a:lnTo>
                  <a:pt x="117272" y="107994"/>
                </a:lnTo>
                <a:cubicBezTo>
                  <a:pt x="118777" y="107994"/>
                  <a:pt x="120000" y="106655"/>
                  <a:pt x="120000" y="104994"/>
                </a:cubicBezTo>
                <a:cubicBezTo>
                  <a:pt x="120000" y="103338"/>
                  <a:pt x="118777" y="101994"/>
                  <a:pt x="117272" y="10199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236" name="Shape 236"/>
          <p:cNvSpPr txBox="1">
            <a:spLocks noGrp="1"/>
          </p:cNvSpPr>
          <p:nvPr>
            <p:ph type="body" idx="2"/>
          </p:nvPr>
        </p:nvSpPr>
        <p:spPr>
          <a:xfrm>
            <a:off x="2120685" y="5139323"/>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7" name="Shape 237"/>
          <p:cNvSpPr txBox="1">
            <a:spLocks noGrp="1"/>
          </p:cNvSpPr>
          <p:nvPr>
            <p:ph type="body" idx="3"/>
          </p:nvPr>
        </p:nvSpPr>
        <p:spPr>
          <a:xfrm>
            <a:off x="2130741" y="4679987"/>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8" name="Shape 238"/>
          <p:cNvSpPr txBox="1">
            <a:spLocks noGrp="1"/>
          </p:cNvSpPr>
          <p:nvPr>
            <p:ph type="body" idx="4"/>
          </p:nvPr>
        </p:nvSpPr>
        <p:spPr>
          <a:xfrm>
            <a:off x="4230092" y="5139323"/>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9" name="Shape 239"/>
          <p:cNvSpPr txBox="1">
            <a:spLocks noGrp="1"/>
          </p:cNvSpPr>
          <p:nvPr>
            <p:ph type="body" idx="5"/>
          </p:nvPr>
        </p:nvSpPr>
        <p:spPr>
          <a:xfrm>
            <a:off x="4240148" y="4679987"/>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0" name="Shape 240"/>
          <p:cNvSpPr txBox="1">
            <a:spLocks noGrp="1"/>
          </p:cNvSpPr>
          <p:nvPr>
            <p:ph type="body" idx="6"/>
          </p:nvPr>
        </p:nvSpPr>
        <p:spPr>
          <a:xfrm>
            <a:off x="6329442" y="5139323"/>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1" name="Shape 241"/>
          <p:cNvSpPr txBox="1">
            <a:spLocks noGrp="1"/>
          </p:cNvSpPr>
          <p:nvPr>
            <p:ph type="body" idx="7"/>
          </p:nvPr>
        </p:nvSpPr>
        <p:spPr>
          <a:xfrm>
            <a:off x="6339498" y="4679987"/>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2" name="Shape 242"/>
          <p:cNvSpPr txBox="1">
            <a:spLocks noGrp="1"/>
          </p:cNvSpPr>
          <p:nvPr>
            <p:ph type="body" idx="8"/>
          </p:nvPr>
        </p:nvSpPr>
        <p:spPr>
          <a:xfrm>
            <a:off x="8374876" y="5139323"/>
            <a:ext cx="1733046"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3" name="Shape 243"/>
          <p:cNvSpPr txBox="1">
            <a:spLocks noGrp="1"/>
          </p:cNvSpPr>
          <p:nvPr>
            <p:ph type="body" idx="9"/>
          </p:nvPr>
        </p:nvSpPr>
        <p:spPr>
          <a:xfrm>
            <a:off x="8384932" y="4679987"/>
            <a:ext cx="1733047" cy="362766"/>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Brained-Infographic">
  <p:cSld name="1_Brained-Infographic">
    <p:spTree>
      <p:nvGrpSpPr>
        <p:cNvPr id="1" name="Shape 244"/>
        <p:cNvGrpSpPr/>
        <p:nvPr/>
      </p:nvGrpSpPr>
      <p:grpSpPr>
        <a:xfrm>
          <a:off x="0" y="0"/>
          <a:ext cx="0" cy="0"/>
          <a:chOff x="0" y="0"/>
          <a:chExt cx="0" cy="0"/>
        </a:xfrm>
      </p:grpSpPr>
      <p:sp>
        <p:nvSpPr>
          <p:cNvPr id="245" name="Shape 245"/>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46" name="Shape 246"/>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EC07D"/>
              </a:buClr>
              <a:buSzPts val="1600"/>
              <a:buFont typeface="Arial"/>
              <a:buNone/>
              <a:defRPr sz="1600" b="0" i="0" u="none" strike="noStrike" cap="none">
                <a:solidFill>
                  <a:srgbClr val="0EC07D"/>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247" name="Shape 247"/>
          <p:cNvGrpSpPr/>
          <p:nvPr/>
        </p:nvGrpSpPr>
        <p:grpSpPr>
          <a:xfrm>
            <a:off x="1398771" y="1953702"/>
            <a:ext cx="1620994" cy="2603950"/>
            <a:chOff x="2011515" y="1953702"/>
            <a:chExt cx="1620994" cy="2603950"/>
          </a:xfrm>
        </p:grpSpPr>
        <p:sp>
          <p:nvSpPr>
            <p:cNvPr id="248" name="Shape 248"/>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9" name="Shape 249"/>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0" name="Shape 250"/>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1" name="Shape 251"/>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2" name="Shape 252"/>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3" name="Shape 253"/>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4" name="Shape 254"/>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5" name="Shape 255"/>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6" name="Shape 256"/>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257" name="Shape 257"/>
          <p:cNvGrpSpPr/>
          <p:nvPr/>
        </p:nvGrpSpPr>
        <p:grpSpPr>
          <a:xfrm>
            <a:off x="5202409" y="1953702"/>
            <a:ext cx="1620896" cy="2603950"/>
            <a:chOff x="6077203" y="1953702"/>
            <a:chExt cx="1620896" cy="2603950"/>
          </a:xfrm>
        </p:grpSpPr>
        <p:sp>
          <p:nvSpPr>
            <p:cNvPr id="258" name="Shape 258"/>
            <p:cNvSpPr/>
            <p:nvPr/>
          </p:nvSpPr>
          <p:spPr>
            <a:xfrm>
              <a:off x="6351344" y="1953702"/>
              <a:ext cx="873126" cy="923581"/>
            </a:xfrm>
            <a:custGeom>
              <a:avLst/>
              <a:gdLst/>
              <a:ahLst/>
              <a:cxnLst/>
              <a:rect l="0" t="0" r="0" b="0"/>
              <a:pathLst>
                <a:path w="120000" h="120000" extrusionOk="0">
                  <a:moveTo>
                    <a:pt x="118254" y="79161"/>
                  </a:moveTo>
                  <a:cubicBezTo>
                    <a:pt x="116509" y="84525"/>
                    <a:pt x="110398" y="86995"/>
                    <a:pt x="104728" y="84933"/>
                  </a:cubicBezTo>
                  <a:cubicBezTo>
                    <a:pt x="102107" y="84112"/>
                    <a:pt x="99927" y="81636"/>
                    <a:pt x="98617" y="79161"/>
                  </a:cubicBezTo>
                  <a:cubicBezTo>
                    <a:pt x="98182" y="77512"/>
                    <a:pt x="96872" y="76272"/>
                    <a:pt x="95126" y="75444"/>
                  </a:cubicBezTo>
                  <a:cubicBezTo>
                    <a:pt x="93381" y="75037"/>
                    <a:pt x="91201" y="75858"/>
                    <a:pt x="90761" y="77512"/>
                  </a:cubicBezTo>
                  <a:cubicBezTo>
                    <a:pt x="73309" y="120000"/>
                    <a:pt x="73309" y="120000"/>
                    <a:pt x="73309" y="120000"/>
                  </a:cubicBezTo>
                  <a:cubicBezTo>
                    <a:pt x="44070" y="86174"/>
                    <a:pt x="44070" y="86174"/>
                    <a:pt x="44070" y="86174"/>
                  </a:cubicBezTo>
                  <a:cubicBezTo>
                    <a:pt x="44070" y="86174"/>
                    <a:pt x="44070" y="86174"/>
                    <a:pt x="44510" y="86174"/>
                  </a:cubicBezTo>
                  <a:cubicBezTo>
                    <a:pt x="48436" y="86588"/>
                    <a:pt x="52801" y="85760"/>
                    <a:pt x="56292" y="82871"/>
                  </a:cubicBezTo>
                  <a:cubicBezTo>
                    <a:pt x="62838" y="77920"/>
                    <a:pt x="63707" y="68845"/>
                    <a:pt x="58472" y="63072"/>
                  </a:cubicBezTo>
                  <a:cubicBezTo>
                    <a:pt x="53236" y="56886"/>
                    <a:pt x="43635" y="56059"/>
                    <a:pt x="37089" y="61010"/>
                  </a:cubicBezTo>
                  <a:cubicBezTo>
                    <a:pt x="34034" y="63486"/>
                    <a:pt x="31853" y="67196"/>
                    <a:pt x="31853" y="71320"/>
                  </a:cubicBezTo>
                  <a:cubicBezTo>
                    <a:pt x="31853" y="71734"/>
                    <a:pt x="31853" y="71734"/>
                    <a:pt x="31853" y="71734"/>
                  </a:cubicBezTo>
                  <a:cubicBezTo>
                    <a:pt x="0" y="35433"/>
                    <a:pt x="0" y="35433"/>
                    <a:pt x="0" y="35433"/>
                  </a:cubicBezTo>
                  <a:cubicBezTo>
                    <a:pt x="6980" y="26357"/>
                    <a:pt x="15271" y="19344"/>
                    <a:pt x="21382" y="14807"/>
                  </a:cubicBezTo>
                  <a:cubicBezTo>
                    <a:pt x="36654" y="4083"/>
                    <a:pt x="81600" y="-5819"/>
                    <a:pt x="120000" y="4083"/>
                  </a:cubicBezTo>
                  <a:cubicBezTo>
                    <a:pt x="96437" y="63072"/>
                    <a:pt x="96437" y="63072"/>
                    <a:pt x="96437" y="63072"/>
                  </a:cubicBezTo>
                  <a:cubicBezTo>
                    <a:pt x="96437" y="63072"/>
                    <a:pt x="96437" y="63072"/>
                    <a:pt x="96437" y="63072"/>
                  </a:cubicBezTo>
                  <a:cubicBezTo>
                    <a:pt x="95561" y="64721"/>
                    <a:pt x="96437" y="66783"/>
                    <a:pt x="98182" y="67196"/>
                  </a:cubicBezTo>
                  <a:cubicBezTo>
                    <a:pt x="99927" y="68023"/>
                    <a:pt x="102107" y="68023"/>
                    <a:pt x="103852" y="67196"/>
                  </a:cubicBezTo>
                  <a:cubicBezTo>
                    <a:pt x="106032" y="65548"/>
                    <a:pt x="109523" y="65548"/>
                    <a:pt x="112143" y="66369"/>
                  </a:cubicBezTo>
                  <a:cubicBezTo>
                    <a:pt x="117814" y="68437"/>
                    <a:pt x="120434" y="74209"/>
                    <a:pt x="118254" y="79161"/>
                  </a:cubicBezTo>
                  <a:close/>
                </a:path>
              </a:pathLst>
            </a:custGeom>
            <a:solidFill>
              <a:schemeClr val="accent3">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9" name="Shape 259"/>
            <p:cNvSpPr/>
            <p:nvPr/>
          </p:nvSpPr>
          <p:spPr>
            <a:xfrm>
              <a:off x="6916495" y="1994632"/>
              <a:ext cx="781604" cy="1023235"/>
            </a:xfrm>
            <a:custGeom>
              <a:avLst/>
              <a:gdLst/>
              <a:ahLst/>
              <a:cxnLst/>
              <a:rect l="0" t="0" r="0" b="0"/>
              <a:pathLst>
                <a:path w="120000" h="120000" extrusionOk="0">
                  <a:moveTo>
                    <a:pt x="119916" y="76334"/>
                  </a:moveTo>
                  <a:cubicBezTo>
                    <a:pt x="119429" y="81171"/>
                    <a:pt x="118942" y="86013"/>
                    <a:pt x="117962" y="90107"/>
                  </a:cubicBezTo>
                  <a:cubicBezTo>
                    <a:pt x="71168" y="96067"/>
                    <a:pt x="71168" y="96067"/>
                    <a:pt x="71168" y="96067"/>
                  </a:cubicBezTo>
                  <a:cubicBezTo>
                    <a:pt x="69220" y="96441"/>
                    <a:pt x="67754" y="97926"/>
                    <a:pt x="68246" y="99418"/>
                  </a:cubicBezTo>
                  <a:cubicBezTo>
                    <a:pt x="68246" y="101278"/>
                    <a:pt x="69707" y="102395"/>
                    <a:pt x="71168" y="103512"/>
                  </a:cubicBezTo>
                  <a:cubicBezTo>
                    <a:pt x="74095" y="104629"/>
                    <a:pt x="76043" y="106863"/>
                    <a:pt x="76530" y="109471"/>
                  </a:cubicBezTo>
                  <a:cubicBezTo>
                    <a:pt x="77990" y="114314"/>
                    <a:pt x="73608" y="118782"/>
                    <a:pt x="67267" y="119899"/>
                  </a:cubicBezTo>
                  <a:cubicBezTo>
                    <a:pt x="60931" y="120642"/>
                    <a:pt x="54596" y="117291"/>
                    <a:pt x="53622" y="112448"/>
                  </a:cubicBezTo>
                  <a:cubicBezTo>
                    <a:pt x="53135" y="109845"/>
                    <a:pt x="54109" y="107237"/>
                    <a:pt x="56057" y="105377"/>
                  </a:cubicBezTo>
                  <a:cubicBezTo>
                    <a:pt x="57517" y="103886"/>
                    <a:pt x="58010" y="102395"/>
                    <a:pt x="58010" y="100909"/>
                  </a:cubicBezTo>
                  <a:cubicBezTo>
                    <a:pt x="57517" y="99043"/>
                    <a:pt x="55570" y="98301"/>
                    <a:pt x="53622" y="98301"/>
                  </a:cubicBezTo>
                  <a:cubicBezTo>
                    <a:pt x="53622" y="98301"/>
                    <a:pt x="53622" y="98301"/>
                    <a:pt x="53135" y="98301"/>
                  </a:cubicBezTo>
                  <a:cubicBezTo>
                    <a:pt x="0" y="105003"/>
                    <a:pt x="0" y="105003"/>
                    <a:pt x="0" y="105003"/>
                  </a:cubicBezTo>
                  <a:cubicBezTo>
                    <a:pt x="18525" y="67766"/>
                    <a:pt x="18525" y="67766"/>
                    <a:pt x="18525" y="67766"/>
                  </a:cubicBezTo>
                  <a:cubicBezTo>
                    <a:pt x="18525" y="67766"/>
                    <a:pt x="18525" y="68140"/>
                    <a:pt x="19012" y="68140"/>
                  </a:cubicBezTo>
                  <a:cubicBezTo>
                    <a:pt x="20472" y="71491"/>
                    <a:pt x="23886" y="74100"/>
                    <a:pt x="28761" y="75585"/>
                  </a:cubicBezTo>
                  <a:cubicBezTo>
                    <a:pt x="37531" y="78194"/>
                    <a:pt x="46794" y="74842"/>
                    <a:pt x="50208" y="68140"/>
                  </a:cubicBezTo>
                  <a:cubicBezTo>
                    <a:pt x="53622" y="61438"/>
                    <a:pt x="49234" y="53993"/>
                    <a:pt x="40458" y="51384"/>
                  </a:cubicBezTo>
                  <a:cubicBezTo>
                    <a:pt x="36071" y="50267"/>
                    <a:pt x="30709" y="50641"/>
                    <a:pt x="26808" y="52127"/>
                  </a:cubicBezTo>
                  <a:cubicBezTo>
                    <a:pt x="26321" y="52127"/>
                    <a:pt x="26321" y="52127"/>
                    <a:pt x="26321" y="52501"/>
                  </a:cubicBezTo>
                  <a:cubicBezTo>
                    <a:pt x="52156" y="0"/>
                    <a:pt x="52156" y="0"/>
                    <a:pt x="52156" y="0"/>
                  </a:cubicBezTo>
                  <a:cubicBezTo>
                    <a:pt x="57517" y="1491"/>
                    <a:pt x="62879" y="2976"/>
                    <a:pt x="68246" y="5211"/>
                  </a:cubicBezTo>
                  <a:cubicBezTo>
                    <a:pt x="114067" y="23458"/>
                    <a:pt x="120889" y="48776"/>
                    <a:pt x="119916" y="76334"/>
                  </a:cubicBezTo>
                  <a:close/>
                </a:path>
              </a:pathLst>
            </a:custGeom>
            <a:solidFill>
              <a:schemeClr val="accent3">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0" name="Shape 260"/>
            <p:cNvSpPr/>
            <p:nvPr/>
          </p:nvSpPr>
          <p:spPr>
            <a:xfrm>
              <a:off x="6100521" y="2254982"/>
              <a:ext cx="758825" cy="768350"/>
            </a:xfrm>
            <a:custGeom>
              <a:avLst/>
              <a:gdLst/>
              <a:ahLst/>
              <a:cxnLst/>
              <a:rect l="0" t="0" r="0" b="0"/>
              <a:pathLst>
                <a:path w="120000" h="120000" extrusionOk="0">
                  <a:moveTo>
                    <a:pt x="67277" y="109088"/>
                  </a:moveTo>
                  <a:cubicBezTo>
                    <a:pt x="70794" y="105122"/>
                    <a:pt x="71800" y="100166"/>
                    <a:pt x="71294" y="95205"/>
                  </a:cubicBezTo>
                  <a:cubicBezTo>
                    <a:pt x="69788" y="85783"/>
                    <a:pt x="60755" y="79338"/>
                    <a:pt x="51211" y="81322"/>
                  </a:cubicBezTo>
                  <a:cubicBezTo>
                    <a:pt x="41672" y="82811"/>
                    <a:pt x="35144" y="91238"/>
                    <a:pt x="36650" y="100661"/>
                  </a:cubicBezTo>
                  <a:cubicBezTo>
                    <a:pt x="37655" y="105622"/>
                    <a:pt x="40672" y="110083"/>
                    <a:pt x="44688" y="112561"/>
                  </a:cubicBezTo>
                  <a:cubicBezTo>
                    <a:pt x="45188" y="112561"/>
                    <a:pt x="45188" y="112561"/>
                    <a:pt x="45188" y="112561"/>
                  </a:cubicBezTo>
                  <a:cubicBezTo>
                    <a:pt x="0" y="120000"/>
                    <a:pt x="0" y="120000"/>
                    <a:pt x="0" y="120000"/>
                  </a:cubicBezTo>
                  <a:cubicBezTo>
                    <a:pt x="1505" y="117522"/>
                    <a:pt x="3011" y="114544"/>
                    <a:pt x="5022" y="111572"/>
                  </a:cubicBezTo>
                  <a:cubicBezTo>
                    <a:pt x="7027" y="108594"/>
                    <a:pt x="18077" y="91733"/>
                    <a:pt x="23600" y="83305"/>
                  </a:cubicBezTo>
                  <a:cubicBezTo>
                    <a:pt x="25605" y="80333"/>
                    <a:pt x="26111" y="76861"/>
                    <a:pt x="25105" y="73883"/>
                  </a:cubicBezTo>
                  <a:cubicBezTo>
                    <a:pt x="15566" y="44133"/>
                    <a:pt x="24100" y="18844"/>
                    <a:pt x="36650" y="0"/>
                  </a:cubicBezTo>
                  <a:cubicBezTo>
                    <a:pt x="73305" y="44133"/>
                    <a:pt x="73305" y="44133"/>
                    <a:pt x="73305" y="44133"/>
                  </a:cubicBezTo>
                  <a:cubicBezTo>
                    <a:pt x="74311" y="45622"/>
                    <a:pt x="76822" y="46116"/>
                    <a:pt x="78827" y="44627"/>
                  </a:cubicBezTo>
                  <a:cubicBezTo>
                    <a:pt x="80333" y="43138"/>
                    <a:pt x="81338" y="41155"/>
                    <a:pt x="81338" y="39172"/>
                  </a:cubicBezTo>
                  <a:cubicBezTo>
                    <a:pt x="81838" y="35700"/>
                    <a:pt x="83350" y="32727"/>
                    <a:pt x="85855" y="30250"/>
                  </a:cubicBezTo>
                  <a:cubicBezTo>
                    <a:pt x="90877" y="26283"/>
                    <a:pt x="98411" y="26777"/>
                    <a:pt x="102927" y="31733"/>
                  </a:cubicBezTo>
                  <a:cubicBezTo>
                    <a:pt x="106944" y="37188"/>
                    <a:pt x="106444" y="44627"/>
                    <a:pt x="100922" y="48594"/>
                  </a:cubicBezTo>
                  <a:cubicBezTo>
                    <a:pt x="98411" y="51072"/>
                    <a:pt x="94894" y="51572"/>
                    <a:pt x="91383" y="51072"/>
                  </a:cubicBezTo>
                  <a:cubicBezTo>
                    <a:pt x="89372" y="50577"/>
                    <a:pt x="87366" y="51572"/>
                    <a:pt x="85355" y="52561"/>
                  </a:cubicBezTo>
                  <a:cubicBezTo>
                    <a:pt x="83850" y="54050"/>
                    <a:pt x="83350" y="56527"/>
                    <a:pt x="84855" y="58016"/>
                  </a:cubicBezTo>
                  <a:cubicBezTo>
                    <a:pt x="120000" y="100661"/>
                    <a:pt x="120000" y="100661"/>
                    <a:pt x="120000" y="100661"/>
                  </a:cubicBezTo>
                  <a:cubicBezTo>
                    <a:pt x="67277" y="109088"/>
                    <a:pt x="67277" y="109088"/>
                    <a:pt x="67277" y="109088"/>
                  </a:cubicBezTo>
                  <a:cubicBezTo>
                    <a:pt x="67277" y="109088"/>
                    <a:pt x="67277" y="109088"/>
                    <a:pt x="67277" y="109088"/>
                  </a:cubicBezTo>
                  <a:close/>
                </a:path>
              </a:pathLst>
            </a:custGeom>
            <a:solidFill>
              <a:schemeClr val="accent3">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1" name="Shape 261"/>
            <p:cNvSpPr/>
            <p:nvPr/>
          </p:nvSpPr>
          <p:spPr>
            <a:xfrm>
              <a:off x="6077203" y="2806550"/>
              <a:ext cx="788493" cy="852667"/>
            </a:xfrm>
            <a:custGeom>
              <a:avLst/>
              <a:gdLst/>
              <a:ahLst/>
              <a:cxnLst/>
              <a:rect l="0" t="0" r="0" b="0"/>
              <a:pathLst>
                <a:path w="120000" h="120000" extrusionOk="0">
                  <a:moveTo>
                    <a:pt x="120000" y="17550"/>
                  </a:moveTo>
                  <a:cubicBezTo>
                    <a:pt x="101638" y="62235"/>
                    <a:pt x="101638" y="62235"/>
                    <a:pt x="101638" y="62235"/>
                  </a:cubicBezTo>
                  <a:cubicBezTo>
                    <a:pt x="101638" y="62235"/>
                    <a:pt x="101638" y="62235"/>
                    <a:pt x="101638" y="62235"/>
                  </a:cubicBezTo>
                  <a:cubicBezTo>
                    <a:pt x="99707" y="57764"/>
                    <a:pt x="96321" y="54641"/>
                    <a:pt x="91975" y="52849"/>
                  </a:cubicBezTo>
                  <a:cubicBezTo>
                    <a:pt x="83277" y="50169"/>
                    <a:pt x="73613" y="54191"/>
                    <a:pt x="70227" y="62235"/>
                  </a:cubicBezTo>
                  <a:cubicBezTo>
                    <a:pt x="66847" y="69830"/>
                    <a:pt x="71193" y="78767"/>
                    <a:pt x="79891" y="81896"/>
                  </a:cubicBezTo>
                  <a:cubicBezTo>
                    <a:pt x="84726" y="83682"/>
                    <a:pt x="89555" y="83238"/>
                    <a:pt x="93906" y="81003"/>
                  </a:cubicBezTo>
                  <a:cubicBezTo>
                    <a:pt x="93906" y="81003"/>
                    <a:pt x="93906" y="81003"/>
                    <a:pt x="94389" y="81003"/>
                  </a:cubicBezTo>
                  <a:cubicBezTo>
                    <a:pt x="79891" y="115852"/>
                    <a:pt x="79891" y="115852"/>
                    <a:pt x="79891" y="115852"/>
                  </a:cubicBezTo>
                  <a:cubicBezTo>
                    <a:pt x="53315" y="122110"/>
                    <a:pt x="37856" y="119431"/>
                    <a:pt x="37856" y="119431"/>
                  </a:cubicBezTo>
                  <a:cubicBezTo>
                    <a:pt x="28187" y="118537"/>
                    <a:pt x="22392" y="108258"/>
                    <a:pt x="23358" y="101556"/>
                  </a:cubicBezTo>
                  <a:cubicBezTo>
                    <a:pt x="24807" y="94405"/>
                    <a:pt x="25290" y="91277"/>
                    <a:pt x="20944" y="88153"/>
                  </a:cubicBezTo>
                  <a:cubicBezTo>
                    <a:pt x="17075" y="85468"/>
                    <a:pt x="17075" y="81896"/>
                    <a:pt x="19007" y="80553"/>
                  </a:cubicBezTo>
                  <a:cubicBezTo>
                    <a:pt x="20944" y="79216"/>
                    <a:pt x="27704" y="76531"/>
                    <a:pt x="27704" y="76531"/>
                  </a:cubicBezTo>
                  <a:cubicBezTo>
                    <a:pt x="27704" y="76531"/>
                    <a:pt x="22875" y="73408"/>
                    <a:pt x="19972" y="72509"/>
                  </a:cubicBezTo>
                  <a:cubicBezTo>
                    <a:pt x="17075" y="71172"/>
                    <a:pt x="15626" y="66701"/>
                    <a:pt x="17075" y="64021"/>
                  </a:cubicBezTo>
                  <a:cubicBezTo>
                    <a:pt x="18524" y="61342"/>
                    <a:pt x="19007" y="54641"/>
                    <a:pt x="19007" y="54641"/>
                  </a:cubicBezTo>
                  <a:cubicBezTo>
                    <a:pt x="19007" y="54641"/>
                    <a:pt x="12729" y="51512"/>
                    <a:pt x="5480" y="47934"/>
                  </a:cubicBezTo>
                  <a:cubicBezTo>
                    <a:pt x="162" y="45703"/>
                    <a:pt x="-1285" y="42125"/>
                    <a:pt x="1128" y="35873"/>
                  </a:cubicBezTo>
                  <a:cubicBezTo>
                    <a:pt x="49452" y="28273"/>
                    <a:pt x="49452" y="28273"/>
                    <a:pt x="49452" y="28273"/>
                  </a:cubicBezTo>
                  <a:cubicBezTo>
                    <a:pt x="51866" y="28273"/>
                    <a:pt x="52832" y="26487"/>
                    <a:pt x="52832" y="24257"/>
                  </a:cubicBezTo>
                  <a:cubicBezTo>
                    <a:pt x="52349" y="22465"/>
                    <a:pt x="51383" y="20678"/>
                    <a:pt x="49452" y="19785"/>
                  </a:cubicBezTo>
                  <a:cubicBezTo>
                    <a:pt x="46554" y="17999"/>
                    <a:pt x="44617" y="15763"/>
                    <a:pt x="44134" y="12191"/>
                  </a:cubicBezTo>
                  <a:cubicBezTo>
                    <a:pt x="43168" y="6382"/>
                    <a:pt x="47520" y="1018"/>
                    <a:pt x="53798" y="125"/>
                  </a:cubicBezTo>
                  <a:cubicBezTo>
                    <a:pt x="60081" y="-767"/>
                    <a:pt x="65881" y="3254"/>
                    <a:pt x="66847" y="9062"/>
                  </a:cubicBezTo>
                  <a:cubicBezTo>
                    <a:pt x="67330" y="12191"/>
                    <a:pt x="66364" y="15319"/>
                    <a:pt x="64433" y="17550"/>
                  </a:cubicBezTo>
                  <a:cubicBezTo>
                    <a:pt x="62978" y="18892"/>
                    <a:pt x="62495" y="21128"/>
                    <a:pt x="62978" y="22914"/>
                  </a:cubicBezTo>
                  <a:cubicBezTo>
                    <a:pt x="62978" y="24700"/>
                    <a:pt x="65398" y="26043"/>
                    <a:pt x="67330" y="25594"/>
                  </a:cubicBezTo>
                  <a:lnTo>
                    <a:pt x="120000" y="17550"/>
                  </a:lnTo>
                  <a:close/>
                </a:path>
              </a:pathLst>
            </a:custGeom>
            <a:solidFill>
              <a:schemeClr val="accent3">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2" name="Shape 262"/>
            <p:cNvSpPr/>
            <p:nvPr/>
          </p:nvSpPr>
          <p:spPr>
            <a:xfrm>
              <a:off x="6565236" y="2943958"/>
              <a:ext cx="891009" cy="1000126"/>
            </a:xfrm>
            <a:custGeom>
              <a:avLst/>
              <a:gdLst/>
              <a:ahLst/>
              <a:cxnLst/>
              <a:rect l="0" t="0" r="0" b="0"/>
              <a:pathLst>
                <a:path w="120000" h="120000" extrusionOk="0">
                  <a:moveTo>
                    <a:pt x="120000" y="81905"/>
                  </a:moveTo>
                  <a:cubicBezTo>
                    <a:pt x="120000" y="94477"/>
                    <a:pt x="120000" y="109333"/>
                    <a:pt x="120000" y="109333"/>
                  </a:cubicBezTo>
                  <a:cubicBezTo>
                    <a:pt x="120000" y="109333"/>
                    <a:pt x="102897" y="120000"/>
                    <a:pt x="62698" y="120000"/>
                  </a:cubicBezTo>
                  <a:cubicBezTo>
                    <a:pt x="22505" y="120000"/>
                    <a:pt x="5830" y="109333"/>
                    <a:pt x="5830" y="109333"/>
                  </a:cubicBezTo>
                  <a:cubicBezTo>
                    <a:pt x="5830" y="91811"/>
                    <a:pt x="5830" y="91811"/>
                    <a:pt x="5830" y="91811"/>
                  </a:cubicBezTo>
                  <a:cubicBezTo>
                    <a:pt x="22505" y="52572"/>
                    <a:pt x="22505" y="52572"/>
                    <a:pt x="22505" y="52572"/>
                  </a:cubicBezTo>
                  <a:cubicBezTo>
                    <a:pt x="22932" y="51050"/>
                    <a:pt x="22078" y="49522"/>
                    <a:pt x="20369" y="48761"/>
                  </a:cubicBezTo>
                  <a:cubicBezTo>
                    <a:pt x="18660" y="48383"/>
                    <a:pt x="16945" y="48383"/>
                    <a:pt x="15236" y="49144"/>
                  </a:cubicBezTo>
                  <a:cubicBezTo>
                    <a:pt x="12672" y="50283"/>
                    <a:pt x="9675" y="50666"/>
                    <a:pt x="6684" y="49522"/>
                  </a:cubicBezTo>
                  <a:cubicBezTo>
                    <a:pt x="1551" y="48000"/>
                    <a:pt x="-1439" y="42666"/>
                    <a:pt x="697" y="37716"/>
                  </a:cubicBezTo>
                  <a:cubicBezTo>
                    <a:pt x="2839" y="33144"/>
                    <a:pt x="8393" y="30855"/>
                    <a:pt x="13954" y="32383"/>
                  </a:cubicBezTo>
                  <a:cubicBezTo>
                    <a:pt x="16945" y="33522"/>
                    <a:pt x="19087" y="35427"/>
                    <a:pt x="19941" y="37716"/>
                  </a:cubicBezTo>
                  <a:cubicBezTo>
                    <a:pt x="20369" y="39238"/>
                    <a:pt x="22078" y="40761"/>
                    <a:pt x="23787" y="41144"/>
                  </a:cubicBezTo>
                  <a:cubicBezTo>
                    <a:pt x="25502" y="41905"/>
                    <a:pt x="27211" y="41144"/>
                    <a:pt x="28065" y="39616"/>
                  </a:cubicBezTo>
                  <a:cubicBezTo>
                    <a:pt x="44741" y="0"/>
                    <a:pt x="44741" y="0"/>
                    <a:pt x="44741" y="0"/>
                  </a:cubicBezTo>
                  <a:cubicBezTo>
                    <a:pt x="73819" y="31616"/>
                    <a:pt x="73819" y="31616"/>
                    <a:pt x="73819" y="31616"/>
                  </a:cubicBezTo>
                  <a:cubicBezTo>
                    <a:pt x="73392" y="31616"/>
                    <a:pt x="73392" y="31616"/>
                    <a:pt x="73392" y="31616"/>
                  </a:cubicBezTo>
                  <a:cubicBezTo>
                    <a:pt x="69113" y="30855"/>
                    <a:pt x="64840" y="32000"/>
                    <a:pt x="61416" y="34283"/>
                  </a:cubicBezTo>
                  <a:cubicBezTo>
                    <a:pt x="55001" y="38855"/>
                    <a:pt x="54147" y="47238"/>
                    <a:pt x="59280" y="52950"/>
                  </a:cubicBezTo>
                  <a:cubicBezTo>
                    <a:pt x="64413" y="58666"/>
                    <a:pt x="73819" y="59427"/>
                    <a:pt x="80234" y="54855"/>
                  </a:cubicBezTo>
                  <a:cubicBezTo>
                    <a:pt x="83652" y="52188"/>
                    <a:pt x="85361" y="48761"/>
                    <a:pt x="85788" y="44950"/>
                  </a:cubicBezTo>
                  <a:cubicBezTo>
                    <a:pt x="85788" y="44950"/>
                    <a:pt x="85788" y="44572"/>
                    <a:pt x="85788" y="44572"/>
                  </a:cubicBezTo>
                  <a:lnTo>
                    <a:pt x="120000" y="81905"/>
                  </a:lnTo>
                  <a:close/>
                </a:path>
              </a:pathLst>
            </a:custGeom>
            <a:solidFill>
              <a:schemeClr val="accent3"/>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3" name="Shape 263"/>
            <p:cNvSpPr/>
            <p:nvPr/>
          </p:nvSpPr>
          <p:spPr>
            <a:xfrm>
              <a:off x="6922846" y="2801083"/>
              <a:ext cx="752476" cy="771525"/>
            </a:xfrm>
            <a:custGeom>
              <a:avLst/>
              <a:gdLst/>
              <a:ahLst/>
              <a:cxnLst/>
              <a:rect l="0" t="0" r="0" b="0"/>
              <a:pathLst>
                <a:path w="120000" h="120000" extrusionOk="0">
                  <a:moveTo>
                    <a:pt x="120000" y="0"/>
                  </a:moveTo>
                  <a:cubicBezTo>
                    <a:pt x="114427" y="22716"/>
                    <a:pt x="102783" y="38022"/>
                    <a:pt x="96200" y="49877"/>
                  </a:cubicBezTo>
                  <a:cubicBezTo>
                    <a:pt x="88100" y="65677"/>
                    <a:pt x="85061" y="96294"/>
                    <a:pt x="85061" y="110122"/>
                  </a:cubicBezTo>
                  <a:cubicBezTo>
                    <a:pt x="85061" y="120000"/>
                    <a:pt x="85061" y="120000"/>
                    <a:pt x="85061" y="120000"/>
                  </a:cubicBezTo>
                  <a:cubicBezTo>
                    <a:pt x="47594" y="75555"/>
                    <a:pt x="47594" y="75555"/>
                    <a:pt x="47594" y="75555"/>
                  </a:cubicBezTo>
                  <a:cubicBezTo>
                    <a:pt x="46077" y="73577"/>
                    <a:pt x="43544" y="73577"/>
                    <a:pt x="41516" y="75061"/>
                  </a:cubicBezTo>
                  <a:cubicBezTo>
                    <a:pt x="40000" y="76050"/>
                    <a:pt x="38988" y="78022"/>
                    <a:pt x="38988" y="80494"/>
                  </a:cubicBezTo>
                  <a:cubicBezTo>
                    <a:pt x="38988" y="83455"/>
                    <a:pt x="37466" y="86911"/>
                    <a:pt x="34427" y="89383"/>
                  </a:cubicBezTo>
                  <a:cubicBezTo>
                    <a:pt x="29366" y="93333"/>
                    <a:pt x="21772" y="92344"/>
                    <a:pt x="17216" y="87405"/>
                  </a:cubicBezTo>
                  <a:cubicBezTo>
                    <a:pt x="13166" y="82466"/>
                    <a:pt x="14177" y="75061"/>
                    <a:pt x="19238" y="70616"/>
                  </a:cubicBezTo>
                  <a:cubicBezTo>
                    <a:pt x="21772" y="68644"/>
                    <a:pt x="25316" y="67655"/>
                    <a:pt x="28861" y="68150"/>
                  </a:cubicBezTo>
                  <a:cubicBezTo>
                    <a:pt x="30883" y="68644"/>
                    <a:pt x="33416" y="68150"/>
                    <a:pt x="34938" y="66666"/>
                  </a:cubicBezTo>
                  <a:cubicBezTo>
                    <a:pt x="36455" y="65183"/>
                    <a:pt x="36961" y="62716"/>
                    <a:pt x="35444" y="61233"/>
                  </a:cubicBezTo>
                  <a:cubicBezTo>
                    <a:pt x="0" y="18766"/>
                    <a:pt x="0" y="18766"/>
                    <a:pt x="0" y="18766"/>
                  </a:cubicBezTo>
                  <a:cubicBezTo>
                    <a:pt x="53672" y="10372"/>
                    <a:pt x="53672" y="10372"/>
                    <a:pt x="53672" y="10372"/>
                  </a:cubicBezTo>
                  <a:cubicBezTo>
                    <a:pt x="53166" y="10372"/>
                    <a:pt x="53166" y="10866"/>
                    <a:pt x="53166" y="10866"/>
                  </a:cubicBezTo>
                  <a:cubicBezTo>
                    <a:pt x="50127" y="14816"/>
                    <a:pt x="48605" y="19755"/>
                    <a:pt x="49622" y="24200"/>
                  </a:cubicBezTo>
                  <a:cubicBezTo>
                    <a:pt x="51138" y="33577"/>
                    <a:pt x="60255" y="40000"/>
                    <a:pt x="69366" y="38516"/>
                  </a:cubicBezTo>
                  <a:cubicBezTo>
                    <a:pt x="78988" y="37038"/>
                    <a:pt x="85572" y="28150"/>
                    <a:pt x="84050" y="18766"/>
                  </a:cubicBezTo>
                  <a:cubicBezTo>
                    <a:pt x="83038" y="13827"/>
                    <a:pt x="80000" y="9877"/>
                    <a:pt x="75950" y="7405"/>
                  </a:cubicBezTo>
                  <a:cubicBezTo>
                    <a:pt x="75950" y="6911"/>
                    <a:pt x="75444" y="6911"/>
                    <a:pt x="75444" y="6911"/>
                  </a:cubicBezTo>
                  <a:lnTo>
                    <a:pt x="120000" y="0"/>
                  </a:lnTo>
                  <a:close/>
                </a:path>
              </a:pathLst>
            </a:custGeom>
            <a:solidFill>
              <a:schemeClr val="accent3">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4" name="Shape 264"/>
            <p:cNvSpPr/>
            <p:nvPr/>
          </p:nvSpPr>
          <p:spPr>
            <a:xfrm>
              <a:off x="6734329" y="4086828"/>
              <a:ext cx="595044" cy="181898"/>
            </a:xfrm>
            <a:custGeom>
              <a:avLst/>
              <a:gdLst/>
              <a:ahLst/>
              <a:cxnLst/>
              <a:rect l="0" t="0" r="0" b="0"/>
              <a:pathLst>
                <a:path w="120000" h="120000" extrusionOk="0">
                  <a:moveTo>
                    <a:pt x="116134" y="87"/>
                  </a:moveTo>
                  <a:cubicBezTo>
                    <a:pt x="115495" y="87"/>
                    <a:pt x="114851" y="87"/>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18938"/>
                    <a:pt x="2162" y="23127"/>
                  </a:cubicBezTo>
                  <a:cubicBezTo>
                    <a:pt x="46982" y="109003"/>
                    <a:pt x="46982" y="109003"/>
                    <a:pt x="46982" y="109003"/>
                  </a:cubicBezTo>
                  <a:cubicBezTo>
                    <a:pt x="55307" y="123665"/>
                    <a:pt x="64910" y="123665"/>
                    <a:pt x="72597" y="109003"/>
                  </a:cubicBezTo>
                  <a:cubicBezTo>
                    <a:pt x="118055" y="23127"/>
                    <a:pt x="118055" y="23127"/>
                    <a:pt x="118055" y="23127"/>
                  </a:cubicBezTo>
                  <a:cubicBezTo>
                    <a:pt x="119977" y="18938"/>
                    <a:pt x="120616" y="12654"/>
                    <a:pt x="119333" y="6370"/>
                  </a:cubicBezTo>
                  <a:cubicBezTo>
                    <a:pt x="118694" y="2181"/>
                    <a:pt x="117417" y="87"/>
                    <a:pt x="116134" y="87"/>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5" name="Shape 265"/>
            <p:cNvSpPr/>
            <p:nvPr/>
          </p:nvSpPr>
          <p:spPr>
            <a:xfrm>
              <a:off x="6734329" y="4229703"/>
              <a:ext cx="595044" cy="181898"/>
            </a:xfrm>
            <a:custGeom>
              <a:avLst/>
              <a:gdLst/>
              <a:ahLst/>
              <a:cxnLst/>
              <a:rect l="0" t="0" r="0" b="0"/>
              <a:pathLst>
                <a:path w="120000" h="120000" extrusionOk="0">
                  <a:moveTo>
                    <a:pt x="116134" y="87"/>
                  </a:moveTo>
                  <a:cubicBezTo>
                    <a:pt x="115495" y="87"/>
                    <a:pt x="114851" y="2181"/>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21032"/>
                    <a:pt x="2162" y="25221"/>
                  </a:cubicBezTo>
                  <a:cubicBezTo>
                    <a:pt x="46982" y="109003"/>
                    <a:pt x="46982" y="109003"/>
                    <a:pt x="46982" y="109003"/>
                  </a:cubicBezTo>
                  <a:cubicBezTo>
                    <a:pt x="55307" y="123665"/>
                    <a:pt x="64910" y="123665"/>
                    <a:pt x="72597" y="109003"/>
                  </a:cubicBezTo>
                  <a:cubicBezTo>
                    <a:pt x="118055" y="25221"/>
                    <a:pt x="118055" y="25221"/>
                    <a:pt x="118055" y="25221"/>
                  </a:cubicBezTo>
                  <a:cubicBezTo>
                    <a:pt x="119977" y="21032"/>
                    <a:pt x="120616" y="12654"/>
                    <a:pt x="119333" y="6370"/>
                  </a:cubicBezTo>
                  <a:cubicBezTo>
                    <a:pt x="118694" y="2181"/>
                    <a:pt x="117417" y="87"/>
                    <a:pt x="116134" y="87"/>
                  </a:cubicBezTo>
                  <a:close/>
                </a:path>
              </a:pathLst>
            </a:custGeom>
            <a:solidFill>
              <a:schemeClr val="accent3">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6" name="Shape 266"/>
            <p:cNvSpPr/>
            <p:nvPr/>
          </p:nvSpPr>
          <p:spPr>
            <a:xfrm>
              <a:off x="6734329" y="4374692"/>
              <a:ext cx="595044" cy="182960"/>
            </a:xfrm>
            <a:custGeom>
              <a:avLst/>
              <a:gdLst/>
              <a:ahLst/>
              <a:cxnLst/>
              <a:rect l="0" t="0" r="0" b="0"/>
              <a:pathLst>
                <a:path w="120000" h="120000" extrusionOk="0">
                  <a:moveTo>
                    <a:pt x="116134" y="780"/>
                  </a:moveTo>
                  <a:cubicBezTo>
                    <a:pt x="115495" y="780"/>
                    <a:pt x="114851" y="780"/>
                    <a:pt x="114212" y="780"/>
                  </a:cubicBezTo>
                  <a:cubicBezTo>
                    <a:pt x="68753" y="86160"/>
                    <a:pt x="68753" y="86160"/>
                    <a:pt x="68753" y="86160"/>
                  </a:cubicBezTo>
                  <a:cubicBezTo>
                    <a:pt x="63633" y="96572"/>
                    <a:pt x="56585" y="96572"/>
                    <a:pt x="50825" y="86160"/>
                  </a:cubicBezTo>
                  <a:cubicBezTo>
                    <a:pt x="6005" y="780"/>
                    <a:pt x="6005" y="780"/>
                    <a:pt x="6005" y="780"/>
                  </a:cubicBezTo>
                  <a:cubicBezTo>
                    <a:pt x="4084" y="-1301"/>
                    <a:pt x="1523" y="780"/>
                    <a:pt x="240" y="7028"/>
                  </a:cubicBezTo>
                  <a:cubicBezTo>
                    <a:pt x="-397" y="13275"/>
                    <a:pt x="240" y="19522"/>
                    <a:pt x="2162" y="23687"/>
                  </a:cubicBezTo>
                  <a:cubicBezTo>
                    <a:pt x="46982" y="109067"/>
                    <a:pt x="46982" y="109067"/>
                    <a:pt x="46982" y="109067"/>
                  </a:cubicBezTo>
                  <a:cubicBezTo>
                    <a:pt x="55307" y="123644"/>
                    <a:pt x="64910" y="123644"/>
                    <a:pt x="72597" y="109067"/>
                  </a:cubicBezTo>
                  <a:cubicBezTo>
                    <a:pt x="118055" y="23687"/>
                    <a:pt x="118055" y="23687"/>
                    <a:pt x="118055" y="23687"/>
                  </a:cubicBezTo>
                  <a:cubicBezTo>
                    <a:pt x="119977" y="19522"/>
                    <a:pt x="120616" y="13275"/>
                    <a:pt x="119333" y="7028"/>
                  </a:cubicBezTo>
                  <a:cubicBezTo>
                    <a:pt x="118694" y="2863"/>
                    <a:pt x="117417" y="780"/>
                    <a:pt x="116134" y="780"/>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267" name="Shape 267"/>
          <p:cNvSpPr/>
          <p:nvPr/>
        </p:nvSpPr>
        <p:spPr>
          <a:xfrm>
            <a:off x="2181013" y="1481729"/>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268" name="Shape 268"/>
          <p:cNvSpPr/>
          <p:nvPr/>
        </p:nvSpPr>
        <p:spPr>
          <a:xfrm>
            <a:off x="5952311" y="1471483"/>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269" name="Shape 269"/>
          <p:cNvSpPr/>
          <p:nvPr/>
        </p:nvSpPr>
        <p:spPr>
          <a:xfrm>
            <a:off x="9969811" y="1496867"/>
            <a:ext cx="279327" cy="253943"/>
          </a:xfrm>
          <a:custGeom>
            <a:avLst/>
            <a:gdLst/>
            <a:ahLst/>
            <a:cxnLst/>
            <a:rect l="0" t="0" r="0" b="0"/>
            <a:pathLst>
              <a:path w="120000" h="120000" extrusionOk="0">
                <a:moveTo>
                  <a:pt x="95455" y="69000"/>
                </a:moveTo>
                <a:cubicBezTo>
                  <a:pt x="90933" y="69000"/>
                  <a:pt x="87272" y="64966"/>
                  <a:pt x="87272" y="60000"/>
                </a:cubicBezTo>
                <a:cubicBezTo>
                  <a:pt x="87272" y="55033"/>
                  <a:pt x="90933" y="51000"/>
                  <a:pt x="95455" y="51000"/>
                </a:cubicBezTo>
                <a:cubicBezTo>
                  <a:pt x="99972" y="51000"/>
                  <a:pt x="103638" y="55033"/>
                  <a:pt x="103638" y="60000"/>
                </a:cubicBezTo>
                <a:cubicBezTo>
                  <a:pt x="103638" y="64966"/>
                  <a:pt x="99972" y="69000"/>
                  <a:pt x="95455" y="69000"/>
                </a:cubicBezTo>
                <a:moveTo>
                  <a:pt x="117272" y="57000"/>
                </a:moveTo>
                <a:lnTo>
                  <a:pt x="108816" y="57000"/>
                </a:lnTo>
                <a:cubicBezTo>
                  <a:pt x="107555" y="50155"/>
                  <a:pt x="102050" y="45000"/>
                  <a:pt x="95455" y="45000"/>
                </a:cubicBezTo>
                <a:cubicBezTo>
                  <a:pt x="88855" y="45000"/>
                  <a:pt x="83355" y="50155"/>
                  <a:pt x="82094" y="57000"/>
                </a:cubicBezTo>
                <a:lnTo>
                  <a:pt x="2727" y="57000"/>
                </a:lnTo>
                <a:cubicBezTo>
                  <a:pt x="1222" y="57000"/>
                  <a:pt x="0" y="58344"/>
                  <a:pt x="0" y="60000"/>
                </a:cubicBezTo>
                <a:cubicBezTo>
                  <a:pt x="0" y="61655"/>
                  <a:pt x="1222" y="63000"/>
                  <a:pt x="2727" y="63000"/>
                </a:cubicBezTo>
                <a:lnTo>
                  <a:pt x="82094" y="63000"/>
                </a:lnTo>
                <a:cubicBezTo>
                  <a:pt x="83355" y="69844"/>
                  <a:pt x="88855" y="75000"/>
                  <a:pt x="95455" y="75000"/>
                </a:cubicBezTo>
                <a:cubicBezTo>
                  <a:pt x="102050" y="75000"/>
                  <a:pt x="107555" y="69844"/>
                  <a:pt x="108816" y="63000"/>
                </a:cubicBezTo>
                <a:lnTo>
                  <a:pt x="117272" y="63000"/>
                </a:lnTo>
                <a:cubicBezTo>
                  <a:pt x="118777" y="63000"/>
                  <a:pt x="120000" y="61655"/>
                  <a:pt x="120000" y="60000"/>
                </a:cubicBezTo>
                <a:cubicBezTo>
                  <a:pt x="120000" y="58344"/>
                  <a:pt x="118777" y="57000"/>
                  <a:pt x="117272" y="57000"/>
                </a:cubicBezTo>
                <a:moveTo>
                  <a:pt x="30000" y="6000"/>
                </a:moveTo>
                <a:cubicBezTo>
                  <a:pt x="34522" y="6000"/>
                  <a:pt x="38183" y="10033"/>
                  <a:pt x="38183" y="15000"/>
                </a:cubicBezTo>
                <a:cubicBezTo>
                  <a:pt x="38183" y="19972"/>
                  <a:pt x="34522" y="24000"/>
                  <a:pt x="30000" y="24000"/>
                </a:cubicBezTo>
                <a:cubicBezTo>
                  <a:pt x="25477" y="24000"/>
                  <a:pt x="21816" y="19972"/>
                  <a:pt x="21816" y="15000"/>
                </a:cubicBezTo>
                <a:cubicBezTo>
                  <a:pt x="21816" y="10033"/>
                  <a:pt x="25477" y="6000"/>
                  <a:pt x="30000" y="6000"/>
                </a:cubicBezTo>
                <a:moveTo>
                  <a:pt x="2727" y="18000"/>
                </a:moveTo>
                <a:lnTo>
                  <a:pt x="16638" y="18000"/>
                </a:lnTo>
                <a:cubicBezTo>
                  <a:pt x="17900" y="24844"/>
                  <a:pt x="23405" y="30000"/>
                  <a:pt x="30000" y="30000"/>
                </a:cubicBezTo>
                <a:cubicBezTo>
                  <a:pt x="36594" y="30000"/>
                  <a:pt x="42100" y="24844"/>
                  <a:pt x="43361" y="18000"/>
                </a:cubicBezTo>
                <a:lnTo>
                  <a:pt x="117272" y="18000"/>
                </a:lnTo>
                <a:cubicBezTo>
                  <a:pt x="118777" y="18000"/>
                  <a:pt x="120000" y="16661"/>
                  <a:pt x="120000" y="15000"/>
                </a:cubicBezTo>
                <a:cubicBezTo>
                  <a:pt x="120000" y="13344"/>
                  <a:pt x="118777" y="12000"/>
                  <a:pt x="117272" y="12000"/>
                </a:cubicBezTo>
                <a:lnTo>
                  <a:pt x="43361" y="12000"/>
                </a:lnTo>
                <a:cubicBezTo>
                  <a:pt x="42100" y="5155"/>
                  <a:pt x="36594" y="0"/>
                  <a:pt x="30000" y="0"/>
                </a:cubicBezTo>
                <a:cubicBezTo>
                  <a:pt x="23405" y="0"/>
                  <a:pt x="17900" y="5155"/>
                  <a:pt x="16638" y="12000"/>
                </a:cubicBezTo>
                <a:lnTo>
                  <a:pt x="2727" y="12000"/>
                </a:lnTo>
                <a:cubicBezTo>
                  <a:pt x="1222" y="12000"/>
                  <a:pt x="0" y="13344"/>
                  <a:pt x="0" y="15000"/>
                </a:cubicBezTo>
                <a:cubicBezTo>
                  <a:pt x="0" y="16661"/>
                  <a:pt x="1222" y="18000"/>
                  <a:pt x="2727" y="18000"/>
                </a:cubicBezTo>
                <a:moveTo>
                  <a:pt x="51816" y="113994"/>
                </a:moveTo>
                <a:cubicBezTo>
                  <a:pt x="47300" y="113994"/>
                  <a:pt x="43638" y="109966"/>
                  <a:pt x="43638" y="104994"/>
                </a:cubicBezTo>
                <a:cubicBezTo>
                  <a:pt x="43638" y="100027"/>
                  <a:pt x="47300" y="95994"/>
                  <a:pt x="51816" y="95994"/>
                </a:cubicBezTo>
                <a:cubicBezTo>
                  <a:pt x="56338" y="95994"/>
                  <a:pt x="60000" y="100027"/>
                  <a:pt x="60000" y="104994"/>
                </a:cubicBezTo>
                <a:cubicBezTo>
                  <a:pt x="60000" y="109966"/>
                  <a:pt x="56338" y="113994"/>
                  <a:pt x="51816" y="113994"/>
                </a:cubicBezTo>
                <a:moveTo>
                  <a:pt x="117272" y="101994"/>
                </a:moveTo>
                <a:lnTo>
                  <a:pt x="65177" y="101994"/>
                </a:lnTo>
                <a:cubicBezTo>
                  <a:pt x="63916" y="95150"/>
                  <a:pt x="58416" y="89994"/>
                  <a:pt x="51816" y="89994"/>
                </a:cubicBezTo>
                <a:cubicBezTo>
                  <a:pt x="45222" y="89994"/>
                  <a:pt x="39722" y="95150"/>
                  <a:pt x="38455" y="101994"/>
                </a:cubicBezTo>
                <a:lnTo>
                  <a:pt x="2727" y="101994"/>
                </a:lnTo>
                <a:cubicBezTo>
                  <a:pt x="1222" y="101994"/>
                  <a:pt x="0" y="103338"/>
                  <a:pt x="0" y="104994"/>
                </a:cubicBezTo>
                <a:cubicBezTo>
                  <a:pt x="0" y="106655"/>
                  <a:pt x="1222" y="107994"/>
                  <a:pt x="2727" y="107994"/>
                </a:cubicBezTo>
                <a:lnTo>
                  <a:pt x="38455" y="107994"/>
                </a:lnTo>
                <a:cubicBezTo>
                  <a:pt x="39722" y="114844"/>
                  <a:pt x="45222" y="120000"/>
                  <a:pt x="51816" y="120000"/>
                </a:cubicBezTo>
                <a:cubicBezTo>
                  <a:pt x="58416" y="120000"/>
                  <a:pt x="63916" y="114844"/>
                  <a:pt x="65177" y="107994"/>
                </a:cubicBezTo>
                <a:lnTo>
                  <a:pt x="117272" y="107994"/>
                </a:lnTo>
                <a:cubicBezTo>
                  <a:pt x="118777" y="107994"/>
                  <a:pt x="120000" y="106655"/>
                  <a:pt x="120000" y="104994"/>
                </a:cubicBezTo>
                <a:cubicBezTo>
                  <a:pt x="120000" y="103338"/>
                  <a:pt x="118777" y="101994"/>
                  <a:pt x="117272" y="10199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Arial"/>
              <a:ea typeface="Arial"/>
              <a:cs typeface="Arial"/>
              <a:sym typeface="Arial"/>
            </a:endParaRPr>
          </a:p>
        </p:txBody>
      </p:sp>
      <p:sp>
        <p:nvSpPr>
          <p:cNvPr id="270" name="Shape 270"/>
          <p:cNvSpPr txBox="1">
            <a:spLocks noGrp="1"/>
          </p:cNvSpPr>
          <p:nvPr>
            <p:ph type="body" idx="2"/>
          </p:nvPr>
        </p:nvSpPr>
        <p:spPr>
          <a:xfrm>
            <a:off x="442709" y="5129363"/>
            <a:ext cx="3658029"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1" name="Shape 271"/>
          <p:cNvSpPr txBox="1">
            <a:spLocks noGrp="1"/>
          </p:cNvSpPr>
          <p:nvPr>
            <p:ph type="body" idx="3"/>
          </p:nvPr>
        </p:nvSpPr>
        <p:spPr>
          <a:xfrm>
            <a:off x="443342" y="4670026"/>
            <a:ext cx="3644936" cy="372727"/>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272" name="Shape 272"/>
          <p:cNvGrpSpPr/>
          <p:nvPr/>
        </p:nvGrpSpPr>
        <p:grpSpPr>
          <a:xfrm>
            <a:off x="9228128" y="1953702"/>
            <a:ext cx="1620994" cy="2603950"/>
            <a:chOff x="2011515" y="1953702"/>
            <a:chExt cx="1620994" cy="2603950"/>
          </a:xfrm>
        </p:grpSpPr>
        <p:sp>
          <p:nvSpPr>
            <p:cNvPr id="273" name="Shape 273"/>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4" name="Shape 274"/>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5" name="Shape 275"/>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6" name="Shape 276"/>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7" name="Shape 277"/>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8" name="Shape 278"/>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9" name="Shape 279"/>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0" name="Shape 280"/>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1" name="Shape 281"/>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282" name="Shape 282"/>
          <p:cNvSpPr txBox="1">
            <a:spLocks noGrp="1"/>
          </p:cNvSpPr>
          <p:nvPr>
            <p:ph type="body" idx="4"/>
          </p:nvPr>
        </p:nvSpPr>
        <p:spPr>
          <a:xfrm>
            <a:off x="4364610" y="5129363"/>
            <a:ext cx="3726654"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3" name="Shape 283"/>
          <p:cNvSpPr txBox="1">
            <a:spLocks noGrp="1"/>
          </p:cNvSpPr>
          <p:nvPr>
            <p:ph type="body" idx="5"/>
          </p:nvPr>
        </p:nvSpPr>
        <p:spPr>
          <a:xfrm>
            <a:off x="4376387" y="4670026"/>
            <a:ext cx="3713315" cy="372727"/>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4" name="Shape 284"/>
          <p:cNvSpPr txBox="1">
            <a:spLocks noGrp="1"/>
          </p:cNvSpPr>
          <p:nvPr>
            <p:ph type="body" idx="6"/>
          </p:nvPr>
        </p:nvSpPr>
        <p:spPr>
          <a:xfrm>
            <a:off x="8267578" y="5129363"/>
            <a:ext cx="3610195" cy="1085432"/>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5" name="Shape 285"/>
          <p:cNvSpPr txBox="1">
            <a:spLocks noGrp="1"/>
          </p:cNvSpPr>
          <p:nvPr>
            <p:ph type="body" idx="7"/>
          </p:nvPr>
        </p:nvSpPr>
        <p:spPr>
          <a:xfrm>
            <a:off x="8277634" y="4670026"/>
            <a:ext cx="3597273" cy="372727"/>
          </a:xfrm>
          <a:prstGeom prst="rect">
            <a:avLst/>
          </a:prstGeom>
          <a:noFill/>
          <a:ln>
            <a:noFill/>
          </a:ln>
        </p:spPr>
        <p:txBody>
          <a:bodyPr spcFirstLastPara="1" wrap="square" lIns="91425" tIns="45700" rIns="91425" bIns="45700" anchor="t" anchorCtr="0"/>
          <a:lstStyle>
            <a:lvl1pPr marL="457200" marR="0" lvl="0" indent="-228600" algn="ctr"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Shape 10"/>
          <p:cNvPicPr preferRelativeResize="0"/>
          <p:nvPr/>
        </p:nvPicPr>
        <p:blipFill rotWithShape="1">
          <a:blip r:embed="rId19">
            <a:alphaModFix/>
          </a:blip>
          <a:srcRect/>
          <a:stretch/>
        </p:blipFill>
        <p:spPr>
          <a:xfrm>
            <a:off x="0" y="0"/>
            <a:ext cx="12191998" cy="6858000"/>
          </a:xfrm>
          <a:prstGeom prst="rect">
            <a:avLst/>
          </a:prstGeom>
          <a:noFill/>
          <a:ln>
            <a:noFill/>
          </a:ln>
        </p:spPr>
      </p:pic>
      <p:sp>
        <p:nvSpPr>
          <p:cNvPr id="11" name="Shape 11"/>
          <p:cNvSpPr/>
          <p:nvPr/>
        </p:nvSpPr>
        <p:spPr>
          <a:xfrm>
            <a:off x="75500" y="6506031"/>
            <a:ext cx="6517074" cy="21544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800"/>
              <a:buFont typeface="Arial"/>
              <a:buNone/>
            </a:pPr>
            <a:r>
              <a:rPr lang="en-US" sz="800" b="0" i="0" u="none" strike="noStrike" cap="none" dirty="0">
                <a:solidFill>
                  <a:srgbClr val="7F7F7F"/>
                </a:solidFill>
                <a:latin typeface="Arial"/>
                <a:ea typeface="Arial"/>
                <a:cs typeface="Arial"/>
                <a:sym typeface="Arial"/>
              </a:rPr>
              <a:t>Copyright © 2018, </a:t>
            </a:r>
            <a:r>
              <a:rPr lang="en-US" sz="800" b="0" i="0" u="none" strike="noStrike" cap="none" dirty="0" err="1">
                <a:solidFill>
                  <a:srgbClr val="7F7F7F"/>
                </a:solidFill>
                <a:latin typeface="Arial"/>
                <a:ea typeface="Arial"/>
                <a:cs typeface="Arial"/>
                <a:sym typeface="Arial"/>
              </a:rPr>
              <a:t>Xebia</a:t>
            </a:r>
            <a:r>
              <a:rPr lang="en-US" sz="800" b="0" i="0" u="none" strike="noStrike" cap="none" dirty="0">
                <a:solidFill>
                  <a:srgbClr val="7F7F7F"/>
                </a:solidFill>
                <a:latin typeface="Arial"/>
                <a:ea typeface="Arial"/>
                <a:cs typeface="Arial"/>
                <a:sym typeface="Arial"/>
              </a:rPr>
              <a:t> Group. All rights reserved. This course B.TECH CSE with Specialization in </a:t>
            </a:r>
            <a:r>
              <a:rPr lang="en-US" sz="800" b="0" i="0" u="none" strike="noStrike" cap="none" dirty="0" smtClean="0">
                <a:solidFill>
                  <a:srgbClr val="7F7F7F"/>
                </a:solidFill>
                <a:latin typeface="Arial"/>
                <a:ea typeface="Arial"/>
                <a:cs typeface="Arial"/>
                <a:sym typeface="Arial"/>
              </a:rPr>
              <a:t>Big Data </a:t>
            </a:r>
            <a:r>
              <a:rPr lang="en-US" sz="800" b="0" i="0" u="none" strike="noStrike" cap="none" dirty="0">
                <a:solidFill>
                  <a:srgbClr val="7F7F7F"/>
                </a:solidFill>
                <a:latin typeface="Arial"/>
                <a:ea typeface="Arial"/>
                <a:cs typeface="Arial"/>
                <a:sym typeface="Arial"/>
              </a:rPr>
              <a:t>is licensed to UPES.</a:t>
            </a:r>
            <a:endParaRPr sz="800" b="0" i="0" u="none" strike="noStrike" cap="none" dirty="0">
              <a:solidFill>
                <a:srgbClr val="7F7F7F"/>
              </a:solidFill>
              <a:latin typeface="Arial"/>
              <a:ea typeface="Arial"/>
              <a:cs typeface="Arial"/>
              <a:sym typeface="Arial"/>
            </a:endParaRPr>
          </a:p>
        </p:txBody>
      </p:sp>
      <p:sp>
        <p:nvSpPr>
          <p:cNvPr id="12" name="Shape 12"/>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
        <p:nvSpPr>
          <p:cNvPr id="13" name="Shape 13"/>
          <p:cNvSpPr/>
          <p:nvPr/>
        </p:nvSpPr>
        <p:spPr>
          <a:xfrm>
            <a:off x="0" y="267883"/>
            <a:ext cx="75500" cy="861239"/>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A4C74"/>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78"/>
        <p:cNvGrpSpPr/>
        <p:nvPr/>
      </p:nvGrpSpPr>
      <p:grpSpPr>
        <a:xfrm>
          <a:off x="0" y="0"/>
          <a:ext cx="0" cy="0"/>
          <a:chOff x="0" y="0"/>
          <a:chExt cx="0" cy="0"/>
        </a:xfrm>
      </p:grpSpPr>
      <p:pic>
        <p:nvPicPr>
          <p:cNvPr id="679" name="Shape 679"/>
          <p:cNvPicPr preferRelativeResize="0"/>
          <p:nvPr/>
        </p:nvPicPr>
        <p:blipFill rotWithShape="1">
          <a:blip r:embed="rId9">
            <a:alphaModFix/>
          </a:blip>
          <a:srcRect/>
          <a:stretch/>
        </p:blipFill>
        <p:spPr>
          <a:xfrm>
            <a:off x="0" y="0"/>
            <a:ext cx="12191998" cy="6858000"/>
          </a:xfrm>
          <a:prstGeom prst="rect">
            <a:avLst/>
          </a:prstGeom>
          <a:noFill/>
          <a:ln>
            <a:noFill/>
          </a:ln>
        </p:spPr>
      </p:pic>
      <p:sp>
        <p:nvSpPr>
          <p:cNvPr id="680" name="Shape 680"/>
          <p:cNvSpPr/>
          <p:nvPr/>
        </p:nvSpPr>
        <p:spPr>
          <a:xfrm>
            <a:off x="0" y="267883"/>
            <a:ext cx="75500" cy="861239"/>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A4C74"/>
              </a:solidFill>
              <a:latin typeface="Arial"/>
              <a:ea typeface="Arial"/>
              <a:cs typeface="Arial"/>
              <a:sym typeface="Arial"/>
            </a:endParaRPr>
          </a:p>
        </p:txBody>
      </p:sp>
      <p:sp>
        <p:nvSpPr>
          <p:cNvPr id="681" name="Shape 681"/>
          <p:cNvSpPr/>
          <p:nvPr/>
        </p:nvSpPr>
        <p:spPr>
          <a:xfrm>
            <a:off x="75500" y="6506031"/>
            <a:ext cx="6517074" cy="21544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800"/>
              <a:buFont typeface="Arial"/>
              <a:buNone/>
            </a:pPr>
            <a:r>
              <a:rPr lang="en-US" sz="800" b="0" i="0" u="none" strike="noStrike" cap="none" dirty="0">
                <a:solidFill>
                  <a:srgbClr val="7F7F7F"/>
                </a:solidFill>
                <a:latin typeface="Arial"/>
                <a:ea typeface="Arial"/>
                <a:cs typeface="Arial"/>
                <a:sym typeface="Arial"/>
              </a:rPr>
              <a:t>Copyright © 2018, </a:t>
            </a:r>
            <a:r>
              <a:rPr lang="en-US" sz="800" b="0" i="0" u="none" strike="noStrike" cap="none" dirty="0" err="1">
                <a:solidFill>
                  <a:srgbClr val="7F7F7F"/>
                </a:solidFill>
                <a:latin typeface="Arial"/>
                <a:ea typeface="Arial"/>
                <a:cs typeface="Arial"/>
                <a:sym typeface="Arial"/>
              </a:rPr>
              <a:t>Xebia</a:t>
            </a:r>
            <a:r>
              <a:rPr lang="en-US" sz="800" b="0" i="0" u="none" strike="noStrike" cap="none" dirty="0">
                <a:solidFill>
                  <a:srgbClr val="7F7F7F"/>
                </a:solidFill>
                <a:latin typeface="Arial"/>
                <a:ea typeface="Arial"/>
                <a:cs typeface="Arial"/>
                <a:sym typeface="Arial"/>
              </a:rPr>
              <a:t> Group. All rights reserved. This course B.TECH CSE with Specialization in </a:t>
            </a:r>
            <a:r>
              <a:rPr lang="en-US" sz="800" b="0" i="0" u="none" strike="noStrike" cap="none" dirty="0" smtClean="0">
                <a:solidFill>
                  <a:srgbClr val="7F7F7F"/>
                </a:solidFill>
                <a:latin typeface="Arial"/>
                <a:ea typeface="Arial"/>
                <a:cs typeface="Arial"/>
                <a:sym typeface="Arial"/>
              </a:rPr>
              <a:t>Big Data </a:t>
            </a:r>
            <a:r>
              <a:rPr lang="en-US" sz="800" b="0" i="0" u="none" strike="noStrike" cap="none" dirty="0">
                <a:solidFill>
                  <a:srgbClr val="7F7F7F"/>
                </a:solidFill>
                <a:latin typeface="Arial"/>
                <a:ea typeface="Arial"/>
                <a:cs typeface="Arial"/>
                <a:sym typeface="Arial"/>
              </a:rPr>
              <a:t>is licensed to UPES.</a:t>
            </a:r>
            <a:endParaRPr sz="800" b="0" i="0" u="none" strike="noStrike" cap="none" dirty="0">
              <a:solidFill>
                <a:srgbClr val="7F7F7F"/>
              </a:solidFill>
              <a:latin typeface="Arial"/>
              <a:ea typeface="Arial"/>
              <a:cs typeface="Arial"/>
              <a:sym typeface="Arial"/>
            </a:endParaRPr>
          </a:p>
        </p:txBody>
      </p:sp>
      <p:sp>
        <p:nvSpPr>
          <p:cNvPr id="682" name="Shape 682"/>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18.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Shape 724"/>
          <p:cNvSpPr txBox="1">
            <a:spLocks noGrp="1"/>
          </p:cNvSpPr>
          <p:nvPr>
            <p:ph type="body" idx="1"/>
          </p:nvPr>
        </p:nvSpPr>
        <p:spPr>
          <a:xfrm>
            <a:off x="4888295" y="719340"/>
            <a:ext cx="6474378" cy="1398560"/>
          </a:xfrm>
          <a:prstGeom prst="rect">
            <a:avLst/>
          </a:prstGeom>
          <a:noFill/>
          <a:ln>
            <a:noFill/>
          </a:ln>
        </p:spPr>
        <p:txBody>
          <a:bodyPr spcFirstLastPara="1" wrap="square" lIns="91425" tIns="45700" rIns="91425" bIns="45700" anchor="ctr" anchorCtr="0">
            <a:noAutofit/>
          </a:bodyPr>
          <a:lstStyle/>
          <a:p>
            <a:pPr marL="0" marR="0" lvl="0" indent="0" algn="r" rtl="0">
              <a:lnSpc>
                <a:spcPct val="111111"/>
              </a:lnSpc>
              <a:spcBef>
                <a:spcPts val="0"/>
              </a:spcBef>
              <a:spcAft>
                <a:spcPts val="0"/>
              </a:spcAft>
              <a:buClr>
                <a:srgbClr val="000000"/>
              </a:buClr>
              <a:buSzPts val="5400"/>
              <a:buFont typeface="Arial"/>
              <a:buNone/>
            </a:pPr>
            <a:r>
              <a:rPr lang="en-US" sz="5400" b="1" i="0" u="none" strike="noStrike" cap="none">
                <a:solidFill>
                  <a:srgbClr val="000000"/>
                </a:solidFill>
                <a:latin typeface="Arial"/>
                <a:ea typeface="Arial"/>
                <a:cs typeface="Arial"/>
                <a:sym typeface="Arial"/>
              </a:rPr>
              <a:t>Big Data Overview</a:t>
            </a:r>
            <a:endParaRPr sz="5400" b="1" i="0" u="none" strike="noStrike" cap="none">
              <a:solidFill>
                <a:srgbClr val="000000"/>
              </a:solidFill>
              <a:latin typeface="Arial"/>
              <a:ea typeface="Arial"/>
              <a:cs typeface="Arial"/>
              <a:sym typeface="Arial"/>
            </a:endParaRPr>
          </a:p>
        </p:txBody>
      </p:sp>
      <p:sp>
        <p:nvSpPr>
          <p:cNvPr id="725" name="Shape 725"/>
          <p:cNvSpPr txBox="1">
            <a:spLocks noGrp="1"/>
          </p:cNvSpPr>
          <p:nvPr>
            <p:ph type="body" idx="2"/>
          </p:nvPr>
        </p:nvSpPr>
        <p:spPr>
          <a:xfrm>
            <a:off x="4523874" y="2240441"/>
            <a:ext cx="6846963" cy="704061"/>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3200"/>
              <a:buFont typeface="Arial"/>
              <a:buNone/>
            </a:pPr>
            <a:r>
              <a:rPr lang="en-US" sz="3200" b="0" i="0" u="none" strike="noStrike" cap="none">
                <a:solidFill>
                  <a:schemeClr val="dk1"/>
                </a:solidFill>
                <a:latin typeface="Arial"/>
                <a:ea typeface="Arial"/>
                <a:cs typeface="Arial"/>
                <a:sym typeface="Arial"/>
              </a:rPr>
              <a:t>Characteristics of Big Data</a:t>
            </a:r>
            <a:endParaRPr/>
          </a:p>
        </p:txBody>
      </p:sp>
      <p:sp>
        <p:nvSpPr>
          <p:cNvPr id="726" name="Shape 726"/>
          <p:cNvSpPr txBox="1">
            <a:spLocks noGrp="1"/>
          </p:cNvSpPr>
          <p:nvPr>
            <p:ph type="body" idx="3"/>
          </p:nvPr>
        </p:nvSpPr>
        <p:spPr>
          <a:xfrm>
            <a:off x="4880131" y="704162"/>
            <a:ext cx="6474378" cy="430887"/>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7F7F7F"/>
              </a:buClr>
              <a:buSzPts val="2200"/>
              <a:buFont typeface="Arial"/>
              <a:buNone/>
            </a:pPr>
            <a:r>
              <a:rPr lang="en-US" sz="2200" b="1" i="0" u="none" strike="noStrike" cap="none">
                <a:solidFill>
                  <a:srgbClr val="7F7F7F"/>
                </a:solidFill>
                <a:latin typeface="Arial"/>
                <a:ea typeface="Arial"/>
                <a:cs typeface="Arial"/>
                <a:sym typeface="Arial"/>
              </a:rPr>
              <a:t>B.TECH CSE with Specialization in Big </a:t>
            </a:r>
            <a:r>
              <a:rPr lang="en-US"/>
              <a:t>Data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884" name="Shape 884"/>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1.5 Characteristics of Big Data - The Three V’s</a:t>
            </a:r>
            <a:endParaRPr/>
          </a:p>
        </p:txBody>
      </p:sp>
      <p:sp>
        <p:nvSpPr>
          <p:cNvPr id="885" name="Shape 885"/>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4:</a:t>
            </a:r>
            <a:r>
              <a:rPr lang="en-US" sz="1600" b="0" i="0" u="none" strike="noStrike" cap="none">
                <a:solidFill>
                  <a:srgbClr val="0EC07D"/>
                </a:solidFill>
                <a:latin typeface="Arial"/>
                <a:ea typeface="Arial"/>
                <a:cs typeface="Arial"/>
                <a:sym typeface="Arial"/>
              </a:rPr>
              <a:t> Characteristics of Big Data</a:t>
            </a:r>
            <a:endParaRPr sz="1600" b="0" i="0" u="none" strike="noStrike" cap="none">
              <a:solidFill>
                <a:srgbClr val="0EC07D"/>
              </a:solidFill>
              <a:latin typeface="Arial"/>
              <a:ea typeface="Arial"/>
              <a:cs typeface="Arial"/>
              <a:sym typeface="Arial"/>
            </a:endParaRPr>
          </a:p>
        </p:txBody>
      </p:sp>
      <p:sp>
        <p:nvSpPr>
          <p:cNvPr id="886" name="Shape 886"/>
          <p:cNvSpPr txBox="1">
            <a:spLocks noGrp="1"/>
          </p:cNvSpPr>
          <p:nvPr>
            <p:ph type="body" idx="2"/>
          </p:nvPr>
        </p:nvSpPr>
        <p:spPr>
          <a:xfrm>
            <a:off x="72390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a:p>
        </p:txBody>
      </p:sp>
      <p:sp>
        <p:nvSpPr>
          <p:cNvPr id="887" name="Shape 887"/>
          <p:cNvSpPr/>
          <p:nvPr/>
        </p:nvSpPr>
        <p:spPr>
          <a:xfrm>
            <a:off x="3649612" y="1518200"/>
            <a:ext cx="7608938" cy="1311910"/>
          </a:xfrm>
          <a:custGeom>
            <a:avLst/>
            <a:gdLst/>
            <a:ahLst/>
            <a:cxnLst/>
            <a:rect l="0" t="0" r="0" b="0"/>
            <a:pathLst>
              <a:path w="1154545" h="6294323" extrusionOk="0">
                <a:moveTo>
                  <a:pt x="1154545" y="1049077"/>
                </a:moveTo>
                <a:lnTo>
                  <a:pt x="1154545" y="5245246"/>
                </a:lnTo>
                <a:cubicBezTo>
                  <a:pt x="1154545" y="5824634"/>
                  <a:pt x="1138742" y="6294320"/>
                  <a:pt x="1119249" y="6294320"/>
                </a:cubicBezTo>
                <a:lnTo>
                  <a:pt x="0" y="6294320"/>
                </a:lnTo>
                <a:lnTo>
                  <a:pt x="0" y="6294320"/>
                </a:lnTo>
                <a:lnTo>
                  <a:pt x="0" y="3"/>
                </a:lnTo>
                <a:lnTo>
                  <a:pt x="0" y="3"/>
                </a:lnTo>
                <a:lnTo>
                  <a:pt x="1119249" y="3"/>
                </a:lnTo>
                <a:cubicBezTo>
                  <a:pt x="1138742" y="3"/>
                  <a:pt x="1154545" y="469689"/>
                  <a:pt x="1154545" y="1049077"/>
                </a:cubicBezTo>
                <a:close/>
              </a:path>
            </a:pathLst>
          </a:custGeom>
          <a:solidFill>
            <a:srgbClr val="20BA9E">
              <a:alpha val="20000"/>
            </a:srgbClr>
          </a:solidFill>
          <a:ln>
            <a:noFill/>
          </a:ln>
        </p:spPr>
        <p:txBody>
          <a:bodyPr spcFirstLastPara="1" wrap="square" lIns="182880" tIns="1463040" rIns="121125" bIns="88725" anchor="ctr" anchorCtr="0">
            <a:noAutofit/>
          </a:bodyPr>
          <a:lstStyle/>
          <a:p>
            <a:pPr marL="571500" marR="0" lvl="1" indent="-285750" algn="l" rtl="0">
              <a:lnSpc>
                <a:spcPct val="90000"/>
              </a:lnSpc>
              <a:spcBef>
                <a:spcPts val="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Amount of data generated</a:t>
            </a:r>
            <a:endParaRPr/>
          </a:p>
          <a:p>
            <a:pPr marL="571500" marR="0" lvl="1" indent="-285750" algn="l" rtl="0">
              <a:lnSpc>
                <a:spcPct val="90000"/>
              </a:lnSpc>
              <a:spcBef>
                <a:spcPts val="27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Online &amp; offline transactions</a:t>
            </a:r>
            <a:endParaRPr/>
          </a:p>
          <a:p>
            <a:pPr marL="571500" marR="0" lvl="1" indent="-285750" algn="l" rtl="0">
              <a:lnSpc>
                <a:spcPct val="90000"/>
              </a:lnSpc>
              <a:spcBef>
                <a:spcPts val="27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In kilobytes or terabytes</a:t>
            </a:r>
            <a:endParaRPr/>
          </a:p>
          <a:p>
            <a:pPr marL="571500" marR="0" lvl="1" indent="-285750" algn="l" rtl="0">
              <a:lnSpc>
                <a:spcPct val="90000"/>
              </a:lnSpc>
              <a:spcBef>
                <a:spcPts val="27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Saved in records, tables, files</a:t>
            </a:r>
            <a:endParaRPr/>
          </a:p>
        </p:txBody>
      </p:sp>
      <p:sp>
        <p:nvSpPr>
          <p:cNvPr id="888" name="Shape 888"/>
          <p:cNvSpPr/>
          <p:nvPr/>
        </p:nvSpPr>
        <p:spPr>
          <a:xfrm>
            <a:off x="723900" y="1428749"/>
            <a:ext cx="3112322" cy="1490808"/>
          </a:xfrm>
          <a:custGeom>
            <a:avLst/>
            <a:gdLst/>
            <a:ahLst/>
            <a:cxnLst/>
            <a:rect l="0" t="0" r="0" b="0"/>
            <a:pathLst>
              <a:path w="3540556" h="1443182" extrusionOk="0">
                <a:moveTo>
                  <a:pt x="0" y="240535"/>
                </a:moveTo>
                <a:cubicBezTo>
                  <a:pt x="0" y="107691"/>
                  <a:pt x="107691" y="0"/>
                  <a:pt x="240535" y="0"/>
                </a:cubicBezTo>
                <a:lnTo>
                  <a:pt x="3300021" y="0"/>
                </a:lnTo>
                <a:cubicBezTo>
                  <a:pt x="3432865" y="0"/>
                  <a:pt x="3540556" y="107691"/>
                  <a:pt x="3540556" y="240535"/>
                </a:cubicBezTo>
                <a:lnTo>
                  <a:pt x="3540556" y="1202647"/>
                </a:lnTo>
                <a:cubicBezTo>
                  <a:pt x="3540556" y="1335491"/>
                  <a:pt x="3432865" y="1443182"/>
                  <a:pt x="3300021" y="1443182"/>
                </a:cubicBezTo>
                <a:lnTo>
                  <a:pt x="240535" y="1443182"/>
                </a:lnTo>
                <a:cubicBezTo>
                  <a:pt x="107691" y="1443182"/>
                  <a:pt x="0" y="1335491"/>
                  <a:pt x="0" y="1202647"/>
                </a:cubicBezTo>
                <a:lnTo>
                  <a:pt x="0" y="240535"/>
                </a:lnTo>
                <a:close/>
              </a:path>
            </a:pathLst>
          </a:custGeom>
          <a:solidFill>
            <a:srgbClr val="20BA9E"/>
          </a:solidFill>
          <a:ln w="12700" cap="flat" cmpd="sng">
            <a:solidFill>
              <a:schemeClr val="lt1"/>
            </a:solidFill>
            <a:prstDash val="solid"/>
            <a:miter lim="800000"/>
            <a:headEnd type="none" w="sm" len="sm"/>
            <a:tailEnd type="none" w="sm" len="sm"/>
          </a:ln>
        </p:spPr>
        <p:txBody>
          <a:bodyPr spcFirstLastPara="1" wrap="square" lIns="3383280" tIns="1645920" rIns="234275" bIns="152350" anchor="ctr" anchorCtr="0">
            <a:noAutofit/>
          </a:bodyPr>
          <a:lstStyle/>
          <a:p>
            <a:pPr marL="0" marR="0" lvl="0" indent="0" algn="ctr" rtl="0">
              <a:lnSpc>
                <a:spcPct val="90000"/>
              </a:lnSpc>
              <a:spcBef>
                <a:spcPts val="0"/>
              </a:spcBef>
              <a:spcAft>
                <a:spcPts val="0"/>
              </a:spcAft>
              <a:buClr>
                <a:schemeClr val="lt1"/>
              </a:buClr>
              <a:buSzPts val="2400"/>
              <a:buFont typeface="Arial"/>
              <a:buNone/>
            </a:pPr>
            <a:r>
              <a:rPr lang="en-US" sz="2400" b="1" i="0" u="none" strike="noStrike" cap="none" dirty="0">
                <a:solidFill>
                  <a:schemeClr val="lt1"/>
                </a:solidFill>
                <a:latin typeface="Arial"/>
                <a:ea typeface="Arial"/>
                <a:cs typeface="Arial"/>
                <a:sym typeface="Arial"/>
              </a:rPr>
              <a:t>VOLUME</a:t>
            </a:r>
            <a:endParaRPr dirty="0"/>
          </a:p>
        </p:txBody>
      </p:sp>
      <p:sp>
        <p:nvSpPr>
          <p:cNvPr id="889" name="Shape 889"/>
          <p:cNvSpPr/>
          <p:nvPr/>
        </p:nvSpPr>
        <p:spPr>
          <a:xfrm>
            <a:off x="3649612" y="3156513"/>
            <a:ext cx="7608938" cy="1311910"/>
          </a:xfrm>
          <a:custGeom>
            <a:avLst/>
            <a:gdLst/>
            <a:ahLst/>
            <a:cxnLst/>
            <a:rect l="0" t="0" r="0" b="0"/>
            <a:pathLst>
              <a:path w="1154545" h="6294323" extrusionOk="0">
                <a:moveTo>
                  <a:pt x="1154545" y="1049077"/>
                </a:moveTo>
                <a:lnTo>
                  <a:pt x="1154545" y="5245246"/>
                </a:lnTo>
                <a:cubicBezTo>
                  <a:pt x="1154545" y="5824634"/>
                  <a:pt x="1138742" y="6294320"/>
                  <a:pt x="1119249" y="6294320"/>
                </a:cubicBezTo>
                <a:lnTo>
                  <a:pt x="0" y="6294320"/>
                </a:lnTo>
                <a:lnTo>
                  <a:pt x="0" y="6294320"/>
                </a:lnTo>
                <a:lnTo>
                  <a:pt x="0" y="3"/>
                </a:lnTo>
                <a:lnTo>
                  <a:pt x="0" y="3"/>
                </a:lnTo>
                <a:lnTo>
                  <a:pt x="1119249" y="3"/>
                </a:lnTo>
                <a:cubicBezTo>
                  <a:pt x="1138742" y="3"/>
                  <a:pt x="1154545" y="469689"/>
                  <a:pt x="1154545" y="1049077"/>
                </a:cubicBezTo>
                <a:close/>
              </a:path>
            </a:pathLst>
          </a:custGeom>
          <a:solidFill>
            <a:srgbClr val="F2717A">
              <a:alpha val="20000"/>
            </a:srgbClr>
          </a:solidFill>
          <a:ln>
            <a:noFill/>
          </a:ln>
        </p:spPr>
        <p:txBody>
          <a:bodyPr spcFirstLastPara="1" wrap="square" lIns="182880" tIns="1463040" rIns="121125" bIns="88725" anchor="ctr" anchorCtr="0">
            <a:noAutofit/>
          </a:bodyPr>
          <a:lstStyle/>
          <a:p>
            <a:pPr marL="571500" marR="0" lvl="1" indent="-285750" algn="l" rtl="0">
              <a:lnSpc>
                <a:spcPct val="90000"/>
              </a:lnSpc>
              <a:spcBef>
                <a:spcPts val="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Speed of generating data </a:t>
            </a:r>
            <a:endParaRPr/>
          </a:p>
          <a:p>
            <a:pPr marL="571500" marR="0" lvl="1" indent="-285750" algn="l" rtl="0">
              <a:lnSpc>
                <a:spcPct val="90000"/>
              </a:lnSpc>
              <a:spcBef>
                <a:spcPts val="27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Generated in real-time</a:t>
            </a:r>
            <a:endParaRPr/>
          </a:p>
          <a:p>
            <a:pPr marL="571500" marR="0" lvl="1" indent="-285750" algn="l" rtl="0">
              <a:lnSpc>
                <a:spcPct val="90000"/>
              </a:lnSpc>
              <a:spcBef>
                <a:spcPts val="27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Online and offline data</a:t>
            </a:r>
            <a:endParaRPr/>
          </a:p>
          <a:p>
            <a:pPr marL="571500" marR="0" lvl="1" indent="-285750" algn="l" rtl="0">
              <a:lnSpc>
                <a:spcPct val="90000"/>
              </a:lnSpc>
              <a:spcBef>
                <a:spcPts val="27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In Streams, batch or bits</a:t>
            </a:r>
            <a:endParaRPr/>
          </a:p>
        </p:txBody>
      </p:sp>
      <p:sp>
        <p:nvSpPr>
          <p:cNvPr id="890" name="Shape 890"/>
          <p:cNvSpPr/>
          <p:nvPr/>
        </p:nvSpPr>
        <p:spPr>
          <a:xfrm>
            <a:off x="723900" y="3067062"/>
            <a:ext cx="3112322" cy="1490808"/>
          </a:xfrm>
          <a:custGeom>
            <a:avLst/>
            <a:gdLst/>
            <a:ahLst/>
            <a:cxnLst/>
            <a:rect l="0" t="0" r="0" b="0"/>
            <a:pathLst>
              <a:path w="3540556" h="1443182" extrusionOk="0">
                <a:moveTo>
                  <a:pt x="0" y="240535"/>
                </a:moveTo>
                <a:cubicBezTo>
                  <a:pt x="0" y="107691"/>
                  <a:pt x="107691" y="0"/>
                  <a:pt x="240535" y="0"/>
                </a:cubicBezTo>
                <a:lnTo>
                  <a:pt x="3300021" y="0"/>
                </a:lnTo>
                <a:cubicBezTo>
                  <a:pt x="3432865" y="0"/>
                  <a:pt x="3540556" y="107691"/>
                  <a:pt x="3540556" y="240535"/>
                </a:cubicBezTo>
                <a:lnTo>
                  <a:pt x="3540556" y="1202647"/>
                </a:lnTo>
                <a:cubicBezTo>
                  <a:pt x="3540556" y="1335491"/>
                  <a:pt x="3432865" y="1443182"/>
                  <a:pt x="3300021" y="1443182"/>
                </a:cubicBezTo>
                <a:lnTo>
                  <a:pt x="240535" y="1443182"/>
                </a:lnTo>
                <a:cubicBezTo>
                  <a:pt x="107691" y="1443182"/>
                  <a:pt x="0" y="1335491"/>
                  <a:pt x="0" y="1202647"/>
                </a:cubicBezTo>
                <a:lnTo>
                  <a:pt x="0" y="240535"/>
                </a:lnTo>
                <a:close/>
              </a:path>
            </a:pathLst>
          </a:custGeom>
          <a:solidFill>
            <a:srgbClr val="F2717A"/>
          </a:solidFill>
          <a:ln w="12700" cap="flat" cmpd="sng">
            <a:solidFill>
              <a:schemeClr val="lt1"/>
            </a:solidFill>
            <a:prstDash val="solid"/>
            <a:miter lim="800000"/>
            <a:headEnd type="none" w="sm" len="sm"/>
            <a:tailEnd type="none" w="sm" len="sm"/>
          </a:ln>
        </p:spPr>
        <p:txBody>
          <a:bodyPr spcFirstLastPara="1" wrap="square" lIns="3383280" tIns="1645920" rIns="234275" bIns="152350" anchor="ctr" anchorCtr="0">
            <a:noAutofit/>
          </a:bodyPr>
          <a:lstStyle/>
          <a:p>
            <a:pPr marL="0" marR="0" lvl="0" indent="0" algn="ctr" rtl="0">
              <a:lnSpc>
                <a:spcPct val="90000"/>
              </a:lnSpc>
              <a:spcBef>
                <a:spcPts val="0"/>
              </a:spcBef>
              <a:spcAft>
                <a:spcPts val="0"/>
              </a:spcAft>
              <a:buClr>
                <a:schemeClr val="lt1"/>
              </a:buClr>
              <a:buSzPts val="2400"/>
              <a:buFont typeface="Arial"/>
              <a:buNone/>
            </a:pPr>
            <a:r>
              <a:rPr lang="en-US" sz="2400" b="1" i="0" u="none" strike="noStrike" cap="none">
                <a:solidFill>
                  <a:schemeClr val="lt1"/>
                </a:solidFill>
                <a:latin typeface="Arial"/>
                <a:ea typeface="Arial"/>
                <a:cs typeface="Arial"/>
                <a:sym typeface="Arial"/>
              </a:rPr>
              <a:t>VELOCITY </a:t>
            </a:r>
            <a:endParaRPr/>
          </a:p>
        </p:txBody>
      </p:sp>
      <p:sp>
        <p:nvSpPr>
          <p:cNvPr id="891" name="Shape 891"/>
          <p:cNvSpPr/>
          <p:nvPr/>
        </p:nvSpPr>
        <p:spPr>
          <a:xfrm>
            <a:off x="3649612" y="4794824"/>
            <a:ext cx="7608938" cy="1311910"/>
          </a:xfrm>
          <a:custGeom>
            <a:avLst/>
            <a:gdLst/>
            <a:ahLst/>
            <a:cxnLst/>
            <a:rect l="0" t="0" r="0" b="0"/>
            <a:pathLst>
              <a:path w="1154545" h="6294323" extrusionOk="0">
                <a:moveTo>
                  <a:pt x="1154545" y="1049077"/>
                </a:moveTo>
                <a:lnTo>
                  <a:pt x="1154545" y="5245246"/>
                </a:lnTo>
                <a:cubicBezTo>
                  <a:pt x="1154545" y="5824634"/>
                  <a:pt x="1138742" y="6294320"/>
                  <a:pt x="1119249" y="6294320"/>
                </a:cubicBezTo>
                <a:lnTo>
                  <a:pt x="0" y="6294320"/>
                </a:lnTo>
                <a:lnTo>
                  <a:pt x="0" y="6294320"/>
                </a:lnTo>
                <a:lnTo>
                  <a:pt x="0" y="3"/>
                </a:lnTo>
                <a:lnTo>
                  <a:pt x="0" y="3"/>
                </a:lnTo>
                <a:lnTo>
                  <a:pt x="1119249" y="3"/>
                </a:lnTo>
                <a:cubicBezTo>
                  <a:pt x="1138742" y="3"/>
                  <a:pt x="1154545" y="469689"/>
                  <a:pt x="1154545" y="1049077"/>
                </a:cubicBezTo>
                <a:close/>
              </a:path>
            </a:pathLst>
          </a:custGeom>
          <a:solidFill>
            <a:srgbClr val="FAA74A">
              <a:alpha val="20000"/>
            </a:srgbClr>
          </a:solidFill>
          <a:ln>
            <a:noFill/>
          </a:ln>
        </p:spPr>
        <p:txBody>
          <a:bodyPr spcFirstLastPara="1" wrap="square" lIns="182880" tIns="1463040" rIns="121125" bIns="88725" anchor="ctr" anchorCtr="0">
            <a:noAutofit/>
          </a:bodyPr>
          <a:lstStyle/>
          <a:p>
            <a:pPr marL="571500" marR="0" lvl="1" indent="-285750" algn="l" rtl="0">
              <a:lnSpc>
                <a:spcPct val="90000"/>
              </a:lnSpc>
              <a:spcBef>
                <a:spcPts val="0"/>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Structured &amp; unstructured</a:t>
            </a:r>
            <a:endParaRPr dirty="0"/>
          </a:p>
          <a:p>
            <a:pPr marL="571500" marR="0" lvl="1" indent="-285750" algn="l" rtl="0">
              <a:lnSpc>
                <a:spcPct val="90000"/>
              </a:lnSpc>
              <a:spcBef>
                <a:spcPts val="270"/>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Online images &amp; videos</a:t>
            </a:r>
            <a:endParaRPr dirty="0"/>
          </a:p>
          <a:p>
            <a:pPr marL="571500" marR="0" lvl="1" indent="-285750" algn="l" rtl="0">
              <a:lnSpc>
                <a:spcPct val="90000"/>
              </a:lnSpc>
              <a:spcBef>
                <a:spcPts val="270"/>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Human generated – texts</a:t>
            </a:r>
            <a:endParaRPr dirty="0"/>
          </a:p>
          <a:p>
            <a:pPr marL="571500" marR="0" lvl="1" indent="-285750" algn="l" rtl="0">
              <a:lnSpc>
                <a:spcPct val="90000"/>
              </a:lnSpc>
              <a:spcBef>
                <a:spcPts val="270"/>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Machine generated - readings</a:t>
            </a:r>
            <a:endParaRPr dirty="0"/>
          </a:p>
        </p:txBody>
      </p:sp>
      <p:sp>
        <p:nvSpPr>
          <p:cNvPr id="892" name="Shape 892"/>
          <p:cNvSpPr/>
          <p:nvPr/>
        </p:nvSpPr>
        <p:spPr>
          <a:xfrm>
            <a:off x="723900" y="4705376"/>
            <a:ext cx="3112322" cy="1490808"/>
          </a:xfrm>
          <a:custGeom>
            <a:avLst/>
            <a:gdLst/>
            <a:ahLst/>
            <a:cxnLst/>
            <a:rect l="0" t="0" r="0" b="0"/>
            <a:pathLst>
              <a:path w="3540556" h="1443182" extrusionOk="0">
                <a:moveTo>
                  <a:pt x="0" y="240535"/>
                </a:moveTo>
                <a:cubicBezTo>
                  <a:pt x="0" y="107691"/>
                  <a:pt x="107691" y="0"/>
                  <a:pt x="240535" y="0"/>
                </a:cubicBezTo>
                <a:lnTo>
                  <a:pt x="3300021" y="0"/>
                </a:lnTo>
                <a:cubicBezTo>
                  <a:pt x="3432865" y="0"/>
                  <a:pt x="3540556" y="107691"/>
                  <a:pt x="3540556" y="240535"/>
                </a:cubicBezTo>
                <a:lnTo>
                  <a:pt x="3540556" y="1202647"/>
                </a:lnTo>
                <a:cubicBezTo>
                  <a:pt x="3540556" y="1335491"/>
                  <a:pt x="3432865" y="1443182"/>
                  <a:pt x="3300021" y="1443182"/>
                </a:cubicBezTo>
                <a:lnTo>
                  <a:pt x="240535" y="1443182"/>
                </a:lnTo>
                <a:cubicBezTo>
                  <a:pt x="107691" y="1443182"/>
                  <a:pt x="0" y="1335491"/>
                  <a:pt x="0" y="1202647"/>
                </a:cubicBezTo>
                <a:lnTo>
                  <a:pt x="0" y="240535"/>
                </a:lnTo>
                <a:close/>
              </a:path>
            </a:pathLst>
          </a:custGeom>
          <a:solidFill>
            <a:srgbClr val="FAA74A"/>
          </a:solidFill>
          <a:ln w="12700" cap="flat" cmpd="sng">
            <a:solidFill>
              <a:schemeClr val="lt1"/>
            </a:solidFill>
            <a:prstDash val="solid"/>
            <a:miter lim="800000"/>
            <a:headEnd type="none" w="sm" len="sm"/>
            <a:tailEnd type="none" w="sm" len="sm"/>
          </a:ln>
        </p:spPr>
        <p:txBody>
          <a:bodyPr spcFirstLastPara="1" wrap="square" lIns="3383280" tIns="1645920" rIns="234275" bIns="152350" anchor="ctr" anchorCtr="0">
            <a:noAutofit/>
          </a:bodyPr>
          <a:lstStyle/>
          <a:p>
            <a:pPr marL="0" marR="0" lvl="0" indent="0" algn="ctr" rtl="0">
              <a:lnSpc>
                <a:spcPct val="90000"/>
              </a:lnSpc>
              <a:spcBef>
                <a:spcPts val="0"/>
              </a:spcBef>
              <a:spcAft>
                <a:spcPts val="0"/>
              </a:spcAft>
              <a:buClr>
                <a:schemeClr val="lt1"/>
              </a:buClr>
              <a:buSzPts val="2400"/>
              <a:buFont typeface="Arial"/>
              <a:buNone/>
            </a:pPr>
            <a:r>
              <a:rPr lang="en-US" sz="2400" b="1" i="0" u="none" strike="noStrike" cap="none">
                <a:solidFill>
                  <a:schemeClr val="lt1"/>
                </a:solidFill>
                <a:latin typeface="Arial"/>
                <a:ea typeface="Arial"/>
                <a:cs typeface="Arial"/>
                <a:sym typeface="Arial"/>
              </a:rPr>
              <a:t>VARIETY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Shape 898"/>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1.6 Volume</a:t>
            </a:r>
            <a:endParaRPr sz="2800" b="1" i="0" u="none" strike="noStrike" cap="none">
              <a:solidFill>
                <a:schemeClr val="dk2"/>
              </a:solidFill>
              <a:latin typeface="Arial"/>
              <a:ea typeface="Arial"/>
              <a:cs typeface="Arial"/>
              <a:sym typeface="Arial"/>
            </a:endParaRPr>
          </a:p>
        </p:txBody>
      </p:sp>
      <p:sp>
        <p:nvSpPr>
          <p:cNvPr id="899" name="Shape 899"/>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dirty="0">
                <a:solidFill>
                  <a:srgbClr val="0EC07D"/>
                </a:solidFill>
                <a:latin typeface="Arial"/>
                <a:ea typeface="Arial"/>
                <a:cs typeface="Arial"/>
                <a:sym typeface="Arial"/>
              </a:rPr>
              <a:t>Module 4:</a:t>
            </a:r>
            <a:r>
              <a:rPr lang="en-US" sz="1600" b="0" i="0" u="none" strike="noStrike" cap="none" dirty="0">
                <a:solidFill>
                  <a:srgbClr val="0EC07D"/>
                </a:solidFill>
                <a:latin typeface="Arial"/>
                <a:ea typeface="Arial"/>
                <a:cs typeface="Arial"/>
                <a:sym typeface="Arial"/>
              </a:rPr>
              <a:t> Characteristics of Big Data</a:t>
            </a:r>
            <a:endParaRPr sz="1600" b="0" i="0" u="none" strike="noStrike" cap="none" dirty="0">
              <a:solidFill>
                <a:srgbClr val="0EC07D"/>
              </a:solidFill>
              <a:latin typeface="Arial"/>
              <a:ea typeface="Arial"/>
              <a:cs typeface="Arial"/>
              <a:sym typeface="Arial"/>
            </a:endParaRPr>
          </a:p>
        </p:txBody>
      </p:sp>
      <p:sp>
        <p:nvSpPr>
          <p:cNvPr id="900" name="Shape 900"/>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285750" marR="0" lvl="1" indent="-285750" algn="l" rtl="0">
              <a:lnSpc>
                <a:spcPct val="90000"/>
              </a:lnSpc>
              <a:spcBef>
                <a:spcPts val="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Refers to the sheer size of the data generated and processed.</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Datasets of size beyond the ability of traditional systems to handle.</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High volumes of low-density, unstructured or semi-structured data.</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Thousands of Exabytes or hundreds of Zettabytes.</a:t>
            </a:r>
            <a:endParaRPr/>
          </a:p>
          <a:p>
            <a:pPr marL="285750" marR="0" lvl="1" indent="-171450" algn="l" rtl="0">
              <a:lnSpc>
                <a:spcPct val="90000"/>
              </a:lnSpc>
              <a:spcBef>
                <a:spcPts val="1200"/>
              </a:spcBef>
              <a:spcAft>
                <a:spcPts val="0"/>
              </a:spcAft>
              <a:buClr>
                <a:schemeClr val="dk1"/>
              </a:buClr>
              <a:buSzPts val="1800"/>
              <a:buFont typeface="Noto Sans Symbols"/>
              <a:buNone/>
            </a:pPr>
            <a:endParaRPr sz="1800" b="0" i="0" u="none" strike="noStrike" cap="none">
              <a:solidFill>
                <a:schemeClr val="dk1"/>
              </a:solidFill>
              <a:latin typeface="Arial"/>
              <a:ea typeface="Arial"/>
              <a:cs typeface="Arial"/>
              <a:sym typeface="Arial"/>
            </a:endParaRPr>
          </a:p>
          <a:p>
            <a:pPr marL="285750" marR="0" lvl="1" indent="-171450" algn="l" rtl="0">
              <a:lnSpc>
                <a:spcPct val="90000"/>
              </a:lnSpc>
              <a:spcBef>
                <a:spcPts val="1200"/>
              </a:spcBef>
              <a:spcAft>
                <a:spcPts val="0"/>
              </a:spcAft>
              <a:buClr>
                <a:schemeClr val="dk1"/>
              </a:buClr>
              <a:buSzPts val="1800"/>
              <a:buFont typeface="Noto Sans Symbols"/>
              <a:buNone/>
            </a:pPr>
            <a:endParaRPr sz="1800" b="0" i="0" u="none" strike="noStrike" cap="none">
              <a:solidFill>
                <a:schemeClr val="dk1"/>
              </a:solidFill>
              <a:latin typeface="Arial"/>
              <a:ea typeface="Arial"/>
              <a:cs typeface="Arial"/>
              <a:sym typeface="Arial"/>
            </a:endParaRPr>
          </a:p>
        </p:txBody>
      </p:sp>
      <p:grpSp>
        <p:nvGrpSpPr>
          <p:cNvPr id="901" name="Shape 901"/>
          <p:cNvGrpSpPr/>
          <p:nvPr/>
        </p:nvGrpSpPr>
        <p:grpSpPr>
          <a:xfrm>
            <a:off x="449946" y="2902856"/>
            <a:ext cx="11292114" cy="3367315"/>
            <a:chOff x="449946" y="2902856"/>
            <a:chExt cx="11292114" cy="3367315"/>
          </a:xfrm>
        </p:grpSpPr>
        <p:cxnSp>
          <p:nvCxnSpPr>
            <p:cNvPr id="902" name="Shape 902"/>
            <p:cNvCxnSpPr>
              <a:endCxn id="903" idx="1"/>
            </p:cNvCxnSpPr>
            <p:nvPr/>
          </p:nvCxnSpPr>
          <p:spPr>
            <a:xfrm>
              <a:off x="783791" y="3315256"/>
              <a:ext cx="10059900" cy="0"/>
            </a:xfrm>
            <a:prstGeom prst="straightConnector1">
              <a:avLst/>
            </a:prstGeom>
            <a:noFill/>
            <a:ln w="9525" cap="flat" cmpd="sng">
              <a:solidFill>
                <a:srgbClr val="3A3838"/>
              </a:solidFill>
              <a:prstDash val="dash"/>
              <a:miter lim="800000"/>
              <a:headEnd type="none" w="sm" len="sm"/>
              <a:tailEnd type="none" w="sm" len="sm"/>
            </a:ln>
          </p:spPr>
        </p:cxnSp>
        <p:cxnSp>
          <p:nvCxnSpPr>
            <p:cNvPr id="904" name="Shape 904"/>
            <p:cNvCxnSpPr/>
            <p:nvPr/>
          </p:nvCxnSpPr>
          <p:spPr>
            <a:xfrm>
              <a:off x="783771" y="3970924"/>
              <a:ext cx="10059920" cy="1"/>
            </a:xfrm>
            <a:prstGeom prst="straightConnector1">
              <a:avLst/>
            </a:prstGeom>
            <a:noFill/>
            <a:ln w="9525" cap="flat" cmpd="sng">
              <a:solidFill>
                <a:srgbClr val="3A3838"/>
              </a:solidFill>
              <a:prstDash val="dash"/>
              <a:miter lim="800000"/>
              <a:headEnd type="none" w="sm" len="sm"/>
              <a:tailEnd type="none" w="sm" len="sm"/>
            </a:ln>
          </p:spPr>
        </p:cxnSp>
        <p:cxnSp>
          <p:nvCxnSpPr>
            <p:cNvPr id="905" name="Shape 905"/>
            <p:cNvCxnSpPr/>
            <p:nvPr/>
          </p:nvCxnSpPr>
          <p:spPr>
            <a:xfrm>
              <a:off x="783771" y="4626592"/>
              <a:ext cx="10059920" cy="1"/>
            </a:xfrm>
            <a:prstGeom prst="straightConnector1">
              <a:avLst/>
            </a:prstGeom>
            <a:noFill/>
            <a:ln w="9525" cap="flat" cmpd="sng">
              <a:solidFill>
                <a:srgbClr val="3A3838"/>
              </a:solidFill>
              <a:prstDash val="dash"/>
              <a:miter lim="800000"/>
              <a:headEnd type="none" w="sm" len="sm"/>
              <a:tailEnd type="none" w="sm" len="sm"/>
            </a:ln>
          </p:spPr>
        </p:cxnSp>
        <p:cxnSp>
          <p:nvCxnSpPr>
            <p:cNvPr id="906" name="Shape 906"/>
            <p:cNvCxnSpPr/>
            <p:nvPr/>
          </p:nvCxnSpPr>
          <p:spPr>
            <a:xfrm>
              <a:off x="783771" y="5282260"/>
              <a:ext cx="10059920" cy="1"/>
            </a:xfrm>
            <a:prstGeom prst="straightConnector1">
              <a:avLst/>
            </a:prstGeom>
            <a:noFill/>
            <a:ln w="9525" cap="flat" cmpd="sng">
              <a:solidFill>
                <a:srgbClr val="3A3838"/>
              </a:solidFill>
              <a:prstDash val="dash"/>
              <a:miter lim="800000"/>
              <a:headEnd type="none" w="sm" len="sm"/>
              <a:tailEnd type="none" w="sm" len="sm"/>
            </a:ln>
          </p:spPr>
        </p:cxnSp>
        <p:sp>
          <p:nvSpPr>
            <p:cNvPr id="907" name="Shape 907"/>
            <p:cNvSpPr/>
            <p:nvPr/>
          </p:nvSpPr>
          <p:spPr>
            <a:xfrm>
              <a:off x="940641" y="5769514"/>
              <a:ext cx="9753747" cy="63304"/>
            </a:xfrm>
            <a:prstGeom prst="rect">
              <a:avLst/>
            </a:prstGeom>
            <a:solidFill>
              <a:srgbClr val="1490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908" name="Shape 908"/>
            <p:cNvSpPr/>
            <p:nvPr/>
          </p:nvSpPr>
          <p:spPr>
            <a:xfrm>
              <a:off x="1219180" y="5676246"/>
              <a:ext cx="764423" cy="93271"/>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rgbClr val="1CC08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09" name="Shape 909"/>
            <p:cNvSpPr/>
            <p:nvPr/>
          </p:nvSpPr>
          <p:spPr>
            <a:xfrm>
              <a:off x="1983602" y="5539725"/>
              <a:ext cx="764423" cy="229790"/>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rgbClr val="96E2C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10" name="Shape 910"/>
            <p:cNvSpPr/>
            <p:nvPr/>
          </p:nvSpPr>
          <p:spPr>
            <a:xfrm>
              <a:off x="2748026" y="5443359"/>
              <a:ext cx="764423" cy="326156"/>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rgbClr val="56687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11" name="Shape 911"/>
            <p:cNvSpPr/>
            <p:nvPr/>
          </p:nvSpPr>
          <p:spPr>
            <a:xfrm>
              <a:off x="3512448" y="5274718"/>
              <a:ext cx="764423" cy="49479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rgbClr val="44546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12" name="Shape 912"/>
            <p:cNvSpPr/>
            <p:nvPr/>
          </p:nvSpPr>
          <p:spPr>
            <a:xfrm>
              <a:off x="4276871" y="5130166"/>
              <a:ext cx="764423" cy="63934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rgbClr val="1CC08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13" name="Shape 913"/>
            <p:cNvSpPr/>
            <p:nvPr/>
          </p:nvSpPr>
          <p:spPr>
            <a:xfrm>
              <a:off x="5041294" y="4969555"/>
              <a:ext cx="764423" cy="799960"/>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rgbClr val="96E2C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14" name="Shape 914"/>
            <p:cNvSpPr/>
            <p:nvPr/>
          </p:nvSpPr>
          <p:spPr>
            <a:xfrm>
              <a:off x="5805718" y="4857128"/>
              <a:ext cx="764423" cy="912387"/>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rgbClr val="1CC08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15" name="Shape 915"/>
            <p:cNvSpPr/>
            <p:nvPr/>
          </p:nvSpPr>
          <p:spPr>
            <a:xfrm>
              <a:off x="6570140" y="4600149"/>
              <a:ext cx="764423" cy="1169366"/>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rgbClr val="96E2C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16" name="Shape 916"/>
            <p:cNvSpPr/>
            <p:nvPr/>
          </p:nvSpPr>
          <p:spPr>
            <a:xfrm>
              <a:off x="7334564" y="4345534"/>
              <a:ext cx="764423" cy="1423981"/>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rgbClr val="56687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17" name="Shape 917"/>
            <p:cNvSpPr/>
            <p:nvPr/>
          </p:nvSpPr>
          <p:spPr>
            <a:xfrm>
              <a:off x="8098986" y="4005886"/>
              <a:ext cx="764423" cy="176362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rgbClr val="44546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18" name="Shape 918"/>
            <p:cNvSpPr/>
            <p:nvPr/>
          </p:nvSpPr>
          <p:spPr>
            <a:xfrm>
              <a:off x="8863410" y="3652542"/>
              <a:ext cx="764423" cy="2116974"/>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rgbClr val="1CC08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19" name="Shape 919"/>
            <p:cNvSpPr/>
            <p:nvPr/>
          </p:nvSpPr>
          <p:spPr>
            <a:xfrm>
              <a:off x="9627832" y="3315257"/>
              <a:ext cx="764423" cy="245425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rgbClr val="96E2C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20" name="Shape 920"/>
            <p:cNvSpPr txBox="1"/>
            <p:nvPr/>
          </p:nvSpPr>
          <p:spPr>
            <a:xfrm>
              <a:off x="1248208" y="5871153"/>
              <a:ext cx="582211"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2009</a:t>
              </a:r>
              <a:endParaRPr/>
            </a:p>
          </p:txBody>
        </p:sp>
        <p:sp>
          <p:nvSpPr>
            <p:cNvPr id="921" name="Shape 921"/>
            <p:cNvSpPr txBox="1"/>
            <p:nvPr/>
          </p:nvSpPr>
          <p:spPr>
            <a:xfrm>
              <a:off x="2074707" y="5871153"/>
              <a:ext cx="582211"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2010</a:t>
              </a:r>
              <a:endParaRPr/>
            </a:p>
          </p:txBody>
        </p:sp>
        <p:sp>
          <p:nvSpPr>
            <p:cNvPr id="922" name="Shape 922"/>
            <p:cNvSpPr txBox="1"/>
            <p:nvPr/>
          </p:nvSpPr>
          <p:spPr>
            <a:xfrm>
              <a:off x="2828932" y="5871153"/>
              <a:ext cx="582211"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2011</a:t>
              </a:r>
              <a:endParaRPr/>
            </a:p>
          </p:txBody>
        </p:sp>
        <p:sp>
          <p:nvSpPr>
            <p:cNvPr id="923" name="Shape 923"/>
            <p:cNvSpPr txBox="1"/>
            <p:nvPr/>
          </p:nvSpPr>
          <p:spPr>
            <a:xfrm>
              <a:off x="3608249" y="5871153"/>
              <a:ext cx="582211"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2012</a:t>
              </a:r>
              <a:endParaRPr/>
            </a:p>
          </p:txBody>
        </p:sp>
        <p:sp>
          <p:nvSpPr>
            <p:cNvPr id="924" name="Shape 924"/>
            <p:cNvSpPr txBox="1"/>
            <p:nvPr/>
          </p:nvSpPr>
          <p:spPr>
            <a:xfrm>
              <a:off x="4367976" y="5871153"/>
              <a:ext cx="582211"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2013</a:t>
              </a:r>
              <a:endParaRPr/>
            </a:p>
          </p:txBody>
        </p:sp>
        <p:sp>
          <p:nvSpPr>
            <p:cNvPr id="925" name="Shape 925"/>
            <p:cNvSpPr txBox="1"/>
            <p:nvPr/>
          </p:nvSpPr>
          <p:spPr>
            <a:xfrm>
              <a:off x="5127703" y="5871153"/>
              <a:ext cx="582211"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2014</a:t>
              </a:r>
              <a:endParaRPr/>
            </a:p>
          </p:txBody>
        </p:sp>
        <p:sp>
          <p:nvSpPr>
            <p:cNvPr id="926" name="Shape 926"/>
            <p:cNvSpPr txBox="1"/>
            <p:nvPr/>
          </p:nvSpPr>
          <p:spPr>
            <a:xfrm>
              <a:off x="5920117" y="5871153"/>
              <a:ext cx="582211"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2015</a:t>
              </a:r>
              <a:endParaRPr/>
            </a:p>
          </p:txBody>
        </p:sp>
        <p:sp>
          <p:nvSpPr>
            <p:cNvPr id="927" name="Shape 927"/>
            <p:cNvSpPr txBox="1"/>
            <p:nvPr/>
          </p:nvSpPr>
          <p:spPr>
            <a:xfrm>
              <a:off x="6661245" y="5871153"/>
              <a:ext cx="582211"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2016</a:t>
              </a:r>
              <a:endParaRPr/>
            </a:p>
          </p:txBody>
        </p:sp>
        <p:sp>
          <p:nvSpPr>
            <p:cNvPr id="928" name="Shape 928"/>
            <p:cNvSpPr txBox="1"/>
            <p:nvPr/>
          </p:nvSpPr>
          <p:spPr>
            <a:xfrm>
              <a:off x="7425669" y="5871153"/>
              <a:ext cx="582211"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2017</a:t>
              </a:r>
              <a:endParaRPr/>
            </a:p>
          </p:txBody>
        </p:sp>
        <p:sp>
          <p:nvSpPr>
            <p:cNvPr id="929" name="Shape 929"/>
            <p:cNvSpPr txBox="1"/>
            <p:nvPr/>
          </p:nvSpPr>
          <p:spPr>
            <a:xfrm>
              <a:off x="8185860" y="5871153"/>
              <a:ext cx="582211"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2018</a:t>
              </a:r>
              <a:endParaRPr/>
            </a:p>
          </p:txBody>
        </p:sp>
        <p:sp>
          <p:nvSpPr>
            <p:cNvPr id="930" name="Shape 930"/>
            <p:cNvSpPr txBox="1"/>
            <p:nvPr/>
          </p:nvSpPr>
          <p:spPr>
            <a:xfrm>
              <a:off x="9723170" y="5871153"/>
              <a:ext cx="582211"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2020</a:t>
              </a:r>
              <a:endParaRPr/>
            </a:p>
          </p:txBody>
        </p:sp>
        <p:sp>
          <p:nvSpPr>
            <p:cNvPr id="931" name="Shape 931"/>
            <p:cNvSpPr txBox="1"/>
            <p:nvPr/>
          </p:nvSpPr>
          <p:spPr>
            <a:xfrm>
              <a:off x="8954515" y="5871153"/>
              <a:ext cx="582211"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2019</a:t>
              </a:r>
              <a:endParaRPr/>
            </a:p>
          </p:txBody>
        </p:sp>
        <p:sp>
          <p:nvSpPr>
            <p:cNvPr id="932" name="Shape 932"/>
            <p:cNvSpPr txBox="1"/>
            <p:nvPr/>
          </p:nvSpPr>
          <p:spPr>
            <a:xfrm>
              <a:off x="10843691" y="5117476"/>
              <a:ext cx="731290"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10,000</a:t>
              </a:r>
              <a:endParaRPr/>
            </a:p>
          </p:txBody>
        </p:sp>
        <p:sp>
          <p:nvSpPr>
            <p:cNvPr id="933" name="Shape 933"/>
            <p:cNvSpPr txBox="1"/>
            <p:nvPr/>
          </p:nvSpPr>
          <p:spPr>
            <a:xfrm>
              <a:off x="10843691" y="4465440"/>
              <a:ext cx="731290"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20,000</a:t>
              </a:r>
              <a:endParaRPr/>
            </a:p>
          </p:txBody>
        </p:sp>
        <p:sp>
          <p:nvSpPr>
            <p:cNvPr id="934" name="Shape 934"/>
            <p:cNvSpPr txBox="1"/>
            <p:nvPr/>
          </p:nvSpPr>
          <p:spPr>
            <a:xfrm>
              <a:off x="10843691" y="3813404"/>
              <a:ext cx="731290"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30,000</a:t>
              </a:r>
              <a:endParaRPr/>
            </a:p>
          </p:txBody>
        </p:sp>
        <p:sp>
          <p:nvSpPr>
            <p:cNvPr id="903" name="Shape 903"/>
            <p:cNvSpPr txBox="1"/>
            <p:nvPr/>
          </p:nvSpPr>
          <p:spPr>
            <a:xfrm>
              <a:off x="10843691" y="3161368"/>
              <a:ext cx="731290"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40,000</a:t>
              </a:r>
              <a:endParaRPr/>
            </a:p>
          </p:txBody>
        </p:sp>
        <p:sp>
          <p:nvSpPr>
            <p:cNvPr id="935" name="Shape 935"/>
            <p:cNvSpPr/>
            <p:nvPr/>
          </p:nvSpPr>
          <p:spPr>
            <a:xfrm>
              <a:off x="449946" y="2902856"/>
              <a:ext cx="11292114" cy="3367315"/>
            </a:xfrm>
            <a:prstGeom prst="rect">
              <a:avLst/>
            </a:prstGeom>
            <a:noFill/>
            <a:ln w="38100" cap="flat" cmpd="sng">
              <a:solidFill>
                <a:srgbClr val="0EC07D"/>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The Digital Universe: 50-fold Growth from the Beginning of 2010 to the End of 2020</a:t>
              </a:r>
              <a:endParaRPr/>
            </a:p>
          </p:txBody>
        </p:sp>
        <p:sp>
          <p:nvSpPr>
            <p:cNvPr id="936" name="Shape 936"/>
            <p:cNvSpPr/>
            <p:nvPr/>
          </p:nvSpPr>
          <p:spPr>
            <a:xfrm rot="5400000">
              <a:off x="9385213" y="4492592"/>
              <a:ext cx="2568467" cy="63304"/>
            </a:xfrm>
            <a:prstGeom prst="rect">
              <a:avLst/>
            </a:prstGeom>
            <a:solidFill>
              <a:srgbClr val="1490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937" name="Shape 937"/>
            <p:cNvSpPr/>
            <p:nvPr/>
          </p:nvSpPr>
          <p:spPr>
            <a:xfrm rot="-939193">
              <a:off x="4893967" y="4081133"/>
              <a:ext cx="1762021" cy="52322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Arial"/>
                  <a:ea typeface="Arial"/>
                  <a:cs typeface="Arial"/>
                  <a:sym typeface="Arial"/>
                </a:rPr>
                <a:t>Exabytes </a:t>
              </a:r>
              <a:endParaRPr/>
            </a:p>
          </p:txBody>
        </p:sp>
      </p:grpSp>
      <p:sp>
        <p:nvSpPr>
          <p:cNvPr id="938" name="Shape 938"/>
          <p:cNvSpPr txBox="1"/>
          <p:nvPr/>
        </p:nvSpPr>
        <p:spPr>
          <a:xfrm>
            <a:off x="334918" y="6320397"/>
            <a:ext cx="3993401" cy="2308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1" u="none" strike="noStrike" cap="none">
                <a:solidFill>
                  <a:srgbClr val="000000"/>
                </a:solidFill>
                <a:latin typeface="Arial"/>
                <a:ea typeface="Arial"/>
                <a:cs typeface="Arial"/>
                <a:sym typeface="Arial"/>
              </a:rPr>
              <a:t>Source: IDC’s Digital Universe Study, sponsored by EMC, December 2012</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3"/>
        <p:cNvGrpSpPr/>
        <p:nvPr/>
      </p:nvGrpSpPr>
      <p:grpSpPr>
        <a:xfrm>
          <a:off x="0" y="0"/>
          <a:ext cx="0" cy="0"/>
          <a:chOff x="0" y="0"/>
          <a:chExt cx="0" cy="0"/>
        </a:xfrm>
      </p:grpSpPr>
      <p:sp>
        <p:nvSpPr>
          <p:cNvPr id="944" name="Shape 944"/>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1.7 Know the numbers</a:t>
            </a:r>
            <a:endParaRPr/>
          </a:p>
        </p:txBody>
      </p:sp>
      <p:sp>
        <p:nvSpPr>
          <p:cNvPr id="945" name="Shape 945"/>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4:</a:t>
            </a:r>
            <a:r>
              <a:rPr lang="en-US" sz="1600" b="0" i="0" u="none" strike="noStrike" cap="none">
                <a:solidFill>
                  <a:srgbClr val="0EC07D"/>
                </a:solidFill>
                <a:latin typeface="Arial"/>
                <a:ea typeface="Arial"/>
                <a:cs typeface="Arial"/>
                <a:sym typeface="Arial"/>
              </a:rPr>
              <a:t> Characteristics of Big Data</a:t>
            </a:r>
            <a:endParaRPr sz="1600" b="0" i="0" u="none" strike="noStrike" cap="none">
              <a:solidFill>
                <a:srgbClr val="0EC07D"/>
              </a:solidFill>
              <a:latin typeface="Arial"/>
              <a:ea typeface="Arial"/>
              <a:cs typeface="Arial"/>
              <a:sym typeface="Arial"/>
            </a:endParaRPr>
          </a:p>
        </p:txBody>
      </p:sp>
      <p:sp>
        <p:nvSpPr>
          <p:cNvPr id="946" name="Shape 946"/>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a:p>
        </p:txBody>
      </p:sp>
      <p:grpSp>
        <p:nvGrpSpPr>
          <p:cNvPr id="947" name="Shape 947"/>
          <p:cNvGrpSpPr/>
          <p:nvPr/>
        </p:nvGrpSpPr>
        <p:grpSpPr>
          <a:xfrm>
            <a:off x="3728000" y="331106"/>
            <a:ext cx="5496951" cy="5974019"/>
            <a:chOff x="4323086" y="499423"/>
            <a:chExt cx="5496951" cy="5974019"/>
          </a:xfrm>
        </p:grpSpPr>
        <p:sp>
          <p:nvSpPr>
            <p:cNvPr id="948" name="Shape 948"/>
            <p:cNvSpPr/>
            <p:nvPr/>
          </p:nvSpPr>
          <p:spPr>
            <a:xfrm rot="5400000">
              <a:off x="6740666" y="113992"/>
              <a:ext cx="661791" cy="1432654"/>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949" name="Shape 949"/>
            <p:cNvSpPr/>
            <p:nvPr/>
          </p:nvSpPr>
          <p:spPr>
            <a:xfrm rot="5400000">
              <a:off x="6740666" y="351972"/>
              <a:ext cx="661791" cy="2137915"/>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950" name="Shape 950"/>
            <p:cNvSpPr/>
            <p:nvPr/>
          </p:nvSpPr>
          <p:spPr>
            <a:xfrm rot="5400000">
              <a:off x="6740666" y="717539"/>
              <a:ext cx="661791" cy="2588005"/>
            </a:xfrm>
            <a:prstGeom prst="roundRect">
              <a:avLst>
                <a:gd name="adj" fmla="val 50000"/>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951" name="Shape 951"/>
            <p:cNvSpPr/>
            <p:nvPr/>
          </p:nvSpPr>
          <p:spPr>
            <a:xfrm rot="5400000">
              <a:off x="6743942" y="1016617"/>
              <a:ext cx="655239" cy="3171072"/>
            </a:xfrm>
            <a:prstGeom prst="roundRect">
              <a:avLst>
                <a:gd name="adj" fmla="val 50000"/>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952" name="Shape 952"/>
            <p:cNvSpPr/>
            <p:nvPr/>
          </p:nvSpPr>
          <p:spPr>
            <a:xfrm rot="5400000">
              <a:off x="6743942" y="1415184"/>
              <a:ext cx="655239" cy="3555160"/>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953" name="Shape 953"/>
            <p:cNvSpPr/>
            <p:nvPr/>
          </p:nvSpPr>
          <p:spPr>
            <a:xfrm rot="5400000">
              <a:off x="6743942" y="1776376"/>
              <a:ext cx="655239" cy="4013998"/>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954" name="Shape 954"/>
            <p:cNvSpPr/>
            <p:nvPr/>
          </p:nvSpPr>
          <p:spPr>
            <a:xfrm rot="5400000">
              <a:off x="6743942" y="2147460"/>
              <a:ext cx="655239" cy="4453056"/>
            </a:xfrm>
            <a:prstGeom prst="roundRect">
              <a:avLst>
                <a:gd name="adj" fmla="val 50000"/>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955" name="Shape 955"/>
            <p:cNvSpPr/>
            <p:nvPr/>
          </p:nvSpPr>
          <p:spPr>
            <a:xfrm rot="5400000">
              <a:off x="6743942" y="2545378"/>
              <a:ext cx="655239" cy="4838443"/>
            </a:xfrm>
            <a:prstGeom prst="roundRect">
              <a:avLst>
                <a:gd name="adj" fmla="val 50000"/>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956" name="Shape 956"/>
            <p:cNvSpPr/>
            <p:nvPr/>
          </p:nvSpPr>
          <p:spPr>
            <a:xfrm rot="5400000">
              <a:off x="6743942" y="2950582"/>
              <a:ext cx="655239" cy="5209256"/>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957" name="Shape 957"/>
            <p:cNvSpPr/>
            <p:nvPr/>
          </p:nvSpPr>
          <p:spPr>
            <a:xfrm rot="5400000">
              <a:off x="6743942" y="3397348"/>
              <a:ext cx="655239" cy="5496951"/>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958" name="Shape 958"/>
            <p:cNvSpPr txBox="1"/>
            <p:nvPr/>
          </p:nvSpPr>
          <p:spPr>
            <a:xfrm>
              <a:off x="5424524" y="676160"/>
              <a:ext cx="3291286" cy="56887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1400"/>
                <a:buFont typeface="Arial"/>
                <a:buNone/>
              </a:pPr>
              <a:r>
                <a:rPr lang="en-US" sz="1400" b="1" i="0" u="none" strike="noStrike" cap="none">
                  <a:solidFill>
                    <a:schemeClr val="lt1"/>
                  </a:solidFill>
                  <a:latin typeface="Arial"/>
                  <a:ea typeface="Arial"/>
                  <a:cs typeface="Arial"/>
                  <a:sym typeface="Arial"/>
                </a:rPr>
                <a:t>Byte – 8 bits</a:t>
              </a:r>
              <a:endParaRPr/>
            </a:p>
            <a:p>
              <a:pPr marL="0" marR="0" lvl="0" indent="0" algn="ctr" rtl="0">
                <a:lnSpc>
                  <a:spcPct val="100000"/>
                </a:lnSpc>
                <a:spcBef>
                  <a:spcPts val="2400"/>
                </a:spcBef>
                <a:spcAft>
                  <a:spcPts val="0"/>
                </a:spcAft>
                <a:buClr>
                  <a:schemeClr val="dk1"/>
                </a:buClr>
                <a:buSzPts val="1400"/>
                <a:buFont typeface="Arial"/>
                <a:buNone/>
              </a:pPr>
              <a:r>
                <a:rPr lang="en-US" sz="1400" b="1" i="0" u="none" strike="noStrike" cap="none">
                  <a:solidFill>
                    <a:schemeClr val="dk1"/>
                  </a:solidFill>
                  <a:latin typeface="Arial"/>
                  <a:ea typeface="Arial"/>
                  <a:cs typeface="Arial"/>
                  <a:sym typeface="Arial"/>
                </a:rPr>
                <a:t>Kilobyte (KB) - 1024 </a:t>
              </a:r>
              <a:br>
                <a:rPr lang="en-US" sz="1400" b="1" i="0" u="none" strike="noStrike" cap="none">
                  <a:solidFill>
                    <a:schemeClr val="dk1"/>
                  </a:solidFill>
                  <a:latin typeface="Arial"/>
                  <a:ea typeface="Arial"/>
                  <a:cs typeface="Arial"/>
                  <a:sym typeface="Arial"/>
                </a:rPr>
              </a:br>
              <a:r>
                <a:rPr lang="en-US" sz="1400" b="1" i="0" u="none" strike="noStrike" cap="none">
                  <a:solidFill>
                    <a:schemeClr val="dk1"/>
                  </a:solidFill>
                  <a:latin typeface="Arial"/>
                  <a:ea typeface="Arial"/>
                  <a:cs typeface="Arial"/>
                  <a:sym typeface="Arial"/>
                </a:rPr>
                <a:t>or 2</a:t>
              </a:r>
              <a:r>
                <a:rPr lang="en-US" sz="1400" b="1" i="0" u="none" strike="noStrike" cap="none" baseline="30000">
                  <a:solidFill>
                    <a:schemeClr val="dk1"/>
                  </a:solidFill>
                  <a:latin typeface="Arial"/>
                  <a:ea typeface="Arial"/>
                  <a:cs typeface="Arial"/>
                  <a:sym typeface="Arial"/>
                </a:rPr>
                <a:t>10</a:t>
              </a:r>
              <a:r>
                <a:rPr lang="en-US" sz="1400" b="1" i="0" u="none" strike="noStrike" cap="none">
                  <a:solidFill>
                    <a:schemeClr val="dk1"/>
                  </a:solidFill>
                  <a:latin typeface="Arial"/>
                  <a:ea typeface="Arial"/>
                  <a:cs typeface="Arial"/>
                  <a:sym typeface="Arial"/>
                </a:rPr>
                <a:t> bytes</a:t>
              </a:r>
              <a:endParaRPr/>
            </a:p>
            <a:p>
              <a:pPr marL="0" marR="0" lvl="0" indent="0" algn="ctr" rtl="0">
                <a:lnSpc>
                  <a:spcPct val="100000"/>
                </a:lnSpc>
                <a:spcBef>
                  <a:spcPts val="1200"/>
                </a:spcBef>
                <a:spcAft>
                  <a:spcPts val="0"/>
                </a:spcAft>
                <a:buClr>
                  <a:schemeClr val="lt1"/>
                </a:buClr>
                <a:buSzPts val="1400"/>
                <a:buFont typeface="Arial"/>
                <a:buNone/>
              </a:pPr>
              <a:r>
                <a:rPr lang="en-US" sz="1400" b="1" i="0" u="none" strike="noStrike" cap="none">
                  <a:solidFill>
                    <a:schemeClr val="lt1"/>
                  </a:solidFill>
                  <a:latin typeface="Arial"/>
                  <a:ea typeface="Arial"/>
                  <a:cs typeface="Arial"/>
                  <a:sym typeface="Arial"/>
                </a:rPr>
                <a:t>Megabyte (MB) - 1024 KB </a:t>
              </a:r>
              <a:br>
                <a:rPr lang="en-US" sz="1400" b="1" i="0" u="none" strike="noStrike" cap="none">
                  <a:solidFill>
                    <a:schemeClr val="lt1"/>
                  </a:solidFill>
                  <a:latin typeface="Arial"/>
                  <a:ea typeface="Arial"/>
                  <a:cs typeface="Arial"/>
                  <a:sym typeface="Arial"/>
                </a:rPr>
              </a:br>
              <a:r>
                <a:rPr lang="en-US" sz="1400" b="1" i="0" u="none" strike="noStrike" cap="none">
                  <a:solidFill>
                    <a:schemeClr val="lt1"/>
                  </a:solidFill>
                  <a:latin typeface="Arial"/>
                  <a:ea typeface="Arial"/>
                  <a:cs typeface="Arial"/>
                  <a:sym typeface="Arial"/>
                </a:rPr>
                <a:t>or 2</a:t>
              </a:r>
              <a:r>
                <a:rPr lang="en-US" sz="1400" b="1" i="0" u="none" strike="noStrike" cap="none" baseline="30000">
                  <a:solidFill>
                    <a:schemeClr val="lt1"/>
                  </a:solidFill>
                  <a:latin typeface="Arial"/>
                  <a:ea typeface="Arial"/>
                  <a:cs typeface="Arial"/>
                  <a:sym typeface="Arial"/>
                </a:rPr>
                <a:t>20</a:t>
              </a:r>
              <a:r>
                <a:rPr lang="en-US" sz="1400" b="1" i="0" u="none" strike="noStrike" cap="none">
                  <a:solidFill>
                    <a:schemeClr val="lt1"/>
                  </a:solidFill>
                  <a:latin typeface="Arial"/>
                  <a:ea typeface="Arial"/>
                  <a:cs typeface="Arial"/>
                  <a:sym typeface="Arial"/>
                </a:rPr>
                <a:t> bytes</a:t>
              </a:r>
              <a:endParaRPr/>
            </a:p>
            <a:p>
              <a:pPr marL="0" marR="0" lvl="0" indent="0" algn="ctr" rtl="0">
                <a:lnSpc>
                  <a:spcPct val="100000"/>
                </a:lnSpc>
                <a:spcBef>
                  <a:spcPts val="1200"/>
                </a:spcBef>
                <a:spcAft>
                  <a:spcPts val="0"/>
                </a:spcAft>
                <a:buClr>
                  <a:schemeClr val="lt1"/>
                </a:buClr>
                <a:buSzPts val="1400"/>
                <a:buFont typeface="Arial"/>
                <a:buNone/>
              </a:pPr>
              <a:r>
                <a:rPr lang="en-US" sz="1400" b="1" i="0" u="none" strike="noStrike" cap="none">
                  <a:solidFill>
                    <a:schemeClr val="lt1"/>
                  </a:solidFill>
                  <a:latin typeface="Arial"/>
                  <a:ea typeface="Arial"/>
                  <a:cs typeface="Arial"/>
                  <a:sym typeface="Arial"/>
                </a:rPr>
                <a:t>Gigabyte (GB) - 1024 MB </a:t>
              </a:r>
              <a:br>
                <a:rPr lang="en-US" sz="1400" b="1" i="0" u="none" strike="noStrike" cap="none">
                  <a:solidFill>
                    <a:schemeClr val="lt1"/>
                  </a:solidFill>
                  <a:latin typeface="Arial"/>
                  <a:ea typeface="Arial"/>
                  <a:cs typeface="Arial"/>
                  <a:sym typeface="Arial"/>
                </a:rPr>
              </a:br>
              <a:r>
                <a:rPr lang="en-US" sz="1400" b="1" i="0" u="none" strike="noStrike" cap="none">
                  <a:solidFill>
                    <a:schemeClr val="lt1"/>
                  </a:solidFill>
                  <a:latin typeface="Arial"/>
                  <a:ea typeface="Arial"/>
                  <a:cs typeface="Arial"/>
                  <a:sym typeface="Arial"/>
                </a:rPr>
                <a:t>or 2</a:t>
              </a:r>
              <a:r>
                <a:rPr lang="en-US" sz="1400" b="1" i="0" u="none" strike="noStrike" cap="none" baseline="30000">
                  <a:solidFill>
                    <a:schemeClr val="lt1"/>
                  </a:solidFill>
                  <a:latin typeface="Arial"/>
                  <a:ea typeface="Arial"/>
                  <a:cs typeface="Arial"/>
                  <a:sym typeface="Arial"/>
                </a:rPr>
                <a:t>30</a:t>
              </a:r>
              <a:r>
                <a:rPr lang="en-US" sz="1400" b="1" i="0" u="none" strike="noStrike" cap="none">
                  <a:solidFill>
                    <a:schemeClr val="lt1"/>
                  </a:solidFill>
                  <a:latin typeface="Arial"/>
                  <a:ea typeface="Arial"/>
                  <a:cs typeface="Arial"/>
                  <a:sym typeface="Arial"/>
                </a:rPr>
                <a:t> bytes</a:t>
              </a:r>
              <a:endParaRPr/>
            </a:p>
            <a:p>
              <a:pPr marL="0" marR="0" lvl="0" indent="0" algn="ctr" rtl="0">
                <a:lnSpc>
                  <a:spcPct val="100000"/>
                </a:lnSpc>
                <a:spcBef>
                  <a:spcPts val="2200"/>
                </a:spcBef>
                <a:spcAft>
                  <a:spcPts val="0"/>
                </a:spcAft>
                <a:buClr>
                  <a:schemeClr val="lt1"/>
                </a:buClr>
                <a:buSzPts val="1400"/>
                <a:buFont typeface="Arial"/>
                <a:buNone/>
              </a:pPr>
              <a:r>
                <a:rPr lang="en-US" sz="1400" b="1" i="0" u="none" strike="noStrike" cap="none">
                  <a:solidFill>
                    <a:schemeClr val="lt1"/>
                  </a:solidFill>
                  <a:latin typeface="Arial"/>
                  <a:ea typeface="Arial"/>
                  <a:cs typeface="Arial"/>
                  <a:sym typeface="Arial"/>
                </a:rPr>
                <a:t>Terabyte (TB) - 1024 GB or 2</a:t>
              </a:r>
              <a:r>
                <a:rPr lang="en-US" sz="1400" b="1" i="0" u="none" strike="noStrike" cap="none" baseline="30000">
                  <a:solidFill>
                    <a:schemeClr val="lt1"/>
                  </a:solidFill>
                  <a:latin typeface="Arial"/>
                  <a:ea typeface="Arial"/>
                  <a:cs typeface="Arial"/>
                  <a:sym typeface="Arial"/>
                </a:rPr>
                <a:t>40</a:t>
              </a:r>
              <a:r>
                <a:rPr lang="en-US" sz="1400" b="1" i="0" u="none" strike="noStrike" cap="none">
                  <a:solidFill>
                    <a:schemeClr val="lt1"/>
                  </a:solidFill>
                  <a:latin typeface="Arial"/>
                  <a:ea typeface="Arial"/>
                  <a:cs typeface="Arial"/>
                  <a:sym typeface="Arial"/>
                </a:rPr>
                <a:t> bytes</a:t>
              </a:r>
              <a:endParaRPr/>
            </a:p>
            <a:p>
              <a:pPr marL="0" marR="0" lvl="0" indent="0" algn="ctr" rtl="0">
                <a:lnSpc>
                  <a:spcPct val="100000"/>
                </a:lnSpc>
                <a:spcBef>
                  <a:spcPts val="3000"/>
                </a:spcBef>
                <a:spcAft>
                  <a:spcPts val="0"/>
                </a:spcAft>
                <a:buClr>
                  <a:schemeClr val="dk1"/>
                </a:buClr>
                <a:buSzPts val="1400"/>
                <a:buFont typeface="Arial"/>
                <a:buNone/>
              </a:pPr>
              <a:r>
                <a:rPr lang="en-US" sz="1400" b="1" i="0" u="none" strike="noStrike" cap="none">
                  <a:solidFill>
                    <a:schemeClr val="dk1"/>
                  </a:solidFill>
                  <a:latin typeface="Arial"/>
                  <a:ea typeface="Arial"/>
                  <a:cs typeface="Arial"/>
                  <a:sym typeface="Arial"/>
                </a:rPr>
                <a:t>Petabyte (PB) - 1024 TB or 2</a:t>
              </a:r>
              <a:r>
                <a:rPr lang="en-US" sz="1400" b="1" i="0" u="none" strike="noStrike" cap="none" baseline="30000">
                  <a:solidFill>
                    <a:schemeClr val="dk1"/>
                  </a:solidFill>
                  <a:latin typeface="Arial"/>
                  <a:ea typeface="Arial"/>
                  <a:cs typeface="Arial"/>
                  <a:sym typeface="Arial"/>
                </a:rPr>
                <a:t>50</a:t>
              </a:r>
              <a:r>
                <a:rPr lang="en-US" sz="1400" b="1" i="0" u="none" strike="noStrike" cap="none">
                  <a:solidFill>
                    <a:schemeClr val="dk1"/>
                  </a:solidFill>
                  <a:latin typeface="Arial"/>
                  <a:ea typeface="Arial"/>
                  <a:cs typeface="Arial"/>
                  <a:sym typeface="Arial"/>
                </a:rPr>
                <a:t> bytes</a:t>
              </a:r>
              <a:endParaRPr/>
            </a:p>
            <a:p>
              <a:pPr marL="0" marR="0" lvl="0" indent="0" algn="ctr" rtl="0">
                <a:lnSpc>
                  <a:spcPct val="100000"/>
                </a:lnSpc>
                <a:spcBef>
                  <a:spcPts val="3000"/>
                </a:spcBef>
                <a:spcAft>
                  <a:spcPts val="0"/>
                </a:spcAft>
                <a:buClr>
                  <a:schemeClr val="lt1"/>
                </a:buClr>
                <a:buSzPts val="1400"/>
                <a:buFont typeface="Arial"/>
                <a:buNone/>
              </a:pPr>
              <a:r>
                <a:rPr lang="en-US" sz="1400" b="1" i="0" u="none" strike="noStrike" cap="none">
                  <a:solidFill>
                    <a:schemeClr val="lt1"/>
                  </a:solidFill>
                  <a:latin typeface="Arial"/>
                  <a:ea typeface="Arial"/>
                  <a:cs typeface="Arial"/>
                  <a:sym typeface="Arial"/>
                </a:rPr>
                <a:t>Exabyte (XB) - 1024 PB or 2</a:t>
              </a:r>
              <a:r>
                <a:rPr lang="en-US" sz="1400" b="1" i="0" u="none" strike="noStrike" cap="none" baseline="30000">
                  <a:solidFill>
                    <a:schemeClr val="lt1"/>
                  </a:solidFill>
                  <a:latin typeface="Arial"/>
                  <a:ea typeface="Arial"/>
                  <a:cs typeface="Arial"/>
                  <a:sym typeface="Arial"/>
                </a:rPr>
                <a:t>60</a:t>
              </a:r>
              <a:r>
                <a:rPr lang="en-US" sz="1400" b="1" i="0" u="none" strike="noStrike" cap="none">
                  <a:solidFill>
                    <a:schemeClr val="lt1"/>
                  </a:solidFill>
                  <a:latin typeface="Arial"/>
                  <a:ea typeface="Arial"/>
                  <a:cs typeface="Arial"/>
                  <a:sym typeface="Arial"/>
                </a:rPr>
                <a:t> bytes</a:t>
              </a:r>
              <a:endParaRPr/>
            </a:p>
            <a:p>
              <a:pPr marL="0" marR="0" lvl="0" indent="0" algn="ctr" rtl="0">
                <a:lnSpc>
                  <a:spcPct val="100000"/>
                </a:lnSpc>
                <a:spcBef>
                  <a:spcPts val="3000"/>
                </a:spcBef>
                <a:spcAft>
                  <a:spcPts val="0"/>
                </a:spcAft>
                <a:buClr>
                  <a:schemeClr val="lt1"/>
                </a:buClr>
                <a:buSzPts val="1400"/>
                <a:buFont typeface="Arial"/>
                <a:buNone/>
              </a:pPr>
              <a:r>
                <a:rPr lang="en-US" sz="1400" b="1" i="0" u="none" strike="noStrike" cap="none">
                  <a:solidFill>
                    <a:schemeClr val="lt1"/>
                  </a:solidFill>
                  <a:latin typeface="Arial"/>
                  <a:ea typeface="Arial"/>
                  <a:cs typeface="Arial"/>
                  <a:sym typeface="Arial"/>
                </a:rPr>
                <a:t>Zettabyte (ZB) - 1024 XB or 2</a:t>
              </a:r>
              <a:r>
                <a:rPr lang="en-US" sz="1400" b="1" i="0" u="none" strike="noStrike" cap="none" baseline="30000">
                  <a:solidFill>
                    <a:schemeClr val="lt1"/>
                  </a:solidFill>
                  <a:latin typeface="Arial"/>
                  <a:ea typeface="Arial"/>
                  <a:cs typeface="Arial"/>
                  <a:sym typeface="Arial"/>
                </a:rPr>
                <a:t>70</a:t>
              </a:r>
              <a:r>
                <a:rPr lang="en-US" sz="1400" b="1" i="0" u="none" strike="noStrike" cap="none">
                  <a:solidFill>
                    <a:schemeClr val="lt1"/>
                  </a:solidFill>
                  <a:latin typeface="Arial"/>
                  <a:ea typeface="Arial"/>
                  <a:cs typeface="Arial"/>
                  <a:sym typeface="Arial"/>
                </a:rPr>
                <a:t> bytes</a:t>
              </a:r>
              <a:endParaRPr/>
            </a:p>
            <a:p>
              <a:pPr marL="0" marR="0" lvl="0" indent="0" algn="ctr" rtl="0">
                <a:lnSpc>
                  <a:spcPct val="100000"/>
                </a:lnSpc>
                <a:spcBef>
                  <a:spcPts val="3000"/>
                </a:spcBef>
                <a:spcAft>
                  <a:spcPts val="0"/>
                </a:spcAft>
                <a:buClr>
                  <a:schemeClr val="dk1"/>
                </a:buClr>
                <a:buSzPts val="1400"/>
                <a:buFont typeface="Arial"/>
                <a:buNone/>
              </a:pPr>
              <a:r>
                <a:rPr lang="en-US" sz="1400" b="1" i="0" u="none" strike="noStrike" cap="none">
                  <a:solidFill>
                    <a:schemeClr val="dk1"/>
                  </a:solidFill>
                  <a:latin typeface="Arial"/>
                  <a:ea typeface="Arial"/>
                  <a:cs typeface="Arial"/>
                  <a:sym typeface="Arial"/>
                </a:rPr>
                <a:t>Yottabyte (YB) - 1024 ZB or 2</a:t>
              </a:r>
              <a:r>
                <a:rPr lang="en-US" sz="1400" b="1" i="0" u="none" strike="noStrike" cap="none" baseline="30000">
                  <a:solidFill>
                    <a:schemeClr val="dk1"/>
                  </a:solidFill>
                  <a:latin typeface="Arial"/>
                  <a:ea typeface="Arial"/>
                  <a:cs typeface="Arial"/>
                  <a:sym typeface="Arial"/>
                </a:rPr>
                <a:t>80</a:t>
              </a:r>
              <a:r>
                <a:rPr lang="en-US" sz="1400" b="1" i="0" u="none" strike="noStrike" cap="none">
                  <a:solidFill>
                    <a:schemeClr val="dk1"/>
                  </a:solidFill>
                  <a:latin typeface="Arial"/>
                  <a:ea typeface="Arial"/>
                  <a:cs typeface="Arial"/>
                  <a:sym typeface="Arial"/>
                </a:rPr>
                <a:t> bytes</a:t>
              </a:r>
              <a:endParaRPr/>
            </a:p>
            <a:p>
              <a:pPr marL="0" marR="0" lvl="0" indent="0" algn="ctr" rtl="0">
                <a:lnSpc>
                  <a:spcPct val="100000"/>
                </a:lnSpc>
                <a:spcBef>
                  <a:spcPts val="3000"/>
                </a:spcBef>
                <a:spcAft>
                  <a:spcPts val="0"/>
                </a:spcAft>
                <a:buClr>
                  <a:schemeClr val="dk1"/>
                </a:buClr>
                <a:buSzPts val="1400"/>
                <a:buFont typeface="Arial"/>
                <a:buNone/>
              </a:pPr>
              <a:r>
                <a:rPr lang="en-US" sz="1400" b="1" i="0" u="none" strike="noStrike" cap="none">
                  <a:solidFill>
                    <a:schemeClr val="dk1"/>
                  </a:solidFill>
                  <a:latin typeface="Arial"/>
                  <a:ea typeface="Arial"/>
                  <a:cs typeface="Arial"/>
                  <a:sym typeface="Arial"/>
                </a:rPr>
                <a:t>Brontobyte - 1024 YB or 2</a:t>
              </a:r>
              <a:r>
                <a:rPr lang="en-US" sz="1400" b="1" i="0" u="none" strike="noStrike" cap="none" baseline="30000">
                  <a:solidFill>
                    <a:schemeClr val="dk1"/>
                  </a:solidFill>
                  <a:latin typeface="Arial"/>
                  <a:ea typeface="Arial"/>
                  <a:cs typeface="Arial"/>
                  <a:sym typeface="Arial"/>
                </a:rPr>
                <a:t>90</a:t>
              </a:r>
              <a:r>
                <a:rPr lang="en-US" sz="1400" b="1" i="0" u="none" strike="noStrike" cap="none">
                  <a:solidFill>
                    <a:schemeClr val="dk1"/>
                  </a:solidFill>
                  <a:latin typeface="Arial"/>
                  <a:ea typeface="Arial"/>
                  <a:cs typeface="Arial"/>
                  <a:sym typeface="Arial"/>
                </a:rPr>
                <a:t> bytes</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sp>
        <p:nvSpPr>
          <p:cNvPr id="964" name="Shape 964"/>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1.8 Challenges</a:t>
            </a:r>
            <a:endParaRPr/>
          </a:p>
        </p:txBody>
      </p:sp>
      <p:sp>
        <p:nvSpPr>
          <p:cNvPr id="965" name="Shape 965"/>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4:</a:t>
            </a:r>
            <a:r>
              <a:rPr lang="en-US" sz="1600" b="0" i="0" u="none" strike="noStrike" cap="none">
                <a:solidFill>
                  <a:srgbClr val="0EC07D"/>
                </a:solidFill>
                <a:latin typeface="Arial"/>
                <a:ea typeface="Arial"/>
                <a:cs typeface="Arial"/>
                <a:sym typeface="Arial"/>
              </a:rPr>
              <a:t> Characteristics of Big Data</a:t>
            </a:r>
            <a:endParaRPr sz="1600" b="0" i="0" u="none" strike="noStrike" cap="none">
              <a:solidFill>
                <a:srgbClr val="0EC07D"/>
              </a:solidFill>
              <a:latin typeface="Arial"/>
              <a:ea typeface="Arial"/>
              <a:cs typeface="Arial"/>
              <a:sym typeface="Arial"/>
            </a:endParaRPr>
          </a:p>
        </p:txBody>
      </p:sp>
      <p:sp>
        <p:nvSpPr>
          <p:cNvPr id="966" name="Shape 966"/>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a:p>
        </p:txBody>
      </p:sp>
      <p:grpSp>
        <p:nvGrpSpPr>
          <p:cNvPr id="967" name="Shape 967"/>
          <p:cNvGrpSpPr/>
          <p:nvPr/>
        </p:nvGrpSpPr>
        <p:grpSpPr>
          <a:xfrm>
            <a:off x="609371" y="1173542"/>
            <a:ext cx="10178791" cy="4829413"/>
            <a:chOff x="609371" y="1173542"/>
            <a:chExt cx="10178791" cy="4829413"/>
          </a:xfrm>
        </p:grpSpPr>
        <p:sp>
          <p:nvSpPr>
            <p:cNvPr id="968" name="Shape 968"/>
            <p:cNvSpPr/>
            <p:nvPr/>
          </p:nvSpPr>
          <p:spPr>
            <a:xfrm>
              <a:off x="668305" y="1173542"/>
              <a:ext cx="10119857" cy="544029"/>
            </a:xfrm>
            <a:prstGeom prst="roundRect">
              <a:avLst>
                <a:gd name="adj" fmla="val 22171"/>
              </a:avLst>
            </a:prstGeom>
            <a:solidFill>
              <a:srgbClr val="0EC07D"/>
            </a:solidFill>
            <a:ln>
              <a:noFill/>
            </a:ln>
            <a:effectLst>
              <a:outerShdw blurRad="38100" dist="25400" dir="5400000" rotWithShape="0">
                <a:srgbClr val="000000">
                  <a:alpha val="34509"/>
                </a:srgbClr>
              </a:outerShdw>
            </a:effectLst>
          </p:spPr>
          <p:txBody>
            <a:bodyPr spcFirstLastPara="1" wrap="square" lIns="91425" tIns="91425" rIns="91425" bIns="91425" anchor="ctr" anchorCtr="0">
              <a:noAutofit/>
            </a:bodyPr>
            <a:lstStyle/>
            <a:p>
              <a:pPr marL="274320" marR="0" lvl="0" indent="0" algn="l" rtl="0">
                <a:lnSpc>
                  <a:spcPct val="9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Storage issues</a:t>
              </a:r>
              <a:endParaRPr/>
            </a:p>
          </p:txBody>
        </p:sp>
        <p:sp>
          <p:nvSpPr>
            <p:cNvPr id="969" name="Shape 969"/>
            <p:cNvSpPr/>
            <p:nvPr/>
          </p:nvSpPr>
          <p:spPr>
            <a:xfrm>
              <a:off x="609371" y="1326345"/>
              <a:ext cx="373100" cy="238425"/>
            </a:xfrm>
            <a:prstGeom prst="rightArrow">
              <a:avLst>
                <a:gd name="adj1" fmla="val 50000"/>
                <a:gd name="adj2"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970" name="Shape 970"/>
            <p:cNvSpPr/>
            <p:nvPr/>
          </p:nvSpPr>
          <p:spPr>
            <a:xfrm>
              <a:off x="668305" y="1887773"/>
              <a:ext cx="10119857" cy="544029"/>
            </a:xfrm>
            <a:prstGeom prst="roundRect">
              <a:avLst>
                <a:gd name="adj" fmla="val 22171"/>
              </a:avLst>
            </a:prstGeom>
            <a:solidFill>
              <a:srgbClr val="0FCB83"/>
            </a:solidFill>
            <a:ln>
              <a:noFill/>
            </a:ln>
            <a:effectLst>
              <a:outerShdw blurRad="38100" dist="25400" dir="5400000" rotWithShape="0">
                <a:srgbClr val="000000">
                  <a:alpha val="34509"/>
                </a:srgbClr>
              </a:outerShdw>
            </a:effectLst>
          </p:spPr>
          <p:txBody>
            <a:bodyPr spcFirstLastPara="1" wrap="square" lIns="91425" tIns="91425" rIns="91425" bIns="91425" anchor="ctr" anchorCtr="0">
              <a:noAutofit/>
            </a:bodyPr>
            <a:lstStyle/>
            <a:p>
              <a:pPr marL="274320" marR="0" lvl="0" indent="0" algn="l" rtl="0">
                <a:lnSpc>
                  <a:spcPct val="9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Ability to retrieve data and move for processing</a:t>
              </a:r>
              <a:endParaRPr/>
            </a:p>
          </p:txBody>
        </p:sp>
        <p:sp>
          <p:nvSpPr>
            <p:cNvPr id="971" name="Shape 971"/>
            <p:cNvSpPr/>
            <p:nvPr/>
          </p:nvSpPr>
          <p:spPr>
            <a:xfrm>
              <a:off x="609371" y="2040576"/>
              <a:ext cx="373100" cy="238425"/>
            </a:xfrm>
            <a:prstGeom prst="rightArrow">
              <a:avLst>
                <a:gd name="adj1" fmla="val 50000"/>
                <a:gd name="adj2"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972" name="Shape 972"/>
            <p:cNvSpPr/>
            <p:nvPr/>
          </p:nvSpPr>
          <p:spPr>
            <a:xfrm>
              <a:off x="668305" y="2602004"/>
              <a:ext cx="10119857" cy="544029"/>
            </a:xfrm>
            <a:prstGeom prst="roundRect">
              <a:avLst>
                <a:gd name="adj" fmla="val 22171"/>
              </a:avLst>
            </a:prstGeom>
            <a:solidFill>
              <a:srgbClr val="11E192"/>
            </a:solidFill>
            <a:ln>
              <a:noFill/>
            </a:ln>
            <a:effectLst>
              <a:outerShdw blurRad="38100" dist="25400" dir="5400000" rotWithShape="0">
                <a:srgbClr val="000000">
                  <a:alpha val="34509"/>
                </a:srgbClr>
              </a:outerShdw>
            </a:effectLst>
          </p:spPr>
          <p:txBody>
            <a:bodyPr spcFirstLastPara="1" wrap="square" lIns="91425" tIns="91425" rIns="91425" bIns="91425" anchor="ctr" anchorCtr="0">
              <a:noAutofit/>
            </a:bodyPr>
            <a:lstStyle/>
            <a:p>
              <a:pPr marL="274320" marR="0" lvl="0" indent="0" algn="l" rtl="0">
                <a:lnSpc>
                  <a:spcPct val="9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Ability to discriminate between useful and not-so-useful data</a:t>
              </a:r>
              <a:endParaRPr/>
            </a:p>
          </p:txBody>
        </p:sp>
        <p:sp>
          <p:nvSpPr>
            <p:cNvPr id="973" name="Shape 973"/>
            <p:cNvSpPr/>
            <p:nvPr/>
          </p:nvSpPr>
          <p:spPr>
            <a:xfrm>
              <a:off x="609371" y="2754807"/>
              <a:ext cx="373100" cy="238425"/>
            </a:xfrm>
            <a:prstGeom prst="rightArrow">
              <a:avLst>
                <a:gd name="adj1" fmla="val 50000"/>
                <a:gd name="adj2"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974" name="Shape 974"/>
            <p:cNvSpPr/>
            <p:nvPr/>
          </p:nvSpPr>
          <p:spPr>
            <a:xfrm>
              <a:off x="668305" y="3316235"/>
              <a:ext cx="10119857" cy="544029"/>
            </a:xfrm>
            <a:prstGeom prst="roundRect">
              <a:avLst>
                <a:gd name="adj" fmla="val 22171"/>
              </a:avLst>
            </a:prstGeom>
            <a:solidFill>
              <a:srgbClr val="12EC99"/>
            </a:solidFill>
            <a:ln>
              <a:noFill/>
            </a:ln>
            <a:effectLst>
              <a:outerShdw blurRad="38100" dist="25400" dir="5400000" rotWithShape="0">
                <a:srgbClr val="000000">
                  <a:alpha val="34509"/>
                </a:srgbClr>
              </a:outerShdw>
            </a:effectLst>
          </p:spPr>
          <p:txBody>
            <a:bodyPr spcFirstLastPara="1" wrap="square" lIns="91425" tIns="91425" rIns="91425" bIns="91425" anchor="ctr" anchorCtr="0">
              <a:noAutofit/>
            </a:bodyPr>
            <a:lstStyle/>
            <a:p>
              <a:pPr marL="274320" marR="0" lvl="0" indent="0" algn="l" rtl="0">
                <a:lnSpc>
                  <a:spcPct val="9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Drop in performance</a:t>
              </a:r>
              <a:endParaRPr/>
            </a:p>
          </p:txBody>
        </p:sp>
        <p:sp>
          <p:nvSpPr>
            <p:cNvPr id="975" name="Shape 975"/>
            <p:cNvSpPr/>
            <p:nvPr/>
          </p:nvSpPr>
          <p:spPr>
            <a:xfrm>
              <a:off x="609371" y="3469037"/>
              <a:ext cx="373100" cy="238425"/>
            </a:xfrm>
            <a:prstGeom prst="rightArrow">
              <a:avLst>
                <a:gd name="adj1" fmla="val 50000"/>
                <a:gd name="adj2"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976" name="Shape 976"/>
            <p:cNvSpPr/>
            <p:nvPr/>
          </p:nvSpPr>
          <p:spPr>
            <a:xfrm>
              <a:off x="668305" y="4030466"/>
              <a:ext cx="10119857" cy="544029"/>
            </a:xfrm>
            <a:prstGeom prst="roundRect">
              <a:avLst>
                <a:gd name="adj" fmla="val 22171"/>
              </a:avLst>
            </a:prstGeom>
            <a:solidFill>
              <a:srgbClr val="1AEE9D"/>
            </a:solidFill>
            <a:ln>
              <a:noFill/>
            </a:ln>
            <a:effectLst>
              <a:outerShdw blurRad="38100" dist="25400" dir="5400000" rotWithShape="0">
                <a:srgbClr val="000000">
                  <a:alpha val="34509"/>
                </a:srgbClr>
              </a:outerShdw>
            </a:effectLst>
          </p:spPr>
          <p:txBody>
            <a:bodyPr spcFirstLastPara="1" wrap="square" lIns="91425" tIns="91425" rIns="91425" bIns="91425" anchor="ctr" anchorCtr="0">
              <a:noAutofit/>
            </a:bodyPr>
            <a:lstStyle/>
            <a:p>
              <a:pPr marL="274320" marR="0" lvl="0" indent="0" algn="l" rtl="0">
                <a:lnSpc>
                  <a:spcPct val="9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Scalability issues</a:t>
              </a:r>
              <a:endParaRPr/>
            </a:p>
          </p:txBody>
        </p:sp>
        <p:sp>
          <p:nvSpPr>
            <p:cNvPr id="977" name="Shape 977"/>
            <p:cNvSpPr/>
            <p:nvPr/>
          </p:nvSpPr>
          <p:spPr>
            <a:xfrm>
              <a:off x="609371" y="4183269"/>
              <a:ext cx="373100" cy="238425"/>
            </a:xfrm>
            <a:prstGeom prst="rightArrow">
              <a:avLst>
                <a:gd name="adj1" fmla="val 50000"/>
                <a:gd name="adj2"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978" name="Shape 978"/>
            <p:cNvSpPr/>
            <p:nvPr/>
          </p:nvSpPr>
          <p:spPr>
            <a:xfrm>
              <a:off x="668305" y="4744697"/>
              <a:ext cx="10119857" cy="544029"/>
            </a:xfrm>
            <a:prstGeom prst="roundRect">
              <a:avLst>
                <a:gd name="adj" fmla="val 22171"/>
              </a:avLst>
            </a:prstGeom>
            <a:solidFill>
              <a:srgbClr val="25EFA2"/>
            </a:solidFill>
            <a:ln>
              <a:noFill/>
            </a:ln>
            <a:effectLst>
              <a:outerShdw blurRad="38100" dist="25400" dir="5400000" rotWithShape="0">
                <a:srgbClr val="000000">
                  <a:alpha val="34509"/>
                </a:srgbClr>
              </a:outerShdw>
            </a:effectLst>
          </p:spPr>
          <p:txBody>
            <a:bodyPr spcFirstLastPara="1" wrap="square" lIns="91425" tIns="91425" rIns="91425" bIns="91425" anchor="ctr" anchorCtr="0">
              <a:noAutofit/>
            </a:bodyPr>
            <a:lstStyle/>
            <a:p>
              <a:pPr marL="274320" marR="0" lvl="0" indent="0" algn="l" rtl="0">
                <a:lnSpc>
                  <a:spcPct val="9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Need of sophisticated analytical methods to handle the huge volumes of data </a:t>
              </a:r>
              <a:endParaRPr/>
            </a:p>
          </p:txBody>
        </p:sp>
        <p:sp>
          <p:nvSpPr>
            <p:cNvPr id="979" name="Shape 979"/>
            <p:cNvSpPr/>
            <p:nvPr/>
          </p:nvSpPr>
          <p:spPr>
            <a:xfrm>
              <a:off x="609371" y="4897500"/>
              <a:ext cx="373100" cy="238425"/>
            </a:xfrm>
            <a:prstGeom prst="rightArrow">
              <a:avLst>
                <a:gd name="adj1" fmla="val 50000"/>
                <a:gd name="adj2"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980" name="Shape 980"/>
            <p:cNvSpPr/>
            <p:nvPr/>
          </p:nvSpPr>
          <p:spPr>
            <a:xfrm>
              <a:off x="668305" y="5458926"/>
              <a:ext cx="10119857" cy="544029"/>
            </a:xfrm>
            <a:prstGeom prst="roundRect">
              <a:avLst>
                <a:gd name="adj" fmla="val 22171"/>
              </a:avLst>
            </a:prstGeom>
            <a:solidFill>
              <a:srgbClr val="3BF1AC"/>
            </a:solidFill>
            <a:ln>
              <a:noFill/>
            </a:ln>
            <a:effectLst>
              <a:outerShdw blurRad="38100" dist="25400" dir="5400000" rotWithShape="0">
                <a:srgbClr val="000000">
                  <a:alpha val="34509"/>
                </a:srgbClr>
              </a:outerShdw>
            </a:effectLst>
          </p:spPr>
          <p:txBody>
            <a:bodyPr spcFirstLastPara="1" wrap="square" lIns="91425" tIns="91425" rIns="91425" bIns="91425" anchor="ctr" anchorCtr="0">
              <a:noAutofit/>
            </a:bodyPr>
            <a:lstStyle/>
            <a:p>
              <a:pPr marL="274320" marR="0" lvl="0" indent="0" algn="l" rtl="0">
                <a:lnSpc>
                  <a:spcPct val="9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Cost involved in storing, retrieving and processing huge volumes of data</a:t>
              </a:r>
              <a:endParaRPr/>
            </a:p>
          </p:txBody>
        </p:sp>
        <p:sp>
          <p:nvSpPr>
            <p:cNvPr id="981" name="Shape 981"/>
            <p:cNvSpPr/>
            <p:nvPr/>
          </p:nvSpPr>
          <p:spPr>
            <a:xfrm>
              <a:off x="609371" y="5611729"/>
              <a:ext cx="373100" cy="238425"/>
            </a:xfrm>
            <a:prstGeom prst="rightArrow">
              <a:avLst>
                <a:gd name="adj1" fmla="val 50000"/>
                <a:gd name="adj2"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86"/>
        <p:cNvGrpSpPr/>
        <p:nvPr/>
      </p:nvGrpSpPr>
      <p:grpSpPr>
        <a:xfrm>
          <a:off x="0" y="0"/>
          <a:ext cx="0" cy="0"/>
          <a:chOff x="0" y="0"/>
          <a:chExt cx="0" cy="0"/>
        </a:xfrm>
      </p:grpSpPr>
      <p:sp>
        <p:nvSpPr>
          <p:cNvPr id="987" name="Shape 987"/>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What did you Grasp?</a:t>
            </a:r>
            <a:endParaRPr/>
          </a:p>
        </p:txBody>
      </p:sp>
      <p:sp>
        <p:nvSpPr>
          <p:cNvPr id="988" name="Shape 988"/>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4:</a:t>
            </a:r>
            <a:r>
              <a:rPr lang="en-US" sz="1600" b="0" i="0" u="none" strike="noStrike" cap="none">
                <a:solidFill>
                  <a:srgbClr val="0EC07D"/>
                </a:solidFill>
                <a:latin typeface="Arial"/>
                <a:ea typeface="Arial"/>
                <a:cs typeface="Arial"/>
                <a:sym typeface="Arial"/>
              </a:rPr>
              <a:t> Characteristics of Big Data</a:t>
            </a:r>
            <a:endParaRPr/>
          </a:p>
        </p:txBody>
      </p:sp>
      <p:sp>
        <p:nvSpPr>
          <p:cNvPr id="989" name="Shape 989"/>
          <p:cNvSpPr txBox="1">
            <a:spLocks noGrp="1"/>
          </p:cNvSpPr>
          <p:nvPr>
            <p:ph type="body" idx="2"/>
          </p:nvPr>
        </p:nvSpPr>
        <p:spPr>
          <a:xfrm>
            <a:off x="4809152" y="1778799"/>
            <a:ext cx="7267234" cy="3749409"/>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1800"/>
              <a:buFont typeface="Arial"/>
              <a:buAutoNum type="arabicPeriod"/>
            </a:pPr>
            <a:r>
              <a:rPr lang="en-US" sz="1800" b="0" i="0" u="none" strike="noStrike" cap="none">
                <a:solidFill>
                  <a:schemeClr val="dk1"/>
                </a:solidFill>
                <a:latin typeface="Arial"/>
                <a:ea typeface="Arial"/>
                <a:cs typeface="Arial"/>
                <a:sym typeface="Arial"/>
              </a:rPr>
              <a:t>What is the unit of measurement next to petabyte?</a:t>
            </a:r>
            <a:endParaRPr sz="1800" b="0" i="0" u="none" strike="noStrike" cap="none">
              <a:solidFill>
                <a:schemeClr val="dk1"/>
              </a:solidFill>
              <a:latin typeface="Arial"/>
              <a:ea typeface="Arial"/>
              <a:cs typeface="Arial"/>
              <a:sym typeface="Arial"/>
            </a:endParaRPr>
          </a:p>
          <a:p>
            <a:pPr marL="679450" marR="0" lvl="0" indent="-342900" algn="l" rtl="0">
              <a:lnSpc>
                <a:spcPct val="100000"/>
              </a:lnSpc>
              <a:spcBef>
                <a:spcPts val="120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Terabyte</a:t>
            </a:r>
            <a:endParaRPr/>
          </a:p>
          <a:p>
            <a:pPr marL="679450" marR="0" lvl="0" indent="-342900" algn="l" rtl="0">
              <a:lnSpc>
                <a:spcPct val="10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Zettabyte</a:t>
            </a:r>
            <a:endParaRPr sz="1800" b="1" i="0" u="none" strike="noStrike" cap="none">
              <a:solidFill>
                <a:schemeClr val="dk1"/>
              </a:solidFill>
              <a:latin typeface="Arial"/>
              <a:ea typeface="Arial"/>
              <a:cs typeface="Arial"/>
              <a:sym typeface="Arial"/>
            </a:endParaRPr>
          </a:p>
          <a:p>
            <a:pPr marL="679450" marR="0" lvl="0" indent="-342900" algn="l" rtl="0">
              <a:lnSpc>
                <a:spcPct val="10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Yottabyte</a:t>
            </a:r>
            <a:endParaRPr sz="1800" b="1" i="0" u="none" strike="noStrike" cap="none">
              <a:solidFill>
                <a:schemeClr val="dk1"/>
              </a:solidFill>
              <a:latin typeface="Arial"/>
              <a:ea typeface="Arial"/>
              <a:cs typeface="Arial"/>
              <a:sym typeface="Arial"/>
            </a:endParaRPr>
          </a:p>
          <a:p>
            <a:pPr marL="679450" marR="0" lvl="0" indent="-342900" algn="l" rtl="0">
              <a:lnSpc>
                <a:spcPct val="10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Gigabyte</a:t>
            </a:r>
            <a:endParaRPr/>
          </a:p>
          <a:p>
            <a:pPr marL="342900" marR="0" lvl="0" indent="-228600" algn="l" rtl="0">
              <a:lnSpc>
                <a:spcPct val="100000"/>
              </a:lnSpc>
              <a:spcBef>
                <a:spcPts val="0"/>
              </a:spcBef>
              <a:spcAft>
                <a:spcPts val="0"/>
              </a:spcAft>
              <a:buClr>
                <a:schemeClr val="dk1"/>
              </a:buClr>
              <a:buSzPts val="1800"/>
              <a:buFont typeface="Arial"/>
              <a:buNone/>
            </a:pPr>
            <a:endParaRPr sz="1800" b="1" i="0" u="none" strike="noStrike" cap="non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94"/>
        <p:cNvGrpSpPr/>
        <p:nvPr/>
      </p:nvGrpSpPr>
      <p:grpSpPr>
        <a:xfrm>
          <a:off x="0" y="0"/>
          <a:ext cx="0" cy="0"/>
          <a:chOff x="0" y="0"/>
          <a:chExt cx="0" cy="0"/>
        </a:xfrm>
      </p:grpSpPr>
      <p:sp>
        <p:nvSpPr>
          <p:cNvPr id="995" name="Shape 995"/>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What did you Grasp?</a:t>
            </a:r>
            <a:endParaRPr/>
          </a:p>
        </p:txBody>
      </p:sp>
      <p:sp>
        <p:nvSpPr>
          <p:cNvPr id="996" name="Shape 996"/>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4:</a:t>
            </a:r>
            <a:r>
              <a:rPr lang="en-US" sz="1600" b="0" i="0" u="none" strike="noStrike" cap="none">
                <a:solidFill>
                  <a:srgbClr val="0EC07D"/>
                </a:solidFill>
                <a:latin typeface="Arial"/>
                <a:ea typeface="Arial"/>
                <a:cs typeface="Arial"/>
                <a:sym typeface="Arial"/>
              </a:rPr>
              <a:t> Characteristics of Big Data</a:t>
            </a:r>
            <a:endParaRPr sz="1600" b="0" i="0" u="none" strike="noStrike" cap="none">
              <a:solidFill>
                <a:srgbClr val="0EC07D"/>
              </a:solidFill>
              <a:latin typeface="Arial"/>
              <a:ea typeface="Arial"/>
              <a:cs typeface="Arial"/>
              <a:sym typeface="Arial"/>
            </a:endParaRPr>
          </a:p>
        </p:txBody>
      </p:sp>
      <p:sp>
        <p:nvSpPr>
          <p:cNvPr id="997" name="Shape 997"/>
          <p:cNvSpPr txBox="1">
            <a:spLocks noGrp="1"/>
          </p:cNvSpPr>
          <p:nvPr>
            <p:ph type="body" idx="2"/>
          </p:nvPr>
        </p:nvSpPr>
        <p:spPr>
          <a:xfrm>
            <a:off x="4809152" y="1778799"/>
            <a:ext cx="7267234" cy="3749409"/>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1800"/>
              <a:buFont typeface="Arial"/>
              <a:buAutoNum type="arabicPeriod" startAt="2"/>
            </a:pPr>
            <a:r>
              <a:rPr lang="en-US" sz="1800" b="0" i="0" u="none" strike="noStrike" cap="none" dirty="0">
                <a:solidFill>
                  <a:schemeClr val="dk1"/>
                </a:solidFill>
                <a:latin typeface="Arial"/>
                <a:ea typeface="Arial"/>
                <a:cs typeface="Arial"/>
                <a:sym typeface="Arial"/>
              </a:rPr>
              <a:t>Which of the following about the volume dimension of big data is true?</a:t>
            </a:r>
            <a:endParaRPr dirty="0"/>
          </a:p>
          <a:p>
            <a:pPr marL="679450" marR="0" lvl="0" indent="-342900" algn="l" rtl="0">
              <a:lnSpc>
                <a:spcPct val="100000"/>
              </a:lnSpc>
              <a:spcBef>
                <a:spcPts val="600"/>
              </a:spcBef>
              <a:spcAft>
                <a:spcPts val="0"/>
              </a:spcAft>
              <a:buClr>
                <a:schemeClr val="dk1"/>
              </a:buClr>
              <a:buSzPts val="1800"/>
              <a:buFont typeface="Arial"/>
              <a:buAutoNum type="alphaUcParenR"/>
            </a:pPr>
            <a:r>
              <a:rPr lang="en-US" sz="1800" b="1" i="0" u="none" strike="noStrike" cap="none" dirty="0">
                <a:solidFill>
                  <a:schemeClr val="dk1"/>
                </a:solidFill>
                <a:latin typeface="Arial"/>
                <a:ea typeface="Arial"/>
                <a:cs typeface="Arial"/>
                <a:sym typeface="Arial"/>
              </a:rPr>
              <a:t>Cost associated with storing, retrieving and analyzing huge volumes of data is very </a:t>
            </a:r>
            <a:r>
              <a:rPr lang="en-US" sz="1800" b="1" i="0" u="none" strike="noStrike" cap="none" dirty="0" smtClean="0">
                <a:solidFill>
                  <a:schemeClr val="dk1"/>
                </a:solidFill>
                <a:latin typeface="Arial"/>
                <a:ea typeface="Arial"/>
                <a:cs typeface="Arial"/>
                <a:sym typeface="Arial"/>
              </a:rPr>
              <a:t>less</a:t>
            </a:r>
            <a:endParaRPr sz="1800" b="1" i="0" u="none" strike="noStrike" cap="none" dirty="0" smtClean="0">
              <a:solidFill>
                <a:schemeClr val="dk1"/>
              </a:solidFill>
              <a:latin typeface="Arial"/>
              <a:ea typeface="Arial"/>
              <a:cs typeface="Arial"/>
              <a:sym typeface="Arial"/>
            </a:endParaRPr>
          </a:p>
          <a:p>
            <a:pPr marL="679450" marR="0" lvl="0" indent="-342900" algn="l" rtl="0">
              <a:lnSpc>
                <a:spcPct val="100000"/>
              </a:lnSpc>
              <a:spcBef>
                <a:spcPts val="600"/>
              </a:spcBef>
              <a:spcAft>
                <a:spcPts val="0"/>
              </a:spcAft>
              <a:buClr>
                <a:schemeClr val="dk1"/>
              </a:buClr>
              <a:buSzPts val="1800"/>
              <a:buFont typeface="Arial"/>
              <a:buAutoNum type="alphaUcParenR"/>
            </a:pPr>
            <a:r>
              <a:rPr lang="en-US" sz="1800" b="1" i="0" u="none" strike="noStrike" cap="none" dirty="0" smtClean="0">
                <a:solidFill>
                  <a:schemeClr val="dk1"/>
                </a:solidFill>
                <a:latin typeface="Arial"/>
                <a:ea typeface="Arial"/>
                <a:cs typeface="Arial"/>
                <a:sym typeface="Arial"/>
              </a:rPr>
              <a:t>Data growth results in storage issues</a:t>
            </a:r>
            <a:endParaRPr sz="1800" b="1" i="0" u="none" strike="noStrike" cap="none" dirty="0" smtClean="0">
              <a:solidFill>
                <a:schemeClr val="dk1"/>
              </a:solidFill>
              <a:latin typeface="Arial"/>
              <a:ea typeface="Arial"/>
              <a:cs typeface="Arial"/>
              <a:sym typeface="Arial"/>
            </a:endParaRPr>
          </a:p>
          <a:p>
            <a:pPr marL="679450" marR="0" lvl="0" indent="-342900" algn="l" rtl="0">
              <a:lnSpc>
                <a:spcPct val="100000"/>
              </a:lnSpc>
              <a:spcBef>
                <a:spcPts val="600"/>
              </a:spcBef>
              <a:spcAft>
                <a:spcPts val="0"/>
              </a:spcAft>
              <a:buClr>
                <a:schemeClr val="dk1"/>
              </a:buClr>
              <a:buSzPts val="1800"/>
              <a:buFont typeface="Arial"/>
              <a:buAutoNum type="alphaUcParenR"/>
            </a:pPr>
            <a:r>
              <a:rPr lang="en-US" sz="1800" b="1" i="0" u="none" strike="noStrike" cap="none" dirty="0" smtClean="0">
                <a:solidFill>
                  <a:schemeClr val="dk1"/>
                </a:solidFill>
                <a:latin typeface="Arial"/>
                <a:ea typeface="Arial"/>
                <a:cs typeface="Arial"/>
                <a:sym typeface="Arial"/>
              </a:rPr>
              <a:t>Simple </a:t>
            </a:r>
            <a:r>
              <a:rPr lang="en-US" sz="1800" b="1" i="0" u="none" strike="noStrike" cap="none" dirty="0">
                <a:solidFill>
                  <a:schemeClr val="dk1"/>
                </a:solidFill>
                <a:latin typeface="Arial"/>
                <a:ea typeface="Arial"/>
                <a:cs typeface="Arial"/>
                <a:sym typeface="Arial"/>
              </a:rPr>
              <a:t>tools can handle large volumes of </a:t>
            </a:r>
            <a:r>
              <a:rPr lang="en-US" sz="1800" b="1" i="0" u="none" strike="noStrike" cap="none" dirty="0" smtClean="0">
                <a:solidFill>
                  <a:schemeClr val="dk1"/>
                </a:solidFill>
                <a:latin typeface="Arial"/>
                <a:ea typeface="Arial"/>
                <a:cs typeface="Arial"/>
                <a:sym typeface="Arial"/>
              </a:rPr>
              <a:t>data</a:t>
            </a:r>
            <a:endParaRPr sz="1800" b="1" i="0" u="none" strike="noStrike" cap="none" dirty="0">
              <a:solidFill>
                <a:schemeClr val="dk1"/>
              </a:solidFill>
              <a:latin typeface="Arial"/>
              <a:ea typeface="Arial"/>
              <a:cs typeface="Arial"/>
              <a:sym typeface="Arial"/>
            </a:endParaRPr>
          </a:p>
          <a:p>
            <a:pPr marL="679450" marR="0" lvl="0" indent="-342900" algn="l" rtl="0">
              <a:lnSpc>
                <a:spcPct val="100000"/>
              </a:lnSpc>
              <a:spcBef>
                <a:spcPts val="600"/>
              </a:spcBef>
              <a:spcAft>
                <a:spcPts val="0"/>
              </a:spcAft>
              <a:buClr>
                <a:schemeClr val="dk1"/>
              </a:buClr>
              <a:buSzPts val="1800"/>
              <a:buFont typeface="Arial"/>
              <a:buAutoNum type="alphaUcParenR"/>
            </a:pPr>
            <a:r>
              <a:rPr lang="en-US" sz="1800" b="1" i="0" u="none" strike="noStrike" cap="none" dirty="0">
                <a:solidFill>
                  <a:schemeClr val="dk1"/>
                </a:solidFill>
                <a:latin typeface="Arial"/>
                <a:ea typeface="Arial"/>
                <a:cs typeface="Arial"/>
                <a:sym typeface="Arial"/>
              </a:rPr>
              <a:t>Ability to discriminate between useful and not-so-useful data becomes simple with increase in volume</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02"/>
        <p:cNvGrpSpPr/>
        <p:nvPr/>
      </p:nvGrpSpPr>
      <p:grpSpPr>
        <a:xfrm>
          <a:off x="0" y="0"/>
          <a:ext cx="0" cy="0"/>
          <a:chOff x="0" y="0"/>
          <a:chExt cx="0" cy="0"/>
        </a:xfrm>
      </p:grpSpPr>
      <p:sp>
        <p:nvSpPr>
          <p:cNvPr id="1003" name="Shape 1003"/>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2. Velocity</a:t>
            </a:r>
            <a:endParaRPr sz="2800" b="1" i="0" u="none" strike="noStrike" cap="none">
              <a:solidFill>
                <a:schemeClr val="dk2"/>
              </a:solidFill>
              <a:latin typeface="Arial"/>
              <a:ea typeface="Arial"/>
              <a:cs typeface="Arial"/>
              <a:sym typeface="Arial"/>
            </a:endParaRPr>
          </a:p>
        </p:txBody>
      </p:sp>
      <p:sp>
        <p:nvSpPr>
          <p:cNvPr id="1004" name="Shape 1004"/>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4:</a:t>
            </a:r>
            <a:r>
              <a:rPr lang="en-US" sz="1600" b="0" i="0" u="none" strike="noStrike" cap="none">
                <a:solidFill>
                  <a:srgbClr val="0EC07D"/>
                </a:solidFill>
                <a:latin typeface="Arial"/>
                <a:ea typeface="Arial"/>
                <a:cs typeface="Arial"/>
                <a:sym typeface="Arial"/>
              </a:rPr>
              <a:t> Characteristics of Big Data</a:t>
            </a:r>
            <a:endParaRPr sz="1600" b="0" i="0" u="none" strike="noStrike" cap="none">
              <a:solidFill>
                <a:srgbClr val="0EC07D"/>
              </a:solidFill>
              <a:latin typeface="Arial"/>
              <a:ea typeface="Arial"/>
              <a:cs typeface="Arial"/>
              <a:sym typeface="Arial"/>
            </a:endParaRPr>
          </a:p>
        </p:txBody>
      </p:sp>
      <p:sp>
        <p:nvSpPr>
          <p:cNvPr id="1005" name="Shape 1005"/>
          <p:cNvSpPr txBox="1">
            <a:spLocks noGrp="1"/>
          </p:cNvSpPr>
          <p:nvPr>
            <p:ph type="body" idx="2"/>
          </p:nvPr>
        </p:nvSpPr>
        <p:spPr>
          <a:xfrm>
            <a:off x="514349" y="1304995"/>
            <a:ext cx="11242221" cy="4840828"/>
          </a:xfrm>
          <a:prstGeom prst="rect">
            <a:avLst/>
          </a:prstGeom>
          <a:noFill/>
          <a:ln>
            <a:noFill/>
          </a:ln>
        </p:spPr>
        <p:txBody>
          <a:bodyPr spcFirstLastPara="1" wrap="square" lIns="91425" tIns="45700" rIns="91425" bIns="45700" anchor="t" anchorCtr="0">
            <a:noAutofit/>
          </a:bodyPr>
          <a:lstStyle/>
          <a:p>
            <a:pPr marL="0" marR="0" lvl="1" indent="0" algn="l" rtl="0">
              <a:lnSpc>
                <a:spcPct val="90000"/>
              </a:lnSpc>
              <a:spcBef>
                <a:spcPts val="0"/>
              </a:spcBef>
              <a:spcAft>
                <a:spcPts val="0"/>
              </a:spcAft>
              <a:buClr>
                <a:schemeClr val="dk1"/>
              </a:buClr>
              <a:buSzPts val="1800"/>
              <a:buFont typeface="Noto Sans Symbols"/>
              <a:buNone/>
            </a:pPr>
            <a:r>
              <a:rPr lang="en-US" sz="1800" b="0" i="0" u="none" strike="noStrike" cap="none">
                <a:solidFill>
                  <a:schemeClr val="dk1"/>
                </a:solidFill>
                <a:latin typeface="Arial"/>
                <a:ea typeface="Arial"/>
                <a:cs typeface="Arial"/>
                <a:sym typeface="Arial"/>
              </a:rPr>
              <a:t> </a:t>
            </a:r>
            <a:endParaRPr/>
          </a:p>
        </p:txBody>
      </p:sp>
      <p:grpSp>
        <p:nvGrpSpPr>
          <p:cNvPr id="1006" name="Shape 1006"/>
          <p:cNvGrpSpPr/>
          <p:nvPr/>
        </p:nvGrpSpPr>
        <p:grpSpPr>
          <a:xfrm>
            <a:off x="6992716" y="1169665"/>
            <a:ext cx="4573641" cy="5344829"/>
            <a:chOff x="2813" y="961"/>
            <a:chExt cx="2052" cy="2397"/>
          </a:xfrm>
        </p:grpSpPr>
        <p:sp>
          <p:nvSpPr>
            <p:cNvPr id="1007" name="Shape 1007"/>
            <p:cNvSpPr/>
            <p:nvPr/>
          </p:nvSpPr>
          <p:spPr>
            <a:xfrm>
              <a:off x="4415" y="1626"/>
              <a:ext cx="127" cy="168"/>
            </a:xfrm>
            <a:custGeom>
              <a:avLst/>
              <a:gdLst/>
              <a:ahLst/>
              <a:cxnLst/>
              <a:rect l="0" t="0" r="0" b="0"/>
              <a:pathLst>
                <a:path w="120000" h="120000" extrusionOk="0">
                  <a:moveTo>
                    <a:pt x="11111" y="55774"/>
                  </a:moveTo>
                  <a:cubicBezTo>
                    <a:pt x="0" y="77746"/>
                    <a:pt x="8888" y="101408"/>
                    <a:pt x="31111" y="120000"/>
                  </a:cubicBezTo>
                  <a:cubicBezTo>
                    <a:pt x="64444" y="116619"/>
                    <a:pt x="95555" y="103098"/>
                    <a:pt x="106666" y="81126"/>
                  </a:cubicBezTo>
                  <a:cubicBezTo>
                    <a:pt x="120000" y="59154"/>
                    <a:pt x="117777" y="16901"/>
                    <a:pt x="95555" y="0"/>
                  </a:cubicBezTo>
                  <a:cubicBezTo>
                    <a:pt x="60000" y="1690"/>
                    <a:pt x="22222" y="32112"/>
                    <a:pt x="11111" y="55774"/>
                  </a:cubicBezTo>
                  <a:close/>
                </a:path>
              </a:pathLst>
            </a:custGeom>
            <a:solidFill>
              <a:srgbClr val="56687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08" name="Shape 1008"/>
            <p:cNvSpPr/>
            <p:nvPr/>
          </p:nvSpPr>
          <p:spPr>
            <a:xfrm>
              <a:off x="4261" y="1218"/>
              <a:ext cx="130" cy="166"/>
            </a:xfrm>
            <a:custGeom>
              <a:avLst/>
              <a:gdLst/>
              <a:ahLst/>
              <a:cxnLst/>
              <a:rect l="0" t="0" r="0" b="0"/>
              <a:pathLst>
                <a:path w="120000" h="120000" extrusionOk="0">
                  <a:moveTo>
                    <a:pt x="13090" y="82285"/>
                  </a:moveTo>
                  <a:cubicBezTo>
                    <a:pt x="26181" y="104571"/>
                    <a:pt x="54545" y="118285"/>
                    <a:pt x="89454" y="120000"/>
                  </a:cubicBezTo>
                  <a:cubicBezTo>
                    <a:pt x="111272" y="102857"/>
                    <a:pt x="120000" y="77142"/>
                    <a:pt x="106909" y="54857"/>
                  </a:cubicBezTo>
                  <a:cubicBezTo>
                    <a:pt x="93818" y="32571"/>
                    <a:pt x="54545" y="1714"/>
                    <a:pt x="21818" y="0"/>
                  </a:cubicBezTo>
                  <a:cubicBezTo>
                    <a:pt x="0" y="18857"/>
                    <a:pt x="2181" y="60000"/>
                    <a:pt x="13090" y="82285"/>
                  </a:cubicBezTo>
                  <a:close/>
                </a:path>
              </a:pathLst>
            </a:custGeom>
            <a:solidFill>
              <a:srgbClr val="FBD9D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09" name="Shape 1009"/>
            <p:cNvSpPr/>
            <p:nvPr/>
          </p:nvSpPr>
          <p:spPr>
            <a:xfrm>
              <a:off x="3452" y="1219"/>
              <a:ext cx="120" cy="177"/>
            </a:xfrm>
            <a:custGeom>
              <a:avLst/>
              <a:gdLst/>
              <a:ahLst/>
              <a:cxnLst/>
              <a:rect l="0" t="0" r="0" b="0"/>
              <a:pathLst>
                <a:path w="120000" h="120000" extrusionOk="0">
                  <a:moveTo>
                    <a:pt x="7058" y="62400"/>
                  </a:moveTo>
                  <a:cubicBezTo>
                    <a:pt x="0" y="84800"/>
                    <a:pt x="16470" y="105600"/>
                    <a:pt x="44705" y="120000"/>
                  </a:cubicBezTo>
                  <a:cubicBezTo>
                    <a:pt x="80000" y="113600"/>
                    <a:pt x="105882" y="97600"/>
                    <a:pt x="112941" y="75200"/>
                  </a:cubicBezTo>
                  <a:cubicBezTo>
                    <a:pt x="120000" y="52800"/>
                    <a:pt x="108235" y="14400"/>
                    <a:pt x="80000" y="0"/>
                  </a:cubicBezTo>
                  <a:cubicBezTo>
                    <a:pt x="44705" y="6400"/>
                    <a:pt x="14117" y="40000"/>
                    <a:pt x="7058" y="62400"/>
                  </a:cubicBezTo>
                  <a:close/>
                </a:path>
              </a:pathLst>
            </a:custGeom>
            <a:solidFill>
              <a:srgbClr val="F5939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10" name="Shape 1010"/>
            <p:cNvSpPr/>
            <p:nvPr/>
          </p:nvSpPr>
          <p:spPr>
            <a:xfrm>
              <a:off x="2912" y="1464"/>
              <a:ext cx="186" cy="112"/>
            </a:xfrm>
            <a:custGeom>
              <a:avLst/>
              <a:gdLst/>
              <a:ahLst/>
              <a:cxnLst/>
              <a:rect l="0" t="0" r="0" b="0"/>
              <a:pathLst>
                <a:path w="120000" h="120000" extrusionOk="0">
                  <a:moveTo>
                    <a:pt x="75949" y="112500"/>
                  </a:moveTo>
                  <a:cubicBezTo>
                    <a:pt x="98734" y="105000"/>
                    <a:pt x="113924" y="77500"/>
                    <a:pt x="120000" y="42500"/>
                  </a:cubicBezTo>
                  <a:cubicBezTo>
                    <a:pt x="104810" y="15000"/>
                    <a:pt x="82025" y="0"/>
                    <a:pt x="59240" y="7500"/>
                  </a:cubicBezTo>
                  <a:cubicBezTo>
                    <a:pt x="37974" y="15000"/>
                    <a:pt x="4556" y="50000"/>
                    <a:pt x="0" y="85000"/>
                  </a:cubicBezTo>
                  <a:cubicBezTo>
                    <a:pt x="15189" y="112500"/>
                    <a:pt x="53164" y="120000"/>
                    <a:pt x="75949" y="112500"/>
                  </a:cubicBezTo>
                  <a:close/>
                </a:path>
              </a:pathLst>
            </a:custGeom>
            <a:solidFill>
              <a:srgbClr val="56687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11" name="Shape 1011"/>
            <p:cNvSpPr/>
            <p:nvPr/>
          </p:nvSpPr>
          <p:spPr>
            <a:xfrm>
              <a:off x="3659" y="1071"/>
              <a:ext cx="173" cy="122"/>
            </a:xfrm>
            <a:custGeom>
              <a:avLst/>
              <a:gdLst/>
              <a:ahLst/>
              <a:cxnLst/>
              <a:rect l="0" t="0" r="0" b="0"/>
              <a:pathLst>
                <a:path w="120000" h="120000" extrusionOk="0">
                  <a:moveTo>
                    <a:pt x="50958" y="106153"/>
                  </a:moveTo>
                  <a:cubicBezTo>
                    <a:pt x="73972" y="120000"/>
                    <a:pt x="100273" y="115384"/>
                    <a:pt x="119999" y="94615"/>
                  </a:cubicBezTo>
                  <a:cubicBezTo>
                    <a:pt x="119999" y="62307"/>
                    <a:pt x="106849" y="32307"/>
                    <a:pt x="83835" y="18461"/>
                  </a:cubicBezTo>
                  <a:cubicBezTo>
                    <a:pt x="62465" y="4615"/>
                    <a:pt x="19726" y="0"/>
                    <a:pt x="0" y="18461"/>
                  </a:cubicBezTo>
                  <a:cubicBezTo>
                    <a:pt x="0" y="53076"/>
                    <a:pt x="29589" y="92307"/>
                    <a:pt x="50958" y="106153"/>
                  </a:cubicBezTo>
                  <a:close/>
                </a:path>
              </a:pathLst>
            </a:custGeom>
            <a:solidFill>
              <a:srgbClr val="F8B6B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12" name="Shape 1012"/>
            <p:cNvSpPr/>
            <p:nvPr/>
          </p:nvSpPr>
          <p:spPr>
            <a:xfrm>
              <a:off x="4702" y="1626"/>
              <a:ext cx="130" cy="168"/>
            </a:xfrm>
            <a:custGeom>
              <a:avLst/>
              <a:gdLst/>
              <a:ahLst/>
              <a:cxnLst/>
              <a:rect l="0" t="0" r="0" b="0"/>
              <a:pathLst>
                <a:path w="120000" h="120000" extrusionOk="0">
                  <a:moveTo>
                    <a:pt x="15272" y="81126"/>
                  </a:moveTo>
                  <a:cubicBezTo>
                    <a:pt x="26181" y="103098"/>
                    <a:pt x="56727" y="116619"/>
                    <a:pt x="89454" y="120000"/>
                  </a:cubicBezTo>
                  <a:cubicBezTo>
                    <a:pt x="111272" y="101408"/>
                    <a:pt x="120000" y="76056"/>
                    <a:pt x="109090" y="54084"/>
                  </a:cubicBezTo>
                  <a:cubicBezTo>
                    <a:pt x="96000" y="32112"/>
                    <a:pt x="56727" y="1690"/>
                    <a:pt x="24000" y="0"/>
                  </a:cubicBezTo>
                  <a:cubicBezTo>
                    <a:pt x="0" y="18591"/>
                    <a:pt x="2181" y="59154"/>
                    <a:pt x="15272" y="81126"/>
                  </a:cubicBezTo>
                  <a:close/>
                </a:path>
              </a:pathLst>
            </a:custGeom>
            <a:solidFill>
              <a:srgbClr val="56687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13" name="Shape 1013"/>
            <p:cNvSpPr/>
            <p:nvPr/>
          </p:nvSpPr>
          <p:spPr>
            <a:xfrm>
              <a:off x="3194" y="1907"/>
              <a:ext cx="153" cy="150"/>
            </a:xfrm>
            <a:custGeom>
              <a:avLst/>
              <a:gdLst/>
              <a:ahLst/>
              <a:cxnLst/>
              <a:rect l="0" t="0" r="0" b="0"/>
              <a:pathLst>
                <a:path w="120000" h="120000" extrusionOk="0">
                  <a:moveTo>
                    <a:pt x="97846" y="80625"/>
                  </a:moveTo>
                  <a:cubicBezTo>
                    <a:pt x="116307" y="60000"/>
                    <a:pt x="120000" y="31875"/>
                    <a:pt x="108923" y="7500"/>
                  </a:cubicBezTo>
                  <a:cubicBezTo>
                    <a:pt x="81230" y="0"/>
                    <a:pt x="51692" y="7500"/>
                    <a:pt x="33230" y="26250"/>
                  </a:cubicBezTo>
                  <a:cubicBezTo>
                    <a:pt x="14769" y="45000"/>
                    <a:pt x="0" y="88125"/>
                    <a:pt x="9230" y="114375"/>
                  </a:cubicBezTo>
                  <a:cubicBezTo>
                    <a:pt x="36923" y="120000"/>
                    <a:pt x="79384" y="99375"/>
                    <a:pt x="97846" y="80625"/>
                  </a:cubicBezTo>
                  <a:close/>
                </a:path>
              </a:pathLst>
            </a:custGeom>
            <a:solidFill>
              <a:srgbClr val="F2717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14" name="Shape 1014"/>
            <p:cNvSpPr/>
            <p:nvPr/>
          </p:nvSpPr>
          <p:spPr>
            <a:xfrm>
              <a:off x="2886" y="2504"/>
              <a:ext cx="1837" cy="854"/>
            </a:xfrm>
            <a:custGeom>
              <a:avLst/>
              <a:gdLst/>
              <a:ahLst/>
              <a:cxnLst/>
              <a:rect l="0" t="0" r="0" b="0"/>
              <a:pathLst>
                <a:path w="120000" h="120000" extrusionOk="0">
                  <a:moveTo>
                    <a:pt x="60077" y="120000"/>
                  </a:moveTo>
                  <a:cubicBezTo>
                    <a:pt x="93212" y="120000"/>
                    <a:pt x="120000" y="66149"/>
                    <a:pt x="120000" y="0"/>
                  </a:cubicBezTo>
                  <a:cubicBezTo>
                    <a:pt x="0" y="0"/>
                    <a:pt x="0" y="0"/>
                    <a:pt x="0" y="0"/>
                  </a:cubicBezTo>
                  <a:cubicBezTo>
                    <a:pt x="0" y="66149"/>
                    <a:pt x="26941" y="120000"/>
                    <a:pt x="60077" y="120000"/>
                  </a:cubicBezTo>
                  <a:close/>
                </a:path>
              </a:pathLst>
            </a:custGeom>
            <a:solidFill>
              <a:srgbClr val="F2717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15" name="Shape 1015"/>
            <p:cNvSpPr/>
            <p:nvPr/>
          </p:nvSpPr>
          <p:spPr>
            <a:xfrm>
              <a:off x="3081" y="2504"/>
              <a:ext cx="1446" cy="674"/>
            </a:xfrm>
            <a:custGeom>
              <a:avLst/>
              <a:gdLst/>
              <a:ahLst/>
              <a:cxnLst/>
              <a:rect l="0" t="0" r="0" b="0"/>
              <a:pathLst>
                <a:path w="120000" h="120000" extrusionOk="0">
                  <a:moveTo>
                    <a:pt x="60000" y="119999"/>
                  </a:moveTo>
                  <a:cubicBezTo>
                    <a:pt x="93245" y="119999"/>
                    <a:pt x="120000" y="66105"/>
                    <a:pt x="120000" y="0"/>
                  </a:cubicBezTo>
                  <a:cubicBezTo>
                    <a:pt x="0" y="0"/>
                    <a:pt x="0" y="0"/>
                    <a:pt x="0" y="0"/>
                  </a:cubicBezTo>
                  <a:cubicBezTo>
                    <a:pt x="0" y="66105"/>
                    <a:pt x="26754" y="119999"/>
                    <a:pt x="60000" y="119999"/>
                  </a:cubicBezTo>
                  <a:close/>
                </a:path>
              </a:pathLst>
            </a:custGeom>
            <a:solidFill>
              <a:srgbClr val="D8DAD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16" name="Shape 1016"/>
            <p:cNvSpPr/>
            <p:nvPr/>
          </p:nvSpPr>
          <p:spPr>
            <a:xfrm>
              <a:off x="3266" y="2504"/>
              <a:ext cx="1076" cy="501"/>
            </a:xfrm>
            <a:custGeom>
              <a:avLst/>
              <a:gdLst/>
              <a:ahLst/>
              <a:cxnLst/>
              <a:rect l="0" t="0" r="0" b="0"/>
              <a:pathLst>
                <a:path w="120000" h="120000" extrusionOk="0">
                  <a:moveTo>
                    <a:pt x="60000" y="120000"/>
                  </a:moveTo>
                  <a:cubicBezTo>
                    <a:pt x="93039" y="120000"/>
                    <a:pt x="120000" y="66226"/>
                    <a:pt x="120000" y="0"/>
                  </a:cubicBezTo>
                  <a:cubicBezTo>
                    <a:pt x="0" y="0"/>
                    <a:pt x="0" y="0"/>
                    <a:pt x="0" y="0"/>
                  </a:cubicBezTo>
                  <a:cubicBezTo>
                    <a:pt x="0" y="66226"/>
                    <a:pt x="26960" y="120000"/>
                    <a:pt x="60000" y="120000"/>
                  </a:cubicBezTo>
                  <a:close/>
                </a:path>
              </a:pathLst>
            </a:custGeom>
            <a:solidFill>
              <a:srgbClr val="56687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17" name="Shape 1017"/>
            <p:cNvSpPr/>
            <p:nvPr/>
          </p:nvSpPr>
          <p:spPr>
            <a:xfrm>
              <a:off x="2813" y="961"/>
              <a:ext cx="2052" cy="1860"/>
            </a:xfrm>
            <a:custGeom>
              <a:avLst/>
              <a:gdLst/>
              <a:ahLst/>
              <a:cxnLst/>
              <a:rect l="0" t="0" r="0" b="0"/>
              <a:pathLst>
                <a:path w="120000" h="120000" extrusionOk="0">
                  <a:moveTo>
                    <a:pt x="119445" y="48152"/>
                  </a:moveTo>
                  <a:cubicBezTo>
                    <a:pt x="119583" y="48000"/>
                    <a:pt x="119583" y="48000"/>
                    <a:pt x="119445" y="48152"/>
                  </a:cubicBezTo>
                  <a:cubicBezTo>
                    <a:pt x="119445" y="48152"/>
                    <a:pt x="119445" y="48152"/>
                    <a:pt x="119445" y="48152"/>
                  </a:cubicBezTo>
                  <a:cubicBezTo>
                    <a:pt x="119445" y="48152"/>
                    <a:pt x="119445" y="48305"/>
                    <a:pt x="119445" y="48305"/>
                  </a:cubicBezTo>
                  <a:cubicBezTo>
                    <a:pt x="119445" y="48458"/>
                    <a:pt x="119445" y="48611"/>
                    <a:pt x="119445" y="48611"/>
                  </a:cubicBezTo>
                  <a:cubicBezTo>
                    <a:pt x="119445" y="48611"/>
                    <a:pt x="119445" y="48611"/>
                    <a:pt x="119445" y="48458"/>
                  </a:cubicBezTo>
                  <a:cubicBezTo>
                    <a:pt x="119028" y="49834"/>
                    <a:pt x="118612" y="51210"/>
                    <a:pt x="118196" y="52585"/>
                  </a:cubicBezTo>
                  <a:cubicBezTo>
                    <a:pt x="117780" y="53808"/>
                    <a:pt x="117364" y="54726"/>
                    <a:pt x="116531" y="55643"/>
                  </a:cubicBezTo>
                  <a:cubicBezTo>
                    <a:pt x="116393" y="55949"/>
                    <a:pt x="115976" y="56254"/>
                    <a:pt x="115838" y="56407"/>
                  </a:cubicBezTo>
                  <a:cubicBezTo>
                    <a:pt x="114312" y="57936"/>
                    <a:pt x="112508" y="59312"/>
                    <a:pt x="110843" y="60382"/>
                  </a:cubicBezTo>
                  <a:cubicBezTo>
                    <a:pt x="109317" y="61299"/>
                    <a:pt x="107653" y="61757"/>
                    <a:pt x="105988" y="61757"/>
                  </a:cubicBezTo>
                  <a:cubicBezTo>
                    <a:pt x="103491" y="61910"/>
                    <a:pt x="100855" y="61605"/>
                    <a:pt x="98219" y="61605"/>
                  </a:cubicBezTo>
                  <a:cubicBezTo>
                    <a:pt x="94890" y="61452"/>
                    <a:pt x="91421" y="61452"/>
                    <a:pt x="88092" y="61299"/>
                  </a:cubicBezTo>
                  <a:cubicBezTo>
                    <a:pt x="88924" y="60535"/>
                    <a:pt x="90312" y="60229"/>
                    <a:pt x="91283" y="59923"/>
                  </a:cubicBezTo>
                  <a:cubicBezTo>
                    <a:pt x="92670" y="59312"/>
                    <a:pt x="94057" y="58853"/>
                    <a:pt x="95167" y="58089"/>
                  </a:cubicBezTo>
                  <a:cubicBezTo>
                    <a:pt x="97109" y="57019"/>
                    <a:pt x="98913" y="55796"/>
                    <a:pt x="100716" y="54573"/>
                  </a:cubicBezTo>
                  <a:cubicBezTo>
                    <a:pt x="101549" y="54114"/>
                    <a:pt x="102381" y="53503"/>
                    <a:pt x="103213" y="53044"/>
                  </a:cubicBezTo>
                  <a:cubicBezTo>
                    <a:pt x="103907" y="52585"/>
                    <a:pt x="104739" y="52127"/>
                    <a:pt x="105294" y="51515"/>
                  </a:cubicBezTo>
                  <a:cubicBezTo>
                    <a:pt x="106959" y="49834"/>
                    <a:pt x="107791" y="47694"/>
                    <a:pt x="108624" y="45401"/>
                  </a:cubicBezTo>
                  <a:cubicBezTo>
                    <a:pt x="107514" y="47388"/>
                    <a:pt x="106682" y="49528"/>
                    <a:pt x="104878" y="51057"/>
                  </a:cubicBezTo>
                  <a:cubicBezTo>
                    <a:pt x="104046" y="51974"/>
                    <a:pt x="102381" y="52433"/>
                    <a:pt x="101410" y="53044"/>
                  </a:cubicBezTo>
                  <a:cubicBezTo>
                    <a:pt x="100439" y="53656"/>
                    <a:pt x="99468" y="54114"/>
                    <a:pt x="98358" y="54573"/>
                  </a:cubicBezTo>
                  <a:cubicBezTo>
                    <a:pt x="96554" y="55337"/>
                    <a:pt x="95028" y="56407"/>
                    <a:pt x="93225" y="57019"/>
                  </a:cubicBezTo>
                  <a:cubicBezTo>
                    <a:pt x="91421" y="57783"/>
                    <a:pt x="89341" y="58242"/>
                    <a:pt x="87537" y="59006"/>
                  </a:cubicBezTo>
                  <a:cubicBezTo>
                    <a:pt x="85456" y="59923"/>
                    <a:pt x="83791" y="61299"/>
                    <a:pt x="81988" y="62522"/>
                  </a:cubicBezTo>
                  <a:cubicBezTo>
                    <a:pt x="82265" y="61146"/>
                    <a:pt x="82543" y="58853"/>
                    <a:pt x="82820" y="57783"/>
                  </a:cubicBezTo>
                  <a:cubicBezTo>
                    <a:pt x="83098" y="56713"/>
                    <a:pt x="83514" y="55796"/>
                    <a:pt x="83930" y="54878"/>
                  </a:cubicBezTo>
                  <a:cubicBezTo>
                    <a:pt x="85179" y="53197"/>
                    <a:pt x="86705" y="51363"/>
                    <a:pt x="88369" y="50140"/>
                  </a:cubicBezTo>
                  <a:cubicBezTo>
                    <a:pt x="90173" y="48917"/>
                    <a:pt x="91421" y="47541"/>
                    <a:pt x="92393" y="45707"/>
                  </a:cubicBezTo>
                  <a:cubicBezTo>
                    <a:pt x="92670" y="44484"/>
                    <a:pt x="92947" y="43261"/>
                    <a:pt x="92947" y="42038"/>
                  </a:cubicBezTo>
                  <a:cubicBezTo>
                    <a:pt x="92947" y="41579"/>
                    <a:pt x="92947" y="41121"/>
                    <a:pt x="92947" y="40662"/>
                  </a:cubicBezTo>
                  <a:cubicBezTo>
                    <a:pt x="92670" y="38980"/>
                    <a:pt x="92254" y="37146"/>
                    <a:pt x="91976" y="35312"/>
                  </a:cubicBezTo>
                  <a:cubicBezTo>
                    <a:pt x="92115" y="37146"/>
                    <a:pt x="92254" y="38980"/>
                    <a:pt x="92393" y="40815"/>
                  </a:cubicBezTo>
                  <a:cubicBezTo>
                    <a:pt x="92393" y="41121"/>
                    <a:pt x="92393" y="41579"/>
                    <a:pt x="92393" y="42038"/>
                  </a:cubicBezTo>
                  <a:cubicBezTo>
                    <a:pt x="92254" y="44178"/>
                    <a:pt x="91144" y="46012"/>
                    <a:pt x="89479" y="47541"/>
                  </a:cubicBezTo>
                  <a:cubicBezTo>
                    <a:pt x="88092" y="48611"/>
                    <a:pt x="86566" y="49528"/>
                    <a:pt x="85040" y="50598"/>
                  </a:cubicBezTo>
                  <a:cubicBezTo>
                    <a:pt x="83236" y="52127"/>
                    <a:pt x="81710" y="54114"/>
                    <a:pt x="80739" y="56254"/>
                  </a:cubicBezTo>
                  <a:cubicBezTo>
                    <a:pt x="80184" y="57477"/>
                    <a:pt x="79907" y="58700"/>
                    <a:pt x="79630" y="59923"/>
                  </a:cubicBezTo>
                  <a:cubicBezTo>
                    <a:pt x="79352" y="61299"/>
                    <a:pt x="78797" y="62828"/>
                    <a:pt x="78381" y="64203"/>
                  </a:cubicBezTo>
                  <a:cubicBezTo>
                    <a:pt x="74358" y="65579"/>
                    <a:pt x="70196" y="67108"/>
                    <a:pt x="66173" y="68484"/>
                  </a:cubicBezTo>
                  <a:cubicBezTo>
                    <a:pt x="65341" y="68789"/>
                    <a:pt x="64508" y="69095"/>
                    <a:pt x="63537" y="69401"/>
                  </a:cubicBezTo>
                  <a:cubicBezTo>
                    <a:pt x="62843" y="69707"/>
                    <a:pt x="62011" y="70012"/>
                    <a:pt x="61456" y="69248"/>
                  </a:cubicBezTo>
                  <a:cubicBezTo>
                    <a:pt x="61040" y="68484"/>
                    <a:pt x="60763" y="67566"/>
                    <a:pt x="60485" y="66649"/>
                  </a:cubicBezTo>
                  <a:cubicBezTo>
                    <a:pt x="60069" y="65579"/>
                    <a:pt x="59791" y="64662"/>
                    <a:pt x="60763" y="63592"/>
                  </a:cubicBezTo>
                  <a:cubicBezTo>
                    <a:pt x="61456" y="62675"/>
                    <a:pt x="62289" y="61910"/>
                    <a:pt x="63121" y="60993"/>
                  </a:cubicBezTo>
                  <a:cubicBezTo>
                    <a:pt x="65618" y="58089"/>
                    <a:pt x="68670" y="55337"/>
                    <a:pt x="70890" y="52127"/>
                  </a:cubicBezTo>
                  <a:cubicBezTo>
                    <a:pt x="72000" y="50445"/>
                    <a:pt x="72554" y="48611"/>
                    <a:pt x="72971" y="46624"/>
                  </a:cubicBezTo>
                  <a:cubicBezTo>
                    <a:pt x="75606" y="44025"/>
                    <a:pt x="78242" y="41426"/>
                    <a:pt x="80878" y="38675"/>
                  </a:cubicBezTo>
                  <a:cubicBezTo>
                    <a:pt x="81433" y="38216"/>
                    <a:pt x="81988" y="37605"/>
                    <a:pt x="82682" y="37299"/>
                  </a:cubicBezTo>
                  <a:cubicBezTo>
                    <a:pt x="83514" y="36840"/>
                    <a:pt x="84485" y="36687"/>
                    <a:pt x="85317" y="36535"/>
                  </a:cubicBezTo>
                  <a:cubicBezTo>
                    <a:pt x="86289" y="36229"/>
                    <a:pt x="87260" y="35770"/>
                    <a:pt x="88231" y="35159"/>
                  </a:cubicBezTo>
                  <a:cubicBezTo>
                    <a:pt x="90034" y="33783"/>
                    <a:pt x="91005" y="31949"/>
                    <a:pt x="92115" y="29808"/>
                  </a:cubicBezTo>
                  <a:cubicBezTo>
                    <a:pt x="93502" y="26904"/>
                    <a:pt x="95028" y="24000"/>
                    <a:pt x="96554" y="21095"/>
                  </a:cubicBezTo>
                  <a:cubicBezTo>
                    <a:pt x="94473" y="24611"/>
                    <a:pt x="92531" y="28127"/>
                    <a:pt x="90312" y="31490"/>
                  </a:cubicBezTo>
                  <a:cubicBezTo>
                    <a:pt x="88924" y="33783"/>
                    <a:pt x="86705" y="34853"/>
                    <a:pt x="84208" y="35312"/>
                  </a:cubicBezTo>
                  <a:cubicBezTo>
                    <a:pt x="82959" y="35617"/>
                    <a:pt x="81433" y="36076"/>
                    <a:pt x="80462" y="36840"/>
                  </a:cubicBezTo>
                  <a:cubicBezTo>
                    <a:pt x="80462" y="36840"/>
                    <a:pt x="80462" y="36840"/>
                    <a:pt x="80462" y="36993"/>
                  </a:cubicBezTo>
                  <a:cubicBezTo>
                    <a:pt x="80046" y="37146"/>
                    <a:pt x="79491" y="37605"/>
                    <a:pt x="79213" y="37910"/>
                  </a:cubicBezTo>
                  <a:cubicBezTo>
                    <a:pt x="77549" y="39286"/>
                    <a:pt x="75468" y="42038"/>
                    <a:pt x="73664" y="42496"/>
                  </a:cubicBezTo>
                  <a:cubicBezTo>
                    <a:pt x="73942" y="40509"/>
                    <a:pt x="74774" y="38522"/>
                    <a:pt x="74774" y="36382"/>
                  </a:cubicBezTo>
                  <a:cubicBezTo>
                    <a:pt x="74913" y="33783"/>
                    <a:pt x="74635" y="31337"/>
                    <a:pt x="73664" y="29044"/>
                  </a:cubicBezTo>
                  <a:cubicBezTo>
                    <a:pt x="75745" y="26598"/>
                    <a:pt x="77687" y="24305"/>
                    <a:pt x="79630" y="22012"/>
                  </a:cubicBezTo>
                  <a:cubicBezTo>
                    <a:pt x="81294" y="20178"/>
                    <a:pt x="83098" y="18191"/>
                    <a:pt x="84208" y="15898"/>
                  </a:cubicBezTo>
                  <a:cubicBezTo>
                    <a:pt x="84763" y="14828"/>
                    <a:pt x="85040" y="13757"/>
                    <a:pt x="85179" y="12687"/>
                  </a:cubicBezTo>
                  <a:cubicBezTo>
                    <a:pt x="85317" y="10700"/>
                    <a:pt x="84763" y="9171"/>
                    <a:pt x="84208" y="7337"/>
                  </a:cubicBezTo>
                  <a:cubicBezTo>
                    <a:pt x="83514" y="4891"/>
                    <a:pt x="82820" y="2445"/>
                    <a:pt x="82127" y="0"/>
                  </a:cubicBezTo>
                  <a:cubicBezTo>
                    <a:pt x="82404" y="1681"/>
                    <a:pt x="82820" y="3363"/>
                    <a:pt x="83098" y="5044"/>
                  </a:cubicBezTo>
                  <a:cubicBezTo>
                    <a:pt x="83791" y="7949"/>
                    <a:pt x="84763" y="10700"/>
                    <a:pt x="83930" y="13605"/>
                  </a:cubicBezTo>
                  <a:cubicBezTo>
                    <a:pt x="83930" y="13605"/>
                    <a:pt x="83930" y="13757"/>
                    <a:pt x="83930" y="13757"/>
                  </a:cubicBezTo>
                  <a:cubicBezTo>
                    <a:pt x="83098" y="15745"/>
                    <a:pt x="81849" y="17273"/>
                    <a:pt x="80462" y="18649"/>
                  </a:cubicBezTo>
                  <a:cubicBezTo>
                    <a:pt x="77826" y="21248"/>
                    <a:pt x="75190" y="23847"/>
                    <a:pt x="72693" y="26445"/>
                  </a:cubicBezTo>
                  <a:cubicBezTo>
                    <a:pt x="72416" y="25834"/>
                    <a:pt x="72000" y="25070"/>
                    <a:pt x="71722" y="24305"/>
                  </a:cubicBezTo>
                  <a:cubicBezTo>
                    <a:pt x="69641" y="20178"/>
                    <a:pt x="64924" y="18038"/>
                    <a:pt x="63121" y="13605"/>
                  </a:cubicBezTo>
                  <a:cubicBezTo>
                    <a:pt x="61595" y="10089"/>
                    <a:pt x="60069" y="6573"/>
                    <a:pt x="58543" y="2904"/>
                  </a:cubicBezTo>
                  <a:cubicBezTo>
                    <a:pt x="59930" y="7031"/>
                    <a:pt x="61179" y="11159"/>
                    <a:pt x="62843" y="15133"/>
                  </a:cubicBezTo>
                  <a:cubicBezTo>
                    <a:pt x="62843" y="15286"/>
                    <a:pt x="62982" y="15439"/>
                    <a:pt x="62982" y="15592"/>
                  </a:cubicBezTo>
                  <a:cubicBezTo>
                    <a:pt x="64924" y="19108"/>
                    <a:pt x="68531" y="21401"/>
                    <a:pt x="70057" y="25070"/>
                  </a:cubicBezTo>
                  <a:cubicBezTo>
                    <a:pt x="70751" y="27210"/>
                    <a:pt x="71445" y="29197"/>
                    <a:pt x="72138" y="31184"/>
                  </a:cubicBezTo>
                  <a:cubicBezTo>
                    <a:pt x="73248" y="36535"/>
                    <a:pt x="71445" y="42191"/>
                    <a:pt x="69086" y="46929"/>
                  </a:cubicBezTo>
                  <a:cubicBezTo>
                    <a:pt x="66728" y="51821"/>
                    <a:pt x="62843" y="55490"/>
                    <a:pt x="58682" y="58853"/>
                  </a:cubicBezTo>
                  <a:cubicBezTo>
                    <a:pt x="58265" y="59159"/>
                    <a:pt x="57849" y="59464"/>
                    <a:pt x="57294" y="59312"/>
                  </a:cubicBezTo>
                  <a:cubicBezTo>
                    <a:pt x="56739" y="59159"/>
                    <a:pt x="56323" y="58700"/>
                    <a:pt x="56046" y="58394"/>
                  </a:cubicBezTo>
                  <a:cubicBezTo>
                    <a:pt x="53271" y="55031"/>
                    <a:pt x="50774" y="51974"/>
                    <a:pt x="51745" y="47541"/>
                  </a:cubicBezTo>
                  <a:cubicBezTo>
                    <a:pt x="52023" y="45554"/>
                    <a:pt x="52855" y="43872"/>
                    <a:pt x="53687" y="42191"/>
                  </a:cubicBezTo>
                  <a:cubicBezTo>
                    <a:pt x="54520" y="40662"/>
                    <a:pt x="54797" y="39286"/>
                    <a:pt x="54797" y="37452"/>
                  </a:cubicBezTo>
                  <a:cubicBezTo>
                    <a:pt x="54797" y="35617"/>
                    <a:pt x="54104" y="33630"/>
                    <a:pt x="53549" y="31796"/>
                  </a:cubicBezTo>
                  <a:cubicBezTo>
                    <a:pt x="53271" y="31031"/>
                    <a:pt x="52994" y="30267"/>
                    <a:pt x="52855" y="29503"/>
                  </a:cubicBezTo>
                  <a:cubicBezTo>
                    <a:pt x="52855" y="30114"/>
                    <a:pt x="52994" y="30878"/>
                    <a:pt x="53132" y="31643"/>
                  </a:cubicBezTo>
                  <a:cubicBezTo>
                    <a:pt x="53410" y="33477"/>
                    <a:pt x="53965" y="35464"/>
                    <a:pt x="53687" y="37452"/>
                  </a:cubicBezTo>
                  <a:cubicBezTo>
                    <a:pt x="53549" y="37910"/>
                    <a:pt x="53410" y="38216"/>
                    <a:pt x="53410" y="38675"/>
                  </a:cubicBezTo>
                  <a:cubicBezTo>
                    <a:pt x="52994" y="40203"/>
                    <a:pt x="52023" y="41579"/>
                    <a:pt x="51190" y="42955"/>
                  </a:cubicBezTo>
                  <a:cubicBezTo>
                    <a:pt x="51052" y="43261"/>
                    <a:pt x="49387" y="40050"/>
                    <a:pt x="49387" y="39745"/>
                  </a:cubicBezTo>
                  <a:cubicBezTo>
                    <a:pt x="48832" y="38675"/>
                    <a:pt x="48416" y="37146"/>
                    <a:pt x="47722" y="36229"/>
                  </a:cubicBezTo>
                  <a:cubicBezTo>
                    <a:pt x="45919" y="33630"/>
                    <a:pt x="42867" y="32713"/>
                    <a:pt x="40231" y="31337"/>
                  </a:cubicBezTo>
                  <a:cubicBezTo>
                    <a:pt x="38982" y="30573"/>
                    <a:pt x="38011" y="29808"/>
                    <a:pt x="37179" y="28585"/>
                  </a:cubicBezTo>
                  <a:cubicBezTo>
                    <a:pt x="36069" y="27057"/>
                    <a:pt x="35236" y="25070"/>
                    <a:pt x="34265" y="23388"/>
                  </a:cubicBezTo>
                  <a:cubicBezTo>
                    <a:pt x="32878" y="20942"/>
                    <a:pt x="31630" y="18496"/>
                    <a:pt x="30242" y="16203"/>
                  </a:cubicBezTo>
                  <a:cubicBezTo>
                    <a:pt x="32184" y="20178"/>
                    <a:pt x="34127" y="24305"/>
                    <a:pt x="35930" y="28433"/>
                  </a:cubicBezTo>
                  <a:cubicBezTo>
                    <a:pt x="36901" y="30114"/>
                    <a:pt x="37872" y="31337"/>
                    <a:pt x="39537" y="32407"/>
                  </a:cubicBezTo>
                  <a:cubicBezTo>
                    <a:pt x="42173" y="33936"/>
                    <a:pt x="45364" y="35159"/>
                    <a:pt x="46751" y="38216"/>
                  </a:cubicBezTo>
                  <a:cubicBezTo>
                    <a:pt x="47445" y="39439"/>
                    <a:pt x="47583" y="40815"/>
                    <a:pt x="48000" y="42191"/>
                  </a:cubicBezTo>
                  <a:cubicBezTo>
                    <a:pt x="48416" y="43566"/>
                    <a:pt x="49248" y="44789"/>
                    <a:pt x="49109" y="46165"/>
                  </a:cubicBezTo>
                  <a:cubicBezTo>
                    <a:pt x="49109" y="47235"/>
                    <a:pt x="48416" y="48305"/>
                    <a:pt x="48277" y="49375"/>
                  </a:cubicBezTo>
                  <a:cubicBezTo>
                    <a:pt x="48000" y="50445"/>
                    <a:pt x="48000" y="51668"/>
                    <a:pt x="48277" y="52738"/>
                  </a:cubicBezTo>
                  <a:cubicBezTo>
                    <a:pt x="48554" y="54114"/>
                    <a:pt x="48971" y="55490"/>
                    <a:pt x="49803" y="56713"/>
                  </a:cubicBezTo>
                  <a:cubicBezTo>
                    <a:pt x="46890" y="54420"/>
                    <a:pt x="44115" y="52280"/>
                    <a:pt x="41341" y="49834"/>
                  </a:cubicBezTo>
                  <a:cubicBezTo>
                    <a:pt x="39121" y="47694"/>
                    <a:pt x="36763" y="45554"/>
                    <a:pt x="34543" y="43566"/>
                  </a:cubicBezTo>
                  <a:cubicBezTo>
                    <a:pt x="32462" y="41732"/>
                    <a:pt x="29826" y="40050"/>
                    <a:pt x="28578" y="37757"/>
                  </a:cubicBezTo>
                  <a:cubicBezTo>
                    <a:pt x="27329" y="35770"/>
                    <a:pt x="26774" y="33324"/>
                    <a:pt x="25942" y="31337"/>
                  </a:cubicBezTo>
                  <a:cubicBezTo>
                    <a:pt x="24832" y="28585"/>
                    <a:pt x="23861" y="25834"/>
                    <a:pt x="22751" y="23235"/>
                  </a:cubicBezTo>
                  <a:cubicBezTo>
                    <a:pt x="23306" y="25222"/>
                    <a:pt x="23861" y="27210"/>
                    <a:pt x="24416" y="29044"/>
                  </a:cubicBezTo>
                  <a:cubicBezTo>
                    <a:pt x="24832" y="30726"/>
                    <a:pt x="25387" y="32560"/>
                    <a:pt x="25803" y="34242"/>
                  </a:cubicBezTo>
                  <a:cubicBezTo>
                    <a:pt x="26358" y="36076"/>
                    <a:pt x="26635" y="37910"/>
                    <a:pt x="27606" y="39439"/>
                  </a:cubicBezTo>
                  <a:cubicBezTo>
                    <a:pt x="26080" y="38675"/>
                    <a:pt x="24554" y="37910"/>
                    <a:pt x="23028" y="37299"/>
                  </a:cubicBezTo>
                  <a:cubicBezTo>
                    <a:pt x="22890" y="37146"/>
                    <a:pt x="22196" y="36687"/>
                    <a:pt x="21780" y="36535"/>
                  </a:cubicBezTo>
                  <a:cubicBezTo>
                    <a:pt x="19699" y="34547"/>
                    <a:pt x="17895" y="32407"/>
                    <a:pt x="15953" y="30420"/>
                  </a:cubicBezTo>
                  <a:cubicBezTo>
                    <a:pt x="17479" y="32560"/>
                    <a:pt x="19005" y="35006"/>
                    <a:pt x="20947" y="36993"/>
                  </a:cubicBezTo>
                  <a:cubicBezTo>
                    <a:pt x="21225" y="37299"/>
                    <a:pt x="21502" y="37452"/>
                    <a:pt x="21641" y="37757"/>
                  </a:cubicBezTo>
                  <a:cubicBezTo>
                    <a:pt x="23167" y="38828"/>
                    <a:pt x="24693" y="39745"/>
                    <a:pt x="26219" y="40815"/>
                  </a:cubicBezTo>
                  <a:cubicBezTo>
                    <a:pt x="28161" y="42038"/>
                    <a:pt x="29965" y="43108"/>
                    <a:pt x="31768" y="44331"/>
                  </a:cubicBezTo>
                  <a:cubicBezTo>
                    <a:pt x="36208" y="49375"/>
                    <a:pt x="40786" y="54267"/>
                    <a:pt x="45502" y="59006"/>
                  </a:cubicBezTo>
                  <a:cubicBezTo>
                    <a:pt x="46473" y="59770"/>
                    <a:pt x="47722" y="60840"/>
                    <a:pt x="48277" y="61910"/>
                  </a:cubicBezTo>
                  <a:cubicBezTo>
                    <a:pt x="48554" y="62369"/>
                    <a:pt x="48693" y="62980"/>
                    <a:pt x="48971" y="63592"/>
                  </a:cubicBezTo>
                  <a:cubicBezTo>
                    <a:pt x="49387" y="64815"/>
                    <a:pt x="49803" y="66191"/>
                    <a:pt x="50219" y="67566"/>
                  </a:cubicBezTo>
                  <a:cubicBezTo>
                    <a:pt x="43838" y="63898"/>
                    <a:pt x="37456" y="60382"/>
                    <a:pt x="31491" y="56407"/>
                  </a:cubicBezTo>
                  <a:cubicBezTo>
                    <a:pt x="30658" y="55796"/>
                    <a:pt x="30104" y="54878"/>
                    <a:pt x="29687" y="54114"/>
                  </a:cubicBezTo>
                  <a:cubicBezTo>
                    <a:pt x="28994" y="53044"/>
                    <a:pt x="28300" y="52127"/>
                    <a:pt x="27606" y="51363"/>
                  </a:cubicBezTo>
                  <a:cubicBezTo>
                    <a:pt x="26219" y="49987"/>
                    <a:pt x="24554" y="48764"/>
                    <a:pt x="22751" y="48000"/>
                  </a:cubicBezTo>
                  <a:cubicBezTo>
                    <a:pt x="20809" y="47235"/>
                    <a:pt x="18589" y="46777"/>
                    <a:pt x="16508" y="46012"/>
                  </a:cubicBezTo>
                  <a:cubicBezTo>
                    <a:pt x="14289" y="44942"/>
                    <a:pt x="11930" y="44178"/>
                    <a:pt x="9710" y="43261"/>
                  </a:cubicBezTo>
                  <a:cubicBezTo>
                    <a:pt x="8184" y="42802"/>
                    <a:pt x="6658" y="42343"/>
                    <a:pt x="5687" y="41121"/>
                  </a:cubicBezTo>
                  <a:cubicBezTo>
                    <a:pt x="4578" y="39745"/>
                    <a:pt x="3745" y="38063"/>
                    <a:pt x="2913" y="36535"/>
                  </a:cubicBezTo>
                  <a:cubicBezTo>
                    <a:pt x="1942" y="34853"/>
                    <a:pt x="832" y="33171"/>
                    <a:pt x="0" y="31337"/>
                  </a:cubicBezTo>
                  <a:cubicBezTo>
                    <a:pt x="693" y="33019"/>
                    <a:pt x="1526" y="34547"/>
                    <a:pt x="2358" y="36076"/>
                  </a:cubicBezTo>
                  <a:cubicBezTo>
                    <a:pt x="3190" y="37757"/>
                    <a:pt x="3884" y="39745"/>
                    <a:pt x="5132" y="41426"/>
                  </a:cubicBezTo>
                  <a:cubicBezTo>
                    <a:pt x="6658" y="43414"/>
                    <a:pt x="8878" y="44025"/>
                    <a:pt x="11098" y="44942"/>
                  </a:cubicBezTo>
                  <a:cubicBezTo>
                    <a:pt x="13179" y="45859"/>
                    <a:pt x="15121" y="46777"/>
                    <a:pt x="17202" y="47694"/>
                  </a:cubicBezTo>
                  <a:cubicBezTo>
                    <a:pt x="19144" y="48458"/>
                    <a:pt x="21086" y="49375"/>
                    <a:pt x="23028" y="50140"/>
                  </a:cubicBezTo>
                  <a:cubicBezTo>
                    <a:pt x="24277" y="50751"/>
                    <a:pt x="25109" y="51668"/>
                    <a:pt x="25942" y="52738"/>
                  </a:cubicBezTo>
                  <a:cubicBezTo>
                    <a:pt x="23306" y="51363"/>
                    <a:pt x="20670" y="51668"/>
                    <a:pt x="17895" y="51821"/>
                  </a:cubicBezTo>
                  <a:cubicBezTo>
                    <a:pt x="16092" y="51821"/>
                    <a:pt x="14150" y="51974"/>
                    <a:pt x="12346" y="52127"/>
                  </a:cubicBezTo>
                  <a:cubicBezTo>
                    <a:pt x="14427" y="52127"/>
                    <a:pt x="16508" y="52280"/>
                    <a:pt x="18589" y="52433"/>
                  </a:cubicBezTo>
                  <a:cubicBezTo>
                    <a:pt x="20254" y="52433"/>
                    <a:pt x="22057" y="52433"/>
                    <a:pt x="23722" y="53197"/>
                  </a:cubicBezTo>
                  <a:cubicBezTo>
                    <a:pt x="24416" y="53503"/>
                    <a:pt x="24971" y="53808"/>
                    <a:pt x="25526" y="54267"/>
                  </a:cubicBezTo>
                  <a:cubicBezTo>
                    <a:pt x="26635" y="55031"/>
                    <a:pt x="27884" y="56101"/>
                    <a:pt x="28994" y="57019"/>
                  </a:cubicBezTo>
                  <a:cubicBezTo>
                    <a:pt x="28994" y="57019"/>
                    <a:pt x="28994" y="57019"/>
                    <a:pt x="28994" y="57019"/>
                  </a:cubicBezTo>
                  <a:cubicBezTo>
                    <a:pt x="24000" y="57936"/>
                    <a:pt x="19144" y="59006"/>
                    <a:pt x="14150" y="59770"/>
                  </a:cubicBezTo>
                  <a:cubicBezTo>
                    <a:pt x="12763" y="59923"/>
                    <a:pt x="11375" y="60229"/>
                    <a:pt x="9988" y="60382"/>
                  </a:cubicBezTo>
                  <a:cubicBezTo>
                    <a:pt x="8601" y="60687"/>
                    <a:pt x="7491" y="61146"/>
                    <a:pt x="6104" y="61452"/>
                  </a:cubicBezTo>
                  <a:cubicBezTo>
                    <a:pt x="4023" y="62063"/>
                    <a:pt x="1942" y="61605"/>
                    <a:pt x="0" y="60535"/>
                  </a:cubicBezTo>
                  <a:cubicBezTo>
                    <a:pt x="2219" y="62063"/>
                    <a:pt x="4439" y="62369"/>
                    <a:pt x="6936" y="61910"/>
                  </a:cubicBezTo>
                  <a:cubicBezTo>
                    <a:pt x="10543" y="61299"/>
                    <a:pt x="14011" y="60840"/>
                    <a:pt x="17618" y="60382"/>
                  </a:cubicBezTo>
                  <a:cubicBezTo>
                    <a:pt x="20947" y="60229"/>
                    <a:pt x="24277" y="59923"/>
                    <a:pt x="27606" y="59617"/>
                  </a:cubicBezTo>
                  <a:cubicBezTo>
                    <a:pt x="28578" y="59464"/>
                    <a:pt x="29549" y="59464"/>
                    <a:pt x="30520" y="59312"/>
                  </a:cubicBezTo>
                  <a:cubicBezTo>
                    <a:pt x="30797" y="59312"/>
                    <a:pt x="31491" y="59312"/>
                    <a:pt x="31491" y="59159"/>
                  </a:cubicBezTo>
                  <a:cubicBezTo>
                    <a:pt x="38150" y="64509"/>
                    <a:pt x="45225" y="69401"/>
                    <a:pt x="52161" y="74445"/>
                  </a:cubicBezTo>
                  <a:cubicBezTo>
                    <a:pt x="53687" y="75515"/>
                    <a:pt x="53271" y="77656"/>
                    <a:pt x="53132" y="79337"/>
                  </a:cubicBezTo>
                  <a:cubicBezTo>
                    <a:pt x="52994" y="81783"/>
                    <a:pt x="52855" y="84229"/>
                    <a:pt x="52716" y="86675"/>
                  </a:cubicBezTo>
                  <a:cubicBezTo>
                    <a:pt x="52578" y="88509"/>
                    <a:pt x="52578" y="90343"/>
                    <a:pt x="52439" y="92178"/>
                  </a:cubicBezTo>
                  <a:cubicBezTo>
                    <a:pt x="52300" y="93401"/>
                    <a:pt x="52023" y="94471"/>
                    <a:pt x="51606" y="95388"/>
                  </a:cubicBezTo>
                  <a:cubicBezTo>
                    <a:pt x="50497" y="97987"/>
                    <a:pt x="47861" y="99515"/>
                    <a:pt x="45225" y="99515"/>
                  </a:cubicBezTo>
                  <a:cubicBezTo>
                    <a:pt x="38150" y="99515"/>
                    <a:pt x="38150" y="99515"/>
                    <a:pt x="38150" y="99515"/>
                  </a:cubicBezTo>
                  <a:cubicBezTo>
                    <a:pt x="38150" y="110828"/>
                    <a:pt x="47028" y="120000"/>
                    <a:pt x="57988" y="120000"/>
                  </a:cubicBezTo>
                  <a:cubicBezTo>
                    <a:pt x="68947" y="120000"/>
                    <a:pt x="77826" y="110828"/>
                    <a:pt x="77826" y="99515"/>
                  </a:cubicBezTo>
                  <a:cubicBezTo>
                    <a:pt x="69502" y="99515"/>
                    <a:pt x="69502" y="99515"/>
                    <a:pt x="69502" y="99515"/>
                  </a:cubicBezTo>
                  <a:cubicBezTo>
                    <a:pt x="65757" y="99515"/>
                    <a:pt x="62566" y="96458"/>
                    <a:pt x="62427" y="92636"/>
                  </a:cubicBezTo>
                  <a:cubicBezTo>
                    <a:pt x="62427" y="92331"/>
                    <a:pt x="62427" y="92178"/>
                    <a:pt x="62427" y="91872"/>
                  </a:cubicBezTo>
                  <a:cubicBezTo>
                    <a:pt x="62566" y="89885"/>
                    <a:pt x="62705" y="87745"/>
                    <a:pt x="62843" y="85757"/>
                  </a:cubicBezTo>
                  <a:cubicBezTo>
                    <a:pt x="62982" y="83464"/>
                    <a:pt x="63121" y="81324"/>
                    <a:pt x="63260" y="79184"/>
                  </a:cubicBezTo>
                  <a:cubicBezTo>
                    <a:pt x="63260" y="78726"/>
                    <a:pt x="63260" y="78267"/>
                    <a:pt x="63260" y="77808"/>
                  </a:cubicBezTo>
                  <a:cubicBezTo>
                    <a:pt x="63398" y="77044"/>
                    <a:pt x="63121" y="76127"/>
                    <a:pt x="63260" y="75363"/>
                  </a:cubicBezTo>
                  <a:cubicBezTo>
                    <a:pt x="63537" y="74445"/>
                    <a:pt x="64647" y="74140"/>
                    <a:pt x="65341" y="73834"/>
                  </a:cubicBezTo>
                  <a:cubicBezTo>
                    <a:pt x="69780" y="71847"/>
                    <a:pt x="74219" y="69859"/>
                    <a:pt x="78658" y="67872"/>
                  </a:cubicBezTo>
                  <a:cubicBezTo>
                    <a:pt x="79630" y="67414"/>
                    <a:pt x="80601" y="66955"/>
                    <a:pt x="81572" y="66496"/>
                  </a:cubicBezTo>
                  <a:cubicBezTo>
                    <a:pt x="82543" y="65885"/>
                    <a:pt x="83375" y="65121"/>
                    <a:pt x="84208" y="64509"/>
                  </a:cubicBezTo>
                  <a:cubicBezTo>
                    <a:pt x="85872" y="63286"/>
                    <a:pt x="87676" y="63745"/>
                    <a:pt x="89479" y="63592"/>
                  </a:cubicBezTo>
                  <a:cubicBezTo>
                    <a:pt x="91283" y="63592"/>
                    <a:pt x="93086" y="63592"/>
                    <a:pt x="94890" y="63439"/>
                  </a:cubicBezTo>
                  <a:cubicBezTo>
                    <a:pt x="98497" y="63439"/>
                    <a:pt x="101965" y="63286"/>
                    <a:pt x="105572" y="63133"/>
                  </a:cubicBezTo>
                  <a:cubicBezTo>
                    <a:pt x="107375" y="63133"/>
                    <a:pt x="109317" y="62828"/>
                    <a:pt x="110843" y="61605"/>
                  </a:cubicBezTo>
                  <a:cubicBezTo>
                    <a:pt x="112786" y="60076"/>
                    <a:pt x="114867" y="58394"/>
                    <a:pt x="116670" y="56560"/>
                  </a:cubicBezTo>
                  <a:cubicBezTo>
                    <a:pt x="118751" y="53808"/>
                    <a:pt x="119167" y="49987"/>
                    <a:pt x="120000" y="46624"/>
                  </a:cubicBezTo>
                  <a:cubicBezTo>
                    <a:pt x="119861" y="47082"/>
                    <a:pt x="119722" y="47694"/>
                    <a:pt x="119445" y="48152"/>
                  </a:cubicBezTo>
                  <a:close/>
                </a:path>
              </a:pathLst>
            </a:custGeom>
            <a:solidFill>
              <a:srgbClr val="D8DAD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grpSp>
        <p:nvGrpSpPr>
          <p:cNvPr id="1018" name="Shape 1018"/>
          <p:cNvGrpSpPr/>
          <p:nvPr/>
        </p:nvGrpSpPr>
        <p:grpSpPr>
          <a:xfrm>
            <a:off x="1044399" y="1419553"/>
            <a:ext cx="699075" cy="699074"/>
            <a:chOff x="1044399" y="1577809"/>
            <a:chExt cx="699075" cy="699074"/>
          </a:xfrm>
        </p:grpSpPr>
        <p:sp>
          <p:nvSpPr>
            <p:cNvPr id="1019" name="Shape 1019"/>
            <p:cNvSpPr/>
            <p:nvPr/>
          </p:nvSpPr>
          <p:spPr>
            <a:xfrm>
              <a:off x="1044399" y="1577809"/>
              <a:ext cx="699075" cy="699074"/>
            </a:xfrm>
            <a:prstGeom prst="ellipse">
              <a:avLst/>
            </a:prstGeom>
            <a:solidFill>
              <a:srgbClr val="F271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1020" name="Shape 1020"/>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rgbClr val="FFFFFF"/>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Arial"/>
                <a:ea typeface="Arial"/>
                <a:cs typeface="Arial"/>
                <a:sym typeface="Arial"/>
              </a:endParaRPr>
            </a:p>
          </p:txBody>
        </p:sp>
      </p:grpSp>
      <p:sp>
        <p:nvSpPr>
          <p:cNvPr id="1021" name="Shape 1021"/>
          <p:cNvSpPr txBox="1"/>
          <p:nvPr/>
        </p:nvSpPr>
        <p:spPr>
          <a:xfrm>
            <a:off x="1890220" y="1525130"/>
            <a:ext cx="4685697" cy="36450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Rate at which data is generated and received and speed at which data needs to be stored and analyzed.</a:t>
            </a:r>
            <a:endParaRPr sz="1800" b="0" i="0" u="none" strike="noStrike" cap="none">
              <a:solidFill>
                <a:srgbClr val="000000"/>
              </a:solidFill>
              <a:latin typeface="Arial"/>
              <a:ea typeface="Arial"/>
              <a:cs typeface="Arial"/>
              <a:sym typeface="Arial"/>
            </a:endParaRPr>
          </a:p>
        </p:txBody>
      </p:sp>
      <p:cxnSp>
        <p:nvCxnSpPr>
          <p:cNvPr id="1022" name="Shape 1022"/>
          <p:cNvCxnSpPr/>
          <p:nvPr/>
        </p:nvCxnSpPr>
        <p:spPr>
          <a:xfrm>
            <a:off x="1186962" y="2668276"/>
            <a:ext cx="4909038" cy="0"/>
          </a:xfrm>
          <a:prstGeom prst="straightConnector1">
            <a:avLst/>
          </a:prstGeom>
          <a:noFill/>
          <a:ln w="9525" cap="flat" cmpd="sng">
            <a:solidFill>
              <a:srgbClr val="3A3838"/>
            </a:solidFill>
            <a:prstDash val="solid"/>
            <a:round/>
            <a:headEnd type="none" w="sm" len="sm"/>
            <a:tailEnd type="none" w="sm" len="sm"/>
          </a:ln>
        </p:spPr>
      </p:cxnSp>
      <p:grpSp>
        <p:nvGrpSpPr>
          <p:cNvPr id="1023" name="Shape 1023"/>
          <p:cNvGrpSpPr/>
          <p:nvPr/>
        </p:nvGrpSpPr>
        <p:grpSpPr>
          <a:xfrm>
            <a:off x="1044399" y="2926660"/>
            <a:ext cx="699075" cy="699074"/>
            <a:chOff x="1044399" y="1577809"/>
            <a:chExt cx="699075" cy="699074"/>
          </a:xfrm>
        </p:grpSpPr>
        <p:sp>
          <p:nvSpPr>
            <p:cNvPr id="1024" name="Shape 1024"/>
            <p:cNvSpPr/>
            <p:nvPr/>
          </p:nvSpPr>
          <p:spPr>
            <a:xfrm>
              <a:off x="1044399" y="1577809"/>
              <a:ext cx="699075" cy="699074"/>
            </a:xfrm>
            <a:prstGeom prst="ellipse">
              <a:avLst/>
            </a:prstGeom>
            <a:solidFill>
              <a:srgbClr val="F271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1025" name="Shape 1025"/>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rgbClr val="FFFFFF"/>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Arial"/>
                <a:ea typeface="Arial"/>
                <a:cs typeface="Arial"/>
                <a:sym typeface="Arial"/>
              </a:endParaRPr>
            </a:p>
          </p:txBody>
        </p:sp>
      </p:grpSp>
      <p:sp>
        <p:nvSpPr>
          <p:cNvPr id="1026" name="Shape 1026"/>
          <p:cNvSpPr txBox="1"/>
          <p:nvPr/>
        </p:nvSpPr>
        <p:spPr>
          <a:xfrm>
            <a:off x="1890220" y="3064161"/>
            <a:ext cx="4466335" cy="81200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Speed at which data is received and processed, determines the real potential of data.</a:t>
            </a:r>
            <a:endParaRPr/>
          </a:p>
        </p:txBody>
      </p:sp>
      <p:cxnSp>
        <p:nvCxnSpPr>
          <p:cNvPr id="1027" name="Shape 1027"/>
          <p:cNvCxnSpPr/>
          <p:nvPr/>
        </p:nvCxnSpPr>
        <p:spPr>
          <a:xfrm>
            <a:off x="1186962" y="4154096"/>
            <a:ext cx="4909038" cy="0"/>
          </a:xfrm>
          <a:prstGeom prst="straightConnector1">
            <a:avLst/>
          </a:prstGeom>
          <a:noFill/>
          <a:ln w="9525" cap="flat" cmpd="sng">
            <a:solidFill>
              <a:srgbClr val="3A3838"/>
            </a:solidFill>
            <a:prstDash val="solid"/>
            <a:round/>
            <a:headEnd type="none" w="sm" len="sm"/>
            <a:tailEnd type="none" w="sm" len="sm"/>
          </a:ln>
        </p:spPr>
      </p:cxnSp>
      <p:grpSp>
        <p:nvGrpSpPr>
          <p:cNvPr id="1028" name="Shape 1028"/>
          <p:cNvGrpSpPr/>
          <p:nvPr/>
        </p:nvGrpSpPr>
        <p:grpSpPr>
          <a:xfrm>
            <a:off x="1044399" y="4452032"/>
            <a:ext cx="699075" cy="699074"/>
            <a:chOff x="1044399" y="1577809"/>
            <a:chExt cx="699075" cy="699074"/>
          </a:xfrm>
        </p:grpSpPr>
        <p:sp>
          <p:nvSpPr>
            <p:cNvPr id="1029" name="Shape 1029"/>
            <p:cNvSpPr/>
            <p:nvPr/>
          </p:nvSpPr>
          <p:spPr>
            <a:xfrm>
              <a:off x="1044399" y="1577809"/>
              <a:ext cx="699075" cy="699074"/>
            </a:xfrm>
            <a:prstGeom prst="ellipse">
              <a:avLst/>
            </a:prstGeom>
            <a:solidFill>
              <a:srgbClr val="F271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1030" name="Shape 1030"/>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rgbClr val="FFFFFF"/>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Arial"/>
                <a:ea typeface="Arial"/>
                <a:cs typeface="Arial"/>
                <a:sym typeface="Arial"/>
              </a:endParaRPr>
            </a:p>
          </p:txBody>
        </p:sp>
      </p:grpSp>
      <p:sp>
        <p:nvSpPr>
          <p:cNvPr id="1031" name="Shape 1031"/>
          <p:cNvSpPr txBox="1"/>
          <p:nvPr/>
        </p:nvSpPr>
        <p:spPr>
          <a:xfrm>
            <a:off x="1906182" y="4581070"/>
            <a:ext cx="4450373" cy="3968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Velocity dimension is about the capability of understanding and responding to events as they occur.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36"/>
        <p:cNvGrpSpPr/>
        <p:nvPr/>
      </p:nvGrpSpPr>
      <p:grpSpPr>
        <a:xfrm>
          <a:off x="0" y="0"/>
          <a:ext cx="0" cy="0"/>
          <a:chOff x="0" y="0"/>
          <a:chExt cx="0" cy="0"/>
        </a:xfrm>
      </p:grpSpPr>
      <p:sp>
        <p:nvSpPr>
          <p:cNvPr id="1037" name="Shape 1037"/>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2.1 Applications of the Velocity dimension</a:t>
            </a:r>
            <a:endParaRPr/>
          </a:p>
        </p:txBody>
      </p:sp>
      <p:sp>
        <p:nvSpPr>
          <p:cNvPr id="1038" name="Shape 1038"/>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4:</a:t>
            </a:r>
            <a:r>
              <a:rPr lang="en-US" sz="1600" b="0" i="0" u="none" strike="noStrike" cap="none">
                <a:solidFill>
                  <a:srgbClr val="0EC07D"/>
                </a:solidFill>
                <a:latin typeface="Arial"/>
                <a:ea typeface="Arial"/>
                <a:cs typeface="Arial"/>
                <a:sym typeface="Arial"/>
              </a:rPr>
              <a:t> Characteristics of Big Data</a:t>
            </a:r>
            <a:endParaRPr sz="1600" b="0" i="0" u="none" strike="noStrike" cap="none">
              <a:solidFill>
                <a:srgbClr val="0EC07D"/>
              </a:solidFill>
              <a:latin typeface="Arial"/>
              <a:ea typeface="Arial"/>
              <a:cs typeface="Arial"/>
              <a:sym typeface="Arial"/>
            </a:endParaRPr>
          </a:p>
        </p:txBody>
      </p:sp>
      <p:sp>
        <p:nvSpPr>
          <p:cNvPr id="1039" name="Shape 1039"/>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285750" marR="0" lvl="1" indent="-171450" algn="l" rtl="0">
              <a:lnSpc>
                <a:spcPct val="90000"/>
              </a:lnSpc>
              <a:spcBef>
                <a:spcPts val="0"/>
              </a:spcBef>
              <a:spcAft>
                <a:spcPts val="0"/>
              </a:spcAft>
              <a:buClr>
                <a:schemeClr val="dk1"/>
              </a:buClr>
              <a:buSzPts val="1800"/>
              <a:buFont typeface="Noto Sans Symbols"/>
              <a:buNone/>
            </a:pPr>
            <a:endParaRPr sz="1800" b="0" i="0" u="none" strike="noStrike" cap="none">
              <a:solidFill>
                <a:schemeClr val="dk1"/>
              </a:solidFill>
              <a:latin typeface="Arial"/>
              <a:ea typeface="Arial"/>
              <a:cs typeface="Arial"/>
              <a:sym typeface="Arial"/>
            </a:endParaRPr>
          </a:p>
          <a:p>
            <a:pPr marL="285750" marR="0" lvl="1" indent="-171450" algn="l" rtl="0">
              <a:lnSpc>
                <a:spcPct val="90000"/>
              </a:lnSpc>
              <a:spcBef>
                <a:spcPts val="1200"/>
              </a:spcBef>
              <a:spcAft>
                <a:spcPts val="0"/>
              </a:spcAft>
              <a:buClr>
                <a:schemeClr val="dk1"/>
              </a:buClr>
              <a:buSzPts val="1800"/>
              <a:buFont typeface="Noto Sans Symbols"/>
              <a:buNone/>
            </a:pPr>
            <a:endParaRPr sz="1800" b="0" i="0" u="none" strike="noStrike" cap="none">
              <a:solidFill>
                <a:schemeClr val="dk1"/>
              </a:solidFill>
              <a:latin typeface="Arial"/>
              <a:ea typeface="Arial"/>
              <a:cs typeface="Arial"/>
              <a:sym typeface="Arial"/>
            </a:endParaRPr>
          </a:p>
        </p:txBody>
      </p:sp>
      <p:grpSp>
        <p:nvGrpSpPr>
          <p:cNvPr id="1040" name="Shape 1040"/>
          <p:cNvGrpSpPr/>
          <p:nvPr/>
        </p:nvGrpSpPr>
        <p:grpSpPr>
          <a:xfrm>
            <a:off x="845976" y="1474514"/>
            <a:ext cx="10392295" cy="4714944"/>
            <a:chOff x="845976" y="1312286"/>
            <a:chExt cx="10392295" cy="4714944"/>
          </a:xfrm>
        </p:grpSpPr>
        <p:sp>
          <p:nvSpPr>
            <p:cNvPr id="1041" name="Shape 1041"/>
            <p:cNvSpPr/>
            <p:nvPr/>
          </p:nvSpPr>
          <p:spPr>
            <a:xfrm>
              <a:off x="845976" y="1312286"/>
              <a:ext cx="10392295" cy="4714944"/>
            </a:xfrm>
            <a:prstGeom prst="roundRect">
              <a:avLst>
                <a:gd name="adj" fmla="val 4100"/>
              </a:avLst>
            </a:prstGeom>
            <a:solidFill>
              <a:srgbClr val="F271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42" name="Shape 1042"/>
            <p:cNvSpPr/>
            <p:nvPr/>
          </p:nvSpPr>
          <p:spPr>
            <a:xfrm>
              <a:off x="1140937" y="1506126"/>
              <a:ext cx="9880848" cy="448056"/>
            </a:xfrm>
            <a:prstGeom prst="roundRect">
              <a:avLst>
                <a:gd name="adj" fmla="val 16667"/>
              </a:avLst>
            </a:prstGeom>
            <a:solidFill>
              <a:schemeClr val="lt1"/>
            </a:solidFill>
            <a:ln>
              <a:noFill/>
            </a:ln>
          </p:spPr>
          <p:txBody>
            <a:bodyPr spcFirstLastPara="1" wrap="square" lIns="457200" tIns="0" rIns="0" bIns="0" anchor="ctr"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Monitoring machine sensors</a:t>
              </a:r>
              <a:endParaRPr/>
            </a:p>
          </p:txBody>
        </p:sp>
        <p:sp>
          <p:nvSpPr>
            <p:cNvPr id="1043" name="Shape 1043"/>
            <p:cNvSpPr/>
            <p:nvPr/>
          </p:nvSpPr>
          <p:spPr>
            <a:xfrm>
              <a:off x="1140937" y="2139271"/>
              <a:ext cx="9880848" cy="448056"/>
            </a:xfrm>
            <a:prstGeom prst="roundRect">
              <a:avLst>
                <a:gd name="adj" fmla="val 16667"/>
              </a:avLst>
            </a:prstGeom>
            <a:solidFill>
              <a:schemeClr val="lt1"/>
            </a:solidFill>
            <a:ln>
              <a:noFill/>
            </a:ln>
          </p:spPr>
          <p:txBody>
            <a:bodyPr spcFirstLastPara="1" wrap="square" lIns="457200" tIns="0" rIns="0" bIns="0" anchor="ctr"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Fraud detection and mitigation</a:t>
              </a:r>
              <a:endParaRPr/>
            </a:p>
          </p:txBody>
        </p:sp>
        <p:sp>
          <p:nvSpPr>
            <p:cNvPr id="1044" name="Shape 1044"/>
            <p:cNvSpPr/>
            <p:nvPr/>
          </p:nvSpPr>
          <p:spPr>
            <a:xfrm>
              <a:off x="1140937" y="2772416"/>
              <a:ext cx="9880848" cy="448056"/>
            </a:xfrm>
            <a:prstGeom prst="roundRect">
              <a:avLst>
                <a:gd name="adj" fmla="val 16667"/>
              </a:avLst>
            </a:prstGeom>
            <a:solidFill>
              <a:schemeClr val="lt1"/>
            </a:solidFill>
            <a:ln>
              <a:noFill/>
            </a:ln>
          </p:spPr>
          <p:txBody>
            <a:bodyPr spcFirstLastPara="1" wrap="square" lIns="457200" tIns="0" rIns="0" bIns="0" anchor="ctr"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Clickstream analysis</a:t>
              </a:r>
              <a:endParaRPr/>
            </a:p>
          </p:txBody>
        </p:sp>
        <p:sp>
          <p:nvSpPr>
            <p:cNvPr id="1045" name="Shape 1045"/>
            <p:cNvSpPr/>
            <p:nvPr/>
          </p:nvSpPr>
          <p:spPr>
            <a:xfrm>
              <a:off x="1140937" y="3405561"/>
              <a:ext cx="9880848" cy="448056"/>
            </a:xfrm>
            <a:prstGeom prst="roundRect">
              <a:avLst>
                <a:gd name="adj" fmla="val 16667"/>
              </a:avLst>
            </a:prstGeom>
            <a:solidFill>
              <a:schemeClr val="lt1"/>
            </a:solidFill>
            <a:ln>
              <a:noFill/>
            </a:ln>
          </p:spPr>
          <p:txBody>
            <a:bodyPr spcFirstLastPara="1" wrap="square" lIns="457200" tIns="0" rIns="0" bIns="0" anchor="ctr"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Sensors and smart devices used in healthcare systems</a:t>
              </a:r>
              <a:endParaRPr/>
            </a:p>
          </p:txBody>
        </p:sp>
        <p:sp>
          <p:nvSpPr>
            <p:cNvPr id="1046" name="Shape 1046"/>
            <p:cNvSpPr/>
            <p:nvPr/>
          </p:nvSpPr>
          <p:spPr>
            <a:xfrm>
              <a:off x="1140937" y="4038706"/>
              <a:ext cx="9880848" cy="448056"/>
            </a:xfrm>
            <a:prstGeom prst="roundRect">
              <a:avLst>
                <a:gd name="adj" fmla="val 16667"/>
              </a:avLst>
            </a:prstGeom>
            <a:solidFill>
              <a:schemeClr val="lt1"/>
            </a:solidFill>
            <a:ln>
              <a:noFill/>
            </a:ln>
          </p:spPr>
          <p:txBody>
            <a:bodyPr spcFirstLastPara="1" wrap="square" lIns="457200" tIns="0" rIns="0" bIns="0" anchor="ctr"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Application in retail industry</a:t>
              </a:r>
              <a:endParaRPr/>
            </a:p>
          </p:txBody>
        </p:sp>
        <p:sp>
          <p:nvSpPr>
            <p:cNvPr id="1047" name="Shape 1047"/>
            <p:cNvSpPr/>
            <p:nvPr/>
          </p:nvSpPr>
          <p:spPr>
            <a:xfrm>
              <a:off x="1140937" y="4671851"/>
              <a:ext cx="9880848" cy="448056"/>
            </a:xfrm>
            <a:prstGeom prst="roundRect">
              <a:avLst>
                <a:gd name="adj" fmla="val 16667"/>
              </a:avLst>
            </a:prstGeom>
            <a:solidFill>
              <a:schemeClr val="lt1"/>
            </a:solidFill>
            <a:ln>
              <a:noFill/>
            </a:ln>
          </p:spPr>
          <p:txBody>
            <a:bodyPr spcFirstLastPara="1" wrap="square" lIns="457200" tIns="0" rIns="0" bIns="0" anchor="ctr"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Social media</a:t>
              </a:r>
              <a:endParaRPr/>
            </a:p>
          </p:txBody>
        </p:sp>
        <p:sp>
          <p:nvSpPr>
            <p:cNvPr id="1048" name="Shape 1048"/>
            <p:cNvSpPr/>
            <p:nvPr/>
          </p:nvSpPr>
          <p:spPr>
            <a:xfrm>
              <a:off x="1140937" y="5304996"/>
              <a:ext cx="9880848" cy="448056"/>
            </a:xfrm>
            <a:prstGeom prst="roundRect">
              <a:avLst>
                <a:gd name="adj" fmla="val 16667"/>
              </a:avLst>
            </a:prstGeom>
            <a:solidFill>
              <a:schemeClr val="lt1"/>
            </a:solidFill>
            <a:ln>
              <a:noFill/>
            </a:ln>
          </p:spPr>
          <p:txBody>
            <a:bodyPr spcFirstLastPara="1" wrap="square" lIns="457200" tIns="0" rIns="0" bIns="0" anchor="ctr"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e-Commerce applications</a:t>
              </a:r>
              <a:endParaRPr/>
            </a:p>
          </p:txBody>
        </p:sp>
        <p:sp>
          <p:nvSpPr>
            <p:cNvPr id="1049" name="Shape 1049"/>
            <p:cNvSpPr/>
            <p:nvPr/>
          </p:nvSpPr>
          <p:spPr>
            <a:xfrm>
              <a:off x="985156" y="1506947"/>
              <a:ext cx="448056" cy="448056"/>
            </a:xfrm>
            <a:prstGeom prst="ellipse">
              <a:avLst/>
            </a:prstGeom>
            <a:solidFill>
              <a:srgbClr val="F2717A"/>
            </a:solidFill>
            <a:ln w="38100" cap="flat" cmpd="sng">
              <a:solidFill>
                <a:schemeClr val="lt1"/>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0" name="Shape 1050"/>
            <p:cNvSpPr/>
            <p:nvPr/>
          </p:nvSpPr>
          <p:spPr>
            <a:xfrm rot="-5400000">
              <a:off x="1120406" y="1625977"/>
              <a:ext cx="177555" cy="209997"/>
            </a:xfrm>
            <a:prstGeom prst="downArrow">
              <a:avLst>
                <a:gd name="adj1" fmla="val 50000"/>
                <a:gd name="adj2" fmla="val 50000"/>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51" name="Shape 1051"/>
            <p:cNvSpPr/>
            <p:nvPr/>
          </p:nvSpPr>
          <p:spPr>
            <a:xfrm>
              <a:off x="985156" y="2139340"/>
              <a:ext cx="448056" cy="448056"/>
            </a:xfrm>
            <a:prstGeom prst="ellipse">
              <a:avLst/>
            </a:prstGeom>
            <a:solidFill>
              <a:srgbClr val="F2717A"/>
            </a:solidFill>
            <a:ln w="38100" cap="flat" cmpd="sng">
              <a:solidFill>
                <a:schemeClr val="lt1"/>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2" name="Shape 1052"/>
            <p:cNvSpPr/>
            <p:nvPr/>
          </p:nvSpPr>
          <p:spPr>
            <a:xfrm rot="-5400000">
              <a:off x="1120406" y="2258370"/>
              <a:ext cx="177555" cy="209997"/>
            </a:xfrm>
            <a:prstGeom prst="downArrow">
              <a:avLst>
                <a:gd name="adj1" fmla="val 50000"/>
                <a:gd name="adj2" fmla="val 50000"/>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53" name="Shape 1053"/>
            <p:cNvSpPr/>
            <p:nvPr/>
          </p:nvSpPr>
          <p:spPr>
            <a:xfrm>
              <a:off x="985156" y="2771733"/>
              <a:ext cx="448056" cy="448056"/>
            </a:xfrm>
            <a:prstGeom prst="ellipse">
              <a:avLst/>
            </a:prstGeom>
            <a:solidFill>
              <a:srgbClr val="F2717A"/>
            </a:solidFill>
            <a:ln w="38100" cap="flat" cmpd="sng">
              <a:solidFill>
                <a:schemeClr val="lt1"/>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4" name="Shape 1054"/>
            <p:cNvSpPr/>
            <p:nvPr/>
          </p:nvSpPr>
          <p:spPr>
            <a:xfrm rot="-5400000">
              <a:off x="1120406" y="2890763"/>
              <a:ext cx="177555" cy="209997"/>
            </a:xfrm>
            <a:prstGeom prst="downArrow">
              <a:avLst>
                <a:gd name="adj1" fmla="val 50000"/>
                <a:gd name="adj2" fmla="val 50000"/>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55" name="Shape 1055"/>
            <p:cNvSpPr/>
            <p:nvPr/>
          </p:nvSpPr>
          <p:spPr>
            <a:xfrm>
              <a:off x="985156" y="3404126"/>
              <a:ext cx="448056" cy="448056"/>
            </a:xfrm>
            <a:prstGeom prst="ellipse">
              <a:avLst/>
            </a:prstGeom>
            <a:solidFill>
              <a:srgbClr val="F2717A"/>
            </a:solidFill>
            <a:ln w="38100" cap="flat" cmpd="sng">
              <a:solidFill>
                <a:schemeClr val="lt1"/>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6" name="Shape 1056"/>
            <p:cNvSpPr/>
            <p:nvPr/>
          </p:nvSpPr>
          <p:spPr>
            <a:xfrm rot="-5400000">
              <a:off x="1120406" y="3523156"/>
              <a:ext cx="177555" cy="209997"/>
            </a:xfrm>
            <a:prstGeom prst="downArrow">
              <a:avLst>
                <a:gd name="adj1" fmla="val 50000"/>
                <a:gd name="adj2" fmla="val 50000"/>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57" name="Shape 1057"/>
            <p:cNvSpPr/>
            <p:nvPr/>
          </p:nvSpPr>
          <p:spPr>
            <a:xfrm>
              <a:off x="985156" y="4036519"/>
              <a:ext cx="448056" cy="448056"/>
            </a:xfrm>
            <a:prstGeom prst="ellipse">
              <a:avLst/>
            </a:prstGeom>
            <a:solidFill>
              <a:srgbClr val="F2717A"/>
            </a:solidFill>
            <a:ln w="38100" cap="flat" cmpd="sng">
              <a:solidFill>
                <a:schemeClr val="lt1"/>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8" name="Shape 1058"/>
            <p:cNvSpPr/>
            <p:nvPr/>
          </p:nvSpPr>
          <p:spPr>
            <a:xfrm rot="-5400000">
              <a:off x="1120406" y="4155549"/>
              <a:ext cx="177555" cy="209997"/>
            </a:xfrm>
            <a:prstGeom prst="downArrow">
              <a:avLst>
                <a:gd name="adj1" fmla="val 50000"/>
                <a:gd name="adj2" fmla="val 50000"/>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59" name="Shape 1059"/>
            <p:cNvSpPr/>
            <p:nvPr/>
          </p:nvSpPr>
          <p:spPr>
            <a:xfrm>
              <a:off x="985156" y="4668912"/>
              <a:ext cx="448056" cy="448056"/>
            </a:xfrm>
            <a:prstGeom prst="ellipse">
              <a:avLst/>
            </a:prstGeom>
            <a:solidFill>
              <a:srgbClr val="F2717A"/>
            </a:solidFill>
            <a:ln w="38100" cap="flat" cmpd="sng">
              <a:solidFill>
                <a:schemeClr val="lt1"/>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0" name="Shape 1060"/>
            <p:cNvSpPr/>
            <p:nvPr/>
          </p:nvSpPr>
          <p:spPr>
            <a:xfrm rot="-5400000">
              <a:off x="1120406" y="4787942"/>
              <a:ext cx="177555" cy="209997"/>
            </a:xfrm>
            <a:prstGeom prst="downArrow">
              <a:avLst>
                <a:gd name="adj1" fmla="val 50000"/>
                <a:gd name="adj2" fmla="val 50000"/>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61" name="Shape 1061"/>
            <p:cNvSpPr/>
            <p:nvPr/>
          </p:nvSpPr>
          <p:spPr>
            <a:xfrm>
              <a:off x="985156" y="5301305"/>
              <a:ext cx="448056" cy="448056"/>
            </a:xfrm>
            <a:prstGeom prst="ellipse">
              <a:avLst/>
            </a:prstGeom>
            <a:solidFill>
              <a:srgbClr val="F2717A"/>
            </a:solidFill>
            <a:ln w="38100" cap="flat" cmpd="sng">
              <a:solidFill>
                <a:schemeClr val="lt1"/>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2" name="Shape 1062"/>
            <p:cNvSpPr/>
            <p:nvPr/>
          </p:nvSpPr>
          <p:spPr>
            <a:xfrm rot="-5400000">
              <a:off x="1120406" y="5420335"/>
              <a:ext cx="177555" cy="209997"/>
            </a:xfrm>
            <a:prstGeom prst="downArrow">
              <a:avLst>
                <a:gd name="adj1" fmla="val 50000"/>
                <a:gd name="adj2" fmla="val 50000"/>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67"/>
        <p:cNvGrpSpPr/>
        <p:nvPr/>
      </p:nvGrpSpPr>
      <p:grpSpPr>
        <a:xfrm>
          <a:off x="0" y="0"/>
          <a:ext cx="0" cy="0"/>
          <a:chOff x="0" y="0"/>
          <a:chExt cx="0" cy="0"/>
        </a:xfrm>
      </p:grpSpPr>
      <p:sp>
        <p:nvSpPr>
          <p:cNvPr id="1068" name="Shape 1068"/>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2.2 Challenges</a:t>
            </a:r>
            <a:endParaRPr/>
          </a:p>
        </p:txBody>
      </p:sp>
      <p:sp>
        <p:nvSpPr>
          <p:cNvPr id="1069" name="Shape 1069"/>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4:</a:t>
            </a:r>
            <a:r>
              <a:rPr lang="en-US" sz="1600" b="0" i="0" u="none" strike="noStrike" cap="none">
                <a:solidFill>
                  <a:srgbClr val="0EC07D"/>
                </a:solidFill>
                <a:latin typeface="Arial"/>
                <a:ea typeface="Arial"/>
                <a:cs typeface="Arial"/>
                <a:sym typeface="Arial"/>
              </a:rPr>
              <a:t> Characteristics of Big Data</a:t>
            </a:r>
            <a:endParaRPr sz="1600" b="0" i="0" u="none" strike="noStrike" cap="none">
              <a:solidFill>
                <a:srgbClr val="0EC07D"/>
              </a:solidFill>
              <a:latin typeface="Arial"/>
              <a:ea typeface="Arial"/>
              <a:cs typeface="Arial"/>
              <a:sym typeface="Arial"/>
            </a:endParaRPr>
          </a:p>
        </p:txBody>
      </p:sp>
      <p:sp>
        <p:nvSpPr>
          <p:cNvPr id="1070" name="Shape 1070"/>
          <p:cNvSpPr txBox="1">
            <a:spLocks noGrp="1"/>
          </p:cNvSpPr>
          <p:nvPr>
            <p:ph type="body" idx="2"/>
          </p:nvPr>
        </p:nvSpPr>
        <p:spPr>
          <a:xfrm>
            <a:off x="450425" y="1442845"/>
            <a:ext cx="10273800" cy="4840800"/>
          </a:xfrm>
          <a:prstGeom prst="rect">
            <a:avLst/>
          </a:prstGeom>
          <a:noFill/>
          <a:ln>
            <a:noFill/>
          </a:ln>
        </p:spPr>
        <p:txBody>
          <a:bodyPr spcFirstLastPara="1" wrap="square" lIns="91425" tIns="45700" rIns="91425" bIns="45700" anchor="t" anchorCtr="0">
            <a:noAutofit/>
          </a:bodyPr>
          <a:lstStyle/>
          <a:p>
            <a:pPr marL="457200" marR="0" lvl="0" indent="0" algn="l" rtl="0">
              <a:lnSpc>
                <a:spcPct val="90000"/>
              </a:lnSpc>
              <a:spcBef>
                <a:spcPts val="0"/>
              </a:spcBef>
              <a:spcAft>
                <a:spcPts val="0"/>
              </a:spcAft>
              <a:buNone/>
            </a:pPr>
            <a:r>
              <a:rPr lang="en-US" sz="1800" b="0" i="0" u="none" strike="noStrike" cap="none">
                <a:solidFill>
                  <a:schemeClr val="dk1"/>
                </a:solidFill>
                <a:latin typeface="Arial"/>
                <a:ea typeface="Arial"/>
                <a:cs typeface="Arial"/>
                <a:sym typeface="Arial"/>
              </a:rPr>
              <a:t> </a:t>
            </a:r>
            <a:endParaRPr/>
          </a:p>
        </p:txBody>
      </p:sp>
      <p:sp>
        <p:nvSpPr>
          <p:cNvPr id="1071" name="Shape 1071"/>
          <p:cNvSpPr/>
          <p:nvPr/>
        </p:nvSpPr>
        <p:spPr>
          <a:xfrm>
            <a:off x="604330" y="1587092"/>
            <a:ext cx="10119900" cy="543900"/>
          </a:xfrm>
          <a:prstGeom prst="roundRect">
            <a:avLst>
              <a:gd name="adj" fmla="val 22171"/>
            </a:avLst>
          </a:prstGeom>
          <a:solidFill>
            <a:srgbClr val="F2717A"/>
          </a:solidFill>
          <a:ln>
            <a:noFill/>
          </a:ln>
          <a:effectLst>
            <a:outerShdw blurRad="38100" dist="25400" dir="5400000" rotWithShape="0">
              <a:srgbClr val="000000">
                <a:alpha val="34509"/>
              </a:srgbClr>
            </a:outerShdw>
          </a:effectLst>
        </p:spPr>
        <p:txBody>
          <a:bodyPr spcFirstLastPara="1" wrap="square" lIns="91425" tIns="91425" rIns="91425" bIns="91425" anchor="ctr" anchorCtr="0">
            <a:noAutofit/>
          </a:bodyPr>
          <a:lstStyle/>
          <a:p>
            <a:pPr marL="274320" marR="0" lvl="0" indent="0" algn="l" rtl="0">
              <a:lnSpc>
                <a:spcPct val="9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Faster and complex Data Processing Systems</a:t>
            </a:r>
            <a:endParaRPr sz="2000" b="0" i="0" u="none" strike="noStrike" cap="none">
              <a:solidFill>
                <a:schemeClr val="dk1"/>
              </a:solidFill>
              <a:latin typeface="Arial"/>
              <a:ea typeface="Arial"/>
              <a:cs typeface="Arial"/>
              <a:sym typeface="Arial"/>
            </a:endParaRPr>
          </a:p>
        </p:txBody>
      </p:sp>
      <p:sp>
        <p:nvSpPr>
          <p:cNvPr id="1072" name="Shape 1072"/>
          <p:cNvSpPr/>
          <p:nvPr/>
        </p:nvSpPr>
        <p:spPr>
          <a:xfrm>
            <a:off x="545396" y="1739895"/>
            <a:ext cx="373200" cy="238500"/>
          </a:xfrm>
          <a:prstGeom prst="rightArrow">
            <a:avLst>
              <a:gd name="adj1" fmla="val 50000"/>
              <a:gd name="adj2"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1073" name="Shape 1073"/>
          <p:cNvSpPr/>
          <p:nvPr/>
        </p:nvSpPr>
        <p:spPr>
          <a:xfrm>
            <a:off x="604330" y="2301323"/>
            <a:ext cx="10119900" cy="543900"/>
          </a:xfrm>
          <a:prstGeom prst="roundRect">
            <a:avLst>
              <a:gd name="adj" fmla="val 22171"/>
            </a:avLst>
          </a:prstGeom>
          <a:solidFill>
            <a:srgbClr val="F4848C"/>
          </a:solidFill>
          <a:ln>
            <a:noFill/>
          </a:ln>
          <a:effectLst>
            <a:outerShdw blurRad="38100" dist="25400" dir="5400000" rotWithShape="0">
              <a:srgbClr val="000000">
                <a:alpha val="34509"/>
              </a:srgbClr>
            </a:outerShdw>
          </a:effectLst>
        </p:spPr>
        <p:txBody>
          <a:bodyPr spcFirstLastPara="1" wrap="square" lIns="91425" tIns="91425" rIns="91425" bIns="91425" anchor="ctr" anchorCtr="0">
            <a:noAutofit/>
          </a:bodyPr>
          <a:lstStyle/>
          <a:p>
            <a:pPr marL="274320" marR="0" lvl="0" indent="0" algn="l" rtl="0">
              <a:lnSpc>
                <a:spcPct val="9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Ability to handle and process the  data coming from multiple sources</a:t>
            </a:r>
            <a:endParaRPr sz="2000" b="0" i="0" u="none" strike="noStrike" cap="none">
              <a:solidFill>
                <a:schemeClr val="dk1"/>
              </a:solidFill>
              <a:latin typeface="Arial"/>
              <a:ea typeface="Arial"/>
              <a:cs typeface="Arial"/>
              <a:sym typeface="Arial"/>
            </a:endParaRPr>
          </a:p>
        </p:txBody>
      </p:sp>
      <p:sp>
        <p:nvSpPr>
          <p:cNvPr id="1074" name="Shape 1074"/>
          <p:cNvSpPr/>
          <p:nvPr/>
        </p:nvSpPr>
        <p:spPr>
          <a:xfrm>
            <a:off x="545396" y="2454126"/>
            <a:ext cx="373200" cy="238500"/>
          </a:xfrm>
          <a:prstGeom prst="rightArrow">
            <a:avLst>
              <a:gd name="adj1" fmla="val 50000"/>
              <a:gd name="adj2"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1075" name="Shape 1075"/>
          <p:cNvSpPr/>
          <p:nvPr/>
        </p:nvSpPr>
        <p:spPr>
          <a:xfrm>
            <a:off x="604330" y="3015554"/>
            <a:ext cx="10119900" cy="543900"/>
          </a:xfrm>
          <a:prstGeom prst="roundRect">
            <a:avLst>
              <a:gd name="adj" fmla="val 22171"/>
            </a:avLst>
          </a:prstGeom>
          <a:solidFill>
            <a:srgbClr val="F5939A"/>
          </a:solidFill>
          <a:ln>
            <a:noFill/>
          </a:ln>
          <a:effectLst>
            <a:outerShdw blurRad="38100" dist="25400" dir="5400000" rotWithShape="0">
              <a:srgbClr val="000000">
                <a:alpha val="34509"/>
              </a:srgbClr>
            </a:outerShdw>
          </a:effectLst>
        </p:spPr>
        <p:txBody>
          <a:bodyPr spcFirstLastPara="1" wrap="square" lIns="91425" tIns="91425" rIns="91425" bIns="91425" anchor="ctr" anchorCtr="0">
            <a:noAutofit/>
          </a:bodyPr>
          <a:lstStyle/>
          <a:p>
            <a:pPr marL="274320" marR="0" lvl="0" indent="0" algn="l" rtl="0">
              <a:lnSpc>
                <a:spcPct val="9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Limitations with batch processing systems</a:t>
            </a:r>
            <a:endParaRPr/>
          </a:p>
        </p:txBody>
      </p:sp>
      <p:sp>
        <p:nvSpPr>
          <p:cNvPr id="1076" name="Shape 1076"/>
          <p:cNvSpPr/>
          <p:nvPr/>
        </p:nvSpPr>
        <p:spPr>
          <a:xfrm>
            <a:off x="545396" y="3168357"/>
            <a:ext cx="373200" cy="238500"/>
          </a:xfrm>
          <a:prstGeom prst="rightArrow">
            <a:avLst>
              <a:gd name="adj1" fmla="val 50000"/>
              <a:gd name="adj2"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1077" name="Shape 1077"/>
          <p:cNvSpPr/>
          <p:nvPr/>
        </p:nvSpPr>
        <p:spPr>
          <a:xfrm>
            <a:off x="604330" y="3729785"/>
            <a:ext cx="10119900" cy="543900"/>
          </a:xfrm>
          <a:prstGeom prst="roundRect">
            <a:avLst>
              <a:gd name="adj" fmla="val 22171"/>
            </a:avLst>
          </a:prstGeom>
          <a:solidFill>
            <a:srgbClr val="F6A0A6"/>
          </a:solidFill>
          <a:ln>
            <a:noFill/>
          </a:ln>
          <a:effectLst>
            <a:outerShdw blurRad="38100" dist="25400" dir="5400000" rotWithShape="0">
              <a:srgbClr val="000000">
                <a:alpha val="34509"/>
              </a:srgbClr>
            </a:outerShdw>
          </a:effectLst>
        </p:spPr>
        <p:txBody>
          <a:bodyPr spcFirstLastPara="1" wrap="square" lIns="91425" tIns="91425" rIns="91425" bIns="91425" anchor="ctr" anchorCtr="0">
            <a:noAutofit/>
          </a:bodyPr>
          <a:lstStyle/>
          <a:p>
            <a:pPr marL="274320" marR="0" lvl="0" indent="0" algn="l" rtl="0">
              <a:lnSpc>
                <a:spcPct val="9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Limited shelf-life of data</a:t>
            </a:r>
            <a:endParaRPr/>
          </a:p>
        </p:txBody>
      </p:sp>
      <p:sp>
        <p:nvSpPr>
          <p:cNvPr id="1078" name="Shape 1078"/>
          <p:cNvSpPr/>
          <p:nvPr/>
        </p:nvSpPr>
        <p:spPr>
          <a:xfrm>
            <a:off x="545396" y="3882587"/>
            <a:ext cx="373200" cy="238500"/>
          </a:xfrm>
          <a:prstGeom prst="rightArrow">
            <a:avLst>
              <a:gd name="adj1" fmla="val 50000"/>
              <a:gd name="adj2"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1079" name="Shape 1079"/>
          <p:cNvSpPr/>
          <p:nvPr/>
        </p:nvSpPr>
        <p:spPr>
          <a:xfrm>
            <a:off x="604330" y="4444016"/>
            <a:ext cx="10119900" cy="543900"/>
          </a:xfrm>
          <a:prstGeom prst="roundRect">
            <a:avLst>
              <a:gd name="adj" fmla="val 22171"/>
            </a:avLst>
          </a:prstGeom>
          <a:solidFill>
            <a:srgbClr val="F7ABB0"/>
          </a:solidFill>
          <a:ln>
            <a:noFill/>
          </a:ln>
          <a:effectLst>
            <a:outerShdw blurRad="38100" dist="25400" dir="5400000" rotWithShape="0">
              <a:srgbClr val="000000">
                <a:alpha val="34509"/>
              </a:srgbClr>
            </a:outerShdw>
          </a:effectLst>
        </p:spPr>
        <p:txBody>
          <a:bodyPr spcFirstLastPara="1" wrap="square" lIns="91425" tIns="91425" rIns="91425" bIns="91425" anchor="ctr" anchorCtr="0">
            <a:noAutofit/>
          </a:bodyPr>
          <a:lstStyle/>
          <a:p>
            <a:pPr marL="274320" marR="0" lvl="0" indent="0" algn="l" rtl="0">
              <a:lnSpc>
                <a:spcPct val="9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High-velocity decision making</a:t>
            </a:r>
            <a:endParaRPr/>
          </a:p>
        </p:txBody>
      </p:sp>
      <p:sp>
        <p:nvSpPr>
          <p:cNvPr id="1080" name="Shape 1080"/>
          <p:cNvSpPr/>
          <p:nvPr/>
        </p:nvSpPr>
        <p:spPr>
          <a:xfrm>
            <a:off x="545396" y="4596819"/>
            <a:ext cx="373200" cy="238500"/>
          </a:xfrm>
          <a:prstGeom prst="rightArrow">
            <a:avLst>
              <a:gd name="adj1" fmla="val 50000"/>
              <a:gd name="adj2"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1081" name="Shape 1081"/>
          <p:cNvSpPr/>
          <p:nvPr/>
        </p:nvSpPr>
        <p:spPr>
          <a:xfrm>
            <a:off x="604330" y="5158247"/>
            <a:ext cx="10119900" cy="543900"/>
          </a:xfrm>
          <a:prstGeom prst="roundRect">
            <a:avLst>
              <a:gd name="adj" fmla="val 22171"/>
            </a:avLst>
          </a:prstGeom>
          <a:solidFill>
            <a:srgbClr val="F9BFC3"/>
          </a:solidFill>
          <a:ln>
            <a:noFill/>
          </a:ln>
          <a:effectLst>
            <a:outerShdw blurRad="38100" dist="25400" dir="5400000" rotWithShape="0">
              <a:srgbClr val="000000">
                <a:alpha val="34509"/>
              </a:srgbClr>
            </a:outerShdw>
          </a:effectLst>
        </p:spPr>
        <p:txBody>
          <a:bodyPr spcFirstLastPara="1" wrap="square" lIns="91425" tIns="91425" rIns="91425" bIns="91425" anchor="ctr" anchorCtr="0">
            <a:noAutofit/>
          </a:bodyPr>
          <a:lstStyle/>
          <a:p>
            <a:pPr marL="274320" marR="0" lvl="0" indent="0" algn="l" rtl="0">
              <a:lnSpc>
                <a:spcPct val="9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People, processes and cultural limitations</a:t>
            </a:r>
            <a:endParaRPr/>
          </a:p>
        </p:txBody>
      </p:sp>
      <p:sp>
        <p:nvSpPr>
          <p:cNvPr id="1082" name="Shape 1082"/>
          <p:cNvSpPr/>
          <p:nvPr/>
        </p:nvSpPr>
        <p:spPr>
          <a:xfrm>
            <a:off x="545396" y="5311050"/>
            <a:ext cx="373200" cy="238500"/>
          </a:xfrm>
          <a:prstGeom prst="rightArrow">
            <a:avLst>
              <a:gd name="adj1" fmla="val 50000"/>
              <a:gd name="adj2"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87"/>
        <p:cNvGrpSpPr/>
        <p:nvPr/>
      </p:nvGrpSpPr>
      <p:grpSpPr>
        <a:xfrm>
          <a:off x="0" y="0"/>
          <a:ext cx="0" cy="0"/>
          <a:chOff x="0" y="0"/>
          <a:chExt cx="0" cy="0"/>
        </a:xfrm>
      </p:grpSpPr>
      <p:sp>
        <p:nvSpPr>
          <p:cNvPr id="1088" name="Shape 1088"/>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What did you Grasp?</a:t>
            </a:r>
            <a:endParaRPr/>
          </a:p>
        </p:txBody>
      </p:sp>
      <p:sp>
        <p:nvSpPr>
          <p:cNvPr id="1089" name="Shape 1089"/>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4:</a:t>
            </a:r>
            <a:r>
              <a:rPr lang="en-US" sz="1600" b="0" i="0" u="none" strike="noStrike" cap="none">
                <a:solidFill>
                  <a:srgbClr val="0EC07D"/>
                </a:solidFill>
                <a:latin typeface="Arial"/>
                <a:ea typeface="Arial"/>
                <a:cs typeface="Arial"/>
                <a:sym typeface="Arial"/>
              </a:rPr>
              <a:t> Characteristics of Big Data</a:t>
            </a:r>
            <a:endParaRPr sz="1600" b="0" i="0" u="none" strike="noStrike" cap="none">
              <a:solidFill>
                <a:srgbClr val="0EC07D"/>
              </a:solidFill>
              <a:latin typeface="Arial"/>
              <a:ea typeface="Arial"/>
              <a:cs typeface="Arial"/>
              <a:sym typeface="Arial"/>
            </a:endParaRPr>
          </a:p>
        </p:txBody>
      </p:sp>
      <p:sp>
        <p:nvSpPr>
          <p:cNvPr id="1090" name="Shape 1090"/>
          <p:cNvSpPr txBox="1">
            <a:spLocks noGrp="1"/>
          </p:cNvSpPr>
          <p:nvPr>
            <p:ph type="body" idx="2"/>
          </p:nvPr>
        </p:nvSpPr>
        <p:spPr>
          <a:xfrm>
            <a:off x="4809152" y="1778799"/>
            <a:ext cx="7267234" cy="3749409"/>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1800"/>
              <a:buFont typeface="Arial"/>
              <a:buAutoNum type="arabicPeriod"/>
            </a:pPr>
            <a:r>
              <a:rPr lang="en-US" sz="1800" b="0" i="0" u="none" strike="noStrike" cap="none">
                <a:solidFill>
                  <a:schemeClr val="dk1"/>
                </a:solidFill>
                <a:latin typeface="Arial"/>
                <a:ea typeface="Arial"/>
                <a:cs typeface="Arial"/>
                <a:sym typeface="Arial"/>
              </a:rPr>
              <a:t>Velocity refers to the data growth happening at faster rates.</a:t>
            </a:r>
            <a:endParaRPr/>
          </a:p>
          <a:p>
            <a:pPr marL="679450" marR="0" lvl="0" indent="-342900" algn="l" rtl="0">
              <a:lnSpc>
                <a:spcPct val="100000"/>
              </a:lnSpc>
              <a:spcBef>
                <a:spcPts val="120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True</a:t>
            </a:r>
            <a:endParaRPr/>
          </a:p>
          <a:p>
            <a:pPr marL="679450" marR="0" lvl="0" indent="-342900" algn="l" rtl="0">
              <a:lnSpc>
                <a:spcPct val="10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False</a:t>
            </a:r>
            <a:endParaRPr/>
          </a:p>
          <a:p>
            <a:pPr marL="679450" marR="0" lvl="0" indent="-228600" algn="l" rtl="0">
              <a:lnSpc>
                <a:spcPct val="100000"/>
              </a:lnSpc>
              <a:spcBef>
                <a:spcPts val="1200"/>
              </a:spcBef>
              <a:spcAft>
                <a:spcPts val="0"/>
              </a:spcAft>
              <a:buClr>
                <a:schemeClr val="dk1"/>
              </a:buClr>
              <a:buSzPts val="1800"/>
              <a:buFont typeface="Arial"/>
              <a:buNone/>
            </a:pPr>
            <a:endParaRPr sz="1800" b="1" i="0" u="none" strike="noStrike" cap="none">
              <a:solidFill>
                <a:schemeClr val="dk1"/>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1800"/>
              <a:buFont typeface="Arial"/>
              <a:buAutoNum type="arabicPeriod" startAt="2"/>
            </a:pPr>
            <a:r>
              <a:rPr lang="en-US" sz="1800" b="0" i="0" u="none" strike="noStrike" cap="none">
                <a:solidFill>
                  <a:schemeClr val="dk1"/>
                </a:solidFill>
                <a:latin typeface="Arial"/>
                <a:ea typeface="Arial"/>
                <a:cs typeface="Arial"/>
                <a:sym typeface="Arial"/>
              </a:rPr>
              <a:t>In traditional batch processing systems, data is analyzed as and when it is generated.</a:t>
            </a:r>
            <a:endParaRPr/>
          </a:p>
          <a:p>
            <a:pPr marL="679450" marR="0" lvl="0" indent="-342900" algn="l" rtl="0">
              <a:lnSpc>
                <a:spcPct val="100000"/>
              </a:lnSpc>
              <a:spcBef>
                <a:spcPts val="120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True</a:t>
            </a:r>
            <a:endParaRPr/>
          </a:p>
          <a:p>
            <a:pPr marL="679450" marR="0" lvl="0" indent="-342900" algn="l" rtl="0">
              <a:lnSpc>
                <a:spcPct val="10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False</a:t>
            </a:r>
            <a:endParaRPr/>
          </a:p>
          <a:p>
            <a:pPr marL="679450" marR="0" lvl="0" indent="-228600" algn="l" rtl="0">
              <a:lnSpc>
                <a:spcPct val="100000"/>
              </a:lnSpc>
              <a:spcBef>
                <a:spcPts val="1200"/>
              </a:spcBef>
              <a:spcAft>
                <a:spcPts val="0"/>
              </a:spcAft>
              <a:buClr>
                <a:schemeClr val="dk1"/>
              </a:buClr>
              <a:buSzPts val="1800"/>
              <a:buFont typeface="Arial"/>
              <a:buNone/>
            </a:pPr>
            <a:endParaRPr sz="1800" b="1" i="0" u="none" strike="noStrike" cap="none">
              <a:solidFill>
                <a:schemeClr val="dk1"/>
              </a:solidFill>
              <a:latin typeface="Arial"/>
              <a:ea typeface="Arial"/>
              <a:cs typeface="Arial"/>
              <a:sym typeface="Arial"/>
            </a:endParaRPr>
          </a:p>
          <a:p>
            <a:pPr marL="679450" marR="0" lvl="0" indent="-228600" algn="l" rtl="0">
              <a:lnSpc>
                <a:spcPct val="100000"/>
              </a:lnSpc>
              <a:spcBef>
                <a:spcPts val="1200"/>
              </a:spcBef>
              <a:spcAft>
                <a:spcPts val="0"/>
              </a:spcAft>
              <a:buClr>
                <a:schemeClr val="dk1"/>
              </a:buClr>
              <a:buSzPts val="1800"/>
              <a:buFont typeface="Arial"/>
              <a:buNone/>
            </a:pPr>
            <a:endParaRPr sz="1800" b="1" i="0" u="none" strike="noStrike" cap="non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Shape 731"/>
        <p:cNvGrpSpPr/>
        <p:nvPr/>
      </p:nvGrpSpPr>
      <p:grpSpPr>
        <a:xfrm>
          <a:off x="0" y="0"/>
          <a:ext cx="0" cy="0"/>
          <a:chOff x="0" y="0"/>
          <a:chExt cx="0" cy="0"/>
        </a:xfrm>
      </p:grpSpPr>
      <p:sp>
        <p:nvSpPr>
          <p:cNvPr id="732" name="Shape 732"/>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Module Learning Objectives</a:t>
            </a:r>
            <a:endParaRPr sz="2800" b="1" i="0" u="none" strike="noStrike" cap="none">
              <a:solidFill>
                <a:schemeClr val="dk2"/>
              </a:solidFill>
              <a:latin typeface="Arial"/>
              <a:ea typeface="Arial"/>
              <a:cs typeface="Arial"/>
              <a:sym typeface="Arial"/>
            </a:endParaRPr>
          </a:p>
        </p:txBody>
      </p:sp>
      <p:sp>
        <p:nvSpPr>
          <p:cNvPr id="733" name="Shape 733"/>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4:</a:t>
            </a:r>
            <a:r>
              <a:rPr lang="en-US" sz="1600" b="0" i="0" u="none" strike="noStrike" cap="none">
                <a:solidFill>
                  <a:srgbClr val="0EC07D"/>
                </a:solidFill>
                <a:latin typeface="Arial"/>
                <a:ea typeface="Arial"/>
                <a:cs typeface="Arial"/>
                <a:sym typeface="Arial"/>
              </a:rPr>
              <a:t> Characteristics of Big Data</a:t>
            </a:r>
            <a:endParaRPr/>
          </a:p>
        </p:txBody>
      </p:sp>
      <p:sp>
        <p:nvSpPr>
          <p:cNvPr id="734" name="Shape 734"/>
          <p:cNvSpPr txBox="1">
            <a:spLocks noGrp="1"/>
          </p:cNvSpPr>
          <p:nvPr>
            <p:ph type="body" idx="2"/>
          </p:nvPr>
        </p:nvSpPr>
        <p:spPr>
          <a:xfrm>
            <a:off x="514350" y="1304995"/>
            <a:ext cx="7133400"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dirty="0">
                <a:solidFill>
                  <a:schemeClr val="dk1"/>
                </a:solidFill>
                <a:latin typeface="Arial"/>
                <a:ea typeface="Arial"/>
                <a:cs typeface="Arial"/>
                <a:sym typeface="Arial"/>
              </a:rPr>
              <a:t>At the end of this module, you will be able to:</a:t>
            </a:r>
            <a:endParaRPr dirty="0"/>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Define Big Data and its concepts.</a:t>
            </a:r>
            <a:endParaRPr dirty="0"/>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Understand the chronology of the evolution of Big Data.</a:t>
            </a:r>
            <a:endParaRPr dirty="0"/>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Understand in detail the three major characteristics of Big Data:</a:t>
            </a:r>
            <a:endParaRPr dirty="0"/>
          </a:p>
          <a:p>
            <a:pPr marL="617538" marR="0" lvl="2" indent="-341313" algn="l" rtl="0">
              <a:lnSpc>
                <a:spcPct val="90000"/>
              </a:lnSpc>
              <a:spcBef>
                <a:spcPts val="1200"/>
              </a:spcBef>
              <a:spcAft>
                <a:spcPts val="0"/>
              </a:spcAft>
              <a:buClr>
                <a:schemeClr val="dk1"/>
              </a:buClr>
              <a:buSzPts val="1600"/>
              <a:buFont typeface="Wingdings 3" panose="05040102010807070707" pitchFamily="18" charset="2"/>
              <a:buChar char="9"/>
            </a:pPr>
            <a:r>
              <a:rPr lang="en-US" sz="1600" b="0" i="0" u="none" strike="noStrike" cap="none" dirty="0">
                <a:solidFill>
                  <a:schemeClr val="dk1"/>
                </a:solidFill>
                <a:latin typeface="Arial"/>
                <a:ea typeface="Arial"/>
                <a:cs typeface="Arial"/>
                <a:sym typeface="Arial"/>
              </a:rPr>
              <a:t>Volume</a:t>
            </a:r>
            <a:endParaRPr dirty="0"/>
          </a:p>
          <a:p>
            <a:pPr marL="617538" marR="0" lvl="2" indent="-341313" algn="l" rtl="0">
              <a:lnSpc>
                <a:spcPct val="90000"/>
              </a:lnSpc>
              <a:spcBef>
                <a:spcPts val="1200"/>
              </a:spcBef>
              <a:spcAft>
                <a:spcPts val="0"/>
              </a:spcAft>
              <a:buClr>
                <a:schemeClr val="dk1"/>
              </a:buClr>
              <a:buSzPts val="1600"/>
              <a:buFont typeface="Wingdings 3" panose="05040102010807070707" pitchFamily="18" charset="2"/>
              <a:buChar char="9"/>
            </a:pPr>
            <a:r>
              <a:rPr lang="en-US" sz="1600" b="0" i="0" u="none" strike="noStrike" cap="none" dirty="0">
                <a:solidFill>
                  <a:schemeClr val="dk1"/>
                </a:solidFill>
                <a:latin typeface="Arial"/>
                <a:ea typeface="Arial"/>
                <a:cs typeface="Arial"/>
                <a:sym typeface="Arial"/>
              </a:rPr>
              <a:t>Velocity</a:t>
            </a:r>
            <a:endParaRPr dirty="0"/>
          </a:p>
          <a:p>
            <a:pPr marL="617538" marR="0" lvl="2" indent="-341313" algn="l" rtl="0">
              <a:lnSpc>
                <a:spcPct val="90000"/>
              </a:lnSpc>
              <a:spcBef>
                <a:spcPts val="1200"/>
              </a:spcBef>
              <a:spcAft>
                <a:spcPts val="0"/>
              </a:spcAft>
              <a:buClr>
                <a:schemeClr val="dk1"/>
              </a:buClr>
              <a:buSzPts val="1600"/>
              <a:buFont typeface="Wingdings 3" panose="05040102010807070707" pitchFamily="18" charset="2"/>
              <a:buChar char="9"/>
            </a:pPr>
            <a:r>
              <a:rPr lang="en-US" sz="1600" b="0" i="0" u="none" strike="noStrike" cap="none" dirty="0">
                <a:solidFill>
                  <a:schemeClr val="dk1"/>
                </a:solidFill>
                <a:latin typeface="Arial"/>
                <a:ea typeface="Arial"/>
                <a:cs typeface="Arial"/>
                <a:sym typeface="Arial"/>
              </a:rPr>
              <a:t>Variety</a:t>
            </a:r>
            <a:endParaRPr dirty="0"/>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List the potential values that can be derived out of Big Data and the key factors driving it.</a:t>
            </a:r>
            <a:endParaRPr dirty="0"/>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Understand how data is accessed and processed to extract the value.</a:t>
            </a:r>
            <a:endParaRPr dirty="0"/>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Enumerate the other</a:t>
            </a:r>
            <a:r>
              <a:rPr lang="en-US" dirty="0"/>
              <a:t> important </a:t>
            </a:r>
            <a:r>
              <a:rPr lang="en-US" sz="1800" b="0" i="0" u="none" strike="noStrike" cap="none" dirty="0">
                <a:solidFill>
                  <a:schemeClr val="dk1"/>
                </a:solidFill>
                <a:latin typeface="Arial"/>
                <a:ea typeface="Arial"/>
                <a:cs typeface="Arial"/>
                <a:sym typeface="Arial"/>
              </a:rPr>
              <a:t>characteristics of Big Data</a:t>
            </a:r>
            <a:r>
              <a:rPr lang="en-US" dirty="0"/>
              <a:t> like veracity, volatility, variability, etc.</a:t>
            </a:r>
            <a:endParaRPr dirty="0"/>
          </a:p>
        </p:txBody>
      </p:sp>
      <p:pic>
        <p:nvPicPr>
          <p:cNvPr id="735" name="Shape 735"/>
          <p:cNvPicPr preferRelativeResize="0"/>
          <p:nvPr/>
        </p:nvPicPr>
        <p:blipFill rotWithShape="1">
          <a:blip r:embed="rId3">
            <a:alphaModFix/>
          </a:blip>
          <a:srcRect/>
          <a:stretch/>
        </p:blipFill>
        <p:spPr>
          <a:xfrm>
            <a:off x="7647750" y="2653748"/>
            <a:ext cx="3712675" cy="357100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95"/>
        <p:cNvGrpSpPr/>
        <p:nvPr/>
      </p:nvGrpSpPr>
      <p:grpSpPr>
        <a:xfrm>
          <a:off x="0" y="0"/>
          <a:ext cx="0" cy="0"/>
          <a:chOff x="0" y="0"/>
          <a:chExt cx="0" cy="0"/>
        </a:xfrm>
      </p:grpSpPr>
      <p:sp>
        <p:nvSpPr>
          <p:cNvPr id="1096" name="Shape 1096"/>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3. Variety</a:t>
            </a:r>
            <a:endParaRPr/>
          </a:p>
        </p:txBody>
      </p:sp>
      <p:sp>
        <p:nvSpPr>
          <p:cNvPr id="1097" name="Shape 1097"/>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4:</a:t>
            </a:r>
            <a:r>
              <a:rPr lang="en-US" sz="1600" b="0" i="0" u="none" strike="noStrike" cap="none">
                <a:solidFill>
                  <a:srgbClr val="0EC07D"/>
                </a:solidFill>
                <a:latin typeface="Arial"/>
                <a:ea typeface="Arial"/>
                <a:cs typeface="Arial"/>
                <a:sym typeface="Arial"/>
              </a:rPr>
              <a:t> Characteristics of Big Data</a:t>
            </a:r>
            <a:endParaRPr sz="1600" b="0" i="0" u="none" strike="noStrike" cap="none">
              <a:solidFill>
                <a:srgbClr val="0EC07D"/>
              </a:solidFill>
              <a:latin typeface="Arial"/>
              <a:ea typeface="Arial"/>
              <a:cs typeface="Arial"/>
              <a:sym typeface="Arial"/>
            </a:endParaRPr>
          </a:p>
        </p:txBody>
      </p:sp>
      <p:sp>
        <p:nvSpPr>
          <p:cNvPr id="1098" name="Shape 1098"/>
          <p:cNvSpPr txBox="1">
            <a:spLocks noGrp="1"/>
          </p:cNvSpPr>
          <p:nvPr>
            <p:ph type="body" idx="2"/>
          </p:nvPr>
        </p:nvSpPr>
        <p:spPr>
          <a:xfrm>
            <a:off x="514351" y="1304995"/>
            <a:ext cx="4493748" cy="4840828"/>
          </a:xfrm>
          <a:prstGeom prst="rect">
            <a:avLst/>
          </a:prstGeom>
          <a:noFill/>
          <a:ln>
            <a:noFill/>
          </a:ln>
        </p:spPr>
        <p:txBody>
          <a:bodyPr spcFirstLastPara="1" wrap="square" lIns="91425" tIns="45700" rIns="91425" bIns="45700" anchor="t" anchorCtr="0">
            <a:noAutofit/>
          </a:bodyPr>
          <a:lstStyle/>
          <a:p>
            <a:pPr marL="285750" marR="0" lvl="1" indent="-285750" algn="l" rtl="0">
              <a:lnSpc>
                <a:spcPct val="100000"/>
              </a:lnSpc>
              <a:spcBef>
                <a:spcPts val="0"/>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Refers to the heterogeneous sources, types and nature of the available data.</a:t>
            </a:r>
            <a:endParaRPr dirty="0"/>
          </a:p>
          <a:p>
            <a:pPr marL="285750" marR="0" lvl="1" indent="-285750" algn="l" rtl="0">
              <a:lnSpc>
                <a:spcPct val="100000"/>
              </a:lnSpc>
              <a:spcBef>
                <a:spcPts val="1200"/>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A form of scalability.</a:t>
            </a:r>
            <a:endParaRPr dirty="0"/>
          </a:p>
          <a:p>
            <a:pPr marL="285750" marR="0" lvl="1" indent="-285750" algn="l" rtl="0">
              <a:lnSpc>
                <a:spcPct val="100000"/>
              </a:lnSpc>
              <a:spcBef>
                <a:spcPts val="1200"/>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Big Data primarily comprises of unstructured or semi-structured data types, </a:t>
            </a:r>
            <a:r>
              <a:rPr lang="en-US" dirty="0"/>
              <a:t>s</a:t>
            </a:r>
            <a:r>
              <a:rPr lang="en-US" sz="1800" b="0" i="0" u="none" strike="noStrike" cap="none" dirty="0">
                <a:solidFill>
                  <a:schemeClr val="dk1"/>
                </a:solidFill>
                <a:latin typeface="Arial"/>
                <a:ea typeface="Arial"/>
                <a:cs typeface="Arial"/>
                <a:sym typeface="Arial"/>
              </a:rPr>
              <a:t>tructured </a:t>
            </a:r>
            <a:r>
              <a:rPr lang="en-US" dirty="0"/>
              <a:t>d</a:t>
            </a:r>
            <a:r>
              <a:rPr lang="en-US" sz="1800" b="0" i="0" u="none" strike="noStrike" cap="none" dirty="0">
                <a:solidFill>
                  <a:schemeClr val="dk1"/>
                </a:solidFill>
                <a:latin typeface="Arial"/>
                <a:ea typeface="Arial"/>
                <a:cs typeface="Arial"/>
                <a:sym typeface="Arial"/>
              </a:rPr>
              <a:t>ata is processed by the conventional systems.</a:t>
            </a:r>
            <a:endParaRPr dirty="0"/>
          </a:p>
          <a:p>
            <a:pPr marL="285750" marR="0" lvl="1" indent="-285750" algn="l" rtl="0">
              <a:lnSpc>
                <a:spcPct val="100000"/>
              </a:lnSpc>
              <a:spcBef>
                <a:spcPts val="1200"/>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Additional pre-processing of data is required to derive the meaning and support metadata.</a:t>
            </a:r>
            <a:endParaRPr dirty="0"/>
          </a:p>
          <a:p>
            <a:pPr marL="285750" marR="0" lvl="1" indent="-171450" algn="l" rtl="0">
              <a:lnSpc>
                <a:spcPct val="100000"/>
              </a:lnSpc>
              <a:spcBef>
                <a:spcPts val="1200"/>
              </a:spcBef>
              <a:spcAft>
                <a:spcPts val="0"/>
              </a:spcAft>
              <a:buClr>
                <a:schemeClr val="dk1"/>
              </a:buClr>
              <a:buSzPts val="1800"/>
              <a:buFont typeface="Noto Sans Symbols"/>
              <a:buNone/>
            </a:pPr>
            <a:endParaRPr sz="1800" b="0" i="0" u="none" strike="noStrike" cap="none" dirty="0">
              <a:solidFill>
                <a:schemeClr val="dk1"/>
              </a:solidFill>
              <a:latin typeface="Arial"/>
              <a:ea typeface="Arial"/>
              <a:cs typeface="Arial"/>
              <a:sym typeface="Arial"/>
            </a:endParaRPr>
          </a:p>
        </p:txBody>
      </p:sp>
      <p:grpSp>
        <p:nvGrpSpPr>
          <p:cNvPr id="1099" name="Shape 1099"/>
          <p:cNvGrpSpPr/>
          <p:nvPr/>
        </p:nvGrpSpPr>
        <p:grpSpPr>
          <a:xfrm>
            <a:off x="5241927" y="1026943"/>
            <a:ext cx="6767193" cy="4881488"/>
            <a:chOff x="5241927" y="1026943"/>
            <a:chExt cx="6767193" cy="4881488"/>
          </a:xfrm>
        </p:grpSpPr>
        <p:pic>
          <p:nvPicPr>
            <p:cNvPr id="1100" name="Shape 1100"/>
            <p:cNvPicPr preferRelativeResize="0"/>
            <p:nvPr/>
          </p:nvPicPr>
          <p:blipFill rotWithShape="1">
            <a:blip r:embed="rId3">
              <a:alphaModFix/>
            </a:blip>
            <a:srcRect/>
            <a:stretch/>
          </p:blipFill>
          <p:spPr>
            <a:xfrm>
              <a:off x="5241927" y="1026943"/>
              <a:ext cx="6767193" cy="4778729"/>
            </a:xfrm>
            <a:prstGeom prst="rect">
              <a:avLst/>
            </a:prstGeom>
            <a:noFill/>
            <a:ln>
              <a:noFill/>
            </a:ln>
          </p:spPr>
        </p:pic>
        <p:sp>
          <p:nvSpPr>
            <p:cNvPr id="1101" name="Shape 1101"/>
            <p:cNvSpPr/>
            <p:nvPr/>
          </p:nvSpPr>
          <p:spPr>
            <a:xfrm>
              <a:off x="5241927" y="1026943"/>
              <a:ext cx="6767193" cy="4881488"/>
            </a:xfrm>
            <a:prstGeom prst="rect">
              <a:avLst/>
            </a:prstGeom>
            <a:noFill/>
            <a:ln w="38100" cap="flat" cmpd="sng">
              <a:solidFill>
                <a:srgbClr val="F8880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06"/>
        <p:cNvGrpSpPr/>
        <p:nvPr/>
      </p:nvGrpSpPr>
      <p:grpSpPr>
        <a:xfrm>
          <a:off x="0" y="0"/>
          <a:ext cx="0" cy="0"/>
          <a:chOff x="0" y="0"/>
          <a:chExt cx="0" cy="0"/>
        </a:xfrm>
      </p:grpSpPr>
      <p:sp>
        <p:nvSpPr>
          <p:cNvPr id="1107" name="Shape 1107"/>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3.1 Dimensions of variety</a:t>
            </a:r>
            <a:endParaRPr/>
          </a:p>
        </p:txBody>
      </p:sp>
      <p:sp>
        <p:nvSpPr>
          <p:cNvPr id="1108" name="Shape 1108"/>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4:</a:t>
            </a:r>
            <a:r>
              <a:rPr lang="en-US" sz="1600" b="0" i="0" u="none" strike="noStrike" cap="none">
                <a:solidFill>
                  <a:srgbClr val="0EC07D"/>
                </a:solidFill>
                <a:latin typeface="Arial"/>
                <a:ea typeface="Arial"/>
                <a:cs typeface="Arial"/>
                <a:sym typeface="Arial"/>
              </a:rPr>
              <a:t> Characteristics of Big Data</a:t>
            </a:r>
            <a:endParaRPr sz="1600" b="0" i="0" u="none" strike="noStrike" cap="none">
              <a:solidFill>
                <a:srgbClr val="0EC07D"/>
              </a:solidFill>
              <a:latin typeface="Arial"/>
              <a:ea typeface="Arial"/>
              <a:cs typeface="Arial"/>
              <a:sym typeface="Arial"/>
            </a:endParaRPr>
          </a:p>
        </p:txBody>
      </p:sp>
      <p:sp>
        <p:nvSpPr>
          <p:cNvPr id="1109" name="Shape 1109"/>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a:p>
        </p:txBody>
      </p:sp>
      <p:sp>
        <p:nvSpPr>
          <p:cNvPr id="1110" name="Shape 1110"/>
          <p:cNvSpPr/>
          <p:nvPr/>
        </p:nvSpPr>
        <p:spPr>
          <a:xfrm rot="2700000">
            <a:off x="2486135" y="1633197"/>
            <a:ext cx="773120" cy="4184420"/>
          </a:xfrm>
          <a:prstGeom prst="roundRect">
            <a:avLst>
              <a:gd name="adj" fmla="val 50000"/>
            </a:avLst>
          </a:prstGeom>
          <a:gradFill>
            <a:gsLst>
              <a:gs pos="0">
                <a:srgbClr val="976022"/>
              </a:gs>
              <a:gs pos="30000">
                <a:srgbClr val="DC8B31"/>
              </a:gs>
              <a:gs pos="100000">
                <a:srgbClr val="FFA73C"/>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111" name="Shape 1111"/>
          <p:cNvSpPr/>
          <p:nvPr/>
        </p:nvSpPr>
        <p:spPr>
          <a:xfrm>
            <a:off x="1418624" y="4652837"/>
            <a:ext cx="514885" cy="514885"/>
          </a:xfrm>
          <a:prstGeom prst="ellipse">
            <a:avLst/>
          </a:prstGeom>
          <a:solidFill>
            <a:srgbClr val="FFFFFF"/>
          </a:solidFill>
          <a:ln>
            <a:noFill/>
          </a:ln>
          <a:effectLst>
            <a:outerShdw blurRad="228600" dist="50800" dir="5400000" algn="tl" rotWithShape="0">
              <a:srgbClr val="000000">
                <a:alpha val="54509"/>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rgbClr val="F8880C"/>
                </a:solidFill>
                <a:latin typeface="Arial"/>
                <a:ea typeface="Arial"/>
                <a:cs typeface="Arial"/>
                <a:sym typeface="Arial"/>
              </a:rPr>
              <a:t>1</a:t>
            </a:r>
            <a:endParaRPr sz="1600" b="1" i="0" u="none" strike="noStrike" cap="none">
              <a:solidFill>
                <a:srgbClr val="F8880C"/>
              </a:solidFill>
              <a:latin typeface="Arial"/>
              <a:ea typeface="Arial"/>
              <a:cs typeface="Arial"/>
              <a:sym typeface="Arial"/>
            </a:endParaRPr>
          </a:p>
        </p:txBody>
      </p:sp>
      <p:sp>
        <p:nvSpPr>
          <p:cNvPr id="1112" name="Shape 1112"/>
          <p:cNvSpPr txBox="1"/>
          <p:nvPr/>
        </p:nvSpPr>
        <p:spPr>
          <a:xfrm rot="-2700000">
            <a:off x="1405750" y="3326001"/>
            <a:ext cx="3210431" cy="541301"/>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2400"/>
              <a:buFont typeface="Arial"/>
              <a:buNone/>
            </a:pPr>
            <a:r>
              <a:rPr lang="en-US" sz="2400" b="1" i="0" u="none" strike="noStrike" cap="none">
                <a:solidFill>
                  <a:srgbClr val="FFFFFF"/>
                </a:solidFill>
                <a:latin typeface="Arial"/>
                <a:ea typeface="Arial"/>
                <a:cs typeface="Arial"/>
                <a:sym typeface="Arial"/>
              </a:rPr>
              <a:t>Structural Variety</a:t>
            </a:r>
            <a:endParaRPr sz="2400" b="1" i="0" u="none" strike="noStrike" cap="none">
              <a:solidFill>
                <a:srgbClr val="FFFFFF"/>
              </a:solidFill>
              <a:latin typeface="Arial"/>
              <a:ea typeface="Arial"/>
              <a:cs typeface="Arial"/>
              <a:sym typeface="Arial"/>
            </a:endParaRPr>
          </a:p>
        </p:txBody>
      </p:sp>
      <p:sp>
        <p:nvSpPr>
          <p:cNvPr id="1113" name="Shape 1113"/>
          <p:cNvSpPr txBox="1"/>
          <p:nvPr/>
        </p:nvSpPr>
        <p:spPr>
          <a:xfrm rot="-2700000">
            <a:off x="1957468" y="3560870"/>
            <a:ext cx="3572836" cy="698377"/>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1600"/>
              </a:spcAft>
              <a:buClr>
                <a:srgbClr val="000000"/>
              </a:buClr>
              <a:buSzPts val="1400"/>
              <a:buFont typeface="Arial"/>
              <a:buNone/>
            </a:pPr>
            <a:r>
              <a:rPr lang="en-US" sz="1400" b="0" i="0" u="none" strike="noStrike" cap="none">
                <a:solidFill>
                  <a:srgbClr val="000000"/>
                </a:solidFill>
                <a:latin typeface="Arial"/>
                <a:ea typeface="Arial"/>
                <a:cs typeface="Arial"/>
                <a:sym typeface="Arial"/>
              </a:rPr>
              <a:t>Difference in the representation of data</a:t>
            </a:r>
            <a:endParaRPr sz="1400" b="1" i="0" u="none" strike="noStrike" cap="none">
              <a:solidFill>
                <a:srgbClr val="000000"/>
              </a:solidFill>
              <a:latin typeface="Arial"/>
              <a:ea typeface="Arial"/>
              <a:cs typeface="Arial"/>
              <a:sym typeface="Arial"/>
            </a:endParaRPr>
          </a:p>
        </p:txBody>
      </p:sp>
      <p:grpSp>
        <p:nvGrpSpPr>
          <p:cNvPr id="1114" name="Shape 1114"/>
          <p:cNvGrpSpPr/>
          <p:nvPr/>
        </p:nvGrpSpPr>
        <p:grpSpPr>
          <a:xfrm>
            <a:off x="3749034" y="1972653"/>
            <a:ext cx="4165484" cy="3505511"/>
            <a:chOff x="3203958" y="1258050"/>
            <a:chExt cx="3026517" cy="2547000"/>
          </a:xfrm>
        </p:grpSpPr>
        <p:sp>
          <p:nvSpPr>
            <p:cNvPr id="1115" name="Shape 1115"/>
            <p:cNvSpPr/>
            <p:nvPr/>
          </p:nvSpPr>
          <p:spPr>
            <a:xfrm rot="2700000">
              <a:off x="4196595" y="1011412"/>
              <a:ext cx="561726" cy="3040276"/>
            </a:xfrm>
            <a:prstGeom prst="roundRect">
              <a:avLst>
                <a:gd name="adj" fmla="val 50000"/>
              </a:avLst>
            </a:prstGeom>
            <a:gradFill>
              <a:gsLst>
                <a:gs pos="0">
                  <a:srgbClr val="B1783A"/>
                </a:gs>
                <a:gs pos="32000">
                  <a:srgbClr val="DA964A"/>
                </a:gs>
                <a:gs pos="100000">
                  <a:srgbClr val="FFB459"/>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116" name="Shape 1116"/>
            <p:cNvSpPr/>
            <p:nvPr/>
          </p:nvSpPr>
          <p:spPr>
            <a:xfrm>
              <a:off x="3420974" y="3205393"/>
              <a:ext cx="374100" cy="374100"/>
            </a:xfrm>
            <a:prstGeom prst="ellipse">
              <a:avLst/>
            </a:prstGeom>
            <a:solidFill>
              <a:srgbClr val="FFFFFF"/>
            </a:solidFill>
            <a:ln>
              <a:noFill/>
            </a:ln>
            <a:effectLst>
              <a:outerShdw blurRad="228600" dist="50800" dir="5400000" algn="tl" rotWithShape="0">
                <a:srgbClr val="000000">
                  <a:alpha val="54509"/>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rgbClr val="F8880C"/>
                  </a:solidFill>
                  <a:latin typeface="Arial"/>
                  <a:ea typeface="Arial"/>
                  <a:cs typeface="Arial"/>
                  <a:sym typeface="Arial"/>
                </a:rPr>
                <a:t>2</a:t>
              </a:r>
              <a:endParaRPr sz="1600" b="1" i="0" u="none" strike="noStrike" cap="none">
                <a:solidFill>
                  <a:srgbClr val="F8880C"/>
                </a:solidFill>
                <a:latin typeface="Arial"/>
                <a:ea typeface="Arial"/>
                <a:cs typeface="Arial"/>
                <a:sym typeface="Arial"/>
              </a:endParaRPr>
            </a:p>
          </p:txBody>
        </p:sp>
        <p:sp>
          <p:nvSpPr>
            <p:cNvPr id="1117" name="Shape 1117"/>
            <p:cNvSpPr txBox="1"/>
            <p:nvPr/>
          </p:nvSpPr>
          <p:spPr>
            <a:xfrm rot="-2700000">
              <a:off x="3410687" y="2240903"/>
              <a:ext cx="2333877" cy="393293"/>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2400"/>
                <a:buFont typeface="Arial"/>
                <a:buNone/>
              </a:pPr>
              <a:r>
                <a:rPr lang="en-US" sz="2400" b="1" i="0" u="none" strike="noStrike" cap="none">
                  <a:solidFill>
                    <a:srgbClr val="FFFFFF"/>
                  </a:solidFill>
                  <a:latin typeface="Arial"/>
                  <a:ea typeface="Arial"/>
                  <a:cs typeface="Arial"/>
                  <a:sym typeface="Arial"/>
                </a:rPr>
                <a:t>Media Variety</a:t>
              </a:r>
              <a:endParaRPr sz="2400" b="1" i="0" u="none" strike="noStrike" cap="none">
                <a:solidFill>
                  <a:srgbClr val="FFFFFF"/>
                </a:solidFill>
                <a:latin typeface="Arial"/>
                <a:ea typeface="Arial"/>
                <a:cs typeface="Arial"/>
                <a:sym typeface="Arial"/>
              </a:endParaRPr>
            </a:p>
          </p:txBody>
        </p:sp>
        <p:sp>
          <p:nvSpPr>
            <p:cNvPr id="1118" name="Shape 1118"/>
            <p:cNvSpPr txBox="1"/>
            <p:nvPr/>
          </p:nvSpPr>
          <p:spPr>
            <a:xfrm rot="-2700000">
              <a:off x="3807751" y="2400582"/>
              <a:ext cx="2628217" cy="50742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1600"/>
                </a:spcAft>
                <a:buClr>
                  <a:srgbClr val="000000"/>
                </a:buClr>
                <a:buSzPts val="1400"/>
                <a:buFont typeface="Arial"/>
                <a:buNone/>
              </a:pPr>
              <a:r>
                <a:rPr lang="en-US" sz="1400" b="0" i="0" u="none" strike="noStrike" cap="none">
                  <a:solidFill>
                    <a:srgbClr val="000000"/>
                  </a:solidFill>
                  <a:latin typeface="Arial"/>
                  <a:ea typeface="Arial"/>
                  <a:cs typeface="Arial"/>
                  <a:sym typeface="Arial"/>
                </a:rPr>
                <a:t>Medium in which the data gets delivered.</a:t>
              </a:r>
              <a:endParaRPr sz="1400" b="1" i="0" u="none" strike="noStrike" cap="none">
                <a:solidFill>
                  <a:srgbClr val="000000"/>
                </a:solidFill>
                <a:latin typeface="Arial"/>
                <a:ea typeface="Arial"/>
                <a:cs typeface="Arial"/>
                <a:sym typeface="Arial"/>
              </a:endParaRPr>
            </a:p>
          </p:txBody>
        </p:sp>
      </p:grpSp>
      <p:grpSp>
        <p:nvGrpSpPr>
          <p:cNvPr id="1119" name="Shape 1119"/>
          <p:cNvGrpSpPr/>
          <p:nvPr/>
        </p:nvGrpSpPr>
        <p:grpSpPr>
          <a:xfrm>
            <a:off x="6391612" y="1972654"/>
            <a:ext cx="4314507" cy="3505515"/>
            <a:chOff x="5123977" y="1258050"/>
            <a:chExt cx="3134793" cy="2547002"/>
          </a:xfrm>
        </p:grpSpPr>
        <p:sp>
          <p:nvSpPr>
            <p:cNvPr id="1120" name="Shape 1120"/>
            <p:cNvSpPr/>
            <p:nvPr/>
          </p:nvSpPr>
          <p:spPr>
            <a:xfrm rot="2700000">
              <a:off x="6116614" y="1011412"/>
              <a:ext cx="561726" cy="3040276"/>
            </a:xfrm>
            <a:prstGeom prst="roundRect">
              <a:avLst>
                <a:gd name="adj" fmla="val 50000"/>
              </a:avLst>
            </a:prstGeom>
            <a:gradFill>
              <a:gsLst>
                <a:gs pos="0">
                  <a:srgbClr val="AF804D"/>
                </a:gs>
                <a:gs pos="34000">
                  <a:srgbClr val="D9A163"/>
                </a:gs>
                <a:gs pos="100000">
                  <a:srgbClr val="FFC176"/>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121" name="Shape 1121"/>
            <p:cNvSpPr/>
            <p:nvPr/>
          </p:nvSpPr>
          <p:spPr>
            <a:xfrm>
              <a:off x="5340992" y="3205393"/>
              <a:ext cx="374100" cy="374100"/>
            </a:xfrm>
            <a:prstGeom prst="ellipse">
              <a:avLst/>
            </a:prstGeom>
            <a:solidFill>
              <a:srgbClr val="FFFFFF"/>
            </a:solidFill>
            <a:ln>
              <a:noFill/>
            </a:ln>
            <a:effectLst>
              <a:outerShdw blurRad="228600" dist="50800" dir="5400000" algn="tl" rotWithShape="0">
                <a:srgbClr val="000000">
                  <a:alpha val="54509"/>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rgbClr val="F8880C"/>
                  </a:solidFill>
                  <a:latin typeface="Arial"/>
                  <a:ea typeface="Arial"/>
                  <a:cs typeface="Arial"/>
                  <a:sym typeface="Arial"/>
                </a:rPr>
                <a:t>3</a:t>
              </a:r>
              <a:endParaRPr sz="1600" b="1" i="0" u="none" strike="noStrike" cap="none">
                <a:solidFill>
                  <a:srgbClr val="F8880C"/>
                </a:solidFill>
                <a:latin typeface="Arial"/>
                <a:ea typeface="Arial"/>
                <a:cs typeface="Arial"/>
                <a:sym typeface="Arial"/>
              </a:endParaRPr>
            </a:p>
          </p:txBody>
        </p:sp>
        <p:sp>
          <p:nvSpPr>
            <p:cNvPr id="1122" name="Shape 1122"/>
            <p:cNvSpPr txBox="1"/>
            <p:nvPr/>
          </p:nvSpPr>
          <p:spPr>
            <a:xfrm rot="-2700000">
              <a:off x="5323969" y="2238203"/>
              <a:ext cx="2341513" cy="393293"/>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2400"/>
                <a:buFont typeface="Arial"/>
                <a:buNone/>
              </a:pPr>
              <a:r>
                <a:rPr lang="en-US" sz="2400" b="1" i="0" u="none" strike="noStrike" cap="none">
                  <a:solidFill>
                    <a:srgbClr val="FFFFFF"/>
                  </a:solidFill>
                  <a:latin typeface="Arial"/>
                  <a:ea typeface="Arial"/>
                  <a:cs typeface="Arial"/>
                  <a:sym typeface="Arial"/>
                </a:rPr>
                <a:t>Semantic Variety</a:t>
              </a:r>
              <a:endParaRPr sz="2400" b="1" i="0" u="none" strike="noStrike" cap="none">
                <a:solidFill>
                  <a:srgbClr val="FFFFFF"/>
                </a:solidFill>
                <a:latin typeface="Arial"/>
                <a:ea typeface="Arial"/>
                <a:cs typeface="Arial"/>
                <a:sym typeface="Arial"/>
              </a:endParaRPr>
            </a:p>
          </p:txBody>
        </p:sp>
        <p:sp>
          <p:nvSpPr>
            <p:cNvPr id="1123" name="Shape 1123"/>
            <p:cNvSpPr txBox="1"/>
            <p:nvPr/>
          </p:nvSpPr>
          <p:spPr>
            <a:xfrm rot="-2700000">
              <a:off x="5601669" y="2345645"/>
              <a:ext cx="2902807" cy="50742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1600"/>
                </a:spcAft>
                <a:buClr>
                  <a:srgbClr val="000000"/>
                </a:buClr>
                <a:buSzPts val="1400"/>
                <a:buFont typeface="Arial"/>
                <a:buNone/>
              </a:pPr>
              <a:r>
                <a:rPr lang="en-US" sz="1400" b="0" i="0" u="none" strike="noStrike" cap="none">
                  <a:solidFill>
                    <a:srgbClr val="000000"/>
                  </a:solidFill>
                  <a:latin typeface="Arial"/>
                  <a:ea typeface="Arial"/>
                  <a:cs typeface="Arial"/>
                  <a:sym typeface="Arial"/>
                </a:rPr>
                <a:t>Based on measurement quantities, terminologies or conditions.</a:t>
              </a:r>
              <a:endParaRPr sz="1400" b="1" i="0" u="none" strike="noStrike" cap="none">
                <a:solidFill>
                  <a:srgbClr val="000000"/>
                </a:solidFill>
                <a:latin typeface="Arial"/>
                <a:ea typeface="Arial"/>
                <a:cs typeface="Arial"/>
                <a:sym typeface="Arial"/>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Shape 1129"/>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3.2 Challenges</a:t>
            </a:r>
            <a:endParaRPr/>
          </a:p>
        </p:txBody>
      </p:sp>
      <p:sp>
        <p:nvSpPr>
          <p:cNvPr id="1130" name="Shape 1130"/>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4:</a:t>
            </a:r>
            <a:r>
              <a:rPr lang="en-US" sz="1600" b="0" i="0" u="none" strike="noStrike" cap="none">
                <a:solidFill>
                  <a:srgbClr val="0EC07D"/>
                </a:solidFill>
                <a:latin typeface="Arial"/>
                <a:ea typeface="Arial"/>
                <a:cs typeface="Arial"/>
                <a:sym typeface="Arial"/>
              </a:rPr>
              <a:t> Characteristics of Big Data</a:t>
            </a:r>
            <a:endParaRPr sz="1600" b="0" i="0" u="none" strike="noStrike" cap="none">
              <a:solidFill>
                <a:srgbClr val="0EC07D"/>
              </a:solidFill>
              <a:latin typeface="Arial"/>
              <a:ea typeface="Arial"/>
              <a:cs typeface="Arial"/>
              <a:sym typeface="Arial"/>
            </a:endParaRPr>
          </a:p>
        </p:txBody>
      </p:sp>
      <p:sp>
        <p:nvSpPr>
          <p:cNvPr id="1131" name="Shape 1131"/>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1" indent="0" algn="l" rtl="0">
              <a:lnSpc>
                <a:spcPct val="90000"/>
              </a:lnSpc>
              <a:spcBef>
                <a:spcPts val="0"/>
              </a:spcBef>
              <a:spcAft>
                <a:spcPts val="0"/>
              </a:spcAft>
              <a:buClr>
                <a:schemeClr val="dk1"/>
              </a:buClr>
              <a:buSzPts val="1800"/>
              <a:buFont typeface="Noto Sans Symbols"/>
              <a:buNone/>
            </a:pPr>
            <a:r>
              <a:rPr lang="en-US" sz="1800" b="0" i="0" u="none" strike="noStrike" cap="none">
                <a:solidFill>
                  <a:schemeClr val="dk1"/>
                </a:solidFill>
                <a:latin typeface="Arial"/>
                <a:ea typeface="Arial"/>
                <a:cs typeface="Arial"/>
                <a:sym typeface="Arial"/>
              </a:rPr>
              <a:t> </a:t>
            </a:r>
            <a:endParaRPr/>
          </a:p>
        </p:txBody>
      </p:sp>
      <p:sp>
        <p:nvSpPr>
          <p:cNvPr id="1132" name="Shape 1132"/>
          <p:cNvSpPr/>
          <p:nvPr/>
        </p:nvSpPr>
        <p:spPr>
          <a:xfrm>
            <a:off x="668305" y="1173542"/>
            <a:ext cx="10119857" cy="544029"/>
          </a:xfrm>
          <a:prstGeom prst="roundRect">
            <a:avLst>
              <a:gd name="adj" fmla="val 22171"/>
            </a:avLst>
          </a:prstGeom>
          <a:solidFill>
            <a:srgbClr val="FAA74A"/>
          </a:solidFill>
          <a:ln>
            <a:noFill/>
          </a:ln>
          <a:effectLst>
            <a:outerShdw blurRad="38100" dist="25400" dir="5400000" rotWithShape="0">
              <a:srgbClr val="000000">
                <a:alpha val="34509"/>
              </a:srgbClr>
            </a:outerShdw>
          </a:effectLst>
        </p:spPr>
        <p:txBody>
          <a:bodyPr spcFirstLastPara="1" wrap="square" lIns="91425" tIns="91425" rIns="91425" bIns="91425" anchor="ctr" anchorCtr="0">
            <a:noAutofit/>
          </a:bodyPr>
          <a:lstStyle/>
          <a:p>
            <a:pPr marL="274320" marR="0" lvl="0" indent="0" algn="l" rtl="0">
              <a:lnSpc>
                <a:spcPct val="9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Data integration issues.</a:t>
            </a:r>
            <a:endParaRPr/>
          </a:p>
        </p:txBody>
      </p:sp>
      <p:sp>
        <p:nvSpPr>
          <p:cNvPr id="1133" name="Shape 1133"/>
          <p:cNvSpPr/>
          <p:nvPr/>
        </p:nvSpPr>
        <p:spPr>
          <a:xfrm>
            <a:off x="609371" y="1326345"/>
            <a:ext cx="373100" cy="238425"/>
          </a:xfrm>
          <a:prstGeom prst="rightArrow">
            <a:avLst>
              <a:gd name="adj1" fmla="val 50000"/>
              <a:gd name="adj2"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1134" name="Shape 1134"/>
          <p:cNvSpPr/>
          <p:nvPr/>
        </p:nvSpPr>
        <p:spPr>
          <a:xfrm>
            <a:off x="668305" y="1887773"/>
            <a:ext cx="10119857" cy="544029"/>
          </a:xfrm>
          <a:prstGeom prst="roundRect">
            <a:avLst>
              <a:gd name="adj" fmla="val 22171"/>
            </a:avLst>
          </a:prstGeom>
          <a:solidFill>
            <a:srgbClr val="FBB465"/>
          </a:solidFill>
          <a:ln>
            <a:noFill/>
          </a:ln>
          <a:effectLst>
            <a:outerShdw blurRad="38100" dist="25400" dir="5400000" rotWithShape="0">
              <a:srgbClr val="000000">
                <a:alpha val="34509"/>
              </a:srgbClr>
            </a:outerShdw>
          </a:effectLst>
        </p:spPr>
        <p:txBody>
          <a:bodyPr spcFirstLastPara="1" wrap="square" lIns="91425" tIns="91425" rIns="91425" bIns="91425" anchor="ctr" anchorCtr="0">
            <a:noAutofit/>
          </a:bodyPr>
          <a:lstStyle/>
          <a:p>
            <a:pPr marL="274320" marR="0" lvl="0" indent="0" algn="l" rtl="0">
              <a:lnSpc>
                <a:spcPct val="9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Sorting of data.</a:t>
            </a:r>
            <a:endParaRPr/>
          </a:p>
        </p:txBody>
      </p:sp>
      <p:sp>
        <p:nvSpPr>
          <p:cNvPr id="1135" name="Shape 1135"/>
          <p:cNvSpPr/>
          <p:nvPr/>
        </p:nvSpPr>
        <p:spPr>
          <a:xfrm>
            <a:off x="609371" y="2040576"/>
            <a:ext cx="373100" cy="238425"/>
          </a:xfrm>
          <a:prstGeom prst="rightArrow">
            <a:avLst>
              <a:gd name="adj1" fmla="val 50000"/>
              <a:gd name="adj2"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1136" name="Shape 1136"/>
          <p:cNvSpPr/>
          <p:nvPr/>
        </p:nvSpPr>
        <p:spPr>
          <a:xfrm>
            <a:off x="668305" y="2602004"/>
            <a:ext cx="10119857" cy="544029"/>
          </a:xfrm>
          <a:prstGeom prst="roundRect">
            <a:avLst>
              <a:gd name="adj" fmla="val 22171"/>
            </a:avLst>
          </a:prstGeom>
          <a:solidFill>
            <a:srgbClr val="FCC180"/>
          </a:solidFill>
          <a:ln>
            <a:noFill/>
          </a:ln>
          <a:effectLst>
            <a:outerShdw blurRad="38100" dist="25400" dir="5400000" rotWithShape="0">
              <a:srgbClr val="000000">
                <a:alpha val="34509"/>
              </a:srgbClr>
            </a:outerShdw>
          </a:effectLst>
        </p:spPr>
        <p:txBody>
          <a:bodyPr spcFirstLastPara="1" wrap="square" lIns="91425" tIns="91425" rIns="91425" bIns="91425" anchor="ctr" anchorCtr="0">
            <a:noAutofit/>
          </a:bodyPr>
          <a:lstStyle/>
          <a:p>
            <a:pPr marL="274320" marR="0" lvl="0" indent="0" algn="l" rtl="0">
              <a:lnSpc>
                <a:spcPct val="9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Constant variability or change in the environment.</a:t>
            </a:r>
            <a:endParaRPr/>
          </a:p>
        </p:txBody>
      </p:sp>
      <p:sp>
        <p:nvSpPr>
          <p:cNvPr id="1137" name="Shape 1137"/>
          <p:cNvSpPr/>
          <p:nvPr/>
        </p:nvSpPr>
        <p:spPr>
          <a:xfrm>
            <a:off x="609371" y="2754807"/>
            <a:ext cx="373100" cy="238425"/>
          </a:xfrm>
          <a:prstGeom prst="rightArrow">
            <a:avLst>
              <a:gd name="adj1" fmla="val 50000"/>
              <a:gd name="adj2"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1138" name="Shape 1138"/>
          <p:cNvSpPr/>
          <p:nvPr/>
        </p:nvSpPr>
        <p:spPr>
          <a:xfrm>
            <a:off x="668305" y="3316235"/>
            <a:ext cx="10119857" cy="544029"/>
          </a:xfrm>
          <a:prstGeom prst="roundRect">
            <a:avLst>
              <a:gd name="adj" fmla="val 22171"/>
            </a:avLst>
          </a:prstGeom>
          <a:solidFill>
            <a:srgbClr val="FDCF9D"/>
          </a:solidFill>
          <a:ln>
            <a:noFill/>
          </a:ln>
          <a:effectLst>
            <a:outerShdw blurRad="38100" dist="25400" dir="5400000" rotWithShape="0">
              <a:srgbClr val="000000">
                <a:alpha val="34509"/>
              </a:srgbClr>
            </a:outerShdw>
          </a:effectLst>
        </p:spPr>
        <p:txBody>
          <a:bodyPr spcFirstLastPara="1" wrap="square" lIns="91425" tIns="91425" rIns="91425" bIns="91425" anchor="ctr" anchorCtr="0">
            <a:noAutofit/>
          </a:bodyPr>
          <a:lstStyle/>
          <a:p>
            <a:pPr marL="274320" marR="0" lvl="0" indent="0" algn="l" rtl="0">
              <a:lnSpc>
                <a:spcPct val="9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Identification of reliable and impactful information.</a:t>
            </a:r>
            <a:endParaRPr/>
          </a:p>
        </p:txBody>
      </p:sp>
      <p:sp>
        <p:nvSpPr>
          <p:cNvPr id="1139" name="Shape 1139"/>
          <p:cNvSpPr/>
          <p:nvPr/>
        </p:nvSpPr>
        <p:spPr>
          <a:xfrm>
            <a:off x="609371" y="3469037"/>
            <a:ext cx="373100" cy="238425"/>
          </a:xfrm>
          <a:prstGeom prst="rightArrow">
            <a:avLst>
              <a:gd name="adj1" fmla="val 50000"/>
              <a:gd name="adj2"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1140" name="Shape 1140"/>
          <p:cNvSpPr/>
          <p:nvPr/>
        </p:nvSpPr>
        <p:spPr>
          <a:xfrm>
            <a:off x="668305" y="4030466"/>
            <a:ext cx="10119857" cy="544029"/>
          </a:xfrm>
          <a:prstGeom prst="roundRect">
            <a:avLst>
              <a:gd name="adj" fmla="val 22171"/>
            </a:avLst>
          </a:prstGeom>
          <a:solidFill>
            <a:srgbClr val="FEE0BE"/>
          </a:solidFill>
          <a:ln>
            <a:noFill/>
          </a:ln>
          <a:effectLst>
            <a:outerShdw blurRad="38100" dist="25400" dir="5400000" rotWithShape="0">
              <a:srgbClr val="000000">
                <a:alpha val="34509"/>
              </a:srgbClr>
            </a:outerShdw>
          </a:effectLst>
        </p:spPr>
        <p:txBody>
          <a:bodyPr spcFirstLastPara="1" wrap="square" lIns="91425" tIns="91425" rIns="91425" bIns="91425" anchor="ctr" anchorCtr="0">
            <a:noAutofit/>
          </a:bodyPr>
          <a:lstStyle/>
          <a:p>
            <a:pPr marL="274320" marR="0" lvl="0" indent="0" algn="l" rtl="0">
              <a:lnSpc>
                <a:spcPct val="9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Heterogeneity of environments.</a:t>
            </a:r>
            <a:endParaRPr/>
          </a:p>
        </p:txBody>
      </p:sp>
      <p:sp>
        <p:nvSpPr>
          <p:cNvPr id="1141" name="Shape 1141"/>
          <p:cNvSpPr/>
          <p:nvPr/>
        </p:nvSpPr>
        <p:spPr>
          <a:xfrm>
            <a:off x="609371" y="4183269"/>
            <a:ext cx="373100" cy="238425"/>
          </a:xfrm>
          <a:prstGeom prst="rightArrow">
            <a:avLst>
              <a:gd name="adj1" fmla="val 50000"/>
              <a:gd name="adj2"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46"/>
        <p:cNvGrpSpPr/>
        <p:nvPr/>
      </p:nvGrpSpPr>
      <p:grpSpPr>
        <a:xfrm>
          <a:off x="0" y="0"/>
          <a:ext cx="0" cy="0"/>
          <a:chOff x="0" y="0"/>
          <a:chExt cx="0" cy="0"/>
        </a:xfrm>
      </p:grpSpPr>
      <p:sp>
        <p:nvSpPr>
          <p:cNvPr id="1147" name="Shape 1147"/>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What did you Grasp?</a:t>
            </a:r>
            <a:endParaRPr/>
          </a:p>
        </p:txBody>
      </p:sp>
      <p:sp>
        <p:nvSpPr>
          <p:cNvPr id="1148" name="Shape 1148"/>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4:</a:t>
            </a:r>
            <a:r>
              <a:rPr lang="en-US" sz="1600" b="0" i="0" u="none" strike="noStrike" cap="none">
                <a:solidFill>
                  <a:srgbClr val="0EC07D"/>
                </a:solidFill>
                <a:latin typeface="Arial"/>
                <a:ea typeface="Arial"/>
                <a:cs typeface="Arial"/>
                <a:sym typeface="Arial"/>
              </a:rPr>
              <a:t> Characteristics of Big Data</a:t>
            </a:r>
            <a:endParaRPr sz="1600" b="0" i="0" u="none" strike="noStrike" cap="none">
              <a:solidFill>
                <a:srgbClr val="0EC07D"/>
              </a:solidFill>
              <a:latin typeface="Arial"/>
              <a:ea typeface="Arial"/>
              <a:cs typeface="Arial"/>
              <a:sym typeface="Arial"/>
            </a:endParaRPr>
          </a:p>
        </p:txBody>
      </p:sp>
      <p:sp>
        <p:nvSpPr>
          <p:cNvPr id="1149" name="Shape 1149"/>
          <p:cNvSpPr txBox="1">
            <a:spLocks noGrp="1"/>
          </p:cNvSpPr>
          <p:nvPr>
            <p:ph type="body" idx="2"/>
          </p:nvPr>
        </p:nvSpPr>
        <p:spPr>
          <a:xfrm>
            <a:off x="4809152" y="1778799"/>
            <a:ext cx="7267234" cy="3749409"/>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1800"/>
              <a:buFont typeface="Arial"/>
              <a:buAutoNum type="arabicPeriod"/>
            </a:pPr>
            <a:r>
              <a:rPr lang="en-US" sz="1800" b="0" i="0" u="none" strike="noStrike" cap="none">
                <a:solidFill>
                  <a:schemeClr val="dk1"/>
                </a:solidFill>
                <a:latin typeface="Arial"/>
                <a:ea typeface="Arial"/>
                <a:cs typeface="Arial"/>
                <a:sym typeface="Arial"/>
              </a:rPr>
              <a:t>Which of the following dimension of variety is based on measurement units and terminologies?</a:t>
            </a:r>
            <a:endParaRPr/>
          </a:p>
          <a:p>
            <a:pPr marL="679450" marR="0" lvl="0" indent="-342900" algn="l" rtl="0">
              <a:lnSpc>
                <a:spcPct val="100000"/>
              </a:lnSpc>
              <a:spcBef>
                <a:spcPts val="120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Structural variety</a:t>
            </a:r>
            <a:endParaRPr/>
          </a:p>
          <a:p>
            <a:pPr marL="679450" marR="0" lvl="0" indent="-342900" algn="l" rtl="0">
              <a:lnSpc>
                <a:spcPct val="10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Semantic variety</a:t>
            </a:r>
            <a:endParaRPr/>
          </a:p>
          <a:p>
            <a:pPr marL="679450" marR="0" lvl="0" indent="-342900" algn="l" rtl="0">
              <a:lnSpc>
                <a:spcPct val="10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Media variety</a:t>
            </a:r>
            <a:endParaRPr/>
          </a:p>
          <a:p>
            <a:pPr marL="679450" marR="0" lvl="0" indent="-342900" algn="l" rtl="0">
              <a:lnSpc>
                <a:spcPct val="10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None of the above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54"/>
        <p:cNvGrpSpPr/>
        <p:nvPr/>
      </p:nvGrpSpPr>
      <p:grpSpPr>
        <a:xfrm>
          <a:off x="0" y="0"/>
          <a:ext cx="0" cy="0"/>
          <a:chOff x="0" y="0"/>
          <a:chExt cx="0" cy="0"/>
        </a:xfrm>
      </p:grpSpPr>
      <p:sp>
        <p:nvSpPr>
          <p:cNvPr id="1155" name="Shape 1155"/>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What did you Grasp?</a:t>
            </a:r>
            <a:endParaRPr/>
          </a:p>
        </p:txBody>
      </p:sp>
      <p:sp>
        <p:nvSpPr>
          <p:cNvPr id="1156" name="Shape 1156"/>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4:</a:t>
            </a:r>
            <a:r>
              <a:rPr lang="en-US" sz="1600" b="0" i="0" u="none" strike="noStrike" cap="none">
                <a:solidFill>
                  <a:srgbClr val="0EC07D"/>
                </a:solidFill>
                <a:latin typeface="Arial"/>
                <a:ea typeface="Arial"/>
                <a:cs typeface="Arial"/>
                <a:sym typeface="Arial"/>
              </a:rPr>
              <a:t> Characteristics of Big Data</a:t>
            </a:r>
            <a:endParaRPr sz="1600" b="0" i="0" u="none" strike="noStrike" cap="none">
              <a:solidFill>
                <a:srgbClr val="0EC07D"/>
              </a:solidFill>
              <a:latin typeface="Arial"/>
              <a:ea typeface="Arial"/>
              <a:cs typeface="Arial"/>
              <a:sym typeface="Arial"/>
            </a:endParaRPr>
          </a:p>
        </p:txBody>
      </p:sp>
      <p:sp>
        <p:nvSpPr>
          <p:cNvPr id="1157" name="Shape 1157"/>
          <p:cNvSpPr txBox="1">
            <a:spLocks noGrp="1"/>
          </p:cNvSpPr>
          <p:nvPr>
            <p:ph type="body" idx="2"/>
          </p:nvPr>
        </p:nvSpPr>
        <p:spPr>
          <a:xfrm>
            <a:off x="4809152" y="1778799"/>
            <a:ext cx="7267234" cy="3749409"/>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1800"/>
              <a:buFont typeface="Arial"/>
              <a:buAutoNum type="arabicPeriod" startAt="2"/>
            </a:pPr>
            <a:r>
              <a:rPr lang="en-US" sz="1800" b="0" i="0" u="none" strike="noStrike" cap="none">
                <a:solidFill>
                  <a:schemeClr val="dk1"/>
                </a:solidFill>
                <a:latin typeface="Arial"/>
                <a:ea typeface="Arial"/>
                <a:cs typeface="Arial"/>
                <a:sym typeface="Arial"/>
              </a:rPr>
              <a:t>Which of the following is NOT a challenge due to the varieties in big data?</a:t>
            </a:r>
            <a:endParaRPr/>
          </a:p>
          <a:p>
            <a:pPr marL="679450" marR="0" lvl="0" indent="-342900" algn="l" rtl="0">
              <a:lnSpc>
                <a:spcPct val="100000"/>
              </a:lnSpc>
              <a:spcBef>
                <a:spcPts val="120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Data integration issues</a:t>
            </a:r>
            <a:endParaRPr/>
          </a:p>
          <a:p>
            <a:pPr marL="679450" marR="0" lvl="0" indent="-342900" algn="l" rtl="0">
              <a:lnSpc>
                <a:spcPct val="10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Sorting issues</a:t>
            </a:r>
            <a:endParaRPr/>
          </a:p>
          <a:p>
            <a:pPr marL="679450" marR="0" lvl="0" indent="-342900" algn="l" rtl="0">
              <a:lnSpc>
                <a:spcPct val="10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Stability in the environment</a:t>
            </a:r>
            <a:endParaRPr/>
          </a:p>
          <a:p>
            <a:pPr marL="679450" marR="0" lvl="0" indent="-342900" algn="l" rtl="0">
              <a:lnSpc>
                <a:spcPct val="10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Heterogeneous environments</a:t>
            </a:r>
            <a:endParaRPr/>
          </a:p>
          <a:p>
            <a:pPr marL="679450" marR="0" lvl="0" indent="-228600" algn="l" rtl="0">
              <a:lnSpc>
                <a:spcPct val="100000"/>
              </a:lnSpc>
              <a:spcBef>
                <a:spcPts val="1200"/>
              </a:spcBef>
              <a:spcAft>
                <a:spcPts val="0"/>
              </a:spcAft>
              <a:buClr>
                <a:schemeClr val="dk1"/>
              </a:buClr>
              <a:buSzPts val="1800"/>
              <a:buFont typeface="Arial"/>
              <a:buNone/>
            </a:pPr>
            <a:endParaRPr sz="1800" b="1" i="0" u="none" strike="noStrike" cap="none">
              <a:solidFill>
                <a:schemeClr val="dk1"/>
              </a:solidFill>
              <a:latin typeface="Arial"/>
              <a:ea typeface="Arial"/>
              <a:cs typeface="Arial"/>
              <a:sym typeface="Arial"/>
            </a:endParaRPr>
          </a:p>
          <a:p>
            <a:pPr marL="679450" marR="0" lvl="0" indent="-228600" algn="l" rtl="0">
              <a:lnSpc>
                <a:spcPct val="100000"/>
              </a:lnSpc>
              <a:spcBef>
                <a:spcPts val="1200"/>
              </a:spcBef>
              <a:spcAft>
                <a:spcPts val="0"/>
              </a:spcAft>
              <a:buClr>
                <a:schemeClr val="dk1"/>
              </a:buClr>
              <a:buSzPts val="1800"/>
              <a:buFont typeface="Arial"/>
              <a:buNone/>
            </a:pPr>
            <a:endParaRPr sz="1800" b="1" i="0" u="none" strike="noStrike" cap="none">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62"/>
        <p:cNvGrpSpPr/>
        <p:nvPr/>
      </p:nvGrpSpPr>
      <p:grpSpPr>
        <a:xfrm>
          <a:off x="0" y="0"/>
          <a:ext cx="0" cy="0"/>
          <a:chOff x="0" y="0"/>
          <a:chExt cx="0" cy="0"/>
        </a:xfrm>
      </p:grpSpPr>
      <p:pic>
        <p:nvPicPr>
          <p:cNvPr id="1163" name="Shape 1163"/>
          <p:cNvPicPr preferRelativeResize="0"/>
          <p:nvPr/>
        </p:nvPicPr>
        <p:blipFill rotWithShape="1">
          <a:blip r:embed="rId3">
            <a:alphaModFix/>
          </a:blip>
          <a:srcRect/>
          <a:stretch/>
        </p:blipFill>
        <p:spPr>
          <a:xfrm>
            <a:off x="7983401" y="1781477"/>
            <a:ext cx="3287573" cy="4443278"/>
          </a:xfrm>
          <a:prstGeom prst="rect">
            <a:avLst/>
          </a:prstGeom>
          <a:noFill/>
          <a:ln>
            <a:noFill/>
          </a:ln>
        </p:spPr>
      </p:pic>
      <p:pic>
        <p:nvPicPr>
          <p:cNvPr id="1164" name="Shape 1164"/>
          <p:cNvPicPr preferRelativeResize="0"/>
          <p:nvPr/>
        </p:nvPicPr>
        <p:blipFill rotWithShape="1">
          <a:blip r:embed="rId4">
            <a:alphaModFix/>
          </a:blip>
          <a:srcRect l="67844" t="7216"/>
          <a:stretch/>
        </p:blipFill>
        <p:spPr>
          <a:xfrm>
            <a:off x="8579618" y="2414679"/>
            <a:ext cx="440765" cy="531845"/>
          </a:xfrm>
          <a:prstGeom prst="rect">
            <a:avLst/>
          </a:prstGeom>
          <a:noFill/>
          <a:ln>
            <a:noFill/>
          </a:ln>
        </p:spPr>
      </p:pic>
      <p:sp>
        <p:nvSpPr>
          <p:cNvPr id="1165" name="Shape 1165"/>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4. Value - the Big V of Big Data </a:t>
            </a:r>
            <a:endParaRPr/>
          </a:p>
        </p:txBody>
      </p:sp>
      <p:sp>
        <p:nvSpPr>
          <p:cNvPr id="1166" name="Shape 1166"/>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4:</a:t>
            </a:r>
            <a:r>
              <a:rPr lang="en-US" sz="1600" b="0" i="0" u="none" strike="noStrike" cap="none">
                <a:solidFill>
                  <a:srgbClr val="0EC07D"/>
                </a:solidFill>
                <a:latin typeface="Arial"/>
                <a:ea typeface="Arial"/>
                <a:cs typeface="Arial"/>
                <a:sym typeface="Arial"/>
              </a:rPr>
              <a:t> Characteristics of Big Data</a:t>
            </a:r>
            <a:endParaRPr sz="1600" b="0" i="0" u="none" strike="noStrike" cap="none">
              <a:solidFill>
                <a:srgbClr val="0EC07D"/>
              </a:solidFill>
              <a:latin typeface="Arial"/>
              <a:ea typeface="Arial"/>
              <a:cs typeface="Arial"/>
              <a:sym typeface="Arial"/>
            </a:endParaRPr>
          </a:p>
        </p:txBody>
      </p:sp>
      <p:sp>
        <p:nvSpPr>
          <p:cNvPr id="1167" name="Shape 1167"/>
          <p:cNvSpPr txBox="1">
            <a:spLocks noGrp="1"/>
          </p:cNvSpPr>
          <p:nvPr>
            <p:ph type="body" idx="2"/>
          </p:nvPr>
        </p:nvSpPr>
        <p:spPr>
          <a:xfrm>
            <a:off x="514350" y="1304995"/>
            <a:ext cx="6989536" cy="4840828"/>
          </a:xfrm>
          <a:prstGeom prst="rect">
            <a:avLst/>
          </a:prstGeom>
          <a:noFill/>
          <a:ln>
            <a:noFill/>
          </a:ln>
        </p:spPr>
        <p:txBody>
          <a:bodyPr spcFirstLastPara="1" wrap="square" lIns="91425" tIns="45700" rIns="91425" bIns="45700" anchor="t" anchorCtr="0">
            <a:noAutofit/>
          </a:bodyPr>
          <a:lstStyle/>
          <a:p>
            <a:pPr marL="285750" marR="0" lvl="1" indent="-285750" algn="l" rtl="0">
              <a:lnSpc>
                <a:spcPct val="90000"/>
              </a:lnSpc>
              <a:spcBef>
                <a:spcPts val="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The other characteristics will become useless if value is not derived out of Big Data.</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Data has intrinsic value, but will become useless it is discovered.</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Data is becoming the capital for many businesses.</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Accurate and precise business decisions can be made.</a:t>
            </a:r>
            <a:endParaRPr/>
          </a:p>
          <a:p>
            <a:pPr marL="285750" marR="0" lvl="1" indent="-285750" algn="l" rtl="0">
              <a:lnSpc>
                <a:spcPct val="90000"/>
              </a:lnSpc>
              <a:spcBef>
                <a:spcPts val="12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Analyze the data to find its value.</a:t>
            </a:r>
            <a:endParaRPr/>
          </a:p>
          <a:p>
            <a:pPr marL="285750" marR="0" lvl="1" indent="-171450" algn="l" rtl="0">
              <a:lnSpc>
                <a:spcPct val="90000"/>
              </a:lnSpc>
              <a:spcBef>
                <a:spcPts val="1200"/>
              </a:spcBef>
              <a:spcAft>
                <a:spcPts val="0"/>
              </a:spcAft>
              <a:buClr>
                <a:schemeClr val="dk1"/>
              </a:buClr>
              <a:buSzPts val="1800"/>
              <a:buFont typeface="Noto Sans Symbols"/>
              <a:buNone/>
            </a:pPr>
            <a:endParaRPr sz="1800" b="0" i="0" u="none" strike="noStrike" cap="none">
              <a:solidFill>
                <a:schemeClr val="dk1"/>
              </a:solidFill>
              <a:latin typeface="Arial"/>
              <a:ea typeface="Arial"/>
              <a:cs typeface="Arial"/>
              <a:sym typeface="Arial"/>
            </a:endParaRPr>
          </a:p>
          <a:p>
            <a:pPr marL="285750" marR="0" lvl="1" indent="-171450" algn="l" rtl="0">
              <a:lnSpc>
                <a:spcPct val="90000"/>
              </a:lnSpc>
              <a:spcBef>
                <a:spcPts val="1200"/>
              </a:spcBef>
              <a:spcAft>
                <a:spcPts val="0"/>
              </a:spcAft>
              <a:buClr>
                <a:schemeClr val="dk1"/>
              </a:buClr>
              <a:buSzPts val="1800"/>
              <a:buFont typeface="Noto Sans Symbols"/>
              <a:buNone/>
            </a:pPr>
            <a:endParaRPr sz="1800" b="0" i="0" u="none" strike="noStrike" cap="none">
              <a:solidFill>
                <a:schemeClr val="dk1"/>
              </a:solidFill>
              <a:latin typeface="Arial"/>
              <a:ea typeface="Arial"/>
              <a:cs typeface="Arial"/>
              <a:sym typeface="Arial"/>
            </a:endParaRPr>
          </a:p>
        </p:txBody>
      </p:sp>
      <p:sp>
        <p:nvSpPr>
          <p:cNvPr id="1168" name="Shape 1168"/>
          <p:cNvSpPr/>
          <p:nvPr/>
        </p:nvSpPr>
        <p:spPr>
          <a:xfrm>
            <a:off x="9423936" y="1924718"/>
            <a:ext cx="740907" cy="707886"/>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EC07D"/>
              </a:buClr>
              <a:buSzPts val="2000"/>
              <a:buFont typeface="Arial"/>
              <a:buNone/>
            </a:pPr>
            <a:r>
              <a:rPr lang="en-US" sz="2000" b="1" i="0" u="none" strike="noStrike" cap="none">
                <a:solidFill>
                  <a:srgbClr val="0EC07D"/>
                </a:solidFill>
                <a:latin typeface="Arial"/>
                <a:ea typeface="Arial"/>
                <a:cs typeface="Arial"/>
                <a:sym typeface="Arial"/>
              </a:rPr>
              <a:t>Big</a:t>
            </a:r>
            <a:endParaRPr/>
          </a:p>
          <a:p>
            <a:pPr marL="0" marR="0" lvl="0" indent="0" algn="ctr" rtl="0">
              <a:lnSpc>
                <a:spcPct val="100000"/>
              </a:lnSpc>
              <a:spcBef>
                <a:spcPts val="0"/>
              </a:spcBef>
              <a:spcAft>
                <a:spcPts val="0"/>
              </a:spcAft>
              <a:buClr>
                <a:srgbClr val="0EC07D"/>
              </a:buClr>
              <a:buSzPts val="2000"/>
              <a:buFont typeface="Arial"/>
              <a:buNone/>
            </a:pPr>
            <a:r>
              <a:rPr lang="en-US" sz="2000" b="1" i="0" u="none" strike="noStrike" cap="none">
                <a:solidFill>
                  <a:srgbClr val="0EC07D"/>
                </a:solidFill>
                <a:latin typeface="Arial"/>
                <a:ea typeface="Arial"/>
                <a:cs typeface="Arial"/>
                <a:sym typeface="Arial"/>
              </a:rPr>
              <a:t>Data</a:t>
            </a:r>
            <a:endParaRPr sz="1100" b="0" i="0" u="none" strike="noStrike" cap="none">
              <a:solidFill>
                <a:srgbClr val="0EC07D"/>
              </a:solidFill>
              <a:latin typeface="Arial"/>
              <a:ea typeface="Arial"/>
              <a:cs typeface="Arial"/>
              <a:sym typeface="Arial"/>
            </a:endParaRPr>
          </a:p>
        </p:txBody>
      </p:sp>
      <p:pic>
        <p:nvPicPr>
          <p:cNvPr id="1169" name="Shape 1169"/>
          <p:cNvPicPr preferRelativeResize="0"/>
          <p:nvPr/>
        </p:nvPicPr>
        <p:blipFill rotWithShape="1">
          <a:blip r:embed="rId4">
            <a:alphaModFix/>
          </a:blip>
          <a:srcRect l="67844" t="7216"/>
          <a:stretch/>
        </p:blipFill>
        <p:spPr>
          <a:xfrm>
            <a:off x="10568396" y="2414679"/>
            <a:ext cx="440765" cy="53184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74"/>
        <p:cNvGrpSpPr/>
        <p:nvPr/>
      </p:nvGrpSpPr>
      <p:grpSpPr>
        <a:xfrm>
          <a:off x="0" y="0"/>
          <a:ext cx="0" cy="0"/>
          <a:chOff x="0" y="0"/>
          <a:chExt cx="0" cy="0"/>
        </a:xfrm>
      </p:grpSpPr>
      <p:sp>
        <p:nvSpPr>
          <p:cNvPr id="1175" name="Shape 1175"/>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4.1 Drivers of Big Data Value</a:t>
            </a:r>
            <a:endParaRPr/>
          </a:p>
        </p:txBody>
      </p:sp>
      <p:sp>
        <p:nvSpPr>
          <p:cNvPr id="1176" name="Shape 1176"/>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4:</a:t>
            </a:r>
            <a:r>
              <a:rPr lang="en-US" sz="1600" b="0" i="0" u="none" strike="noStrike" cap="none">
                <a:solidFill>
                  <a:srgbClr val="0EC07D"/>
                </a:solidFill>
                <a:latin typeface="Arial"/>
                <a:ea typeface="Arial"/>
                <a:cs typeface="Arial"/>
                <a:sym typeface="Arial"/>
              </a:rPr>
              <a:t> Characteristics of Big Data</a:t>
            </a:r>
            <a:endParaRPr sz="1600" b="0" i="0" u="none" strike="noStrike" cap="none">
              <a:solidFill>
                <a:srgbClr val="0EC07D"/>
              </a:solidFill>
              <a:latin typeface="Arial"/>
              <a:ea typeface="Arial"/>
              <a:cs typeface="Arial"/>
              <a:sym typeface="Arial"/>
            </a:endParaRPr>
          </a:p>
        </p:txBody>
      </p:sp>
      <p:sp>
        <p:nvSpPr>
          <p:cNvPr id="1177" name="Shape 1177"/>
          <p:cNvSpPr txBox="1">
            <a:spLocks noGrp="1"/>
          </p:cNvSpPr>
          <p:nvPr>
            <p:ph type="body" idx="2"/>
          </p:nvPr>
        </p:nvSpPr>
        <p:spPr>
          <a:xfrm>
            <a:off x="514350" y="1560488"/>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a:p>
        </p:txBody>
      </p:sp>
      <p:grpSp>
        <p:nvGrpSpPr>
          <p:cNvPr id="1178" name="Shape 1178"/>
          <p:cNvGrpSpPr/>
          <p:nvPr/>
        </p:nvGrpSpPr>
        <p:grpSpPr>
          <a:xfrm>
            <a:off x="3713636" y="1472943"/>
            <a:ext cx="4559911" cy="4567035"/>
            <a:chOff x="2675581" y="676587"/>
            <a:chExt cx="3793942" cy="3790328"/>
          </a:xfrm>
        </p:grpSpPr>
        <p:sp>
          <p:nvSpPr>
            <p:cNvPr id="1179" name="Shape 1179"/>
            <p:cNvSpPr/>
            <p:nvPr/>
          </p:nvSpPr>
          <p:spPr>
            <a:xfrm rot="-7199815">
              <a:off x="3183352" y="1184485"/>
              <a:ext cx="2774659" cy="2774659"/>
            </a:xfrm>
            <a:prstGeom prst="blockArc">
              <a:avLst>
                <a:gd name="adj1" fmla="val 12622480"/>
                <a:gd name="adj2" fmla="val 18176457"/>
                <a:gd name="adj3" fmla="val 20786"/>
              </a:avLst>
            </a:prstGeom>
            <a:solidFill>
              <a:srgbClr val="1D7E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180" name="Shape 1180"/>
            <p:cNvSpPr/>
            <p:nvPr/>
          </p:nvSpPr>
          <p:spPr>
            <a:xfrm rot="-1799815">
              <a:off x="3183352" y="1184357"/>
              <a:ext cx="2774659" cy="2774659"/>
            </a:xfrm>
            <a:prstGeom prst="blockArc">
              <a:avLst>
                <a:gd name="adj1" fmla="val 12622480"/>
                <a:gd name="adj2" fmla="val 18176457"/>
                <a:gd name="adj3" fmla="val 20786"/>
              </a:avLst>
            </a:prstGeom>
            <a:solidFill>
              <a:srgbClr val="1F887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181" name="Shape 1181"/>
            <p:cNvSpPr/>
            <p:nvPr/>
          </p:nvSpPr>
          <p:spPr>
            <a:xfrm rot="3600185">
              <a:off x="3187094" y="1184439"/>
              <a:ext cx="2774659" cy="2774659"/>
            </a:xfrm>
            <a:prstGeom prst="blockArc">
              <a:avLst>
                <a:gd name="adj1" fmla="val 12564381"/>
                <a:gd name="adj2" fmla="val 18346131"/>
                <a:gd name="adj3" fmla="val 20844"/>
              </a:avLst>
            </a:prstGeom>
            <a:solidFill>
              <a:srgbClr val="155B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182" name="Shape 1182"/>
            <p:cNvSpPr/>
            <p:nvPr/>
          </p:nvSpPr>
          <p:spPr>
            <a:xfrm rot="9000185">
              <a:off x="3185977" y="1184485"/>
              <a:ext cx="2774659" cy="2774659"/>
            </a:xfrm>
            <a:prstGeom prst="blockArc">
              <a:avLst>
                <a:gd name="adj1" fmla="val 12622480"/>
                <a:gd name="adj2" fmla="val 18081133"/>
                <a:gd name="adj3" fmla="val 20809"/>
              </a:avLst>
            </a:prstGeom>
            <a:solidFill>
              <a:srgbClr val="1B786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nvGrpSpPr>
            <p:cNvPr id="1183" name="Shape 1183"/>
            <p:cNvGrpSpPr/>
            <p:nvPr/>
          </p:nvGrpSpPr>
          <p:grpSpPr>
            <a:xfrm rot="5400000">
              <a:off x="5379664" y="2278951"/>
              <a:ext cx="585000" cy="585471"/>
              <a:chOff x="1967628" y="812211"/>
              <a:chExt cx="588000" cy="588000"/>
            </a:xfrm>
          </p:grpSpPr>
          <p:sp>
            <p:nvSpPr>
              <p:cNvPr id="1184" name="Shape 1184"/>
              <p:cNvSpPr/>
              <p:nvPr/>
            </p:nvSpPr>
            <p:spPr>
              <a:xfrm rot="39023">
                <a:off x="1970909" y="815492"/>
                <a:ext cx="581437" cy="581437"/>
              </a:xfrm>
              <a:prstGeom prst="pie">
                <a:avLst>
                  <a:gd name="adj1" fmla="val 6190354"/>
                  <a:gd name="adj2" fmla="val 14996165"/>
                </a:avLst>
              </a:prstGeom>
              <a:solidFill>
                <a:srgbClr val="1B786E"/>
              </a:solidFill>
              <a:ln>
                <a:noFill/>
              </a:ln>
              <a:effectLst>
                <a:outerShdw blurRad="142875" algn="bl" rotWithShape="0">
                  <a:srgbClr val="000000">
                    <a:alpha val="4274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185" name="Shape 1185"/>
              <p:cNvSpPr/>
              <p:nvPr/>
            </p:nvSpPr>
            <p:spPr>
              <a:xfrm rot="10800000">
                <a:off x="1970875" y="815525"/>
                <a:ext cx="581400" cy="581400"/>
              </a:xfrm>
              <a:prstGeom prst="pie">
                <a:avLst>
                  <a:gd name="adj1" fmla="val 4028252"/>
                  <a:gd name="adj2" fmla="val 17183677"/>
                </a:avLst>
              </a:prstGeom>
              <a:solidFill>
                <a:srgbClr val="1B786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grpSp>
          <p:nvGrpSpPr>
            <p:cNvPr id="1186" name="Shape 1186"/>
            <p:cNvGrpSpPr/>
            <p:nvPr/>
          </p:nvGrpSpPr>
          <p:grpSpPr>
            <a:xfrm rot="10800000">
              <a:off x="4280710" y="3378530"/>
              <a:ext cx="585000" cy="585471"/>
              <a:chOff x="1967628" y="812211"/>
              <a:chExt cx="588000" cy="588000"/>
            </a:xfrm>
          </p:grpSpPr>
          <p:sp>
            <p:nvSpPr>
              <p:cNvPr id="1187" name="Shape 1187"/>
              <p:cNvSpPr/>
              <p:nvPr/>
            </p:nvSpPr>
            <p:spPr>
              <a:xfrm rot="39023">
                <a:off x="1970909" y="815492"/>
                <a:ext cx="581437" cy="581437"/>
              </a:xfrm>
              <a:prstGeom prst="pie">
                <a:avLst>
                  <a:gd name="adj1" fmla="val 6190354"/>
                  <a:gd name="adj2" fmla="val 14996165"/>
                </a:avLst>
              </a:prstGeom>
              <a:solidFill>
                <a:srgbClr val="1D7E74"/>
              </a:solidFill>
              <a:ln>
                <a:noFill/>
              </a:ln>
              <a:effectLst>
                <a:outerShdw blurRad="142875" algn="bl" rotWithShape="0">
                  <a:srgbClr val="000000">
                    <a:alpha val="4274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188" name="Shape 1188"/>
              <p:cNvSpPr/>
              <p:nvPr/>
            </p:nvSpPr>
            <p:spPr>
              <a:xfrm rot="10800000">
                <a:off x="1970875" y="815525"/>
                <a:ext cx="581400" cy="581400"/>
              </a:xfrm>
              <a:prstGeom prst="pie">
                <a:avLst>
                  <a:gd name="adj1" fmla="val 4028252"/>
                  <a:gd name="adj2" fmla="val 17183677"/>
                </a:avLst>
              </a:prstGeom>
              <a:solidFill>
                <a:srgbClr val="1D7E7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grpSp>
          <p:nvGrpSpPr>
            <p:cNvPr id="1189" name="Shape 1189"/>
            <p:cNvGrpSpPr/>
            <p:nvPr/>
          </p:nvGrpSpPr>
          <p:grpSpPr>
            <a:xfrm rot="-5400000">
              <a:off x="3179922" y="2281479"/>
              <a:ext cx="585000" cy="585471"/>
              <a:chOff x="1967628" y="812211"/>
              <a:chExt cx="588000" cy="588000"/>
            </a:xfrm>
          </p:grpSpPr>
          <p:sp>
            <p:nvSpPr>
              <p:cNvPr id="1190" name="Shape 1190"/>
              <p:cNvSpPr/>
              <p:nvPr/>
            </p:nvSpPr>
            <p:spPr>
              <a:xfrm rot="39023">
                <a:off x="1970909" y="815492"/>
                <a:ext cx="581437" cy="581437"/>
              </a:xfrm>
              <a:prstGeom prst="pie">
                <a:avLst>
                  <a:gd name="adj1" fmla="val 6190354"/>
                  <a:gd name="adj2" fmla="val 14996165"/>
                </a:avLst>
              </a:prstGeom>
              <a:solidFill>
                <a:srgbClr val="1F887E"/>
              </a:solidFill>
              <a:ln>
                <a:noFill/>
              </a:ln>
              <a:effectLst>
                <a:outerShdw blurRad="142875" algn="bl" rotWithShape="0">
                  <a:srgbClr val="000000">
                    <a:alpha val="4274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191" name="Shape 1191"/>
              <p:cNvSpPr/>
              <p:nvPr/>
            </p:nvSpPr>
            <p:spPr>
              <a:xfrm rot="10800000">
                <a:off x="1970875" y="815525"/>
                <a:ext cx="581400" cy="581400"/>
              </a:xfrm>
              <a:prstGeom prst="pie">
                <a:avLst>
                  <a:gd name="adj1" fmla="val 4028252"/>
                  <a:gd name="adj2" fmla="val 17183677"/>
                </a:avLst>
              </a:prstGeom>
              <a:solidFill>
                <a:srgbClr val="1F887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sp>
          <p:nvSpPr>
            <p:cNvPr id="1192" name="Shape 1192"/>
            <p:cNvSpPr txBox="1"/>
            <p:nvPr/>
          </p:nvSpPr>
          <p:spPr>
            <a:xfrm>
              <a:off x="3214513" y="2360618"/>
              <a:ext cx="507900" cy="266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FFFFFF"/>
                  </a:solidFill>
                  <a:latin typeface="Arial"/>
                  <a:ea typeface="Arial"/>
                  <a:cs typeface="Arial"/>
                  <a:sym typeface="Arial"/>
                </a:rPr>
                <a:t>01</a:t>
              </a:r>
              <a:endParaRPr sz="2000" b="1" i="0" u="none" strike="noStrike" cap="none">
                <a:solidFill>
                  <a:srgbClr val="FFFFFF"/>
                </a:solidFill>
                <a:latin typeface="Arial"/>
                <a:ea typeface="Arial"/>
                <a:cs typeface="Arial"/>
                <a:sym typeface="Arial"/>
              </a:endParaRPr>
            </a:p>
          </p:txBody>
        </p:sp>
        <p:sp>
          <p:nvSpPr>
            <p:cNvPr id="1193" name="Shape 1193"/>
            <p:cNvSpPr txBox="1"/>
            <p:nvPr/>
          </p:nvSpPr>
          <p:spPr>
            <a:xfrm>
              <a:off x="4335750" y="3460301"/>
              <a:ext cx="507900" cy="266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FFFFFF"/>
                  </a:solidFill>
                  <a:latin typeface="Arial"/>
                  <a:ea typeface="Arial"/>
                  <a:cs typeface="Arial"/>
                  <a:sym typeface="Arial"/>
                </a:rPr>
                <a:t>02</a:t>
              </a:r>
              <a:endParaRPr sz="2000" b="1" i="0" u="none" strike="noStrike" cap="none">
                <a:solidFill>
                  <a:srgbClr val="FFFFFF"/>
                </a:solidFill>
                <a:latin typeface="Arial"/>
                <a:ea typeface="Arial"/>
                <a:cs typeface="Arial"/>
                <a:sym typeface="Arial"/>
              </a:endParaRPr>
            </a:p>
          </p:txBody>
        </p:sp>
        <p:sp>
          <p:nvSpPr>
            <p:cNvPr id="1194" name="Shape 1194"/>
            <p:cNvSpPr txBox="1"/>
            <p:nvPr/>
          </p:nvSpPr>
          <p:spPr>
            <a:xfrm>
              <a:off x="5419402" y="2360618"/>
              <a:ext cx="507900" cy="266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FFFFFF"/>
                  </a:solidFill>
                  <a:latin typeface="Arial"/>
                  <a:ea typeface="Arial"/>
                  <a:cs typeface="Arial"/>
                  <a:sym typeface="Arial"/>
                </a:rPr>
                <a:t>03</a:t>
              </a:r>
              <a:endParaRPr sz="2000" b="1" i="0" u="none" strike="noStrike" cap="none">
                <a:solidFill>
                  <a:srgbClr val="FFFFFF"/>
                </a:solidFill>
                <a:latin typeface="Arial"/>
                <a:ea typeface="Arial"/>
                <a:cs typeface="Arial"/>
                <a:sym typeface="Arial"/>
              </a:endParaRPr>
            </a:p>
          </p:txBody>
        </p:sp>
        <p:grpSp>
          <p:nvGrpSpPr>
            <p:cNvPr id="1195" name="Shape 1195"/>
            <p:cNvGrpSpPr/>
            <p:nvPr/>
          </p:nvGrpSpPr>
          <p:grpSpPr>
            <a:xfrm>
              <a:off x="4261689" y="1180926"/>
              <a:ext cx="585000" cy="585529"/>
              <a:chOff x="1967628" y="812211"/>
              <a:chExt cx="588000" cy="588000"/>
            </a:xfrm>
          </p:grpSpPr>
          <p:sp>
            <p:nvSpPr>
              <p:cNvPr id="1196" name="Shape 1196"/>
              <p:cNvSpPr/>
              <p:nvPr/>
            </p:nvSpPr>
            <p:spPr>
              <a:xfrm rot="39023">
                <a:off x="1970909" y="815492"/>
                <a:ext cx="581437" cy="581437"/>
              </a:xfrm>
              <a:prstGeom prst="pie">
                <a:avLst>
                  <a:gd name="adj1" fmla="val 6190354"/>
                  <a:gd name="adj2" fmla="val 14996165"/>
                </a:avLst>
              </a:prstGeom>
              <a:solidFill>
                <a:srgbClr val="155B54"/>
              </a:solidFill>
              <a:ln>
                <a:noFill/>
              </a:ln>
              <a:effectLst>
                <a:outerShdw blurRad="142875" algn="bl" rotWithShape="0">
                  <a:srgbClr val="000000">
                    <a:alpha val="4274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197" name="Shape 1197"/>
              <p:cNvSpPr/>
              <p:nvPr/>
            </p:nvSpPr>
            <p:spPr>
              <a:xfrm rot="10800000">
                <a:off x="1970875" y="815525"/>
                <a:ext cx="581400" cy="581400"/>
              </a:xfrm>
              <a:prstGeom prst="pie">
                <a:avLst>
                  <a:gd name="adj1" fmla="val 4028252"/>
                  <a:gd name="adj2" fmla="val 17183677"/>
                </a:avLst>
              </a:prstGeom>
              <a:solidFill>
                <a:srgbClr val="155B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sp>
          <p:nvSpPr>
            <p:cNvPr id="1198" name="Shape 1198"/>
            <p:cNvSpPr txBox="1"/>
            <p:nvPr/>
          </p:nvSpPr>
          <p:spPr>
            <a:xfrm>
              <a:off x="4335750" y="1254446"/>
              <a:ext cx="507900" cy="266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FFFFFF"/>
                  </a:solidFill>
                  <a:latin typeface="Arial"/>
                  <a:ea typeface="Arial"/>
                  <a:cs typeface="Arial"/>
                  <a:sym typeface="Arial"/>
                </a:rPr>
                <a:t>04</a:t>
              </a:r>
              <a:endParaRPr sz="2000" b="1" i="0" u="none" strike="noStrike" cap="none">
                <a:solidFill>
                  <a:srgbClr val="FFFFFF"/>
                </a:solidFill>
                <a:latin typeface="Arial"/>
                <a:ea typeface="Arial"/>
                <a:cs typeface="Arial"/>
                <a:sym typeface="Arial"/>
              </a:endParaRPr>
            </a:p>
          </p:txBody>
        </p:sp>
      </p:grpSp>
      <p:grpSp>
        <p:nvGrpSpPr>
          <p:cNvPr id="1199" name="Shape 1199"/>
          <p:cNvGrpSpPr/>
          <p:nvPr/>
        </p:nvGrpSpPr>
        <p:grpSpPr>
          <a:xfrm>
            <a:off x="608479" y="1944642"/>
            <a:ext cx="4498320" cy="1289700"/>
            <a:chOff x="-812107" y="807406"/>
            <a:chExt cx="4498320" cy="1289700"/>
          </a:xfrm>
        </p:grpSpPr>
        <p:sp>
          <p:nvSpPr>
            <p:cNvPr id="1200" name="Shape 1200"/>
            <p:cNvSpPr txBox="1"/>
            <p:nvPr/>
          </p:nvSpPr>
          <p:spPr>
            <a:xfrm>
              <a:off x="-812107" y="807406"/>
              <a:ext cx="3353736" cy="1289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dirty="0">
                  <a:solidFill>
                    <a:srgbClr val="000000"/>
                  </a:solidFill>
                  <a:latin typeface="Arial"/>
                  <a:ea typeface="Arial"/>
                  <a:cs typeface="Arial"/>
                  <a:sym typeface="Arial"/>
                </a:rPr>
                <a:t>All Transactional Data</a:t>
              </a:r>
              <a:endParaRPr sz="1600" b="1" i="0" u="none" strike="noStrike" cap="none" dirty="0">
                <a:solidFill>
                  <a:srgbClr val="000000"/>
                </a:solidFill>
                <a:latin typeface="Arial"/>
                <a:ea typeface="Arial"/>
                <a:cs typeface="Arial"/>
                <a:sym typeface="Arial"/>
              </a:endParaRPr>
            </a:p>
            <a:p>
              <a:pPr marL="463550" marR="0" lvl="0" indent="-285750" algn="l" rtl="0">
                <a:lnSpc>
                  <a:spcPct val="100000"/>
                </a:lnSpc>
                <a:spcBef>
                  <a:spcPts val="0"/>
                </a:spcBef>
                <a:spcAft>
                  <a:spcPts val="0"/>
                </a:spcAft>
                <a:buClr>
                  <a:srgbClr val="000000"/>
                </a:buClr>
                <a:buSzPts val="800"/>
                <a:buFont typeface="Wingdings 3" panose="05040102010807070707" pitchFamily="18" charset="2"/>
                <a:buChar char="*"/>
              </a:pPr>
              <a:r>
                <a:rPr lang="en-US" sz="1400" b="0" i="0" u="none" strike="noStrike" cap="none" dirty="0">
                  <a:solidFill>
                    <a:srgbClr val="000000"/>
                  </a:solidFill>
                  <a:latin typeface="Arial"/>
                  <a:ea typeface="Arial"/>
                  <a:cs typeface="Arial"/>
                  <a:sym typeface="Arial"/>
                </a:rPr>
                <a:t>Capture all transactional data</a:t>
              </a:r>
              <a:endParaRPr sz="1400" b="0" i="0" u="none" strike="noStrike" cap="none" dirty="0">
                <a:solidFill>
                  <a:srgbClr val="000000"/>
                </a:solidFill>
                <a:latin typeface="Arial"/>
                <a:ea typeface="Arial"/>
                <a:cs typeface="Arial"/>
                <a:sym typeface="Arial"/>
              </a:endParaRPr>
            </a:p>
            <a:p>
              <a:pPr marL="463550" marR="0" lvl="0" indent="-285750" algn="l" rtl="0">
                <a:lnSpc>
                  <a:spcPct val="100000"/>
                </a:lnSpc>
                <a:spcBef>
                  <a:spcPts val="0"/>
                </a:spcBef>
                <a:spcAft>
                  <a:spcPts val="0"/>
                </a:spcAft>
                <a:buClr>
                  <a:srgbClr val="000000"/>
                </a:buClr>
                <a:buSzPts val="800"/>
                <a:buFont typeface="Wingdings 3" panose="05040102010807070707" pitchFamily="18" charset="2"/>
                <a:buChar char="*"/>
              </a:pPr>
              <a:r>
                <a:rPr lang="en-US" sz="1400" b="0" i="0" u="none" strike="noStrike" cap="none" dirty="0">
                  <a:solidFill>
                    <a:srgbClr val="000000"/>
                  </a:solidFill>
                  <a:latin typeface="Arial"/>
                  <a:ea typeface="Arial"/>
                  <a:cs typeface="Arial"/>
                  <a:sym typeface="Arial"/>
                </a:rPr>
                <a:t>No data sampling or working with aggregated data</a:t>
              </a:r>
              <a:endParaRPr sz="1400" b="0" i="0" u="none" strike="noStrike" cap="none" dirty="0">
                <a:solidFill>
                  <a:srgbClr val="000000"/>
                </a:solidFill>
                <a:latin typeface="Arial"/>
                <a:ea typeface="Arial"/>
                <a:cs typeface="Arial"/>
                <a:sym typeface="Arial"/>
              </a:endParaRPr>
            </a:p>
            <a:p>
              <a:pPr marL="463550" marR="0" lvl="0" indent="-285750" algn="l" rtl="0">
                <a:lnSpc>
                  <a:spcPct val="100000"/>
                </a:lnSpc>
                <a:spcBef>
                  <a:spcPts val="0"/>
                </a:spcBef>
                <a:spcAft>
                  <a:spcPts val="0"/>
                </a:spcAft>
                <a:buClr>
                  <a:srgbClr val="000000"/>
                </a:buClr>
                <a:buSzPts val="800"/>
                <a:buFont typeface="Wingdings 3" panose="05040102010807070707" pitchFamily="18" charset="2"/>
                <a:buChar char="*"/>
              </a:pPr>
              <a:r>
                <a:rPr lang="en-US" sz="1400" b="0" i="0" u="none" strike="noStrike" cap="none" dirty="0">
                  <a:solidFill>
                    <a:srgbClr val="000000"/>
                  </a:solidFill>
                  <a:latin typeface="Arial"/>
                  <a:ea typeface="Arial"/>
                  <a:cs typeface="Arial"/>
                  <a:sym typeface="Arial"/>
                </a:rPr>
                <a:t>No data is unimportant</a:t>
              </a:r>
              <a:endParaRPr sz="1400" b="0" i="0" u="none" strike="noStrike" cap="none" dirty="0">
                <a:solidFill>
                  <a:srgbClr val="000000"/>
                </a:solidFill>
                <a:latin typeface="Arial"/>
                <a:ea typeface="Arial"/>
                <a:cs typeface="Arial"/>
                <a:sym typeface="Arial"/>
              </a:endParaRPr>
            </a:p>
          </p:txBody>
        </p:sp>
        <p:cxnSp>
          <p:nvCxnSpPr>
            <p:cNvPr id="1201" name="Shape 1201"/>
            <p:cNvCxnSpPr/>
            <p:nvPr/>
          </p:nvCxnSpPr>
          <p:spPr>
            <a:xfrm rot="10800000">
              <a:off x="2641913" y="1831625"/>
              <a:ext cx="1044300" cy="0"/>
            </a:xfrm>
            <a:prstGeom prst="straightConnector1">
              <a:avLst/>
            </a:prstGeom>
            <a:noFill/>
            <a:ln w="9525" cap="flat" cmpd="sng">
              <a:solidFill>
                <a:srgbClr val="1F887E"/>
              </a:solidFill>
              <a:prstDash val="solid"/>
              <a:round/>
              <a:headEnd type="none" w="sm" len="sm"/>
              <a:tailEnd type="oval" w="med" len="med"/>
            </a:ln>
          </p:spPr>
        </p:cxnSp>
      </p:grpSp>
      <p:grpSp>
        <p:nvGrpSpPr>
          <p:cNvPr id="1202" name="Shape 1202"/>
          <p:cNvGrpSpPr/>
          <p:nvPr/>
        </p:nvGrpSpPr>
        <p:grpSpPr>
          <a:xfrm>
            <a:off x="322729" y="4046193"/>
            <a:ext cx="5050770" cy="1289700"/>
            <a:chOff x="-1097857" y="2908957"/>
            <a:chExt cx="5050770" cy="1289700"/>
          </a:xfrm>
        </p:grpSpPr>
        <p:sp>
          <p:nvSpPr>
            <p:cNvPr id="1203" name="Shape 1203"/>
            <p:cNvSpPr txBox="1"/>
            <p:nvPr/>
          </p:nvSpPr>
          <p:spPr>
            <a:xfrm>
              <a:off x="-1097857" y="2908957"/>
              <a:ext cx="3558804" cy="1289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dirty="0">
                  <a:solidFill>
                    <a:srgbClr val="000000"/>
                  </a:solidFill>
                  <a:latin typeface="Arial"/>
                  <a:ea typeface="Arial"/>
                  <a:cs typeface="Arial"/>
                  <a:sym typeface="Arial"/>
                </a:rPr>
                <a:t>Unstructured data</a:t>
              </a:r>
              <a:endParaRPr sz="1600" b="1" i="0" u="none" strike="noStrike" cap="none" dirty="0">
                <a:solidFill>
                  <a:srgbClr val="000000"/>
                </a:solidFill>
                <a:latin typeface="Arial"/>
                <a:ea typeface="Arial"/>
                <a:cs typeface="Arial"/>
                <a:sym typeface="Arial"/>
              </a:endParaRPr>
            </a:p>
            <a:p>
              <a:pPr marL="463550" marR="0" lvl="0" indent="-285750" algn="l" rtl="0">
                <a:lnSpc>
                  <a:spcPct val="100000"/>
                </a:lnSpc>
                <a:spcBef>
                  <a:spcPts val="0"/>
                </a:spcBef>
                <a:spcAft>
                  <a:spcPts val="0"/>
                </a:spcAft>
                <a:buClr>
                  <a:srgbClr val="000000"/>
                </a:buClr>
                <a:buSzPts val="800"/>
                <a:buFont typeface="Wingdings 3" panose="05040102010807070707" pitchFamily="18" charset="2"/>
                <a:buChar char="*"/>
              </a:pPr>
              <a:r>
                <a:rPr lang="en-US" sz="1400" b="0" i="0" u="none" strike="noStrike" cap="none" dirty="0">
                  <a:solidFill>
                    <a:srgbClr val="000000"/>
                  </a:solidFill>
                  <a:latin typeface="Arial"/>
                  <a:ea typeface="Arial"/>
                  <a:cs typeface="Arial"/>
                  <a:sym typeface="Arial"/>
                </a:rPr>
                <a:t>Internal unstructured data (consumer comments, surveys, physician notes, work orders, design specs)</a:t>
              </a:r>
              <a:endParaRPr sz="1400" b="0" i="0" u="none" strike="noStrike" cap="none" dirty="0">
                <a:solidFill>
                  <a:srgbClr val="000000"/>
                </a:solidFill>
                <a:latin typeface="Arial"/>
                <a:ea typeface="Arial"/>
                <a:cs typeface="Arial"/>
                <a:sym typeface="Arial"/>
              </a:endParaRPr>
            </a:p>
            <a:p>
              <a:pPr marL="463550" marR="0" lvl="0" indent="-285750" algn="l" rtl="0">
                <a:lnSpc>
                  <a:spcPct val="100000"/>
                </a:lnSpc>
                <a:spcBef>
                  <a:spcPts val="0"/>
                </a:spcBef>
                <a:spcAft>
                  <a:spcPts val="0"/>
                </a:spcAft>
                <a:buClr>
                  <a:srgbClr val="000000"/>
                </a:buClr>
                <a:buSzPts val="800"/>
                <a:buFont typeface="Wingdings 3" panose="05040102010807070707" pitchFamily="18" charset="2"/>
                <a:buChar char="*"/>
              </a:pPr>
              <a:r>
                <a:rPr lang="en-US" sz="1400" b="0" i="0" u="none" strike="noStrike" cap="none" dirty="0">
                  <a:solidFill>
                    <a:srgbClr val="000000"/>
                  </a:solidFill>
                  <a:latin typeface="Arial"/>
                  <a:ea typeface="Arial"/>
                  <a:cs typeface="Arial"/>
                  <a:sym typeface="Arial"/>
                </a:rPr>
                <a:t>External unstructured data (social data, mobile, blogs, census, newsfeeds)</a:t>
              </a:r>
              <a:endParaRPr sz="1400" b="0" i="0" u="none" strike="noStrike" cap="none" dirty="0">
                <a:solidFill>
                  <a:srgbClr val="000000"/>
                </a:solidFill>
                <a:latin typeface="Arial"/>
                <a:ea typeface="Arial"/>
                <a:cs typeface="Arial"/>
                <a:sym typeface="Arial"/>
              </a:endParaRPr>
            </a:p>
          </p:txBody>
        </p:sp>
        <p:cxnSp>
          <p:nvCxnSpPr>
            <p:cNvPr id="1204" name="Shape 1204"/>
            <p:cNvCxnSpPr/>
            <p:nvPr/>
          </p:nvCxnSpPr>
          <p:spPr>
            <a:xfrm rot="10800000">
              <a:off x="2641913" y="3489425"/>
              <a:ext cx="1311000" cy="0"/>
            </a:xfrm>
            <a:prstGeom prst="straightConnector1">
              <a:avLst/>
            </a:prstGeom>
            <a:noFill/>
            <a:ln w="9525" cap="flat" cmpd="sng">
              <a:solidFill>
                <a:srgbClr val="1D7E74"/>
              </a:solidFill>
              <a:prstDash val="solid"/>
              <a:round/>
              <a:headEnd type="none" w="sm" len="sm"/>
              <a:tailEnd type="oval" w="med" len="med"/>
            </a:ln>
          </p:spPr>
        </p:cxnSp>
      </p:grpSp>
      <p:grpSp>
        <p:nvGrpSpPr>
          <p:cNvPr id="1205" name="Shape 1205"/>
          <p:cNvGrpSpPr/>
          <p:nvPr/>
        </p:nvGrpSpPr>
        <p:grpSpPr>
          <a:xfrm>
            <a:off x="5990572" y="1930435"/>
            <a:ext cx="5853761" cy="1289700"/>
            <a:chOff x="4842530" y="1060350"/>
            <a:chExt cx="3432408" cy="1289700"/>
          </a:xfrm>
        </p:grpSpPr>
        <p:sp>
          <p:nvSpPr>
            <p:cNvPr id="1206" name="Shape 1206"/>
            <p:cNvSpPr txBox="1"/>
            <p:nvPr/>
          </p:nvSpPr>
          <p:spPr>
            <a:xfrm>
              <a:off x="6051340" y="1060350"/>
              <a:ext cx="2223598" cy="1289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dirty="0">
                  <a:solidFill>
                    <a:srgbClr val="000000"/>
                  </a:solidFill>
                  <a:latin typeface="Arial"/>
                  <a:ea typeface="Arial"/>
                  <a:cs typeface="Arial"/>
                  <a:sym typeface="Arial"/>
                </a:rPr>
                <a:t>Low Latency Data Access &amp; Analysis</a:t>
              </a:r>
              <a:endParaRPr sz="1600" b="1" i="0" u="none" strike="noStrike" cap="none" dirty="0">
                <a:solidFill>
                  <a:srgbClr val="000000"/>
                </a:solidFill>
                <a:latin typeface="Arial"/>
                <a:ea typeface="Arial"/>
                <a:cs typeface="Arial"/>
                <a:sym typeface="Arial"/>
              </a:endParaRPr>
            </a:p>
            <a:p>
              <a:pPr marL="463550" marR="0" lvl="0" indent="-285750" algn="l" rtl="0">
                <a:lnSpc>
                  <a:spcPct val="100000"/>
                </a:lnSpc>
                <a:spcBef>
                  <a:spcPts val="0"/>
                </a:spcBef>
                <a:spcAft>
                  <a:spcPts val="0"/>
                </a:spcAft>
                <a:buClr>
                  <a:srgbClr val="000000"/>
                </a:buClr>
                <a:buSzPts val="800"/>
                <a:buFont typeface="Wingdings 3" panose="05040102010807070707" pitchFamily="18" charset="2"/>
                <a:buChar char="*"/>
              </a:pPr>
              <a:r>
                <a:rPr lang="en-US" sz="1400" b="0" i="0" u="none" strike="noStrike" cap="none" dirty="0">
                  <a:solidFill>
                    <a:srgbClr val="000000"/>
                  </a:solidFill>
                  <a:latin typeface="Arial"/>
                  <a:ea typeface="Arial"/>
                  <a:cs typeface="Arial"/>
                  <a:sym typeface="Arial"/>
                </a:rPr>
                <a:t>Shrink latency between data event and analysis/action</a:t>
              </a:r>
              <a:endParaRPr sz="1400" b="0" i="0" u="none" strike="noStrike" cap="none" dirty="0">
                <a:solidFill>
                  <a:srgbClr val="000000"/>
                </a:solidFill>
                <a:latin typeface="Arial"/>
                <a:ea typeface="Arial"/>
                <a:cs typeface="Arial"/>
                <a:sym typeface="Arial"/>
              </a:endParaRPr>
            </a:p>
            <a:p>
              <a:pPr marL="463550" marR="0" lvl="0" indent="-285750" algn="l" rtl="0">
                <a:lnSpc>
                  <a:spcPct val="100000"/>
                </a:lnSpc>
                <a:spcBef>
                  <a:spcPts val="0"/>
                </a:spcBef>
                <a:spcAft>
                  <a:spcPts val="0"/>
                </a:spcAft>
                <a:buClr>
                  <a:srgbClr val="000000"/>
                </a:buClr>
                <a:buSzPts val="800"/>
                <a:buFont typeface="Wingdings 3" panose="05040102010807070707" pitchFamily="18" charset="2"/>
                <a:buChar char="*"/>
              </a:pPr>
              <a:r>
                <a:rPr lang="en-US" sz="1400" b="0" i="0" u="none" strike="noStrike" cap="none" dirty="0">
                  <a:solidFill>
                    <a:srgbClr val="000000"/>
                  </a:solidFill>
                  <a:latin typeface="Arial"/>
                  <a:ea typeface="Arial"/>
                  <a:cs typeface="Arial"/>
                  <a:sym typeface="Arial"/>
                </a:rPr>
                <a:t>Automation: algorithmic process and ownership</a:t>
              </a:r>
              <a:endParaRPr sz="1400" b="0" i="0" u="none" strike="noStrike" cap="none" dirty="0">
                <a:solidFill>
                  <a:srgbClr val="000000"/>
                </a:solidFill>
                <a:latin typeface="Arial"/>
                <a:ea typeface="Arial"/>
                <a:cs typeface="Arial"/>
                <a:sym typeface="Arial"/>
              </a:endParaRPr>
            </a:p>
            <a:p>
              <a:pPr marL="463550" marR="0" lvl="0" indent="-285750" algn="l" rtl="0">
                <a:lnSpc>
                  <a:spcPct val="100000"/>
                </a:lnSpc>
                <a:spcBef>
                  <a:spcPts val="0"/>
                </a:spcBef>
                <a:spcAft>
                  <a:spcPts val="0"/>
                </a:spcAft>
                <a:buClr>
                  <a:srgbClr val="000000"/>
                </a:buClr>
                <a:buSzPts val="800"/>
                <a:buFont typeface="Wingdings 3" panose="05040102010807070707" pitchFamily="18" charset="2"/>
                <a:buChar char="*"/>
              </a:pPr>
              <a:r>
                <a:rPr lang="en-US" sz="1400" b="0" i="0" u="none" strike="noStrike" cap="none" dirty="0">
                  <a:solidFill>
                    <a:srgbClr val="000000"/>
                  </a:solidFill>
                  <a:latin typeface="Arial"/>
                  <a:ea typeface="Arial"/>
                  <a:cs typeface="Arial"/>
                  <a:sym typeface="Arial"/>
                </a:rPr>
                <a:t>Location-based analysis and offers</a:t>
              </a:r>
              <a:endParaRPr sz="1400" b="0" i="0" u="none" strike="noStrike" cap="none" dirty="0">
                <a:solidFill>
                  <a:srgbClr val="000000"/>
                </a:solidFill>
                <a:latin typeface="Arial"/>
                <a:ea typeface="Arial"/>
                <a:cs typeface="Arial"/>
                <a:sym typeface="Arial"/>
              </a:endParaRPr>
            </a:p>
          </p:txBody>
        </p:sp>
        <p:cxnSp>
          <p:nvCxnSpPr>
            <p:cNvPr id="1207" name="Shape 1207"/>
            <p:cNvCxnSpPr/>
            <p:nvPr/>
          </p:nvCxnSpPr>
          <p:spPr>
            <a:xfrm>
              <a:off x="4842530" y="1705200"/>
              <a:ext cx="1169727" cy="0"/>
            </a:xfrm>
            <a:prstGeom prst="straightConnector1">
              <a:avLst/>
            </a:prstGeom>
            <a:noFill/>
            <a:ln w="9525" cap="flat" cmpd="sng">
              <a:solidFill>
                <a:srgbClr val="155B54"/>
              </a:solidFill>
              <a:prstDash val="solid"/>
              <a:round/>
              <a:headEnd type="none" w="sm" len="sm"/>
              <a:tailEnd type="oval" w="med" len="med"/>
            </a:ln>
          </p:spPr>
        </p:cxnSp>
      </p:grpSp>
      <p:grpSp>
        <p:nvGrpSpPr>
          <p:cNvPr id="1208" name="Shape 1208"/>
          <p:cNvGrpSpPr/>
          <p:nvPr/>
        </p:nvGrpSpPr>
        <p:grpSpPr>
          <a:xfrm>
            <a:off x="6630411" y="4157686"/>
            <a:ext cx="5001294" cy="1289700"/>
            <a:chOff x="5209825" y="3020450"/>
            <a:chExt cx="5001294" cy="1289700"/>
          </a:xfrm>
        </p:grpSpPr>
        <p:sp>
          <p:nvSpPr>
            <p:cNvPr id="1209" name="Shape 1209"/>
            <p:cNvSpPr txBox="1"/>
            <p:nvPr/>
          </p:nvSpPr>
          <p:spPr>
            <a:xfrm>
              <a:off x="6696474" y="3020450"/>
              <a:ext cx="3514645" cy="1289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dirty="0">
                  <a:solidFill>
                    <a:srgbClr val="000000"/>
                  </a:solidFill>
                  <a:latin typeface="Arial"/>
                  <a:ea typeface="Arial"/>
                  <a:cs typeface="Arial"/>
                  <a:sym typeface="Arial"/>
                </a:rPr>
                <a:t>Predictive/prescriptive analytics</a:t>
              </a:r>
              <a:endParaRPr sz="1600" b="1" i="0" u="none" strike="noStrike" cap="none" dirty="0">
                <a:solidFill>
                  <a:srgbClr val="000000"/>
                </a:solidFill>
                <a:latin typeface="Arial"/>
                <a:ea typeface="Arial"/>
                <a:cs typeface="Arial"/>
                <a:sym typeface="Arial"/>
              </a:endParaRPr>
            </a:p>
            <a:p>
              <a:pPr marL="463550" marR="0" lvl="0" indent="-285750" algn="l" rtl="0">
                <a:lnSpc>
                  <a:spcPct val="100000"/>
                </a:lnSpc>
                <a:spcBef>
                  <a:spcPts val="0"/>
                </a:spcBef>
                <a:spcAft>
                  <a:spcPts val="0"/>
                </a:spcAft>
                <a:buClr>
                  <a:srgbClr val="000000"/>
                </a:buClr>
                <a:buSzPts val="800"/>
                <a:buFont typeface="Wingdings 3" panose="05040102010807070707" pitchFamily="18" charset="2"/>
                <a:buChar char="*"/>
              </a:pPr>
              <a:r>
                <a:rPr lang="en-US" sz="1400" b="0" i="0" u="none" strike="noStrike" cap="none" dirty="0">
                  <a:solidFill>
                    <a:srgbClr val="000000"/>
                  </a:solidFill>
                  <a:latin typeface="Arial"/>
                  <a:ea typeface="Arial"/>
                  <a:cs typeface="Arial"/>
                  <a:sym typeface="Arial"/>
                </a:rPr>
                <a:t>Transition from human-driven business intelligence to machine-driven anomaly detection.</a:t>
              </a:r>
              <a:endParaRPr sz="1400" b="0" i="0" u="none" strike="noStrike" cap="none" dirty="0">
                <a:solidFill>
                  <a:srgbClr val="000000"/>
                </a:solidFill>
                <a:latin typeface="Arial"/>
                <a:ea typeface="Arial"/>
                <a:cs typeface="Arial"/>
                <a:sym typeface="Arial"/>
              </a:endParaRPr>
            </a:p>
            <a:p>
              <a:pPr marL="463550" marR="0" lvl="0" indent="-285750" algn="l" rtl="0">
                <a:lnSpc>
                  <a:spcPct val="100000"/>
                </a:lnSpc>
                <a:spcBef>
                  <a:spcPts val="0"/>
                </a:spcBef>
                <a:spcAft>
                  <a:spcPts val="0"/>
                </a:spcAft>
                <a:buClr>
                  <a:srgbClr val="000000"/>
                </a:buClr>
                <a:buSzPts val="800"/>
                <a:buFont typeface="Wingdings 3" panose="05040102010807070707" pitchFamily="18" charset="2"/>
                <a:buChar char="*"/>
              </a:pPr>
              <a:r>
                <a:rPr lang="en-US" sz="1400" b="0" i="0" u="none" strike="noStrike" cap="none" dirty="0">
                  <a:solidFill>
                    <a:srgbClr val="000000"/>
                  </a:solidFill>
                  <a:latin typeface="Arial"/>
                  <a:ea typeface="Arial"/>
                  <a:cs typeface="Arial"/>
                  <a:sym typeface="Arial"/>
                </a:rPr>
                <a:t>Automatically uncover insights buried in and across data sources</a:t>
              </a:r>
              <a:endParaRPr sz="1400" b="0" i="0" u="none" strike="noStrike" cap="none" dirty="0">
                <a:solidFill>
                  <a:srgbClr val="000000"/>
                </a:solidFill>
                <a:latin typeface="Arial"/>
                <a:ea typeface="Arial"/>
                <a:cs typeface="Arial"/>
                <a:sym typeface="Arial"/>
              </a:endParaRPr>
            </a:p>
            <a:p>
              <a:pPr marL="463550" marR="0" lvl="0" indent="-285750" algn="l" rtl="0">
                <a:lnSpc>
                  <a:spcPct val="100000"/>
                </a:lnSpc>
                <a:spcBef>
                  <a:spcPts val="0"/>
                </a:spcBef>
                <a:spcAft>
                  <a:spcPts val="0"/>
                </a:spcAft>
                <a:buClr>
                  <a:srgbClr val="000000"/>
                </a:buClr>
                <a:buSzPts val="800"/>
                <a:buFont typeface="Wingdings 3" panose="05040102010807070707" pitchFamily="18" charset="2"/>
                <a:buChar char="*"/>
              </a:pPr>
              <a:r>
                <a:rPr lang="en-US" sz="1400" b="0" i="0" u="none" strike="noStrike" cap="none" dirty="0">
                  <a:solidFill>
                    <a:srgbClr val="000000"/>
                  </a:solidFill>
                  <a:latin typeface="Arial"/>
                  <a:ea typeface="Arial"/>
                  <a:cs typeface="Arial"/>
                  <a:sym typeface="Arial"/>
                </a:rPr>
                <a:t>Automated data discovery vs </a:t>
              </a:r>
              <a:r>
                <a:rPr lang="en-US" sz="1400" b="0" i="0" u="none" strike="noStrike" cap="none" dirty="0" err="1">
                  <a:solidFill>
                    <a:srgbClr val="000000"/>
                  </a:solidFill>
                  <a:latin typeface="Arial"/>
                  <a:ea typeface="Arial"/>
                  <a:cs typeface="Arial"/>
                  <a:sym typeface="Arial"/>
                </a:rPr>
                <a:t>precomputed</a:t>
              </a:r>
              <a:r>
                <a:rPr lang="en-US" sz="1400" b="0" i="0" u="none" strike="noStrike" cap="none" dirty="0">
                  <a:solidFill>
                    <a:srgbClr val="000000"/>
                  </a:solidFill>
                  <a:latin typeface="Arial"/>
                  <a:ea typeface="Arial"/>
                  <a:cs typeface="Arial"/>
                  <a:sym typeface="Arial"/>
                </a:rPr>
                <a:t> dimensions</a:t>
              </a:r>
              <a:endParaRPr sz="1400" b="0" i="0" u="none" strike="noStrike" cap="none" dirty="0">
                <a:solidFill>
                  <a:srgbClr val="000000"/>
                </a:solidFill>
                <a:latin typeface="Arial"/>
                <a:ea typeface="Arial"/>
                <a:cs typeface="Arial"/>
                <a:sym typeface="Arial"/>
              </a:endParaRPr>
            </a:p>
          </p:txBody>
        </p:sp>
        <p:cxnSp>
          <p:nvCxnSpPr>
            <p:cNvPr id="1210" name="Shape 1210"/>
            <p:cNvCxnSpPr/>
            <p:nvPr/>
          </p:nvCxnSpPr>
          <p:spPr>
            <a:xfrm>
              <a:off x="5209825" y="3648300"/>
              <a:ext cx="1286700" cy="0"/>
            </a:xfrm>
            <a:prstGeom prst="straightConnector1">
              <a:avLst/>
            </a:prstGeom>
            <a:noFill/>
            <a:ln w="9525" cap="flat" cmpd="sng">
              <a:solidFill>
                <a:srgbClr val="1B786E"/>
              </a:solidFill>
              <a:prstDash val="solid"/>
              <a:round/>
              <a:headEnd type="none" w="sm" len="sm"/>
              <a:tailEnd type="oval" w="med" len="med"/>
            </a:ln>
          </p:spPr>
        </p:cxn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15"/>
        <p:cNvGrpSpPr/>
        <p:nvPr/>
      </p:nvGrpSpPr>
      <p:grpSpPr>
        <a:xfrm>
          <a:off x="0" y="0"/>
          <a:ext cx="0" cy="0"/>
          <a:chOff x="0" y="0"/>
          <a:chExt cx="0" cy="0"/>
        </a:xfrm>
      </p:grpSpPr>
      <p:sp>
        <p:nvSpPr>
          <p:cNvPr id="1216" name="Shape 1216"/>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4.2. How to access and analyze big data?</a:t>
            </a:r>
            <a:endParaRPr/>
          </a:p>
        </p:txBody>
      </p:sp>
      <p:sp>
        <p:nvSpPr>
          <p:cNvPr id="1217" name="Shape 1217"/>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4:</a:t>
            </a:r>
            <a:r>
              <a:rPr lang="en-US" sz="1600" b="0" i="0" u="none" strike="noStrike" cap="none">
                <a:solidFill>
                  <a:srgbClr val="0EC07D"/>
                </a:solidFill>
                <a:latin typeface="Arial"/>
                <a:ea typeface="Arial"/>
                <a:cs typeface="Arial"/>
                <a:sym typeface="Arial"/>
              </a:rPr>
              <a:t> Characteristics of Big Data</a:t>
            </a:r>
            <a:endParaRPr sz="1600" b="0" i="0" u="none" strike="noStrike" cap="none">
              <a:solidFill>
                <a:srgbClr val="0EC07D"/>
              </a:solidFill>
              <a:latin typeface="Arial"/>
              <a:ea typeface="Arial"/>
              <a:cs typeface="Arial"/>
              <a:sym typeface="Arial"/>
            </a:endParaRPr>
          </a:p>
        </p:txBody>
      </p:sp>
      <p:sp>
        <p:nvSpPr>
          <p:cNvPr id="1218" name="Shape 1218"/>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a:p>
        </p:txBody>
      </p:sp>
      <p:grpSp>
        <p:nvGrpSpPr>
          <p:cNvPr id="1219" name="Shape 1219"/>
          <p:cNvGrpSpPr/>
          <p:nvPr/>
        </p:nvGrpSpPr>
        <p:grpSpPr>
          <a:xfrm>
            <a:off x="3410133" y="1155701"/>
            <a:ext cx="5527384" cy="5527384"/>
            <a:chOff x="3410133" y="1155701"/>
            <a:chExt cx="5527384" cy="5527384"/>
          </a:xfrm>
        </p:grpSpPr>
        <p:sp>
          <p:nvSpPr>
            <p:cNvPr id="1220" name="Shape 1220"/>
            <p:cNvSpPr/>
            <p:nvPr/>
          </p:nvSpPr>
          <p:spPr>
            <a:xfrm rot="-483081">
              <a:off x="3728520" y="1474088"/>
              <a:ext cx="4890610" cy="4890610"/>
            </a:xfrm>
            <a:custGeom>
              <a:avLst/>
              <a:gdLst/>
              <a:ahLst/>
              <a:cxnLst/>
              <a:rect l="0" t="0" r="0" b="0"/>
              <a:pathLst>
                <a:path w="120000" h="120000" extrusionOk="0">
                  <a:moveTo>
                    <a:pt x="61132" y="3593"/>
                  </a:moveTo>
                  <a:lnTo>
                    <a:pt x="61132" y="3593"/>
                  </a:lnTo>
                  <a:cubicBezTo>
                    <a:pt x="88379" y="4140"/>
                    <a:pt x="111341" y="24086"/>
                    <a:pt x="115694" y="50989"/>
                  </a:cubicBezTo>
                  <a:cubicBezTo>
                    <a:pt x="120047" y="77891"/>
                    <a:pt x="104547" y="104060"/>
                    <a:pt x="78862" y="113171"/>
                  </a:cubicBezTo>
                  <a:cubicBezTo>
                    <a:pt x="53178" y="122283"/>
                    <a:pt x="24652" y="111732"/>
                    <a:pt x="11078" y="88100"/>
                  </a:cubicBezTo>
                  <a:cubicBezTo>
                    <a:pt x="-2496" y="64469"/>
                    <a:pt x="2763" y="34512"/>
                    <a:pt x="23575" y="16917"/>
                  </a:cubicBezTo>
                  <a:lnTo>
                    <a:pt x="21527" y="13995"/>
                  </a:lnTo>
                  <a:lnTo>
                    <a:pt x="29527" y="16525"/>
                  </a:lnTo>
                  <a:lnTo>
                    <a:pt x="29457" y="25310"/>
                  </a:lnTo>
                  <a:lnTo>
                    <a:pt x="27411" y="22390"/>
                  </a:lnTo>
                  <a:lnTo>
                    <a:pt x="27411" y="22390"/>
                  </a:lnTo>
                  <a:cubicBezTo>
                    <a:pt x="9286" y="38095"/>
                    <a:pt x="4941" y="64492"/>
                    <a:pt x="17074" y="85179"/>
                  </a:cubicBezTo>
                  <a:cubicBezTo>
                    <a:pt x="29208" y="105865"/>
                    <a:pt x="54369" y="114955"/>
                    <a:pt x="76922" y="106800"/>
                  </a:cubicBezTo>
                  <a:cubicBezTo>
                    <a:pt x="99475" y="98645"/>
                    <a:pt x="113004" y="75565"/>
                    <a:pt x="109102" y="51902"/>
                  </a:cubicBezTo>
                  <a:cubicBezTo>
                    <a:pt x="105200" y="28240"/>
                    <a:pt x="84976" y="10726"/>
                    <a:pt x="60999" y="10245"/>
                  </a:cubicBezTo>
                  <a:close/>
                </a:path>
              </a:pathLst>
            </a:custGeom>
            <a:solidFill>
              <a:schemeClr val="lt1"/>
            </a:solidFill>
            <a:ln w="28575" cap="flat" cmpd="sng">
              <a:solidFill>
                <a:srgbClr val="3A3838"/>
              </a:solidFill>
              <a:prstDash val="dot"/>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221" name="Shape 1221"/>
            <p:cNvGrpSpPr/>
            <p:nvPr/>
          </p:nvGrpSpPr>
          <p:grpSpPr>
            <a:xfrm>
              <a:off x="3432893" y="1324807"/>
              <a:ext cx="5481865" cy="5189173"/>
              <a:chOff x="3526986" y="1247552"/>
              <a:chExt cx="5481865" cy="5189173"/>
            </a:xfrm>
          </p:grpSpPr>
          <p:sp>
            <p:nvSpPr>
              <p:cNvPr id="1222" name="Shape 1222"/>
              <p:cNvSpPr/>
              <p:nvPr/>
            </p:nvSpPr>
            <p:spPr>
              <a:xfrm>
                <a:off x="3526986" y="2761098"/>
                <a:ext cx="2383965" cy="1360927"/>
              </a:xfrm>
              <a:custGeom>
                <a:avLst/>
                <a:gdLst/>
                <a:ahLst/>
                <a:cxnLst/>
                <a:rect l="0" t="0" r="0" b="0"/>
                <a:pathLst>
                  <a:path w="120000" h="120000" extrusionOk="0">
                    <a:moveTo>
                      <a:pt x="89605" y="33766"/>
                    </a:moveTo>
                    <a:cubicBezTo>
                      <a:pt x="90575" y="30811"/>
                      <a:pt x="92968" y="28388"/>
                      <a:pt x="94921" y="28388"/>
                    </a:cubicBezTo>
                    <a:lnTo>
                      <a:pt x="107605" y="28388"/>
                    </a:lnTo>
                    <a:cubicBezTo>
                      <a:pt x="109552" y="28388"/>
                      <a:pt x="111945" y="30811"/>
                      <a:pt x="112921" y="33766"/>
                    </a:cubicBezTo>
                    <a:lnTo>
                      <a:pt x="119263" y="53011"/>
                    </a:lnTo>
                    <a:cubicBezTo>
                      <a:pt x="120239" y="55972"/>
                      <a:pt x="120239" y="60811"/>
                      <a:pt x="119263" y="63766"/>
                    </a:cubicBezTo>
                    <a:lnTo>
                      <a:pt x="112921" y="83011"/>
                    </a:lnTo>
                    <a:cubicBezTo>
                      <a:pt x="111945" y="85966"/>
                      <a:pt x="109552" y="88388"/>
                      <a:pt x="107605" y="88388"/>
                    </a:cubicBezTo>
                    <a:lnTo>
                      <a:pt x="94921" y="88388"/>
                    </a:lnTo>
                    <a:cubicBezTo>
                      <a:pt x="92968" y="88388"/>
                      <a:pt x="90575" y="85966"/>
                      <a:pt x="89605" y="83011"/>
                    </a:cubicBezTo>
                    <a:lnTo>
                      <a:pt x="86063" y="72277"/>
                    </a:lnTo>
                    <a:cubicBezTo>
                      <a:pt x="85087" y="69316"/>
                      <a:pt x="82694" y="66900"/>
                      <a:pt x="80747" y="66900"/>
                    </a:cubicBezTo>
                    <a:lnTo>
                      <a:pt x="79325" y="66900"/>
                    </a:lnTo>
                    <a:cubicBezTo>
                      <a:pt x="77378" y="66900"/>
                      <a:pt x="74985" y="69316"/>
                      <a:pt x="74009" y="72277"/>
                    </a:cubicBezTo>
                    <a:lnTo>
                      <a:pt x="60052" y="114622"/>
                    </a:lnTo>
                    <a:cubicBezTo>
                      <a:pt x="59076" y="117577"/>
                      <a:pt x="56683" y="120000"/>
                      <a:pt x="54737" y="120000"/>
                    </a:cubicBezTo>
                    <a:lnTo>
                      <a:pt x="22278" y="120000"/>
                    </a:lnTo>
                    <a:cubicBezTo>
                      <a:pt x="20326" y="120000"/>
                      <a:pt x="17933" y="117577"/>
                      <a:pt x="16957" y="114622"/>
                    </a:cubicBezTo>
                    <a:lnTo>
                      <a:pt x="730" y="65377"/>
                    </a:lnTo>
                    <a:cubicBezTo>
                      <a:pt x="-245" y="62416"/>
                      <a:pt x="-245" y="57577"/>
                      <a:pt x="730" y="54622"/>
                    </a:cubicBezTo>
                    <a:lnTo>
                      <a:pt x="16957" y="5377"/>
                    </a:lnTo>
                    <a:cubicBezTo>
                      <a:pt x="17933" y="2422"/>
                      <a:pt x="20326" y="0"/>
                      <a:pt x="22278" y="0"/>
                    </a:cubicBezTo>
                    <a:lnTo>
                      <a:pt x="54737" y="0"/>
                    </a:lnTo>
                    <a:cubicBezTo>
                      <a:pt x="56683" y="0"/>
                      <a:pt x="59076" y="2422"/>
                      <a:pt x="60052" y="5377"/>
                    </a:cubicBezTo>
                    <a:lnTo>
                      <a:pt x="74009" y="47722"/>
                    </a:lnTo>
                    <a:cubicBezTo>
                      <a:pt x="74985" y="50683"/>
                      <a:pt x="77378" y="53100"/>
                      <a:pt x="79325" y="53100"/>
                    </a:cubicBezTo>
                    <a:lnTo>
                      <a:pt x="79687" y="53100"/>
                    </a:lnTo>
                    <a:cubicBezTo>
                      <a:pt x="81634" y="53100"/>
                      <a:pt x="84027" y="50683"/>
                      <a:pt x="85003" y="47722"/>
                    </a:cubicBezTo>
                    <a:cubicBezTo>
                      <a:pt x="85003" y="47722"/>
                      <a:pt x="89605" y="33766"/>
                      <a:pt x="89605" y="33766"/>
                    </a:cubicBezTo>
                    <a:close/>
                  </a:path>
                </a:pathLst>
              </a:custGeom>
              <a:solidFill>
                <a:srgbClr val="96E2C0"/>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23" name="Shape 1223"/>
              <p:cNvSpPr/>
              <p:nvPr/>
            </p:nvSpPr>
            <p:spPr>
              <a:xfrm>
                <a:off x="4863510" y="1247552"/>
                <a:ext cx="1776414" cy="2091279"/>
              </a:xfrm>
              <a:custGeom>
                <a:avLst/>
                <a:gdLst/>
                <a:ahLst/>
                <a:cxnLst/>
                <a:rect l="0" t="0" r="0" b="0"/>
                <a:pathLst>
                  <a:path w="120000" h="120000" extrusionOk="0">
                    <a:moveTo>
                      <a:pt x="103365" y="80955"/>
                    </a:moveTo>
                    <a:cubicBezTo>
                      <a:pt x="105985" y="80955"/>
                      <a:pt x="109197" y="82527"/>
                      <a:pt x="110504" y="84455"/>
                    </a:cubicBezTo>
                    <a:lnTo>
                      <a:pt x="119016" y="96977"/>
                    </a:lnTo>
                    <a:cubicBezTo>
                      <a:pt x="120323" y="98900"/>
                      <a:pt x="120323" y="102050"/>
                      <a:pt x="119016" y="103977"/>
                    </a:cubicBezTo>
                    <a:lnTo>
                      <a:pt x="110504" y="116500"/>
                    </a:lnTo>
                    <a:cubicBezTo>
                      <a:pt x="109197" y="118427"/>
                      <a:pt x="105985" y="120000"/>
                      <a:pt x="103365" y="120000"/>
                    </a:cubicBezTo>
                    <a:lnTo>
                      <a:pt x="86345" y="120000"/>
                    </a:lnTo>
                    <a:cubicBezTo>
                      <a:pt x="83725" y="120000"/>
                      <a:pt x="80513" y="118427"/>
                      <a:pt x="79206" y="116500"/>
                    </a:cubicBezTo>
                    <a:lnTo>
                      <a:pt x="70694" y="103977"/>
                    </a:lnTo>
                    <a:cubicBezTo>
                      <a:pt x="69386" y="102050"/>
                      <a:pt x="69386" y="98900"/>
                      <a:pt x="70694" y="96977"/>
                    </a:cubicBezTo>
                    <a:lnTo>
                      <a:pt x="75447" y="89988"/>
                    </a:lnTo>
                    <a:cubicBezTo>
                      <a:pt x="76754" y="88066"/>
                      <a:pt x="76754" y="84916"/>
                      <a:pt x="75441" y="82994"/>
                    </a:cubicBezTo>
                    <a:lnTo>
                      <a:pt x="74492" y="81588"/>
                    </a:lnTo>
                    <a:cubicBezTo>
                      <a:pt x="73185" y="79666"/>
                      <a:pt x="69973" y="78088"/>
                      <a:pt x="67359" y="78088"/>
                    </a:cubicBezTo>
                    <a:lnTo>
                      <a:pt x="29895" y="78088"/>
                    </a:lnTo>
                    <a:cubicBezTo>
                      <a:pt x="27281" y="78088"/>
                      <a:pt x="24069" y="76516"/>
                      <a:pt x="22762" y="74588"/>
                    </a:cubicBezTo>
                    <a:lnTo>
                      <a:pt x="977" y="42544"/>
                    </a:lnTo>
                    <a:cubicBezTo>
                      <a:pt x="-329" y="40622"/>
                      <a:pt x="-329" y="37472"/>
                      <a:pt x="977" y="35544"/>
                    </a:cubicBezTo>
                    <a:lnTo>
                      <a:pt x="22762" y="3500"/>
                    </a:lnTo>
                    <a:cubicBezTo>
                      <a:pt x="24069" y="1572"/>
                      <a:pt x="27281" y="0"/>
                      <a:pt x="29895" y="0"/>
                    </a:cubicBezTo>
                    <a:lnTo>
                      <a:pt x="73459" y="0"/>
                    </a:lnTo>
                    <a:cubicBezTo>
                      <a:pt x="76073" y="0"/>
                      <a:pt x="79285" y="1572"/>
                      <a:pt x="80597" y="3500"/>
                    </a:cubicBezTo>
                    <a:lnTo>
                      <a:pt x="102376" y="35544"/>
                    </a:lnTo>
                    <a:cubicBezTo>
                      <a:pt x="103683" y="37472"/>
                      <a:pt x="103683" y="40622"/>
                      <a:pt x="102376" y="42544"/>
                    </a:cubicBezTo>
                    <a:lnTo>
                      <a:pt x="83647" y="70100"/>
                    </a:lnTo>
                    <a:cubicBezTo>
                      <a:pt x="82340" y="72027"/>
                      <a:pt x="82340" y="75177"/>
                      <a:pt x="83647" y="77100"/>
                    </a:cubicBezTo>
                    <a:lnTo>
                      <a:pt x="83887" y="77455"/>
                    </a:lnTo>
                    <a:cubicBezTo>
                      <a:pt x="85194" y="79377"/>
                      <a:pt x="88406" y="80955"/>
                      <a:pt x="91020" y="80955"/>
                    </a:cubicBezTo>
                    <a:cubicBezTo>
                      <a:pt x="91020" y="80955"/>
                      <a:pt x="103365" y="80955"/>
                      <a:pt x="103365" y="80955"/>
                    </a:cubicBezTo>
                    <a:close/>
                  </a:path>
                </a:pathLst>
              </a:custGeom>
              <a:solidFill>
                <a:srgbClr val="1CC083"/>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24" name="Shape 1224"/>
              <p:cNvSpPr/>
              <p:nvPr/>
            </p:nvSpPr>
            <p:spPr>
              <a:xfrm>
                <a:off x="6624889" y="1654705"/>
                <a:ext cx="1744769" cy="2109545"/>
              </a:xfrm>
              <a:custGeom>
                <a:avLst/>
                <a:gdLst/>
                <a:ahLst/>
                <a:cxnLst/>
                <a:rect l="0" t="0" r="0" b="0"/>
                <a:pathLst>
                  <a:path w="120000" h="120000" extrusionOk="0">
                    <a:moveTo>
                      <a:pt x="50193" y="97177"/>
                    </a:moveTo>
                    <a:cubicBezTo>
                      <a:pt x="51522" y="99083"/>
                      <a:pt x="51522" y="102205"/>
                      <a:pt x="50193" y="104116"/>
                    </a:cubicBezTo>
                    <a:lnTo>
                      <a:pt x="41523" y="116533"/>
                    </a:lnTo>
                    <a:cubicBezTo>
                      <a:pt x="40193" y="118438"/>
                      <a:pt x="36925" y="120000"/>
                      <a:pt x="34260" y="120000"/>
                    </a:cubicBezTo>
                    <a:lnTo>
                      <a:pt x="16926" y="120000"/>
                    </a:lnTo>
                    <a:cubicBezTo>
                      <a:pt x="14261" y="120000"/>
                      <a:pt x="10993" y="118438"/>
                      <a:pt x="9664" y="116533"/>
                    </a:cubicBezTo>
                    <a:lnTo>
                      <a:pt x="994" y="104116"/>
                    </a:lnTo>
                    <a:cubicBezTo>
                      <a:pt x="-335" y="102205"/>
                      <a:pt x="-335" y="99083"/>
                      <a:pt x="994" y="97177"/>
                    </a:cubicBezTo>
                    <a:lnTo>
                      <a:pt x="9664" y="84761"/>
                    </a:lnTo>
                    <a:cubicBezTo>
                      <a:pt x="10993" y="82855"/>
                      <a:pt x="14261" y="81294"/>
                      <a:pt x="16926" y="81294"/>
                    </a:cubicBezTo>
                    <a:lnTo>
                      <a:pt x="26596" y="81294"/>
                    </a:lnTo>
                    <a:cubicBezTo>
                      <a:pt x="29261" y="81294"/>
                      <a:pt x="32529" y="79733"/>
                      <a:pt x="33864" y="77822"/>
                    </a:cubicBezTo>
                    <a:lnTo>
                      <a:pt x="34830" y="76433"/>
                    </a:lnTo>
                    <a:cubicBezTo>
                      <a:pt x="36165" y="74527"/>
                      <a:pt x="36165" y="71405"/>
                      <a:pt x="34830" y="69494"/>
                    </a:cubicBezTo>
                    <a:lnTo>
                      <a:pt x="15764" y="42177"/>
                    </a:lnTo>
                    <a:cubicBezTo>
                      <a:pt x="14429" y="40266"/>
                      <a:pt x="14429" y="37144"/>
                      <a:pt x="15764" y="35238"/>
                    </a:cubicBezTo>
                    <a:lnTo>
                      <a:pt x="37936" y="3466"/>
                    </a:lnTo>
                    <a:cubicBezTo>
                      <a:pt x="39271" y="1561"/>
                      <a:pt x="42539" y="0"/>
                      <a:pt x="45204" y="0"/>
                    </a:cubicBezTo>
                    <a:lnTo>
                      <a:pt x="89560" y="0"/>
                    </a:lnTo>
                    <a:cubicBezTo>
                      <a:pt x="92219" y="0"/>
                      <a:pt x="95492" y="1561"/>
                      <a:pt x="96822" y="3472"/>
                    </a:cubicBezTo>
                    <a:lnTo>
                      <a:pt x="119000" y="35238"/>
                    </a:lnTo>
                    <a:cubicBezTo>
                      <a:pt x="120329" y="37144"/>
                      <a:pt x="120329" y="40266"/>
                      <a:pt x="119000" y="42177"/>
                    </a:cubicBezTo>
                    <a:lnTo>
                      <a:pt x="96822" y="73944"/>
                    </a:lnTo>
                    <a:cubicBezTo>
                      <a:pt x="95487" y="75855"/>
                      <a:pt x="92219" y="77416"/>
                      <a:pt x="89554" y="77416"/>
                    </a:cubicBezTo>
                    <a:lnTo>
                      <a:pt x="51416" y="77416"/>
                    </a:lnTo>
                    <a:cubicBezTo>
                      <a:pt x="48751" y="77416"/>
                      <a:pt x="45483" y="78977"/>
                      <a:pt x="44154" y="80883"/>
                    </a:cubicBezTo>
                    <a:lnTo>
                      <a:pt x="43908" y="81233"/>
                    </a:lnTo>
                    <a:cubicBezTo>
                      <a:pt x="42573" y="83144"/>
                      <a:pt x="42573" y="86266"/>
                      <a:pt x="43908" y="88172"/>
                    </a:cubicBezTo>
                    <a:cubicBezTo>
                      <a:pt x="43908" y="88172"/>
                      <a:pt x="50193" y="97177"/>
                      <a:pt x="50193" y="97177"/>
                    </a:cubicBezTo>
                    <a:close/>
                  </a:path>
                </a:pathLst>
              </a:custGeom>
              <a:solidFill>
                <a:srgbClr val="96E2C0"/>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25" name="Shape 1225"/>
              <p:cNvSpPr/>
              <p:nvPr/>
            </p:nvSpPr>
            <p:spPr>
              <a:xfrm>
                <a:off x="6624889" y="3566552"/>
                <a:ext cx="2383962" cy="1360925"/>
              </a:xfrm>
              <a:custGeom>
                <a:avLst/>
                <a:gdLst/>
                <a:ahLst/>
                <a:cxnLst/>
                <a:rect l="0" t="0" r="0" b="0"/>
                <a:pathLst>
                  <a:path w="120000" h="120000" extrusionOk="0">
                    <a:moveTo>
                      <a:pt x="30389" y="86233"/>
                    </a:moveTo>
                    <a:cubicBezTo>
                      <a:pt x="29418" y="89194"/>
                      <a:pt x="27025" y="91611"/>
                      <a:pt x="25073" y="91611"/>
                    </a:cubicBezTo>
                    <a:lnTo>
                      <a:pt x="12388" y="91611"/>
                    </a:lnTo>
                    <a:cubicBezTo>
                      <a:pt x="10436" y="91611"/>
                      <a:pt x="8049" y="89188"/>
                      <a:pt x="7072" y="86233"/>
                    </a:cubicBezTo>
                    <a:lnTo>
                      <a:pt x="730" y="66988"/>
                    </a:lnTo>
                    <a:cubicBezTo>
                      <a:pt x="-245" y="64033"/>
                      <a:pt x="-245" y="59194"/>
                      <a:pt x="730" y="56233"/>
                    </a:cubicBezTo>
                    <a:lnTo>
                      <a:pt x="7072" y="36988"/>
                    </a:lnTo>
                    <a:cubicBezTo>
                      <a:pt x="8049" y="34033"/>
                      <a:pt x="10442" y="31611"/>
                      <a:pt x="12388" y="31611"/>
                    </a:cubicBezTo>
                    <a:lnTo>
                      <a:pt x="25073" y="31611"/>
                    </a:lnTo>
                    <a:cubicBezTo>
                      <a:pt x="27025" y="31611"/>
                      <a:pt x="29412" y="34033"/>
                      <a:pt x="30389" y="36988"/>
                    </a:cubicBezTo>
                    <a:lnTo>
                      <a:pt x="33931" y="47727"/>
                    </a:lnTo>
                    <a:cubicBezTo>
                      <a:pt x="34907" y="50683"/>
                      <a:pt x="37294" y="53105"/>
                      <a:pt x="39246" y="53100"/>
                    </a:cubicBezTo>
                    <a:lnTo>
                      <a:pt x="40669" y="53100"/>
                    </a:lnTo>
                    <a:cubicBezTo>
                      <a:pt x="42616" y="53100"/>
                      <a:pt x="45009" y="50683"/>
                      <a:pt x="45985" y="47722"/>
                    </a:cubicBezTo>
                    <a:lnTo>
                      <a:pt x="59941" y="5377"/>
                    </a:lnTo>
                    <a:cubicBezTo>
                      <a:pt x="60917" y="2422"/>
                      <a:pt x="63310" y="0"/>
                      <a:pt x="65257" y="0"/>
                    </a:cubicBezTo>
                    <a:lnTo>
                      <a:pt x="97715" y="0"/>
                    </a:lnTo>
                    <a:cubicBezTo>
                      <a:pt x="99668" y="0"/>
                      <a:pt x="102061" y="2422"/>
                      <a:pt x="103037" y="5377"/>
                    </a:cubicBezTo>
                    <a:lnTo>
                      <a:pt x="119263" y="54622"/>
                    </a:lnTo>
                    <a:cubicBezTo>
                      <a:pt x="120239" y="57583"/>
                      <a:pt x="120239" y="62422"/>
                      <a:pt x="119263" y="65377"/>
                    </a:cubicBezTo>
                    <a:lnTo>
                      <a:pt x="103037" y="114622"/>
                    </a:lnTo>
                    <a:cubicBezTo>
                      <a:pt x="102061" y="117577"/>
                      <a:pt x="99668" y="120000"/>
                      <a:pt x="97715" y="120000"/>
                    </a:cubicBezTo>
                    <a:lnTo>
                      <a:pt x="65257" y="120000"/>
                    </a:lnTo>
                    <a:cubicBezTo>
                      <a:pt x="63310" y="120000"/>
                      <a:pt x="60917" y="117577"/>
                      <a:pt x="59941" y="114622"/>
                    </a:cubicBezTo>
                    <a:lnTo>
                      <a:pt x="45985" y="72277"/>
                    </a:lnTo>
                    <a:cubicBezTo>
                      <a:pt x="45009" y="69316"/>
                      <a:pt x="42616" y="66900"/>
                      <a:pt x="40663" y="66900"/>
                    </a:cubicBezTo>
                    <a:lnTo>
                      <a:pt x="40306" y="66900"/>
                    </a:lnTo>
                    <a:cubicBezTo>
                      <a:pt x="38360" y="66900"/>
                      <a:pt x="35967" y="69316"/>
                      <a:pt x="34990" y="72277"/>
                    </a:cubicBezTo>
                    <a:cubicBezTo>
                      <a:pt x="34990" y="72277"/>
                      <a:pt x="30389" y="86233"/>
                      <a:pt x="30389" y="86233"/>
                    </a:cubicBezTo>
                    <a:close/>
                  </a:path>
                </a:pathLst>
              </a:custGeom>
              <a:solidFill>
                <a:srgbClr val="56687C"/>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26" name="Shape 1226"/>
              <p:cNvSpPr/>
              <p:nvPr/>
            </p:nvSpPr>
            <p:spPr>
              <a:xfrm>
                <a:off x="5899094" y="4345453"/>
                <a:ext cx="1776389" cy="2091272"/>
              </a:xfrm>
              <a:custGeom>
                <a:avLst/>
                <a:gdLst/>
                <a:ahLst/>
                <a:cxnLst/>
                <a:rect l="0" t="0" r="0" b="0"/>
                <a:pathLst>
                  <a:path w="120000" h="120000" extrusionOk="0">
                    <a:moveTo>
                      <a:pt x="16623" y="39044"/>
                    </a:moveTo>
                    <a:cubicBezTo>
                      <a:pt x="14009" y="39044"/>
                      <a:pt x="10797" y="37472"/>
                      <a:pt x="9490" y="35544"/>
                    </a:cubicBezTo>
                    <a:lnTo>
                      <a:pt x="977" y="23022"/>
                    </a:lnTo>
                    <a:cubicBezTo>
                      <a:pt x="-329" y="21094"/>
                      <a:pt x="-329" y="17950"/>
                      <a:pt x="977" y="16022"/>
                    </a:cubicBezTo>
                    <a:lnTo>
                      <a:pt x="9490" y="3500"/>
                    </a:lnTo>
                    <a:cubicBezTo>
                      <a:pt x="10797" y="1572"/>
                      <a:pt x="14009" y="0"/>
                      <a:pt x="16628" y="0"/>
                    </a:cubicBezTo>
                    <a:lnTo>
                      <a:pt x="33648" y="0"/>
                    </a:lnTo>
                    <a:cubicBezTo>
                      <a:pt x="36268" y="0"/>
                      <a:pt x="39480" y="1572"/>
                      <a:pt x="40787" y="3500"/>
                    </a:cubicBezTo>
                    <a:lnTo>
                      <a:pt x="49300" y="16022"/>
                    </a:lnTo>
                    <a:cubicBezTo>
                      <a:pt x="50607" y="17944"/>
                      <a:pt x="50607" y="21094"/>
                      <a:pt x="49300" y="23022"/>
                    </a:cubicBezTo>
                    <a:lnTo>
                      <a:pt x="44546" y="30011"/>
                    </a:lnTo>
                    <a:cubicBezTo>
                      <a:pt x="43239" y="31933"/>
                      <a:pt x="43239" y="35083"/>
                      <a:pt x="44552" y="37005"/>
                    </a:cubicBezTo>
                    <a:lnTo>
                      <a:pt x="45502" y="38411"/>
                    </a:lnTo>
                    <a:cubicBezTo>
                      <a:pt x="46809" y="40333"/>
                      <a:pt x="50020" y="41911"/>
                      <a:pt x="52640" y="41911"/>
                    </a:cubicBezTo>
                    <a:lnTo>
                      <a:pt x="90099" y="41911"/>
                    </a:lnTo>
                    <a:cubicBezTo>
                      <a:pt x="92713" y="41911"/>
                      <a:pt x="95925" y="43483"/>
                      <a:pt x="97232" y="45411"/>
                    </a:cubicBezTo>
                    <a:lnTo>
                      <a:pt x="119016" y="77455"/>
                    </a:lnTo>
                    <a:cubicBezTo>
                      <a:pt x="120323" y="79377"/>
                      <a:pt x="120323" y="82527"/>
                      <a:pt x="119016" y="84455"/>
                    </a:cubicBezTo>
                    <a:lnTo>
                      <a:pt x="97232" y="116500"/>
                    </a:lnTo>
                    <a:cubicBezTo>
                      <a:pt x="95925" y="118427"/>
                      <a:pt x="92713" y="120000"/>
                      <a:pt x="90099" y="120000"/>
                    </a:cubicBezTo>
                    <a:lnTo>
                      <a:pt x="46535" y="120000"/>
                    </a:lnTo>
                    <a:cubicBezTo>
                      <a:pt x="43921" y="120000"/>
                      <a:pt x="40709" y="118427"/>
                      <a:pt x="39402" y="116500"/>
                    </a:cubicBezTo>
                    <a:lnTo>
                      <a:pt x="17617" y="84455"/>
                    </a:lnTo>
                    <a:cubicBezTo>
                      <a:pt x="16310" y="82527"/>
                      <a:pt x="16310" y="79377"/>
                      <a:pt x="17617" y="77455"/>
                    </a:cubicBezTo>
                    <a:lnTo>
                      <a:pt x="36346" y="49900"/>
                    </a:lnTo>
                    <a:cubicBezTo>
                      <a:pt x="37659" y="47972"/>
                      <a:pt x="37659" y="44822"/>
                      <a:pt x="36346" y="42900"/>
                    </a:cubicBezTo>
                    <a:lnTo>
                      <a:pt x="36106" y="42544"/>
                    </a:lnTo>
                    <a:cubicBezTo>
                      <a:pt x="34799" y="40622"/>
                      <a:pt x="31587" y="39044"/>
                      <a:pt x="28973" y="39044"/>
                    </a:cubicBezTo>
                    <a:cubicBezTo>
                      <a:pt x="28973" y="39044"/>
                      <a:pt x="16623" y="39044"/>
                      <a:pt x="16623" y="39044"/>
                    </a:cubicBezTo>
                    <a:close/>
                  </a:path>
                </a:pathLst>
              </a:custGeom>
              <a:solidFill>
                <a:srgbClr val="44546A"/>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27" name="Shape 1227"/>
              <p:cNvSpPr/>
              <p:nvPr/>
            </p:nvSpPr>
            <p:spPr>
              <a:xfrm>
                <a:off x="4173120" y="3920597"/>
                <a:ext cx="1744784" cy="2109539"/>
              </a:xfrm>
              <a:custGeom>
                <a:avLst/>
                <a:gdLst/>
                <a:ahLst/>
                <a:cxnLst/>
                <a:rect l="0" t="0" r="0" b="0"/>
                <a:pathLst>
                  <a:path w="120000" h="120000" extrusionOk="0">
                    <a:moveTo>
                      <a:pt x="69801" y="22822"/>
                    </a:moveTo>
                    <a:cubicBezTo>
                      <a:pt x="68471" y="20916"/>
                      <a:pt x="68471" y="17794"/>
                      <a:pt x="69801" y="15883"/>
                    </a:cubicBezTo>
                    <a:lnTo>
                      <a:pt x="78465" y="3466"/>
                    </a:lnTo>
                    <a:cubicBezTo>
                      <a:pt x="79800" y="1561"/>
                      <a:pt x="83068" y="0"/>
                      <a:pt x="85733" y="0"/>
                    </a:cubicBezTo>
                    <a:lnTo>
                      <a:pt x="103067" y="0"/>
                    </a:lnTo>
                    <a:cubicBezTo>
                      <a:pt x="105732" y="0"/>
                      <a:pt x="109000" y="1561"/>
                      <a:pt x="110330" y="3466"/>
                    </a:cubicBezTo>
                    <a:lnTo>
                      <a:pt x="119000" y="15883"/>
                    </a:lnTo>
                    <a:cubicBezTo>
                      <a:pt x="120329" y="17794"/>
                      <a:pt x="120329" y="20916"/>
                      <a:pt x="119000" y="22822"/>
                    </a:cubicBezTo>
                    <a:lnTo>
                      <a:pt x="110330" y="35238"/>
                    </a:lnTo>
                    <a:cubicBezTo>
                      <a:pt x="109000" y="37144"/>
                      <a:pt x="105732" y="38705"/>
                      <a:pt x="103067" y="38705"/>
                    </a:cubicBezTo>
                    <a:lnTo>
                      <a:pt x="93397" y="38705"/>
                    </a:lnTo>
                    <a:cubicBezTo>
                      <a:pt x="90733" y="38705"/>
                      <a:pt x="87465" y="40266"/>
                      <a:pt x="86130" y="42177"/>
                    </a:cubicBezTo>
                    <a:lnTo>
                      <a:pt x="85163" y="43566"/>
                    </a:lnTo>
                    <a:cubicBezTo>
                      <a:pt x="83828" y="45472"/>
                      <a:pt x="83828" y="48594"/>
                      <a:pt x="85163" y="50505"/>
                    </a:cubicBezTo>
                    <a:lnTo>
                      <a:pt x="104229" y="77822"/>
                    </a:lnTo>
                    <a:cubicBezTo>
                      <a:pt x="105564" y="79733"/>
                      <a:pt x="105564" y="82855"/>
                      <a:pt x="104229" y="84761"/>
                    </a:cubicBezTo>
                    <a:lnTo>
                      <a:pt x="82057" y="116533"/>
                    </a:lnTo>
                    <a:cubicBezTo>
                      <a:pt x="80722" y="118438"/>
                      <a:pt x="77454" y="120000"/>
                      <a:pt x="74789" y="120000"/>
                    </a:cubicBezTo>
                    <a:lnTo>
                      <a:pt x="30439" y="120000"/>
                    </a:lnTo>
                    <a:cubicBezTo>
                      <a:pt x="27775" y="120000"/>
                      <a:pt x="24507" y="118438"/>
                      <a:pt x="23172" y="116527"/>
                    </a:cubicBezTo>
                    <a:lnTo>
                      <a:pt x="994" y="84761"/>
                    </a:lnTo>
                    <a:cubicBezTo>
                      <a:pt x="-335" y="82855"/>
                      <a:pt x="-335" y="79733"/>
                      <a:pt x="994" y="77822"/>
                    </a:cubicBezTo>
                    <a:lnTo>
                      <a:pt x="23172" y="46055"/>
                    </a:lnTo>
                    <a:cubicBezTo>
                      <a:pt x="24507" y="44144"/>
                      <a:pt x="27775" y="42583"/>
                      <a:pt x="30439" y="42583"/>
                    </a:cubicBezTo>
                    <a:lnTo>
                      <a:pt x="68577" y="42583"/>
                    </a:lnTo>
                    <a:cubicBezTo>
                      <a:pt x="71242" y="42583"/>
                      <a:pt x="74510" y="41022"/>
                      <a:pt x="75840" y="39116"/>
                    </a:cubicBezTo>
                    <a:lnTo>
                      <a:pt x="76085" y="38766"/>
                    </a:lnTo>
                    <a:cubicBezTo>
                      <a:pt x="77420" y="36855"/>
                      <a:pt x="77420" y="33733"/>
                      <a:pt x="76085" y="31827"/>
                    </a:cubicBezTo>
                    <a:cubicBezTo>
                      <a:pt x="76085" y="31827"/>
                      <a:pt x="69801" y="22822"/>
                      <a:pt x="69801" y="22822"/>
                    </a:cubicBezTo>
                    <a:close/>
                  </a:path>
                </a:pathLst>
              </a:custGeom>
              <a:solidFill>
                <a:srgbClr val="1CC083"/>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28" name="Shape 1228"/>
              <p:cNvSpPr/>
              <p:nvPr/>
            </p:nvSpPr>
            <p:spPr>
              <a:xfrm>
                <a:off x="4911293" y="1642708"/>
                <a:ext cx="1470052" cy="52322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800" b="0" i="0" u="none" strike="noStrike" cap="none">
                    <a:solidFill>
                      <a:srgbClr val="000000"/>
                    </a:solidFill>
                    <a:latin typeface="Arial"/>
                    <a:ea typeface="Arial"/>
                    <a:cs typeface="Arial"/>
                    <a:sym typeface="Arial"/>
                  </a:rPr>
                  <a:t>Data </a:t>
                </a:r>
                <a:br>
                  <a:rPr lang="en-US" sz="1800" b="0" i="0" u="none" strike="noStrike" cap="none">
                    <a:solidFill>
                      <a:srgbClr val="000000"/>
                    </a:solidFill>
                    <a:latin typeface="Arial"/>
                    <a:ea typeface="Arial"/>
                    <a:cs typeface="Arial"/>
                    <a:sym typeface="Arial"/>
                  </a:rPr>
                </a:br>
                <a:r>
                  <a:rPr lang="en-US" sz="1800" b="0" i="0" u="none" strike="noStrike" cap="none">
                    <a:solidFill>
                      <a:srgbClr val="000000"/>
                    </a:solidFill>
                    <a:latin typeface="Arial"/>
                    <a:ea typeface="Arial"/>
                    <a:cs typeface="Arial"/>
                    <a:sym typeface="Arial"/>
                  </a:rPr>
                  <a:t>Extraction</a:t>
                </a:r>
                <a:endParaRPr/>
              </a:p>
            </p:txBody>
          </p:sp>
          <p:sp>
            <p:nvSpPr>
              <p:cNvPr id="1229" name="Shape 1229"/>
              <p:cNvSpPr/>
              <p:nvPr/>
            </p:nvSpPr>
            <p:spPr>
              <a:xfrm>
                <a:off x="6899606" y="2086596"/>
                <a:ext cx="1470052" cy="52322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800" b="0" i="0" u="none" strike="noStrike" cap="none">
                    <a:solidFill>
                      <a:srgbClr val="000000"/>
                    </a:solidFill>
                    <a:latin typeface="Arial"/>
                    <a:ea typeface="Arial"/>
                    <a:cs typeface="Arial"/>
                    <a:sym typeface="Arial"/>
                  </a:rPr>
                  <a:t>Data </a:t>
                </a:r>
                <a:br>
                  <a:rPr lang="en-US" sz="1800" b="0" i="0" u="none" strike="noStrike" cap="none">
                    <a:solidFill>
                      <a:srgbClr val="000000"/>
                    </a:solidFill>
                    <a:latin typeface="Arial"/>
                    <a:ea typeface="Arial"/>
                    <a:cs typeface="Arial"/>
                    <a:sym typeface="Arial"/>
                  </a:rPr>
                </a:br>
                <a:r>
                  <a:rPr lang="en-US" sz="1800" b="0" i="0" u="none" strike="noStrike" cap="none">
                    <a:solidFill>
                      <a:srgbClr val="000000"/>
                    </a:solidFill>
                    <a:latin typeface="Arial"/>
                    <a:ea typeface="Arial"/>
                    <a:cs typeface="Arial"/>
                    <a:sym typeface="Arial"/>
                  </a:rPr>
                  <a:t>Cleaning</a:t>
                </a:r>
                <a:endParaRPr/>
              </a:p>
            </p:txBody>
          </p:sp>
          <p:sp>
            <p:nvSpPr>
              <p:cNvPr id="1230" name="Shape 1230"/>
              <p:cNvSpPr/>
              <p:nvPr/>
            </p:nvSpPr>
            <p:spPr>
              <a:xfrm>
                <a:off x="7497273" y="3987678"/>
                <a:ext cx="1470052" cy="52322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lt1"/>
                  </a:buClr>
                  <a:buSzPts val="1100"/>
                  <a:buFont typeface="Arial"/>
                  <a:buNone/>
                </a:pPr>
                <a:r>
                  <a:rPr lang="en-US" sz="1800" b="0" i="0" u="none" strike="noStrike" cap="none">
                    <a:solidFill>
                      <a:schemeClr val="lt1"/>
                    </a:solidFill>
                    <a:latin typeface="Arial"/>
                    <a:ea typeface="Arial"/>
                    <a:cs typeface="Arial"/>
                    <a:sym typeface="Arial"/>
                  </a:rPr>
                  <a:t>Data </a:t>
                </a:r>
                <a:br>
                  <a:rPr lang="en-US" sz="1800" b="0" i="0" u="none" strike="noStrike" cap="none">
                    <a:solidFill>
                      <a:schemeClr val="lt1"/>
                    </a:solidFill>
                    <a:latin typeface="Arial"/>
                    <a:ea typeface="Arial"/>
                    <a:cs typeface="Arial"/>
                    <a:sym typeface="Arial"/>
                  </a:rPr>
                </a:br>
                <a:r>
                  <a:rPr lang="en-US" sz="1800" b="0" i="0" u="none" strike="noStrike" cap="none">
                    <a:solidFill>
                      <a:schemeClr val="lt1"/>
                    </a:solidFill>
                    <a:latin typeface="Arial"/>
                    <a:ea typeface="Arial"/>
                    <a:cs typeface="Arial"/>
                    <a:sym typeface="Arial"/>
                  </a:rPr>
                  <a:t>Storage</a:t>
                </a:r>
                <a:endParaRPr/>
              </a:p>
            </p:txBody>
          </p:sp>
          <p:sp>
            <p:nvSpPr>
              <p:cNvPr id="1231" name="Shape 1231"/>
              <p:cNvSpPr/>
              <p:nvPr/>
            </p:nvSpPr>
            <p:spPr>
              <a:xfrm>
                <a:off x="6173826" y="5472707"/>
                <a:ext cx="1470052" cy="52322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lt1"/>
                  </a:buClr>
                  <a:buSzPts val="1100"/>
                  <a:buFont typeface="Arial"/>
                  <a:buNone/>
                </a:pPr>
                <a:r>
                  <a:rPr lang="en-US" sz="1800" b="0" i="0" u="none" strike="noStrike" cap="none">
                    <a:solidFill>
                      <a:schemeClr val="lt1"/>
                    </a:solidFill>
                    <a:latin typeface="Arial"/>
                    <a:ea typeface="Arial"/>
                    <a:cs typeface="Arial"/>
                    <a:sym typeface="Arial"/>
                  </a:rPr>
                  <a:t>Data </a:t>
                </a:r>
                <a:br>
                  <a:rPr lang="en-US" sz="1800" b="0" i="0" u="none" strike="noStrike" cap="none">
                    <a:solidFill>
                      <a:schemeClr val="lt1"/>
                    </a:solidFill>
                    <a:latin typeface="Arial"/>
                    <a:ea typeface="Arial"/>
                    <a:cs typeface="Arial"/>
                    <a:sym typeface="Arial"/>
                  </a:rPr>
                </a:br>
                <a:r>
                  <a:rPr lang="en-US" sz="1800" b="0" i="0" u="none" strike="noStrike" cap="none">
                    <a:solidFill>
                      <a:schemeClr val="lt1"/>
                    </a:solidFill>
                    <a:latin typeface="Arial"/>
                    <a:ea typeface="Arial"/>
                    <a:cs typeface="Arial"/>
                    <a:sym typeface="Arial"/>
                  </a:rPr>
                  <a:t>Mining</a:t>
                </a:r>
                <a:endParaRPr/>
              </a:p>
            </p:txBody>
          </p:sp>
          <p:sp>
            <p:nvSpPr>
              <p:cNvPr id="1232" name="Shape 1232"/>
              <p:cNvSpPr/>
              <p:nvPr/>
            </p:nvSpPr>
            <p:spPr>
              <a:xfrm>
                <a:off x="4181204" y="5129479"/>
                <a:ext cx="1470052" cy="52322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800" b="0" i="0" u="none" strike="noStrike" cap="none">
                    <a:solidFill>
                      <a:srgbClr val="000000"/>
                    </a:solidFill>
                    <a:latin typeface="Arial"/>
                    <a:ea typeface="Arial"/>
                    <a:cs typeface="Arial"/>
                    <a:sym typeface="Arial"/>
                  </a:rPr>
                  <a:t>Data </a:t>
                </a:r>
                <a:br>
                  <a:rPr lang="en-US" sz="1800" b="0" i="0" u="none" strike="noStrike" cap="none">
                    <a:solidFill>
                      <a:srgbClr val="000000"/>
                    </a:solidFill>
                    <a:latin typeface="Arial"/>
                    <a:ea typeface="Arial"/>
                    <a:cs typeface="Arial"/>
                    <a:sym typeface="Arial"/>
                  </a:rPr>
                </a:br>
                <a:r>
                  <a:rPr lang="en-US" sz="1800" b="0" i="0" u="none" strike="noStrike" cap="none">
                    <a:solidFill>
                      <a:srgbClr val="000000"/>
                    </a:solidFill>
                    <a:latin typeface="Arial"/>
                    <a:ea typeface="Arial"/>
                    <a:cs typeface="Arial"/>
                    <a:sym typeface="Arial"/>
                  </a:rPr>
                  <a:t>Analysis</a:t>
                </a:r>
                <a:endParaRPr/>
              </a:p>
            </p:txBody>
          </p:sp>
          <p:sp>
            <p:nvSpPr>
              <p:cNvPr id="1233" name="Shape 1233"/>
              <p:cNvSpPr/>
              <p:nvPr/>
            </p:nvSpPr>
            <p:spPr>
              <a:xfrm>
                <a:off x="3534835" y="3166363"/>
                <a:ext cx="1470052" cy="52322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800" b="0" i="0" u="none" strike="noStrike" cap="none">
                    <a:solidFill>
                      <a:srgbClr val="000000"/>
                    </a:solidFill>
                    <a:latin typeface="Arial"/>
                    <a:ea typeface="Arial"/>
                    <a:cs typeface="Arial"/>
                    <a:sym typeface="Arial"/>
                  </a:rPr>
                  <a:t>Data </a:t>
                </a:r>
                <a:br>
                  <a:rPr lang="en-US" sz="1800" b="0" i="0" u="none" strike="noStrike" cap="none">
                    <a:solidFill>
                      <a:srgbClr val="000000"/>
                    </a:solidFill>
                    <a:latin typeface="Arial"/>
                    <a:ea typeface="Arial"/>
                    <a:cs typeface="Arial"/>
                    <a:sym typeface="Arial"/>
                  </a:rPr>
                </a:br>
                <a:r>
                  <a:rPr lang="en-US" sz="1800" b="0" i="0" u="none" strike="noStrike" cap="none">
                    <a:solidFill>
                      <a:srgbClr val="000000"/>
                    </a:solidFill>
                    <a:latin typeface="Arial"/>
                    <a:ea typeface="Arial"/>
                    <a:cs typeface="Arial"/>
                    <a:sym typeface="Arial"/>
                  </a:rPr>
                  <a:t>Visualization</a:t>
                </a:r>
                <a:endParaRPr/>
              </a:p>
            </p:txBody>
          </p:sp>
        </p:gr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39" name="Shape 1239"/>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4.3. Benefits of Processing Big Data</a:t>
            </a:r>
            <a:endParaRPr/>
          </a:p>
        </p:txBody>
      </p:sp>
      <p:sp>
        <p:nvSpPr>
          <p:cNvPr id="1240" name="Shape 1240"/>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4:</a:t>
            </a:r>
            <a:r>
              <a:rPr lang="en-US" sz="1600" b="0" i="0" u="none" strike="noStrike" cap="none">
                <a:solidFill>
                  <a:srgbClr val="0EC07D"/>
                </a:solidFill>
                <a:latin typeface="Arial"/>
                <a:ea typeface="Arial"/>
                <a:cs typeface="Arial"/>
                <a:sym typeface="Arial"/>
              </a:rPr>
              <a:t> Characteristics of Big Data</a:t>
            </a:r>
            <a:endParaRPr sz="1600" b="0" i="0" u="none" strike="noStrike" cap="none">
              <a:solidFill>
                <a:srgbClr val="0EC07D"/>
              </a:solidFill>
              <a:latin typeface="Arial"/>
              <a:ea typeface="Arial"/>
              <a:cs typeface="Arial"/>
              <a:sym typeface="Arial"/>
            </a:endParaRPr>
          </a:p>
        </p:txBody>
      </p:sp>
      <p:sp>
        <p:nvSpPr>
          <p:cNvPr id="1241" name="Shape 1241"/>
          <p:cNvSpPr txBox="1">
            <a:spLocks noGrp="1"/>
          </p:cNvSpPr>
          <p:nvPr>
            <p:ph type="body" idx="2"/>
          </p:nvPr>
        </p:nvSpPr>
        <p:spPr>
          <a:xfrm>
            <a:off x="514350" y="1348541"/>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a:p>
        </p:txBody>
      </p:sp>
      <p:sp>
        <p:nvSpPr>
          <p:cNvPr id="1242" name="Shape 1242"/>
          <p:cNvSpPr/>
          <p:nvPr/>
        </p:nvSpPr>
        <p:spPr>
          <a:xfrm>
            <a:off x="3855169" y="1436688"/>
            <a:ext cx="6868394" cy="677219"/>
          </a:xfrm>
          <a:prstGeom prst="rect">
            <a:avLst/>
          </a:prstGeom>
          <a:gradFill>
            <a:gsLst>
              <a:gs pos="0">
                <a:srgbClr val="FDC29A">
                  <a:alpha val="29803"/>
                </a:srgbClr>
              </a:gs>
              <a:gs pos="43000">
                <a:srgbClr val="E37226"/>
              </a:gs>
              <a:gs pos="92000">
                <a:srgbClr val="622F0C"/>
              </a:gs>
              <a:gs pos="100000">
                <a:srgbClr val="622F0C"/>
              </a:gs>
            </a:gsLst>
            <a:lin ang="0" scaled="0"/>
          </a:gradFill>
          <a:ln w="381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243" name="Shape 1243"/>
          <p:cNvSpPr/>
          <p:nvPr/>
        </p:nvSpPr>
        <p:spPr>
          <a:xfrm>
            <a:off x="3855169" y="2108583"/>
            <a:ext cx="6868394" cy="677219"/>
          </a:xfrm>
          <a:prstGeom prst="rect">
            <a:avLst/>
          </a:prstGeom>
          <a:gradFill>
            <a:gsLst>
              <a:gs pos="0">
                <a:srgbClr val="D6D6D6">
                  <a:alpha val="29803"/>
                </a:srgbClr>
              </a:gs>
              <a:gs pos="43000">
                <a:srgbClr val="969696"/>
              </a:gs>
              <a:gs pos="92000">
                <a:srgbClr val="404040"/>
              </a:gs>
              <a:gs pos="100000">
                <a:srgbClr val="404040"/>
              </a:gs>
            </a:gsLst>
            <a:lin ang="0" scaled="0"/>
          </a:gradFill>
          <a:ln w="381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244" name="Shape 1244"/>
          <p:cNvSpPr/>
          <p:nvPr/>
        </p:nvSpPr>
        <p:spPr>
          <a:xfrm>
            <a:off x="3855169" y="2794995"/>
            <a:ext cx="6868394" cy="677219"/>
          </a:xfrm>
          <a:prstGeom prst="rect">
            <a:avLst/>
          </a:prstGeom>
          <a:gradFill>
            <a:gsLst>
              <a:gs pos="0">
                <a:srgbClr val="FFE68B">
                  <a:alpha val="29803"/>
                </a:srgbClr>
              </a:gs>
              <a:gs pos="43000">
                <a:srgbClr val="FFBC03"/>
              </a:gs>
              <a:gs pos="92000">
                <a:srgbClr val="6B4E00"/>
              </a:gs>
              <a:gs pos="100000">
                <a:srgbClr val="6B4E00"/>
              </a:gs>
            </a:gsLst>
            <a:lin ang="0" scaled="0"/>
          </a:gradFill>
          <a:ln w="381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245" name="Shape 1245"/>
          <p:cNvSpPr/>
          <p:nvPr/>
        </p:nvSpPr>
        <p:spPr>
          <a:xfrm>
            <a:off x="3855169" y="3469795"/>
            <a:ext cx="6868394" cy="677219"/>
          </a:xfrm>
          <a:prstGeom prst="rect">
            <a:avLst/>
          </a:prstGeom>
          <a:gradFill>
            <a:gsLst>
              <a:gs pos="0">
                <a:srgbClr val="A4BDE8">
                  <a:alpha val="29803"/>
                </a:srgbClr>
              </a:gs>
              <a:gs pos="43000">
                <a:srgbClr val="3468C4"/>
              </a:gs>
              <a:gs pos="92000">
                <a:srgbClr val="162A50"/>
              </a:gs>
              <a:gs pos="100000">
                <a:srgbClr val="162A50"/>
              </a:gs>
            </a:gsLst>
            <a:lin ang="0" scaled="0"/>
          </a:gradFill>
          <a:ln w="381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246" name="Shape 1246"/>
          <p:cNvSpPr/>
          <p:nvPr/>
        </p:nvSpPr>
        <p:spPr>
          <a:xfrm>
            <a:off x="3855169" y="4140236"/>
            <a:ext cx="6868394" cy="677219"/>
          </a:xfrm>
          <a:prstGeom prst="rect">
            <a:avLst/>
          </a:prstGeom>
          <a:gradFill>
            <a:gsLst>
              <a:gs pos="0">
                <a:srgbClr val="BCE0A5">
                  <a:alpha val="29803"/>
                </a:srgbClr>
              </a:gs>
              <a:gs pos="43000">
                <a:srgbClr val="69AE3C"/>
              </a:gs>
              <a:gs pos="92000">
                <a:srgbClr val="2A4618"/>
              </a:gs>
              <a:gs pos="100000">
                <a:srgbClr val="2A4618"/>
              </a:gs>
            </a:gsLst>
            <a:lin ang="0" scaled="0"/>
          </a:gradFill>
          <a:ln w="381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247" name="Shape 1247"/>
          <p:cNvSpPr/>
          <p:nvPr/>
        </p:nvSpPr>
        <p:spPr>
          <a:xfrm>
            <a:off x="3416332" y="1430945"/>
            <a:ext cx="860708" cy="677287"/>
          </a:xfrm>
          <a:custGeom>
            <a:avLst/>
            <a:gdLst/>
            <a:ahLst/>
            <a:cxnLst/>
            <a:rect l="0" t="0" r="0" b="0"/>
            <a:pathLst>
              <a:path w="1073014" h="740738" extrusionOk="0">
                <a:moveTo>
                  <a:pt x="0" y="740738"/>
                </a:moveTo>
                <a:lnTo>
                  <a:pt x="536507" y="0"/>
                </a:lnTo>
                <a:lnTo>
                  <a:pt x="536507" y="0"/>
                </a:lnTo>
                <a:lnTo>
                  <a:pt x="1073014" y="740738"/>
                </a:lnTo>
                <a:lnTo>
                  <a:pt x="0" y="740738"/>
                </a:lnTo>
                <a:close/>
              </a:path>
            </a:pathLst>
          </a:custGeom>
          <a:solidFill>
            <a:srgbClr val="833C0B"/>
          </a:solidFill>
          <a:ln w="38100" cap="flat" cmpd="sng">
            <a:solidFill>
              <a:srgbClr val="FFFFFF"/>
            </a:solidFill>
            <a:prstDash val="solid"/>
            <a:miter lim="800000"/>
            <a:headEnd type="none" w="sm" len="sm"/>
            <a:tailEnd type="none" w="sm" len="sm"/>
          </a:ln>
        </p:spPr>
        <p:txBody>
          <a:bodyPr spcFirstLastPara="1" wrap="square" lIns="20300" tIns="20300" rIns="20300" bIns="20300" anchor="ctr" anchorCtr="0">
            <a:noAutofit/>
          </a:bodyPr>
          <a:lstStyle/>
          <a:p>
            <a:pPr marL="0" marR="0" lvl="0" indent="0" algn="ctr" rtl="0">
              <a:lnSpc>
                <a:spcPct val="9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48" name="Shape 1248"/>
          <p:cNvSpPr/>
          <p:nvPr/>
        </p:nvSpPr>
        <p:spPr>
          <a:xfrm>
            <a:off x="2985978" y="2108231"/>
            <a:ext cx="1721416" cy="677287"/>
          </a:xfrm>
          <a:custGeom>
            <a:avLst/>
            <a:gdLst/>
            <a:ahLst/>
            <a:cxnLst/>
            <a:rect l="0" t="0" r="0" b="0"/>
            <a:pathLst>
              <a:path w="2146028" h="740738" extrusionOk="0">
                <a:moveTo>
                  <a:pt x="0" y="740738"/>
                </a:moveTo>
                <a:lnTo>
                  <a:pt x="536509" y="0"/>
                </a:lnTo>
                <a:lnTo>
                  <a:pt x="1609519" y="0"/>
                </a:lnTo>
                <a:lnTo>
                  <a:pt x="2146028" y="740738"/>
                </a:lnTo>
                <a:lnTo>
                  <a:pt x="0" y="740738"/>
                </a:lnTo>
                <a:close/>
              </a:path>
            </a:pathLst>
          </a:custGeom>
          <a:solidFill>
            <a:srgbClr val="525252"/>
          </a:solidFill>
          <a:ln w="38100" cap="flat" cmpd="sng">
            <a:solidFill>
              <a:srgbClr val="FFFFFF"/>
            </a:solidFill>
            <a:prstDash val="solid"/>
            <a:miter lim="800000"/>
            <a:headEnd type="none" w="sm" len="sm"/>
            <a:tailEnd type="none" w="sm" len="sm"/>
          </a:ln>
        </p:spPr>
        <p:txBody>
          <a:bodyPr spcFirstLastPara="1" wrap="square" lIns="395875" tIns="20300" rIns="395875" bIns="20300" anchor="ctr" anchorCtr="0">
            <a:noAutofit/>
          </a:bodyPr>
          <a:lstStyle/>
          <a:p>
            <a:pPr marL="0" marR="0" lvl="0" indent="0" algn="ctr" rtl="0">
              <a:lnSpc>
                <a:spcPct val="9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49" name="Shape 1249"/>
          <p:cNvSpPr/>
          <p:nvPr/>
        </p:nvSpPr>
        <p:spPr>
          <a:xfrm>
            <a:off x="2555624" y="2785519"/>
            <a:ext cx="2582124" cy="677287"/>
          </a:xfrm>
          <a:custGeom>
            <a:avLst/>
            <a:gdLst/>
            <a:ahLst/>
            <a:cxnLst/>
            <a:rect l="0" t="0" r="0" b="0"/>
            <a:pathLst>
              <a:path w="3219042" h="740738" extrusionOk="0">
                <a:moveTo>
                  <a:pt x="0" y="740738"/>
                </a:moveTo>
                <a:lnTo>
                  <a:pt x="536509" y="0"/>
                </a:lnTo>
                <a:lnTo>
                  <a:pt x="2682533" y="0"/>
                </a:lnTo>
                <a:lnTo>
                  <a:pt x="3219042" y="740738"/>
                </a:lnTo>
                <a:lnTo>
                  <a:pt x="0" y="740738"/>
                </a:lnTo>
                <a:close/>
              </a:path>
            </a:pathLst>
          </a:custGeom>
          <a:solidFill>
            <a:srgbClr val="7F6000"/>
          </a:solidFill>
          <a:ln w="38100" cap="flat" cmpd="sng">
            <a:solidFill>
              <a:srgbClr val="FFFFFF"/>
            </a:solidFill>
            <a:prstDash val="solid"/>
            <a:miter lim="800000"/>
            <a:headEnd type="none" w="sm" len="sm"/>
            <a:tailEnd type="none" w="sm" len="sm"/>
          </a:ln>
        </p:spPr>
        <p:txBody>
          <a:bodyPr spcFirstLastPara="1" wrap="square" lIns="583650" tIns="20300" rIns="583650" bIns="20300" anchor="ctr" anchorCtr="0">
            <a:noAutofit/>
          </a:bodyPr>
          <a:lstStyle/>
          <a:p>
            <a:pPr marL="0" marR="0" lvl="0" indent="0" algn="ctr" rtl="0">
              <a:lnSpc>
                <a:spcPct val="9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50" name="Shape 1250"/>
          <p:cNvSpPr/>
          <p:nvPr/>
        </p:nvSpPr>
        <p:spPr>
          <a:xfrm>
            <a:off x="2125269" y="3462805"/>
            <a:ext cx="3442833" cy="677287"/>
          </a:xfrm>
          <a:custGeom>
            <a:avLst/>
            <a:gdLst/>
            <a:ahLst/>
            <a:cxnLst/>
            <a:rect l="0" t="0" r="0" b="0"/>
            <a:pathLst>
              <a:path w="4292056" h="740738" extrusionOk="0">
                <a:moveTo>
                  <a:pt x="0" y="740738"/>
                </a:moveTo>
                <a:lnTo>
                  <a:pt x="536509" y="0"/>
                </a:lnTo>
                <a:lnTo>
                  <a:pt x="3755547" y="0"/>
                </a:lnTo>
                <a:lnTo>
                  <a:pt x="4292056" y="740738"/>
                </a:lnTo>
                <a:lnTo>
                  <a:pt x="0" y="740738"/>
                </a:lnTo>
                <a:close/>
              </a:path>
            </a:pathLst>
          </a:custGeom>
          <a:solidFill>
            <a:srgbClr val="1F3864"/>
          </a:solidFill>
          <a:ln w="38100" cap="flat" cmpd="sng">
            <a:solidFill>
              <a:srgbClr val="FFFFFF"/>
            </a:solidFill>
            <a:prstDash val="solid"/>
            <a:miter lim="800000"/>
            <a:headEnd type="none" w="sm" len="sm"/>
            <a:tailEnd type="none" w="sm" len="sm"/>
          </a:ln>
        </p:spPr>
        <p:txBody>
          <a:bodyPr spcFirstLastPara="1" wrap="square" lIns="771425" tIns="20300" rIns="771425" bIns="20300" anchor="ctr" anchorCtr="0">
            <a:noAutofit/>
          </a:bodyPr>
          <a:lstStyle/>
          <a:p>
            <a:pPr marL="0" marR="0" lvl="0" indent="0" algn="ctr" rtl="0">
              <a:lnSpc>
                <a:spcPct val="9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51" name="Shape 1251"/>
          <p:cNvSpPr/>
          <p:nvPr/>
        </p:nvSpPr>
        <p:spPr>
          <a:xfrm>
            <a:off x="1694916" y="4140093"/>
            <a:ext cx="4303542" cy="677287"/>
          </a:xfrm>
          <a:custGeom>
            <a:avLst/>
            <a:gdLst/>
            <a:ahLst/>
            <a:cxnLst/>
            <a:rect l="0" t="0" r="0" b="0"/>
            <a:pathLst>
              <a:path w="5365071" h="740738" extrusionOk="0">
                <a:moveTo>
                  <a:pt x="0" y="740738"/>
                </a:moveTo>
                <a:lnTo>
                  <a:pt x="536509" y="0"/>
                </a:lnTo>
                <a:lnTo>
                  <a:pt x="4828562" y="0"/>
                </a:lnTo>
                <a:lnTo>
                  <a:pt x="5365071" y="740738"/>
                </a:lnTo>
                <a:lnTo>
                  <a:pt x="0" y="740738"/>
                </a:lnTo>
                <a:close/>
              </a:path>
            </a:pathLst>
          </a:custGeom>
          <a:solidFill>
            <a:srgbClr val="548135"/>
          </a:solidFill>
          <a:ln w="38100" cap="flat" cmpd="sng">
            <a:solidFill>
              <a:srgbClr val="FFFFFF"/>
            </a:solidFill>
            <a:prstDash val="solid"/>
            <a:miter lim="800000"/>
            <a:headEnd type="none" w="sm" len="sm"/>
            <a:tailEnd type="none" w="sm" len="sm"/>
          </a:ln>
        </p:spPr>
        <p:txBody>
          <a:bodyPr spcFirstLastPara="1" wrap="square" lIns="959200" tIns="20300" rIns="959200" bIns="20300" anchor="ctr" anchorCtr="0">
            <a:noAutofit/>
          </a:bodyPr>
          <a:lstStyle/>
          <a:p>
            <a:pPr marL="0" marR="0" lvl="0" indent="0" algn="ctr" rtl="0">
              <a:lnSpc>
                <a:spcPct val="9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52" name="Shape 1252"/>
          <p:cNvSpPr/>
          <p:nvPr/>
        </p:nvSpPr>
        <p:spPr>
          <a:xfrm>
            <a:off x="7202790" y="2108231"/>
            <a:ext cx="3406298" cy="677287"/>
          </a:xfrm>
          <a:prstGeom prst="rect">
            <a:avLst/>
          </a:prstGeom>
          <a:noFill/>
          <a:ln>
            <a:noFill/>
          </a:ln>
        </p:spPr>
        <p:txBody>
          <a:bodyPr spcFirstLastPara="1" wrap="square" lIns="0" tIns="20300" rIns="0" bIns="20300" anchor="ctr" anchorCtr="0">
            <a:noAutofit/>
          </a:bodyPr>
          <a:lstStyle/>
          <a:p>
            <a:pPr marL="0" marR="0" lvl="0" indent="0" algn="l" rtl="0">
              <a:lnSpc>
                <a:spcPct val="90000"/>
              </a:lnSpc>
              <a:spcBef>
                <a:spcPts val="0"/>
              </a:spcBef>
              <a:spcAft>
                <a:spcPts val="0"/>
              </a:spcAft>
              <a:buClr>
                <a:srgbClr val="FFFFFF"/>
              </a:buClr>
              <a:buSzPts val="1800"/>
              <a:buFont typeface="Arial"/>
              <a:buNone/>
            </a:pPr>
            <a:r>
              <a:rPr lang="en-US" sz="1800" b="0" i="0" u="none" strike="noStrike" cap="none">
                <a:solidFill>
                  <a:srgbClr val="FFFFFF"/>
                </a:solidFill>
                <a:latin typeface="Arial"/>
                <a:ea typeface="Arial"/>
                <a:cs typeface="Arial"/>
                <a:sym typeface="Arial"/>
              </a:rPr>
              <a:t>Predictive maintenance</a:t>
            </a:r>
            <a:endParaRPr/>
          </a:p>
        </p:txBody>
      </p:sp>
      <p:sp>
        <p:nvSpPr>
          <p:cNvPr id="1253" name="Shape 1253"/>
          <p:cNvSpPr/>
          <p:nvPr/>
        </p:nvSpPr>
        <p:spPr>
          <a:xfrm>
            <a:off x="7202790" y="2785519"/>
            <a:ext cx="3406298" cy="677287"/>
          </a:xfrm>
          <a:prstGeom prst="rect">
            <a:avLst/>
          </a:prstGeom>
          <a:noFill/>
          <a:ln>
            <a:noFill/>
          </a:ln>
        </p:spPr>
        <p:txBody>
          <a:bodyPr spcFirstLastPara="1" wrap="square" lIns="0" tIns="20300" rIns="0" bIns="20300" anchor="ctr" anchorCtr="0">
            <a:noAutofit/>
          </a:bodyPr>
          <a:lstStyle/>
          <a:p>
            <a:pPr marL="0" marR="0" lvl="0" indent="0" algn="l" rtl="0">
              <a:lnSpc>
                <a:spcPct val="90000"/>
              </a:lnSpc>
              <a:spcBef>
                <a:spcPts val="0"/>
              </a:spcBef>
              <a:spcAft>
                <a:spcPts val="0"/>
              </a:spcAft>
              <a:buClr>
                <a:srgbClr val="FFFFFF"/>
              </a:buClr>
              <a:buSzPts val="1800"/>
              <a:buFont typeface="Arial"/>
              <a:buNone/>
            </a:pPr>
            <a:r>
              <a:rPr lang="en-US" sz="1800" b="0" i="0" u="none" strike="noStrike" cap="none">
                <a:solidFill>
                  <a:srgbClr val="FFFFFF"/>
                </a:solidFill>
                <a:latin typeface="Arial"/>
                <a:ea typeface="Arial"/>
                <a:cs typeface="Arial"/>
                <a:sym typeface="Arial"/>
              </a:rPr>
              <a:t>Customer experience</a:t>
            </a:r>
            <a:endParaRPr/>
          </a:p>
        </p:txBody>
      </p:sp>
      <p:sp>
        <p:nvSpPr>
          <p:cNvPr id="1254" name="Shape 1254"/>
          <p:cNvSpPr/>
          <p:nvPr/>
        </p:nvSpPr>
        <p:spPr>
          <a:xfrm>
            <a:off x="7202790" y="3462805"/>
            <a:ext cx="3406298" cy="677287"/>
          </a:xfrm>
          <a:prstGeom prst="rect">
            <a:avLst/>
          </a:prstGeom>
          <a:noFill/>
          <a:ln>
            <a:noFill/>
          </a:ln>
        </p:spPr>
        <p:txBody>
          <a:bodyPr spcFirstLastPara="1" wrap="square" lIns="0" tIns="20300" rIns="0" bIns="20300" anchor="ctr" anchorCtr="0">
            <a:noAutofit/>
          </a:bodyPr>
          <a:lstStyle/>
          <a:p>
            <a:pPr marL="0" marR="0" lvl="0" indent="0" algn="l" rtl="0">
              <a:lnSpc>
                <a:spcPct val="90000"/>
              </a:lnSpc>
              <a:spcBef>
                <a:spcPts val="0"/>
              </a:spcBef>
              <a:spcAft>
                <a:spcPts val="0"/>
              </a:spcAft>
              <a:buClr>
                <a:srgbClr val="FFFFFF"/>
              </a:buClr>
              <a:buSzPts val="1800"/>
              <a:buFont typeface="Arial"/>
              <a:buNone/>
            </a:pPr>
            <a:r>
              <a:rPr lang="en-US" sz="1800" b="0" i="0" u="none" strike="noStrike" cap="none">
                <a:solidFill>
                  <a:srgbClr val="FFFFFF"/>
                </a:solidFill>
                <a:latin typeface="Arial"/>
                <a:ea typeface="Arial"/>
                <a:cs typeface="Arial"/>
                <a:sym typeface="Arial"/>
              </a:rPr>
              <a:t>Fraud detection and compliance</a:t>
            </a:r>
            <a:endParaRPr/>
          </a:p>
        </p:txBody>
      </p:sp>
      <p:sp>
        <p:nvSpPr>
          <p:cNvPr id="1255" name="Shape 1255"/>
          <p:cNvSpPr/>
          <p:nvPr/>
        </p:nvSpPr>
        <p:spPr>
          <a:xfrm>
            <a:off x="7202793" y="4140093"/>
            <a:ext cx="3406296" cy="677287"/>
          </a:xfrm>
          <a:prstGeom prst="rect">
            <a:avLst/>
          </a:prstGeom>
          <a:noFill/>
          <a:ln>
            <a:noFill/>
          </a:ln>
        </p:spPr>
        <p:txBody>
          <a:bodyPr spcFirstLastPara="1" wrap="square" lIns="0" tIns="20300" rIns="0" bIns="20300" anchor="ctr" anchorCtr="0">
            <a:noAutofit/>
          </a:bodyPr>
          <a:lstStyle/>
          <a:p>
            <a:pPr marL="0" marR="0" lvl="0" indent="0" algn="l" rtl="0">
              <a:lnSpc>
                <a:spcPct val="90000"/>
              </a:lnSpc>
              <a:spcBef>
                <a:spcPts val="0"/>
              </a:spcBef>
              <a:spcAft>
                <a:spcPts val="0"/>
              </a:spcAft>
              <a:buClr>
                <a:srgbClr val="FFFFFF"/>
              </a:buClr>
              <a:buSzPts val="1800"/>
              <a:buFont typeface="Arial"/>
              <a:buNone/>
            </a:pPr>
            <a:r>
              <a:rPr lang="en-US" sz="1800" b="0" i="0" u="none" strike="noStrike" cap="none">
                <a:solidFill>
                  <a:srgbClr val="FFFFFF"/>
                </a:solidFill>
                <a:latin typeface="Arial"/>
                <a:ea typeface="Arial"/>
                <a:cs typeface="Arial"/>
                <a:sym typeface="Arial"/>
              </a:rPr>
              <a:t>Machine Learning</a:t>
            </a:r>
            <a:endParaRPr/>
          </a:p>
        </p:txBody>
      </p:sp>
      <p:sp>
        <p:nvSpPr>
          <p:cNvPr id="1256" name="Shape 1256"/>
          <p:cNvSpPr/>
          <p:nvPr/>
        </p:nvSpPr>
        <p:spPr>
          <a:xfrm>
            <a:off x="7202790" y="1437789"/>
            <a:ext cx="3406298" cy="677287"/>
          </a:xfrm>
          <a:prstGeom prst="rect">
            <a:avLst/>
          </a:prstGeom>
          <a:noFill/>
          <a:ln>
            <a:noFill/>
          </a:ln>
        </p:spPr>
        <p:txBody>
          <a:bodyPr spcFirstLastPara="1" wrap="square" lIns="0" tIns="20300" rIns="0" bIns="20300" anchor="ctr" anchorCtr="0">
            <a:noAutofit/>
          </a:bodyPr>
          <a:lstStyle/>
          <a:p>
            <a:pPr marL="0" marR="0" lvl="0" indent="0" algn="l" rtl="0">
              <a:lnSpc>
                <a:spcPct val="90000"/>
              </a:lnSpc>
              <a:spcBef>
                <a:spcPts val="0"/>
              </a:spcBef>
              <a:spcAft>
                <a:spcPts val="0"/>
              </a:spcAft>
              <a:buClr>
                <a:srgbClr val="FFFFFF"/>
              </a:buClr>
              <a:buSzPts val="1800"/>
              <a:buFont typeface="Arial"/>
              <a:buNone/>
            </a:pPr>
            <a:r>
              <a:rPr lang="en-US" sz="1800" b="0" i="0" u="none" strike="noStrike" cap="none">
                <a:solidFill>
                  <a:srgbClr val="FFFFFF"/>
                </a:solidFill>
                <a:latin typeface="Arial"/>
                <a:ea typeface="Arial"/>
                <a:cs typeface="Arial"/>
                <a:sym typeface="Arial"/>
              </a:rPr>
              <a:t>Product development</a:t>
            </a:r>
            <a:endParaRPr/>
          </a:p>
        </p:txBody>
      </p:sp>
      <p:sp>
        <p:nvSpPr>
          <p:cNvPr id="1257" name="Shape 1257"/>
          <p:cNvSpPr/>
          <p:nvPr/>
        </p:nvSpPr>
        <p:spPr>
          <a:xfrm>
            <a:off x="3855169" y="4817599"/>
            <a:ext cx="6868394" cy="677219"/>
          </a:xfrm>
          <a:prstGeom prst="rect">
            <a:avLst/>
          </a:prstGeom>
          <a:gradFill>
            <a:gsLst>
              <a:gs pos="0">
                <a:srgbClr val="FFFFFF">
                  <a:alpha val="0"/>
                </a:srgbClr>
              </a:gs>
              <a:gs pos="48000">
                <a:srgbClr val="2D4A19"/>
              </a:gs>
              <a:gs pos="100000">
                <a:srgbClr val="37591F"/>
              </a:gs>
            </a:gsLst>
            <a:lin ang="21593999" scaled="0"/>
          </a:gradFill>
          <a:ln w="381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258" name="Shape 1258"/>
          <p:cNvSpPr/>
          <p:nvPr/>
        </p:nvSpPr>
        <p:spPr>
          <a:xfrm>
            <a:off x="1270673" y="4817455"/>
            <a:ext cx="5145367" cy="667762"/>
          </a:xfrm>
          <a:custGeom>
            <a:avLst/>
            <a:gdLst/>
            <a:ahLst/>
            <a:cxnLst/>
            <a:rect l="0" t="0" r="0" b="0"/>
            <a:pathLst>
              <a:path w="5129303" h="730321" extrusionOk="0">
                <a:moveTo>
                  <a:pt x="0" y="730321"/>
                </a:moveTo>
                <a:lnTo>
                  <a:pt x="404479" y="0"/>
                </a:lnTo>
                <a:lnTo>
                  <a:pt x="4720271" y="0"/>
                </a:lnTo>
                <a:lnTo>
                  <a:pt x="5129303" y="719903"/>
                </a:lnTo>
                <a:lnTo>
                  <a:pt x="0" y="730321"/>
                </a:lnTo>
                <a:close/>
              </a:path>
            </a:pathLst>
          </a:custGeom>
          <a:solidFill>
            <a:srgbClr val="385623"/>
          </a:solidFill>
          <a:ln w="38100" cap="flat" cmpd="sng">
            <a:solidFill>
              <a:srgbClr val="FFFFFF"/>
            </a:solidFill>
            <a:prstDash val="solid"/>
            <a:miter lim="800000"/>
            <a:headEnd type="none" w="sm" len="sm"/>
            <a:tailEnd type="none" w="sm" len="sm"/>
          </a:ln>
        </p:spPr>
        <p:txBody>
          <a:bodyPr spcFirstLastPara="1" wrap="square" lIns="959200" tIns="20300" rIns="959200" bIns="20300" anchor="ctr" anchorCtr="0">
            <a:noAutofit/>
          </a:bodyPr>
          <a:lstStyle/>
          <a:p>
            <a:pPr marL="0" marR="0" lvl="0" indent="0" algn="ctr" rtl="0">
              <a:lnSpc>
                <a:spcPct val="9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59" name="Shape 1259"/>
          <p:cNvSpPr/>
          <p:nvPr/>
        </p:nvSpPr>
        <p:spPr>
          <a:xfrm>
            <a:off x="7202793" y="4835205"/>
            <a:ext cx="3406296" cy="677287"/>
          </a:xfrm>
          <a:prstGeom prst="rect">
            <a:avLst/>
          </a:prstGeom>
          <a:noFill/>
          <a:ln>
            <a:noFill/>
          </a:ln>
        </p:spPr>
        <p:txBody>
          <a:bodyPr spcFirstLastPara="1" wrap="square" lIns="0" tIns="20300" rIns="0" bIns="20300" anchor="ctr" anchorCtr="0">
            <a:noAutofit/>
          </a:bodyPr>
          <a:lstStyle/>
          <a:p>
            <a:pPr marL="0" marR="0" lvl="0" indent="0" algn="l" rtl="0">
              <a:lnSpc>
                <a:spcPct val="90000"/>
              </a:lnSpc>
              <a:spcBef>
                <a:spcPts val="0"/>
              </a:spcBef>
              <a:spcAft>
                <a:spcPts val="0"/>
              </a:spcAft>
              <a:buClr>
                <a:srgbClr val="FFFFFF"/>
              </a:buClr>
              <a:buSzPts val="1800"/>
              <a:buFont typeface="Arial"/>
              <a:buNone/>
            </a:pPr>
            <a:r>
              <a:rPr lang="en-US" sz="1800" b="0" i="0" u="none" strike="noStrike" cap="none">
                <a:solidFill>
                  <a:srgbClr val="FFFFFF"/>
                </a:solidFill>
                <a:latin typeface="Arial"/>
                <a:ea typeface="Arial"/>
                <a:cs typeface="Arial"/>
                <a:sym typeface="Arial"/>
              </a:rPr>
              <a:t>Operational Efficiency</a:t>
            </a:r>
            <a:endParaRPr/>
          </a:p>
        </p:txBody>
      </p:sp>
      <p:sp>
        <p:nvSpPr>
          <p:cNvPr id="1260" name="Shape 1260"/>
          <p:cNvSpPr/>
          <p:nvPr/>
        </p:nvSpPr>
        <p:spPr>
          <a:xfrm>
            <a:off x="3855169" y="5485259"/>
            <a:ext cx="6868394" cy="677219"/>
          </a:xfrm>
          <a:prstGeom prst="rect">
            <a:avLst/>
          </a:prstGeom>
          <a:gradFill>
            <a:gsLst>
              <a:gs pos="0">
                <a:srgbClr val="67FFA3">
                  <a:alpha val="29803"/>
                </a:srgbClr>
              </a:gs>
              <a:gs pos="43000">
                <a:srgbClr val="00B94C"/>
              </a:gs>
              <a:gs pos="92000">
                <a:srgbClr val="00431B"/>
              </a:gs>
              <a:gs pos="100000">
                <a:srgbClr val="00431B"/>
              </a:gs>
            </a:gsLst>
            <a:lin ang="0" scaled="0"/>
          </a:gradFill>
          <a:ln w="381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261" name="Shape 1261"/>
          <p:cNvSpPr/>
          <p:nvPr/>
        </p:nvSpPr>
        <p:spPr>
          <a:xfrm>
            <a:off x="866775" y="5485114"/>
            <a:ext cx="5967414" cy="658237"/>
          </a:xfrm>
          <a:custGeom>
            <a:avLst/>
            <a:gdLst/>
            <a:ahLst/>
            <a:cxnLst/>
            <a:rect l="0" t="0" r="0" b="0"/>
            <a:pathLst>
              <a:path w="4991623" h="719904" extrusionOk="0">
                <a:moveTo>
                  <a:pt x="0" y="719903"/>
                </a:moveTo>
                <a:lnTo>
                  <a:pt x="329442" y="10417"/>
                </a:lnTo>
                <a:lnTo>
                  <a:pt x="4645575" y="0"/>
                </a:lnTo>
                <a:lnTo>
                  <a:pt x="4991623" y="719904"/>
                </a:lnTo>
                <a:lnTo>
                  <a:pt x="0" y="719903"/>
                </a:lnTo>
                <a:close/>
              </a:path>
            </a:pathLst>
          </a:custGeom>
          <a:solidFill>
            <a:srgbClr val="00823B"/>
          </a:solidFill>
          <a:ln w="38100" cap="flat" cmpd="sng">
            <a:solidFill>
              <a:srgbClr val="FFFFFF"/>
            </a:solidFill>
            <a:prstDash val="solid"/>
            <a:miter lim="800000"/>
            <a:headEnd type="none" w="sm" len="sm"/>
            <a:tailEnd type="none" w="sm" len="sm"/>
          </a:ln>
        </p:spPr>
        <p:txBody>
          <a:bodyPr spcFirstLastPara="1" wrap="square" lIns="959200" tIns="20300" rIns="959200" bIns="20300" anchor="ctr" anchorCtr="0">
            <a:noAutofit/>
          </a:bodyPr>
          <a:lstStyle/>
          <a:p>
            <a:pPr marL="0" marR="0" lvl="0" indent="0" algn="ctr" rtl="0">
              <a:lnSpc>
                <a:spcPct val="9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62" name="Shape 1262"/>
          <p:cNvSpPr/>
          <p:nvPr/>
        </p:nvSpPr>
        <p:spPr>
          <a:xfrm>
            <a:off x="7202793" y="5502865"/>
            <a:ext cx="3406296" cy="677287"/>
          </a:xfrm>
          <a:prstGeom prst="rect">
            <a:avLst/>
          </a:prstGeom>
          <a:noFill/>
          <a:ln>
            <a:noFill/>
          </a:ln>
        </p:spPr>
        <p:txBody>
          <a:bodyPr spcFirstLastPara="1" wrap="square" lIns="0" tIns="20300" rIns="0" bIns="20300" anchor="ctr" anchorCtr="0">
            <a:noAutofit/>
          </a:bodyPr>
          <a:lstStyle/>
          <a:p>
            <a:pPr marL="0" marR="0" lvl="0" indent="0" algn="l" rtl="0">
              <a:lnSpc>
                <a:spcPct val="90000"/>
              </a:lnSpc>
              <a:spcBef>
                <a:spcPts val="0"/>
              </a:spcBef>
              <a:spcAft>
                <a:spcPts val="0"/>
              </a:spcAft>
              <a:buClr>
                <a:srgbClr val="FFFFFF"/>
              </a:buClr>
              <a:buSzPts val="1800"/>
              <a:buFont typeface="Arial"/>
              <a:buNone/>
            </a:pPr>
            <a:r>
              <a:rPr lang="en-US" sz="1800" b="0" i="0" u="none" strike="noStrike" cap="none">
                <a:solidFill>
                  <a:srgbClr val="FFFFFF"/>
                </a:solidFill>
                <a:latin typeface="Arial"/>
                <a:ea typeface="Arial"/>
                <a:cs typeface="Arial"/>
                <a:sym typeface="Arial"/>
              </a:rPr>
              <a:t>Drive Innovation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67"/>
        <p:cNvGrpSpPr/>
        <p:nvPr/>
      </p:nvGrpSpPr>
      <p:grpSpPr>
        <a:xfrm>
          <a:off x="0" y="0"/>
          <a:ext cx="0" cy="0"/>
          <a:chOff x="0" y="0"/>
          <a:chExt cx="0" cy="0"/>
        </a:xfrm>
      </p:grpSpPr>
      <p:sp>
        <p:nvSpPr>
          <p:cNvPr id="1268" name="Shape 1268"/>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What did you Grasp?</a:t>
            </a:r>
            <a:endParaRPr/>
          </a:p>
        </p:txBody>
      </p:sp>
      <p:sp>
        <p:nvSpPr>
          <p:cNvPr id="1269" name="Shape 1269"/>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4:</a:t>
            </a:r>
            <a:r>
              <a:rPr lang="en-US" sz="1600" b="0" i="0" u="none" strike="noStrike" cap="none">
                <a:solidFill>
                  <a:srgbClr val="0EC07D"/>
                </a:solidFill>
                <a:latin typeface="Arial"/>
                <a:ea typeface="Arial"/>
                <a:cs typeface="Arial"/>
                <a:sym typeface="Arial"/>
              </a:rPr>
              <a:t> Characteristics of Big Data</a:t>
            </a:r>
            <a:endParaRPr sz="1600" b="0" i="0" u="none" strike="noStrike" cap="none">
              <a:solidFill>
                <a:srgbClr val="0EC07D"/>
              </a:solidFill>
              <a:latin typeface="Arial"/>
              <a:ea typeface="Arial"/>
              <a:cs typeface="Arial"/>
              <a:sym typeface="Arial"/>
            </a:endParaRPr>
          </a:p>
        </p:txBody>
      </p:sp>
      <p:sp>
        <p:nvSpPr>
          <p:cNvPr id="1270" name="Shape 1270"/>
          <p:cNvSpPr txBox="1">
            <a:spLocks noGrp="1"/>
          </p:cNvSpPr>
          <p:nvPr>
            <p:ph type="body" idx="2"/>
          </p:nvPr>
        </p:nvSpPr>
        <p:spPr>
          <a:xfrm>
            <a:off x="4809152" y="1778799"/>
            <a:ext cx="7267234" cy="3749409"/>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1800"/>
              <a:buFont typeface="Arial"/>
              <a:buAutoNum type="arabicPeriod"/>
            </a:pPr>
            <a:r>
              <a:rPr lang="en-US" sz="1800" b="0" i="0" u="none" strike="noStrike" cap="none">
                <a:solidFill>
                  <a:schemeClr val="dk1"/>
                </a:solidFill>
                <a:latin typeface="Arial"/>
                <a:ea typeface="Arial"/>
                <a:cs typeface="Arial"/>
                <a:sym typeface="Arial"/>
              </a:rPr>
              <a:t>Which of the following is NOT a step in the data analysis process?</a:t>
            </a:r>
            <a:endParaRPr/>
          </a:p>
          <a:p>
            <a:pPr marL="679450" marR="0" lvl="0" indent="-342900" algn="l" rtl="0">
              <a:lnSpc>
                <a:spcPct val="90000"/>
              </a:lnSpc>
              <a:spcBef>
                <a:spcPts val="120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Data cleaning</a:t>
            </a:r>
            <a:endParaRPr/>
          </a:p>
          <a:p>
            <a:pPr marL="679450" marR="0" lvl="0" indent="-342900" algn="l" rtl="0">
              <a:lnSpc>
                <a:spcPct val="10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Data extraction</a:t>
            </a:r>
            <a:endParaRPr/>
          </a:p>
          <a:p>
            <a:pPr marL="679450" marR="0" lvl="0" indent="-342900" algn="l" rtl="0">
              <a:lnSpc>
                <a:spcPct val="10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Data integration</a:t>
            </a:r>
            <a:endParaRPr/>
          </a:p>
          <a:p>
            <a:pPr marL="679450" marR="0" lvl="0" indent="-342900" algn="l" rtl="0">
              <a:lnSpc>
                <a:spcPct val="10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Data visualization</a:t>
            </a:r>
            <a:endParaRPr/>
          </a:p>
          <a:p>
            <a:pPr marL="679450" marR="0" lvl="0" indent="-228600" algn="l" rtl="0">
              <a:lnSpc>
                <a:spcPct val="90000"/>
              </a:lnSpc>
              <a:spcBef>
                <a:spcPts val="1000"/>
              </a:spcBef>
              <a:spcAft>
                <a:spcPts val="0"/>
              </a:spcAft>
              <a:buClr>
                <a:schemeClr val="dk1"/>
              </a:buClr>
              <a:buSzPts val="1800"/>
              <a:buFont typeface="Arial"/>
              <a:buNone/>
            </a:pPr>
            <a:endParaRPr sz="1800" b="1" i="0" u="none" strike="noStrike" cap="none">
              <a:solidFill>
                <a:schemeClr val="dk1"/>
              </a:solidFill>
              <a:latin typeface="Arial"/>
              <a:ea typeface="Arial"/>
              <a:cs typeface="Arial"/>
              <a:sym typeface="Arial"/>
            </a:endParaRPr>
          </a:p>
          <a:p>
            <a:pPr marL="342900" marR="0" lvl="0" indent="-342900" algn="l" rtl="0">
              <a:lnSpc>
                <a:spcPct val="90000"/>
              </a:lnSpc>
              <a:spcBef>
                <a:spcPts val="1000"/>
              </a:spcBef>
              <a:spcAft>
                <a:spcPts val="0"/>
              </a:spcAft>
              <a:buClr>
                <a:schemeClr val="dk1"/>
              </a:buClr>
              <a:buSzPts val="1800"/>
              <a:buFont typeface="Arial"/>
              <a:buAutoNum type="arabicPeriod" startAt="2"/>
            </a:pPr>
            <a:r>
              <a:rPr lang="en-US" sz="1800" b="0" i="0" u="none" strike="noStrike" cap="none">
                <a:solidFill>
                  <a:schemeClr val="dk1"/>
                </a:solidFill>
                <a:latin typeface="Arial"/>
                <a:ea typeface="Arial"/>
                <a:cs typeface="Arial"/>
                <a:sym typeface="Arial"/>
              </a:rPr>
              <a:t>Having large amounts of data about customers will help in better business decisions. Which of the category does this fall into?</a:t>
            </a:r>
            <a:endParaRPr/>
          </a:p>
          <a:p>
            <a:pPr marL="679450" marR="0" lvl="0" indent="-342900" algn="l" rtl="0">
              <a:lnSpc>
                <a:spcPct val="90000"/>
              </a:lnSpc>
              <a:spcBef>
                <a:spcPts val="120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Volume-based value</a:t>
            </a:r>
            <a:endParaRPr/>
          </a:p>
          <a:p>
            <a:pPr marL="679450" marR="0" lvl="0" indent="-342900" algn="l" rtl="0">
              <a:lnSpc>
                <a:spcPct val="10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Velocity-based value</a:t>
            </a:r>
            <a:endParaRPr/>
          </a:p>
          <a:p>
            <a:pPr marL="679450" marR="0" lvl="0" indent="-342900" algn="l" rtl="0">
              <a:lnSpc>
                <a:spcPct val="10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Variety-based value</a:t>
            </a:r>
            <a:endParaRPr/>
          </a:p>
          <a:p>
            <a:pPr marL="679450" marR="0" lvl="0" indent="-342900" algn="l" rtl="0">
              <a:lnSpc>
                <a:spcPct val="100000"/>
              </a:lnSpc>
              <a:spcBef>
                <a:spcPts val="0"/>
              </a:spcBef>
              <a:spcAft>
                <a:spcPts val="0"/>
              </a:spcAft>
              <a:buClr>
                <a:schemeClr val="dk1"/>
              </a:buClr>
              <a:buSzPts val="1800"/>
              <a:buFont typeface="Arial"/>
              <a:buAutoNum type="alphaUcParenR"/>
            </a:pPr>
            <a:r>
              <a:rPr lang="en-US" sz="1800" b="1" i="0" u="none" strike="noStrike" cap="none">
                <a:solidFill>
                  <a:schemeClr val="dk1"/>
                </a:solidFill>
                <a:latin typeface="Arial"/>
                <a:ea typeface="Arial"/>
                <a:cs typeface="Arial"/>
                <a:sym typeface="Arial"/>
              </a:rPr>
              <a:t>None of the above</a:t>
            </a:r>
            <a:endParaRPr/>
          </a:p>
          <a:p>
            <a:pPr marL="679450" marR="0" lvl="0" indent="-228600" algn="l" rtl="0">
              <a:lnSpc>
                <a:spcPct val="90000"/>
              </a:lnSpc>
              <a:spcBef>
                <a:spcPts val="1000"/>
              </a:spcBef>
              <a:spcAft>
                <a:spcPts val="0"/>
              </a:spcAft>
              <a:buClr>
                <a:schemeClr val="dk1"/>
              </a:buClr>
              <a:buSzPts val="1800"/>
              <a:buFont typeface="Arial"/>
              <a:buNone/>
            </a:pPr>
            <a:endParaRPr sz="1800" b="1" i="0" u="none" strike="noStrike" cap="none">
              <a:solidFill>
                <a:schemeClr val="dk1"/>
              </a:solidFill>
              <a:latin typeface="Arial"/>
              <a:ea typeface="Arial"/>
              <a:cs typeface="Arial"/>
              <a:sym typeface="Arial"/>
            </a:endParaRPr>
          </a:p>
          <a:p>
            <a:pPr marL="679450" marR="0" lvl="0" indent="-228600" algn="l" rtl="0">
              <a:lnSpc>
                <a:spcPct val="90000"/>
              </a:lnSpc>
              <a:spcBef>
                <a:spcPts val="1200"/>
              </a:spcBef>
              <a:spcAft>
                <a:spcPts val="0"/>
              </a:spcAft>
              <a:buClr>
                <a:schemeClr val="dk1"/>
              </a:buClr>
              <a:buSzPts val="1800"/>
              <a:buFont typeface="Arial"/>
              <a:buNone/>
            </a:pPr>
            <a:endParaRPr sz="1800" b="1" i="0" u="none" strike="noStrike" cap="none">
              <a:solidFill>
                <a:schemeClr val="dk1"/>
              </a:solidFill>
              <a:latin typeface="Arial"/>
              <a:ea typeface="Arial"/>
              <a:cs typeface="Arial"/>
              <a:sym typeface="Arial"/>
            </a:endParaRPr>
          </a:p>
          <a:p>
            <a:pPr marL="679450" marR="0" lvl="0" indent="-228600" algn="l" rtl="0">
              <a:lnSpc>
                <a:spcPct val="90000"/>
              </a:lnSpc>
              <a:spcBef>
                <a:spcPts val="1200"/>
              </a:spcBef>
              <a:spcAft>
                <a:spcPts val="0"/>
              </a:spcAft>
              <a:buClr>
                <a:schemeClr val="dk1"/>
              </a:buClr>
              <a:buSzPts val="1800"/>
              <a:buFont typeface="Arial"/>
              <a:buNone/>
            </a:pPr>
            <a:endParaRPr sz="1800" b="1" i="0" u="none" strike="noStrike" cap="none">
              <a:solidFill>
                <a:schemeClr val="dk1"/>
              </a:solidFill>
              <a:latin typeface="Arial"/>
              <a:ea typeface="Arial"/>
              <a:cs typeface="Arial"/>
              <a:sym typeface="Arial"/>
            </a:endParaRPr>
          </a:p>
          <a:p>
            <a:pPr marL="679450" marR="0" lvl="0" indent="-228600" algn="l" rtl="0">
              <a:lnSpc>
                <a:spcPct val="90000"/>
              </a:lnSpc>
              <a:spcBef>
                <a:spcPts val="1200"/>
              </a:spcBef>
              <a:spcAft>
                <a:spcPts val="0"/>
              </a:spcAft>
              <a:buClr>
                <a:schemeClr val="dk1"/>
              </a:buClr>
              <a:buSzPts val="1800"/>
              <a:buFont typeface="Arial"/>
              <a:buNone/>
            </a:pPr>
            <a:endParaRPr sz="1800" b="1" i="0" u="none" strike="noStrike" cap="none">
              <a:solidFill>
                <a:schemeClr val="dk1"/>
              </a:solidFill>
              <a:latin typeface="Arial"/>
              <a:ea typeface="Arial"/>
              <a:cs typeface="Arial"/>
              <a:sym typeface="Arial"/>
            </a:endParaRPr>
          </a:p>
          <a:p>
            <a:pPr marL="679450" marR="0" lvl="0" indent="-228600" algn="l" rtl="0">
              <a:lnSpc>
                <a:spcPct val="90000"/>
              </a:lnSpc>
              <a:spcBef>
                <a:spcPts val="1200"/>
              </a:spcBef>
              <a:spcAft>
                <a:spcPts val="0"/>
              </a:spcAft>
              <a:buClr>
                <a:schemeClr val="dk1"/>
              </a:buClr>
              <a:buSzPts val="1800"/>
              <a:buFont typeface="Arial"/>
              <a:buNone/>
            </a:pPr>
            <a:endParaRPr sz="1800" b="1" i="0" u="none" strike="noStrike" cap="non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Shape 741"/>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Module Topics</a:t>
            </a:r>
            <a:endParaRPr sz="2800" b="1" i="0" u="none" strike="noStrike" cap="none">
              <a:solidFill>
                <a:schemeClr val="dk2"/>
              </a:solidFill>
              <a:latin typeface="Arial"/>
              <a:ea typeface="Arial"/>
              <a:cs typeface="Arial"/>
              <a:sym typeface="Arial"/>
            </a:endParaRPr>
          </a:p>
        </p:txBody>
      </p:sp>
      <p:sp>
        <p:nvSpPr>
          <p:cNvPr id="742" name="Shape 742"/>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4:</a:t>
            </a:r>
            <a:r>
              <a:rPr lang="en-US" sz="1600" b="0" i="0" u="none" strike="noStrike" cap="none">
                <a:solidFill>
                  <a:srgbClr val="0EC07D"/>
                </a:solidFill>
                <a:latin typeface="Arial"/>
                <a:ea typeface="Arial"/>
                <a:cs typeface="Arial"/>
                <a:sym typeface="Arial"/>
              </a:rPr>
              <a:t> Characteristics of Big Data</a:t>
            </a:r>
            <a:endParaRPr sz="1600" b="0" i="0" u="none" strike="noStrike" cap="none">
              <a:solidFill>
                <a:srgbClr val="0EC07D"/>
              </a:solidFill>
              <a:latin typeface="Arial"/>
              <a:ea typeface="Arial"/>
              <a:cs typeface="Arial"/>
              <a:sym typeface="Arial"/>
            </a:endParaRPr>
          </a:p>
        </p:txBody>
      </p:sp>
      <p:sp>
        <p:nvSpPr>
          <p:cNvPr id="743" name="Shape 743"/>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dirty="0">
                <a:solidFill>
                  <a:schemeClr val="dk1"/>
                </a:solidFill>
                <a:latin typeface="Arial"/>
                <a:ea typeface="Arial"/>
                <a:cs typeface="Arial"/>
                <a:sym typeface="Arial"/>
              </a:rPr>
              <a:t>Let us take a quick look at the topics we will cover in this module:</a:t>
            </a:r>
            <a:endParaRPr dirty="0"/>
          </a:p>
          <a:p>
            <a:pPr marL="342900" marR="0" lvl="1" algn="l" rtl="0">
              <a:lnSpc>
                <a:spcPct val="90000"/>
              </a:lnSpc>
              <a:spcBef>
                <a:spcPts val="838"/>
              </a:spcBef>
              <a:spcAft>
                <a:spcPts val="0"/>
              </a:spcAft>
              <a:buClr>
                <a:schemeClr val="dk1"/>
              </a:buClr>
              <a:buSzPts val="1800"/>
              <a:buFont typeface="+mj-lt"/>
              <a:buAutoNum type="arabicPeriod"/>
            </a:pPr>
            <a:r>
              <a:rPr lang="en-US" dirty="0"/>
              <a:t>Introduction to Big Data and its evolution</a:t>
            </a:r>
            <a:endParaRPr dirty="0"/>
          </a:p>
          <a:p>
            <a:pPr marL="342900" marR="0" lvl="1" algn="l" rtl="0">
              <a:lnSpc>
                <a:spcPct val="90000"/>
              </a:lnSpc>
              <a:spcBef>
                <a:spcPts val="838"/>
              </a:spcBef>
              <a:spcAft>
                <a:spcPts val="0"/>
              </a:spcAft>
              <a:buClr>
                <a:schemeClr val="dk1"/>
              </a:buClr>
              <a:buSzPts val="1800"/>
              <a:buFont typeface="+mj-lt"/>
              <a:buAutoNum type="arabicPeriod"/>
            </a:pPr>
            <a:r>
              <a:rPr lang="en-US" dirty="0"/>
              <a:t>Sources of Big Data</a:t>
            </a:r>
            <a:endParaRPr dirty="0"/>
          </a:p>
          <a:p>
            <a:pPr marL="342900" marR="0" lvl="1" algn="l" rtl="0">
              <a:lnSpc>
                <a:spcPct val="90000"/>
              </a:lnSpc>
              <a:spcBef>
                <a:spcPts val="838"/>
              </a:spcBef>
              <a:spcAft>
                <a:spcPts val="0"/>
              </a:spcAft>
              <a:buClr>
                <a:schemeClr val="dk1"/>
              </a:buClr>
              <a:buSzPts val="1800"/>
              <a:buFont typeface="+mj-lt"/>
              <a:buAutoNum type="arabicPeriod"/>
            </a:pPr>
            <a:r>
              <a:rPr lang="en-US" dirty="0"/>
              <a:t>Characteristics of Big Data</a:t>
            </a:r>
            <a:endParaRPr dirty="0"/>
          </a:p>
          <a:p>
            <a:pPr marL="685800" marR="0" lvl="2" indent="-342900" algn="l" rtl="0">
              <a:lnSpc>
                <a:spcPct val="90000"/>
              </a:lnSpc>
              <a:spcBef>
                <a:spcPts val="838"/>
              </a:spcBef>
              <a:spcAft>
                <a:spcPts val="0"/>
              </a:spcAft>
              <a:buClr>
                <a:schemeClr val="dk1"/>
              </a:buClr>
              <a:buSzPts val="1800"/>
              <a:buFont typeface="Wingdings 3" panose="05040102010807070707" pitchFamily="18" charset="2"/>
              <a:buChar char="*"/>
            </a:pPr>
            <a:r>
              <a:rPr lang="en-US" sz="1800" b="0" i="0" u="none" strike="noStrike" cap="none" dirty="0">
                <a:solidFill>
                  <a:schemeClr val="dk1"/>
                </a:solidFill>
                <a:latin typeface="Arial"/>
                <a:ea typeface="Arial"/>
                <a:cs typeface="Arial"/>
                <a:sym typeface="Arial"/>
              </a:rPr>
              <a:t>Volume</a:t>
            </a:r>
            <a:endParaRPr dirty="0"/>
          </a:p>
          <a:p>
            <a:pPr marL="685800" marR="0" lvl="2" indent="-342900" algn="l" rtl="0">
              <a:lnSpc>
                <a:spcPct val="90000"/>
              </a:lnSpc>
              <a:spcBef>
                <a:spcPts val="838"/>
              </a:spcBef>
              <a:spcAft>
                <a:spcPts val="0"/>
              </a:spcAft>
              <a:buClr>
                <a:schemeClr val="dk1"/>
              </a:buClr>
              <a:buSzPts val="1800"/>
              <a:buFont typeface="Wingdings 3" panose="05040102010807070707" pitchFamily="18" charset="2"/>
              <a:buChar char="*"/>
            </a:pPr>
            <a:r>
              <a:rPr lang="en-US" sz="1800" b="0" i="0" u="none" strike="noStrike" cap="none" dirty="0">
                <a:solidFill>
                  <a:schemeClr val="dk1"/>
                </a:solidFill>
                <a:latin typeface="Arial"/>
                <a:ea typeface="Arial"/>
                <a:cs typeface="Arial"/>
                <a:sym typeface="Arial"/>
              </a:rPr>
              <a:t>Velocity</a:t>
            </a:r>
            <a:endParaRPr dirty="0"/>
          </a:p>
          <a:p>
            <a:pPr marL="685800" marR="0" lvl="2" indent="-342900" algn="l" rtl="0">
              <a:lnSpc>
                <a:spcPct val="90000"/>
              </a:lnSpc>
              <a:spcBef>
                <a:spcPts val="838"/>
              </a:spcBef>
              <a:spcAft>
                <a:spcPts val="0"/>
              </a:spcAft>
              <a:buClr>
                <a:schemeClr val="dk1"/>
              </a:buClr>
              <a:buSzPts val="1800"/>
              <a:buFont typeface="Wingdings 3" panose="05040102010807070707" pitchFamily="18" charset="2"/>
              <a:buChar char="*"/>
            </a:pPr>
            <a:r>
              <a:rPr lang="en-US" sz="1800" b="0" i="0" u="none" strike="noStrike" cap="none" dirty="0">
                <a:solidFill>
                  <a:schemeClr val="dk1"/>
                </a:solidFill>
                <a:latin typeface="Arial"/>
                <a:ea typeface="Arial"/>
                <a:cs typeface="Arial"/>
                <a:sym typeface="Arial"/>
              </a:rPr>
              <a:t>Variety</a:t>
            </a:r>
            <a:endParaRPr dirty="0"/>
          </a:p>
          <a:p>
            <a:pPr marL="342900" marR="0" lvl="1" algn="l" rtl="0">
              <a:lnSpc>
                <a:spcPct val="90000"/>
              </a:lnSpc>
              <a:spcBef>
                <a:spcPts val="838"/>
              </a:spcBef>
              <a:spcAft>
                <a:spcPts val="0"/>
              </a:spcAft>
              <a:buClr>
                <a:schemeClr val="dk1"/>
              </a:buClr>
              <a:buSzPts val="1800"/>
              <a:buFont typeface="+mj-lt"/>
              <a:buAutoNum type="arabicPeriod"/>
            </a:pPr>
            <a:r>
              <a:rPr lang="en-US" sz="1800" b="0" i="0" u="none" strike="noStrike" cap="none" dirty="0">
                <a:solidFill>
                  <a:schemeClr val="dk1"/>
                </a:solidFill>
                <a:latin typeface="Arial"/>
                <a:ea typeface="Arial"/>
                <a:cs typeface="Arial"/>
                <a:sym typeface="Arial"/>
              </a:rPr>
              <a:t>Value - Information mining and benefits of Big Data</a:t>
            </a:r>
            <a:endParaRPr sz="1800" b="0" i="0" u="none" strike="noStrike" cap="none" dirty="0">
              <a:solidFill>
                <a:schemeClr val="dk1"/>
              </a:solidFill>
              <a:latin typeface="Arial"/>
              <a:ea typeface="Arial"/>
              <a:cs typeface="Arial"/>
              <a:sym typeface="Arial"/>
            </a:endParaRPr>
          </a:p>
          <a:p>
            <a:pPr marL="342900" marR="0" lvl="1" algn="l" rtl="0">
              <a:lnSpc>
                <a:spcPct val="90000"/>
              </a:lnSpc>
              <a:spcBef>
                <a:spcPts val="838"/>
              </a:spcBef>
              <a:spcAft>
                <a:spcPts val="0"/>
              </a:spcAft>
              <a:buClr>
                <a:schemeClr val="dk1"/>
              </a:buClr>
              <a:buSzPts val="1800"/>
              <a:buFont typeface="+mj-lt"/>
              <a:buAutoNum type="arabicPeriod"/>
            </a:pPr>
            <a:r>
              <a:rPr lang="en-US" dirty="0"/>
              <a:t>Other important characteristics of Big Data</a:t>
            </a:r>
            <a:endParaRPr dirty="0"/>
          </a:p>
        </p:txBody>
      </p:sp>
      <p:pic>
        <p:nvPicPr>
          <p:cNvPr id="744" name="Shape 744"/>
          <p:cNvPicPr preferRelativeResize="0"/>
          <p:nvPr/>
        </p:nvPicPr>
        <p:blipFill rotWithShape="1">
          <a:blip r:embed="rId3">
            <a:alphaModFix/>
          </a:blip>
          <a:srcRect/>
          <a:stretch/>
        </p:blipFill>
        <p:spPr>
          <a:xfrm>
            <a:off x="7647750" y="2653748"/>
            <a:ext cx="3712675" cy="3571007"/>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75"/>
        <p:cNvGrpSpPr/>
        <p:nvPr/>
      </p:nvGrpSpPr>
      <p:grpSpPr>
        <a:xfrm>
          <a:off x="0" y="0"/>
          <a:ext cx="0" cy="0"/>
          <a:chOff x="0" y="0"/>
          <a:chExt cx="0" cy="0"/>
        </a:xfrm>
      </p:grpSpPr>
      <p:sp>
        <p:nvSpPr>
          <p:cNvPr id="1276" name="Shape 1276"/>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5. Any other V’s?</a:t>
            </a:r>
            <a:endParaRPr/>
          </a:p>
        </p:txBody>
      </p:sp>
      <p:sp>
        <p:nvSpPr>
          <p:cNvPr id="1277" name="Shape 1277"/>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4:</a:t>
            </a:r>
            <a:r>
              <a:rPr lang="en-US" sz="1600" b="0" i="0" u="none" strike="noStrike" cap="none">
                <a:solidFill>
                  <a:srgbClr val="0EC07D"/>
                </a:solidFill>
                <a:latin typeface="Arial"/>
                <a:ea typeface="Arial"/>
                <a:cs typeface="Arial"/>
                <a:sym typeface="Arial"/>
              </a:rPr>
              <a:t> Characteristics of Big Data</a:t>
            </a:r>
            <a:endParaRPr sz="1600" b="0" i="0" u="none" strike="noStrike" cap="none">
              <a:solidFill>
                <a:srgbClr val="0EC07D"/>
              </a:solidFill>
              <a:latin typeface="Arial"/>
              <a:ea typeface="Arial"/>
              <a:cs typeface="Arial"/>
              <a:sym typeface="Arial"/>
            </a:endParaRPr>
          </a:p>
        </p:txBody>
      </p:sp>
      <p:sp>
        <p:nvSpPr>
          <p:cNvPr id="1278" name="Shape 1278"/>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a:p>
        </p:txBody>
      </p:sp>
      <p:grpSp>
        <p:nvGrpSpPr>
          <p:cNvPr id="1279" name="Shape 1279"/>
          <p:cNvGrpSpPr/>
          <p:nvPr/>
        </p:nvGrpSpPr>
        <p:grpSpPr>
          <a:xfrm>
            <a:off x="3511837" y="719666"/>
            <a:ext cx="5168324" cy="5418666"/>
            <a:chOff x="1479837" y="0"/>
            <a:chExt cx="5168324" cy="5418666"/>
          </a:xfrm>
        </p:grpSpPr>
        <p:sp>
          <p:nvSpPr>
            <p:cNvPr id="1280" name="Shape 1280"/>
            <p:cNvSpPr/>
            <p:nvPr/>
          </p:nvSpPr>
          <p:spPr>
            <a:xfrm>
              <a:off x="2952810" y="1748061"/>
              <a:ext cx="2221862" cy="1922001"/>
            </a:xfrm>
            <a:prstGeom prst="hexagon">
              <a:avLst>
                <a:gd name="adj" fmla="val 28570"/>
                <a:gd name="vf" fmla="val 115470"/>
              </a:avLst>
            </a:prstGeom>
            <a:solidFill>
              <a:srgbClr val="3A3838"/>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1" name="Shape 1281"/>
            <p:cNvSpPr txBox="1"/>
            <p:nvPr/>
          </p:nvSpPr>
          <p:spPr>
            <a:xfrm>
              <a:off x="3321004" y="2066564"/>
              <a:ext cx="1485474" cy="1284995"/>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lt1"/>
                </a:buClr>
                <a:buSzPts val="3200"/>
                <a:buFont typeface="Arial"/>
                <a:buNone/>
              </a:pPr>
              <a:r>
                <a:rPr lang="en-US" sz="3200" b="1" i="0" u="none" strike="noStrike" cap="none">
                  <a:solidFill>
                    <a:schemeClr val="lt1"/>
                  </a:solidFill>
                  <a:latin typeface="Arial"/>
                  <a:ea typeface="Arial"/>
                  <a:cs typeface="Arial"/>
                  <a:sym typeface="Arial"/>
                </a:rPr>
                <a:t>Big Data</a:t>
              </a:r>
              <a:endParaRPr/>
            </a:p>
          </p:txBody>
        </p:sp>
        <p:sp>
          <p:nvSpPr>
            <p:cNvPr id="1282" name="Shape 1282"/>
            <p:cNvSpPr/>
            <p:nvPr/>
          </p:nvSpPr>
          <p:spPr>
            <a:xfrm>
              <a:off x="4344123" y="828514"/>
              <a:ext cx="838302" cy="722308"/>
            </a:xfrm>
            <a:prstGeom prst="hexagon">
              <a:avLst>
                <a:gd name="adj" fmla="val 28900"/>
                <a:gd name="vf" fmla="val 115470"/>
              </a:avLst>
            </a:prstGeom>
            <a:solidFill>
              <a:srgbClr val="CCD3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3" name="Shape 1283"/>
            <p:cNvSpPr/>
            <p:nvPr/>
          </p:nvSpPr>
          <p:spPr>
            <a:xfrm>
              <a:off x="3157475" y="0"/>
              <a:ext cx="1820800" cy="1575206"/>
            </a:xfrm>
            <a:prstGeom prst="hexagon">
              <a:avLst>
                <a:gd name="adj" fmla="val 28570"/>
                <a:gd name="vf" fmla="val 115470"/>
              </a:avLst>
            </a:prstGeom>
            <a:solidFill>
              <a:srgbClr val="0EC07D"/>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4" name="Shape 1284"/>
            <p:cNvSpPr txBox="1"/>
            <p:nvPr/>
          </p:nvSpPr>
          <p:spPr>
            <a:xfrm>
              <a:off x="3459220" y="261045"/>
              <a:ext cx="1217310" cy="1053116"/>
            </a:xfrm>
            <a:prstGeom prst="rect">
              <a:avLst/>
            </a:prstGeom>
            <a:noFill/>
            <a:ln>
              <a:noFill/>
            </a:ln>
          </p:spPr>
          <p:txBody>
            <a:bodyPr spcFirstLastPara="1" wrap="square" lIns="19050" tIns="19050" rIns="19050" bIns="19050" anchor="ctr" anchorCtr="0">
              <a:noAutofit/>
            </a:bodyPr>
            <a:lstStyle/>
            <a:p>
              <a:pPr marL="0" marR="0" lvl="0" indent="0" algn="ctr" rtl="0">
                <a:lnSpc>
                  <a:spcPct val="90000"/>
                </a:lnSpc>
                <a:spcBef>
                  <a:spcPts val="0"/>
                </a:spcBef>
                <a:spcAft>
                  <a:spcPts val="0"/>
                </a:spcAft>
                <a:buClr>
                  <a:schemeClr val="lt1"/>
                </a:buClr>
                <a:buSzPts val="1500"/>
                <a:buFont typeface="Arial"/>
                <a:buNone/>
              </a:pPr>
              <a:r>
                <a:rPr lang="en-US" sz="1500" b="1" i="0" u="none" strike="noStrike" cap="none">
                  <a:solidFill>
                    <a:schemeClr val="lt1"/>
                  </a:solidFill>
                  <a:latin typeface="Arial"/>
                  <a:ea typeface="Arial"/>
                  <a:cs typeface="Arial"/>
                  <a:sym typeface="Arial"/>
                </a:rPr>
                <a:t>Variability </a:t>
              </a:r>
              <a:endParaRPr/>
            </a:p>
          </p:txBody>
        </p:sp>
        <p:sp>
          <p:nvSpPr>
            <p:cNvPr id="1285" name="Shape 1285"/>
            <p:cNvSpPr/>
            <p:nvPr/>
          </p:nvSpPr>
          <p:spPr>
            <a:xfrm>
              <a:off x="5322487" y="2178846"/>
              <a:ext cx="838302" cy="722308"/>
            </a:xfrm>
            <a:prstGeom prst="hexagon">
              <a:avLst>
                <a:gd name="adj" fmla="val 28900"/>
                <a:gd name="vf" fmla="val 115470"/>
              </a:avLst>
            </a:prstGeom>
            <a:solidFill>
              <a:srgbClr val="CCD3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6" name="Shape 1286"/>
            <p:cNvSpPr/>
            <p:nvPr/>
          </p:nvSpPr>
          <p:spPr>
            <a:xfrm>
              <a:off x="4827361" y="968857"/>
              <a:ext cx="1820800" cy="1575206"/>
            </a:xfrm>
            <a:prstGeom prst="hexagon">
              <a:avLst>
                <a:gd name="adj" fmla="val 28570"/>
                <a:gd name="vf" fmla="val 115470"/>
              </a:avLst>
            </a:prstGeom>
            <a:solidFill>
              <a:srgbClr val="0EC07D"/>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7" name="Shape 1287"/>
            <p:cNvSpPr txBox="1"/>
            <p:nvPr/>
          </p:nvSpPr>
          <p:spPr>
            <a:xfrm>
              <a:off x="5129106" y="1229902"/>
              <a:ext cx="1217310" cy="1053116"/>
            </a:xfrm>
            <a:prstGeom prst="rect">
              <a:avLst/>
            </a:prstGeom>
            <a:noFill/>
            <a:ln>
              <a:noFill/>
            </a:ln>
          </p:spPr>
          <p:txBody>
            <a:bodyPr spcFirstLastPara="1" wrap="square" lIns="19050" tIns="19050" rIns="19050" bIns="19050" anchor="ctr" anchorCtr="0">
              <a:noAutofit/>
            </a:bodyPr>
            <a:lstStyle/>
            <a:p>
              <a:pPr marL="0" marR="0" lvl="0" indent="0" algn="ctr" rtl="0">
                <a:lnSpc>
                  <a:spcPct val="90000"/>
                </a:lnSpc>
                <a:spcBef>
                  <a:spcPts val="0"/>
                </a:spcBef>
                <a:spcAft>
                  <a:spcPts val="0"/>
                </a:spcAft>
                <a:buClr>
                  <a:schemeClr val="lt1"/>
                </a:buClr>
                <a:buSzPts val="1500"/>
                <a:buFont typeface="Arial"/>
                <a:buNone/>
              </a:pPr>
              <a:r>
                <a:rPr lang="en-US" sz="1500" b="1" i="0" u="none" strike="noStrike" cap="none">
                  <a:solidFill>
                    <a:schemeClr val="lt1"/>
                  </a:solidFill>
                  <a:latin typeface="Arial"/>
                  <a:ea typeface="Arial"/>
                  <a:cs typeface="Arial"/>
                  <a:sym typeface="Arial"/>
                </a:rPr>
                <a:t>Veracity </a:t>
              </a:r>
              <a:endParaRPr/>
            </a:p>
          </p:txBody>
        </p:sp>
        <p:sp>
          <p:nvSpPr>
            <p:cNvPr id="1288" name="Shape 1288"/>
            <p:cNvSpPr/>
            <p:nvPr/>
          </p:nvSpPr>
          <p:spPr>
            <a:xfrm>
              <a:off x="4642852" y="3703117"/>
              <a:ext cx="838302" cy="722308"/>
            </a:xfrm>
            <a:prstGeom prst="hexagon">
              <a:avLst>
                <a:gd name="adj" fmla="val 28900"/>
                <a:gd name="vf" fmla="val 115470"/>
              </a:avLst>
            </a:prstGeom>
            <a:solidFill>
              <a:srgbClr val="CCD3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9" name="Shape 1289"/>
            <p:cNvSpPr/>
            <p:nvPr/>
          </p:nvSpPr>
          <p:spPr>
            <a:xfrm>
              <a:off x="4827361" y="2873519"/>
              <a:ext cx="1820800" cy="1575206"/>
            </a:xfrm>
            <a:prstGeom prst="hexagon">
              <a:avLst>
                <a:gd name="adj" fmla="val 28570"/>
                <a:gd name="vf" fmla="val 115470"/>
              </a:avLst>
            </a:prstGeom>
            <a:solidFill>
              <a:srgbClr val="0EC07D"/>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0" name="Shape 1290"/>
            <p:cNvSpPr txBox="1"/>
            <p:nvPr/>
          </p:nvSpPr>
          <p:spPr>
            <a:xfrm>
              <a:off x="5129106" y="3134564"/>
              <a:ext cx="1217310" cy="1053116"/>
            </a:xfrm>
            <a:prstGeom prst="rect">
              <a:avLst/>
            </a:prstGeom>
            <a:noFill/>
            <a:ln>
              <a:noFill/>
            </a:ln>
          </p:spPr>
          <p:txBody>
            <a:bodyPr spcFirstLastPara="1" wrap="square" lIns="19050" tIns="19050" rIns="19050" bIns="19050" anchor="ctr" anchorCtr="0">
              <a:noAutofit/>
            </a:bodyPr>
            <a:lstStyle/>
            <a:p>
              <a:pPr marL="0" marR="0" lvl="0" indent="0" algn="ctr" rtl="0">
                <a:lnSpc>
                  <a:spcPct val="90000"/>
                </a:lnSpc>
                <a:spcBef>
                  <a:spcPts val="0"/>
                </a:spcBef>
                <a:spcAft>
                  <a:spcPts val="0"/>
                </a:spcAft>
                <a:buClr>
                  <a:schemeClr val="lt1"/>
                </a:buClr>
                <a:buSzPts val="1500"/>
                <a:buFont typeface="Arial"/>
                <a:buNone/>
              </a:pPr>
              <a:r>
                <a:rPr lang="en-US" sz="1500" b="1" i="0" u="none" strike="noStrike" cap="none">
                  <a:solidFill>
                    <a:schemeClr val="lt1"/>
                  </a:solidFill>
                  <a:latin typeface="Arial"/>
                  <a:ea typeface="Arial"/>
                  <a:cs typeface="Arial"/>
                  <a:sym typeface="Arial"/>
                </a:rPr>
                <a:t>Validity </a:t>
              </a:r>
              <a:endParaRPr/>
            </a:p>
          </p:txBody>
        </p:sp>
        <p:sp>
          <p:nvSpPr>
            <p:cNvPr id="1291" name="Shape 1291"/>
            <p:cNvSpPr/>
            <p:nvPr/>
          </p:nvSpPr>
          <p:spPr>
            <a:xfrm>
              <a:off x="2956944" y="3861342"/>
              <a:ext cx="838302" cy="722308"/>
            </a:xfrm>
            <a:prstGeom prst="hexagon">
              <a:avLst>
                <a:gd name="adj" fmla="val 28900"/>
                <a:gd name="vf" fmla="val 115470"/>
              </a:avLst>
            </a:prstGeom>
            <a:solidFill>
              <a:srgbClr val="CCD3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2" name="Shape 1292"/>
            <p:cNvSpPr/>
            <p:nvPr/>
          </p:nvSpPr>
          <p:spPr>
            <a:xfrm>
              <a:off x="3157475" y="3843460"/>
              <a:ext cx="1820800" cy="1575206"/>
            </a:xfrm>
            <a:prstGeom prst="hexagon">
              <a:avLst>
                <a:gd name="adj" fmla="val 28570"/>
                <a:gd name="vf" fmla="val 115470"/>
              </a:avLst>
            </a:prstGeom>
            <a:solidFill>
              <a:srgbClr val="0EC07D"/>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3" name="Shape 1293"/>
            <p:cNvSpPr txBox="1"/>
            <p:nvPr/>
          </p:nvSpPr>
          <p:spPr>
            <a:xfrm>
              <a:off x="3459220" y="4104505"/>
              <a:ext cx="1217310" cy="1053116"/>
            </a:xfrm>
            <a:prstGeom prst="rect">
              <a:avLst/>
            </a:prstGeom>
            <a:noFill/>
            <a:ln>
              <a:noFill/>
            </a:ln>
          </p:spPr>
          <p:txBody>
            <a:bodyPr spcFirstLastPara="1" wrap="square" lIns="19050" tIns="19050" rIns="19050" bIns="19050" anchor="ctr" anchorCtr="0">
              <a:noAutofit/>
            </a:bodyPr>
            <a:lstStyle/>
            <a:p>
              <a:pPr marL="0" marR="0" lvl="0" indent="0" algn="ctr" rtl="0">
                <a:lnSpc>
                  <a:spcPct val="90000"/>
                </a:lnSpc>
                <a:spcBef>
                  <a:spcPts val="0"/>
                </a:spcBef>
                <a:spcAft>
                  <a:spcPts val="0"/>
                </a:spcAft>
                <a:buClr>
                  <a:schemeClr val="lt1"/>
                </a:buClr>
                <a:buSzPts val="1500"/>
                <a:buFont typeface="Arial"/>
                <a:buNone/>
              </a:pPr>
              <a:r>
                <a:rPr lang="en-US" sz="1500" b="1" i="0" u="none" strike="noStrike" cap="none">
                  <a:solidFill>
                    <a:schemeClr val="lt1"/>
                  </a:solidFill>
                  <a:latin typeface="Arial"/>
                  <a:ea typeface="Arial"/>
                  <a:cs typeface="Arial"/>
                  <a:sym typeface="Arial"/>
                </a:rPr>
                <a:t>Volatility </a:t>
              </a:r>
              <a:endParaRPr/>
            </a:p>
          </p:txBody>
        </p:sp>
        <p:sp>
          <p:nvSpPr>
            <p:cNvPr id="1294" name="Shape 1294"/>
            <p:cNvSpPr/>
            <p:nvPr/>
          </p:nvSpPr>
          <p:spPr>
            <a:xfrm>
              <a:off x="1962559" y="2511552"/>
              <a:ext cx="838302" cy="722308"/>
            </a:xfrm>
            <a:prstGeom prst="hexagon">
              <a:avLst>
                <a:gd name="adj" fmla="val 28900"/>
                <a:gd name="vf" fmla="val 115470"/>
              </a:avLst>
            </a:prstGeom>
            <a:solidFill>
              <a:srgbClr val="CCD3EA"/>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5" name="Shape 1295"/>
            <p:cNvSpPr/>
            <p:nvPr/>
          </p:nvSpPr>
          <p:spPr>
            <a:xfrm>
              <a:off x="1479837" y="2874602"/>
              <a:ext cx="1820800" cy="1575206"/>
            </a:xfrm>
            <a:prstGeom prst="hexagon">
              <a:avLst>
                <a:gd name="adj" fmla="val 28570"/>
                <a:gd name="vf" fmla="val 115470"/>
              </a:avLst>
            </a:prstGeom>
            <a:solidFill>
              <a:srgbClr val="0EC07D"/>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6" name="Shape 1296"/>
            <p:cNvSpPr txBox="1"/>
            <p:nvPr/>
          </p:nvSpPr>
          <p:spPr>
            <a:xfrm>
              <a:off x="1781582" y="3135647"/>
              <a:ext cx="1217310" cy="1053116"/>
            </a:xfrm>
            <a:prstGeom prst="rect">
              <a:avLst/>
            </a:prstGeom>
            <a:noFill/>
            <a:ln>
              <a:noFill/>
            </a:ln>
          </p:spPr>
          <p:txBody>
            <a:bodyPr spcFirstLastPara="1" wrap="square" lIns="19050" tIns="19050" rIns="19050" bIns="19050" anchor="ctr" anchorCtr="0">
              <a:noAutofit/>
            </a:bodyPr>
            <a:lstStyle/>
            <a:p>
              <a:pPr marL="0" marR="0" lvl="0" indent="0" algn="ctr" rtl="0">
                <a:lnSpc>
                  <a:spcPct val="90000"/>
                </a:lnSpc>
                <a:spcBef>
                  <a:spcPts val="0"/>
                </a:spcBef>
                <a:spcAft>
                  <a:spcPts val="0"/>
                </a:spcAft>
                <a:buClr>
                  <a:schemeClr val="lt1"/>
                </a:buClr>
                <a:buSzPts val="1500"/>
                <a:buFont typeface="Arial"/>
                <a:buNone/>
              </a:pPr>
              <a:r>
                <a:rPr lang="en-US" sz="1500" b="1" i="0" u="none" strike="noStrike" cap="none">
                  <a:solidFill>
                    <a:schemeClr val="lt1"/>
                  </a:solidFill>
                  <a:latin typeface="Arial"/>
                  <a:ea typeface="Arial"/>
                  <a:cs typeface="Arial"/>
                  <a:sym typeface="Arial"/>
                </a:rPr>
                <a:t>Vulnerability </a:t>
              </a:r>
              <a:endParaRPr/>
            </a:p>
          </p:txBody>
        </p:sp>
        <p:sp>
          <p:nvSpPr>
            <p:cNvPr id="1297" name="Shape 1297"/>
            <p:cNvSpPr/>
            <p:nvPr/>
          </p:nvSpPr>
          <p:spPr>
            <a:xfrm>
              <a:off x="1479837" y="966690"/>
              <a:ext cx="1820800" cy="1575206"/>
            </a:xfrm>
            <a:prstGeom prst="hexagon">
              <a:avLst>
                <a:gd name="adj" fmla="val 28570"/>
                <a:gd name="vf" fmla="val 115470"/>
              </a:avLst>
            </a:prstGeom>
            <a:solidFill>
              <a:srgbClr val="0EC07D"/>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8" name="Shape 1298"/>
            <p:cNvSpPr txBox="1"/>
            <p:nvPr/>
          </p:nvSpPr>
          <p:spPr>
            <a:xfrm>
              <a:off x="1781582" y="1227735"/>
              <a:ext cx="1217310" cy="1053116"/>
            </a:xfrm>
            <a:prstGeom prst="rect">
              <a:avLst/>
            </a:prstGeom>
            <a:noFill/>
            <a:ln>
              <a:noFill/>
            </a:ln>
          </p:spPr>
          <p:txBody>
            <a:bodyPr spcFirstLastPara="1" wrap="square" lIns="19050" tIns="19050" rIns="19050" bIns="19050" anchor="ctr" anchorCtr="0">
              <a:noAutofit/>
            </a:bodyPr>
            <a:lstStyle/>
            <a:p>
              <a:pPr marL="0" marR="0" lvl="0" indent="0" algn="ctr" rtl="0">
                <a:lnSpc>
                  <a:spcPct val="90000"/>
                </a:lnSpc>
                <a:spcBef>
                  <a:spcPts val="0"/>
                </a:spcBef>
                <a:spcAft>
                  <a:spcPts val="0"/>
                </a:spcAft>
                <a:buClr>
                  <a:schemeClr val="lt1"/>
                </a:buClr>
                <a:buSzPts val="1500"/>
                <a:buFont typeface="Arial"/>
                <a:buNone/>
              </a:pPr>
              <a:r>
                <a:rPr lang="en-US" sz="1500" b="1" i="0" u="none" strike="noStrike" cap="none">
                  <a:solidFill>
                    <a:schemeClr val="lt1"/>
                  </a:solidFill>
                  <a:latin typeface="Arial"/>
                  <a:ea typeface="Arial"/>
                  <a:cs typeface="Arial"/>
                  <a:sym typeface="Arial"/>
                </a:rPr>
                <a:t>Visualization </a:t>
              </a:r>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03"/>
        <p:cNvGrpSpPr/>
        <p:nvPr/>
      </p:nvGrpSpPr>
      <p:grpSpPr>
        <a:xfrm>
          <a:off x="0" y="0"/>
          <a:ext cx="0" cy="0"/>
          <a:chOff x="0" y="0"/>
          <a:chExt cx="0" cy="0"/>
        </a:xfrm>
      </p:grpSpPr>
      <p:sp>
        <p:nvSpPr>
          <p:cNvPr id="1304" name="Shape 1304"/>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What did you Grasp?</a:t>
            </a:r>
            <a:endParaRPr/>
          </a:p>
        </p:txBody>
      </p:sp>
      <p:sp>
        <p:nvSpPr>
          <p:cNvPr id="1305" name="Shape 1305"/>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4:</a:t>
            </a:r>
            <a:r>
              <a:rPr lang="en-US" sz="1600" b="0" i="0" u="none" strike="noStrike" cap="none">
                <a:solidFill>
                  <a:srgbClr val="0EC07D"/>
                </a:solidFill>
                <a:latin typeface="Arial"/>
                <a:ea typeface="Arial"/>
                <a:cs typeface="Arial"/>
                <a:sym typeface="Arial"/>
              </a:rPr>
              <a:t> Characteristics of Big Data</a:t>
            </a:r>
            <a:endParaRPr sz="1600" b="0" i="0" u="none" strike="noStrike" cap="none">
              <a:solidFill>
                <a:srgbClr val="0EC07D"/>
              </a:solidFill>
              <a:latin typeface="Arial"/>
              <a:ea typeface="Arial"/>
              <a:cs typeface="Arial"/>
              <a:sym typeface="Arial"/>
            </a:endParaRPr>
          </a:p>
        </p:txBody>
      </p:sp>
      <p:sp>
        <p:nvSpPr>
          <p:cNvPr id="1306" name="Shape 1306"/>
          <p:cNvSpPr txBox="1">
            <a:spLocks noGrp="1"/>
          </p:cNvSpPr>
          <p:nvPr>
            <p:ph type="body" idx="2"/>
          </p:nvPr>
        </p:nvSpPr>
        <p:spPr>
          <a:xfrm>
            <a:off x="4809152" y="1778799"/>
            <a:ext cx="7267234" cy="3749409"/>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1800"/>
              <a:buFont typeface="Arial"/>
              <a:buAutoNum type="arabicPeriod"/>
            </a:pPr>
            <a:r>
              <a:rPr lang="en-US" sz="1800" b="0" i="0" u="none" strike="noStrike" cap="none" dirty="0">
                <a:solidFill>
                  <a:schemeClr val="dk1"/>
                </a:solidFill>
                <a:latin typeface="Arial"/>
                <a:ea typeface="Arial"/>
                <a:cs typeface="Arial"/>
                <a:sym typeface="Arial"/>
              </a:rPr>
              <a:t>Which of the following characteristics of big data is about the inconsistencies of data?</a:t>
            </a:r>
            <a:endParaRPr dirty="0"/>
          </a:p>
          <a:p>
            <a:pPr marL="679450" marR="0" lvl="0" indent="-342900" algn="l" rtl="0">
              <a:lnSpc>
                <a:spcPct val="90000"/>
              </a:lnSpc>
              <a:spcBef>
                <a:spcPts val="1200"/>
              </a:spcBef>
              <a:spcAft>
                <a:spcPts val="0"/>
              </a:spcAft>
              <a:buClr>
                <a:schemeClr val="dk1"/>
              </a:buClr>
              <a:buSzPts val="1800"/>
              <a:buFont typeface="Arial"/>
              <a:buAutoNum type="alphaUcParenR"/>
            </a:pPr>
            <a:r>
              <a:rPr lang="en-US" sz="1800" b="1" i="0" u="none" strike="noStrike" cap="none" dirty="0">
                <a:solidFill>
                  <a:schemeClr val="dk1"/>
                </a:solidFill>
                <a:latin typeface="Arial"/>
                <a:ea typeface="Arial"/>
                <a:cs typeface="Arial"/>
                <a:sym typeface="Arial"/>
              </a:rPr>
              <a:t>Veracity</a:t>
            </a:r>
            <a:endParaRPr dirty="0"/>
          </a:p>
          <a:p>
            <a:pPr marL="679450" marR="0" lvl="0" indent="-342900" algn="l" rtl="0">
              <a:lnSpc>
                <a:spcPct val="100000"/>
              </a:lnSpc>
              <a:spcBef>
                <a:spcPts val="0"/>
              </a:spcBef>
              <a:spcAft>
                <a:spcPts val="0"/>
              </a:spcAft>
              <a:buClr>
                <a:schemeClr val="dk1"/>
              </a:buClr>
              <a:buSzPts val="1800"/>
              <a:buFont typeface="Arial"/>
              <a:buAutoNum type="alphaUcParenR"/>
            </a:pPr>
            <a:r>
              <a:rPr lang="en-US" sz="1800" b="1" i="0" u="none" strike="noStrike" cap="none" dirty="0">
                <a:solidFill>
                  <a:schemeClr val="dk1"/>
                </a:solidFill>
                <a:latin typeface="Arial"/>
                <a:ea typeface="Arial"/>
                <a:cs typeface="Arial"/>
                <a:sym typeface="Arial"/>
              </a:rPr>
              <a:t>Variability</a:t>
            </a:r>
            <a:endParaRPr dirty="0"/>
          </a:p>
          <a:p>
            <a:pPr marL="679450" marR="0" lvl="0" indent="-342900" algn="l" rtl="0">
              <a:lnSpc>
                <a:spcPct val="100000"/>
              </a:lnSpc>
              <a:spcBef>
                <a:spcPts val="0"/>
              </a:spcBef>
              <a:spcAft>
                <a:spcPts val="0"/>
              </a:spcAft>
              <a:buClr>
                <a:schemeClr val="dk1"/>
              </a:buClr>
              <a:buSzPts val="1800"/>
              <a:buFont typeface="Arial"/>
              <a:buAutoNum type="alphaUcParenR"/>
            </a:pPr>
            <a:r>
              <a:rPr lang="en-US" sz="1800" b="1" i="0" u="none" strike="noStrike" cap="none" dirty="0">
                <a:solidFill>
                  <a:schemeClr val="dk1"/>
                </a:solidFill>
                <a:latin typeface="Arial"/>
                <a:ea typeface="Arial"/>
                <a:cs typeface="Arial"/>
                <a:sym typeface="Arial"/>
              </a:rPr>
              <a:t>Vulnerability</a:t>
            </a:r>
            <a:endParaRPr dirty="0"/>
          </a:p>
          <a:p>
            <a:pPr marL="679450" marR="0" lvl="0" indent="-342900" algn="l" rtl="0">
              <a:lnSpc>
                <a:spcPct val="100000"/>
              </a:lnSpc>
              <a:spcBef>
                <a:spcPts val="0"/>
              </a:spcBef>
              <a:spcAft>
                <a:spcPts val="0"/>
              </a:spcAft>
              <a:buClr>
                <a:schemeClr val="dk1"/>
              </a:buClr>
              <a:buSzPts val="1800"/>
              <a:buFont typeface="Arial"/>
              <a:buAutoNum type="alphaUcParenR"/>
            </a:pPr>
            <a:r>
              <a:rPr lang="en-US" sz="1800" b="1" i="0" u="none" strike="noStrike" cap="none" dirty="0">
                <a:solidFill>
                  <a:schemeClr val="dk1"/>
                </a:solidFill>
                <a:latin typeface="Arial"/>
                <a:ea typeface="Arial"/>
                <a:cs typeface="Arial"/>
                <a:sym typeface="Arial"/>
              </a:rPr>
              <a:t>Volatility</a:t>
            </a:r>
            <a:endParaRPr dirty="0"/>
          </a:p>
          <a:p>
            <a:pPr marL="336550" marR="0" lvl="0" indent="0" algn="l" rtl="0">
              <a:lnSpc>
                <a:spcPct val="90000"/>
              </a:lnSpc>
              <a:spcBef>
                <a:spcPts val="1000"/>
              </a:spcBef>
              <a:spcAft>
                <a:spcPts val="0"/>
              </a:spcAft>
              <a:buClr>
                <a:schemeClr val="dk1"/>
              </a:buClr>
              <a:buSzPts val="1800"/>
              <a:buFont typeface="Arial"/>
              <a:buNone/>
            </a:pPr>
            <a:endParaRPr sz="1800" b="1" i="0" u="none" strike="noStrike" cap="none" dirty="0">
              <a:solidFill>
                <a:schemeClr val="dk1"/>
              </a:solidFill>
              <a:latin typeface="Arial"/>
              <a:ea typeface="Arial"/>
              <a:cs typeface="Arial"/>
              <a:sym typeface="Arial"/>
            </a:endParaRPr>
          </a:p>
          <a:p>
            <a:pPr marL="342900" marR="0" lvl="0" indent="-342900" algn="l" rtl="0">
              <a:lnSpc>
                <a:spcPct val="100000"/>
              </a:lnSpc>
              <a:spcBef>
                <a:spcPts val="600"/>
              </a:spcBef>
              <a:spcAft>
                <a:spcPts val="0"/>
              </a:spcAft>
              <a:buClr>
                <a:schemeClr val="dk1"/>
              </a:buClr>
              <a:buSzPts val="1800"/>
              <a:buFont typeface="Arial"/>
              <a:buAutoNum type="arabicPeriod" startAt="2"/>
            </a:pPr>
            <a:r>
              <a:rPr lang="en-US" sz="1800" b="0" i="0" u="none" strike="noStrike" cap="none" dirty="0">
                <a:solidFill>
                  <a:schemeClr val="dk1"/>
                </a:solidFill>
                <a:latin typeface="Arial"/>
                <a:ea typeface="Arial"/>
                <a:cs typeface="Arial"/>
                <a:sym typeface="Arial"/>
              </a:rPr>
              <a:t>Which of the following big data characteristic is about the reliability of data source?</a:t>
            </a:r>
            <a:endParaRPr dirty="0"/>
          </a:p>
          <a:p>
            <a:pPr marL="679450" marR="0" lvl="0" indent="-342900" algn="l" rtl="0">
              <a:lnSpc>
                <a:spcPct val="90000"/>
              </a:lnSpc>
              <a:spcBef>
                <a:spcPts val="1200"/>
              </a:spcBef>
              <a:spcAft>
                <a:spcPts val="0"/>
              </a:spcAft>
              <a:buClr>
                <a:schemeClr val="dk1"/>
              </a:buClr>
              <a:buSzPts val="1800"/>
              <a:buFont typeface="Arial"/>
              <a:buAutoNum type="alphaUcParenR"/>
            </a:pPr>
            <a:r>
              <a:rPr lang="en-US" sz="1800" b="1" i="0" u="none" strike="noStrike" cap="none" dirty="0">
                <a:solidFill>
                  <a:schemeClr val="dk1"/>
                </a:solidFill>
                <a:latin typeface="Arial"/>
                <a:ea typeface="Arial"/>
                <a:cs typeface="Arial"/>
                <a:sym typeface="Arial"/>
              </a:rPr>
              <a:t>Veracity</a:t>
            </a:r>
            <a:endParaRPr dirty="0"/>
          </a:p>
          <a:p>
            <a:pPr marL="679450" marR="0" lvl="0" indent="-342900" algn="l" rtl="0">
              <a:lnSpc>
                <a:spcPct val="100000"/>
              </a:lnSpc>
              <a:spcBef>
                <a:spcPts val="0"/>
              </a:spcBef>
              <a:spcAft>
                <a:spcPts val="0"/>
              </a:spcAft>
              <a:buClr>
                <a:schemeClr val="dk1"/>
              </a:buClr>
              <a:buSzPts val="1800"/>
              <a:buFont typeface="Arial"/>
              <a:buAutoNum type="alphaUcParenR"/>
            </a:pPr>
            <a:r>
              <a:rPr lang="en-US" sz="1800" b="1" i="0" u="none" strike="noStrike" cap="none" dirty="0">
                <a:solidFill>
                  <a:schemeClr val="dk1"/>
                </a:solidFill>
                <a:latin typeface="Arial"/>
                <a:ea typeface="Arial"/>
                <a:cs typeface="Arial"/>
                <a:sym typeface="Arial"/>
              </a:rPr>
              <a:t>Volatility</a:t>
            </a:r>
            <a:endParaRPr dirty="0"/>
          </a:p>
          <a:p>
            <a:pPr marL="679450" marR="0" lvl="0" indent="-342900" algn="l" rtl="0">
              <a:lnSpc>
                <a:spcPct val="100000"/>
              </a:lnSpc>
              <a:spcBef>
                <a:spcPts val="0"/>
              </a:spcBef>
              <a:spcAft>
                <a:spcPts val="0"/>
              </a:spcAft>
              <a:buClr>
                <a:schemeClr val="dk1"/>
              </a:buClr>
              <a:buSzPts val="1800"/>
              <a:buFont typeface="Arial"/>
              <a:buAutoNum type="alphaUcParenR"/>
            </a:pPr>
            <a:r>
              <a:rPr lang="en-US" sz="1800" b="1" i="0" u="none" strike="noStrike" cap="none" dirty="0">
                <a:solidFill>
                  <a:schemeClr val="dk1"/>
                </a:solidFill>
                <a:latin typeface="Arial"/>
                <a:ea typeface="Arial"/>
                <a:cs typeface="Arial"/>
                <a:sym typeface="Arial"/>
              </a:rPr>
              <a:t>Validity</a:t>
            </a:r>
            <a:endParaRPr dirty="0"/>
          </a:p>
          <a:p>
            <a:pPr marL="679450" marR="0" lvl="0" indent="-342900" algn="l" rtl="0">
              <a:lnSpc>
                <a:spcPct val="100000"/>
              </a:lnSpc>
              <a:spcBef>
                <a:spcPts val="0"/>
              </a:spcBef>
              <a:spcAft>
                <a:spcPts val="0"/>
              </a:spcAft>
              <a:buClr>
                <a:schemeClr val="dk1"/>
              </a:buClr>
              <a:buSzPts val="1800"/>
              <a:buFont typeface="Arial"/>
              <a:buAutoNum type="alphaUcParenR"/>
            </a:pPr>
            <a:r>
              <a:rPr lang="en-US" sz="1800" b="1" i="0" u="none" strike="noStrike" cap="none" dirty="0">
                <a:solidFill>
                  <a:schemeClr val="dk1"/>
                </a:solidFill>
                <a:latin typeface="Arial"/>
                <a:ea typeface="Arial"/>
                <a:cs typeface="Arial"/>
                <a:sym typeface="Arial"/>
              </a:rPr>
              <a:t>Variability</a:t>
            </a:r>
            <a:endParaRPr dirty="0"/>
          </a:p>
          <a:p>
            <a:pPr marL="679450" marR="0" lvl="0" indent="-228600" algn="l" rtl="0">
              <a:lnSpc>
                <a:spcPct val="100000"/>
              </a:lnSpc>
              <a:spcBef>
                <a:spcPts val="0"/>
              </a:spcBef>
              <a:spcAft>
                <a:spcPts val="0"/>
              </a:spcAft>
              <a:buClr>
                <a:schemeClr val="dk1"/>
              </a:buClr>
              <a:buSzPts val="1800"/>
              <a:buFont typeface="Arial"/>
              <a:buNone/>
            </a:pPr>
            <a:endParaRPr sz="1800" b="1" i="0" u="none" strike="noStrike" cap="none" dirty="0">
              <a:solidFill>
                <a:schemeClr val="dk1"/>
              </a:solidFill>
              <a:latin typeface="Arial"/>
              <a:ea typeface="Arial"/>
              <a:cs typeface="Arial"/>
              <a:sym typeface="Arial"/>
            </a:endParaRPr>
          </a:p>
          <a:p>
            <a:pPr marL="679450" marR="0" lvl="0" indent="-228600" algn="l" rtl="0">
              <a:lnSpc>
                <a:spcPct val="90000"/>
              </a:lnSpc>
              <a:spcBef>
                <a:spcPts val="1000"/>
              </a:spcBef>
              <a:spcAft>
                <a:spcPts val="0"/>
              </a:spcAft>
              <a:buClr>
                <a:schemeClr val="dk1"/>
              </a:buClr>
              <a:buSzPts val="1800"/>
              <a:buFont typeface="Arial"/>
              <a:buNone/>
            </a:pPr>
            <a:endParaRPr sz="1800" b="1" i="0" u="none" strike="noStrike" cap="none" dirty="0">
              <a:solidFill>
                <a:schemeClr val="dk1"/>
              </a:solidFill>
              <a:latin typeface="Arial"/>
              <a:ea typeface="Arial"/>
              <a:cs typeface="Arial"/>
              <a:sym typeface="Arial"/>
            </a:endParaRPr>
          </a:p>
          <a:p>
            <a:pPr marL="679450" marR="0" lvl="0" indent="-228600" algn="l" rtl="0">
              <a:lnSpc>
                <a:spcPct val="90000"/>
              </a:lnSpc>
              <a:spcBef>
                <a:spcPts val="1200"/>
              </a:spcBef>
              <a:spcAft>
                <a:spcPts val="0"/>
              </a:spcAft>
              <a:buClr>
                <a:schemeClr val="dk1"/>
              </a:buClr>
              <a:buSzPts val="1800"/>
              <a:buFont typeface="Arial"/>
              <a:buNone/>
            </a:pPr>
            <a:endParaRPr sz="1800" b="1" i="0" u="none" strike="noStrike" cap="none" dirty="0">
              <a:solidFill>
                <a:schemeClr val="dk1"/>
              </a:solidFill>
              <a:latin typeface="Arial"/>
              <a:ea typeface="Arial"/>
              <a:cs typeface="Arial"/>
              <a:sym typeface="Arial"/>
            </a:endParaRPr>
          </a:p>
          <a:p>
            <a:pPr marL="679450" marR="0" lvl="0" indent="-228600" algn="l" rtl="0">
              <a:lnSpc>
                <a:spcPct val="90000"/>
              </a:lnSpc>
              <a:spcBef>
                <a:spcPts val="1200"/>
              </a:spcBef>
              <a:spcAft>
                <a:spcPts val="0"/>
              </a:spcAft>
              <a:buClr>
                <a:schemeClr val="dk1"/>
              </a:buClr>
              <a:buSzPts val="1800"/>
              <a:buFont typeface="Arial"/>
              <a:buNone/>
            </a:pPr>
            <a:endParaRPr sz="1800" b="1" i="0" u="none" strike="noStrike" cap="none" dirty="0">
              <a:solidFill>
                <a:schemeClr val="dk1"/>
              </a:solidFill>
              <a:latin typeface="Arial"/>
              <a:ea typeface="Arial"/>
              <a:cs typeface="Arial"/>
              <a:sym typeface="Arial"/>
            </a:endParaRPr>
          </a:p>
          <a:p>
            <a:pPr marL="679450" marR="0" lvl="0" indent="-228600" algn="l" rtl="0">
              <a:lnSpc>
                <a:spcPct val="90000"/>
              </a:lnSpc>
              <a:spcBef>
                <a:spcPts val="1200"/>
              </a:spcBef>
              <a:spcAft>
                <a:spcPts val="0"/>
              </a:spcAft>
              <a:buClr>
                <a:schemeClr val="dk1"/>
              </a:buClr>
              <a:buSzPts val="1800"/>
              <a:buFont typeface="Arial"/>
              <a:buNone/>
            </a:pPr>
            <a:endParaRPr sz="1800" b="1" i="0" u="none" strike="noStrike" cap="none" dirty="0">
              <a:solidFill>
                <a:schemeClr val="dk1"/>
              </a:solidFill>
              <a:latin typeface="Arial"/>
              <a:ea typeface="Arial"/>
              <a:cs typeface="Arial"/>
              <a:sym typeface="Arial"/>
            </a:endParaRPr>
          </a:p>
          <a:p>
            <a:pPr marL="679450" marR="0" lvl="0" indent="-228600" algn="l" rtl="0">
              <a:lnSpc>
                <a:spcPct val="90000"/>
              </a:lnSpc>
              <a:spcBef>
                <a:spcPts val="1200"/>
              </a:spcBef>
              <a:spcAft>
                <a:spcPts val="0"/>
              </a:spcAft>
              <a:buClr>
                <a:schemeClr val="dk1"/>
              </a:buClr>
              <a:buSzPts val="1800"/>
              <a:buFont typeface="Arial"/>
              <a:buNone/>
            </a:pPr>
            <a:endParaRPr sz="1800" b="1" i="0" u="none" strike="noStrike" cap="none" dirty="0">
              <a:solidFill>
                <a:schemeClr val="dk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11"/>
        <p:cNvGrpSpPr/>
        <p:nvPr/>
      </p:nvGrpSpPr>
      <p:grpSpPr>
        <a:xfrm>
          <a:off x="0" y="0"/>
          <a:ext cx="0" cy="0"/>
          <a:chOff x="0" y="0"/>
          <a:chExt cx="0" cy="0"/>
        </a:xfrm>
      </p:grpSpPr>
      <p:sp>
        <p:nvSpPr>
          <p:cNvPr id="1312" name="Shape 1312"/>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In a nutshell, we learnt:</a:t>
            </a:r>
            <a:endParaRPr sz="2800" b="1" i="0" u="none" strike="noStrike" cap="none">
              <a:solidFill>
                <a:schemeClr val="dk2"/>
              </a:solidFill>
              <a:latin typeface="Arial"/>
              <a:ea typeface="Arial"/>
              <a:cs typeface="Arial"/>
              <a:sym typeface="Arial"/>
            </a:endParaRPr>
          </a:p>
        </p:txBody>
      </p:sp>
      <p:sp>
        <p:nvSpPr>
          <p:cNvPr id="1313" name="Shape 1313"/>
          <p:cNvSpPr txBox="1">
            <a:spLocks noGrp="1"/>
          </p:cNvSpPr>
          <p:nvPr>
            <p:ph type="body" idx="1"/>
          </p:nvPr>
        </p:nvSpPr>
        <p:spPr>
          <a:xfrm>
            <a:off x="207963" y="273050"/>
            <a:ext cx="11291702"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4:</a:t>
            </a:r>
            <a:r>
              <a:rPr lang="en-US" sz="1600" b="0" i="0" u="none" strike="noStrike" cap="none">
                <a:solidFill>
                  <a:srgbClr val="0EC07D"/>
                </a:solidFill>
                <a:latin typeface="Arial"/>
                <a:ea typeface="Arial"/>
                <a:cs typeface="Arial"/>
                <a:sym typeface="Arial"/>
              </a:rPr>
              <a:t> Characteristics of Big Data</a:t>
            </a:r>
            <a:endParaRPr sz="1600" b="0" i="0" u="none" strike="noStrike" cap="none">
              <a:solidFill>
                <a:srgbClr val="0EC07D"/>
              </a:solidFill>
              <a:latin typeface="Arial"/>
              <a:ea typeface="Arial"/>
              <a:cs typeface="Arial"/>
              <a:sym typeface="Arial"/>
            </a:endParaRPr>
          </a:p>
        </p:txBody>
      </p:sp>
      <p:sp>
        <p:nvSpPr>
          <p:cNvPr id="1314" name="Shape 1314"/>
          <p:cNvSpPr txBox="1">
            <a:spLocks noGrp="1"/>
          </p:cNvSpPr>
          <p:nvPr>
            <p:ph type="body" idx="2"/>
          </p:nvPr>
        </p:nvSpPr>
        <p:spPr>
          <a:xfrm>
            <a:off x="6213746" y="1967241"/>
            <a:ext cx="5285919" cy="3749409"/>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1800"/>
              <a:buFont typeface="Arial"/>
              <a:buAutoNum type="arabicPeriod"/>
            </a:pPr>
            <a:r>
              <a:rPr lang="en-US" sz="1800" b="0" i="0" u="none" strike="noStrike" cap="none">
                <a:solidFill>
                  <a:schemeClr val="dk1"/>
                </a:solidFill>
                <a:latin typeface="Arial"/>
                <a:ea typeface="Arial"/>
                <a:cs typeface="Arial"/>
                <a:sym typeface="Arial"/>
              </a:rPr>
              <a:t>Big Data primarily comprises of unstructured and semi-structured data.</a:t>
            </a:r>
            <a:endParaRPr/>
          </a:p>
          <a:p>
            <a:pPr marL="342900" marR="0" lvl="0" indent="-342900" algn="l" rtl="0">
              <a:lnSpc>
                <a:spcPct val="90000"/>
              </a:lnSpc>
              <a:spcBef>
                <a:spcPts val="838"/>
              </a:spcBef>
              <a:spcAft>
                <a:spcPts val="0"/>
              </a:spcAft>
              <a:buClr>
                <a:schemeClr val="dk1"/>
              </a:buClr>
              <a:buSzPts val="1800"/>
              <a:buFont typeface="Arial"/>
              <a:buAutoNum type="arabicPeriod"/>
            </a:pPr>
            <a:r>
              <a:rPr lang="en-US" sz="1800" b="0" i="0" u="none" strike="noStrike" cap="none">
                <a:solidFill>
                  <a:schemeClr val="dk1"/>
                </a:solidFill>
                <a:latin typeface="Arial"/>
                <a:ea typeface="Arial"/>
                <a:cs typeface="Arial"/>
                <a:sym typeface="Arial"/>
              </a:rPr>
              <a:t>Several definitions of Big Data are available.</a:t>
            </a:r>
            <a:endParaRPr/>
          </a:p>
          <a:p>
            <a:pPr marL="342900" marR="0" lvl="0" indent="-342900" algn="l" rtl="0">
              <a:lnSpc>
                <a:spcPct val="90000"/>
              </a:lnSpc>
              <a:spcBef>
                <a:spcPts val="838"/>
              </a:spcBef>
              <a:spcAft>
                <a:spcPts val="0"/>
              </a:spcAft>
              <a:buClr>
                <a:schemeClr val="dk1"/>
              </a:buClr>
              <a:buSzPts val="1800"/>
              <a:buFont typeface="Arial"/>
              <a:buAutoNum type="arabicPeriod"/>
            </a:pPr>
            <a:r>
              <a:rPr lang="en-US" sz="1800" b="0" i="0" u="none" strike="noStrike" cap="none">
                <a:solidFill>
                  <a:schemeClr val="dk1"/>
                </a:solidFill>
                <a:latin typeface="Arial"/>
                <a:ea typeface="Arial"/>
                <a:cs typeface="Arial"/>
                <a:sym typeface="Arial"/>
              </a:rPr>
              <a:t>There’s no minimum or maximum for data to be categorized as big data</a:t>
            </a:r>
            <a:endParaRPr/>
          </a:p>
          <a:p>
            <a:pPr marL="342900" marR="0" lvl="0" indent="-342900" algn="l" rtl="0">
              <a:lnSpc>
                <a:spcPct val="90000"/>
              </a:lnSpc>
              <a:spcBef>
                <a:spcPts val="838"/>
              </a:spcBef>
              <a:spcAft>
                <a:spcPts val="0"/>
              </a:spcAft>
              <a:buClr>
                <a:schemeClr val="dk1"/>
              </a:buClr>
              <a:buSzPts val="1800"/>
              <a:buFont typeface="Arial"/>
              <a:buAutoNum type="arabicPeriod"/>
            </a:pPr>
            <a:r>
              <a:rPr lang="en-US" sz="1800" b="0" i="0" u="none" strike="noStrike" cap="none">
                <a:solidFill>
                  <a:schemeClr val="dk1"/>
                </a:solidFill>
                <a:latin typeface="Arial"/>
                <a:ea typeface="Arial"/>
                <a:cs typeface="Arial"/>
                <a:sym typeface="Arial"/>
              </a:rPr>
              <a:t>There are several sources of Big Data.</a:t>
            </a:r>
            <a:endParaRPr/>
          </a:p>
          <a:p>
            <a:pPr marL="342900" marR="0" lvl="0" indent="-342900" algn="l" rtl="0">
              <a:lnSpc>
                <a:spcPct val="90000"/>
              </a:lnSpc>
              <a:spcBef>
                <a:spcPts val="838"/>
              </a:spcBef>
              <a:spcAft>
                <a:spcPts val="0"/>
              </a:spcAft>
              <a:buClr>
                <a:schemeClr val="dk1"/>
              </a:buClr>
              <a:buSzPts val="1800"/>
              <a:buFont typeface="Arial"/>
              <a:buAutoNum type="arabicPeriod"/>
            </a:pPr>
            <a:r>
              <a:rPr lang="en-US" sz="1800" b="0" i="0" u="none" strike="noStrike" cap="none">
                <a:solidFill>
                  <a:schemeClr val="dk1"/>
                </a:solidFill>
                <a:latin typeface="Arial"/>
                <a:ea typeface="Arial"/>
                <a:cs typeface="Arial"/>
                <a:sym typeface="Arial"/>
              </a:rPr>
              <a:t>Three major categories of Big Data, the three V’s are Volume, Velocity and Variety.</a:t>
            </a:r>
            <a:endParaRPr/>
          </a:p>
          <a:p>
            <a:pPr marL="342900" marR="0" lvl="0" indent="-342900" algn="l" rtl="0">
              <a:lnSpc>
                <a:spcPct val="90000"/>
              </a:lnSpc>
              <a:spcBef>
                <a:spcPts val="838"/>
              </a:spcBef>
              <a:spcAft>
                <a:spcPts val="0"/>
              </a:spcAft>
              <a:buClr>
                <a:schemeClr val="dk1"/>
              </a:buClr>
              <a:buSzPts val="1800"/>
              <a:buFont typeface="Arial"/>
              <a:buAutoNum type="arabicPeriod"/>
            </a:pPr>
            <a:r>
              <a:rPr lang="en-US" sz="1800" b="0" i="0" u="none" strike="noStrike" cap="none">
                <a:solidFill>
                  <a:schemeClr val="dk1"/>
                </a:solidFill>
                <a:latin typeface="Arial"/>
                <a:ea typeface="Arial"/>
                <a:cs typeface="Arial"/>
                <a:sym typeface="Arial"/>
              </a:rPr>
              <a:t>Data processing systems aid in deriving the value out of Big Data and there are several drivers to it.</a:t>
            </a:r>
            <a:endParaRPr/>
          </a:p>
          <a:p>
            <a:pPr marL="342900" marR="0" lvl="0" indent="-342900" algn="l" rtl="0">
              <a:lnSpc>
                <a:spcPct val="90000"/>
              </a:lnSpc>
              <a:spcBef>
                <a:spcPts val="838"/>
              </a:spcBef>
              <a:spcAft>
                <a:spcPts val="0"/>
              </a:spcAft>
              <a:buClr>
                <a:schemeClr val="dk1"/>
              </a:buClr>
              <a:buSzPts val="1800"/>
              <a:buFont typeface="Arial"/>
              <a:buAutoNum type="arabicPeriod"/>
            </a:pPr>
            <a:r>
              <a:rPr lang="en-US" sz="1800" b="0" i="0" u="none" strike="noStrike" cap="none">
                <a:solidFill>
                  <a:schemeClr val="dk1"/>
                </a:solidFill>
                <a:latin typeface="Arial"/>
                <a:ea typeface="Arial"/>
                <a:cs typeface="Arial"/>
                <a:sym typeface="Arial"/>
              </a:rPr>
              <a:t>There are countless benefits of processing big data.</a:t>
            </a:r>
            <a:endParaRPr/>
          </a:p>
        </p:txBody>
      </p:sp>
      <p:pic>
        <p:nvPicPr>
          <p:cNvPr id="1315" name="Shape 1315"/>
          <p:cNvPicPr preferRelativeResize="0"/>
          <p:nvPr/>
        </p:nvPicPr>
        <p:blipFill rotWithShape="1">
          <a:blip r:embed="rId3">
            <a:alphaModFix/>
          </a:blip>
          <a:srcRect/>
          <a:stretch/>
        </p:blipFill>
        <p:spPr>
          <a:xfrm>
            <a:off x="383986" y="2388341"/>
            <a:ext cx="2408642" cy="249352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319"/>
        <p:cNvGrpSpPr/>
        <p:nvPr/>
      </p:nvGrpSpPr>
      <p:grpSpPr>
        <a:xfrm>
          <a:off x="0" y="0"/>
          <a:ext cx="0" cy="0"/>
          <a:chOff x="0" y="0"/>
          <a:chExt cx="0" cy="0"/>
        </a:xfrm>
      </p:grpSpPr>
      <p:sp>
        <p:nvSpPr>
          <p:cNvPr id="1320" name="Shape 1320"/>
          <p:cNvSpPr txBox="1">
            <a:spLocks noGrp="1"/>
          </p:cNvSpPr>
          <p:nvPr>
            <p:ph type="body" idx="1"/>
          </p:nvPr>
        </p:nvSpPr>
        <p:spPr>
          <a:xfrm>
            <a:off x="571925" y="2422525"/>
            <a:ext cx="11192181" cy="4000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 Next Module 5: </a:t>
            </a:r>
            <a:r>
              <a:rPr lang="en-US" sz="1600" b="1"/>
              <a:t>Data Lake Essentials</a:t>
            </a:r>
            <a:endParaRPr sz="1600" b="0" i="0" u="none" strike="noStrike" cap="non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Shape 750"/>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1. What is Big Data?</a:t>
            </a:r>
            <a:endParaRPr/>
          </a:p>
        </p:txBody>
      </p:sp>
      <p:sp>
        <p:nvSpPr>
          <p:cNvPr id="751" name="Shape 751"/>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4: </a:t>
            </a:r>
            <a:r>
              <a:rPr lang="en-US" sz="1600" b="0" i="0" u="none" strike="noStrike" cap="none">
                <a:solidFill>
                  <a:srgbClr val="0EC07D"/>
                </a:solidFill>
                <a:latin typeface="Arial"/>
                <a:ea typeface="Arial"/>
                <a:cs typeface="Arial"/>
                <a:sym typeface="Arial"/>
              </a:rPr>
              <a:t>Characteristics of Big Data</a:t>
            </a:r>
            <a:endParaRPr/>
          </a:p>
        </p:txBody>
      </p:sp>
      <p:sp>
        <p:nvSpPr>
          <p:cNvPr id="752" name="Shape 752"/>
          <p:cNvSpPr txBox="1">
            <a:spLocks noGrp="1"/>
          </p:cNvSpPr>
          <p:nvPr>
            <p:ph type="body" idx="2"/>
          </p:nvPr>
        </p:nvSpPr>
        <p:spPr>
          <a:xfrm>
            <a:off x="514351" y="1304995"/>
            <a:ext cx="6104164" cy="4840828"/>
          </a:xfrm>
          <a:prstGeom prst="rect">
            <a:avLst/>
          </a:prstGeom>
          <a:noFill/>
          <a:ln>
            <a:noFill/>
          </a:ln>
        </p:spPr>
        <p:txBody>
          <a:bodyPr spcFirstLastPara="1" wrap="square" lIns="91425" tIns="45700" rIns="91425" bIns="45700" anchor="t" anchorCtr="0">
            <a:noAutofit/>
          </a:bodyPr>
          <a:lstStyle/>
          <a:p>
            <a:pPr marL="285750" marR="0" lvl="1" indent="-285750" algn="l" rtl="0">
              <a:lnSpc>
                <a:spcPct val="100000"/>
              </a:lnSpc>
              <a:spcBef>
                <a:spcPts val="0"/>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Data that is really BIG!</a:t>
            </a:r>
            <a:endParaRPr dirty="0"/>
          </a:p>
          <a:p>
            <a:pPr marL="285750" marR="0" lvl="1" indent="-285750" algn="l" rtl="0">
              <a:lnSpc>
                <a:spcPct val="100000"/>
              </a:lnSpc>
              <a:spcBef>
                <a:spcPts val="1200"/>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Social media and internet-scale organizations.</a:t>
            </a:r>
            <a:endParaRPr dirty="0"/>
          </a:p>
          <a:p>
            <a:pPr marL="285750" marR="0" lvl="1" indent="-285750" algn="l" rtl="0">
              <a:lnSpc>
                <a:spcPct val="100000"/>
              </a:lnSpc>
              <a:spcBef>
                <a:spcPts val="1200"/>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Explosion of both structured and unstructured data.</a:t>
            </a:r>
            <a:endParaRPr dirty="0"/>
          </a:p>
          <a:p>
            <a:pPr marL="285750" marR="0" lvl="1" indent="-285750" algn="l" rtl="0">
              <a:lnSpc>
                <a:spcPct val="100000"/>
              </a:lnSpc>
              <a:spcBef>
                <a:spcPts val="1200"/>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Huge volumes of data that needs to be captured, stored, analyzed and processed.</a:t>
            </a:r>
            <a:endParaRPr dirty="0"/>
          </a:p>
          <a:p>
            <a:pPr marL="285750" marR="0" lvl="1" indent="-285750" algn="l" rtl="0">
              <a:lnSpc>
                <a:spcPct val="100000"/>
              </a:lnSpc>
              <a:spcBef>
                <a:spcPts val="1200"/>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No minimum amount is needed for data to be categorized as Big Data. </a:t>
            </a:r>
            <a:endParaRPr dirty="0"/>
          </a:p>
          <a:p>
            <a:pPr marL="285750" marR="0" lvl="1" indent="-171450" algn="l" rtl="0">
              <a:lnSpc>
                <a:spcPct val="100000"/>
              </a:lnSpc>
              <a:spcBef>
                <a:spcPts val="1200"/>
              </a:spcBef>
              <a:spcAft>
                <a:spcPts val="0"/>
              </a:spcAft>
              <a:buClr>
                <a:schemeClr val="dk1"/>
              </a:buClr>
              <a:buSzPts val="1800"/>
              <a:buFont typeface="Noto Sans Symbols"/>
              <a:buNone/>
            </a:pPr>
            <a:endParaRPr sz="1800" b="0" i="0" u="none" strike="noStrike" cap="none" dirty="0">
              <a:solidFill>
                <a:schemeClr val="dk1"/>
              </a:solidFill>
              <a:latin typeface="Arial"/>
              <a:ea typeface="Arial"/>
              <a:cs typeface="Arial"/>
              <a:sym typeface="Arial"/>
            </a:endParaRPr>
          </a:p>
          <a:p>
            <a:pPr marL="285750" marR="0" lvl="1" indent="-171450" algn="l" rtl="0">
              <a:lnSpc>
                <a:spcPct val="100000"/>
              </a:lnSpc>
              <a:spcBef>
                <a:spcPts val="1200"/>
              </a:spcBef>
              <a:spcAft>
                <a:spcPts val="0"/>
              </a:spcAft>
              <a:buClr>
                <a:schemeClr val="dk1"/>
              </a:buClr>
              <a:buSzPts val="1800"/>
              <a:buFont typeface="Noto Sans Symbols"/>
              <a:buNone/>
            </a:pPr>
            <a:endParaRPr sz="1800" b="0" i="0" u="none" strike="noStrike" cap="none" dirty="0">
              <a:solidFill>
                <a:schemeClr val="dk1"/>
              </a:solidFill>
              <a:latin typeface="Arial"/>
              <a:ea typeface="Arial"/>
              <a:cs typeface="Arial"/>
              <a:sym typeface="Arial"/>
            </a:endParaRPr>
          </a:p>
        </p:txBody>
      </p:sp>
      <p:grpSp>
        <p:nvGrpSpPr>
          <p:cNvPr id="753" name="Shape 753"/>
          <p:cNvGrpSpPr/>
          <p:nvPr/>
        </p:nvGrpSpPr>
        <p:grpSpPr>
          <a:xfrm>
            <a:off x="7715631" y="743565"/>
            <a:ext cx="2709940" cy="5959406"/>
            <a:chOff x="8296202" y="833218"/>
            <a:chExt cx="2709940" cy="5959406"/>
          </a:xfrm>
        </p:grpSpPr>
        <p:grpSp>
          <p:nvGrpSpPr>
            <p:cNvPr id="754" name="Shape 754"/>
            <p:cNvGrpSpPr/>
            <p:nvPr/>
          </p:nvGrpSpPr>
          <p:grpSpPr>
            <a:xfrm>
              <a:off x="8296202" y="833218"/>
              <a:ext cx="2709940" cy="5959406"/>
              <a:chOff x="8194602" y="186417"/>
              <a:chExt cx="2709940" cy="5959406"/>
            </a:xfrm>
          </p:grpSpPr>
          <p:grpSp>
            <p:nvGrpSpPr>
              <p:cNvPr id="755" name="Shape 755"/>
              <p:cNvGrpSpPr/>
              <p:nvPr/>
            </p:nvGrpSpPr>
            <p:grpSpPr>
              <a:xfrm>
                <a:off x="8194602" y="1892791"/>
                <a:ext cx="2647570" cy="4253032"/>
                <a:chOff x="2011515" y="1953702"/>
                <a:chExt cx="1620994" cy="2603950"/>
              </a:xfrm>
            </p:grpSpPr>
            <p:sp>
              <p:nvSpPr>
                <p:cNvPr id="756" name="Shape 756"/>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rgbClr val="1CC083">
                    <a:alpha val="54509"/>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57" name="Shape 757"/>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rgbClr val="1CC083">
                    <a:alpha val="40000"/>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58" name="Shape 758"/>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rgbClr val="1CC083">
                    <a:alpha val="6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59" name="Shape 759"/>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rgbClr val="1CC083">
                    <a:alpha val="84313"/>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60" name="Shape 760"/>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rgbClr val="1CC083"/>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61" name="Shape 761"/>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rgbClr val="1CC083">
                    <a:alpha val="24313"/>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62" name="Shape 762"/>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rgbClr val="1CC083">
                    <a:alpha val="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63" name="Shape 763"/>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rgbClr val="1CC083">
                    <a:alpha val="9411"/>
                  </a:srgb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pic>
            <p:nvPicPr>
              <p:cNvPr id="764" name="Shape 764"/>
              <p:cNvPicPr preferRelativeResize="0"/>
              <p:nvPr/>
            </p:nvPicPr>
            <p:blipFill rotWithShape="1">
              <a:blip r:embed="rId3">
                <a:alphaModFix/>
              </a:blip>
              <a:srcRect l="66955" t="80505" r="21933"/>
              <a:stretch/>
            </p:blipFill>
            <p:spPr>
              <a:xfrm>
                <a:off x="8232849" y="651690"/>
                <a:ext cx="2671693" cy="2575120"/>
              </a:xfrm>
              <a:prstGeom prst="rect">
                <a:avLst/>
              </a:prstGeom>
              <a:noFill/>
              <a:ln>
                <a:noFill/>
              </a:ln>
            </p:spPr>
          </p:pic>
          <p:sp>
            <p:nvSpPr>
              <p:cNvPr id="765" name="Shape 765"/>
              <p:cNvSpPr/>
              <p:nvPr/>
            </p:nvSpPr>
            <p:spPr>
              <a:xfrm>
                <a:off x="8754253" y="186417"/>
                <a:ext cx="1643399"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44546A"/>
                  </a:buClr>
                  <a:buSzPts val="2800"/>
                  <a:buFont typeface="Arial"/>
                  <a:buNone/>
                </a:pPr>
                <a:r>
                  <a:rPr lang="en-US" sz="2800" b="1" i="0" u="none" strike="noStrike" cap="none">
                    <a:solidFill>
                      <a:srgbClr val="44546A"/>
                    </a:solidFill>
                    <a:latin typeface="Arial"/>
                    <a:ea typeface="Arial"/>
                    <a:cs typeface="Arial"/>
                    <a:sym typeface="Arial"/>
                  </a:rPr>
                  <a:t>Big Data</a:t>
                </a:r>
                <a:endParaRPr sz="1400" b="0" i="0" u="none" strike="noStrike" cap="none">
                  <a:solidFill>
                    <a:srgbClr val="000000"/>
                  </a:solidFill>
                  <a:latin typeface="Arial"/>
                  <a:ea typeface="Arial"/>
                  <a:cs typeface="Arial"/>
                  <a:sym typeface="Arial"/>
                </a:endParaRPr>
              </a:p>
            </p:txBody>
          </p:sp>
        </p:grpSp>
        <p:sp>
          <p:nvSpPr>
            <p:cNvPr id="766" name="Shape 766"/>
            <p:cNvSpPr/>
            <p:nvPr/>
          </p:nvSpPr>
          <p:spPr>
            <a:xfrm>
              <a:off x="9565582" y="2028052"/>
              <a:ext cx="404278"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00"/>
                </a:buClr>
                <a:buSzPts val="2800"/>
                <a:buFont typeface="Arial"/>
                <a:buNone/>
              </a:pPr>
              <a:r>
                <a:rPr lang="en-US" sz="2800" b="1" i="0" u="none" strike="noStrike" cap="none">
                  <a:solidFill>
                    <a:srgbClr val="FF0000"/>
                  </a:solidFill>
                  <a:latin typeface="Arial"/>
                  <a:ea typeface="Arial"/>
                  <a:cs typeface="Arial"/>
                  <a:sym typeface="Arial"/>
                </a:rPr>
                <a:t>?</a:t>
              </a:r>
              <a:endParaRPr sz="2800" b="0" i="0" u="none" strike="noStrike" cap="none">
                <a:solidFill>
                  <a:srgbClr val="FF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1"/>
        <p:cNvGrpSpPr/>
        <p:nvPr/>
      </p:nvGrpSpPr>
      <p:grpSpPr>
        <a:xfrm>
          <a:off x="0" y="0"/>
          <a:ext cx="0" cy="0"/>
          <a:chOff x="0" y="0"/>
          <a:chExt cx="0" cy="0"/>
        </a:xfrm>
      </p:grpSpPr>
      <p:sp>
        <p:nvSpPr>
          <p:cNvPr id="772" name="Shape 772"/>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1.1 Definition(s) of Big Data</a:t>
            </a:r>
            <a:endParaRPr sz="2800" b="1" i="0" u="none" strike="noStrike" cap="none">
              <a:solidFill>
                <a:schemeClr val="dk2"/>
              </a:solidFill>
              <a:latin typeface="Arial"/>
              <a:ea typeface="Arial"/>
              <a:cs typeface="Arial"/>
              <a:sym typeface="Arial"/>
            </a:endParaRPr>
          </a:p>
        </p:txBody>
      </p:sp>
      <p:sp>
        <p:nvSpPr>
          <p:cNvPr id="773" name="Shape 773"/>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4:</a:t>
            </a:r>
            <a:r>
              <a:rPr lang="en-US" sz="1600" b="0" i="0" u="none" strike="noStrike" cap="none">
                <a:solidFill>
                  <a:srgbClr val="0EC07D"/>
                </a:solidFill>
                <a:latin typeface="Arial"/>
                <a:ea typeface="Arial"/>
                <a:cs typeface="Arial"/>
                <a:sym typeface="Arial"/>
              </a:rPr>
              <a:t> Characteristics of Big Data</a:t>
            </a:r>
            <a:endParaRPr sz="1600" b="0" i="0" u="none" strike="noStrike" cap="none">
              <a:solidFill>
                <a:srgbClr val="0EC07D"/>
              </a:solidFill>
              <a:latin typeface="Arial"/>
              <a:ea typeface="Arial"/>
              <a:cs typeface="Arial"/>
              <a:sym typeface="Arial"/>
            </a:endParaRPr>
          </a:p>
        </p:txBody>
      </p:sp>
      <p:sp>
        <p:nvSpPr>
          <p:cNvPr id="774" name="Shape 774"/>
          <p:cNvSpPr txBox="1">
            <a:spLocks noGrp="1"/>
          </p:cNvSpPr>
          <p:nvPr>
            <p:ph type="body" idx="2"/>
          </p:nvPr>
        </p:nvSpPr>
        <p:spPr>
          <a:xfrm>
            <a:off x="514350" y="1304995"/>
            <a:ext cx="11474450" cy="4840828"/>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1800"/>
              <a:buFont typeface="Noto Sans Symbols"/>
              <a:buChar char="⇥"/>
            </a:pPr>
            <a:r>
              <a:rPr lang="en-US" sz="1800" b="0" i="1" u="none" strike="noStrike" cap="none" dirty="0">
                <a:solidFill>
                  <a:schemeClr val="dk1"/>
                </a:solidFill>
                <a:latin typeface="Arial"/>
                <a:ea typeface="Arial"/>
                <a:cs typeface="Arial"/>
                <a:sym typeface="Arial"/>
              </a:rPr>
              <a:t>John </a:t>
            </a:r>
            <a:r>
              <a:rPr lang="en-US" sz="1800" b="0" i="1" u="none" strike="noStrike" cap="none" dirty="0" err="1">
                <a:solidFill>
                  <a:schemeClr val="dk1"/>
                </a:solidFill>
                <a:latin typeface="Arial"/>
                <a:ea typeface="Arial"/>
                <a:cs typeface="Arial"/>
                <a:sym typeface="Arial"/>
              </a:rPr>
              <a:t>Mashey</a:t>
            </a:r>
            <a:r>
              <a:rPr lang="en-US" sz="1800" b="0" i="1" u="none" strike="noStrike" cap="none" dirty="0">
                <a:solidFill>
                  <a:schemeClr val="dk1"/>
                </a:solidFill>
                <a:latin typeface="Arial"/>
                <a:ea typeface="Arial"/>
                <a:cs typeface="Arial"/>
                <a:sym typeface="Arial"/>
              </a:rPr>
              <a:t> - US computer scientist first used and spread the term Big Data.</a:t>
            </a:r>
            <a:endParaRPr dirty="0"/>
          </a:p>
          <a:p>
            <a:pPr marL="342900" marR="0" lvl="0" indent="-342900" algn="l" rtl="0">
              <a:lnSpc>
                <a:spcPct val="90000"/>
              </a:lnSpc>
              <a:spcBef>
                <a:spcPts val="1200"/>
              </a:spcBef>
              <a:spcAft>
                <a:spcPts val="0"/>
              </a:spcAft>
              <a:buClr>
                <a:schemeClr val="dk1"/>
              </a:buClr>
              <a:buSzPts val="1800"/>
              <a:buFont typeface="Noto Sans Symbols"/>
              <a:buChar char="⇥"/>
            </a:pPr>
            <a:r>
              <a:rPr lang="en-US" sz="1800" b="0" i="1" u="none" strike="noStrike" cap="none" dirty="0">
                <a:solidFill>
                  <a:schemeClr val="dk1"/>
                </a:solidFill>
                <a:latin typeface="Arial"/>
                <a:ea typeface="Arial"/>
                <a:cs typeface="Arial"/>
                <a:sym typeface="Arial"/>
              </a:rPr>
              <a:t>Big Data is not a single entity! It is much more a capability than a thing. </a:t>
            </a:r>
            <a:endParaRPr dirty="0"/>
          </a:p>
          <a:p>
            <a:pPr marL="342900" marR="0" lvl="0" indent="-342900" algn="l" rtl="0">
              <a:lnSpc>
                <a:spcPct val="90000"/>
              </a:lnSpc>
              <a:spcBef>
                <a:spcPts val="1200"/>
              </a:spcBef>
              <a:spcAft>
                <a:spcPts val="0"/>
              </a:spcAft>
              <a:buClr>
                <a:schemeClr val="dk1"/>
              </a:buClr>
              <a:buSzPts val="1800"/>
              <a:buFont typeface="Noto Sans Symbols"/>
              <a:buChar char="⇥"/>
            </a:pPr>
            <a:r>
              <a:rPr lang="en-US" sz="1800" b="0" i="1" u="none" strike="noStrike" cap="none" dirty="0">
                <a:solidFill>
                  <a:schemeClr val="dk1"/>
                </a:solidFill>
                <a:latin typeface="Arial"/>
                <a:ea typeface="Arial"/>
                <a:cs typeface="Arial"/>
                <a:sym typeface="Arial"/>
              </a:rPr>
              <a:t>Capability to extract and process data economically and technically.</a:t>
            </a:r>
            <a:endParaRPr dirty="0"/>
          </a:p>
          <a:p>
            <a:pPr marL="342900" marR="0" lvl="0" indent="-342900" algn="l" rtl="0">
              <a:lnSpc>
                <a:spcPct val="90000"/>
              </a:lnSpc>
              <a:spcBef>
                <a:spcPts val="1200"/>
              </a:spcBef>
              <a:spcAft>
                <a:spcPts val="0"/>
              </a:spcAft>
              <a:buClr>
                <a:schemeClr val="dk1"/>
              </a:buClr>
              <a:buSzPts val="1800"/>
              <a:buFont typeface="Noto Sans Symbols"/>
              <a:buChar char="⇥"/>
            </a:pPr>
            <a:r>
              <a:rPr lang="en-US" sz="1800" b="0" i="1" u="none" strike="noStrike" cap="none" dirty="0">
                <a:solidFill>
                  <a:schemeClr val="dk1"/>
                </a:solidFill>
                <a:latin typeface="Arial"/>
                <a:ea typeface="Arial"/>
                <a:cs typeface="Arial"/>
                <a:sym typeface="Arial"/>
              </a:rPr>
              <a:t>No single definition of Big Data.</a:t>
            </a:r>
            <a:endParaRPr dirty="0"/>
          </a:p>
          <a:p>
            <a:pPr marL="342900" marR="0" lvl="0" indent="-342900" algn="l" rtl="0">
              <a:lnSpc>
                <a:spcPct val="90000"/>
              </a:lnSpc>
              <a:spcBef>
                <a:spcPts val="1200"/>
              </a:spcBef>
              <a:spcAft>
                <a:spcPts val="0"/>
              </a:spcAft>
              <a:buClr>
                <a:schemeClr val="dk1"/>
              </a:buClr>
              <a:buSzPts val="1800"/>
              <a:buFont typeface="Noto Sans Symbols"/>
              <a:buChar char="⇥"/>
            </a:pPr>
            <a:r>
              <a:rPr lang="en-US" sz="1800" b="0" i="1" u="none" strike="noStrike" cap="none" dirty="0">
                <a:solidFill>
                  <a:schemeClr val="dk1"/>
                </a:solidFill>
                <a:latin typeface="Arial"/>
                <a:ea typeface="Arial"/>
                <a:cs typeface="Arial"/>
                <a:sym typeface="Arial"/>
              </a:rPr>
              <a:t>Voluminous amounts of structured, unstructured or semi-structured data that are out of scope for conventional data processing systems and have the potential to be mined for information.</a:t>
            </a:r>
            <a:endParaRPr dirty="0"/>
          </a:p>
          <a:p>
            <a:pPr marL="342900" marR="0" lvl="0" indent="-228600" algn="l" rtl="0">
              <a:lnSpc>
                <a:spcPct val="90000"/>
              </a:lnSpc>
              <a:spcBef>
                <a:spcPts val="1200"/>
              </a:spcBef>
              <a:spcAft>
                <a:spcPts val="0"/>
              </a:spcAft>
              <a:buClr>
                <a:schemeClr val="dk1"/>
              </a:buClr>
              <a:buSzPts val="1800"/>
              <a:buFont typeface="Noto Sans Symbols"/>
              <a:buNone/>
            </a:pPr>
            <a:endParaRPr sz="1800" b="0" i="1" u="none" strike="noStrike" cap="none" dirty="0">
              <a:solidFill>
                <a:schemeClr val="dk1"/>
              </a:solidFill>
              <a:latin typeface="Arial"/>
              <a:ea typeface="Arial"/>
              <a:cs typeface="Arial"/>
              <a:sym typeface="Arial"/>
            </a:endParaRPr>
          </a:p>
          <a:p>
            <a:pPr marL="342900" marR="0" lvl="0" indent="-228600" algn="l" rtl="0">
              <a:lnSpc>
                <a:spcPct val="90000"/>
              </a:lnSpc>
              <a:spcBef>
                <a:spcPts val="1200"/>
              </a:spcBef>
              <a:spcAft>
                <a:spcPts val="0"/>
              </a:spcAft>
              <a:buClr>
                <a:schemeClr val="dk1"/>
              </a:buClr>
              <a:buSzPts val="1800"/>
              <a:buFont typeface="Noto Sans Symbols"/>
              <a:buNone/>
            </a:pPr>
            <a:endParaRPr sz="1800" b="0" i="1" u="none" strike="noStrike" cap="none" dirty="0">
              <a:solidFill>
                <a:schemeClr val="dk1"/>
              </a:solidFill>
              <a:latin typeface="Arial"/>
              <a:ea typeface="Arial"/>
              <a:cs typeface="Arial"/>
              <a:sym typeface="Arial"/>
            </a:endParaRPr>
          </a:p>
        </p:txBody>
      </p:sp>
      <p:pic>
        <p:nvPicPr>
          <p:cNvPr id="775" name="Shape 775"/>
          <p:cNvPicPr preferRelativeResize="0"/>
          <p:nvPr/>
        </p:nvPicPr>
        <p:blipFill rotWithShape="1">
          <a:blip r:embed="rId3">
            <a:alphaModFix/>
          </a:blip>
          <a:srcRect/>
          <a:stretch/>
        </p:blipFill>
        <p:spPr>
          <a:xfrm>
            <a:off x="3287754" y="3599172"/>
            <a:ext cx="5057960" cy="275888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sp>
        <p:nvSpPr>
          <p:cNvPr id="5" name="Rectangle 4"/>
          <p:cNvSpPr/>
          <p:nvPr/>
        </p:nvSpPr>
        <p:spPr>
          <a:xfrm>
            <a:off x="6848600" y="-13648"/>
            <a:ext cx="134095" cy="691941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6915647" y="-13648"/>
            <a:ext cx="0" cy="6919415"/>
          </a:xfrm>
          <a:custGeom>
            <a:avLst/>
            <a:gdLst>
              <a:gd name="connsiteX0" fmla="*/ 0 w 0"/>
              <a:gd name="connsiteY0" fmla="*/ 0 h 6919415"/>
              <a:gd name="connsiteX1" fmla="*/ 0 w 0"/>
              <a:gd name="connsiteY1" fmla="*/ 6919415 h 6919415"/>
            </a:gdLst>
            <a:ahLst/>
            <a:cxnLst>
              <a:cxn ang="0">
                <a:pos x="connsiteX0" y="connsiteY0"/>
              </a:cxn>
              <a:cxn ang="0">
                <a:pos x="connsiteX1" y="connsiteY1"/>
              </a:cxn>
            </a:cxnLst>
            <a:rect l="l" t="t" r="r" b="b"/>
            <a:pathLst>
              <a:path h="6919415">
                <a:moveTo>
                  <a:pt x="0" y="0"/>
                </a:moveTo>
                <a:lnTo>
                  <a:pt x="0" y="6919415"/>
                </a:lnTo>
              </a:path>
            </a:pathLst>
          </a:custGeom>
          <a:noFill/>
          <a:ln w="38100">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1" name="Shape 781"/>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1.2 Know the history</a:t>
            </a:r>
            <a:endParaRPr/>
          </a:p>
        </p:txBody>
      </p:sp>
      <p:sp>
        <p:nvSpPr>
          <p:cNvPr id="782" name="Shape 782"/>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4:</a:t>
            </a:r>
            <a:r>
              <a:rPr lang="en-US" sz="1600" b="0" i="0" u="none" strike="noStrike" cap="none">
                <a:solidFill>
                  <a:srgbClr val="0EC07D"/>
                </a:solidFill>
                <a:latin typeface="Arial"/>
                <a:ea typeface="Arial"/>
                <a:cs typeface="Arial"/>
                <a:sym typeface="Arial"/>
              </a:rPr>
              <a:t> Characteristics of Big Data</a:t>
            </a:r>
            <a:endParaRPr sz="1600" b="0" i="0" u="none" strike="noStrike" cap="none">
              <a:solidFill>
                <a:srgbClr val="0EC07D"/>
              </a:solidFill>
              <a:latin typeface="Arial"/>
              <a:ea typeface="Arial"/>
              <a:cs typeface="Arial"/>
              <a:sym typeface="Arial"/>
            </a:endParaRPr>
          </a:p>
        </p:txBody>
      </p:sp>
      <p:sp>
        <p:nvSpPr>
          <p:cNvPr id="783" name="Shape 783"/>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a:p>
        </p:txBody>
      </p:sp>
      <p:sp>
        <p:nvSpPr>
          <p:cNvPr id="2" name="Oval 1"/>
          <p:cNvSpPr/>
          <p:nvPr/>
        </p:nvSpPr>
        <p:spPr>
          <a:xfrm>
            <a:off x="6820397" y="144226"/>
            <a:ext cx="190500" cy="190500"/>
          </a:xfrm>
          <a:prstGeom prst="ellipse">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820397" y="1781074"/>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820397" y="3025320"/>
            <a:ext cx="190500" cy="190500"/>
          </a:xfrm>
          <a:prstGeom prst="ellipse">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6820397" y="3630159"/>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820397" y="4253560"/>
            <a:ext cx="190500" cy="190500"/>
          </a:xfrm>
          <a:prstGeom prst="ellipse">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820397" y="5067654"/>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072062" y="42628"/>
            <a:ext cx="5076395" cy="1200329"/>
          </a:xfrm>
          <a:prstGeom prst="rect">
            <a:avLst/>
          </a:prstGeom>
          <a:noFill/>
        </p:spPr>
        <p:txBody>
          <a:bodyPr wrap="square" rtlCol="0">
            <a:spAutoFit/>
          </a:bodyPr>
          <a:lstStyle/>
          <a:p>
            <a:pPr>
              <a:lnSpc>
                <a:spcPct val="120000"/>
              </a:lnSpc>
            </a:pPr>
            <a:r>
              <a:rPr lang="en-US" sz="1800" b="1" dirty="0" smtClean="0">
                <a:solidFill>
                  <a:srgbClr val="0EC07D"/>
                </a:solidFill>
              </a:rPr>
              <a:t>1944</a:t>
            </a:r>
            <a:endParaRPr lang="en-US" b="1" dirty="0" smtClean="0">
              <a:solidFill>
                <a:srgbClr val="0EC07D"/>
              </a:solidFill>
            </a:endParaRPr>
          </a:p>
          <a:p>
            <a:pPr>
              <a:lnSpc>
                <a:spcPct val="120000"/>
              </a:lnSpc>
            </a:pPr>
            <a:r>
              <a:rPr lang="en-US" dirty="0" smtClean="0"/>
              <a:t>Wesleyan University Librarian</a:t>
            </a:r>
          </a:p>
          <a:p>
            <a:pPr>
              <a:lnSpc>
                <a:spcPct val="120000"/>
              </a:lnSpc>
            </a:pPr>
            <a:r>
              <a:rPr lang="en-US" b="1" dirty="0" smtClean="0">
                <a:solidFill>
                  <a:srgbClr val="0EC07D"/>
                </a:solidFill>
              </a:rPr>
              <a:t>Fremont Ryder </a:t>
            </a:r>
            <a:r>
              <a:rPr lang="en-US" dirty="0" smtClean="0"/>
              <a:t>speculated that 2040 Yale Library will have 200 million volumes because of information explosion.</a:t>
            </a:r>
            <a:endParaRPr lang="en-US" dirty="0"/>
          </a:p>
        </p:txBody>
      </p:sp>
      <p:sp>
        <p:nvSpPr>
          <p:cNvPr id="18" name="TextBox 17"/>
          <p:cNvSpPr txBox="1"/>
          <p:nvPr/>
        </p:nvSpPr>
        <p:spPr>
          <a:xfrm>
            <a:off x="7039100" y="2915769"/>
            <a:ext cx="4849972" cy="941796"/>
          </a:xfrm>
          <a:prstGeom prst="rect">
            <a:avLst/>
          </a:prstGeom>
          <a:noFill/>
        </p:spPr>
        <p:txBody>
          <a:bodyPr wrap="square" rtlCol="0">
            <a:spAutoFit/>
          </a:bodyPr>
          <a:lstStyle/>
          <a:p>
            <a:pPr>
              <a:lnSpc>
                <a:spcPct val="120000"/>
              </a:lnSpc>
            </a:pPr>
            <a:r>
              <a:rPr lang="en-US" sz="1800" b="1" dirty="0" smtClean="0">
                <a:solidFill>
                  <a:srgbClr val="0EC07D"/>
                </a:solidFill>
              </a:rPr>
              <a:t>1990</a:t>
            </a:r>
            <a:endParaRPr lang="en-US" b="1" dirty="0" smtClean="0">
              <a:solidFill>
                <a:srgbClr val="0EC07D"/>
              </a:solidFill>
            </a:endParaRPr>
          </a:p>
          <a:p>
            <a:pPr>
              <a:lnSpc>
                <a:spcPct val="120000"/>
              </a:lnSpc>
            </a:pPr>
            <a:r>
              <a:rPr lang="en-US" b="1" dirty="0" smtClean="0">
                <a:solidFill>
                  <a:srgbClr val="0EC07D"/>
                </a:solidFill>
              </a:rPr>
              <a:t>Peter Denning </a:t>
            </a:r>
            <a:r>
              <a:rPr lang="en-US" dirty="0" smtClean="0"/>
              <a:t>thought of what’s possible: “To build machines that can recognize or predict patterns in data”</a:t>
            </a:r>
            <a:endParaRPr lang="en-US" dirty="0"/>
          </a:p>
        </p:txBody>
      </p:sp>
      <p:sp>
        <p:nvSpPr>
          <p:cNvPr id="19" name="TextBox 18"/>
          <p:cNvSpPr txBox="1"/>
          <p:nvPr/>
        </p:nvSpPr>
        <p:spPr>
          <a:xfrm>
            <a:off x="1914773" y="1715440"/>
            <a:ext cx="4849972" cy="1200329"/>
          </a:xfrm>
          <a:prstGeom prst="rect">
            <a:avLst/>
          </a:prstGeom>
          <a:noFill/>
        </p:spPr>
        <p:txBody>
          <a:bodyPr wrap="square" rtlCol="0">
            <a:spAutoFit/>
          </a:bodyPr>
          <a:lstStyle/>
          <a:p>
            <a:pPr algn="r">
              <a:lnSpc>
                <a:spcPct val="120000"/>
              </a:lnSpc>
            </a:pPr>
            <a:r>
              <a:rPr lang="en-US" sz="1800" b="1" dirty="0" smtClean="0">
                <a:solidFill>
                  <a:srgbClr val="C00000"/>
                </a:solidFill>
              </a:rPr>
              <a:t>1980</a:t>
            </a:r>
            <a:endParaRPr lang="en-US" b="1" dirty="0" smtClean="0">
              <a:solidFill>
                <a:srgbClr val="C00000"/>
              </a:solidFill>
            </a:endParaRPr>
          </a:p>
          <a:p>
            <a:pPr algn="r">
              <a:lnSpc>
                <a:spcPct val="120000"/>
              </a:lnSpc>
            </a:pPr>
            <a:r>
              <a:rPr lang="en-US" dirty="0" smtClean="0"/>
              <a:t>Oxford English Discovery folks discovered that Sociologist</a:t>
            </a:r>
          </a:p>
          <a:p>
            <a:pPr algn="r">
              <a:lnSpc>
                <a:spcPct val="120000"/>
              </a:lnSpc>
            </a:pPr>
            <a:r>
              <a:rPr lang="en-US" b="1" dirty="0" smtClean="0">
                <a:solidFill>
                  <a:srgbClr val="C00000"/>
                </a:solidFill>
              </a:rPr>
              <a:t>Charles Tilly</a:t>
            </a:r>
            <a:r>
              <a:rPr lang="en-US" dirty="0" smtClean="0">
                <a:solidFill>
                  <a:srgbClr val="C00000"/>
                </a:solidFill>
              </a:rPr>
              <a:t> </a:t>
            </a:r>
            <a:r>
              <a:rPr lang="en-US" dirty="0" smtClean="0"/>
              <a:t>was the </a:t>
            </a:r>
            <a:r>
              <a:rPr lang="en-US" b="1" dirty="0" smtClean="0">
                <a:solidFill>
                  <a:srgbClr val="C00000"/>
                </a:solidFill>
              </a:rPr>
              <a:t>first person </a:t>
            </a:r>
            <a:r>
              <a:rPr lang="en-US" dirty="0" smtClean="0"/>
              <a:t>to use the term </a:t>
            </a:r>
            <a:r>
              <a:rPr lang="en-US" b="1" dirty="0" smtClean="0">
                <a:solidFill>
                  <a:srgbClr val="C00000"/>
                </a:solidFill>
              </a:rPr>
              <a:t>Big Data</a:t>
            </a:r>
            <a:r>
              <a:rPr lang="en-US" dirty="0" smtClean="0"/>
              <a:t> in this sentence in his article.</a:t>
            </a:r>
            <a:endParaRPr lang="en-US" dirty="0"/>
          </a:p>
        </p:txBody>
      </p:sp>
      <p:sp>
        <p:nvSpPr>
          <p:cNvPr id="20" name="TextBox 19"/>
          <p:cNvSpPr txBox="1"/>
          <p:nvPr/>
        </p:nvSpPr>
        <p:spPr>
          <a:xfrm>
            <a:off x="1870447" y="3545285"/>
            <a:ext cx="4849972" cy="941796"/>
          </a:xfrm>
          <a:prstGeom prst="rect">
            <a:avLst/>
          </a:prstGeom>
          <a:noFill/>
        </p:spPr>
        <p:txBody>
          <a:bodyPr wrap="square" rtlCol="0">
            <a:spAutoFit/>
          </a:bodyPr>
          <a:lstStyle/>
          <a:p>
            <a:pPr algn="r">
              <a:lnSpc>
                <a:spcPct val="120000"/>
              </a:lnSpc>
            </a:pPr>
            <a:r>
              <a:rPr lang="en-US" sz="1800" b="1" dirty="0" smtClean="0">
                <a:solidFill>
                  <a:srgbClr val="C00000"/>
                </a:solidFill>
              </a:rPr>
              <a:t>1997</a:t>
            </a:r>
            <a:endParaRPr lang="en-US" b="1" dirty="0" smtClean="0">
              <a:solidFill>
                <a:srgbClr val="C00000"/>
              </a:solidFill>
            </a:endParaRPr>
          </a:p>
          <a:p>
            <a:pPr algn="r">
              <a:lnSpc>
                <a:spcPct val="120000"/>
              </a:lnSpc>
            </a:pPr>
            <a:r>
              <a:rPr lang="en-US" b="1" dirty="0" smtClean="0">
                <a:solidFill>
                  <a:srgbClr val="C00000"/>
                </a:solidFill>
              </a:rPr>
              <a:t>Michael Cox and David Ellsworth </a:t>
            </a:r>
            <a:r>
              <a:rPr lang="en-US" dirty="0" smtClean="0"/>
              <a:t>used the term Big Data for the </a:t>
            </a:r>
            <a:r>
              <a:rPr lang="en-US" b="1" dirty="0" smtClean="0">
                <a:solidFill>
                  <a:srgbClr val="C00000"/>
                </a:solidFill>
              </a:rPr>
              <a:t>first time</a:t>
            </a:r>
            <a:r>
              <a:rPr lang="en-US" dirty="0" smtClean="0"/>
              <a:t> in ACM paper.</a:t>
            </a:r>
            <a:endParaRPr lang="en-US" dirty="0"/>
          </a:p>
        </p:txBody>
      </p:sp>
      <p:sp>
        <p:nvSpPr>
          <p:cNvPr id="21" name="TextBox 20"/>
          <p:cNvSpPr txBox="1"/>
          <p:nvPr/>
        </p:nvSpPr>
        <p:spPr>
          <a:xfrm>
            <a:off x="7066550" y="4125858"/>
            <a:ext cx="4849972" cy="941796"/>
          </a:xfrm>
          <a:prstGeom prst="rect">
            <a:avLst/>
          </a:prstGeom>
          <a:noFill/>
        </p:spPr>
        <p:txBody>
          <a:bodyPr wrap="square" rtlCol="0">
            <a:spAutoFit/>
          </a:bodyPr>
          <a:lstStyle/>
          <a:p>
            <a:pPr>
              <a:lnSpc>
                <a:spcPct val="120000"/>
              </a:lnSpc>
            </a:pPr>
            <a:r>
              <a:rPr lang="en-US" sz="1800" b="1" dirty="0" smtClean="0">
                <a:solidFill>
                  <a:srgbClr val="0EC07D"/>
                </a:solidFill>
              </a:rPr>
              <a:t>1998</a:t>
            </a:r>
            <a:endParaRPr lang="en-US" b="1" dirty="0" smtClean="0">
              <a:solidFill>
                <a:srgbClr val="0EC07D"/>
              </a:solidFill>
            </a:endParaRPr>
          </a:p>
          <a:p>
            <a:pPr>
              <a:lnSpc>
                <a:spcPct val="120000"/>
              </a:lnSpc>
            </a:pPr>
            <a:r>
              <a:rPr lang="en-US" b="1" dirty="0" smtClean="0">
                <a:solidFill>
                  <a:srgbClr val="0EC07D"/>
                </a:solidFill>
              </a:rPr>
              <a:t>John </a:t>
            </a:r>
            <a:r>
              <a:rPr lang="en-US" b="1" dirty="0" err="1" smtClean="0">
                <a:solidFill>
                  <a:srgbClr val="0EC07D"/>
                </a:solidFill>
              </a:rPr>
              <a:t>Mashey</a:t>
            </a:r>
            <a:r>
              <a:rPr lang="en-US" b="1" dirty="0" smtClean="0">
                <a:solidFill>
                  <a:srgbClr val="0EC07D"/>
                </a:solidFill>
              </a:rPr>
              <a:t> </a:t>
            </a:r>
            <a:r>
              <a:rPr lang="en-US" dirty="0" smtClean="0"/>
              <a:t>of SGI is </a:t>
            </a:r>
            <a:r>
              <a:rPr lang="en-US" b="1" dirty="0" smtClean="0">
                <a:solidFill>
                  <a:srgbClr val="0EC07D"/>
                </a:solidFill>
              </a:rPr>
              <a:t>credited with coming up </a:t>
            </a:r>
            <a:r>
              <a:rPr lang="en-US" dirty="0" smtClean="0"/>
              <a:t>with term Big Data and used in a paper in this year.</a:t>
            </a:r>
            <a:endParaRPr lang="en-US" dirty="0"/>
          </a:p>
        </p:txBody>
      </p:sp>
      <p:sp>
        <p:nvSpPr>
          <p:cNvPr id="22" name="TextBox 21"/>
          <p:cNvSpPr txBox="1"/>
          <p:nvPr/>
        </p:nvSpPr>
        <p:spPr>
          <a:xfrm>
            <a:off x="1870447" y="4962177"/>
            <a:ext cx="4849972" cy="1200329"/>
          </a:xfrm>
          <a:prstGeom prst="rect">
            <a:avLst/>
          </a:prstGeom>
          <a:noFill/>
        </p:spPr>
        <p:txBody>
          <a:bodyPr wrap="square" rtlCol="0">
            <a:spAutoFit/>
          </a:bodyPr>
          <a:lstStyle/>
          <a:p>
            <a:pPr algn="r">
              <a:lnSpc>
                <a:spcPct val="120000"/>
              </a:lnSpc>
            </a:pPr>
            <a:r>
              <a:rPr lang="en-US" sz="1800" b="1" dirty="0" smtClean="0">
                <a:solidFill>
                  <a:srgbClr val="C00000"/>
                </a:solidFill>
              </a:rPr>
              <a:t>2000</a:t>
            </a:r>
            <a:endParaRPr lang="en-US" b="1" dirty="0" smtClean="0">
              <a:solidFill>
                <a:srgbClr val="C00000"/>
              </a:solidFill>
            </a:endParaRPr>
          </a:p>
          <a:p>
            <a:pPr algn="r">
              <a:lnSpc>
                <a:spcPct val="120000"/>
              </a:lnSpc>
            </a:pPr>
            <a:r>
              <a:rPr lang="en-US" dirty="0" smtClean="0"/>
              <a:t>Francis Diebold referred to Big Data as “the explosion in the quantity (and sometimes, quality) of available and potentially relevant data”</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6" name="Shape 796"/>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1.2 Know the history (Contd.)</a:t>
            </a:r>
            <a:endParaRPr/>
          </a:p>
        </p:txBody>
      </p:sp>
      <p:sp>
        <p:nvSpPr>
          <p:cNvPr id="797" name="Shape 797"/>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4:</a:t>
            </a:r>
            <a:r>
              <a:rPr lang="en-US" sz="1600" b="0" i="0" u="none" strike="noStrike" cap="none">
                <a:solidFill>
                  <a:srgbClr val="0EC07D"/>
                </a:solidFill>
                <a:latin typeface="Arial"/>
                <a:ea typeface="Arial"/>
                <a:cs typeface="Arial"/>
                <a:sym typeface="Arial"/>
              </a:rPr>
              <a:t> Characteristics of Big Data</a:t>
            </a:r>
            <a:endParaRPr sz="1600" b="0" i="0" u="none" strike="noStrike" cap="none">
              <a:solidFill>
                <a:srgbClr val="0EC07D"/>
              </a:solidFill>
              <a:latin typeface="Arial"/>
              <a:ea typeface="Arial"/>
              <a:cs typeface="Arial"/>
              <a:sym typeface="Arial"/>
            </a:endParaRPr>
          </a:p>
        </p:txBody>
      </p:sp>
      <p:sp>
        <p:nvSpPr>
          <p:cNvPr id="798" name="Shape 798"/>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dirty="0">
                <a:solidFill>
                  <a:schemeClr val="dk1"/>
                </a:solidFill>
                <a:latin typeface="Arial"/>
                <a:ea typeface="Arial"/>
                <a:cs typeface="Arial"/>
                <a:sym typeface="Arial"/>
              </a:rPr>
              <a:t> </a:t>
            </a:r>
            <a:endParaRPr dirty="0"/>
          </a:p>
        </p:txBody>
      </p:sp>
      <p:sp>
        <p:nvSpPr>
          <p:cNvPr id="8" name="Rectangle 7"/>
          <p:cNvSpPr/>
          <p:nvPr/>
        </p:nvSpPr>
        <p:spPr>
          <a:xfrm>
            <a:off x="6848600" y="-13648"/>
            <a:ext cx="134095" cy="691941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6915647" y="-13648"/>
            <a:ext cx="0" cy="6919415"/>
          </a:xfrm>
          <a:custGeom>
            <a:avLst/>
            <a:gdLst>
              <a:gd name="connsiteX0" fmla="*/ 0 w 0"/>
              <a:gd name="connsiteY0" fmla="*/ 0 h 6919415"/>
              <a:gd name="connsiteX1" fmla="*/ 0 w 0"/>
              <a:gd name="connsiteY1" fmla="*/ 6919415 h 6919415"/>
            </a:gdLst>
            <a:ahLst/>
            <a:cxnLst>
              <a:cxn ang="0">
                <a:pos x="connsiteX0" y="connsiteY0"/>
              </a:cxn>
              <a:cxn ang="0">
                <a:pos x="connsiteX1" y="connsiteY1"/>
              </a:cxn>
            </a:cxnLst>
            <a:rect l="l" t="t" r="r" b="b"/>
            <a:pathLst>
              <a:path h="6919415">
                <a:moveTo>
                  <a:pt x="0" y="0"/>
                </a:moveTo>
                <a:lnTo>
                  <a:pt x="0" y="6919415"/>
                </a:lnTo>
              </a:path>
            </a:pathLst>
          </a:custGeom>
          <a:noFill/>
          <a:ln w="38100">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820397" y="144226"/>
            <a:ext cx="190500" cy="190500"/>
          </a:xfrm>
          <a:prstGeom prst="ellipse">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820397" y="1781074"/>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820397" y="3025320"/>
            <a:ext cx="190500" cy="190500"/>
          </a:xfrm>
          <a:prstGeom prst="ellipse">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820397" y="4253560"/>
            <a:ext cx="190500" cy="1905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820397" y="5067654"/>
            <a:ext cx="190500" cy="190500"/>
          </a:xfrm>
          <a:prstGeom prst="ellipse">
            <a:avLst/>
          </a:prstGeom>
          <a:solidFill>
            <a:srgbClr val="0EC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7072062" y="42628"/>
            <a:ext cx="3537881" cy="941796"/>
          </a:xfrm>
          <a:prstGeom prst="rect">
            <a:avLst/>
          </a:prstGeom>
          <a:noFill/>
        </p:spPr>
        <p:txBody>
          <a:bodyPr wrap="square" rtlCol="0">
            <a:spAutoFit/>
          </a:bodyPr>
          <a:lstStyle/>
          <a:p>
            <a:pPr>
              <a:lnSpc>
                <a:spcPct val="120000"/>
              </a:lnSpc>
            </a:pPr>
            <a:r>
              <a:rPr lang="en-US" sz="1800" b="1" dirty="0" smtClean="0">
                <a:solidFill>
                  <a:srgbClr val="0EC07D"/>
                </a:solidFill>
              </a:rPr>
              <a:t>2001</a:t>
            </a:r>
            <a:endParaRPr lang="en-US" b="1" dirty="0" smtClean="0">
              <a:solidFill>
                <a:srgbClr val="0EC07D"/>
              </a:solidFill>
            </a:endParaRPr>
          </a:p>
          <a:p>
            <a:pPr>
              <a:lnSpc>
                <a:spcPct val="120000"/>
              </a:lnSpc>
            </a:pPr>
            <a:r>
              <a:rPr lang="en-US" dirty="0" smtClean="0"/>
              <a:t>Doug Laney (Meta/Gartner) came up with the </a:t>
            </a:r>
            <a:r>
              <a:rPr lang="en-US" b="1" dirty="0" smtClean="0">
                <a:solidFill>
                  <a:srgbClr val="0EC07D"/>
                </a:solidFill>
              </a:rPr>
              <a:t>3 ‘V’s </a:t>
            </a:r>
            <a:r>
              <a:rPr lang="en-US" dirty="0" smtClean="0"/>
              <a:t>(Volume, Velocity, Variety)</a:t>
            </a:r>
            <a:endParaRPr lang="en-US" dirty="0"/>
          </a:p>
        </p:txBody>
      </p:sp>
      <p:sp>
        <p:nvSpPr>
          <p:cNvPr id="17" name="TextBox 16"/>
          <p:cNvSpPr txBox="1"/>
          <p:nvPr/>
        </p:nvSpPr>
        <p:spPr>
          <a:xfrm>
            <a:off x="7039100" y="1699323"/>
            <a:ext cx="4849972" cy="941796"/>
          </a:xfrm>
          <a:prstGeom prst="rect">
            <a:avLst/>
          </a:prstGeom>
          <a:noFill/>
        </p:spPr>
        <p:txBody>
          <a:bodyPr wrap="square" rtlCol="0">
            <a:spAutoFit/>
          </a:bodyPr>
          <a:lstStyle/>
          <a:p>
            <a:pPr>
              <a:lnSpc>
                <a:spcPct val="120000"/>
              </a:lnSpc>
            </a:pPr>
            <a:r>
              <a:rPr lang="en-US" sz="1800" b="1" dirty="0" smtClean="0">
                <a:solidFill>
                  <a:srgbClr val="C00000"/>
                </a:solidFill>
              </a:rPr>
              <a:t>2005</a:t>
            </a:r>
            <a:endParaRPr lang="en-US" b="1" dirty="0" smtClean="0">
              <a:solidFill>
                <a:srgbClr val="C00000"/>
              </a:solidFill>
            </a:endParaRPr>
          </a:p>
          <a:p>
            <a:pPr>
              <a:lnSpc>
                <a:spcPct val="120000"/>
              </a:lnSpc>
            </a:pPr>
            <a:r>
              <a:rPr lang="en-US" dirty="0" smtClean="0"/>
              <a:t>Hadoop was created by Yahoo! built on top of Google’s </a:t>
            </a:r>
            <a:r>
              <a:rPr lang="en-US" dirty="0" err="1" smtClean="0"/>
              <a:t>MapReduce</a:t>
            </a:r>
            <a:r>
              <a:rPr lang="en-US" dirty="0" smtClean="0"/>
              <a:t>.</a:t>
            </a:r>
          </a:p>
        </p:txBody>
      </p:sp>
      <p:sp>
        <p:nvSpPr>
          <p:cNvPr id="18" name="TextBox 17"/>
          <p:cNvSpPr txBox="1"/>
          <p:nvPr/>
        </p:nvSpPr>
        <p:spPr>
          <a:xfrm>
            <a:off x="1914773" y="1715440"/>
            <a:ext cx="4849972" cy="1200329"/>
          </a:xfrm>
          <a:prstGeom prst="rect">
            <a:avLst/>
          </a:prstGeom>
          <a:noFill/>
        </p:spPr>
        <p:txBody>
          <a:bodyPr wrap="square" rtlCol="0">
            <a:spAutoFit/>
          </a:bodyPr>
          <a:lstStyle/>
          <a:p>
            <a:pPr algn="r">
              <a:lnSpc>
                <a:spcPct val="120000"/>
              </a:lnSpc>
            </a:pPr>
            <a:r>
              <a:rPr lang="en-US" sz="1800" b="1" dirty="0" smtClean="0">
                <a:solidFill>
                  <a:srgbClr val="C00000"/>
                </a:solidFill>
              </a:rPr>
              <a:t>2005</a:t>
            </a:r>
            <a:endParaRPr lang="en-US" b="1" dirty="0" smtClean="0">
              <a:solidFill>
                <a:srgbClr val="C00000"/>
              </a:solidFill>
            </a:endParaRPr>
          </a:p>
          <a:p>
            <a:pPr algn="r">
              <a:lnSpc>
                <a:spcPct val="120000"/>
              </a:lnSpc>
            </a:pPr>
            <a:r>
              <a:rPr lang="en-US" dirty="0" smtClean="0"/>
              <a:t>Tim O’Reilly published ‘What is Web 2.0?’</a:t>
            </a:r>
          </a:p>
          <a:p>
            <a:pPr algn="r">
              <a:lnSpc>
                <a:spcPct val="120000"/>
              </a:lnSpc>
            </a:pPr>
            <a:r>
              <a:rPr lang="en-US" dirty="0" smtClean="0"/>
              <a:t>Roger </a:t>
            </a:r>
            <a:r>
              <a:rPr lang="en-US" dirty="0" err="1" smtClean="0"/>
              <a:t>Mougalas</a:t>
            </a:r>
            <a:r>
              <a:rPr lang="en-US" dirty="0" smtClean="0"/>
              <a:t> of O’Reilly Media used the term ‘Big Data in its modern context’</a:t>
            </a:r>
            <a:endParaRPr lang="en-US" dirty="0"/>
          </a:p>
        </p:txBody>
      </p:sp>
      <p:sp>
        <p:nvSpPr>
          <p:cNvPr id="19" name="TextBox 18"/>
          <p:cNvSpPr txBox="1"/>
          <p:nvPr/>
        </p:nvSpPr>
        <p:spPr>
          <a:xfrm>
            <a:off x="7066550" y="2912590"/>
            <a:ext cx="4849972" cy="683264"/>
          </a:xfrm>
          <a:prstGeom prst="rect">
            <a:avLst/>
          </a:prstGeom>
          <a:noFill/>
        </p:spPr>
        <p:txBody>
          <a:bodyPr wrap="square" rtlCol="0">
            <a:spAutoFit/>
          </a:bodyPr>
          <a:lstStyle/>
          <a:p>
            <a:pPr>
              <a:lnSpc>
                <a:spcPct val="120000"/>
              </a:lnSpc>
            </a:pPr>
            <a:r>
              <a:rPr lang="en-US" sz="1800" b="1" dirty="0" smtClean="0">
                <a:solidFill>
                  <a:srgbClr val="0EC07D"/>
                </a:solidFill>
              </a:rPr>
              <a:t>2008</a:t>
            </a:r>
            <a:endParaRPr lang="en-US" b="1" dirty="0" smtClean="0">
              <a:solidFill>
                <a:srgbClr val="0EC07D"/>
              </a:solidFill>
            </a:endParaRPr>
          </a:p>
          <a:p>
            <a:pPr>
              <a:lnSpc>
                <a:spcPct val="120000"/>
              </a:lnSpc>
            </a:pPr>
            <a:r>
              <a:rPr lang="en-US" dirty="0" smtClean="0"/>
              <a:t>Google processed 20 Petabytes of data in single day</a:t>
            </a:r>
            <a:endParaRPr lang="en-US" dirty="0"/>
          </a:p>
        </p:txBody>
      </p:sp>
      <p:sp>
        <p:nvSpPr>
          <p:cNvPr id="20" name="TextBox 19"/>
          <p:cNvSpPr txBox="1"/>
          <p:nvPr/>
        </p:nvSpPr>
        <p:spPr>
          <a:xfrm>
            <a:off x="1870447" y="4059898"/>
            <a:ext cx="4849972" cy="941796"/>
          </a:xfrm>
          <a:prstGeom prst="rect">
            <a:avLst/>
          </a:prstGeom>
          <a:noFill/>
        </p:spPr>
        <p:txBody>
          <a:bodyPr wrap="square" rtlCol="0">
            <a:spAutoFit/>
          </a:bodyPr>
          <a:lstStyle/>
          <a:p>
            <a:pPr lvl="0" algn="r">
              <a:lnSpc>
                <a:spcPct val="120000"/>
              </a:lnSpc>
            </a:pPr>
            <a:r>
              <a:rPr lang="en-US" sz="1800" b="1" dirty="0">
                <a:solidFill>
                  <a:srgbClr val="C00000"/>
                </a:solidFill>
              </a:rPr>
              <a:t>2013</a:t>
            </a:r>
            <a:endParaRPr lang="en-US" b="1" dirty="0">
              <a:solidFill>
                <a:srgbClr val="C00000"/>
              </a:solidFill>
            </a:endParaRPr>
          </a:p>
          <a:p>
            <a:pPr lvl="0" algn="r">
              <a:lnSpc>
                <a:spcPct val="120000"/>
              </a:lnSpc>
            </a:pPr>
            <a:r>
              <a:rPr lang="en-US" b="1" dirty="0">
                <a:solidFill>
                  <a:srgbClr val="C00000"/>
                </a:solidFill>
              </a:rPr>
              <a:t>4.4 </a:t>
            </a:r>
            <a:r>
              <a:rPr lang="en-US" b="1" dirty="0" err="1">
                <a:solidFill>
                  <a:srgbClr val="C00000"/>
                </a:solidFill>
              </a:rPr>
              <a:t>Zettabytes</a:t>
            </a:r>
            <a:r>
              <a:rPr lang="en-US" b="1" dirty="0">
                <a:solidFill>
                  <a:srgbClr val="C00000"/>
                </a:solidFill>
              </a:rPr>
              <a:t> </a:t>
            </a:r>
            <a:r>
              <a:rPr lang="en-US" dirty="0"/>
              <a:t>of information was produced by the universe</a:t>
            </a:r>
          </a:p>
        </p:txBody>
      </p:sp>
      <p:sp>
        <p:nvSpPr>
          <p:cNvPr id="21" name="TextBox 20"/>
          <p:cNvSpPr txBox="1"/>
          <p:nvPr/>
        </p:nvSpPr>
        <p:spPr>
          <a:xfrm>
            <a:off x="7110876" y="4945494"/>
            <a:ext cx="4849972" cy="1200329"/>
          </a:xfrm>
          <a:prstGeom prst="rect">
            <a:avLst/>
          </a:prstGeom>
          <a:noFill/>
        </p:spPr>
        <p:txBody>
          <a:bodyPr wrap="square" rtlCol="0">
            <a:spAutoFit/>
          </a:bodyPr>
          <a:lstStyle/>
          <a:p>
            <a:pPr>
              <a:lnSpc>
                <a:spcPct val="120000"/>
              </a:lnSpc>
            </a:pPr>
            <a:r>
              <a:rPr lang="en-US" sz="1800" b="1" dirty="0" smtClean="0">
                <a:solidFill>
                  <a:srgbClr val="0EC07D"/>
                </a:solidFill>
              </a:rPr>
              <a:t>2016/Present</a:t>
            </a:r>
            <a:endParaRPr lang="en-US" b="1" dirty="0" smtClean="0">
              <a:solidFill>
                <a:srgbClr val="0EC07D"/>
              </a:solidFill>
            </a:endParaRPr>
          </a:p>
          <a:p>
            <a:pPr>
              <a:lnSpc>
                <a:spcPct val="120000"/>
              </a:lnSpc>
            </a:pPr>
            <a:r>
              <a:rPr lang="en-US" dirty="0" smtClean="0"/>
              <a:t>Businesses are implementing latest </a:t>
            </a:r>
            <a:r>
              <a:rPr lang="en-US" b="1" dirty="0" smtClean="0">
                <a:solidFill>
                  <a:srgbClr val="0EC07D"/>
                </a:solidFill>
              </a:rPr>
              <a:t>Big Data technologies such as in-memory technologies </a:t>
            </a:r>
            <a:r>
              <a:rPr lang="en-US" dirty="0" smtClean="0"/>
              <a:t>to take advantage of Big Data</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804" name="Shape 804"/>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1.3 How Big is Big Data?</a:t>
            </a:r>
            <a:endParaRPr sz="2800" b="1" i="0" u="none" strike="noStrike" cap="none">
              <a:solidFill>
                <a:schemeClr val="dk2"/>
              </a:solidFill>
              <a:latin typeface="Arial"/>
              <a:ea typeface="Arial"/>
              <a:cs typeface="Arial"/>
              <a:sym typeface="Arial"/>
            </a:endParaRPr>
          </a:p>
        </p:txBody>
      </p:sp>
      <p:sp>
        <p:nvSpPr>
          <p:cNvPr id="805" name="Shape 805"/>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0" i="0" u="none" strike="noStrike" cap="none">
                <a:solidFill>
                  <a:srgbClr val="0EC07D"/>
                </a:solidFill>
                <a:latin typeface="Arial"/>
                <a:ea typeface="Arial"/>
                <a:cs typeface="Arial"/>
                <a:sym typeface="Arial"/>
              </a:rPr>
              <a:t>Module 4: Characteristics of Big Data</a:t>
            </a:r>
            <a:endParaRPr sz="1600" b="0" i="0" u="none" strike="noStrike" cap="none">
              <a:solidFill>
                <a:srgbClr val="0EC07D"/>
              </a:solidFill>
              <a:latin typeface="Arial"/>
              <a:ea typeface="Arial"/>
              <a:cs typeface="Arial"/>
              <a:sym typeface="Arial"/>
            </a:endParaRPr>
          </a:p>
        </p:txBody>
      </p:sp>
      <p:grpSp>
        <p:nvGrpSpPr>
          <p:cNvPr id="806" name="Shape 806"/>
          <p:cNvGrpSpPr/>
          <p:nvPr/>
        </p:nvGrpSpPr>
        <p:grpSpPr>
          <a:xfrm>
            <a:off x="779524" y="1607950"/>
            <a:ext cx="10741754" cy="4170084"/>
            <a:chOff x="1090792" y="1607950"/>
            <a:chExt cx="10119219" cy="4170084"/>
          </a:xfrm>
        </p:grpSpPr>
        <p:grpSp>
          <p:nvGrpSpPr>
            <p:cNvPr id="807" name="Shape 807"/>
            <p:cNvGrpSpPr/>
            <p:nvPr/>
          </p:nvGrpSpPr>
          <p:grpSpPr>
            <a:xfrm>
              <a:off x="8705339" y="1607951"/>
              <a:ext cx="2504672" cy="2336330"/>
              <a:chOff x="8705339" y="1607951"/>
              <a:chExt cx="2504672" cy="2336330"/>
            </a:xfrm>
          </p:grpSpPr>
          <p:grpSp>
            <p:nvGrpSpPr>
              <p:cNvPr id="808" name="Shape 808"/>
              <p:cNvGrpSpPr/>
              <p:nvPr/>
            </p:nvGrpSpPr>
            <p:grpSpPr>
              <a:xfrm>
                <a:off x="8705339" y="1607951"/>
                <a:ext cx="2358104" cy="2097263"/>
                <a:chOff x="8705339" y="1607951"/>
                <a:chExt cx="2358104" cy="2097263"/>
              </a:xfrm>
            </p:grpSpPr>
            <p:sp>
              <p:nvSpPr>
                <p:cNvPr id="809" name="Shape 809"/>
                <p:cNvSpPr/>
                <p:nvPr/>
              </p:nvSpPr>
              <p:spPr>
                <a:xfrm rot="-5400000">
                  <a:off x="8706847"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rgbClr val="96E2C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810" name="Shape 810"/>
                <p:cNvSpPr/>
                <p:nvPr/>
              </p:nvSpPr>
              <p:spPr>
                <a:xfrm>
                  <a:off x="9882742" y="1607951"/>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rgbClr val="96E2C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811" name="Shape 811"/>
                <p:cNvSpPr/>
                <p:nvPr/>
              </p:nvSpPr>
              <p:spPr>
                <a:xfrm>
                  <a:off x="8705339" y="2785319"/>
                  <a:ext cx="455853" cy="919353"/>
                </a:xfrm>
                <a:prstGeom prst="rect">
                  <a:avLst/>
                </a:prstGeom>
                <a:solidFill>
                  <a:srgbClr val="96E2C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812" name="Shape 812"/>
                <p:cNvSpPr/>
                <p:nvPr/>
              </p:nvSpPr>
              <p:spPr>
                <a:xfrm>
                  <a:off x="10607442" y="2785321"/>
                  <a:ext cx="455853" cy="919893"/>
                </a:xfrm>
                <a:prstGeom prst="rect">
                  <a:avLst/>
                </a:prstGeom>
                <a:solidFill>
                  <a:srgbClr val="96E2C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grpSp>
          <p:sp>
            <p:nvSpPr>
              <p:cNvPr id="813" name="Shape 813"/>
              <p:cNvSpPr/>
              <p:nvPr/>
            </p:nvSpPr>
            <p:spPr>
              <a:xfrm rot="2700000">
                <a:off x="10575857"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rgbClr val="96E2C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grpSp>
        <p:grpSp>
          <p:nvGrpSpPr>
            <p:cNvPr id="814" name="Shape 814"/>
            <p:cNvGrpSpPr/>
            <p:nvPr/>
          </p:nvGrpSpPr>
          <p:grpSpPr>
            <a:xfrm>
              <a:off x="6794670" y="3441706"/>
              <a:ext cx="2503757" cy="2336328"/>
              <a:chOff x="3371475" y="3591818"/>
              <a:chExt cx="2074748" cy="1936007"/>
            </a:xfrm>
          </p:grpSpPr>
          <p:sp>
            <p:nvSpPr>
              <p:cNvPr id="815" name="Shape 815"/>
              <p:cNvSpPr/>
              <p:nvPr/>
            </p:nvSpPr>
            <p:spPr>
              <a:xfrm rot="-5400000" flipH="1">
                <a:off x="3372725" y="4548183"/>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rgbClr val="1CC08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816" name="Shape 816"/>
              <p:cNvSpPr/>
              <p:nvPr/>
            </p:nvSpPr>
            <p:spPr>
              <a:xfrm rot="10800000" flipH="1">
                <a:off x="4346378" y="4546935"/>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rgbClr val="1CC08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817" name="Shape 817"/>
              <p:cNvSpPr/>
              <p:nvPr/>
            </p:nvSpPr>
            <p:spPr>
              <a:xfrm rot="10800000" flipH="1">
                <a:off x="3371475" y="3790370"/>
                <a:ext cx="377745" cy="761826"/>
              </a:xfrm>
              <a:prstGeom prst="rect">
                <a:avLst/>
              </a:prstGeom>
              <a:solidFill>
                <a:srgbClr val="1CC08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818" name="Shape 818"/>
              <p:cNvSpPr/>
              <p:nvPr/>
            </p:nvSpPr>
            <p:spPr>
              <a:xfrm rot="10800000" flipH="1">
                <a:off x="4946903" y="3789921"/>
                <a:ext cx="377745" cy="762272"/>
              </a:xfrm>
              <a:prstGeom prst="rect">
                <a:avLst/>
              </a:prstGeom>
              <a:solidFill>
                <a:srgbClr val="1CC08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819" name="Shape 819"/>
              <p:cNvSpPr/>
              <p:nvPr/>
            </p:nvSpPr>
            <p:spPr>
              <a:xfrm rot="8100000" flipH="1">
                <a:off x="4920731" y="3681978"/>
                <a:ext cx="435332" cy="435332"/>
              </a:xfrm>
              <a:custGeom>
                <a:avLst/>
                <a:gdLst/>
                <a:ahLst/>
                <a:cxnLst/>
                <a:rect l="0" t="0" r="0" b="0"/>
                <a:pathLst>
                  <a:path w="120000" h="120000" extrusionOk="0">
                    <a:moveTo>
                      <a:pt x="0" y="120000"/>
                    </a:moveTo>
                    <a:lnTo>
                      <a:pt x="120000" y="0"/>
                    </a:lnTo>
                    <a:lnTo>
                      <a:pt x="120000" y="120000"/>
                    </a:lnTo>
                    <a:lnTo>
                      <a:pt x="0" y="120000"/>
                    </a:lnTo>
                    <a:close/>
                  </a:path>
                </a:pathLst>
              </a:custGeom>
              <a:solidFill>
                <a:srgbClr val="1CC08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grpSp>
        <p:grpSp>
          <p:nvGrpSpPr>
            <p:cNvPr id="820" name="Shape 820"/>
            <p:cNvGrpSpPr/>
            <p:nvPr/>
          </p:nvGrpSpPr>
          <p:grpSpPr>
            <a:xfrm>
              <a:off x="4892567" y="1607951"/>
              <a:ext cx="2504672" cy="2336330"/>
              <a:chOff x="4892567" y="1607951"/>
              <a:chExt cx="2504672" cy="2336330"/>
            </a:xfrm>
          </p:grpSpPr>
          <p:sp>
            <p:nvSpPr>
              <p:cNvPr id="821" name="Shape 821"/>
              <p:cNvSpPr/>
              <p:nvPr/>
            </p:nvSpPr>
            <p:spPr>
              <a:xfrm rot="-5400000">
                <a:off x="4894075"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rgbClr val="4454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822" name="Shape 822"/>
              <p:cNvSpPr/>
              <p:nvPr/>
            </p:nvSpPr>
            <p:spPr>
              <a:xfrm>
                <a:off x="6069971" y="1607951"/>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rgbClr val="4454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823" name="Shape 823"/>
              <p:cNvSpPr/>
              <p:nvPr/>
            </p:nvSpPr>
            <p:spPr>
              <a:xfrm>
                <a:off x="4892567" y="2785319"/>
                <a:ext cx="455853" cy="919353"/>
              </a:xfrm>
              <a:prstGeom prst="rect">
                <a:avLst/>
              </a:prstGeom>
              <a:solidFill>
                <a:srgbClr val="4454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824" name="Shape 824"/>
              <p:cNvSpPr/>
              <p:nvPr/>
            </p:nvSpPr>
            <p:spPr>
              <a:xfrm>
                <a:off x="6794671" y="2785321"/>
                <a:ext cx="455853" cy="919893"/>
              </a:xfrm>
              <a:prstGeom prst="rect">
                <a:avLst/>
              </a:prstGeom>
              <a:solidFill>
                <a:srgbClr val="4454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825" name="Shape 825"/>
              <p:cNvSpPr/>
              <p:nvPr/>
            </p:nvSpPr>
            <p:spPr>
              <a:xfrm rot="2700000">
                <a:off x="6763085"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rgbClr val="4454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grpSp>
        <p:grpSp>
          <p:nvGrpSpPr>
            <p:cNvPr id="826" name="Shape 826"/>
            <p:cNvGrpSpPr/>
            <p:nvPr/>
          </p:nvGrpSpPr>
          <p:grpSpPr>
            <a:xfrm>
              <a:off x="2992894" y="3441706"/>
              <a:ext cx="2503757" cy="2336328"/>
              <a:chOff x="3371475" y="3591818"/>
              <a:chExt cx="2074748" cy="1936007"/>
            </a:xfrm>
          </p:grpSpPr>
          <p:sp>
            <p:nvSpPr>
              <p:cNvPr id="827" name="Shape 827"/>
              <p:cNvSpPr/>
              <p:nvPr/>
            </p:nvSpPr>
            <p:spPr>
              <a:xfrm rot="-5400000" flipH="1">
                <a:off x="3372725" y="4548183"/>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rgbClr val="96E2C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828" name="Shape 828"/>
              <p:cNvSpPr/>
              <p:nvPr/>
            </p:nvSpPr>
            <p:spPr>
              <a:xfrm rot="10800000" flipH="1">
                <a:off x="4346378" y="4546935"/>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rgbClr val="96E2C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829" name="Shape 829"/>
              <p:cNvSpPr/>
              <p:nvPr/>
            </p:nvSpPr>
            <p:spPr>
              <a:xfrm rot="10800000" flipH="1">
                <a:off x="3371475" y="3790370"/>
                <a:ext cx="377745" cy="761826"/>
              </a:xfrm>
              <a:prstGeom prst="rect">
                <a:avLst/>
              </a:prstGeom>
              <a:solidFill>
                <a:srgbClr val="96E2C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830" name="Shape 830"/>
              <p:cNvSpPr/>
              <p:nvPr/>
            </p:nvSpPr>
            <p:spPr>
              <a:xfrm rot="10800000" flipH="1">
                <a:off x="4946903" y="3789921"/>
                <a:ext cx="377745" cy="762272"/>
              </a:xfrm>
              <a:prstGeom prst="rect">
                <a:avLst/>
              </a:prstGeom>
              <a:solidFill>
                <a:srgbClr val="96E2C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831" name="Shape 831"/>
              <p:cNvSpPr/>
              <p:nvPr/>
            </p:nvSpPr>
            <p:spPr>
              <a:xfrm rot="8100000" flipH="1">
                <a:off x="4920731" y="3681978"/>
                <a:ext cx="435332" cy="435332"/>
              </a:xfrm>
              <a:custGeom>
                <a:avLst/>
                <a:gdLst/>
                <a:ahLst/>
                <a:cxnLst/>
                <a:rect l="0" t="0" r="0" b="0"/>
                <a:pathLst>
                  <a:path w="120000" h="120000" extrusionOk="0">
                    <a:moveTo>
                      <a:pt x="0" y="120000"/>
                    </a:moveTo>
                    <a:lnTo>
                      <a:pt x="120000" y="0"/>
                    </a:lnTo>
                    <a:lnTo>
                      <a:pt x="120000" y="120000"/>
                    </a:lnTo>
                    <a:lnTo>
                      <a:pt x="0" y="120000"/>
                    </a:lnTo>
                    <a:close/>
                  </a:path>
                </a:pathLst>
              </a:custGeom>
              <a:solidFill>
                <a:srgbClr val="96E2C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grpSp>
        <p:grpSp>
          <p:nvGrpSpPr>
            <p:cNvPr id="832" name="Shape 832"/>
            <p:cNvGrpSpPr/>
            <p:nvPr/>
          </p:nvGrpSpPr>
          <p:grpSpPr>
            <a:xfrm>
              <a:off x="1090792" y="1607950"/>
              <a:ext cx="2504672" cy="2336331"/>
              <a:chOff x="1090792" y="1607950"/>
              <a:chExt cx="2504672" cy="2336331"/>
            </a:xfrm>
          </p:grpSpPr>
          <p:sp>
            <p:nvSpPr>
              <p:cNvPr id="833" name="Shape 833"/>
              <p:cNvSpPr/>
              <p:nvPr/>
            </p:nvSpPr>
            <p:spPr>
              <a:xfrm rot="-5400000">
                <a:off x="1092300"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rgbClr val="1CC08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834" name="Shape 834"/>
              <p:cNvSpPr/>
              <p:nvPr/>
            </p:nvSpPr>
            <p:spPr>
              <a:xfrm>
                <a:off x="2268196" y="1607950"/>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rgbClr val="1CC08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835" name="Shape 835"/>
              <p:cNvSpPr/>
              <p:nvPr/>
            </p:nvSpPr>
            <p:spPr>
              <a:xfrm>
                <a:off x="1090792" y="2785318"/>
                <a:ext cx="455853" cy="919353"/>
              </a:xfrm>
              <a:prstGeom prst="rect">
                <a:avLst/>
              </a:prstGeom>
              <a:solidFill>
                <a:srgbClr val="1CC08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836" name="Shape 836"/>
              <p:cNvSpPr/>
              <p:nvPr/>
            </p:nvSpPr>
            <p:spPr>
              <a:xfrm>
                <a:off x="2992894" y="2785318"/>
                <a:ext cx="455853" cy="919893"/>
              </a:xfrm>
              <a:prstGeom prst="rect">
                <a:avLst/>
              </a:prstGeom>
              <a:solidFill>
                <a:srgbClr val="1CC08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837" name="Shape 837"/>
              <p:cNvSpPr/>
              <p:nvPr/>
            </p:nvSpPr>
            <p:spPr>
              <a:xfrm rot="2700000">
                <a:off x="2961311"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rgbClr val="1CC08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grpSp>
        <p:sp>
          <p:nvSpPr>
            <p:cNvPr id="838" name="Shape 838"/>
            <p:cNvSpPr/>
            <p:nvPr/>
          </p:nvSpPr>
          <p:spPr>
            <a:xfrm>
              <a:off x="1981263" y="2448663"/>
              <a:ext cx="611596" cy="611596"/>
            </a:xfrm>
            <a:prstGeom prst="ellipse">
              <a:avLst/>
            </a:prstGeom>
            <a:solidFill>
              <a:srgbClr val="1CC08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839" name="Shape 839"/>
            <p:cNvSpPr/>
            <p:nvPr/>
          </p:nvSpPr>
          <p:spPr>
            <a:xfrm>
              <a:off x="2153233" y="2615963"/>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rgbClr val="FFFFFF"/>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Arial"/>
                <a:ea typeface="Arial"/>
                <a:cs typeface="Arial"/>
                <a:sym typeface="Arial"/>
              </a:endParaRPr>
            </a:p>
          </p:txBody>
        </p:sp>
        <p:sp>
          <p:nvSpPr>
            <p:cNvPr id="840" name="Shape 840"/>
            <p:cNvSpPr/>
            <p:nvPr/>
          </p:nvSpPr>
          <p:spPr>
            <a:xfrm>
              <a:off x="3864632" y="4349703"/>
              <a:ext cx="611596" cy="611596"/>
            </a:xfrm>
            <a:prstGeom prst="ellipse">
              <a:avLst/>
            </a:prstGeom>
            <a:solidFill>
              <a:srgbClr val="96E2C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841" name="Shape 841"/>
            <p:cNvSpPr/>
            <p:nvPr/>
          </p:nvSpPr>
          <p:spPr>
            <a:xfrm>
              <a:off x="4047092" y="4515837"/>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rgbClr val="FFFFFF"/>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Arial"/>
                <a:ea typeface="Arial"/>
                <a:cs typeface="Arial"/>
                <a:sym typeface="Arial"/>
              </a:endParaRPr>
            </a:p>
          </p:txBody>
        </p:sp>
        <p:grpSp>
          <p:nvGrpSpPr>
            <p:cNvPr id="842" name="Shape 842"/>
            <p:cNvGrpSpPr/>
            <p:nvPr/>
          </p:nvGrpSpPr>
          <p:grpSpPr>
            <a:xfrm>
              <a:off x="5759496" y="2448663"/>
              <a:ext cx="611596" cy="611596"/>
              <a:chOff x="5759496" y="2448663"/>
              <a:chExt cx="611596" cy="611596"/>
            </a:xfrm>
          </p:grpSpPr>
          <p:sp>
            <p:nvSpPr>
              <p:cNvPr id="843" name="Shape 843"/>
              <p:cNvSpPr/>
              <p:nvPr/>
            </p:nvSpPr>
            <p:spPr>
              <a:xfrm>
                <a:off x="5759496" y="2448663"/>
                <a:ext cx="611596" cy="611596"/>
              </a:xfrm>
              <a:prstGeom prst="ellipse">
                <a:avLst/>
              </a:prstGeom>
              <a:solidFill>
                <a:srgbClr val="4454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844" name="Shape 844"/>
              <p:cNvSpPr/>
              <p:nvPr/>
            </p:nvSpPr>
            <p:spPr>
              <a:xfrm>
                <a:off x="5936021" y="2614727"/>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rgbClr val="FFFFFF"/>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Arial"/>
                  <a:ea typeface="Arial"/>
                  <a:cs typeface="Arial"/>
                  <a:sym typeface="Arial"/>
                </a:endParaRPr>
              </a:p>
            </p:txBody>
          </p:sp>
        </p:grpSp>
        <p:grpSp>
          <p:nvGrpSpPr>
            <p:cNvPr id="845" name="Shape 845"/>
            <p:cNvGrpSpPr/>
            <p:nvPr/>
          </p:nvGrpSpPr>
          <p:grpSpPr>
            <a:xfrm>
              <a:off x="7681647" y="4349703"/>
              <a:ext cx="611596" cy="611596"/>
              <a:chOff x="7681647" y="4349703"/>
              <a:chExt cx="611596" cy="611596"/>
            </a:xfrm>
          </p:grpSpPr>
          <p:sp>
            <p:nvSpPr>
              <p:cNvPr id="846" name="Shape 846"/>
              <p:cNvSpPr/>
              <p:nvPr/>
            </p:nvSpPr>
            <p:spPr>
              <a:xfrm>
                <a:off x="7681647" y="4349703"/>
                <a:ext cx="611596" cy="611596"/>
              </a:xfrm>
              <a:prstGeom prst="ellipse">
                <a:avLst/>
              </a:prstGeom>
              <a:solidFill>
                <a:srgbClr val="1CC08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847" name="Shape 847"/>
              <p:cNvSpPr/>
              <p:nvPr/>
            </p:nvSpPr>
            <p:spPr>
              <a:xfrm>
                <a:off x="7846559" y="4515837"/>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rgbClr val="FFFFFF"/>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Arial"/>
                  <a:ea typeface="Arial"/>
                  <a:cs typeface="Arial"/>
                  <a:sym typeface="Arial"/>
                </a:endParaRPr>
              </a:p>
            </p:txBody>
          </p:sp>
        </p:grpSp>
        <p:grpSp>
          <p:nvGrpSpPr>
            <p:cNvPr id="848" name="Shape 848"/>
            <p:cNvGrpSpPr/>
            <p:nvPr/>
          </p:nvGrpSpPr>
          <p:grpSpPr>
            <a:xfrm>
              <a:off x="9576939" y="2448663"/>
              <a:ext cx="611596" cy="611596"/>
              <a:chOff x="9576939" y="2448663"/>
              <a:chExt cx="611596" cy="611596"/>
            </a:xfrm>
          </p:grpSpPr>
          <p:sp>
            <p:nvSpPr>
              <p:cNvPr id="849" name="Shape 849"/>
              <p:cNvSpPr/>
              <p:nvPr/>
            </p:nvSpPr>
            <p:spPr>
              <a:xfrm>
                <a:off x="9576939" y="2448663"/>
                <a:ext cx="611596" cy="611596"/>
              </a:xfrm>
              <a:prstGeom prst="ellipse">
                <a:avLst/>
              </a:prstGeom>
              <a:solidFill>
                <a:srgbClr val="96E2C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850" name="Shape 850"/>
              <p:cNvSpPr/>
              <p:nvPr/>
            </p:nvSpPr>
            <p:spPr>
              <a:xfrm>
                <a:off x="9749393" y="2614727"/>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rgbClr val="FFFFFF"/>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Arial"/>
                  <a:ea typeface="Arial"/>
                  <a:cs typeface="Arial"/>
                  <a:sym typeface="Arial"/>
                </a:endParaRPr>
              </a:p>
            </p:txBody>
          </p:sp>
        </p:grpSp>
      </p:grpSp>
      <p:sp>
        <p:nvSpPr>
          <p:cNvPr id="851" name="Shape 851"/>
          <p:cNvSpPr txBox="1"/>
          <p:nvPr/>
        </p:nvSpPr>
        <p:spPr>
          <a:xfrm>
            <a:off x="1286197" y="3231666"/>
            <a:ext cx="1334043" cy="129502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No definite minimum or maximum amount needed for the data to be categorized as Big Data.</a:t>
            </a:r>
            <a:endParaRPr sz="1400" b="0" i="0" u="none" strike="noStrike" cap="none">
              <a:solidFill>
                <a:srgbClr val="000000"/>
              </a:solidFill>
              <a:latin typeface="Arial"/>
              <a:ea typeface="Arial"/>
              <a:cs typeface="Arial"/>
              <a:sym typeface="Arial"/>
            </a:endParaRPr>
          </a:p>
        </p:txBody>
      </p:sp>
      <p:sp>
        <p:nvSpPr>
          <p:cNvPr id="852" name="Shape 852"/>
          <p:cNvSpPr txBox="1"/>
          <p:nvPr/>
        </p:nvSpPr>
        <p:spPr>
          <a:xfrm>
            <a:off x="3388204" y="3137750"/>
            <a:ext cx="1334043" cy="129502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Data that is required to derive meaningful insights.</a:t>
            </a:r>
            <a:endParaRPr/>
          </a:p>
        </p:txBody>
      </p:sp>
      <p:sp>
        <p:nvSpPr>
          <p:cNvPr id="853" name="Shape 853"/>
          <p:cNvSpPr txBox="1"/>
          <p:nvPr/>
        </p:nvSpPr>
        <p:spPr>
          <a:xfrm>
            <a:off x="5361654" y="3187327"/>
            <a:ext cx="1334043" cy="129502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Certainly not a measurement. </a:t>
            </a:r>
            <a:endParaRPr/>
          </a:p>
        </p:txBody>
      </p:sp>
      <p:sp>
        <p:nvSpPr>
          <p:cNvPr id="854" name="Shape 854"/>
          <p:cNvSpPr txBox="1"/>
          <p:nvPr/>
        </p:nvSpPr>
        <p:spPr>
          <a:xfrm>
            <a:off x="7423251" y="3301019"/>
            <a:ext cx="1334043" cy="129502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Need to understand the units of measurement.</a:t>
            </a:r>
            <a:endParaRPr/>
          </a:p>
        </p:txBody>
      </p:sp>
      <p:sp>
        <p:nvSpPr>
          <p:cNvPr id="855" name="Shape 855"/>
          <p:cNvSpPr txBox="1"/>
          <p:nvPr/>
        </p:nvSpPr>
        <p:spPr>
          <a:xfrm>
            <a:off x="9436009" y="2851316"/>
            <a:ext cx="1334043" cy="129502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838"/>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Data that has grown to sizes that cannot be processed by traditional data processing systems.</a:t>
            </a:r>
            <a:endParaRPr/>
          </a:p>
          <a:p>
            <a:pPr marL="0" marR="0" lvl="0" indent="0" algn="ctr" rtl="0">
              <a:lnSpc>
                <a:spcPct val="90000"/>
              </a:lnSpc>
              <a:spcBef>
                <a:spcPts val="838"/>
              </a:spcBef>
              <a:spcAft>
                <a:spcPts val="0"/>
              </a:spcAft>
              <a:buClr>
                <a:schemeClr val="dk1"/>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60"/>
        <p:cNvGrpSpPr/>
        <p:nvPr/>
      </p:nvGrpSpPr>
      <p:grpSpPr>
        <a:xfrm>
          <a:off x="0" y="0"/>
          <a:ext cx="0" cy="0"/>
          <a:chOff x="0" y="0"/>
          <a:chExt cx="0" cy="0"/>
        </a:xfrm>
      </p:grpSpPr>
      <p:sp>
        <p:nvSpPr>
          <p:cNvPr id="861" name="Shape 861"/>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2800"/>
              <a:buFont typeface="Arial"/>
              <a:buNone/>
            </a:pPr>
            <a:r>
              <a:rPr lang="en-US" sz="2800" b="1" i="0" u="none" strike="noStrike" cap="none">
                <a:solidFill>
                  <a:schemeClr val="dk2"/>
                </a:solidFill>
                <a:latin typeface="Arial"/>
                <a:ea typeface="Arial"/>
                <a:cs typeface="Arial"/>
                <a:sym typeface="Arial"/>
              </a:rPr>
              <a:t>1.4 Sources of Big Data</a:t>
            </a:r>
            <a:endParaRPr/>
          </a:p>
        </p:txBody>
      </p:sp>
      <p:sp>
        <p:nvSpPr>
          <p:cNvPr id="862" name="Shape 862"/>
          <p:cNvSpPr txBox="1">
            <a:spLocks noGrp="1"/>
          </p:cNvSpPr>
          <p:nvPr>
            <p:ph type="body" idx="1"/>
          </p:nvPr>
        </p:nvSpPr>
        <p:spPr>
          <a:xfrm>
            <a:off x="207963" y="273050"/>
            <a:ext cx="10515600" cy="298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EC07D"/>
              </a:buClr>
              <a:buSzPts val="1600"/>
              <a:buFont typeface="Arial"/>
              <a:buNone/>
            </a:pPr>
            <a:r>
              <a:rPr lang="en-US" sz="1600" b="1" i="0" u="none" strike="noStrike" cap="none">
                <a:solidFill>
                  <a:srgbClr val="0EC07D"/>
                </a:solidFill>
                <a:latin typeface="Arial"/>
                <a:ea typeface="Arial"/>
                <a:cs typeface="Arial"/>
                <a:sym typeface="Arial"/>
              </a:rPr>
              <a:t>Module 4:</a:t>
            </a:r>
            <a:r>
              <a:rPr lang="en-US" sz="1600" b="0" i="0" u="none" strike="noStrike" cap="none">
                <a:solidFill>
                  <a:srgbClr val="0EC07D"/>
                </a:solidFill>
                <a:latin typeface="Arial"/>
                <a:ea typeface="Arial"/>
                <a:cs typeface="Arial"/>
                <a:sym typeface="Arial"/>
              </a:rPr>
              <a:t> Characteristics of Big Data</a:t>
            </a:r>
            <a:endParaRPr sz="1600" b="0" i="0" u="none" strike="noStrike" cap="none">
              <a:solidFill>
                <a:srgbClr val="0EC07D"/>
              </a:solidFill>
              <a:latin typeface="Arial"/>
              <a:ea typeface="Arial"/>
              <a:cs typeface="Arial"/>
              <a:sym typeface="Arial"/>
            </a:endParaRPr>
          </a:p>
        </p:txBody>
      </p:sp>
      <p:sp>
        <p:nvSpPr>
          <p:cNvPr id="863" name="Shape 863"/>
          <p:cNvSpPr txBox="1">
            <a:spLocks noGrp="1"/>
          </p:cNvSpPr>
          <p:nvPr>
            <p:ph type="body" idx="2"/>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 </a:t>
            </a:r>
            <a:endParaRPr/>
          </a:p>
        </p:txBody>
      </p:sp>
      <p:grpSp>
        <p:nvGrpSpPr>
          <p:cNvPr id="865" name="Shape 865"/>
          <p:cNvGrpSpPr/>
          <p:nvPr/>
        </p:nvGrpSpPr>
        <p:grpSpPr>
          <a:xfrm>
            <a:off x="4255821" y="1073253"/>
            <a:ext cx="4596664" cy="4596667"/>
            <a:chOff x="4626207" y="2654123"/>
            <a:chExt cx="2854167" cy="2854166"/>
          </a:xfrm>
        </p:grpSpPr>
        <p:sp>
          <p:nvSpPr>
            <p:cNvPr id="866" name="Shape 866"/>
            <p:cNvSpPr/>
            <p:nvPr/>
          </p:nvSpPr>
          <p:spPr>
            <a:xfrm rot="1160065">
              <a:off x="4933731" y="2961648"/>
              <a:ext cx="2239119" cy="2239117"/>
            </a:xfrm>
            <a:custGeom>
              <a:avLst/>
              <a:gdLst/>
              <a:ahLst/>
              <a:cxnLst/>
              <a:rect l="0" t="0" r="0" b="0"/>
              <a:pathLst>
                <a:path w="2980266" h="2980266" extrusionOk="0">
                  <a:moveTo>
                    <a:pt x="2115406" y="475169"/>
                  </a:moveTo>
                  <a:lnTo>
                    <a:pt x="2347223" y="280641"/>
                  </a:lnTo>
                  <a:lnTo>
                    <a:pt x="2532418" y="436038"/>
                  </a:lnTo>
                  <a:lnTo>
                    <a:pt x="2381100" y="698113"/>
                  </a:lnTo>
                  <a:cubicBezTo>
                    <a:pt x="2488696" y="819151"/>
                    <a:pt x="2570502" y="960843"/>
                    <a:pt x="2621526" y="1114543"/>
                  </a:cubicBezTo>
                  <a:lnTo>
                    <a:pt x="2924149" y="1114535"/>
                  </a:lnTo>
                  <a:lnTo>
                    <a:pt x="2966129" y="1352617"/>
                  </a:lnTo>
                  <a:lnTo>
                    <a:pt x="2681754" y="1456113"/>
                  </a:lnTo>
                  <a:cubicBezTo>
                    <a:pt x="2686376" y="1617995"/>
                    <a:pt x="2657965" y="1779121"/>
                    <a:pt x="2598255" y="1929659"/>
                  </a:cubicBezTo>
                  <a:lnTo>
                    <a:pt x="2830082" y="2124176"/>
                  </a:lnTo>
                  <a:lnTo>
                    <a:pt x="2709205" y="2333542"/>
                  </a:lnTo>
                  <a:lnTo>
                    <a:pt x="2424835" y="2230031"/>
                  </a:lnTo>
                  <a:cubicBezTo>
                    <a:pt x="2324320" y="2357010"/>
                    <a:pt x="2198986" y="2462178"/>
                    <a:pt x="2056481" y="2539116"/>
                  </a:cubicBezTo>
                  <a:lnTo>
                    <a:pt x="2109039" y="2837141"/>
                  </a:lnTo>
                  <a:lnTo>
                    <a:pt x="1881863" y="2919826"/>
                  </a:lnTo>
                  <a:lnTo>
                    <a:pt x="1730559" y="2657743"/>
                  </a:lnTo>
                  <a:cubicBezTo>
                    <a:pt x="1571939" y="2690405"/>
                    <a:pt x="1408327" y="2690405"/>
                    <a:pt x="1249707" y="2657743"/>
                  </a:cubicBezTo>
                  <a:lnTo>
                    <a:pt x="1098403" y="2919826"/>
                  </a:lnTo>
                  <a:lnTo>
                    <a:pt x="871227" y="2837141"/>
                  </a:lnTo>
                  <a:lnTo>
                    <a:pt x="923785" y="2539117"/>
                  </a:lnTo>
                  <a:cubicBezTo>
                    <a:pt x="781280" y="2462179"/>
                    <a:pt x="655947" y="2357011"/>
                    <a:pt x="555431" y="2230032"/>
                  </a:cubicBezTo>
                  <a:lnTo>
                    <a:pt x="271061" y="2333542"/>
                  </a:lnTo>
                  <a:lnTo>
                    <a:pt x="150184" y="2124176"/>
                  </a:lnTo>
                  <a:lnTo>
                    <a:pt x="382011" y="1929660"/>
                  </a:lnTo>
                  <a:cubicBezTo>
                    <a:pt x="322301" y="1779122"/>
                    <a:pt x="293890" y="1617995"/>
                    <a:pt x="298512" y="1456114"/>
                  </a:cubicBezTo>
                  <a:lnTo>
                    <a:pt x="14137" y="1352617"/>
                  </a:lnTo>
                  <a:lnTo>
                    <a:pt x="56117" y="1114535"/>
                  </a:lnTo>
                  <a:lnTo>
                    <a:pt x="358740" y="1114543"/>
                  </a:lnTo>
                  <a:cubicBezTo>
                    <a:pt x="409764" y="960843"/>
                    <a:pt x="491570" y="819151"/>
                    <a:pt x="599166" y="698113"/>
                  </a:cubicBezTo>
                  <a:lnTo>
                    <a:pt x="447848" y="436038"/>
                  </a:lnTo>
                  <a:lnTo>
                    <a:pt x="633043" y="280641"/>
                  </a:lnTo>
                  <a:lnTo>
                    <a:pt x="864860" y="475169"/>
                  </a:lnTo>
                  <a:cubicBezTo>
                    <a:pt x="1002743" y="390226"/>
                    <a:pt x="1156488" y="334267"/>
                    <a:pt x="1316713" y="310708"/>
                  </a:cubicBezTo>
                  <a:lnTo>
                    <a:pt x="1369255" y="12681"/>
                  </a:lnTo>
                  <a:lnTo>
                    <a:pt x="1611011" y="12681"/>
                  </a:lnTo>
                  <a:lnTo>
                    <a:pt x="1663553" y="310708"/>
                  </a:lnTo>
                  <a:cubicBezTo>
                    <a:pt x="1823778" y="334267"/>
                    <a:pt x="1977523" y="390226"/>
                    <a:pt x="2115406" y="475169"/>
                  </a:cubicBezTo>
                  <a:close/>
                </a:path>
              </a:pathLst>
            </a:custGeom>
            <a:solidFill>
              <a:srgbClr val="3A3838"/>
            </a:solidFill>
            <a:ln w="38100" cap="flat" cmpd="sng">
              <a:solidFill>
                <a:srgbClr val="3A3838"/>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1" i="0" u="none" strike="noStrike" cap="none">
                <a:solidFill>
                  <a:schemeClr val="dk1"/>
                </a:solidFill>
                <a:latin typeface="Arial"/>
                <a:ea typeface="Arial"/>
                <a:cs typeface="Arial"/>
                <a:sym typeface="Arial"/>
              </a:endParaRPr>
            </a:p>
          </p:txBody>
        </p:sp>
        <p:sp>
          <p:nvSpPr>
            <p:cNvPr id="867" name="Shape 867"/>
            <p:cNvSpPr/>
            <p:nvPr/>
          </p:nvSpPr>
          <p:spPr>
            <a:xfrm>
              <a:off x="5109257" y="3136429"/>
              <a:ext cx="1883632" cy="1883630"/>
            </a:xfrm>
            <a:prstGeom prst="donut">
              <a:avLst>
                <a:gd name="adj" fmla="val 16342"/>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68" name="Shape 868"/>
            <p:cNvSpPr/>
            <p:nvPr/>
          </p:nvSpPr>
          <p:spPr>
            <a:xfrm>
              <a:off x="5431590" y="3453568"/>
              <a:ext cx="1228138" cy="1228137"/>
            </a:xfrm>
            <a:prstGeom prst="ellipse">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69" name="Shape 869"/>
            <p:cNvSpPr/>
            <p:nvPr/>
          </p:nvSpPr>
          <p:spPr>
            <a:xfrm>
              <a:off x="5481782" y="3509703"/>
              <a:ext cx="1146137" cy="1115269"/>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2"/>
                </a:buClr>
                <a:buSzPts val="4000"/>
                <a:buFont typeface="Arial"/>
                <a:buNone/>
              </a:pPr>
              <a:r>
                <a:rPr lang="en-US" sz="4000" b="1" i="0" u="none" strike="noStrike" cap="none">
                  <a:solidFill>
                    <a:schemeClr val="dk2"/>
                  </a:solidFill>
                  <a:latin typeface="Arial"/>
                  <a:ea typeface="Arial"/>
                  <a:cs typeface="Arial"/>
                  <a:sym typeface="Arial"/>
                </a:rPr>
                <a:t>Big </a:t>
              </a:r>
              <a:br>
                <a:rPr lang="en-US" sz="4000" b="1" i="0" u="none" strike="noStrike" cap="none">
                  <a:solidFill>
                    <a:schemeClr val="dk2"/>
                  </a:solidFill>
                  <a:latin typeface="Arial"/>
                  <a:ea typeface="Arial"/>
                  <a:cs typeface="Arial"/>
                  <a:sym typeface="Arial"/>
                </a:rPr>
              </a:br>
              <a:r>
                <a:rPr lang="en-US" sz="4000" b="1" i="0" u="none" strike="noStrike" cap="none">
                  <a:solidFill>
                    <a:schemeClr val="dk2"/>
                  </a:solidFill>
                  <a:latin typeface="Arial"/>
                  <a:ea typeface="Arial"/>
                  <a:cs typeface="Arial"/>
                  <a:sym typeface="Arial"/>
                </a:rPr>
                <a:t>Data</a:t>
              </a:r>
              <a:endParaRPr/>
            </a:p>
          </p:txBody>
        </p:sp>
      </p:grpSp>
      <p:sp>
        <p:nvSpPr>
          <p:cNvPr id="870" name="Shape 870"/>
          <p:cNvSpPr/>
          <p:nvPr/>
        </p:nvSpPr>
        <p:spPr>
          <a:xfrm>
            <a:off x="5031031" y="390617"/>
            <a:ext cx="1443945" cy="1443945"/>
          </a:xfrm>
          <a:custGeom>
            <a:avLst/>
            <a:gdLst/>
            <a:ahLst/>
            <a:cxnLst/>
            <a:rect l="0" t="0" r="0" b="0"/>
            <a:pathLst>
              <a:path w="986234" h="986234" extrusionOk="0">
                <a:moveTo>
                  <a:pt x="0" y="493117"/>
                </a:moveTo>
                <a:cubicBezTo>
                  <a:pt x="0" y="220776"/>
                  <a:pt x="220776" y="0"/>
                  <a:pt x="493117" y="0"/>
                </a:cubicBezTo>
                <a:cubicBezTo>
                  <a:pt x="765458" y="0"/>
                  <a:pt x="986234" y="220776"/>
                  <a:pt x="986234" y="493117"/>
                </a:cubicBezTo>
                <a:cubicBezTo>
                  <a:pt x="986234" y="765458"/>
                  <a:pt x="765458" y="986234"/>
                  <a:pt x="493117" y="986234"/>
                </a:cubicBezTo>
                <a:cubicBezTo>
                  <a:pt x="220776" y="986234"/>
                  <a:pt x="0" y="765458"/>
                  <a:pt x="0" y="493117"/>
                </a:cubicBezTo>
                <a:close/>
              </a:path>
            </a:pathLst>
          </a:custGeom>
          <a:solidFill>
            <a:srgbClr val="13CC86"/>
          </a:solidFill>
          <a:ln w="12700" cap="flat" cmpd="sng">
            <a:solidFill>
              <a:schemeClr val="lt1"/>
            </a:solidFill>
            <a:prstDash val="solid"/>
            <a:miter lim="800000"/>
            <a:headEnd type="none" w="sm" len="sm"/>
            <a:tailEnd type="none" w="sm" len="sm"/>
          </a:ln>
        </p:spPr>
        <p:txBody>
          <a:bodyPr spcFirstLastPara="1" wrap="square" lIns="1371600" tIns="1463040" rIns="0" bIns="0" anchor="ctr" anchorCtr="0">
            <a:noAutofit/>
          </a:bodyPr>
          <a:lstStyle/>
          <a:p>
            <a:pPr marL="0" marR="0" lvl="0" indent="0" algn="ctr" rtl="0">
              <a:lnSpc>
                <a:spcPct val="90000"/>
              </a:lnSpc>
              <a:spcBef>
                <a:spcPts val="0"/>
              </a:spcBef>
              <a:spcAft>
                <a:spcPts val="0"/>
              </a:spcAft>
              <a:buClr>
                <a:schemeClr val="lt1"/>
              </a:buClr>
              <a:buSzPts val="1800"/>
              <a:buFont typeface="Arial"/>
              <a:buNone/>
            </a:pPr>
            <a:r>
              <a:rPr lang="en-US" sz="1800" b="1" i="0" u="none" strike="noStrike" cap="none">
                <a:solidFill>
                  <a:schemeClr val="lt1"/>
                </a:solidFill>
                <a:latin typeface="Arial"/>
                <a:ea typeface="Arial"/>
                <a:cs typeface="Arial"/>
                <a:sym typeface="Arial"/>
              </a:rPr>
              <a:t>Archives</a:t>
            </a:r>
            <a:endParaRPr sz="1800" b="0" i="0" u="none" strike="noStrike" cap="none">
              <a:solidFill>
                <a:schemeClr val="lt1"/>
              </a:solidFill>
              <a:latin typeface="Arial"/>
              <a:ea typeface="Arial"/>
              <a:cs typeface="Arial"/>
              <a:sym typeface="Arial"/>
            </a:endParaRPr>
          </a:p>
        </p:txBody>
      </p:sp>
      <p:sp>
        <p:nvSpPr>
          <p:cNvPr id="871" name="Shape 871"/>
          <p:cNvSpPr/>
          <p:nvPr/>
        </p:nvSpPr>
        <p:spPr>
          <a:xfrm>
            <a:off x="6591981" y="356641"/>
            <a:ext cx="1443945" cy="1443945"/>
          </a:xfrm>
          <a:custGeom>
            <a:avLst/>
            <a:gdLst/>
            <a:ahLst/>
            <a:cxnLst/>
            <a:rect l="0" t="0" r="0" b="0"/>
            <a:pathLst>
              <a:path w="986234" h="986234" extrusionOk="0">
                <a:moveTo>
                  <a:pt x="0" y="493117"/>
                </a:moveTo>
                <a:cubicBezTo>
                  <a:pt x="0" y="220776"/>
                  <a:pt x="220776" y="0"/>
                  <a:pt x="493117" y="0"/>
                </a:cubicBezTo>
                <a:cubicBezTo>
                  <a:pt x="765458" y="0"/>
                  <a:pt x="986234" y="220776"/>
                  <a:pt x="986234" y="493117"/>
                </a:cubicBezTo>
                <a:cubicBezTo>
                  <a:pt x="986234" y="765458"/>
                  <a:pt x="765458" y="986234"/>
                  <a:pt x="493117" y="986234"/>
                </a:cubicBezTo>
                <a:cubicBezTo>
                  <a:pt x="220776" y="986234"/>
                  <a:pt x="0" y="765458"/>
                  <a:pt x="0" y="493117"/>
                </a:cubicBezTo>
                <a:close/>
              </a:path>
            </a:pathLst>
          </a:custGeom>
          <a:solidFill>
            <a:srgbClr val="13CC86"/>
          </a:solidFill>
          <a:ln w="12700" cap="flat" cmpd="sng">
            <a:solidFill>
              <a:schemeClr val="lt1"/>
            </a:solidFill>
            <a:prstDash val="solid"/>
            <a:miter lim="800000"/>
            <a:headEnd type="none" w="sm" len="sm"/>
            <a:tailEnd type="none" w="sm" len="sm"/>
          </a:ln>
        </p:spPr>
        <p:txBody>
          <a:bodyPr spcFirstLastPara="1" wrap="square" lIns="1371600" tIns="1463040" rIns="0" bIns="0" anchor="ctr" anchorCtr="0">
            <a:noAutofit/>
          </a:bodyPr>
          <a:lstStyle/>
          <a:p>
            <a:pPr marL="0" marR="0" lvl="0" indent="0" algn="ctr" rtl="0">
              <a:lnSpc>
                <a:spcPct val="90000"/>
              </a:lnSpc>
              <a:spcBef>
                <a:spcPts val="0"/>
              </a:spcBef>
              <a:spcAft>
                <a:spcPts val="0"/>
              </a:spcAft>
              <a:buClr>
                <a:schemeClr val="lt1"/>
              </a:buClr>
              <a:buSzPts val="1800"/>
              <a:buFont typeface="Arial"/>
              <a:buNone/>
            </a:pPr>
            <a:r>
              <a:rPr lang="en-US" sz="1800" b="1" i="0" u="none" strike="noStrike" cap="none">
                <a:solidFill>
                  <a:schemeClr val="lt1"/>
                </a:solidFill>
                <a:latin typeface="Arial"/>
                <a:ea typeface="Arial"/>
                <a:cs typeface="Arial"/>
                <a:sym typeface="Arial"/>
              </a:rPr>
              <a:t>Docs</a:t>
            </a:r>
            <a:endParaRPr/>
          </a:p>
        </p:txBody>
      </p:sp>
      <p:sp>
        <p:nvSpPr>
          <p:cNvPr id="872" name="Shape 872"/>
          <p:cNvSpPr/>
          <p:nvPr/>
        </p:nvSpPr>
        <p:spPr>
          <a:xfrm>
            <a:off x="7905617" y="1428754"/>
            <a:ext cx="1443945" cy="1443945"/>
          </a:xfrm>
          <a:custGeom>
            <a:avLst/>
            <a:gdLst/>
            <a:ahLst/>
            <a:cxnLst/>
            <a:rect l="0" t="0" r="0" b="0"/>
            <a:pathLst>
              <a:path w="986234" h="986234" extrusionOk="0">
                <a:moveTo>
                  <a:pt x="0" y="493117"/>
                </a:moveTo>
                <a:cubicBezTo>
                  <a:pt x="0" y="220776"/>
                  <a:pt x="220776" y="0"/>
                  <a:pt x="493117" y="0"/>
                </a:cubicBezTo>
                <a:cubicBezTo>
                  <a:pt x="765458" y="0"/>
                  <a:pt x="986234" y="220776"/>
                  <a:pt x="986234" y="493117"/>
                </a:cubicBezTo>
                <a:cubicBezTo>
                  <a:pt x="986234" y="765458"/>
                  <a:pt x="765458" y="986234"/>
                  <a:pt x="493117" y="986234"/>
                </a:cubicBezTo>
                <a:cubicBezTo>
                  <a:pt x="220776" y="986234"/>
                  <a:pt x="0" y="765458"/>
                  <a:pt x="0" y="493117"/>
                </a:cubicBezTo>
                <a:close/>
              </a:path>
            </a:pathLst>
          </a:custGeom>
          <a:solidFill>
            <a:srgbClr val="13CC86"/>
          </a:solidFill>
          <a:ln w="12700" cap="flat" cmpd="sng">
            <a:solidFill>
              <a:schemeClr val="lt1"/>
            </a:solidFill>
            <a:prstDash val="solid"/>
            <a:miter lim="800000"/>
            <a:headEnd type="none" w="sm" len="sm"/>
            <a:tailEnd type="none" w="sm" len="sm"/>
          </a:ln>
        </p:spPr>
        <p:txBody>
          <a:bodyPr spcFirstLastPara="1" wrap="square" lIns="1371600" tIns="1463040" rIns="0" bIns="0" anchor="ctr" anchorCtr="0">
            <a:noAutofit/>
          </a:bodyPr>
          <a:lstStyle/>
          <a:p>
            <a:pPr marL="0" marR="0" lvl="0" indent="0" algn="ctr" rtl="0">
              <a:lnSpc>
                <a:spcPct val="90000"/>
              </a:lnSpc>
              <a:spcBef>
                <a:spcPts val="0"/>
              </a:spcBef>
              <a:spcAft>
                <a:spcPts val="0"/>
              </a:spcAft>
              <a:buClr>
                <a:schemeClr val="lt1"/>
              </a:buClr>
              <a:buSzPts val="1800"/>
              <a:buFont typeface="Arial"/>
              <a:buNone/>
            </a:pPr>
            <a:r>
              <a:rPr lang="en-US" sz="1800" b="1" i="0" u="none" strike="noStrike" cap="none">
                <a:solidFill>
                  <a:schemeClr val="lt1"/>
                </a:solidFill>
                <a:latin typeface="Arial"/>
                <a:ea typeface="Arial"/>
                <a:cs typeface="Arial"/>
                <a:sym typeface="Arial"/>
              </a:rPr>
              <a:t>Media</a:t>
            </a:r>
            <a:endParaRPr sz="1800" b="0" i="0" u="none" strike="noStrike" cap="none">
              <a:solidFill>
                <a:schemeClr val="lt1"/>
              </a:solidFill>
              <a:latin typeface="Arial"/>
              <a:ea typeface="Arial"/>
              <a:cs typeface="Arial"/>
              <a:sym typeface="Arial"/>
            </a:endParaRPr>
          </a:p>
        </p:txBody>
      </p:sp>
      <p:sp>
        <p:nvSpPr>
          <p:cNvPr id="873" name="Shape 873"/>
          <p:cNvSpPr/>
          <p:nvPr/>
        </p:nvSpPr>
        <p:spPr>
          <a:xfrm>
            <a:off x="8193025" y="2995425"/>
            <a:ext cx="1443945" cy="1443945"/>
          </a:xfrm>
          <a:custGeom>
            <a:avLst/>
            <a:gdLst/>
            <a:ahLst/>
            <a:cxnLst/>
            <a:rect l="0" t="0" r="0" b="0"/>
            <a:pathLst>
              <a:path w="986234" h="986234" extrusionOk="0">
                <a:moveTo>
                  <a:pt x="0" y="493117"/>
                </a:moveTo>
                <a:cubicBezTo>
                  <a:pt x="0" y="220776"/>
                  <a:pt x="220776" y="0"/>
                  <a:pt x="493117" y="0"/>
                </a:cubicBezTo>
                <a:cubicBezTo>
                  <a:pt x="765458" y="0"/>
                  <a:pt x="986234" y="220776"/>
                  <a:pt x="986234" y="493117"/>
                </a:cubicBezTo>
                <a:cubicBezTo>
                  <a:pt x="986234" y="765458"/>
                  <a:pt x="765458" y="986234"/>
                  <a:pt x="493117" y="986234"/>
                </a:cubicBezTo>
                <a:cubicBezTo>
                  <a:pt x="220776" y="986234"/>
                  <a:pt x="0" y="765458"/>
                  <a:pt x="0" y="493117"/>
                </a:cubicBezTo>
                <a:close/>
              </a:path>
            </a:pathLst>
          </a:custGeom>
          <a:solidFill>
            <a:srgbClr val="13CC86"/>
          </a:solidFill>
          <a:ln w="12700" cap="flat" cmpd="sng">
            <a:solidFill>
              <a:schemeClr val="lt1"/>
            </a:solidFill>
            <a:prstDash val="solid"/>
            <a:miter lim="800000"/>
            <a:headEnd type="none" w="sm" len="sm"/>
            <a:tailEnd type="none" w="sm" len="sm"/>
          </a:ln>
        </p:spPr>
        <p:txBody>
          <a:bodyPr spcFirstLastPara="1" wrap="square" lIns="1371600" tIns="1463040" rIns="0" bIns="0" anchor="ctr" anchorCtr="0">
            <a:noAutofit/>
          </a:bodyPr>
          <a:lstStyle/>
          <a:p>
            <a:pPr marL="0" marR="0" lvl="0" indent="0" algn="ctr" rtl="0">
              <a:lnSpc>
                <a:spcPct val="90000"/>
              </a:lnSpc>
              <a:spcBef>
                <a:spcPts val="0"/>
              </a:spcBef>
              <a:spcAft>
                <a:spcPts val="0"/>
              </a:spcAft>
              <a:buClr>
                <a:schemeClr val="lt1"/>
              </a:buClr>
              <a:buSzPts val="1800"/>
              <a:buFont typeface="Arial"/>
              <a:buNone/>
            </a:pPr>
            <a:r>
              <a:rPr lang="en-US" sz="1800" b="1" i="0" u="none" strike="noStrike" cap="none">
                <a:solidFill>
                  <a:schemeClr val="lt1"/>
                </a:solidFill>
                <a:latin typeface="Arial"/>
                <a:ea typeface="Arial"/>
                <a:cs typeface="Arial"/>
                <a:sym typeface="Arial"/>
              </a:rPr>
              <a:t>Data </a:t>
            </a:r>
            <a:endParaRPr/>
          </a:p>
          <a:p>
            <a:pPr marL="0" marR="0" lvl="0" indent="0" algn="ctr" rtl="0">
              <a:lnSpc>
                <a:spcPct val="90000"/>
              </a:lnSpc>
              <a:spcBef>
                <a:spcPts val="630"/>
              </a:spcBef>
              <a:spcAft>
                <a:spcPts val="0"/>
              </a:spcAft>
              <a:buClr>
                <a:schemeClr val="lt1"/>
              </a:buClr>
              <a:buSzPts val="1800"/>
              <a:buFont typeface="Arial"/>
              <a:buNone/>
            </a:pPr>
            <a:r>
              <a:rPr lang="en-US" sz="1800" b="1" i="0" u="none" strike="noStrike" cap="none">
                <a:solidFill>
                  <a:schemeClr val="lt1"/>
                </a:solidFill>
                <a:latin typeface="Arial"/>
                <a:ea typeface="Arial"/>
                <a:cs typeface="Arial"/>
                <a:sym typeface="Arial"/>
              </a:rPr>
              <a:t>storage</a:t>
            </a:r>
            <a:endParaRPr sz="1800" b="0" i="0" u="none" strike="noStrike" cap="none">
              <a:solidFill>
                <a:schemeClr val="lt1"/>
              </a:solidFill>
              <a:latin typeface="Arial"/>
              <a:ea typeface="Arial"/>
              <a:cs typeface="Arial"/>
              <a:sym typeface="Arial"/>
            </a:endParaRPr>
          </a:p>
        </p:txBody>
      </p:sp>
      <p:sp>
        <p:nvSpPr>
          <p:cNvPr id="874" name="Shape 874"/>
          <p:cNvSpPr/>
          <p:nvPr/>
        </p:nvSpPr>
        <p:spPr>
          <a:xfrm>
            <a:off x="7384389" y="4458598"/>
            <a:ext cx="1443945" cy="1443945"/>
          </a:xfrm>
          <a:custGeom>
            <a:avLst/>
            <a:gdLst/>
            <a:ahLst/>
            <a:cxnLst/>
            <a:rect l="0" t="0" r="0" b="0"/>
            <a:pathLst>
              <a:path w="986234" h="986234" extrusionOk="0">
                <a:moveTo>
                  <a:pt x="0" y="493117"/>
                </a:moveTo>
                <a:cubicBezTo>
                  <a:pt x="0" y="220776"/>
                  <a:pt x="220776" y="0"/>
                  <a:pt x="493117" y="0"/>
                </a:cubicBezTo>
                <a:cubicBezTo>
                  <a:pt x="765458" y="0"/>
                  <a:pt x="986234" y="220776"/>
                  <a:pt x="986234" y="493117"/>
                </a:cubicBezTo>
                <a:cubicBezTo>
                  <a:pt x="986234" y="765458"/>
                  <a:pt x="765458" y="986234"/>
                  <a:pt x="493117" y="986234"/>
                </a:cubicBezTo>
                <a:cubicBezTo>
                  <a:pt x="220776" y="986234"/>
                  <a:pt x="0" y="765458"/>
                  <a:pt x="0" y="493117"/>
                </a:cubicBezTo>
                <a:close/>
              </a:path>
            </a:pathLst>
          </a:custGeom>
          <a:solidFill>
            <a:srgbClr val="13CC86"/>
          </a:solidFill>
          <a:ln w="12700" cap="flat" cmpd="sng">
            <a:solidFill>
              <a:schemeClr val="lt1"/>
            </a:solidFill>
            <a:prstDash val="solid"/>
            <a:miter lim="800000"/>
            <a:headEnd type="none" w="sm" len="sm"/>
            <a:tailEnd type="none" w="sm" len="sm"/>
          </a:ln>
        </p:spPr>
        <p:txBody>
          <a:bodyPr spcFirstLastPara="1" wrap="square" lIns="1371600" tIns="1463040" rIns="0" bIns="0" anchor="ctr" anchorCtr="0">
            <a:noAutofit/>
          </a:bodyPr>
          <a:lstStyle/>
          <a:p>
            <a:pPr marL="0" marR="0" lvl="0" indent="0" algn="ctr" rtl="0">
              <a:lnSpc>
                <a:spcPct val="90000"/>
              </a:lnSpc>
              <a:spcBef>
                <a:spcPts val="0"/>
              </a:spcBef>
              <a:spcAft>
                <a:spcPts val="0"/>
              </a:spcAft>
              <a:buClr>
                <a:schemeClr val="lt1"/>
              </a:buClr>
              <a:buSzPts val="1800"/>
              <a:buFont typeface="Arial"/>
              <a:buNone/>
            </a:pPr>
            <a:r>
              <a:rPr lang="en-US" sz="1800" b="1" i="0" u="none" strike="noStrike" cap="none" dirty="0">
                <a:solidFill>
                  <a:schemeClr val="lt1"/>
                </a:solidFill>
                <a:latin typeface="Arial"/>
                <a:ea typeface="Arial"/>
                <a:cs typeface="Arial"/>
                <a:sym typeface="Arial"/>
              </a:rPr>
              <a:t>Business </a:t>
            </a:r>
            <a:r>
              <a:rPr lang="en-US" sz="1800" b="1" i="0" u="none" strike="noStrike" cap="none" dirty="0" smtClean="0">
                <a:solidFill>
                  <a:schemeClr val="lt1"/>
                </a:solidFill>
                <a:latin typeface="Arial"/>
                <a:ea typeface="Arial"/>
                <a:cs typeface="Arial"/>
                <a:sym typeface="Arial"/>
              </a:rPr>
              <a:t/>
            </a:r>
            <a:br>
              <a:rPr lang="en-US" sz="1800" b="1" i="0" u="none" strike="noStrike" cap="none" dirty="0" smtClean="0">
                <a:solidFill>
                  <a:schemeClr val="lt1"/>
                </a:solidFill>
                <a:latin typeface="Arial"/>
                <a:ea typeface="Arial"/>
                <a:cs typeface="Arial"/>
                <a:sym typeface="Arial"/>
              </a:rPr>
            </a:br>
            <a:r>
              <a:rPr lang="en-US" sz="1800" b="1" i="0" u="none" strike="noStrike" cap="none" dirty="0" smtClean="0">
                <a:solidFill>
                  <a:schemeClr val="lt1"/>
                </a:solidFill>
                <a:latin typeface="Arial"/>
                <a:ea typeface="Arial"/>
                <a:cs typeface="Arial"/>
                <a:sym typeface="Arial"/>
              </a:rPr>
              <a:t>apps</a:t>
            </a:r>
            <a:endParaRPr sz="1800" b="0" i="0" u="none" strike="noStrike" cap="none" dirty="0">
              <a:solidFill>
                <a:schemeClr val="lt1"/>
              </a:solidFill>
              <a:latin typeface="Arial"/>
              <a:ea typeface="Arial"/>
              <a:cs typeface="Arial"/>
              <a:sym typeface="Arial"/>
            </a:endParaRPr>
          </a:p>
        </p:txBody>
      </p:sp>
      <p:sp>
        <p:nvSpPr>
          <p:cNvPr id="875" name="Shape 875"/>
          <p:cNvSpPr/>
          <p:nvPr/>
        </p:nvSpPr>
        <p:spPr>
          <a:xfrm>
            <a:off x="5880221" y="5055779"/>
            <a:ext cx="1443945" cy="1443945"/>
          </a:xfrm>
          <a:custGeom>
            <a:avLst/>
            <a:gdLst/>
            <a:ahLst/>
            <a:cxnLst/>
            <a:rect l="0" t="0" r="0" b="0"/>
            <a:pathLst>
              <a:path w="986234" h="986234" extrusionOk="0">
                <a:moveTo>
                  <a:pt x="0" y="493117"/>
                </a:moveTo>
                <a:cubicBezTo>
                  <a:pt x="0" y="220776"/>
                  <a:pt x="220776" y="0"/>
                  <a:pt x="493117" y="0"/>
                </a:cubicBezTo>
                <a:cubicBezTo>
                  <a:pt x="765458" y="0"/>
                  <a:pt x="986234" y="220776"/>
                  <a:pt x="986234" y="493117"/>
                </a:cubicBezTo>
                <a:cubicBezTo>
                  <a:pt x="986234" y="765458"/>
                  <a:pt x="765458" y="986234"/>
                  <a:pt x="493117" y="986234"/>
                </a:cubicBezTo>
                <a:cubicBezTo>
                  <a:pt x="220776" y="986234"/>
                  <a:pt x="0" y="765458"/>
                  <a:pt x="0" y="493117"/>
                </a:cubicBezTo>
                <a:close/>
              </a:path>
            </a:pathLst>
          </a:custGeom>
          <a:solidFill>
            <a:srgbClr val="13CC86"/>
          </a:solidFill>
          <a:ln w="12700" cap="flat" cmpd="sng">
            <a:solidFill>
              <a:schemeClr val="lt1"/>
            </a:solidFill>
            <a:prstDash val="solid"/>
            <a:miter lim="800000"/>
            <a:headEnd type="none" w="sm" len="sm"/>
            <a:tailEnd type="none" w="sm" len="sm"/>
          </a:ln>
        </p:spPr>
        <p:txBody>
          <a:bodyPr spcFirstLastPara="1" wrap="square" lIns="1371600" tIns="1463040" rIns="0" bIns="0" anchor="ctr" anchorCtr="0">
            <a:noAutofit/>
          </a:bodyPr>
          <a:lstStyle/>
          <a:p>
            <a:pPr marL="0" marR="0" lvl="0" indent="0" algn="ctr" rtl="0">
              <a:lnSpc>
                <a:spcPct val="90000"/>
              </a:lnSpc>
              <a:spcBef>
                <a:spcPts val="0"/>
              </a:spcBef>
              <a:spcAft>
                <a:spcPts val="0"/>
              </a:spcAft>
              <a:buClr>
                <a:schemeClr val="lt1"/>
              </a:buClr>
              <a:buSzPts val="1800"/>
              <a:buFont typeface="Arial"/>
              <a:buNone/>
            </a:pPr>
            <a:r>
              <a:rPr lang="en-US" sz="1800" b="1" i="0" u="none" strike="noStrike" cap="none">
                <a:solidFill>
                  <a:schemeClr val="lt1"/>
                </a:solidFill>
                <a:latin typeface="Arial"/>
                <a:ea typeface="Arial"/>
                <a:cs typeface="Arial"/>
                <a:sym typeface="Arial"/>
              </a:rPr>
              <a:t>Public </a:t>
            </a:r>
            <a:endParaRPr/>
          </a:p>
          <a:p>
            <a:pPr marL="0" marR="0" lvl="0" indent="0" algn="ctr" rtl="0">
              <a:lnSpc>
                <a:spcPct val="90000"/>
              </a:lnSpc>
              <a:spcBef>
                <a:spcPts val="630"/>
              </a:spcBef>
              <a:spcAft>
                <a:spcPts val="0"/>
              </a:spcAft>
              <a:buClr>
                <a:schemeClr val="lt1"/>
              </a:buClr>
              <a:buSzPts val="1800"/>
              <a:buFont typeface="Arial"/>
              <a:buNone/>
            </a:pPr>
            <a:r>
              <a:rPr lang="en-US" sz="1800" b="1" i="0" u="none" strike="noStrike" cap="none">
                <a:solidFill>
                  <a:schemeClr val="lt1"/>
                </a:solidFill>
                <a:latin typeface="Arial"/>
                <a:ea typeface="Arial"/>
                <a:cs typeface="Arial"/>
                <a:sym typeface="Arial"/>
              </a:rPr>
              <a:t>Web</a:t>
            </a:r>
            <a:endParaRPr sz="1800" b="0" i="0" u="none" strike="noStrike" cap="none">
              <a:solidFill>
                <a:schemeClr val="lt1"/>
              </a:solidFill>
              <a:latin typeface="Arial"/>
              <a:ea typeface="Arial"/>
              <a:cs typeface="Arial"/>
              <a:sym typeface="Arial"/>
            </a:endParaRPr>
          </a:p>
        </p:txBody>
      </p:sp>
      <p:sp>
        <p:nvSpPr>
          <p:cNvPr id="876" name="Shape 876"/>
          <p:cNvSpPr/>
          <p:nvPr/>
        </p:nvSpPr>
        <p:spPr>
          <a:xfrm>
            <a:off x="4301788" y="4493735"/>
            <a:ext cx="1443945" cy="1443945"/>
          </a:xfrm>
          <a:custGeom>
            <a:avLst/>
            <a:gdLst/>
            <a:ahLst/>
            <a:cxnLst/>
            <a:rect l="0" t="0" r="0" b="0"/>
            <a:pathLst>
              <a:path w="986234" h="986234" extrusionOk="0">
                <a:moveTo>
                  <a:pt x="0" y="493117"/>
                </a:moveTo>
                <a:cubicBezTo>
                  <a:pt x="0" y="220776"/>
                  <a:pt x="220776" y="0"/>
                  <a:pt x="493117" y="0"/>
                </a:cubicBezTo>
                <a:cubicBezTo>
                  <a:pt x="765458" y="0"/>
                  <a:pt x="986234" y="220776"/>
                  <a:pt x="986234" y="493117"/>
                </a:cubicBezTo>
                <a:cubicBezTo>
                  <a:pt x="986234" y="765458"/>
                  <a:pt x="765458" y="986234"/>
                  <a:pt x="493117" y="986234"/>
                </a:cubicBezTo>
                <a:cubicBezTo>
                  <a:pt x="220776" y="986234"/>
                  <a:pt x="0" y="765458"/>
                  <a:pt x="0" y="493117"/>
                </a:cubicBezTo>
                <a:close/>
              </a:path>
            </a:pathLst>
          </a:custGeom>
          <a:solidFill>
            <a:srgbClr val="13CC86"/>
          </a:solidFill>
          <a:ln w="12700" cap="flat" cmpd="sng">
            <a:solidFill>
              <a:schemeClr val="lt1"/>
            </a:solidFill>
            <a:prstDash val="solid"/>
            <a:miter lim="800000"/>
            <a:headEnd type="none" w="sm" len="sm"/>
            <a:tailEnd type="none" w="sm" len="sm"/>
          </a:ln>
        </p:spPr>
        <p:txBody>
          <a:bodyPr spcFirstLastPara="1" wrap="square" lIns="1371600" tIns="1463040" rIns="0" bIns="0" anchor="ctr" anchorCtr="0">
            <a:noAutofit/>
          </a:bodyPr>
          <a:lstStyle/>
          <a:p>
            <a:pPr marL="0" marR="0" lvl="0" indent="0" algn="ctr" rtl="0">
              <a:lnSpc>
                <a:spcPct val="90000"/>
              </a:lnSpc>
              <a:spcBef>
                <a:spcPts val="0"/>
              </a:spcBef>
              <a:spcAft>
                <a:spcPts val="0"/>
              </a:spcAft>
              <a:buClr>
                <a:schemeClr val="lt1"/>
              </a:buClr>
              <a:buSzPts val="1800"/>
              <a:buFont typeface="Arial"/>
              <a:buNone/>
            </a:pPr>
            <a:r>
              <a:rPr lang="en-US" sz="1800" b="1" i="0" u="none" strike="noStrike" cap="none">
                <a:solidFill>
                  <a:schemeClr val="lt1"/>
                </a:solidFill>
                <a:latin typeface="Arial"/>
                <a:ea typeface="Arial"/>
                <a:cs typeface="Arial"/>
                <a:sym typeface="Arial"/>
              </a:rPr>
              <a:t>Social </a:t>
            </a:r>
            <a:endParaRPr/>
          </a:p>
          <a:p>
            <a:pPr marL="0" marR="0" lvl="0" indent="0" algn="ctr" rtl="0">
              <a:lnSpc>
                <a:spcPct val="90000"/>
              </a:lnSpc>
              <a:spcBef>
                <a:spcPts val="630"/>
              </a:spcBef>
              <a:spcAft>
                <a:spcPts val="0"/>
              </a:spcAft>
              <a:buClr>
                <a:schemeClr val="lt1"/>
              </a:buClr>
              <a:buSzPts val="1800"/>
              <a:buFont typeface="Arial"/>
              <a:buNone/>
            </a:pPr>
            <a:r>
              <a:rPr lang="en-US" sz="1800" b="1" i="0" u="none" strike="noStrike" cap="none">
                <a:solidFill>
                  <a:schemeClr val="lt1"/>
                </a:solidFill>
                <a:latin typeface="Arial"/>
                <a:ea typeface="Arial"/>
                <a:cs typeface="Arial"/>
                <a:sym typeface="Arial"/>
              </a:rPr>
              <a:t>media</a:t>
            </a:r>
            <a:endParaRPr sz="1800" b="0" i="0" u="none" strike="noStrike" cap="none">
              <a:solidFill>
                <a:schemeClr val="lt1"/>
              </a:solidFill>
              <a:latin typeface="Arial"/>
              <a:ea typeface="Arial"/>
              <a:cs typeface="Arial"/>
              <a:sym typeface="Arial"/>
            </a:endParaRPr>
          </a:p>
        </p:txBody>
      </p:sp>
      <p:sp>
        <p:nvSpPr>
          <p:cNvPr id="877" name="Shape 877"/>
          <p:cNvSpPr/>
          <p:nvPr/>
        </p:nvSpPr>
        <p:spPr>
          <a:xfrm>
            <a:off x="3427084" y="3029255"/>
            <a:ext cx="1443945" cy="1443945"/>
          </a:xfrm>
          <a:custGeom>
            <a:avLst/>
            <a:gdLst/>
            <a:ahLst/>
            <a:cxnLst/>
            <a:rect l="0" t="0" r="0" b="0"/>
            <a:pathLst>
              <a:path w="986234" h="986234" extrusionOk="0">
                <a:moveTo>
                  <a:pt x="0" y="493117"/>
                </a:moveTo>
                <a:cubicBezTo>
                  <a:pt x="0" y="220776"/>
                  <a:pt x="220776" y="0"/>
                  <a:pt x="493117" y="0"/>
                </a:cubicBezTo>
                <a:cubicBezTo>
                  <a:pt x="765458" y="0"/>
                  <a:pt x="986234" y="220776"/>
                  <a:pt x="986234" y="493117"/>
                </a:cubicBezTo>
                <a:cubicBezTo>
                  <a:pt x="986234" y="765458"/>
                  <a:pt x="765458" y="986234"/>
                  <a:pt x="493117" y="986234"/>
                </a:cubicBezTo>
                <a:cubicBezTo>
                  <a:pt x="220776" y="986234"/>
                  <a:pt x="0" y="765458"/>
                  <a:pt x="0" y="493117"/>
                </a:cubicBezTo>
                <a:close/>
              </a:path>
            </a:pathLst>
          </a:custGeom>
          <a:solidFill>
            <a:srgbClr val="13CC86"/>
          </a:solidFill>
          <a:ln w="12700" cap="flat" cmpd="sng">
            <a:solidFill>
              <a:schemeClr val="lt1"/>
            </a:solidFill>
            <a:prstDash val="solid"/>
            <a:miter lim="800000"/>
            <a:headEnd type="none" w="sm" len="sm"/>
            <a:tailEnd type="none" w="sm" len="sm"/>
          </a:ln>
        </p:spPr>
        <p:txBody>
          <a:bodyPr spcFirstLastPara="1" wrap="square" lIns="1371600" tIns="1463040" rIns="0" bIns="0" anchor="ctr" anchorCtr="0">
            <a:noAutofit/>
          </a:bodyPr>
          <a:lstStyle/>
          <a:p>
            <a:pPr marL="0" marR="0" lvl="0" indent="0" algn="ctr" rtl="0">
              <a:lnSpc>
                <a:spcPct val="90000"/>
              </a:lnSpc>
              <a:spcBef>
                <a:spcPts val="0"/>
              </a:spcBef>
              <a:spcAft>
                <a:spcPts val="0"/>
              </a:spcAft>
              <a:buClr>
                <a:schemeClr val="lt1"/>
              </a:buClr>
              <a:buSzPts val="1800"/>
              <a:buFont typeface="Arial"/>
              <a:buNone/>
            </a:pPr>
            <a:r>
              <a:rPr lang="en-US" sz="1800" b="1" i="0" u="none" strike="noStrike" cap="none" dirty="0">
                <a:solidFill>
                  <a:schemeClr val="lt1"/>
                </a:solidFill>
                <a:latin typeface="Arial"/>
                <a:ea typeface="Arial"/>
                <a:cs typeface="Arial"/>
                <a:sym typeface="Arial"/>
              </a:rPr>
              <a:t>Machine </a:t>
            </a:r>
            <a:endParaRPr dirty="0"/>
          </a:p>
          <a:p>
            <a:pPr marL="0" marR="0" lvl="0" indent="0" algn="ctr" rtl="0">
              <a:lnSpc>
                <a:spcPct val="90000"/>
              </a:lnSpc>
              <a:spcBef>
                <a:spcPts val="630"/>
              </a:spcBef>
              <a:spcAft>
                <a:spcPts val="0"/>
              </a:spcAft>
              <a:buClr>
                <a:schemeClr val="lt1"/>
              </a:buClr>
              <a:buSzPts val="1800"/>
              <a:buFont typeface="Arial"/>
              <a:buNone/>
            </a:pPr>
            <a:r>
              <a:rPr lang="en-US" sz="1800" b="1" i="0" u="none" strike="noStrike" cap="none" dirty="0">
                <a:solidFill>
                  <a:schemeClr val="lt1"/>
                </a:solidFill>
                <a:latin typeface="Arial"/>
                <a:ea typeface="Arial"/>
                <a:cs typeface="Arial"/>
                <a:sym typeface="Arial"/>
              </a:rPr>
              <a:t>Log Data</a:t>
            </a:r>
            <a:endParaRPr sz="1800" b="0" i="0" u="none" strike="noStrike" cap="none" dirty="0">
              <a:solidFill>
                <a:schemeClr val="lt1"/>
              </a:solidFill>
              <a:latin typeface="Arial"/>
              <a:ea typeface="Arial"/>
              <a:cs typeface="Arial"/>
              <a:sym typeface="Arial"/>
            </a:endParaRPr>
          </a:p>
        </p:txBody>
      </p:sp>
      <p:sp>
        <p:nvSpPr>
          <p:cNvPr id="878" name="Shape 878"/>
          <p:cNvSpPr/>
          <p:nvPr/>
        </p:nvSpPr>
        <p:spPr>
          <a:xfrm>
            <a:off x="3777721" y="1425202"/>
            <a:ext cx="1443945" cy="1443945"/>
          </a:xfrm>
          <a:custGeom>
            <a:avLst/>
            <a:gdLst/>
            <a:ahLst/>
            <a:cxnLst/>
            <a:rect l="0" t="0" r="0" b="0"/>
            <a:pathLst>
              <a:path w="986234" h="986234" extrusionOk="0">
                <a:moveTo>
                  <a:pt x="0" y="493117"/>
                </a:moveTo>
                <a:cubicBezTo>
                  <a:pt x="0" y="220776"/>
                  <a:pt x="220776" y="0"/>
                  <a:pt x="493117" y="0"/>
                </a:cubicBezTo>
                <a:cubicBezTo>
                  <a:pt x="765458" y="0"/>
                  <a:pt x="986234" y="220776"/>
                  <a:pt x="986234" y="493117"/>
                </a:cubicBezTo>
                <a:cubicBezTo>
                  <a:pt x="986234" y="765458"/>
                  <a:pt x="765458" y="986234"/>
                  <a:pt x="493117" y="986234"/>
                </a:cubicBezTo>
                <a:cubicBezTo>
                  <a:pt x="220776" y="986234"/>
                  <a:pt x="0" y="765458"/>
                  <a:pt x="0" y="493117"/>
                </a:cubicBezTo>
                <a:close/>
              </a:path>
            </a:pathLst>
          </a:custGeom>
          <a:solidFill>
            <a:srgbClr val="13CC86"/>
          </a:solidFill>
          <a:ln w="12700" cap="flat" cmpd="sng">
            <a:solidFill>
              <a:schemeClr val="lt1"/>
            </a:solidFill>
            <a:prstDash val="solid"/>
            <a:miter lim="800000"/>
            <a:headEnd type="none" w="sm" len="sm"/>
            <a:tailEnd type="none" w="sm" len="sm"/>
          </a:ln>
        </p:spPr>
        <p:txBody>
          <a:bodyPr spcFirstLastPara="1" wrap="square" lIns="1371600" tIns="1463040" rIns="0" bIns="0" anchor="ctr" anchorCtr="0">
            <a:noAutofit/>
          </a:bodyPr>
          <a:lstStyle/>
          <a:p>
            <a:pPr marL="0" marR="0" lvl="0" indent="0" algn="ctr" rtl="0">
              <a:lnSpc>
                <a:spcPct val="90000"/>
              </a:lnSpc>
              <a:spcBef>
                <a:spcPts val="0"/>
              </a:spcBef>
              <a:spcAft>
                <a:spcPts val="0"/>
              </a:spcAft>
              <a:buClr>
                <a:schemeClr val="lt1"/>
              </a:buClr>
              <a:buSzPts val="1800"/>
              <a:buFont typeface="Arial"/>
              <a:buNone/>
            </a:pPr>
            <a:r>
              <a:rPr lang="en-US" sz="1800" b="1" i="0" u="none" strike="noStrike" cap="none" dirty="0">
                <a:solidFill>
                  <a:schemeClr val="lt1"/>
                </a:solidFill>
                <a:latin typeface="Arial"/>
                <a:ea typeface="Arial"/>
                <a:cs typeface="Arial"/>
                <a:sym typeface="Arial"/>
              </a:rPr>
              <a:t>Sensor </a:t>
            </a:r>
            <a:endParaRPr dirty="0"/>
          </a:p>
          <a:p>
            <a:pPr marL="0" marR="0" lvl="0" indent="0" algn="ctr" rtl="0">
              <a:lnSpc>
                <a:spcPct val="90000"/>
              </a:lnSpc>
              <a:spcBef>
                <a:spcPts val="630"/>
              </a:spcBef>
              <a:spcAft>
                <a:spcPts val="0"/>
              </a:spcAft>
              <a:buClr>
                <a:schemeClr val="lt1"/>
              </a:buClr>
              <a:buSzPts val="1800"/>
              <a:buFont typeface="Arial"/>
              <a:buNone/>
            </a:pPr>
            <a:r>
              <a:rPr lang="en-US" sz="1800" b="1" i="0" u="none" strike="noStrike" cap="none" dirty="0">
                <a:solidFill>
                  <a:schemeClr val="lt1"/>
                </a:solidFill>
                <a:latin typeface="Arial"/>
                <a:ea typeface="Arial"/>
                <a:cs typeface="Arial"/>
                <a:sym typeface="Arial"/>
              </a:rPr>
              <a:t>data</a:t>
            </a:r>
            <a:endParaRPr sz="1800" b="0" i="0" u="none" strike="noStrike" cap="none" dirty="0">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Digital_Mint">
      <a:dk1>
        <a:srgbClr val="000000"/>
      </a:dk1>
      <a:lt1>
        <a:srgbClr val="FFFFFF"/>
      </a:lt1>
      <a:dk2>
        <a:srgbClr val="44546A"/>
      </a:dk2>
      <a:lt2>
        <a:srgbClr val="E7E6E6"/>
      </a:lt2>
      <a:accent1>
        <a:srgbClr val="1CC083"/>
      </a:accent1>
      <a:accent2>
        <a:srgbClr val="96E2C0"/>
      </a:accent2>
      <a:accent3>
        <a:srgbClr val="56687C"/>
      </a:accent3>
      <a:accent4>
        <a:srgbClr val="44546A"/>
      </a:accent4>
      <a:accent5>
        <a:srgbClr val="1CC083"/>
      </a:accent5>
      <a:accent6>
        <a:srgbClr val="96E2C0"/>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TotalTime>
  <Words>9920</Words>
  <Application>Microsoft Office PowerPoint</Application>
  <PresentationFormat>Widescreen</PresentationFormat>
  <Paragraphs>723</Paragraphs>
  <Slides>33</Slides>
  <Notes>33</Notes>
  <HiddenSlides>1</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33</vt:i4>
      </vt:variant>
    </vt:vector>
  </HeadingPairs>
  <TitlesOfParts>
    <vt:vector size="41" baseType="lpstr">
      <vt:lpstr>Arial</vt:lpstr>
      <vt:lpstr>Calibri</vt:lpstr>
      <vt:lpstr>Courier New</vt:lpstr>
      <vt:lpstr>Noto Sans Symbols</vt:lpstr>
      <vt:lpstr>Source Sans Pro</vt:lpstr>
      <vt:lpstr>Wingdings 3</vt:lpstr>
      <vt:lpstr>Office Theme</vt:lpstr>
      <vt:lpstr>Custom Design</vt:lpstr>
      <vt:lpstr>PowerPoint Presentation</vt:lpstr>
      <vt:lpstr>Module Learning Objectives</vt:lpstr>
      <vt:lpstr>Module Topics</vt:lpstr>
      <vt:lpstr>1. What is Big Data?</vt:lpstr>
      <vt:lpstr>1.1 Definition(s) of Big Data</vt:lpstr>
      <vt:lpstr>1.2 Know the history</vt:lpstr>
      <vt:lpstr>1.2 Know the history (Contd.)</vt:lpstr>
      <vt:lpstr>1.3 How Big is Big Data?</vt:lpstr>
      <vt:lpstr>1.4 Sources of Big Data</vt:lpstr>
      <vt:lpstr>1.5 Characteristics of Big Data - The Three V’s</vt:lpstr>
      <vt:lpstr>1.6 Volume</vt:lpstr>
      <vt:lpstr>1.7 Know the numbers</vt:lpstr>
      <vt:lpstr>1.8 Challenges</vt:lpstr>
      <vt:lpstr>What did you Grasp?</vt:lpstr>
      <vt:lpstr>What did you Grasp?</vt:lpstr>
      <vt:lpstr>2. Velocity</vt:lpstr>
      <vt:lpstr>2.1 Applications of the Velocity dimension</vt:lpstr>
      <vt:lpstr>2.2 Challenges</vt:lpstr>
      <vt:lpstr>What did you Grasp?</vt:lpstr>
      <vt:lpstr>3. Variety</vt:lpstr>
      <vt:lpstr>3.1 Dimensions of variety</vt:lpstr>
      <vt:lpstr>3.2 Challenges</vt:lpstr>
      <vt:lpstr>What did you Grasp?</vt:lpstr>
      <vt:lpstr>What did you Grasp?</vt:lpstr>
      <vt:lpstr>4. Value - the Big V of Big Data </vt:lpstr>
      <vt:lpstr>4.1 Drivers of Big Data Value</vt:lpstr>
      <vt:lpstr>4.2. How to access and analyze big data?</vt:lpstr>
      <vt:lpstr>4.3. Benefits of Processing Big Data</vt:lpstr>
      <vt:lpstr>What did you Grasp?</vt:lpstr>
      <vt:lpstr>5. Any other V’s?</vt:lpstr>
      <vt:lpstr>What did you Grasp?</vt:lpstr>
      <vt:lpstr>In a nutshell, we learnt: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Windows User</cp:lastModifiedBy>
  <cp:revision>12</cp:revision>
  <dcterms:modified xsi:type="dcterms:W3CDTF">2018-07-31T16:59:26Z</dcterms:modified>
</cp:coreProperties>
</file>