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72" r:id="rId9"/>
    <p:sldId id="263" r:id="rId10"/>
    <p:sldId id="264" r:id="rId11"/>
    <p:sldId id="27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78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CBEAF9-9E58-4CC8-A6FF-6DD8A58DEEA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CBEAF9-9E58-4CC8-A6FF-6DD8A58DEEA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CBEAF9-9E58-4CC8-A6FF-6DD8A58DEEA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CBEAF9-9E58-4CC8-A6FF-6DD8A58DEEA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CBEAF9-9E58-4CC8-A6FF-6DD8A58DEEA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CBEAF9-9E58-4CC8-A6FF-6DD8A58DEEA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CBEAF9-9E58-4CC8-A6FF-6DD8A58DEEA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CBEAF9-9E58-4CC8-A6FF-6DD8A58DEEA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CBEAF9-9E58-4CC8-A6FF-6DD8A58DEEA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CBEAF9-9E58-4CC8-A6FF-6DD8A58DEEA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4CBEAF9-9E58-4CC8-A6FF-6DD8A58DEEA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8/12/2018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492896"/>
            <a:ext cx="8388424" cy="1975104"/>
          </a:xfrm>
        </p:spPr>
        <p:txBody>
          <a:bodyPr/>
          <a:lstStyle/>
          <a:p>
            <a:r>
              <a:rPr lang="en-IN" sz="3600" b="0" dirty="0" smtClean="0">
                <a:latin typeface="Adobe Garamond Pro" pitchFamily="18" charset="0"/>
              </a:rPr>
              <a:t>Data , information and units of data storage</a:t>
            </a:r>
            <a:endParaRPr lang="en-IN" sz="3600" b="0" dirty="0">
              <a:latin typeface="Adobe Garamond Pr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u="sng" dirty="0" smtClean="0">
                <a:solidFill>
                  <a:srgbClr val="FF0000"/>
                </a:solidFill>
              </a:rPr>
              <a:t>Bit</a:t>
            </a:r>
            <a:endParaRPr lang="en-IN" sz="54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sz="4000" dirty="0" smtClean="0"/>
              <a:t>bit </a:t>
            </a:r>
            <a:r>
              <a:rPr lang="en-IN" sz="4000" dirty="0" smtClean="0"/>
              <a:t> comes from the word </a:t>
            </a:r>
            <a:r>
              <a:rPr lang="en-IN" sz="4000" dirty="0" smtClean="0"/>
              <a:t>“binary digit” </a:t>
            </a:r>
          </a:p>
          <a:p>
            <a:r>
              <a:rPr lang="en-IN" sz="4000" dirty="0" smtClean="0"/>
              <a:t>It is  </a:t>
            </a:r>
            <a:r>
              <a:rPr lang="en-IN" sz="4000" dirty="0" smtClean="0"/>
              <a:t>the basic unit of information for computers </a:t>
            </a:r>
          </a:p>
          <a:p>
            <a:r>
              <a:rPr lang="en-IN" sz="4000" dirty="0" smtClean="0"/>
              <a:t>1 </a:t>
            </a:r>
            <a:r>
              <a:rPr lang="en-IN" sz="4000" dirty="0" smtClean="0"/>
              <a:t>or 0 are the only </a:t>
            </a:r>
            <a:r>
              <a:rPr lang="en-IN" sz="4000" dirty="0" smtClean="0"/>
              <a:t>values </a:t>
            </a:r>
            <a:endParaRPr lang="en-IN" sz="40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What is a Byte?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83560"/>
            <a:ext cx="8219256" cy="4572000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Eight bits grouped together as a </a:t>
            </a:r>
            <a:r>
              <a:rPr lang="en-IN" b="1" dirty="0" smtClean="0"/>
              <a:t>unit</a:t>
            </a:r>
          </a:p>
          <a:p>
            <a:pPr>
              <a:buNone/>
            </a:pPr>
            <a:endParaRPr lang="en-IN" dirty="0" smtClean="0"/>
          </a:p>
          <a:p>
            <a:r>
              <a:rPr lang="en-IN" b="1" dirty="0" smtClean="0"/>
              <a:t>Provides enough different combinations of </a:t>
            </a:r>
            <a:r>
              <a:rPr lang="en-IN" b="1" dirty="0" smtClean="0"/>
              <a:t>0’s </a:t>
            </a:r>
            <a:r>
              <a:rPr lang="en-IN" b="1" dirty="0" smtClean="0"/>
              <a:t>and </a:t>
            </a:r>
            <a:r>
              <a:rPr lang="en-IN" b="1" dirty="0" smtClean="0"/>
              <a:t>1’s </a:t>
            </a:r>
            <a:r>
              <a:rPr lang="en-IN" b="1" dirty="0" smtClean="0"/>
              <a:t>to represent 256 individual characters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sz="2600" dirty="0" smtClean="0"/>
              <a:t>Numbers</a:t>
            </a:r>
          </a:p>
          <a:p>
            <a:pPr>
              <a:buFont typeface="Arial" pitchFamily="34" charset="0"/>
              <a:buChar char="•"/>
            </a:pPr>
            <a:r>
              <a:rPr lang="en-IN" sz="2600" dirty="0" smtClean="0"/>
              <a:t>Uppercase</a:t>
            </a:r>
            <a:br>
              <a:rPr lang="en-IN" sz="2600" dirty="0" smtClean="0"/>
            </a:br>
            <a:r>
              <a:rPr lang="en-IN" sz="2600" dirty="0" smtClean="0"/>
              <a:t> and lowercase</a:t>
            </a:r>
            <a:br>
              <a:rPr lang="en-IN" sz="2600" dirty="0" smtClean="0"/>
            </a:br>
            <a:r>
              <a:rPr lang="en-IN" sz="2600" dirty="0" smtClean="0"/>
              <a:t> letters</a:t>
            </a:r>
          </a:p>
          <a:p>
            <a:pPr>
              <a:buFont typeface="Arial" pitchFamily="34" charset="0"/>
              <a:buChar char="•"/>
            </a:pPr>
            <a:r>
              <a:rPr lang="en-IN" sz="2600" dirty="0" smtClean="0"/>
              <a:t>Punctuation</a:t>
            </a:r>
            <a:br>
              <a:rPr lang="en-IN" sz="2600" dirty="0" smtClean="0"/>
            </a:br>
            <a:r>
              <a:rPr lang="en-IN" sz="2600" dirty="0" smtClean="0"/>
              <a:t> marks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1 </a:t>
            </a:r>
            <a:r>
              <a:rPr lang="en-IN" sz="4800" dirty="0" smtClean="0"/>
              <a:t>Byte </a:t>
            </a:r>
            <a:r>
              <a:rPr lang="en-IN" sz="4800" dirty="0" smtClean="0"/>
              <a:t>= 8 bits </a:t>
            </a:r>
          </a:p>
          <a:p>
            <a:r>
              <a:rPr lang="en-IN" sz="4800" dirty="0" smtClean="0"/>
              <a:t>Each </a:t>
            </a:r>
            <a:r>
              <a:rPr lang="en-IN" sz="4800" dirty="0" smtClean="0"/>
              <a:t>keyboard character is stored as a Byte </a:t>
            </a:r>
          </a:p>
          <a:p>
            <a:r>
              <a:rPr lang="en-IN" sz="4800" dirty="0" smtClean="0"/>
              <a:t> </a:t>
            </a:r>
            <a:r>
              <a:rPr lang="en-IN" sz="4800" dirty="0" smtClean="0"/>
              <a:t>Example  </a:t>
            </a:r>
            <a:r>
              <a:rPr lang="en-IN" sz="4800" dirty="0" smtClean="0"/>
              <a:t>-: A </a:t>
            </a:r>
            <a:r>
              <a:rPr lang="en-IN" sz="4800" dirty="0" smtClean="0"/>
              <a:t>= 01000001 </a:t>
            </a:r>
            <a:endParaRPr lang="en-IN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C000"/>
                </a:solidFill>
              </a:rPr>
              <a:t>Units-bigger then bytes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Byte a grouping of eight bits for instance --&gt; 0110 0001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/>
              <a:t>Kb (kilobyte) about 1000 bytes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/>
              <a:t>Mb (megabyte) about one thousand Kb or one million bytes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Gb</a:t>
            </a:r>
            <a:r>
              <a:rPr lang="en-IN" dirty="0" smtClean="0"/>
              <a:t>  </a:t>
            </a:r>
            <a:r>
              <a:rPr lang="en-IN" dirty="0" smtClean="0"/>
              <a:t>(gigabyte) about one thousand Mb or one billion bytes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/>
              <a:t>Tb (terabyte) is about one thousand </a:t>
            </a:r>
            <a:r>
              <a:rPr lang="en-IN" dirty="0" err="1" smtClean="0"/>
              <a:t>Gb</a:t>
            </a:r>
            <a:r>
              <a:rPr lang="en-IN" dirty="0" smtClean="0"/>
              <a:t> or one trillion bytes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12064"/>
            <a:ext cx="8748464" cy="914400"/>
          </a:xfrm>
        </p:spPr>
        <p:txBody>
          <a:bodyPr/>
          <a:lstStyle/>
          <a:p>
            <a:r>
              <a:rPr lang="en-IN" sz="4400" b="1" dirty="0" smtClean="0">
                <a:solidFill>
                  <a:srgbClr val="FF0000"/>
                </a:solidFill>
              </a:rPr>
              <a:t>Terms for Storage Capacities</a:t>
            </a: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1 </a:t>
            </a:r>
            <a:r>
              <a:rPr lang="en-IN" sz="4000" dirty="0" smtClean="0"/>
              <a:t>bit = 0 or 1 </a:t>
            </a:r>
          </a:p>
          <a:p>
            <a:r>
              <a:rPr lang="en-IN" sz="4000" dirty="0" smtClean="0"/>
              <a:t>8 </a:t>
            </a:r>
            <a:r>
              <a:rPr lang="en-IN" sz="4000" dirty="0" smtClean="0"/>
              <a:t>bits = 1 byte </a:t>
            </a:r>
          </a:p>
          <a:p>
            <a:r>
              <a:rPr lang="en-IN" sz="4000" dirty="0" smtClean="0"/>
              <a:t>1 </a:t>
            </a:r>
            <a:r>
              <a:rPr lang="en-IN" sz="4000" dirty="0" smtClean="0"/>
              <a:t>thousand bytes = kilobyte (KB) </a:t>
            </a:r>
            <a:endParaRPr lang="en-IN" sz="4000" dirty="0" smtClean="0"/>
          </a:p>
          <a:p>
            <a:r>
              <a:rPr lang="en-IN" sz="4000" dirty="0" smtClean="0"/>
              <a:t>1 </a:t>
            </a:r>
            <a:r>
              <a:rPr lang="en-IN" sz="4000" dirty="0" smtClean="0"/>
              <a:t>million bytes = megabyte (MB) </a:t>
            </a:r>
            <a:endParaRPr lang="en-IN" sz="4000" dirty="0" smtClean="0"/>
          </a:p>
          <a:p>
            <a:r>
              <a:rPr lang="en-IN" sz="4000" dirty="0" smtClean="0"/>
              <a:t>1 </a:t>
            </a:r>
            <a:r>
              <a:rPr lang="en-IN" sz="4000" dirty="0" smtClean="0"/>
              <a:t>billion bytes = gigabyte (GB) </a:t>
            </a:r>
            <a:endParaRPr lang="en-IN" sz="4000" dirty="0" smtClean="0"/>
          </a:p>
          <a:p>
            <a:r>
              <a:rPr lang="en-IN" sz="4000" dirty="0" smtClean="0"/>
              <a:t>1 </a:t>
            </a:r>
            <a:r>
              <a:rPr lang="en-IN" sz="4000" dirty="0" smtClean="0"/>
              <a:t>trillion = terabyte (TB)</a:t>
            </a:r>
            <a:endParaRPr lang="en-IN" sz="4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>
                <a:solidFill>
                  <a:srgbClr val="FFC000"/>
                </a:solidFill>
              </a:rPr>
              <a:t>Examples in real life-:</a:t>
            </a:r>
            <a:endParaRPr lang="en-IN" sz="4400" b="1" dirty="0">
              <a:solidFill>
                <a:srgbClr val="FFC000"/>
              </a:solidFill>
            </a:endParaRPr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1556792"/>
            <a:ext cx="3496163" cy="49536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6096" y="1772816"/>
            <a:ext cx="3240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/>
              <a:t>A  file  with  size  =74 Bytes</a:t>
            </a:r>
            <a:endParaRPr lang="en-IN" sz="6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6600" dirty="0" smtClean="0"/>
              <a:t>74 Bytes =74 * 8  Bits</a:t>
            </a:r>
          </a:p>
          <a:p>
            <a:pPr>
              <a:buNone/>
            </a:pPr>
            <a:r>
              <a:rPr lang="en-IN" sz="6600" dirty="0" smtClean="0"/>
              <a:t> </a:t>
            </a:r>
            <a:r>
              <a:rPr lang="en-IN" sz="6600" dirty="0" smtClean="0"/>
              <a:t>                  =592 Bits</a:t>
            </a:r>
            <a:endParaRPr lang="en-IN" sz="6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548680"/>
            <a:ext cx="7632848" cy="5544616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764704"/>
            <a:ext cx="7488832" cy="5616624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How is memory measured?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4000" b="1" dirty="0" smtClean="0"/>
          </a:p>
          <a:p>
            <a:r>
              <a:rPr lang="en-IN" sz="4000" b="1" dirty="0" smtClean="0"/>
              <a:t>By </a:t>
            </a:r>
            <a:r>
              <a:rPr lang="en-IN" sz="4000" b="1" dirty="0" smtClean="0"/>
              <a:t>number of bytes available for storage</a:t>
            </a:r>
            <a:endParaRPr lang="en-IN" sz="4000" dirty="0" smtClean="0"/>
          </a:p>
          <a:p>
            <a:r>
              <a:rPr lang="en-IN" sz="4000" b="1" dirty="0" smtClean="0"/>
              <a:t>1 KB </a:t>
            </a:r>
            <a:r>
              <a:rPr lang="en-IN" sz="4000" b="1" dirty="0" smtClean="0"/>
              <a:t>= 1024 </a:t>
            </a:r>
            <a:r>
              <a:rPr lang="en-IN" sz="4000" b="1" dirty="0" smtClean="0"/>
              <a:t>bytes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 smtClean="0">
                <a:solidFill>
                  <a:srgbClr val="FF0000"/>
                </a:solidFill>
                <a:latin typeface="Adobe Garamond Pro Bold" pitchFamily="18" charset="0"/>
              </a:rPr>
              <a:t>Objectives</a:t>
            </a:r>
            <a:endParaRPr lang="en-IN" sz="4800" dirty="0">
              <a:solidFill>
                <a:srgbClr val="FF0000"/>
              </a:solidFill>
              <a:latin typeface="Adobe Garamond Pro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To  </a:t>
            </a:r>
            <a:r>
              <a:rPr lang="en-IN" dirty="0" smtClean="0"/>
              <a:t>Understand  about  Data</a:t>
            </a:r>
          </a:p>
          <a:p>
            <a:r>
              <a:rPr lang="en-IN" dirty="0" smtClean="0"/>
              <a:t>To  Understand  about  information</a:t>
            </a:r>
          </a:p>
          <a:p>
            <a:r>
              <a:rPr lang="en-IN" dirty="0" smtClean="0"/>
              <a:t>To </a:t>
            </a:r>
            <a:r>
              <a:rPr lang="en-IN" dirty="0" smtClean="0"/>
              <a:t>Understand about the memories and storage 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476672"/>
            <a:ext cx="8064896" cy="583264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 smtClean="0">
                <a:solidFill>
                  <a:srgbClr val="FFFF00"/>
                </a:solidFill>
                <a:latin typeface="Adobe Garamond Pro Bold" pitchFamily="18" charset="0"/>
                <a:ea typeface="Adobe Gothic Std B" pitchFamily="34" charset="-128"/>
              </a:rPr>
              <a:t> What  is  Data?</a:t>
            </a:r>
            <a:endParaRPr lang="en-IN" sz="4800" dirty="0">
              <a:solidFill>
                <a:srgbClr val="FFFF00"/>
              </a:solidFill>
              <a:latin typeface="Adobe Garamond Pro Bold" pitchFamily="18" charset="0"/>
              <a:ea typeface="Adobe Gothic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Raw  facts and figures</a:t>
            </a:r>
          </a:p>
          <a:p>
            <a:r>
              <a:rPr lang="en-IN" dirty="0" smtClean="0"/>
              <a:t>Numbers, characters, symbols, images etc., which can be processed by a computer</a:t>
            </a:r>
          </a:p>
          <a:p>
            <a:r>
              <a:rPr lang="en-IN" dirty="0" smtClean="0"/>
              <a:t>Data must be interpreted, by a human or machine, to derive meaning</a:t>
            </a:r>
          </a:p>
          <a:p>
            <a:r>
              <a:rPr lang="en-IN" dirty="0" smtClean="0"/>
              <a:t>Data is meaningless because it’s just raw facts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5757"/>
                </a:solidFill>
                <a:latin typeface="Adobe Myungjo Std M" pitchFamily="18" charset="-128"/>
                <a:ea typeface="Adobe Myungjo Std M" pitchFamily="18" charset="-128"/>
              </a:rPr>
              <a:t>Types of Data</a:t>
            </a:r>
            <a:endParaRPr lang="en-IN" b="1" dirty="0">
              <a:solidFill>
                <a:srgbClr val="FF5757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84784"/>
            <a:ext cx="7772400" cy="4968552"/>
          </a:xfrm>
        </p:spPr>
        <p:txBody>
          <a:bodyPr>
            <a:normAutofit lnSpcReduction="10000"/>
          </a:bodyPr>
          <a:lstStyle/>
          <a:p>
            <a:r>
              <a:rPr lang="en-IN" u="sng" dirty="0" smtClean="0"/>
              <a:t>ALPHANUMERIC   DATA </a:t>
            </a:r>
            <a:r>
              <a:rPr lang="en-IN" dirty="0" smtClean="0"/>
              <a:t>(COMBINATION OF NUMBERS AND LETTERS) </a:t>
            </a:r>
          </a:p>
          <a:p>
            <a:endParaRPr lang="en-IN" u="sng" dirty="0" smtClean="0"/>
          </a:p>
          <a:p>
            <a:r>
              <a:rPr lang="en-IN" u="sng" dirty="0" smtClean="0"/>
              <a:t>TEXT   DATA </a:t>
            </a:r>
            <a:r>
              <a:rPr lang="en-IN" dirty="0" smtClean="0"/>
              <a:t>(SENTENCES &amp; PARAGRAPHS USED IN WRITTEN COMMUNICATION)</a:t>
            </a:r>
          </a:p>
          <a:p>
            <a:endParaRPr lang="en-IN" u="sng" dirty="0" smtClean="0"/>
          </a:p>
          <a:p>
            <a:r>
              <a:rPr lang="en-IN" u="sng" dirty="0" smtClean="0"/>
              <a:t>IMAGE   DATA </a:t>
            </a:r>
            <a:r>
              <a:rPr lang="en-IN" dirty="0" smtClean="0"/>
              <a:t>(GRAPHICS, SHAPES, FIGURES ETC) </a:t>
            </a:r>
          </a:p>
          <a:p>
            <a:endParaRPr lang="en-IN" u="sng" dirty="0" smtClean="0"/>
          </a:p>
          <a:p>
            <a:r>
              <a:rPr lang="en-IN" u="sng" dirty="0" smtClean="0"/>
              <a:t>AUDIO </a:t>
            </a:r>
            <a:r>
              <a:rPr lang="en-IN" dirty="0" smtClean="0"/>
              <a:t> (HUMAN VOICE &amp; OTHER SOUNDS)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Example-: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Yes, Yes, No, Yes, No, Yes, No, Yes</a:t>
            </a:r>
          </a:p>
          <a:p>
            <a:r>
              <a:rPr lang="en-IN" dirty="0" smtClean="0"/>
              <a:t> 42, 63, 96, 74, 56, 86</a:t>
            </a:r>
          </a:p>
          <a:p>
            <a:r>
              <a:rPr lang="en-IN" dirty="0" smtClean="0"/>
              <a:t> 111192, 111234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All  this  data  is  meaningless  until  they  are given  a  CONTEXT  and  PROCESSED  into  a useable  form   and when  it is processed it  becomes   </a:t>
            </a:r>
            <a:r>
              <a:rPr lang="en-IN" b="1" dirty="0" smtClean="0">
                <a:solidFill>
                  <a:srgbClr val="FF0000"/>
                </a:solidFill>
              </a:rPr>
              <a:t>information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4017640" cy="900712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IN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skerville Old Face" pitchFamily="18" charset="0"/>
              </a:rPr>
              <a:t>Information</a:t>
            </a:r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 that  has  been  processed  within  a context  to  give  it  meaning. </a:t>
            </a:r>
          </a:p>
          <a:p>
            <a:r>
              <a:rPr lang="en-IN" dirty="0" smtClean="0"/>
              <a:t>"Information  is  data  that  has  been   processed” </a:t>
            </a:r>
          </a:p>
          <a:p>
            <a:r>
              <a:rPr lang="en-IN" dirty="0" smtClean="0"/>
              <a:t>"Information  is  interpreted  data" </a:t>
            </a:r>
          </a:p>
          <a:p>
            <a:r>
              <a:rPr lang="en-IN" dirty="0" smtClean="0"/>
              <a:t>Information  is  meaningful</a:t>
            </a:r>
          </a:p>
          <a:p>
            <a:r>
              <a:rPr lang="en-IN" dirty="0" smtClean="0"/>
              <a:t>So  when  we  combine   all the  meaningless data  then  it becomes  a useful  </a:t>
            </a:r>
            <a:r>
              <a:rPr lang="en-IN" dirty="0" err="1" smtClean="0"/>
              <a:t>inforamtion</a:t>
            </a: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solidFill>
                  <a:schemeClr val="tx2">
                    <a:lumMod val="75000"/>
                  </a:schemeClr>
                </a:solidFill>
              </a:rPr>
              <a:t>Example</a:t>
            </a:r>
            <a:r>
              <a:rPr lang="en-IN" dirty="0" smtClean="0"/>
              <a:t>-: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99592" y="1844824"/>
            <a:ext cx="2664296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i="1" dirty="0" smtClean="0">
                <a:solidFill>
                  <a:srgbClr val="FF0000"/>
                </a:solidFill>
              </a:rPr>
              <a:t>Raw  Data</a:t>
            </a:r>
            <a:endParaRPr lang="en-IN" sz="3600" b="1" i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600" y="3501008"/>
            <a:ext cx="2664296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i="1" dirty="0" smtClean="0">
                <a:solidFill>
                  <a:srgbClr val="FF0000"/>
                </a:solidFill>
              </a:rPr>
              <a:t>Context</a:t>
            </a:r>
            <a:endParaRPr lang="en-IN" sz="4000" b="1" i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5085184"/>
            <a:ext cx="2664296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i="1" dirty="0" smtClean="0">
                <a:solidFill>
                  <a:srgbClr val="FF0000"/>
                </a:solidFill>
              </a:rPr>
              <a:t>Information</a:t>
            </a:r>
            <a:endParaRPr lang="en-IN" sz="3200" b="1" i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7984" y="5085184"/>
            <a:ext cx="4320480" cy="1512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rgbClr val="FFFF00"/>
                </a:solidFill>
              </a:rPr>
              <a:t>Average test score calculated and show’s a  student’s scores in an assessment</a:t>
            </a:r>
            <a:endParaRPr lang="en-IN" sz="24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9992" y="3356992"/>
            <a:ext cx="4392488" cy="1080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FFFF00"/>
                </a:solidFill>
              </a:rPr>
              <a:t>Test  scores  achieve by  students</a:t>
            </a:r>
            <a:endParaRPr lang="en-IN" sz="2800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9992" y="1772816"/>
            <a:ext cx="3960440" cy="7920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rgbClr val="FFFF00"/>
                </a:solidFill>
              </a:rPr>
              <a:t>55,77,82,90,65</a:t>
            </a:r>
            <a:endParaRPr lang="en-IN" sz="3600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 flipH="1">
            <a:off x="2195736" y="2708920"/>
            <a:ext cx="36004" cy="7920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3635896" y="5517232"/>
            <a:ext cx="792088" cy="324036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3671900" y="3789040"/>
            <a:ext cx="828092" cy="108012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483768" y="4365104"/>
            <a:ext cx="36004" cy="7920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9792" y="450912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Processing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12064"/>
            <a:ext cx="8075240" cy="1476776"/>
          </a:xfrm>
        </p:spPr>
        <p:txBody>
          <a:bodyPr/>
          <a:lstStyle/>
          <a:p>
            <a:r>
              <a:rPr lang="en-IN" b="1" u="sng" dirty="0" smtClean="0">
                <a:solidFill>
                  <a:srgbClr val="C00000"/>
                </a:solidFill>
              </a:rPr>
              <a:t>Difference Between Data and Information</a:t>
            </a:r>
            <a:endParaRPr lang="en-IN" b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48880"/>
            <a:ext cx="3369568" cy="400668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             </a:t>
            </a:r>
            <a:r>
              <a:rPr lang="en-IN" dirty="0" smtClean="0">
                <a:solidFill>
                  <a:srgbClr val="FFFF00"/>
                </a:solidFill>
                <a:latin typeface="Algerian" pitchFamily="82" charset="0"/>
              </a:rPr>
              <a:t>Data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solidFill>
                  <a:srgbClr val="00B050"/>
                </a:solidFill>
                <a:latin typeface="Adobe Devanagari" pitchFamily="18" charset="0"/>
                <a:cs typeface="Adobe Devanagari" pitchFamily="18" charset="0"/>
              </a:rPr>
              <a:t>Raw  Facts  of  figures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solidFill>
                  <a:srgbClr val="00B050"/>
                </a:solidFill>
                <a:latin typeface="Adobe Devanagari" pitchFamily="18" charset="0"/>
                <a:cs typeface="Adobe Devanagari" pitchFamily="18" charset="0"/>
              </a:rPr>
              <a:t>No  Contextual meaning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solidFill>
                  <a:srgbClr val="00B050"/>
                </a:solidFill>
                <a:latin typeface="Adobe Devanagari" pitchFamily="18" charset="0"/>
                <a:cs typeface="Adobe Devanagari" pitchFamily="18" charset="0"/>
              </a:rPr>
              <a:t>Just numbers and text</a:t>
            </a:r>
            <a:endParaRPr lang="en-IN" dirty="0">
              <a:solidFill>
                <a:srgbClr val="00B050"/>
              </a:solidFill>
              <a:latin typeface="Adobe Devanagari" pitchFamily="18" charset="0"/>
              <a:cs typeface="Adobe Devanagari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0072" y="2348880"/>
            <a:ext cx="31683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FFFF00"/>
                </a:solidFill>
                <a:latin typeface="Algerian" pitchFamily="82" charset="0"/>
              </a:rPr>
              <a:t>Information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3200" dirty="0" smtClean="0">
                <a:solidFill>
                  <a:srgbClr val="00B050"/>
                </a:solidFill>
                <a:latin typeface="Adobe Devanagari" pitchFamily="18" charset="0"/>
                <a:cs typeface="Adobe Devanagari" pitchFamily="18" charset="0"/>
              </a:rPr>
              <a:t>Data with exact meaning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3200" dirty="0" smtClean="0">
                <a:solidFill>
                  <a:srgbClr val="00B050"/>
                </a:solidFill>
                <a:latin typeface="Adobe Devanagari" pitchFamily="18" charset="0"/>
                <a:cs typeface="Adobe Devanagari" pitchFamily="18" charset="0"/>
              </a:rPr>
              <a:t>Processed data and organized context</a:t>
            </a:r>
            <a:endParaRPr lang="en-IN" sz="3200" dirty="0">
              <a:solidFill>
                <a:srgbClr val="00B050"/>
              </a:solidFill>
              <a:latin typeface="Adobe Devanagari" pitchFamily="18" charset="0"/>
              <a:cs typeface="Adobe Devanagari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403648" y="-96348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0" y="2348880"/>
            <a:ext cx="0" cy="3744416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36368" y="2357264"/>
            <a:ext cx="0" cy="3744416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</a:t>
            </a:r>
            <a:r>
              <a:rPr lang="en-IN" dirty="0" smtClean="0"/>
              <a:t>Terms-: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Bits </a:t>
            </a:r>
          </a:p>
          <a:p>
            <a:r>
              <a:rPr lang="en-IN" dirty="0" smtClean="0"/>
              <a:t> </a:t>
            </a:r>
            <a:r>
              <a:rPr lang="en-IN" dirty="0" smtClean="0"/>
              <a:t>Bytes </a:t>
            </a:r>
          </a:p>
          <a:p>
            <a:r>
              <a:rPr lang="en-IN" dirty="0" smtClean="0"/>
              <a:t>Binary </a:t>
            </a:r>
            <a:r>
              <a:rPr lang="en-IN" dirty="0" smtClean="0"/>
              <a:t>numbers </a:t>
            </a:r>
          </a:p>
          <a:p>
            <a:r>
              <a:rPr lang="en-IN" dirty="0" smtClean="0"/>
              <a:t>All </a:t>
            </a:r>
            <a:r>
              <a:rPr lang="en-IN" dirty="0" smtClean="0"/>
              <a:t>of the prefixes related to storage 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  KB 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MB 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GB 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TB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107</TotalTime>
  <Words>511</Words>
  <Application>Microsoft Office PowerPoint</Application>
  <PresentationFormat>On-screen Show (4:3)</PresentationFormat>
  <Paragraphs>92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Metro</vt:lpstr>
      <vt:lpstr>Data , information and units of data storage</vt:lpstr>
      <vt:lpstr>Objectives</vt:lpstr>
      <vt:lpstr> What  is  Data?</vt:lpstr>
      <vt:lpstr>Types of Data</vt:lpstr>
      <vt:lpstr>Example-:</vt:lpstr>
      <vt:lpstr>Information</vt:lpstr>
      <vt:lpstr>Example-:</vt:lpstr>
      <vt:lpstr>Difference Between Data and Information</vt:lpstr>
      <vt:lpstr>Key Terms-:</vt:lpstr>
      <vt:lpstr>Bit</vt:lpstr>
      <vt:lpstr>What is a Byte?</vt:lpstr>
      <vt:lpstr>Slide 12</vt:lpstr>
      <vt:lpstr>Units-bigger then bytes</vt:lpstr>
      <vt:lpstr>Terms for Storage Capacities</vt:lpstr>
      <vt:lpstr>Examples in real life-:</vt:lpstr>
      <vt:lpstr>Slide 16</vt:lpstr>
      <vt:lpstr>Slide 17</vt:lpstr>
      <vt:lpstr>Slide 18</vt:lpstr>
      <vt:lpstr>How is memory measured? </vt:lpstr>
      <vt:lpstr>Slide 20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, information and units of data storage</dc:title>
  <dc:creator>LAKSHIKA PARIHAR</dc:creator>
  <cp:lastModifiedBy>LAKSHIKA PARIHAR</cp:lastModifiedBy>
  <cp:revision>11</cp:revision>
  <dcterms:created xsi:type="dcterms:W3CDTF">2018-08-12T08:33:09Z</dcterms:created>
  <dcterms:modified xsi:type="dcterms:W3CDTF">2018-08-12T11:32:11Z</dcterms:modified>
</cp:coreProperties>
</file>