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58" r:id="rId7"/>
    <p:sldId id="268" r:id="rId8"/>
    <p:sldId id="262" r:id="rId9"/>
    <p:sldId id="261" r:id="rId10"/>
    <p:sldId id="260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.tue.nl/bpi/lib/exe/fetch.php?media=2014:detail_incident_activity.zip" TargetMode="External"/><Relationship Id="rId2" Type="http://schemas.openxmlformats.org/officeDocument/2006/relationships/hyperlink" Target="https://github.com/EasyD/IntroToEventLogMiningMe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marketplace/partners/microsoft-ads/standard-data-science-vm/" TargetMode="External"/><Relationship Id="rId5" Type="http://schemas.openxmlformats.org/officeDocument/2006/relationships/hyperlink" Target="http://www.promtools.org/doku.php" TargetMode="External"/><Relationship Id="rId4" Type="http://schemas.openxmlformats.org/officeDocument/2006/relationships/hyperlink" Target="http://dx.doi.org/10.4121/uuid:86977bac-f874-49cf-8337-80f26bf5d2e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rocess-mining" TargetMode="External"/><Relationship Id="rId2" Type="http://schemas.openxmlformats.org/officeDocument/2006/relationships/hyperlink" Target="https://www.futurelearn.com/courses/process-m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edeaR/index.html" TargetMode="External"/><Relationship Id="rId5" Type="http://schemas.openxmlformats.org/officeDocument/2006/relationships/hyperlink" Target="http://www.processmining.org/" TargetMode="External"/><Relationship Id="rId4" Type="http://schemas.openxmlformats.org/officeDocument/2006/relationships/hyperlink" Target="https://www.amazon.com/Process-Mining-Data-Science-Action/dp/36624985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Event LOG mining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Dave Langer</a:t>
            </a:r>
          </a:p>
          <a:p>
            <a:r>
              <a:rPr lang="en-US" dirty="0"/>
              <a:t>Data Science dojo meetup</a:t>
            </a:r>
          </a:p>
          <a:p>
            <a:r>
              <a:rPr lang="en-US" dirty="0"/>
              <a:t>January 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83977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9875"/>
            <a:ext cx="12192000" cy="147857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16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19875"/>
            <a:ext cx="11423904" cy="1478570"/>
          </a:xfrm>
        </p:spPr>
        <p:txBody>
          <a:bodyPr>
            <a:noAutofit/>
          </a:bodyPr>
          <a:lstStyle/>
          <a:p>
            <a:r>
              <a:rPr lang="en-US" sz="6600" dirty="0"/>
              <a:t>Appendix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6442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Get the Data, tools,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5" y="1433146"/>
            <a:ext cx="10647485" cy="4870938"/>
          </a:xfrm>
        </p:spPr>
        <p:txBody>
          <a:bodyPr>
            <a:normAutofit/>
          </a:bodyPr>
          <a:lstStyle/>
          <a:p>
            <a:r>
              <a:rPr lang="en-US" dirty="0"/>
              <a:t>The GitHub repo – R code and PowerPoint:</a:t>
            </a:r>
          </a:p>
          <a:p>
            <a:pPr lvl="1"/>
            <a:r>
              <a:rPr lang="en-US" dirty="0">
                <a:hlinkClick r:id="rId2"/>
              </a:rPr>
              <a:t>https://github.com/EasyD/IntroToEventLogMiningMeetup</a:t>
            </a:r>
            <a:r>
              <a:rPr lang="en-US" dirty="0"/>
              <a:t> </a:t>
            </a:r>
          </a:p>
          <a:p>
            <a:r>
              <a:rPr lang="en-US" dirty="0"/>
              <a:t>The case study data – 2014 BPIC incident activity records:</a:t>
            </a:r>
          </a:p>
          <a:p>
            <a:pPr lvl="1"/>
            <a:r>
              <a:rPr lang="en-US" dirty="0">
                <a:hlinkClick r:id="rId3"/>
              </a:rPr>
              <a:t>http://www.win.tue.nl/bpi/lib/exe/fetch.php?media=2014:detail_incident_activity.zip</a:t>
            </a:r>
            <a:endParaRPr lang="en-US" dirty="0"/>
          </a:p>
          <a:p>
            <a:pPr lvl="1"/>
            <a:r>
              <a:rPr lang="en-US" dirty="0"/>
              <a:t>DOI - </a:t>
            </a:r>
            <a:r>
              <a:rPr lang="en-US" u="sng" dirty="0">
                <a:hlinkClick r:id="rId4"/>
              </a:rPr>
              <a:t>10.4121/uuid:86977bac-f874-49cf-8337-80f26bf5d2ef</a:t>
            </a:r>
            <a:endParaRPr lang="en-US" dirty="0"/>
          </a:p>
          <a:p>
            <a:r>
              <a:rPr lang="en-US" dirty="0" err="1"/>
              <a:t>ProM</a:t>
            </a:r>
            <a:r>
              <a:rPr lang="en-US" dirty="0"/>
              <a:t> – Process Mining workbench:</a:t>
            </a:r>
          </a:p>
          <a:p>
            <a:pPr lvl="1"/>
            <a:r>
              <a:rPr lang="en-US" dirty="0">
                <a:hlinkClick r:id="rId5"/>
              </a:rPr>
              <a:t>http://www.promtools.org/doku.php</a:t>
            </a:r>
            <a:r>
              <a:rPr lang="en-US" dirty="0"/>
              <a:t>  </a:t>
            </a:r>
          </a:p>
          <a:p>
            <a:r>
              <a:rPr lang="en-US" dirty="0"/>
              <a:t>Azure Data Science VM:</a:t>
            </a:r>
          </a:p>
          <a:p>
            <a:pPr lvl="1"/>
            <a:r>
              <a:rPr lang="en-US" dirty="0">
                <a:hlinkClick r:id="rId6"/>
              </a:rPr>
              <a:t>https://azure.microsoft.com/en-us/marketplace/partners/microsoft-ads/standard-data-science-vm/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5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5" y="1433146"/>
            <a:ext cx="10647485" cy="487093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Timestamp</a:t>
            </a:r>
            <a:r>
              <a:rPr lang="en-US" dirty="0"/>
              <a:t>: The date and time at which something worthy of note happened.</a:t>
            </a:r>
          </a:p>
          <a:p>
            <a:r>
              <a:rPr lang="en-US" b="1" u="sng" dirty="0"/>
              <a:t>Activity:</a:t>
            </a:r>
            <a:r>
              <a:rPr lang="en-US" dirty="0"/>
              <a:t> A well-defined step in some workflow/process.</a:t>
            </a:r>
          </a:p>
          <a:p>
            <a:r>
              <a:rPr lang="en-US" b="1" u="sng" dirty="0"/>
              <a:t>Resource:</a:t>
            </a:r>
            <a:r>
              <a:rPr lang="en-US" dirty="0"/>
              <a:t> Staff and/or other assets used/consumed in execution of an activity. </a:t>
            </a:r>
          </a:p>
          <a:p>
            <a:r>
              <a:rPr lang="en-US" b="1" u="sng" dirty="0"/>
              <a:t>Lifecycle</a:t>
            </a:r>
            <a:r>
              <a:rPr lang="en-US" dirty="0"/>
              <a:t>: Metadata tying an activity to an end-to-end model including state such as schedule, start, assign, and complete.</a:t>
            </a:r>
          </a:p>
          <a:p>
            <a:r>
              <a:rPr lang="en-US" b="1" u="sng" dirty="0"/>
              <a:t>Event</a:t>
            </a:r>
            <a:r>
              <a:rPr lang="en-US" dirty="0"/>
              <a:t>: At a minimum, the combination of an activity and a timestamp. Optionally, events may have associated resources, lifecycle, and other data.</a:t>
            </a:r>
          </a:p>
          <a:p>
            <a:r>
              <a:rPr lang="en-US" b="1" u="sng" dirty="0"/>
              <a:t>Case</a:t>
            </a:r>
            <a:r>
              <a:rPr lang="en-US" dirty="0"/>
              <a:t>: A related set of events denoted, and connected, by a unique identifier where the events can be ordered.</a:t>
            </a:r>
          </a:p>
          <a:p>
            <a:r>
              <a:rPr lang="en-US" b="1" u="sng" dirty="0"/>
              <a:t>Event Log</a:t>
            </a:r>
            <a:r>
              <a:rPr lang="en-US" dirty="0"/>
              <a:t>: A list of cases and associated events.</a:t>
            </a:r>
          </a:p>
          <a:p>
            <a:r>
              <a:rPr lang="en-US" b="1" u="sng" dirty="0"/>
              <a:t>Trace</a:t>
            </a:r>
            <a:r>
              <a:rPr lang="en-US" dirty="0"/>
              <a:t>: A distinct pattern of case activities within an event log where each activity is present at most once per trace. Event log typically contain many traces.</a:t>
            </a:r>
          </a:p>
        </p:txBody>
      </p:sp>
    </p:spTree>
    <p:extLst>
      <p:ext uri="{BB962C8B-B14F-4D97-AF65-F5344CB8AC3E}">
        <p14:creationId xmlns:p14="http://schemas.microsoft.com/office/powerpoint/2010/main" val="221060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2675"/>
            <a:ext cx="9905999" cy="4450247"/>
          </a:xfrm>
        </p:spPr>
        <p:txBody>
          <a:bodyPr>
            <a:normAutofit/>
          </a:bodyPr>
          <a:lstStyle/>
          <a:p>
            <a:r>
              <a:rPr lang="en-US" dirty="0"/>
              <a:t>Sr. Director – BI &amp; Analytics, Microsoft Manufacturing &amp; Supply Chain IT.</a:t>
            </a:r>
          </a:p>
          <a:p>
            <a:endParaRPr lang="en-US" dirty="0"/>
          </a:p>
          <a:p>
            <a:r>
              <a:rPr lang="en-US" dirty="0"/>
              <a:t>20 years in IT, last 8 years at Microsoft.</a:t>
            </a:r>
          </a:p>
          <a:p>
            <a:endParaRPr lang="en-US" dirty="0"/>
          </a:p>
          <a:p>
            <a:r>
              <a:rPr lang="en-US" dirty="0"/>
              <a:t>Current team of responsible for BI, DW, Big Data, and Analytics platforms.</a:t>
            </a:r>
          </a:p>
          <a:p>
            <a:endParaRPr lang="en-US" dirty="0"/>
          </a:p>
          <a:p>
            <a:r>
              <a:rPr lang="en-US" dirty="0"/>
              <a:t>Recently recognized by KDNuggets.com as #1 Data Scientist on YouTube.</a:t>
            </a:r>
          </a:p>
        </p:txBody>
      </p:sp>
    </p:spTree>
    <p:extLst>
      <p:ext uri="{BB962C8B-B14F-4D97-AF65-F5344CB8AC3E}">
        <p14:creationId xmlns:p14="http://schemas.microsoft.com/office/powerpoint/2010/main" val="268078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What’s in it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2675"/>
            <a:ext cx="9905999" cy="491623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Brief introduction to event log mining.</a:t>
            </a:r>
          </a:p>
          <a:p>
            <a:pPr lvl="1"/>
            <a:r>
              <a:rPr lang="en-US" dirty="0"/>
              <a:t>Some hands-on experience mining event logs using OSS tools.</a:t>
            </a:r>
          </a:p>
          <a:p>
            <a:pPr lvl="1"/>
            <a:r>
              <a:rPr lang="en-US" dirty="0"/>
              <a:t>Get you excited about applying event log mining in your own work – tomorrow!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Non-Goals:</a:t>
            </a:r>
          </a:p>
          <a:p>
            <a:pPr lvl="1"/>
            <a:r>
              <a:rPr lang="en-US" dirty="0"/>
              <a:t>Teach you R programming.</a:t>
            </a:r>
          </a:p>
          <a:p>
            <a:pPr lvl="1"/>
            <a:r>
              <a:rPr lang="en-US" dirty="0"/>
              <a:t>Address specialized scenarios (e.g., Azure-scale event log mining). </a:t>
            </a:r>
          </a:p>
          <a:p>
            <a:pPr lvl="1"/>
            <a:r>
              <a:rPr lang="en-US" dirty="0"/>
              <a:t>Make you an expert on Process Mining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1663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Why Mine event logs?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2676"/>
            <a:ext cx="9905999" cy="4889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Business/Data Analyst:</a:t>
            </a:r>
          </a:p>
          <a:p>
            <a:pPr lvl="1"/>
            <a:r>
              <a:rPr lang="en-US" dirty="0"/>
              <a:t>My workflows/processes aren’t meeting KPIs, how is work actually being done?</a:t>
            </a:r>
          </a:p>
          <a:p>
            <a:pPr lvl="1"/>
            <a:r>
              <a:rPr lang="en-US" dirty="0"/>
              <a:t>How do workflows/processes vary with season, geography, product line, etc.?</a:t>
            </a:r>
          </a:p>
          <a:p>
            <a:pPr lvl="1"/>
            <a:endParaRPr lang="en-US" dirty="0"/>
          </a:p>
          <a:p>
            <a:r>
              <a:rPr lang="en-US" dirty="0"/>
              <a:t>As a Program/Product Manager:</a:t>
            </a:r>
          </a:p>
          <a:p>
            <a:pPr lvl="1"/>
            <a:r>
              <a:rPr lang="en-US" dirty="0"/>
              <a:t>How is my site/product/service/system actually being used?</a:t>
            </a:r>
          </a:p>
          <a:p>
            <a:pPr lvl="1"/>
            <a:r>
              <a:rPr lang="en-US" dirty="0"/>
              <a:t>How is usage changing over time?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 a Data Scientist:</a:t>
            </a:r>
          </a:p>
          <a:p>
            <a:pPr lvl="1"/>
            <a:r>
              <a:rPr lang="en-US" dirty="0"/>
              <a:t>Can mining event logs provide context/structure that provides additional insights?</a:t>
            </a:r>
          </a:p>
          <a:p>
            <a:pPr lvl="1"/>
            <a:r>
              <a:rPr lang="en-US" dirty="0"/>
              <a:t>Can I use these insights (e.g., temporal orderings) to engineer features for better models?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9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Our world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2676"/>
            <a:ext cx="9905999" cy="4889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next 90 or so minutes, everything is an event – and I mean </a:t>
            </a:r>
            <a:r>
              <a:rPr lang="en-US" i="1" u="sng" dirty="0"/>
              <a:t>everything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Entering a purchase order in an ERP system.</a:t>
            </a:r>
          </a:p>
          <a:p>
            <a:pPr lvl="1"/>
            <a:r>
              <a:rPr lang="en-US" dirty="0"/>
              <a:t>Customer adding a product to their shopping cart on a website.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IoT</a:t>
            </a:r>
            <a:r>
              <a:rPr lang="en-US" dirty="0"/>
              <a:t> device taking a temperature reading.</a:t>
            </a:r>
          </a:p>
          <a:p>
            <a:pPr lvl="1"/>
            <a:r>
              <a:rPr lang="en-US" dirty="0"/>
              <a:t>Credit card authorization.</a:t>
            </a:r>
          </a:p>
          <a:p>
            <a:pPr lvl="1"/>
            <a:r>
              <a:rPr lang="en-US" dirty="0"/>
              <a:t>A user refreshing a Power BI dashboard.</a:t>
            </a:r>
          </a:p>
          <a:p>
            <a:pPr lvl="1"/>
            <a:r>
              <a:rPr lang="en-US" dirty="0"/>
              <a:t>A patient receiving a diagnosis.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Every event can (and should) be </a:t>
            </a:r>
            <a:r>
              <a:rPr lang="en-US" i="1" u="sng" dirty="0"/>
              <a:t>logged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Architect/design for event logs.</a:t>
            </a:r>
          </a:p>
          <a:p>
            <a:pPr lvl="1"/>
            <a:r>
              <a:rPr lang="en-US" dirty="0"/>
              <a:t>Configure for event logging.</a:t>
            </a:r>
          </a:p>
          <a:p>
            <a:pPr lvl="1"/>
            <a:r>
              <a:rPr lang="en-US" dirty="0"/>
              <a:t>Demand event log options (e.g., SQL Server DB Audit Specifications)!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Contrived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62" y="2039809"/>
            <a:ext cx="6743700" cy="2286000"/>
          </a:xfrm>
          <a:prstGeom prst="rect">
            <a:avLst/>
          </a:prstGeom>
        </p:spPr>
      </p:pic>
      <p:sp>
        <p:nvSpPr>
          <p:cNvPr id="7" name="Speech Bubble: Rectangle with Corners Rounded 6"/>
          <p:cNvSpPr/>
          <p:nvPr/>
        </p:nvSpPr>
        <p:spPr>
          <a:xfrm>
            <a:off x="4457700" y="1526355"/>
            <a:ext cx="949569" cy="386621"/>
          </a:xfrm>
          <a:prstGeom prst="wedgeRoundRectCallout">
            <a:avLst>
              <a:gd name="adj1" fmla="val -58867"/>
              <a:gd name="adj2" fmla="val 15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8" name="Left Brace 7"/>
          <p:cNvSpPr/>
          <p:nvPr/>
        </p:nvSpPr>
        <p:spPr>
          <a:xfrm>
            <a:off x="1749669" y="2329955"/>
            <a:ext cx="879231" cy="6242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8659" y="2422248"/>
            <a:ext cx="7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761394" y="2965935"/>
            <a:ext cx="879231" cy="6242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00384" y="3058228"/>
            <a:ext cx="7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761392" y="3642938"/>
            <a:ext cx="879231" cy="6242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00382" y="3735231"/>
            <a:ext cx="7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8516693" y="1554361"/>
            <a:ext cx="1154845" cy="386621"/>
          </a:xfrm>
          <a:prstGeom prst="wedgeRoundRectCallout">
            <a:avLst>
              <a:gd name="adj1" fmla="val -58867"/>
              <a:gd name="adj2" fmla="val 15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Resource?</a:t>
            </a:r>
          </a:p>
        </p:txBody>
      </p:sp>
      <p:sp>
        <p:nvSpPr>
          <p:cNvPr id="20" name="Left Brace 19"/>
          <p:cNvSpPr/>
          <p:nvPr/>
        </p:nvSpPr>
        <p:spPr>
          <a:xfrm rot="10800000">
            <a:off x="9559923" y="2284891"/>
            <a:ext cx="879231" cy="19823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506439" y="3084604"/>
            <a:ext cx="7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22" name="Speech Bubble: Rectangle with Corners Rounded 21"/>
          <p:cNvSpPr/>
          <p:nvPr/>
        </p:nvSpPr>
        <p:spPr>
          <a:xfrm>
            <a:off x="6394938" y="1526355"/>
            <a:ext cx="1280746" cy="386621"/>
          </a:xfrm>
          <a:prstGeom prst="wedgeRoundRectCallout">
            <a:avLst>
              <a:gd name="adj1" fmla="val -58867"/>
              <a:gd name="adj2" fmla="val 15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Timestamp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7884" y="5090747"/>
            <a:ext cx="71217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Traces for this event log: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Portal, dashboard, </a:t>
            </a:r>
            <a:r>
              <a:rPr lang="en-US" dirty="0" err="1"/>
              <a:t>purchaseorderreport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Portal, help, </a:t>
            </a:r>
            <a:r>
              <a:rPr lang="en-US" dirty="0" err="1"/>
              <a:t>contactus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Portal, </a:t>
            </a:r>
            <a:r>
              <a:rPr lang="en-US" dirty="0" err="1"/>
              <a:t>myteam</a:t>
            </a:r>
            <a:r>
              <a:rPr lang="en-US" dirty="0"/>
              <a:t>, </a:t>
            </a:r>
            <a:r>
              <a:rPr lang="en-US" dirty="0" err="1"/>
              <a:t>expensereports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997988" y="1229530"/>
            <a:ext cx="10432012" cy="3419448"/>
          </a:xfrm>
          <a:prstGeom prst="roundRect">
            <a:avLst/>
          </a:prstGeom>
          <a:noFill/>
          <a:ln w="57150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94338" y="830264"/>
            <a:ext cx="157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Event Log</a:t>
            </a:r>
          </a:p>
        </p:txBody>
      </p:sp>
    </p:spTree>
    <p:extLst>
      <p:ext uri="{BB962C8B-B14F-4D97-AF65-F5344CB8AC3E}">
        <p14:creationId xmlns:p14="http://schemas.microsoft.com/office/powerpoint/2010/main" val="24126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20" grpId="0" animBg="1"/>
      <p:bldP spid="21" grpId="0"/>
      <p:bldP spid="22" grpId="0" animBg="1"/>
      <p:bldP spid="23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Case study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3" y="3752823"/>
            <a:ext cx="9510346" cy="299195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41412" y="1352676"/>
            <a:ext cx="9905999" cy="2236950"/>
          </a:xfrm>
        </p:spPr>
        <p:txBody>
          <a:bodyPr>
            <a:normAutofit/>
          </a:bodyPr>
          <a:lstStyle/>
          <a:p>
            <a:r>
              <a:rPr lang="en-US" dirty="0"/>
              <a:t>2014 Business Processing Intelligence Challenge (BPIC) </a:t>
            </a:r>
          </a:p>
          <a:p>
            <a:r>
              <a:rPr lang="en-US" dirty="0"/>
              <a:t>Scenario – Enterprise IT Operations for a Bank.</a:t>
            </a:r>
          </a:p>
          <a:p>
            <a:r>
              <a:rPr lang="en-US" dirty="0"/>
              <a:t>Data – Event log of Incident Management activities:</a:t>
            </a:r>
          </a:p>
          <a:p>
            <a:pPr lvl="1"/>
            <a:r>
              <a:rPr lang="en-US" dirty="0"/>
              <a:t>Activities related to returning an IT service back to normal operation.</a:t>
            </a:r>
          </a:p>
        </p:txBody>
      </p:sp>
    </p:spTree>
    <p:extLst>
      <p:ext uri="{BB962C8B-B14F-4D97-AF65-F5344CB8AC3E}">
        <p14:creationId xmlns:p14="http://schemas.microsoft.com/office/powerpoint/2010/main" val="363694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9875"/>
            <a:ext cx="12192000" cy="147857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95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3"/>
            <a:ext cx="9905998" cy="1478570"/>
          </a:xfrm>
        </p:spPr>
        <p:txBody>
          <a:bodyPr/>
          <a:lstStyle/>
          <a:p>
            <a:pPr algn="r"/>
            <a:r>
              <a:rPr lang="en-US" dirty="0"/>
              <a:t>Where 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5" y="1433146"/>
            <a:ext cx="10647485" cy="48709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Great free, online introductory course on Process Mining from </a:t>
            </a:r>
            <a:r>
              <a:rPr lang="en-US" dirty="0" err="1"/>
              <a:t>FutureLearn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https://www.futurelearn.com/courses/process-mining</a:t>
            </a:r>
            <a:endParaRPr lang="en-US" dirty="0"/>
          </a:p>
          <a:p>
            <a:r>
              <a:rPr lang="en-US" dirty="0"/>
              <a:t>In-depth course – Process Mining: Data Science in Action from Coursera:</a:t>
            </a:r>
          </a:p>
          <a:p>
            <a:pPr lvl="1"/>
            <a:r>
              <a:rPr lang="en-US" dirty="0">
                <a:hlinkClick r:id="rId3"/>
              </a:rPr>
              <a:t>https://www.coursera.org/learn/process-mining</a:t>
            </a:r>
            <a:endParaRPr lang="en-US" dirty="0"/>
          </a:p>
          <a:p>
            <a:r>
              <a:rPr lang="en-US" dirty="0"/>
              <a:t>The definitive book – Process Mining: Data Science in Action</a:t>
            </a:r>
          </a:p>
          <a:p>
            <a:pPr lvl="1"/>
            <a:r>
              <a:rPr lang="en-US" dirty="0">
                <a:hlinkClick r:id="rId4"/>
              </a:rPr>
              <a:t>https://www.amazon.com/Process-Mining-Data-Science-Action/dp/3662498502</a:t>
            </a:r>
            <a:endParaRPr lang="en-US" dirty="0"/>
          </a:p>
          <a:p>
            <a:r>
              <a:rPr lang="en-US" dirty="0"/>
              <a:t>Latest Process Mining research:</a:t>
            </a:r>
          </a:p>
          <a:p>
            <a:pPr lvl="1"/>
            <a:r>
              <a:rPr lang="en-US" dirty="0">
                <a:hlinkClick r:id="rId5"/>
              </a:rPr>
              <a:t>http://www.processmining.org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edeaR</a:t>
            </a:r>
            <a:r>
              <a:rPr lang="en-US" dirty="0"/>
              <a:t> package on CRAN:</a:t>
            </a:r>
          </a:p>
          <a:p>
            <a:pPr lvl="1"/>
            <a:r>
              <a:rPr lang="en-US" dirty="0">
                <a:hlinkClick r:id="rId6"/>
              </a:rPr>
              <a:t>https://cran.r-project.org/web/packages/edeaR/index.html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8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2615</TotalTime>
  <Words>662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Intro to Event LOG mining with R</vt:lpstr>
      <vt:lpstr>Intro</vt:lpstr>
      <vt:lpstr>What’s in it for you</vt:lpstr>
      <vt:lpstr>Why Mine event logs?</vt:lpstr>
      <vt:lpstr>Our world view</vt:lpstr>
      <vt:lpstr>Contrived example</vt:lpstr>
      <vt:lpstr>Case study</vt:lpstr>
      <vt:lpstr>DEMO</vt:lpstr>
      <vt:lpstr>Where to learn more</vt:lpstr>
      <vt:lpstr>Thank you!</vt:lpstr>
      <vt:lpstr>Appendix</vt:lpstr>
      <vt:lpstr>Get the Data, tools, and code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Event LOG mining with R</dc:title>
  <dc:creator>Dave Langer</dc:creator>
  <cp:lastModifiedBy>Dave Langer</cp:lastModifiedBy>
  <cp:revision>28</cp:revision>
  <dcterms:created xsi:type="dcterms:W3CDTF">2016-12-30T23:55:50Z</dcterms:created>
  <dcterms:modified xsi:type="dcterms:W3CDTF">2017-01-04T16:52:54Z</dcterms:modified>
</cp:coreProperties>
</file>