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  <p:bold r:id="rId12"/>
    </p:embeddedFont>
    <p:embeddedFont>
      <p:font typeface="Open Sans Bold" panose="020B0806030504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2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Remote Patient Monitoring: Transforming Healthcare Delivery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how remote patient monitoring is changing healthcare. This technology offers proactive, personalized, and efficient care.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640110"/>
            <a:ext cx="1854160" cy="1187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Aditya K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IIHMR-B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AI &amp; DS class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7855"/>
            <a:ext cx="117806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 Brief History of Remote Patient Monitoring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502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Remote patient monitoring has evolved significantly over the decades. It began with NASA's astronaut monitoring in the 1960s.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58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Early Stages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8391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1960s: NASA's vital sign monitoring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813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1970s-90s: Telemedicine development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258032"/>
            <a:ext cx="29932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Modern Advancements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8391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2000s: Wireless tech &amp; data analytics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813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2010s-Present: IoT, cloud, and AI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787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Today, IoT, cloud computing, and AI drive personalized, preventative care.</a:t>
            </a:r>
            <a:endParaRPr lang="en-US" sz="17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D0569A-E194-8DE6-7D61-7A3BFF217772}"/>
              </a:ext>
            </a:extLst>
          </p:cNvPr>
          <p:cNvSpPr/>
          <p:nvPr/>
        </p:nvSpPr>
        <p:spPr>
          <a:xfrm>
            <a:off x="12574429" y="7757160"/>
            <a:ext cx="1934051" cy="3629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47A0EA-56FF-B580-0944-E50BC18C9BDB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86068"/>
            <a:ext cx="112528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What is Remote Patient Monitoring (RPM)?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350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RPM uses technology to monitor health data outside clinics. Wearable sensors and mobile apps collect patient data.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7082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750719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0906" y="5708213"/>
            <a:ext cx="30048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Patient-Facing Devices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6198632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Wearables, blood pressure cuffs, glucose meters.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216962" y="57082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032" y="5750719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954078" y="5708213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Communication Infrastructure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5954078" y="6552962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data via Bluetooth, Wi-Fi, or cellular.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640133" y="57082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204" y="5750719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77249" y="5708213"/>
            <a:ext cx="30933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Analytics Platform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0377249" y="6198632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Cloud storage, processing, and analysis.</a:t>
            </a:r>
            <a:endParaRPr lang="en-US" sz="175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7ED8CB-1440-3F2E-AA4B-2EE672DCFAD3}"/>
              </a:ext>
            </a:extLst>
          </p:cNvPr>
          <p:cNvSpPr/>
          <p:nvPr/>
        </p:nvSpPr>
        <p:spPr>
          <a:xfrm>
            <a:off x="12503586" y="7757160"/>
            <a:ext cx="1934051" cy="3629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95EE71-B290-91D6-7875-3F5E283390CB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909F4D-D737-A27B-5B23-0875A50A4AD9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275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Benefits of Remote Patient Monitoring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83047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RPM improves patient outcomes with continuous monitoring. It also reduces healthcare costs through proactive interventions.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11429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460521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Improved Outcomes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280190" y="544996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detection of health issues.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811429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912304" y="4605218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Reduced Costs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8912304" y="5095637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Prevents ER visits &amp; hospitalizations.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811429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544538" y="460521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Enhanced Engagement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11544538" y="544996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Active participation in care.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6280190" y="643092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Patients become active participants, improving adherence to treatment plans. It offers increased access, especially for rural populations.</a:t>
            </a:r>
            <a:endParaRPr lang="en-US" sz="17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5C37AA-2BA2-4477-48F3-660EA8032176}"/>
              </a:ext>
            </a:extLst>
          </p:cNvPr>
          <p:cNvSpPr/>
          <p:nvPr/>
        </p:nvSpPr>
        <p:spPr>
          <a:xfrm>
            <a:off x="12559189" y="7757160"/>
            <a:ext cx="1934051" cy="3629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F36446-FF74-0F5E-685D-F47B44A35255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F6B0B9-A621-CA96-F4A3-6AA830E6C7DA}"/>
              </a:ext>
            </a:extLst>
          </p:cNvPr>
          <p:cNvSpPr/>
          <p:nvPr/>
        </p:nvSpPr>
        <p:spPr>
          <a:xfrm>
            <a:off x="12410599" y="7702391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1730" y="912257"/>
            <a:ext cx="5948005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Applications of RPM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6221730" y="1883926"/>
            <a:ext cx="7673340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RPM is effective in managing chronic diseases like diabetes and hypertension. It supports post-acute and elderly care, ensuring safety.</a:t>
            </a:r>
            <a:endParaRPr lang="en-US" sz="1650" dirty="0"/>
          </a:p>
        </p:txBody>
      </p:sp>
      <p:sp>
        <p:nvSpPr>
          <p:cNvPr id="5" name="Shape 2"/>
          <p:cNvSpPr/>
          <p:nvPr/>
        </p:nvSpPr>
        <p:spPr>
          <a:xfrm>
            <a:off x="6221730" y="2792730"/>
            <a:ext cx="3731657" cy="2694384"/>
          </a:xfrm>
          <a:prstGeom prst="roundRect">
            <a:avLst>
              <a:gd name="adj" fmla="val 1170"/>
            </a:avLst>
          </a:prstGeom>
          <a:solidFill>
            <a:srgbClr val="E0E0EC"/>
          </a:solidFill>
          <a:ln/>
        </p:spPr>
      </p:sp>
      <p:sp>
        <p:nvSpPr>
          <p:cNvPr id="6" name="Text 3"/>
          <p:cNvSpPr/>
          <p:nvPr/>
        </p:nvSpPr>
        <p:spPr>
          <a:xfrm>
            <a:off x="6431756" y="3002756"/>
            <a:ext cx="3311604" cy="656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Chronic Disease Management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431756" y="3785235"/>
            <a:ext cx="3311604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Diabetes: Glucose monitoring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6431756" y="4194929"/>
            <a:ext cx="3311604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Hypertension: BP monitoring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6431756" y="4604623"/>
            <a:ext cx="3311604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Heart Failure: Symptom tracking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10163413" y="2792730"/>
            <a:ext cx="3731657" cy="2694384"/>
          </a:xfrm>
          <a:prstGeom prst="roundRect">
            <a:avLst>
              <a:gd name="adj" fmla="val 1170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373439" y="3002756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Post-Acute Care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0373439" y="3456980"/>
            <a:ext cx="3311604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Surgery recovery monitoring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10373439" y="3866674"/>
            <a:ext cx="3311604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Wound healing assessment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6221730" y="5697141"/>
            <a:ext cx="7673340" cy="1620203"/>
          </a:xfrm>
          <a:prstGeom prst="roundRect">
            <a:avLst>
              <a:gd name="adj" fmla="val 1945"/>
            </a:avLst>
          </a:prstGeom>
          <a:solidFill>
            <a:srgbClr val="E0E0EC"/>
          </a:solidFill>
          <a:ln/>
        </p:spPr>
      </p:sp>
      <p:sp>
        <p:nvSpPr>
          <p:cNvPr id="15" name="Text 12"/>
          <p:cNvSpPr/>
          <p:nvPr/>
        </p:nvSpPr>
        <p:spPr>
          <a:xfrm>
            <a:off x="6431756" y="5907167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Elderly Care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6431756" y="6361390"/>
            <a:ext cx="7253287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Vital signs monitoring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6431756" y="6771084"/>
            <a:ext cx="7253287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Fall detection systems</a:t>
            </a:r>
            <a:endParaRPr lang="en-US" sz="165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A90B2B-4326-423F-CED8-3C2C200AAD1E}"/>
              </a:ext>
            </a:extLst>
          </p:cNvPr>
          <p:cNvSpPr/>
          <p:nvPr/>
        </p:nvSpPr>
        <p:spPr>
          <a:xfrm>
            <a:off x="12498229" y="7757160"/>
            <a:ext cx="1934051" cy="3629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8B8340-6A6C-2052-1C50-72C8A4D8481E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EAC36B-B466-93C8-E2D4-6C4CE398EFCF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327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197" y="2724031"/>
            <a:ext cx="6385679" cy="558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Challenges Implementing RPM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25197" y="3550087"/>
            <a:ext cx="1338000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security and privacy are critical concerns. Integrating RPM data with EHR systems poses interoperability challenges.</a:t>
            </a:r>
            <a:endParaRPr lang="en-US" sz="1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97" y="4036695"/>
            <a:ext cx="893088" cy="1071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86176" y="4215289"/>
            <a:ext cx="223277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Security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786176" y="4601408"/>
            <a:ext cx="12219027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HIPAA compliance, cyber threat protection.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97" y="5108377"/>
            <a:ext cx="893088" cy="1071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786176" y="5286970"/>
            <a:ext cx="223277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Interoperability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786176" y="5673090"/>
            <a:ext cx="12219027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EHR integration, data standards.</a:t>
            </a:r>
            <a:endParaRPr lang="en-US" sz="14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97" y="6180058"/>
            <a:ext cx="893088" cy="1071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786176" y="6358652"/>
            <a:ext cx="223277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Patient Adoption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1786176" y="6744772"/>
            <a:ext cx="12219027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Training, digital literacy.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625197" y="7452598"/>
            <a:ext cx="1338000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Patient adoption requires addressing digital literacy barriers. Sustainable reimbursement models are essential for RPM services.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096243-640E-0EE2-49AD-D8B7A10BAAD9}"/>
              </a:ext>
            </a:extLst>
          </p:cNvPr>
          <p:cNvSpPr/>
          <p:nvPr/>
        </p:nvSpPr>
        <p:spPr>
          <a:xfrm>
            <a:off x="12574429" y="7757160"/>
            <a:ext cx="1934051" cy="3629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88BF24-6057-1C0C-7ED0-79BE10F9036A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46F90C-9D83-97DB-26E4-3E149BBF5D06}"/>
              </a:ext>
            </a:extLst>
          </p:cNvPr>
          <p:cNvSpPr/>
          <p:nvPr/>
        </p:nvSpPr>
        <p:spPr>
          <a:xfrm>
            <a:off x="12478047" y="7705726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0321"/>
            <a:ext cx="12477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Case Study: RPM for Heart Failure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2272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study implemented RPM for heart failure patients using wearable sensors. Clinicians reviewed data daily, adjusting medications.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803684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5" name="Text 3"/>
          <p:cNvSpPr/>
          <p:nvPr/>
        </p:nvSpPr>
        <p:spPr>
          <a:xfrm>
            <a:off x="1721167" y="325778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4"/>
          <p:cNvSpPr/>
          <p:nvPr/>
        </p:nvSpPr>
        <p:spPr>
          <a:xfrm>
            <a:off x="3194328" y="3030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Intervention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3194328" y="3520916"/>
            <a:ext cx="40647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Wearable sensors, remote monitoring.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3080861" y="4095393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</p:sp>
      <p:sp>
        <p:nvSpPr>
          <p:cNvPr id="9" name="Shape 7"/>
          <p:cNvSpPr/>
          <p:nvPr/>
        </p:nvSpPr>
        <p:spPr>
          <a:xfrm>
            <a:off x="793790" y="4223980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10" name="Text 8"/>
          <p:cNvSpPr/>
          <p:nvPr/>
        </p:nvSpPr>
        <p:spPr>
          <a:xfrm>
            <a:off x="2808089" y="467808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9"/>
          <p:cNvSpPr/>
          <p:nvPr/>
        </p:nvSpPr>
        <p:spPr>
          <a:xfrm>
            <a:off x="5368171" y="4450794"/>
            <a:ext cx="18607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Monitoring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368171" y="4941213"/>
            <a:ext cx="1860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Daily data review.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5254704" y="5515689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</p:sp>
      <p:sp>
        <p:nvSpPr>
          <p:cNvPr id="14" name="Shape 12"/>
          <p:cNvSpPr/>
          <p:nvPr/>
        </p:nvSpPr>
        <p:spPr>
          <a:xfrm>
            <a:off x="793790" y="5644277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15" name="Text 13"/>
          <p:cNvSpPr/>
          <p:nvPr/>
        </p:nvSpPr>
        <p:spPr>
          <a:xfrm>
            <a:off x="3895011" y="6098381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500" dirty="0"/>
          </a:p>
        </p:txBody>
      </p:sp>
      <p:sp>
        <p:nvSpPr>
          <p:cNvPr id="16" name="Text 14"/>
          <p:cNvSpPr/>
          <p:nvPr/>
        </p:nvSpPr>
        <p:spPr>
          <a:xfrm>
            <a:off x="7542014" y="58710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Results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542014" y="6361509"/>
            <a:ext cx="3271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Reduced readmissions &amp; costs.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72063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RPM program reduced hospital readmissions by 20% and costs by 15%. Patient satisfaction improved significantly.</a:t>
            </a:r>
            <a:endParaRPr lang="en-US" sz="17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1413F1-4589-F995-4673-0180E8FDFC1D}"/>
              </a:ext>
            </a:extLst>
          </p:cNvPr>
          <p:cNvSpPr/>
          <p:nvPr/>
        </p:nvSpPr>
        <p:spPr>
          <a:xfrm>
            <a:off x="12559189" y="7757160"/>
            <a:ext cx="1934051" cy="3629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F5744C-8CF4-B8AB-122A-FDC2106AB8C8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421C9A-6E90-A9B2-A15E-1F722409EE3F}"/>
              </a:ext>
            </a:extLst>
          </p:cNvPr>
          <p:cNvSpPr/>
          <p:nvPr/>
        </p:nvSpPr>
        <p:spPr>
          <a:xfrm>
            <a:off x="12462807" y="7720966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5535" y="551259"/>
            <a:ext cx="7745730" cy="1248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Conclusion: The Future of Remote Patient Monitoring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185535" y="2099072"/>
            <a:ext cx="7745730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RPM transforms healthcare, enabling proactive, personalized care. AI integration will enhance data analysis. RPM's role will grow.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410206" y="2962870"/>
            <a:ext cx="22860" cy="3851553"/>
          </a:xfrm>
          <a:prstGeom prst="roundRect">
            <a:avLst>
              <a:gd name="adj" fmla="val 131074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6612017" y="3400782"/>
            <a:ext cx="599242" cy="22860"/>
          </a:xfrm>
          <a:prstGeom prst="roundRect">
            <a:avLst>
              <a:gd name="adj" fmla="val 131074"/>
            </a:avLst>
          </a:prstGeom>
          <a:solidFill>
            <a:srgbClr val="C6C6D2"/>
          </a:solidFill>
          <a:ln/>
        </p:spPr>
      </p:sp>
      <p:sp>
        <p:nvSpPr>
          <p:cNvPr id="7" name="Shape 4"/>
          <p:cNvSpPr/>
          <p:nvPr/>
        </p:nvSpPr>
        <p:spPr>
          <a:xfrm>
            <a:off x="6185535" y="3187541"/>
            <a:ext cx="449342" cy="449342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6260425" y="3224986"/>
            <a:ext cx="299561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6"/>
          <p:cNvSpPr/>
          <p:nvPr/>
        </p:nvSpPr>
        <p:spPr>
          <a:xfrm>
            <a:off x="7409021" y="3162538"/>
            <a:ext cx="2496860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AI Integration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7409021" y="3594378"/>
            <a:ext cx="6522244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data analysis.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612017" y="4751189"/>
            <a:ext cx="599242" cy="22860"/>
          </a:xfrm>
          <a:prstGeom prst="roundRect">
            <a:avLst>
              <a:gd name="adj" fmla="val 131074"/>
            </a:avLst>
          </a:prstGeom>
          <a:solidFill>
            <a:srgbClr val="C6C6D2"/>
          </a:solidFill>
          <a:ln/>
        </p:spPr>
      </p:sp>
      <p:sp>
        <p:nvSpPr>
          <p:cNvPr id="12" name="Shape 9"/>
          <p:cNvSpPr/>
          <p:nvPr/>
        </p:nvSpPr>
        <p:spPr>
          <a:xfrm>
            <a:off x="6185535" y="4537948"/>
            <a:ext cx="449342" cy="449342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6260425" y="4575393"/>
            <a:ext cx="299561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4" name="Text 11"/>
          <p:cNvSpPr/>
          <p:nvPr/>
        </p:nvSpPr>
        <p:spPr>
          <a:xfrm>
            <a:off x="7409021" y="4512945"/>
            <a:ext cx="2496860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Expansion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7409021" y="4944785"/>
            <a:ext cx="6522244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New clinical areas.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6612017" y="6101596"/>
            <a:ext cx="599242" cy="22860"/>
          </a:xfrm>
          <a:prstGeom prst="roundRect">
            <a:avLst>
              <a:gd name="adj" fmla="val 131074"/>
            </a:avLst>
          </a:prstGeom>
          <a:solidFill>
            <a:srgbClr val="C6C6D2"/>
          </a:solidFill>
          <a:ln/>
        </p:spPr>
      </p:sp>
      <p:sp>
        <p:nvSpPr>
          <p:cNvPr id="17" name="Shape 14"/>
          <p:cNvSpPr/>
          <p:nvPr/>
        </p:nvSpPr>
        <p:spPr>
          <a:xfrm>
            <a:off x="6185535" y="5888355"/>
            <a:ext cx="449342" cy="449342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8" name="Text 15"/>
          <p:cNvSpPr/>
          <p:nvPr/>
        </p:nvSpPr>
        <p:spPr>
          <a:xfrm>
            <a:off x="6260425" y="5925800"/>
            <a:ext cx="299561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9" name="Text 16"/>
          <p:cNvSpPr/>
          <p:nvPr/>
        </p:nvSpPr>
        <p:spPr>
          <a:xfrm>
            <a:off x="7409021" y="5863352"/>
            <a:ext cx="2552700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User-Friendly Devices</a:t>
            </a:r>
            <a:endParaRPr lang="en-US" sz="1950" dirty="0"/>
          </a:p>
        </p:txBody>
      </p:sp>
      <p:sp>
        <p:nvSpPr>
          <p:cNvPr id="20" name="Text 17"/>
          <p:cNvSpPr/>
          <p:nvPr/>
        </p:nvSpPr>
        <p:spPr>
          <a:xfrm>
            <a:off x="7409021" y="6295192"/>
            <a:ext cx="6522244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Accessible RPM devices.</a:t>
            </a:r>
            <a:endParaRPr lang="en-US" sz="1550" dirty="0"/>
          </a:p>
        </p:txBody>
      </p:sp>
      <p:sp>
        <p:nvSpPr>
          <p:cNvPr id="21" name="Text 18"/>
          <p:cNvSpPr/>
          <p:nvPr/>
        </p:nvSpPr>
        <p:spPr>
          <a:xfrm>
            <a:off x="6185535" y="7039094"/>
            <a:ext cx="7745730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Expect expansion into new areas and more accessible devices. Thank you. Questions?</a:t>
            </a:r>
            <a:endParaRPr lang="en-US" sz="155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5C1767-6AE3-09C4-8277-E4B866392214}"/>
              </a:ext>
            </a:extLst>
          </p:cNvPr>
          <p:cNvSpPr/>
          <p:nvPr/>
        </p:nvSpPr>
        <p:spPr>
          <a:xfrm>
            <a:off x="12543949" y="7757160"/>
            <a:ext cx="1934051" cy="3629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84FD467-CF1B-5C6C-CF27-8FF93166D1E4}"/>
              </a:ext>
            </a:extLst>
          </p:cNvPr>
          <p:cNvSpPr/>
          <p:nvPr/>
        </p:nvSpPr>
        <p:spPr>
          <a:xfrm>
            <a:off x="12410599" y="7688937"/>
            <a:ext cx="2126813" cy="472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507</Words>
  <Application>Microsoft Office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Playfair Display Bold</vt:lpstr>
      <vt:lpstr>Arial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Mr  Aditya Ramesh Kori</cp:lastModifiedBy>
  <cp:revision>2</cp:revision>
  <dcterms:created xsi:type="dcterms:W3CDTF">2025-03-25T05:58:40Z</dcterms:created>
  <dcterms:modified xsi:type="dcterms:W3CDTF">2025-03-25T06:16:35Z</dcterms:modified>
</cp:coreProperties>
</file>