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13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4.png"/><Relationship Id="rId7"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vnote.ddlee.cc/2019/09/26/adversarially-learned-inference-iclr-201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6A6D71E5-7750-E02F-A381-06F176BF071B}"/>
              </a:ext>
            </a:extLst>
          </p:cNvPr>
          <p:cNvSpPr/>
          <p:nvPr/>
        </p:nvSpPr>
        <p:spPr>
          <a:xfrm>
            <a:off x="-43031" y="64547"/>
            <a:ext cx="14630400" cy="8229600"/>
          </a:xfrm>
          <a:prstGeom prst="rect">
            <a:avLst/>
          </a:prstGeom>
          <a:solidFill>
            <a:srgbClr val="F9F6F0"/>
          </a:solidFill>
          <a:ln/>
        </p:spPr>
      </p:sp>
      <p:sp>
        <p:nvSpPr>
          <p:cNvPr id="3" name="TextBox 2">
            <a:extLst>
              <a:ext uri="{FF2B5EF4-FFF2-40B4-BE49-F238E27FC236}">
                <a16:creationId xmlns:a16="http://schemas.microsoft.com/office/drawing/2014/main" id="{9076F477-472A-591B-F2B4-685D83B7A5B5}"/>
              </a:ext>
            </a:extLst>
          </p:cNvPr>
          <p:cNvSpPr txBox="1"/>
          <p:nvPr/>
        </p:nvSpPr>
        <p:spPr>
          <a:xfrm>
            <a:off x="602428" y="505609"/>
            <a:ext cx="13339483"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CLASSIFY IMAGES (CIFAR-10) USING CNNs</a:t>
            </a:r>
            <a:endParaRPr lang="en-IN" sz="4800" b="1" dirty="0">
              <a:latin typeface="Times New Roman" panose="02020603050405020304" pitchFamily="18" charset="0"/>
              <a:cs typeface="Times New Roman" panose="02020603050405020304" pitchFamily="18" charset="0"/>
            </a:endParaRPr>
          </a:p>
        </p:txBody>
      </p:sp>
      <p:sp>
        <p:nvSpPr>
          <p:cNvPr id="9" name="Text 5"/>
          <p:cNvSpPr/>
          <p:nvPr/>
        </p:nvSpPr>
        <p:spPr>
          <a:xfrm>
            <a:off x="494851" y="5583220"/>
            <a:ext cx="6185647" cy="2947594"/>
          </a:xfrm>
          <a:prstGeom prst="rect">
            <a:avLst/>
          </a:prstGeom>
          <a:noFill/>
          <a:ln/>
        </p:spPr>
        <p:txBody>
          <a:bodyPr wrap="none" rtlCol="0" anchor="t"/>
          <a:lstStyle/>
          <a:p>
            <a:pPr marL="0" indent="0" algn="l">
              <a:lnSpc>
                <a:spcPts val="3062"/>
              </a:lnSpc>
              <a:buNone/>
            </a:pPr>
            <a:r>
              <a:rPr lang="en-US" sz="4000" b="1" dirty="0">
                <a:solidFill>
                  <a:srgbClr val="746558"/>
                </a:solidFill>
                <a:latin typeface="Gelasio" pitchFamily="34" charset="0"/>
                <a:ea typeface="Gelasio" pitchFamily="34" charset="-122"/>
                <a:cs typeface="Gelasio" pitchFamily="34" charset="-120"/>
              </a:rPr>
              <a:t>Submitted By-</a:t>
            </a:r>
          </a:p>
          <a:p>
            <a:pPr marL="0" indent="0" algn="l">
              <a:lnSpc>
                <a:spcPts val="3062"/>
              </a:lnSpc>
              <a:buNone/>
            </a:pPr>
            <a:br>
              <a:rPr lang="en-US" sz="4000" b="1" dirty="0">
                <a:solidFill>
                  <a:srgbClr val="746558"/>
                </a:solidFill>
                <a:latin typeface="Gelasio" pitchFamily="34" charset="0"/>
                <a:ea typeface="Gelasio" pitchFamily="34" charset="-122"/>
                <a:cs typeface="Gelasio" pitchFamily="34" charset="-120"/>
              </a:rPr>
            </a:br>
            <a:br>
              <a:rPr lang="en-US" sz="4000" b="1" dirty="0">
                <a:solidFill>
                  <a:srgbClr val="746558"/>
                </a:solidFill>
                <a:latin typeface="Gelasio" pitchFamily="34" charset="0"/>
                <a:ea typeface="Gelasio" pitchFamily="34" charset="-122"/>
                <a:cs typeface="Gelasio" pitchFamily="34" charset="-120"/>
              </a:rPr>
            </a:br>
            <a:r>
              <a:rPr lang="en-US" sz="4000" b="1" dirty="0">
                <a:solidFill>
                  <a:srgbClr val="746558"/>
                </a:solidFill>
                <a:latin typeface="Gelasio" pitchFamily="34" charset="0"/>
                <a:ea typeface="Gelasio" pitchFamily="34" charset="-122"/>
                <a:cs typeface="Gelasio" pitchFamily="34" charset="-120"/>
              </a:rPr>
              <a:t>Aditya Rathor (2K21/IT/14)</a:t>
            </a:r>
          </a:p>
          <a:p>
            <a:pPr marL="0" indent="0" algn="l">
              <a:lnSpc>
                <a:spcPts val="3062"/>
              </a:lnSpc>
              <a:buNone/>
            </a:pPr>
            <a:br>
              <a:rPr lang="en-US" sz="4000" b="1" dirty="0">
                <a:solidFill>
                  <a:srgbClr val="746558"/>
                </a:solidFill>
                <a:latin typeface="Gelasio" pitchFamily="34" charset="0"/>
                <a:ea typeface="Gelasio" pitchFamily="34" charset="-122"/>
                <a:cs typeface="Gelasio" pitchFamily="34" charset="-120"/>
              </a:rPr>
            </a:br>
            <a:r>
              <a:rPr lang="en-US" sz="4000" b="1" dirty="0">
                <a:solidFill>
                  <a:srgbClr val="746558"/>
                </a:solidFill>
                <a:latin typeface="Gelasio" pitchFamily="34" charset="0"/>
                <a:ea typeface="Gelasio" pitchFamily="34" charset="-122"/>
                <a:cs typeface="Gelasio" pitchFamily="34" charset="-120"/>
              </a:rPr>
              <a:t>Vicky Kumar (2K21/CO/513)</a:t>
            </a:r>
            <a:endParaRPr lang="en-US" sz="4000" dirty="0"/>
          </a:p>
        </p:txBody>
      </p:sp>
      <p:sp>
        <p:nvSpPr>
          <p:cNvPr id="5" name="Text 5">
            <a:extLst>
              <a:ext uri="{FF2B5EF4-FFF2-40B4-BE49-F238E27FC236}">
                <a16:creationId xmlns:a16="http://schemas.microsoft.com/office/drawing/2014/main" id="{05256FAD-71B1-8D2F-9A64-8F1EEBAB9E8D}"/>
              </a:ext>
            </a:extLst>
          </p:cNvPr>
          <p:cNvSpPr/>
          <p:nvPr/>
        </p:nvSpPr>
        <p:spPr>
          <a:xfrm>
            <a:off x="8401722" y="6691256"/>
            <a:ext cx="6185647" cy="2947594"/>
          </a:xfrm>
          <a:prstGeom prst="rect">
            <a:avLst/>
          </a:prstGeom>
          <a:noFill/>
          <a:ln/>
        </p:spPr>
        <p:txBody>
          <a:bodyPr wrap="none" rtlCol="0" anchor="t"/>
          <a:lstStyle/>
          <a:p>
            <a:pPr marL="0" indent="0" algn="l">
              <a:lnSpc>
                <a:spcPts val="3062"/>
              </a:lnSpc>
              <a:buNone/>
            </a:pPr>
            <a:r>
              <a:rPr lang="en-US" sz="4000" b="1" dirty="0">
                <a:solidFill>
                  <a:srgbClr val="746558"/>
                </a:solidFill>
                <a:latin typeface="Gelasio" pitchFamily="34" charset="0"/>
                <a:ea typeface="Gelasio" pitchFamily="34" charset="-122"/>
                <a:cs typeface="Gelasio" pitchFamily="34" charset="-120"/>
              </a:rPr>
              <a:t>Submitted To-</a:t>
            </a:r>
          </a:p>
          <a:p>
            <a:pPr marL="0" indent="0" algn="l">
              <a:lnSpc>
                <a:spcPts val="3062"/>
              </a:lnSpc>
              <a:buNone/>
            </a:pPr>
            <a:br>
              <a:rPr lang="en-US" sz="4000" b="1" dirty="0">
                <a:solidFill>
                  <a:srgbClr val="746558"/>
                </a:solidFill>
                <a:latin typeface="Gelasio" pitchFamily="34" charset="0"/>
                <a:ea typeface="Gelasio" pitchFamily="34" charset="-122"/>
                <a:cs typeface="Gelasio" pitchFamily="34" charset="-120"/>
              </a:rPr>
            </a:br>
            <a:r>
              <a:rPr lang="en-US" sz="4000" b="1" dirty="0" err="1">
                <a:solidFill>
                  <a:srgbClr val="746558"/>
                </a:solidFill>
                <a:latin typeface="Gelasio" pitchFamily="34" charset="0"/>
                <a:ea typeface="Gelasio" pitchFamily="34" charset="-122"/>
                <a:cs typeface="Gelasio" pitchFamily="34" charset="-120"/>
              </a:rPr>
              <a:t>Mrs</a:t>
            </a:r>
            <a:r>
              <a:rPr lang="en-US" sz="4000" b="1" dirty="0">
                <a:solidFill>
                  <a:srgbClr val="746558"/>
                </a:solidFill>
                <a:latin typeface="Gelasio" pitchFamily="34" charset="0"/>
                <a:ea typeface="Gelasio" pitchFamily="34" charset="-122"/>
                <a:cs typeface="Gelasio" pitchFamily="34" charset="-120"/>
              </a:rPr>
              <a:t> Khushbu Gupta</a:t>
            </a:r>
            <a:endParaRPr lang="en-US" sz="4000" dirty="0"/>
          </a:p>
        </p:txBody>
      </p:sp>
    </p:spTree>
    <p:extLst>
      <p:ext uri="{BB962C8B-B14F-4D97-AF65-F5344CB8AC3E}">
        <p14:creationId xmlns:p14="http://schemas.microsoft.com/office/powerpoint/2010/main" val="206263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0553"/>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2339816"/>
          </a:xfrm>
          <a:prstGeom prst="rect">
            <a:avLst/>
          </a:prstGeom>
        </p:spPr>
      </p:pic>
      <p:sp>
        <p:nvSpPr>
          <p:cNvPr id="5" name="Text 2"/>
          <p:cNvSpPr/>
          <p:nvPr/>
        </p:nvSpPr>
        <p:spPr>
          <a:xfrm>
            <a:off x="2869525" y="2854523"/>
            <a:ext cx="8891349" cy="1169670"/>
          </a:xfrm>
          <a:prstGeom prst="rect">
            <a:avLst/>
          </a:prstGeom>
          <a:noFill/>
          <a:ln/>
        </p:spPr>
        <p:txBody>
          <a:bodyPr wrap="square" rtlCol="0" anchor="t"/>
          <a:lstStyle/>
          <a:p>
            <a:pPr marL="0" indent="0">
              <a:lnSpc>
                <a:spcPts val="4606"/>
              </a:lnSpc>
              <a:buNone/>
            </a:pPr>
            <a:r>
              <a:rPr lang="en-US" sz="3685" b="1" dirty="0">
                <a:solidFill>
                  <a:srgbClr val="484237"/>
                </a:solidFill>
                <a:latin typeface="Gelasio" pitchFamily="34" charset="0"/>
                <a:ea typeface="Gelasio" pitchFamily="34" charset="-122"/>
                <a:cs typeface="Gelasio" pitchFamily="34" charset="-120"/>
              </a:rPr>
              <a:t>Potential Improvements and Future Work</a:t>
            </a:r>
            <a:endParaRPr lang="en-US" sz="3685" dirty="0"/>
          </a:p>
        </p:txBody>
      </p:sp>
      <p:pic>
        <p:nvPicPr>
          <p:cNvPr id="6" name="Image 1" descr="preencoded.png"/>
          <p:cNvPicPr>
            <a:picLocks noChangeAspect="1"/>
          </p:cNvPicPr>
          <p:nvPr/>
        </p:nvPicPr>
        <p:blipFill>
          <a:blip r:embed="rId4"/>
          <a:stretch>
            <a:fillRect/>
          </a:stretch>
        </p:blipFill>
        <p:spPr>
          <a:xfrm>
            <a:off x="2869525" y="4304943"/>
            <a:ext cx="2963704" cy="748665"/>
          </a:xfrm>
          <a:prstGeom prst="rect">
            <a:avLst/>
          </a:prstGeom>
        </p:spPr>
      </p:pic>
      <p:sp>
        <p:nvSpPr>
          <p:cNvPr id="7" name="Text 3"/>
          <p:cNvSpPr/>
          <p:nvPr/>
        </p:nvSpPr>
        <p:spPr>
          <a:xfrm>
            <a:off x="3056692" y="5334357"/>
            <a:ext cx="2339816" cy="292418"/>
          </a:xfrm>
          <a:prstGeom prst="rect">
            <a:avLst/>
          </a:prstGeom>
          <a:noFill/>
          <a:ln/>
        </p:spPr>
        <p:txBody>
          <a:bodyPr wrap="none" rtlCol="0" anchor="t"/>
          <a:lstStyle/>
          <a:p>
            <a:pPr marL="0" indent="0" algn="l">
              <a:lnSpc>
                <a:spcPts val="2303"/>
              </a:lnSpc>
              <a:buNone/>
            </a:pPr>
            <a:r>
              <a:rPr lang="en-US" sz="1842" b="1" dirty="0">
                <a:solidFill>
                  <a:srgbClr val="484237"/>
                </a:solidFill>
                <a:latin typeface="Gelasio" pitchFamily="34" charset="0"/>
                <a:ea typeface="Gelasio" pitchFamily="34" charset="-122"/>
                <a:cs typeface="Gelasio" pitchFamily="34" charset="-120"/>
              </a:rPr>
              <a:t>Expand Dataset</a:t>
            </a:r>
            <a:endParaRPr lang="en-US" sz="1842" dirty="0"/>
          </a:p>
        </p:txBody>
      </p:sp>
      <p:sp>
        <p:nvSpPr>
          <p:cNvPr id="8" name="Text 4"/>
          <p:cNvSpPr/>
          <p:nvPr/>
        </p:nvSpPr>
        <p:spPr>
          <a:xfrm>
            <a:off x="3056692" y="5739051"/>
            <a:ext cx="2589371" cy="1197769"/>
          </a:xfrm>
          <a:prstGeom prst="rect">
            <a:avLst/>
          </a:prstGeom>
          <a:noFill/>
          <a:ln/>
        </p:spPr>
        <p:txBody>
          <a:bodyPr wrap="square" rtlCol="0" anchor="t"/>
          <a:lstStyle/>
          <a:p>
            <a:pPr marL="0" indent="0" algn="l">
              <a:lnSpc>
                <a:spcPts val="2358"/>
              </a:lnSpc>
              <a:buNone/>
            </a:pPr>
            <a:r>
              <a:rPr lang="en-US" sz="1474" dirty="0">
                <a:solidFill>
                  <a:srgbClr val="746558"/>
                </a:solidFill>
                <a:latin typeface="Gelasio" pitchFamily="34" charset="0"/>
                <a:ea typeface="Gelasio" pitchFamily="34" charset="-122"/>
                <a:cs typeface="Gelasio" pitchFamily="34" charset="-120"/>
              </a:rPr>
              <a:t>Collect more diverse and representative data to improve model performance and generalization.</a:t>
            </a:r>
            <a:endParaRPr lang="en-US" sz="1474" dirty="0"/>
          </a:p>
        </p:txBody>
      </p:sp>
      <p:pic>
        <p:nvPicPr>
          <p:cNvPr id="9" name="Image 2" descr="preencoded.png"/>
          <p:cNvPicPr>
            <a:picLocks noChangeAspect="1"/>
          </p:cNvPicPr>
          <p:nvPr/>
        </p:nvPicPr>
        <p:blipFill>
          <a:blip r:embed="rId5"/>
          <a:stretch>
            <a:fillRect/>
          </a:stretch>
        </p:blipFill>
        <p:spPr>
          <a:xfrm>
            <a:off x="5833229" y="4304943"/>
            <a:ext cx="2963823" cy="748665"/>
          </a:xfrm>
          <a:prstGeom prst="rect">
            <a:avLst/>
          </a:prstGeom>
        </p:spPr>
      </p:pic>
      <p:sp>
        <p:nvSpPr>
          <p:cNvPr id="10" name="Text 5"/>
          <p:cNvSpPr/>
          <p:nvPr/>
        </p:nvSpPr>
        <p:spPr>
          <a:xfrm>
            <a:off x="6020395" y="5334357"/>
            <a:ext cx="2589490" cy="584835"/>
          </a:xfrm>
          <a:prstGeom prst="rect">
            <a:avLst/>
          </a:prstGeom>
          <a:noFill/>
          <a:ln/>
        </p:spPr>
        <p:txBody>
          <a:bodyPr wrap="square" rtlCol="0" anchor="t"/>
          <a:lstStyle/>
          <a:p>
            <a:pPr marL="0" indent="0" algn="l">
              <a:lnSpc>
                <a:spcPts val="2303"/>
              </a:lnSpc>
              <a:buNone/>
            </a:pPr>
            <a:r>
              <a:rPr lang="en-US" sz="1842" b="1" dirty="0">
                <a:solidFill>
                  <a:srgbClr val="484237"/>
                </a:solidFill>
                <a:latin typeface="Gelasio" pitchFamily="34" charset="0"/>
                <a:ea typeface="Gelasio" pitchFamily="34" charset="-122"/>
                <a:cs typeface="Gelasio" pitchFamily="34" charset="-120"/>
              </a:rPr>
              <a:t>Explore Advanced Architectures</a:t>
            </a:r>
            <a:endParaRPr lang="en-US" sz="1842" dirty="0"/>
          </a:p>
        </p:txBody>
      </p:sp>
      <p:sp>
        <p:nvSpPr>
          <p:cNvPr id="11" name="Text 6"/>
          <p:cNvSpPr/>
          <p:nvPr/>
        </p:nvSpPr>
        <p:spPr>
          <a:xfrm>
            <a:off x="6020395" y="6031468"/>
            <a:ext cx="2589490" cy="1497211"/>
          </a:xfrm>
          <a:prstGeom prst="rect">
            <a:avLst/>
          </a:prstGeom>
          <a:noFill/>
          <a:ln/>
        </p:spPr>
        <p:txBody>
          <a:bodyPr wrap="square" rtlCol="0" anchor="t"/>
          <a:lstStyle/>
          <a:p>
            <a:pPr marL="0" indent="0" algn="l">
              <a:lnSpc>
                <a:spcPts val="2358"/>
              </a:lnSpc>
              <a:buNone/>
            </a:pPr>
            <a:r>
              <a:rPr lang="en-US" sz="1474" dirty="0">
                <a:solidFill>
                  <a:srgbClr val="746558"/>
                </a:solidFill>
                <a:latin typeface="Gelasio" pitchFamily="34" charset="0"/>
                <a:ea typeface="Gelasio" pitchFamily="34" charset="-122"/>
                <a:cs typeface="Gelasio" pitchFamily="34" charset="-120"/>
              </a:rPr>
              <a:t>Investigate state-of-the-art CNN models and techniques like transfer learning to further enhance classification accuracy.</a:t>
            </a:r>
            <a:endParaRPr lang="en-US" sz="1474" dirty="0"/>
          </a:p>
        </p:txBody>
      </p:sp>
      <p:pic>
        <p:nvPicPr>
          <p:cNvPr id="12" name="Image 3" descr="preencoded.png"/>
          <p:cNvPicPr>
            <a:picLocks noChangeAspect="1"/>
          </p:cNvPicPr>
          <p:nvPr/>
        </p:nvPicPr>
        <p:blipFill>
          <a:blip r:embed="rId6"/>
          <a:stretch>
            <a:fillRect/>
          </a:stretch>
        </p:blipFill>
        <p:spPr>
          <a:xfrm>
            <a:off x="8797052" y="4304943"/>
            <a:ext cx="2963823" cy="748665"/>
          </a:xfrm>
          <a:prstGeom prst="rect">
            <a:avLst/>
          </a:prstGeom>
        </p:spPr>
      </p:pic>
      <p:sp>
        <p:nvSpPr>
          <p:cNvPr id="13" name="Text 7"/>
          <p:cNvSpPr/>
          <p:nvPr/>
        </p:nvSpPr>
        <p:spPr>
          <a:xfrm>
            <a:off x="8984218" y="5334357"/>
            <a:ext cx="2589490" cy="584835"/>
          </a:xfrm>
          <a:prstGeom prst="rect">
            <a:avLst/>
          </a:prstGeom>
          <a:noFill/>
          <a:ln/>
        </p:spPr>
        <p:txBody>
          <a:bodyPr wrap="square" rtlCol="0" anchor="t"/>
          <a:lstStyle/>
          <a:p>
            <a:pPr marL="0" indent="0" algn="l">
              <a:lnSpc>
                <a:spcPts val="2303"/>
              </a:lnSpc>
              <a:buNone/>
            </a:pPr>
            <a:r>
              <a:rPr lang="en-US" sz="1842" b="1" dirty="0">
                <a:solidFill>
                  <a:srgbClr val="484237"/>
                </a:solidFill>
                <a:latin typeface="Gelasio" pitchFamily="34" charset="0"/>
                <a:ea typeface="Gelasio" pitchFamily="34" charset="-122"/>
                <a:cs typeface="Gelasio" pitchFamily="34" charset="-120"/>
              </a:rPr>
              <a:t>Optimize Hyperparameters</a:t>
            </a:r>
            <a:endParaRPr lang="en-US" sz="1842" dirty="0"/>
          </a:p>
        </p:txBody>
      </p:sp>
      <p:sp>
        <p:nvSpPr>
          <p:cNvPr id="14" name="Text 8"/>
          <p:cNvSpPr/>
          <p:nvPr/>
        </p:nvSpPr>
        <p:spPr>
          <a:xfrm>
            <a:off x="8984218" y="6031468"/>
            <a:ext cx="2589490" cy="1197769"/>
          </a:xfrm>
          <a:prstGeom prst="rect">
            <a:avLst/>
          </a:prstGeom>
          <a:noFill/>
          <a:ln/>
        </p:spPr>
        <p:txBody>
          <a:bodyPr wrap="square" rtlCol="0" anchor="t"/>
          <a:lstStyle/>
          <a:p>
            <a:pPr marL="0" indent="0" algn="l">
              <a:lnSpc>
                <a:spcPts val="2358"/>
              </a:lnSpc>
              <a:buNone/>
            </a:pPr>
            <a:r>
              <a:rPr lang="en-US" sz="1474" dirty="0">
                <a:solidFill>
                  <a:srgbClr val="746558"/>
                </a:solidFill>
                <a:latin typeface="Gelasio" pitchFamily="34" charset="0"/>
                <a:ea typeface="Gelasio" pitchFamily="34" charset="-122"/>
                <a:cs typeface="Gelasio" pitchFamily="34" charset="-120"/>
              </a:rPr>
              <a:t>Fine-tune hyperparameters like learning rate, batch size, and regularization to achieve optimal model convergence.</a:t>
            </a:r>
            <a:endParaRPr lang="en-US" sz="1474" dirty="0"/>
          </a:p>
        </p:txBody>
      </p:sp>
      <p:pic>
        <p:nvPicPr>
          <p:cNvPr id="1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351836"/>
            <a:ext cx="74776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Conclusion and key takeaways</a:t>
            </a:r>
            <a:endParaRPr lang="en-US" sz="4374" dirty="0"/>
          </a:p>
        </p:txBody>
      </p:sp>
      <p:sp>
        <p:nvSpPr>
          <p:cNvPr id="6" name="Text 3"/>
          <p:cNvSpPr/>
          <p:nvPr/>
        </p:nvSpPr>
        <p:spPr>
          <a:xfrm>
            <a:off x="833199" y="3073837"/>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In conclusion, this project has successfully demonstrated the power of convolutional neural networks in classifying images from the CIFAR-10 dataset. The model achieved strong performance, highlighting the effectiveness of the chosen CNN architecture and the importance of data preprocessing and hyperparameter optimization.</a:t>
            </a:r>
            <a:endParaRPr lang="en-US" sz="1750" dirty="0"/>
          </a:p>
        </p:txBody>
      </p:sp>
      <p:sp>
        <p:nvSpPr>
          <p:cNvPr id="7" name="Text 4"/>
          <p:cNvSpPr/>
          <p:nvPr/>
        </p:nvSpPr>
        <p:spPr>
          <a:xfrm>
            <a:off x="833199" y="5100757"/>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Key takeaways from this work include the value of comprehensive image augmentation techniques, the significance of diligent model tuning, and the potential for further improvements through novel architectural designs or ensemble methods. Moving forward, this project lays a solid foundation for exploring more advanced computer vision applications.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8530814" y="0"/>
            <a:ext cx="6107206" cy="8229600"/>
          </a:xfrm>
          <a:prstGeom prst="rect">
            <a:avLst/>
          </a:prstGeom>
        </p:spPr>
      </p:pic>
      <p:sp>
        <p:nvSpPr>
          <p:cNvPr id="5" name="Text 2"/>
          <p:cNvSpPr/>
          <p:nvPr/>
        </p:nvSpPr>
        <p:spPr>
          <a:xfrm>
            <a:off x="833199" y="2137410"/>
            <a:ext cx="7477601" cy="1916430"/>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Introduction to the CIFAR-10 dataset</a:t>
            </a:r>
            <a:endParaRPr lang="en-US" sz="6036" dirty="0"/>
          </a:p>
        </p:txBody>
      </p:sp>
      <p:sp>
        <p:nvSpPr>
          <p:cNvPr id="6" name="Text 3"/>
          <p:cNvSpPr/>
          <p:nvPr/>
        </p:nvSpPr>
        <p:spPr>
          <a:xfrm>
            <a:off x="833199" y="4387096"/>
            <a:ext cx="7477601"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CIFAR-10 dataset is a popular benchmark for image classification tasks. It consists of 60,000 color images, divided into 10 distinct classes, with each class having 6,000 images.</a:t>
            </a:r>
            <a:endParaRPr lang="en-US" sz="1750" dirty="0"/>
          </a:p>
        </p:txBody>
      </p:sp>
      <p:sp>
        <p:nvSpPr>
          <p:cNvPr id="7" name="Shape 4"/>
          <p:cNvSpPr/>
          <p:nvPr/>
        </p:nvSpPr>
        <p:spPr>
          <a:xfrm>
            <a:off x="833199" y="5719882"/>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974050"/>
            <a:ext cx="93064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Overview of the Image Classification Problem</a:t>
            </a:r>
            <a:endParaRPr lang="en-US" sz="4374" dirty="0"/>
          </a:p>
        </p:txBody>
      </p:sp>
      <p:sp>
        <p:nvSpPr>
          <p:cNvPr id="6" name="Shape 3"/>
          <p:cNvSpPr/>
          <p:nvPr/>
        </p:nvSpPr>
        <p:spPr>
          <a:xfrm>
            <a:off x="833199" y="2696051"/>
            <a:ext cx="4542115" cy="2701766"/>
          </a:xfrm>
          <a:prstGeom prst="roundRect">
            <a:avLst>
              <a:gd name="adj" fmla="val 4935"/>
            </a:avLst>
          </a:prstGeom>
          <a:solidFill>
            <a:srgbClr val="EFE7D6"/>
          </a:solidFill>
          <a:ln/>
        </p:spPr>
      </p:sp>
      <p:sp>
        <p:nvSpPr>
          <p:cNvPr id="7" name="Text 4"/>
          <p:cNvSpPr/>
          <p:nvPr/>
        </p:nvSpPr>
        <p:spPr>
          <a:xfrm>
            <a:off x="1055370" y="2918222"/>
            <a:ext cx="337185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Categorizing Visual Data</a:t>
            </a:r>
            <a:endParaRPr lang="en-US" sz="2187" dirty="0"/>
          </a:p>
        </p:txBody>
      </p:sp>
      <p:sp>
        <p:nvSpPr>
          <p:cNvPr id="8" name="Text 5"/>
          <p:cNvSpPr/>
          <p:nvPr/>
        </p:nvSpPr>
        <p:spPr>
          <a:xfrm>
            <a:off x="1055370" y="3398639"/>
            <a:ext cx="4097774"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Image classification involves assigning a label or category to an input image, such as identifying the object, scene, or activity depicted.</a:t>
            </a:r>
            <a:endParaRPr lang="en-US" sz="1750" dirty="0"/>
          </a:p>
        </p:txBody>
      </p:sp>
      <p:sp>
        <p:nvSpPr>
          <p:cNvPr id="9" name="Shape 6"/>
          <p:cNvSpPr/>
          <p:nvPr/>
        </p:nvSpPr>
        <p:spPr>
          <a:xfrm>
            <a:off x="5597485" y="2696051"/>
            <a:ext cx="4542115" cy="2701766"/>
          </a:xfrm>
          <a:prstGeom prst="roundRect">
            <a:avLst>
              <a:gd name="adj" fmla="val 4935"/>
            </a:avLst>
          </a:prstGeom>
          <a:solidFill>
            <a:srgbClr val="EFE7D6"/>
          </a:solidFill>
          <a:ln/>
        </p:spPr>
      </p:sp>
      <p:sp>
        <p:nvSpPr>
          <p:cNvPr id="10" name="Text 7"/>
          <p:cNvSpPr/>
          <p:nvPr/>
        </p:nvSpPr>
        <p:spPr>
          <a:xfrm>
            <a:off x="5819656" y="2918222"/>
            <a:ext cx="3464957"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Challenging Yet Powerful</a:t>
            </a:r>
            <a:endParaRPr lang="en-US" sz="2187" dirty="0"/>
          </a:p>
        </p:txBody>
      </p:sp>
      <p:sp>
        <p:nvSpPr>
          <p:cNvPr id="11" name="Text 8"/>
          <p:cNvSpPr/>
          <p:nvPr/>
        </p:nvSpPr>
        <p:spPr>
          <a:xfrm>
            <a:off x="5819656" y="3398639"/>
            <a:ext cx="4097774"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While seemingly simple, image classification is a complex task that requires sophisticated machine learning models to accurately recognize patterns and features in diverse visual data.</a:t>
            </a:r>
            <a:endParaRPr lang="en-US" sz="1750" dirty="0"/>
          </a:p>
        </p:txBody>
      </p:sp>
      <p:sp>
        <p:nvSpPr>
          <p:cNvPr id="12" name="Shape 9"/>
          <p:cNvSpPr/>
          <p:nvPr/>
        </p:nvSpPr>
        <p:spPr>
          <a:xfrm>
            <a:off x="833199" y="5619988"/>
            <a:ext cx="9306401" cy="1635562"/>
          </a:xfrm>
          <a:prstGeom prst="roundRect">
            <a:avLst>
              <a:gd name="adj" fmla="val 8151"/>
            </a:avLst>
          </a:prstGeom>
          <a:solidFill>
            <a:srgbClr val="EFE7D6"/>
          </a:solidFill>
          <a:ln/>
        </p:spPr>
      </p:sp>
      <p:sp>
        <p:nvSpPr>
          <p:cNvPr id="13" name="Text 10"/>
          <p:cNvSpPr/>
          <p:nvPr/>
        </p:nvSpPr>
        <p:spPr>
          <a:xfrm>
            <a:off x="1055370" y="5842159"/>
            <a:ext cx="3380065"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Real-World Applications</a:t>
            </a:r>
            <a:endParaRPr lang="en-US" sz="2187" dirty="0"/>
          </a:p>
        </p:txBody>
      </p:sp>
      <p:sp>
        <p:nvSpPr>
          <p:cNvPr id="14" name="Text 11"/>
          <p:cNvSpPr/>
          <p:nvPr/>
        </p:nvSpPr>
        <p:spPr>
          <a:xfrm>
            <a:off x="1055370" y="6322576"/>
            <a:ext cx="8862060"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Image classification has a wide range of practical applications, from autonomous driving to medical diagnosis to content moderation and beyond.</a:t>
            </a:r>
            <a:endParaRPr lang="en-US" sz="1750"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629722"/>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Convolutional Neural Network (CNN) Architecture</a:t>
            </a:r>
            <a:endParaRPr lang="en-US" sz="4374" dirty="0"/>
          </a:p>
        </p:txBody>
      </p:sp>
      <p:sp>
        <p:nvSpPr>
          <p:cNvPr id="5" name="Text 3"/>
          <p:cNvSpPr/>
          <p:nvPr/>
        </p:nvSpPr>
        <p:spPr>
          <a:xfrm>
            <a:off x="2037993" y="2573893"/>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Convolutional Layers</a:t>
            </a:r>
            <a:endParaRPr lang="en-US" sz="2187" dirty="0"/>
          </a:p>
        </p:txBody>
      </p:sp>
      <p:sp>
        <p:nvSpPr>
          <p:cNvPr id="6" name="Text 4"/>
          <p:cNvSpPr/>
          <p:nvPr/>
        </p:nvSpPr>
        <p:spPr>
          <a:xfrm>
            <a:off x="2037993" y="3490436"/>
            <a:ext cx="2232065" cy="355401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core of a CNN is its convolutional layers, which apply learnable filters to the input image. These filters capture local spatial patterns, allowing the network to identify relevant visual features.</a:t>
            </a:r>
            <a:endParaRPr lang="en-US" sz="1750" dirty="0"/>
          </a:p>
        </p:txBody>
      </p:sp>
      <p:sp>
        <p:nvSpPr>
          <p:cNvPr id="7" name="Text 5"/>
          <p:cNvSpPr/>
          <p:nvPr/>
        </p:nvSpPr>
        <p:spPr>
          <a:xfrm>
            <a:off x="4819650" y="2573893"/>
            <a:ext cx="2232065"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Pooling Layers</a:t>
            </a:r>
            <a:endParaRPr lang="en-US" sz="2187" dirty="0"/>
          </a:p>
        </p:txBody>
      </p:sp>
      <p:sp>
        <p:nvSpPr>
          <p:cNvPr id="8" name="Text 6"/>
          <p:cNvSpPr/>
          <p:nvPr/>
        </p:nvSpPr>
        <p:spPr>
          <a:xfrm>
            <a:off x="4819650" y="3143250"/>
            <a:ext cx="2232065" cy="284321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Pooling layers reduce the spatial dimensions of the feature maps, providing a form of spatial invariance and reducing the number of parameters in the network.</a:t>
            </a:r>
            <a:endParaRPr lang="en-US" sz="1750" dirty="0"/>
          </a:p>
        </p:txBody>
      </p:sp>
      <p:sp>
        <p:nvSpPr>
          <p:cNvPr id="9" name="Text 7"/>
          <p:cNvSpPr/>
          <p:nvPr/>
        </p:nvSpPr>
        <p:spPr>
          <a:xfrm>
            <a:off x="7601307" y="2573893"/>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Fully Connected Layers</a:t>
            </a:r>
            <a:endParaRPr lang="en-US" sz="2187" dirty="0"/>
          </a:p>
        </p:txBody>
      </p:sp>
      <p:sp>
        <p:nvSpPr>
          <p:cNvPr id="10" name="Text 8"/>
          <p:cNvSpPr/>
          <p:nvPr/>
        </p:nvSpPr>
        <p:spPr>
          <a:xfrm>
            <a:off x="7601307" y="3490436"/>
            <a:ext cx="2232065" cy="2487811"/>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At the end of the CNN architecture, fully connected layers combine the learned features to produce the final classification output.</a:t>
            </a:r>
            <a:endParaRPr lang="en-US" sz="1750" dirty="0"/>
          </a:p>
        </p:txBody>
      </p:sp>
      <p:sp>
        <p:nvSpPr>
          <p:cNvPr id="11" name="Text 9"/>
          <p:cNvSpPr/>
          <p:nvPr/>
        </p:nvSpPr>
        <p:spPr>
          <a:xfrm>
            <a:off x="10382964" y="2573893"/>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Activation Functions</a:t>
            </a:r>
            <a:endParaRPr lang="en-US" sz="2187" dirty="0"/>
          </a:p>
        </p:txBody>
      </p:sp>
      <p:sp>
        <p:nvSpPr>
          <p:cNvPr id="12" name="Text 10"/>
          <p:cNvSpPr/>
          <p:nvPr/>
        </p:nvSpPr>
        <p:spPr>
          <a:xfrm>
            <a:off x="10382964" y="3490436"/>
            <a:ext cx="2232065" cy="3909417"/>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Non-linear activation functions, such as ReLU, are applied after each convolutional and fully connected layer to introduce non-linearity and improve the network's ability to learn complex patterns.</a:t>
            </a:r>
            <a:endParaRPr lang="en-US" sz="1750"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010722"/>
            <a:ext cx="10434637"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Data preprocessing and augmentation</a:t>
            </a:r>
            <a:endParaRPr lang="en-US" sz="4374" dirty="0"/>
          </a:p>
        </p:txBody>
      </p:sp>
      <p:pic>
        <p:nvPicPr>
          <p:cNvPr id="5" name="Image 0" descr="preencoded.png"/>
          <p:cNvPicPr>
            <a:picLocks noChangeAspect="1"/>
          </p:cNvPicPr>
          <p:nvPr/>
        </p:nvPicPr>
        <p:blipFill>
          <a:blip r:embed="rId3"/>
          <a:stretch>
            <a:fillRect/>
          </a:stretch>
        </p:blipFill>
        <p:spPr>
          <a:xfrm>
            <a:off x="2037993" y="2149435"/>
            <a:ext cx="2388632" cy="1476256"/>
          </a:xfrm>
          <a:prstGeom prst="rect">
            <a:avLst/>
          </a:prstGeom>
        </p:spPr>
      </p:pic>
      <p:sp>
        <p:nvSpPr>
          <p:cNvPr id="6" name="Text 3"/>
          <p:cNvSpPr/>
          <p:nvPr/>
        </p:nvSpPr>
        <p:spPr>
          <a:xfrm>
            <a:off x="2037993" y="3903345"/>
            <a:ext cx="2388632"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Preprocessing</a:t>
            </a:r>
            <a:endParaRPr lang="en-US" sz="2187" dirty="0"/>
          </a:p>
        </p:txBody>
      </p:sp>
      <p:sp>
        <p:nvSpPr>
          <p:cNvPr id="7" name="Text 4"/>
          <p:cNvSpPr/>
          <p:nvPr/>
        </p:nvSpPr>
        <p:spPr>
          <a:xfrm>
            <a:off x="2037993" y="4730948"/>
            <a:ext cx="2388632"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Cleanse and standardize the CIFAR-10 dataset to ensure consistent image size, pixel values, and format for efficient model training.</a:t>
            </a:r>
            <a:endParaRPr lang="en-US" sz="1750" dirty="0"/>
          </a:p>
        </p:txBody>
      </p:sp>
      <p:pic>
        <p:nvPicPr>
          <p:cNvPr id="8" name="Image 1" descr="preencoded.png"/>
          <p:cNvPicPr>
            <a:picLocks noChangeAspect="1"/>
          </p:cNvPicPr>
          <p:nvPr/>
        </p:nvPicPr>
        <p:blipFill>
          <a:blip r:embed="rId4"/>
          <a:stretch>
            <a:fillRect/>
          </a:stretch>
        </p:blipFill>
        <p:spPr>
          <a:xfrm>
            <a:off x="4759881" y="2149435"/>
            <a:ext cx="2388632" cy="1476256"/>
          </a:xfrm>
          <a:prstGeom prst="rect">
            <a:avLst/>
          </a:prstGeom>
        </p:spPr>
      </p:pic>
      <p:sp>
        <p:nvSpPr>
          <p:cNvPr id="9" name="Text 5"/>
          <p:cNvSpPr/>
          <p:nvPr/>
        </p:nvSpPr>
        <p:spPr>
          <a:xfrm>
            <a:off x="4759881" y="3903345"/>
            <a:ext cx="2388632"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Augmentation</a:t>
            </a:r>
            <a:endParaRPr lang="en-US" sz="2187" dirty="0"/>
          </a:p>
        </p:txBody>
      </p:sp>
      <p:sp>
        <p:nvSpPr>
          <p:cNvPr id="10" name="Text 6"/>
          <p:cNvSpPr/>
          <p:nvPr/>
        </p:nvSpPr>
        <p:spPr>
          <a:xfrm>
            <a:off x="4759881" y="4730948"/>
            <a:ext cx="2388632" cy="2487811"/>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Apply techniques like rotation, flipping, and scaling to artificially expand the dataset, improving the model's ability to generalize and prevent overfitting.</a:t>
            </a:r>
            <a:endParaRPr lang="en-US" sz="1750" dirty="0"/>
          </a:p>
        </p:txBody>
      </p:sp>
      <p:pic>
        <p:nvPicPr>
          <p:cNvPr id="11" name="Image 2" descr="preencoded.png"/>
          <p:cNvPicPr>
            <a:picLocks noChangeAspect="1"/>
          </p:cNvPicPr>
          <p:nvPr/>
        </p:nvPicPr>
        <p:blipFill>
          <a:blip r:embed="rId5"/>
          <a:stretch>
            <a:fillRect/>
          </a:stretch>
        </p:blipFill>
        <p:spPr>
          <a:xfrm>
            <a:off x="7481768" y="2149435"/>
            <a:ext cx="2388632" cy="1476256"/>
          </a:xfrm>
          <a:prstGeom prst="rect">
            <a:avLst/>
          </a:prstGeom>
        </p:spPr>
      </p:pic>
      <p:sp>
        <p:nvSpPr>
          <p:cNvPr id="12" name="Text 7"/>
          <p:cNvSpPr/>
          <p:nvPr/>
        </p:nvSpPr>
        <p:spPr>
          <a:xfrm>
            <a:off x="7481768" y="3903345"/>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Normalization</a:t>
            </a:r>
            <a:endParaRPr lang="en-US" sz="2187" dirty="0"/>
          </a:p>
        </p:txBody>
      </p:sp>
      <p:sp>
        <p:nvSpPr>
          <p:cNvPr id="13" name="Text 8"/>
          <p:cNvSpPr/>
          <p:nvPr/>
        </p:nvSpPr>
        <p:spPr>
          <a:xfrm>
            <a:off x="7481768" y="4383762"/>
            <a:ext cx="2388632"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Normalize pixel values to a common range, such as 0 to 1, to help the model converge more efficiently during training.</a:t>
            </a:r>
            <a:endParaRPr lang="en-US" sz="1750" dirty="0"/>
          </a:p>
        </p:txBody>
      </p:sp>
      <p:pic>
        <p:nvPicPr>
          <p:cNvPr id="14" name="Image 3" descr="preencoded.png"/>
          <p:cNvPicPr>
            <a:picLocks noChangeAspect="1"/>
          </p:cNvPicPr>
          <p:nvPr/>
        </p:nvPicPr>
        <p:blipFill>
          <a:blip r:embed="rId6"/>
          <a:stretch>
            <a:fillRect/>
          </a:stretch>
        </p:blipFill>
        <p:spPr>
          <a:xfrm>
            <a:off x="10203656" y="2149435"/>
            <a:ext cx="2388751" cy="1476256"/>
          </a:xfrm>
          <a:prstGeom prst="rect">
            <a:avLst/>
          </a:prstGeom>
        </p:spPr>
      </p:pic>
      <p:sp>
        <p:nvSpPr>
          <p:cNvPr id="15" name="Text 9"/>
          <p:cNvSpPr/>
          <p:nvPr/>
        </p:nvSpPr>
        <p:spPr>
          <a:xfrm>
            <a:off x="10203656" y="3903345"/>
            <a:ext cx="2388751"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Feature Engineering</a:t>
            </a:r>
            <a:endParaRPr lang="en-US" sz="2187" dirty="0"/>
          </a:p>
        </p:txBody>
      </p:sp>
      <p:sp>
        <p:nvSpPr>
          <p:cNvPr id="16" name="Text 10"/>
          <p:cNvSpPr/>
          <p:nvPr/>
        </p:nvSpPr>
        <p:spPr>
          <a:xfrm>
            <a:off x="10203656" y="4730948"/>
            <a:ext cx="2388751"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Extract and select relevant features from the images to provide the most informative inputs to the CNN model.</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49008" y="747593"/>
            <a:ext cx="6344483" cy="659606"/>
          </a:xfrm>
          <a:prstGeom prst="rect">
            <a:avLst/>
          </a:prstGeom>
          <a:noFill/>
          <a:ln/>
        </p:spPr>
        <p:txBody>
          <a:bodyPr wrap="none" rtlCol="0" anchor="t"/>
          <a:lstStyle/>
          <a:p>
            <a:pPr marL="0" indent="0">
              <a:lnSpc>
                <a:spcPts val="5193"/>
              </a:lnSpc>
              <a:buNone/>
            </a:pPr>
            <a:r>
              <a:rPr lang="en-US" sz="4155" b="1" dirty="0">
                <a:solidFill>
                  <a:srgbClr val="484237"/>
                </a:solidFill>
                <a:latin typeface="Gelasio" pitchFamily="34" charset="0"/>
                <a:ea typeface="Gelasio" pitchFamily="34" charset="-122"/>
                <a:cs typeface="Gelasio" pitchFamily="34" charset="-120"/>
              </a:rPr>
              <a:t>Training the CNN Model</a:t>
            </a:r>
            <a:endParaRPr lang="en-US" sz="4155" dirty="0"/>
          </a:p>
        </p:txBody>
      </p:sp>
      <p:sp>
        <p:nvSpPr>
          <p:cNvPr id="6" name="Shape 3"/>
          <p:cNvSpPr/>
          <p:nvPr/>
        </p:nvSpPr>
        <p:spPr>
          <a:xfrm>
            <a:off x="4744522" y="1723787"/>
            <a:ext cx="42148" cy="5758220"/>
          </a:xfrm>
          <a:prstGeom prst="rect">
            <a:avLst/>
          </a:prstGeom>
          <a:solidFill>
            <a:srgbClr val="D2CCC5"/>
          </a:solidFill>
          <a:ln/>
        </p:spPr>
      </p:sp>
      <p:sp>
        <p:nvSpPr>
          <p:cNvPr id="7" name="Shape 4"/>
          <p:cNvSpPr/>
          <p:nvPr/>
        </p:nvSpPr>
        <p:spPr>
          <a:xfrm>
            <a:off x="5003006" y="2104906"/>
            <a:ext cx="738664" cy="42148"/>
          </a:xfrm>
          <a:prstGeom prst="rect">
            <a:avLst/>
          </a:prstGeom>
          <a:solidFill>
            <a:srgbClr val="D2CCC5"/>
          </a:solidFill>
          <a:ln/>
        </p:spPr>
      </p:sp>
      <p:sp>
        <p:nvSpPr>
          <p:cNvPr id="8" name="Shape 5"/>
          <p:cNvSpPr/>
          <p:nvPr/>
        </p:nvSpPr>
        <p:spPr>
          <a:xfrm>
            <a:off x="4528185" y="1888688"/>
            <a:ext cx="474821" cy="474821"/>
          </a:xfrm>
          <a:prstGeom prst="roundRect">
            <a:avLst>
              <a:gd name="adj" fmla="val 26670"/>
            </a:avLst>
          </a:prstGeom>
          <a:solidFill>
            <a:srgbClr val="EFE7D6"/>
          </a:solidFill>
          <a:ln/>
        </p:spPr>
      </p:sp>
      <p:sp>
        <p:nvSpPr>
          <p:cNvPr id="9" name="Text 6"/>
          <p:cNvSpPr/>
          <p:nvPr/>
        </p:nvSpPr>
        <p:spPr>
          <a:xfrm>
            <a:off x="4690943" y="1928217"/>
            <a:ext cx="149304" cy="395645"/>
          </a:xfrm>
          <a:prstGeom prst="rect">
            <a:avLst/>
          </a:prstGeom>
          <a:noFill/>
          <a:ln/>
        </p:spPr>
        <p:txBody>
          <a:bodyPr wrap="none" rtlCol="0" anchor="t"/>
          <a:lstStyle/>
          <a:p>
            <a:pPr marL="0" indent="0" algn="ctr">
              <a:lnSpc>
                <a:spcPts val="3116"/>
              </a:lnSpc>
              <a:buNone/>
            </a:pPr>
            <a:r>
              <a:rPr lang="en-US" sz="2493" b="1" dirty="0">
                <a:solidFill>
                  <a:srgbClr val="484237"/>
                </a:solidFill>
                <a:latin typeface="Gelasio" pitchFamily="34" charset="0"/>
                <a:ea typeface="Gelasio" pitchFamily="34" charset="-122"/>
                <a:cs typeface="Gelasio" pitchFamily="34" charset="-120"/>
              </a:rPr>
              <a:t>1</a:t>
            </a:r>
            <a:endParaRPr lang="en-US" sz="2493" dirty="0"/>
          </a:p>
        </p:txBody>
      </p:sp>
      <p:sp>
        <p:nvSpPr>
          <p:cNvPr id="10" name="Text 7"/>
          <p:cNvSpPr/>
          <p:nvPr/>
        </p:nvSpPr>
        <p:spPr>
          <a:xfrm>
            <a:off x="5926336" y="1934766"/>
            <a:ext cx="2638187" cy="329803"/>
          </a:xfrm>
          <a:prstGeom prst="rect">
            <a:avLst/>
          </a:prstGeom>
          <a:noFill/>
          <a:ln/>
        </p:spPr>
        <p:txBody>
          <a:bodyPr wrap="none" rtlCol="0" anchor="t"/>
          <a:lstStyle/>
          <a:p>
            <a:pPr marL="0" indent="0" algn="l">
              <a:lnSpc>
                <a:spcPts val="2597"/>
              </a:lnSpc>
              <a:buNone/>
            </a:pPr>
            <a:r>
              <a:rPr lang="en-US" sz="2077" b="1" dirty="0">
                <a:solidFill>
                  <a:srgbClr val="484237"/>
                </a:solidFill>
                <a:latin typeface="Gelasio" pitchFamily="34" charset="0"/>
                <a:ea typeface="Gelasio" pitchFamily="34" charset="-122"/>
                <a:cs typeface="Gelasio" pitchFamily="34" charset="-120"/>
              </a:rPr>
              <a:t>Data Preparation</a:t>
            </a:r>
            <a:endParaRPr lang="en-US" sz="2077" dirty="0"/>
          </a:p>
        </p:txBody>
      </p:sp>
      <p:sp>
        <p:nvSpPr>
          <p:cNvPr id="11" name="Text 8"/>
          <p:cNvSpPr/>
          <p:nvPr/>
        </p:nvSpPr>
        <p:spPr>
          <a:xfrm>
            <a:off x="5926336" y="2391132"/>
            <a:ext cx="7912656" cy="675323"/>
          </a:xfrm>
          <a:prstGeom prst="rect">
            <a:avLst/>
          </a:prstGeom>
          <a:noFill/>
          <a:ln/>
        </p:spPr>
        <p:txBody>
          <a:bodyPr wrap="square" rtlCol="0" anchor="t"/>
          <a:lstStyle/>
          <a:p>
            <a:pPr marL="0" indent="0" algn="l">
              <a:lnSpc>
                <a:spcPts val="2659"/>
              </a:lnSpc>
              <a:buNone/>
            </a:pPr>
            <a:r>
              <a:rPr lang="en-US" sz="1662" dirty="0">
                <a:solidFill>
                  <a:srgbClr val="746558"/>
                </a:solidFill>
                <a:latin typeface="Gelasio" pitchFamily="34" charset="0"/>
                <a:ea typeface="Gelasio" pitchFamily="34" charset="-122"/>
                <a:cs typeface="Gelasio" pitchFamily="34" charset="-120"/>
              </a:rPr>
              <a:t>Split the CIFAR-10 dataset into training, validation, and test sets. Normalize pixel values and apply data augmentation techniques to expand the training data.</a:t>
            </a:r>
            <a:endParaRPr lang="en-US" sz="1662" dirty="0"/>
          </a:p>
        </p:txBody>
      </p:sp>
      <p:sp>
        <p:nvSpPr>
          <p:cNvPr id="12" name="Shape 9"/>
          <p:cNvSpPr/>
          <p:nvPr/>
        </p:nvSpPr>
        <p:spPr>
          <a:xfrm>
            <a:off x="5003006" y="3869531"/>
            <a:ext cx="738664" cy="42148"/>
          </a:xfrm>
          <a:prstGeom prst="rect">
            <a:avLst/>
          </a:prstGeom>
          <a:solidFill>
            <a:srgbClr val="D2CCC5"/>
          </a:solidFill>
          <a:ln/>
        </p:spPr>
      </p:sp>
      <p:sp>
        <p:nvSpPr>
          <p:cNvPr id="13" name="Shape 10"/>
          <p:cNvSpPr/>
          <p:nvPr/>
        </p:nvSpPr>
        <p:spPr>
          <a:xfrm>
            <a:off x="4528185" y="3653314"/>
            <a:ext cx="474821" cy="474821"/>
          </a:xfrm>
          <a:prstGeom prst="roundRect">
            <a:avLst>
              <a:gd name="adj" fmla="val 26670"/>
            </a:avLst>
          </a:prstGeom>
          <a:solidFill>
            <a:srgbClr val="EFE7D6"/>
          </a:solidFill>
          <a:ln/>
        </p:spPr>
      </p:sp>
      <p:sp>
        <p:nvSpPr>
          <p:cNvPr id="14" name="Text 11"/>
          <p:cNvSpPr/>
          <p:nvPr/>
        </p:nvSpPr>
        <p:spPr>
          <a:xfrm>
            <a:off x="4669631" y="3692843"/>
            <a:ext cx="191810" cy="395645"/>
          </a:xfrm>
          <a:prstGeom prst="rect">
            <a:avLst/>
          </a:prstGeom>
          <a:noFill/>
          <a:ln/>
        </p:spPr>
        <p:txBody>
          <a:bodyPr wrap="none" rtlCol="0" anchor="t"/>
          <a:lstStyle/>
          <a:p>
            <a:pPr marL="0" indent="0" algn="ctr">
              <a:lnSpc>
                <a:spcPts val="3116"/>
              </a:lnSpc>
              <a:buNone/>
            </a:pPr>
            <a:r>
              <a:rPr lang="en-US" sz="2493" b="1" dirty="0">
                <a:solidFill>
                  <a:srgbClr val="484237"/>
                </a:solidFill>
                <a:latin typeface="Gelasio" pitchFamily="34" charset="0"/>
                <a:ea typeface="Gelasio" pitchFamily="34" charset="-122"/>
                <a:cs typeface="Gelasio" pitchFamily="34" charset="-120"/>
              </a:rPr>
              <a:t>2</a:t>
            </a:r>
            <a:endParaRPr lang="en-US" sz="2493" dirty="0"/>
          </a:p>
        </p:txBody>
      </p:sp>
      <p:sp>
        <p:nvSpPr>
          <p:cNvPr id="15" name="Text 12"/>
          <p:cNvSpPr/>
          <p:nvPr/>
        </p:nvSpPr>
        <p:spPr>
          <a:xfrm>
            <a:off x="5926336" y="3699391"/>
            <a:ext cx="2638187" cy="329803"/>
          </a:xfrm>
          <a:prstGeom prst="rect">
            <a:avLst/>
          </a:prstGeom>
          <a:noFill/>
          <a:ln/>
        </p:spPr>
        <p:txBody>
          <a:bodyPr wrap="none" rtlCol="0" anchor="t"/>
          <a:lstStyle/>
          <a:p>
            <a:pPr marL="0" indent="0" algn="l">
              <a:lnSpc>
                <a:spcPts val="2597"/>
              </a:lnSpc>
              <a:buNone/>
            </a:pPr>
            <a:r>
              <a:rPr lang="en-US" sz="2077" b="1" dirty="0">
                <a:solidFill>
                  <a:srgbClr val="484237"/>
                </a:solidFill>
                <a:latin typeface="Gelasio" pitchFamily="34" charset="0"/>
                <a:ea typeface="Gelasio" pitchFamily="34" charset="-122"/>
                <a:cs typeface="Gelasio" pitchFamily="34" charset="-120"/>
              </a:rPr>
              <a:t>Model Architecture</a:t>
            </a:r>
            <a:endParaRPr lang="en-US" sz="2077" dirty="0"/>
          </a:p>
        </p:txBody>
      </p:sp>
      <p:sp>
        <p:nvSpPr>
          <p:cNvPr id="16" name="Text 13"/>
          <p:cNvSpPr/>
          <p:nvPr/>
        </p:nvSpPr>
        <p:spPr>
          <a:xfrm>
            <a:off x="5926336" y="4155757"/>
            <a:ext cx="7912656" cy="1012984"/>
          </a:xfrm>
          <a:prstGeom prst="rect">
            <a:avLst/>
          </a:prstGeom>
          <a:noFill/>
          <a:ln/>
        </p:spPr>
        <p:txBody>
          <a:bodyPr wrap="square" rtlCol="0" anchor="t"/>
          <a:lstStyle/>
          <a:p>
            <a:pPr marL="0" indent="0" algn="l">
              <a:lnSpc>
                <a:spcPts val="2659"/>
              </a:lnSpc>
              <a:buNone/>
            </a:pPr>
            <a:r>
              <a:rPr lang="en-US" sz="1662" dirty="0">
                <a:solidFill>
                  <a:srgbClr val="746558"/>
                </a:solidFill>
                <a:latin typeface="Gelasio" pitchFamily="34" charset="0"/>
                <a:ea typeface="Gelasio" pitchFamily="34" charset="-122"/>
                <a:cs typeface="Gelasio" pitchFamily="34" charset="-120"/>
              </a:rPr>
              <a:t>Design a Convolutional Neural Network (CNN) with multiple convolutional, pooling, and fully connected layers. Choose appropriate activation functions, regularization methods, and an efficient optimizer.</a:t>
            </a:r>
            <a:endParaRPr lang="en-US" sz="1662" dirty="0"/>
          </a:p>
        </p:txBody>
      </p:sp>
      <p:sp>
        <p:nvSpPr>
          <p:cNvPr id="17" name="Shape 14"/>
          <p:cNvSpPr/>
          <p:nvPr/>
        </p:nvSpPr>
        <p:spPr>
          <a:xfrm>
            <a:off x="5003006" y="5971818"/>
            <a:ext cx="738664" cy="42148"/>
          </a:xfrm>
          <a:prstGeom prst="rect">
            <a:avLst/>
          </a:prstGeom>
          <a:solidFill>
            <a:srgbClr val="D2CCC5"/>
          </a:solidFill>
          <a:ln/>
        </p:spPr>
      </p:sp>
      <p:sp>
        <p:nvSpPr>
          <p:cNvPr id="18" name="Shape 15"/>
          <p:cNvSpPr/>
          <p:nvPr/>
        </p:nvSpPr>
        <p:spPr>
          <a:xfrm>
            <a:off x="4528185" y="5755600"/>
            <a:ext cx="474821" cy="474821"/>
          </a:xfrm>
          <a:prstGeom prst="roundRect">
            <a:avLst>
              <a:gd name="adj" fmla="val 26670"/>
            </a:avLst>
          </a:prstGeom>
          <a:solidFill>
            <a:srgbClr val="EFE7D6"/>
          </a:solidFill>
          <a:ln/>
        </p:spPr>
      </p:sp>
      <p:sp>
        <p:nvSpPr>
          <p:cNvPr id="19" name="Text 16"/>
          <p:cNvSpPr/>
          <p:nvPr/>
        </p:nvSpPr>
        <p:spPr>
          <a:xfrm>
            <a:off x="4670227" y="5795129"/>
            <a:ext cx="190738" cy="395645"/>
          </a:xfrm>
          <a:prstGeom prst="rect">
            <a:avLst/>
          </a:prstGeom>
          <a:noFill/>
          <a:ln/>
        </p:spPr>
        <p:txBody>
          <a:bodyPr wrap="none" rtlCol="0" anchor="t"/>
          <a:lstStyle/>
          <a:p>
            <a:pPr marL="0" indent="0" algn="ctr">
              <a:lnSpc>
                <a:spcPts val="3116"/>
              </a:lnSpc>
              <a:buNone/>
            </a:pPr>
            <a:r>
              <a:rPr lang="en-US" sz="2493" b="1" dirty="0">
                <a:solidFill>
                  <a:srgbClr val="484237"/>
                </a:solidFill>
                <a:latin typeface="Gelasio" pitchFamily="34" charset="0"/>
                <a:ea typeface="Gelasio" pitchFamily="34" charset="-122"/>
                <a:cs typeface="Gelasio" pitchFamily="34" charset="-120"/>
              </a:rPr>
              <a:t>3</a:t>
            </a:r>
            <a:endParaRPr lang="en-US" sz="2493" dirty="0"/>
          </a:p>
        </p:txBody>
      </p:sp>
      <p:sp>
        <p:nvSpPr>
          <p:cNvPr id="20" name="Text 17"/>
          <p:cNvSpPr/>
          <p:nvPr/>
        </p:nvSpPr>
        <p:spPr>
          <a:xfrm>
            <a:off x="5926336" y="5801678"/>
            <a:ext cx="2638187" cy="329803"/>
          </a:xfrm>
          <a:prstGeom prst="rect">
            <a:avLst/>
          </a:prstGeom>
          <a:noFill/>
          <a:ln/>
        </p:spPr>
        <p:txBody>
          <a:bodyPr wrap="none" rtlCol="0" anchor="t"/>
          <a:lstStyle/>
          <a:p>
            <a:pPr marL="0" indent="0" algn="l">
              <a:lnSpc>
                <a:spcPts val="2597"/>
              </a:lnSpc>
              <a:buNone/>
            </a:pPr>
            <a:r>
              <a:rPr lang="en-US" sz="2077" b="1" dirty="0">
                <a:solidFill>
                  <a:srgbClr val="484237"/>
                </a:solidFill>
                <a:latin typeface="Gelasio" pitchFamily="34" charset="0"/>
                <a:ea typeface="Gelasio" pitchFamily="34" charset="-122"/>
                <a:cs typeface="Gelasio" pitchFamily="34" charset="-120"/>
              </a:rPr>
              <a:t>Training Loop</a:t>
            </a:r>
            <a:endParaRPr lang="en-US" sz="2077" dirty="0"/>
          </a:p>
        </p:txBody>
      </p:sp>
      <p:sp>
        <p:nvSpPr>
          <p:cNvPr id="21" name="Text 18"/>
          <p:cNvSpPr/>
          <p:nvPr/>
        </p:nvSpPr>
        <p:spPr>
          <a:xfrm>
            <a:off x="5926336" y="6258044"/>
            <a:ext cx="7912656" cy="1012984"/>
          </a:xfrm>
          <a:prstGeom prst="rect">
            <a:avLst/>
          </a:prstGeom>
          <a:noFill/>
          <a:ln/>
        </p:spPr>
        <p:txBody>
          <a:bodyPr wrap="square" rtlCol="0" anchor="t"/>
          <a:lstStyle/>
          <a:p>
            <a:pPr marL="0" indent="0" algn="l">
              <a:lnSpc>
                <a:spcPts val="2659"/>
              </a:lnSpc>
              <a:buNone/>
            </a:pPr>
            <a:r>
              <a:rPr lang="en-US" sz="1662" dirty="0">
                <a:solidFill>
                  <a:srgbClr val="746558"/>
                </a:solidFill>
                <a:latin typeface="Gelasio" pitchFamily="34" charset="0"/>
                <a:ea typeface="Gelasio" pitchFamily="34" charset="-122"/>
                <a:cs typeface="Gelasio" pitchFamily="34" charset="-120"/>
              </a:rPr>
              <a:t>Train the CNN model using the prepared training data. Monitor performance on the validation set and adjust hyperparameters as needed to improve accuracy and prevent overfitting.</a:t>
            </a:r>
            <a:endParaRPr lang="en-US" sz="1662" dirty="0"/>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957"/>
          </a:xfrm>
          <a:prstGeom prst="rect">
            <a:avLst/>
          </a:prstGeom>
          <a:solidFill>
            <a:srgbClr val="F9F6F0"/>
          </a:solidFill>
          <a:ln/>
        </p:spPr>
      </p:sp>
      <p:sp>
        <p:nvSpPr>
          <p:cNvPr id="4" name="Text 2"/>
          <p:cNvSpPr/>
          <p:nvPr/>
        </p:nvSpPr>
        <p:spPr>
          <a:xfrm>
            <a:off x="2977753" y="502206"/>
            <a:ext cx="8674894" cy="1141333"/>
          </a:xfrm>
          <a:prstGeom prst="rect">
            <a:avLst/>
          </a:prstGeom>
          <a:noFill/>
          <a:ln/>
        </p:spPr>
        <p:txBody>
          <a:bodyPr wrap="square" rtlCol="0" anchor="t"/>
          <a:lstStyle/>
          <a:p>
            <a:pPr marL="0" indent="0">
              <a:lnSpc>
                <a:spcPts val="4494"/>
              </a:lnSpc>
              <a:buNone/>
            </a:pPr>
            <a:r>
              <a:rPr lang="en-US" sz="3595" b="1" dirty="0">
                <a:solidFill>
                  <a:srgbClr val="484237"/>
                </a:solidFill>
                <a:latin typeface="Gelasio" pitchFamily="34" charset="0"/>
                <a:ea typeface="Gelasio" pitchFamily="34" charset="-122"/>
                <a:cs typeface="Gelasio" pitchFamily="34" charset="-120"/>
              </a:rPr>
              <a:t>Hyperparameter Tuning and Optimization</a:t>
            </a:r>
            <a:endParaRPr lang="en-US" sz="3595" dirty="0"/>
          </a:p>
        </p:txBody>
      </p:sp>
      <p:pic>
        <p:nvPicPr>
          <p:cNvPr id="5" name="Image 0" descr="preencoded.png"/>
          <p:cNvPicPr>
            <a:picLocks noChangeAspect="1"/>
          </p:cNvPicPr>
          <p:nvPr/>
        </p:nvPicPr>
        <p:blipFill>
          <a:blip r:embed="rId3"/>
          <a:stretch>
            <a:fillRect/>
          </a:stretch>
        </p:blipFill>
        <p:spPr>
          <a:xfrm>
            <a:off x="4609624" y="2008703"/>
            <a:ext cx="1073468" cy="1052036"/>
          </a:xfrm>
          <a:prstGeom prst="rect">
            <a:avLst/>
          </a:prstGeom>
        </p:spPr>
      </p:pic>
      <p:sp>
        <p:nvSpPr>
          <p:cNvPr id="6" name="Text 3"/>
          <p:cNvSpPr/>
          <p:nvPr/>
        </p:nvSpPr>
        <p:spPr>
          <a:xfrm>
            <a:off x="5092422" y="2482453"/>
            <a:ext cx="107633" cy="365165"/>
          </a:xfrm>
          <a:prstGeom prst="rect">
            <a:avLst/>
          </a:prstGeom>
          <a:noFill/>
          <a:ln/>
        </p:spPr>
        <p:txBody>
          <a:bodyPr wrap="none" rtlCol="0" anchor="t"/>
          <a:lstStyle/>
          <a:p>
            <a:pPr marL="0" indent="0" algn="ctr">
              <a:lnSpc>
                <a:spcPts val="2876"/>
              </a:lnSpc>
              <a:buNone/>
            </a:pPr>
            <a:r>
              <a:rPr lang="en-US" sz="1798" b="1" dirty="0">
                <a:solidFill>
                  <a:srgbClr val="484237"/>
                </a:solidFill>
                <a:latin typeface="Gelasio" pitchFamily="34" charset="0"/>
                <a:ea typeface="Gelasio" pitchFamily="34" charset="-122"/>
                <a:cs typeface="Gelasio" pitchFamily="34" charset="-120"/>
              </a:rPr>
              <a:t>1</a:t>
            </a:r>
            <a:endParaRPr lang="en-US" sz="1798" dirty="0"/>
          </a:p>
        </p:txBody>
      </p:sp>
      <p:sp>
        <p:nvSpPr>
          <p:cNvPr id="7" name="Text 4"/>
          <p:cNvSpPr/>
          <p:nvPr/>
        </p:nvSpPr>
        <p:spPr>
          <a:xfrm>
            <a:off x="5865614" y="2191226"/>
            <a:ext cx="2282785" cy="285274"/>
          </a:xfrm>
          <a:prstGeom prst="rect">
            <a:avLst/>
          </a:prstGeom>
          <a:noFill/>
          <a:ln/>
        </p:spPr>
        <p:txBody>
          <a:bodyPr wrap="none" rtlCol="0" anchor="t"/>
          <a:lstStyle/>
          <a:p>
            <a:pPr marL="0" indent="0" algn="l">
              <a:lnSpc>
                <a:spcPts val="2247"/>
              </a:lnSpc>
              <a:buNone/>
            </a:pPr>
            <a:r>
              <a:rPr lang="en-US" sz="1798" b="1" dirty="0">
                <a:solidFill>
                  <a:srgbClr val="484237"/>
                </a:solidFill>
                <a:latin typeface="Gelasio" pitchFamily="34" charset="0"/>
                <a:ea typeface="Gelasio" pitchFamily="34" charset="-122"/>
                <a:cs typeface="Gelasio" pitchFamily="34" charset="-120"/>
              </a:rPr>
              <a:t>Learning Rate</a:t>
            </a:r>
            <a:endParaRPr lang="en-US" sz="1798" dirty="0"/>
          </a:p>
        </p:txBody>
      </p:sp>
      <p:sp>
        <p:nvSpPr>
          <p:cNvPr id="8" name="Text 5"/>
          <p:cNvSpPr/>
          <p:nvPr/>
        </p:nvSpPr>
        <p:spPr>
          <a:xfrm>
            <a:off x="5865614" y="2586038"/>
            <a:ext cx="3230880" cy="292179"/>
          </a:xfrm>
          <a:prstGeom prst="rect">
            <a:avLst/>
          </a:prstGeom>
          <a:noFill/>
          <a:ln/>
        </p:spPr>
        <p:txBody>
          <a:bodyPr wrap="none" rtlCol="0" anchor="t"/>
          <a:lstStyle/>
          <a:p>
            <a:pPr marL="0" indent="0" algn="l">
              <a:lnSpc>
                <a:spcPts val="2301"/>
              </a:lnSpc>
              <a:buNone/>
            </a:pPr>
            <a:r>
              <a:rPr lang="en-US" sz="1438" dirty="0">
                <a:solidFill>
                  <a:srgbClr val="746558"/>
                </a:solidFill>
                <a:latin typeface="Gelasio" pitchFamily="34" charset="0"/>
                <a:ea typeface="Gelasio" pitchFamily="34" charset="-122"/>
                <a:cs typeface="Gelasio" pitchFamily="34" charset="-120"/>
              </a:rPr>
              <a:t>Adjust the step size for gradient updates</a:t>
            </a:r>
            <a:endParaRPr lang="en-US" sz="1438" dirty="0"/>
          </a:p>
        </p:txBody>
      </p:sp>
      <p:sp>
        <p:nvSpPr>
          <p:cNvPr id="9" name="Shape 6"/>
          <p:cNvSpPr/>
          <p:nvPr/>
        </p:nvSpPr>
        <p:spPr>
          <a:xfrm>
            <a:off x="5728692" y="3063776"/>
            <a:ext cx="5878354" cy="18217"/>
          </a:xfrm>
          <a:prstGeom prst="rect">
            <a:avLst/>
          </a:prstGeom>
          <a:solidFill>
            <a:srgbClr val="D2CCC5"/>
          </a:solidFill>
          <a:ln/>
        </p:spPr>
      </p:sp>
      <p:pic>
        <p:nvPicPr>
          <p:cNvPr id="10" name="Image 1" descr="preencoded.png"/>
          <p:cNvPicPr>
            <a:picLocks noChangeAspect="1"/>
          </p:cNvPicPr>
          <p:nvPr/>
        </p:nvPicPr>
        <p:blipFill>
          <a:blip r:embed="rId4"/>
          <a:stretch>
            <a:fillRect/>
          </a:stretch>
        </p:blipFill>
        <p:spPr>
          <a:xfrm>
            <a:off x="4072890" y="3106341"/>
            <a:ext cx="2146935" cy="1052036"/>
          </a:xfrm>
          <a:prstGeom prst="rect">
            <a:avLst/>
          </a:prstGeom>
        </p:spPr>
      </p:pic>
      <p:sp>
        <p:nvSpPr>
          <p:cNvPr id="11" name="Text 7"/>
          <p:cNvSpPr/>
          <p:nvPr/>
        </p:nvSpPr>
        <p:spPr>
          <a:xfrm>
            <a:off x="5077063" y="3449717"/>
            <a:ext cx="138351" cy="365165"/>
          </a:xfrm>
          <a:prstGeom prst="rect">
            <a:avLst/>
          </a:prstGeom>
          <a:noFill/>
          <a:ln/>
        </p:spPr>
        <p:txBody>
          <a:bodyPr wrap="none" rtlCol="0" anchor="t"/>
          <a:lstStyle/>
          <a:p>
            <a:pPr marL="0" indent="0" algn="ctr">
              <a:lnSpc>
                <a:spcPts val="2876"/>
              </a:lnSpc>
              <a:buNone/>
            </a:pPr>
            <a:r>
              <a:rPr lang="en-US" sz="1798" b="1" dirty="0">
                <a:solidFill>
                  <a:srgbClr val="484237"/>
                </a:solidFill>
                <a:latin typeface="Gelasio" pitchFamily="34" charset="0"/>
                <a:ea typeface="Gelasio" pitchFamily="34" charset="-122"/>
                <a:cs typeface="Gelasio" pitchFamily="34" charset="-120"/>
              </a:rPr>
              <a:t>2</a:t>
            </a:r>
            <a:endParaRPr lang="en-US" sz="1798" dirty="0"/>
          </a:p>
        </p:txBody>
      </p:sp>
      <p:sp>
        <p:nvSpPr>
          <p:cNvPr id="12" name="Text 8"/>
          <p:cNvSpPr/>
          <p:nvPr/>
        </p:nvSpPr>
        <p:spPr>
          <a:xfrm>
            <a:off x="6402348" y="3288863"/>
            <a:ext cx="2282785" cy="285274"/>
          </a:xfrm>
          <a:prstGeom prst="rect">
            <a:avLst/>
          </a:prstGeom>
          <a:noFill/>
          <a:ln/>
        </p:spPr>
        <p:txBody>
          <a:bodyPr wrap="none" rtlCol="0" anchor="t"/>
          <a:lstStyle/>
          <a:p>
            <a:pPr marL="0" indent="0" algn="l">
              <a:lnSpc>
                <a:spcPts val="2247"/>
              </a:lnSpc>
              <a:buNone/>
            </a:pPr>
            <a:r>
              <a:rPr lang="en-US" sz="1798" b="1" dirty="0">
                <a:solidFill>
                  <a:srgbClr val="484237"/>
                </a:solidFill>
                <a:latin typeface="Gelasio" pitchFamily="34" charset="0"/>
                <a:ea typeface="Gelasio" pitchFamily="34" charset="-122"/>
                <a:cs typeface="Gelasio" pitchFamily="34" charset="-120"/>
              </a:rPr>
              <a:t>Batch Size</a:t>
            </a:r>
            <a:endParaRPr lang="en-US" sz="1798" dirty="0"/>
          </a:p>
        </p:txBody>
      </p:sp>
      <p:sp>
        <p:nvSpPr>
          <p:cNvPr id="13" name="Text 9"/>
          <p:cNvSpPr/>
          <p:nvPr/>
        </p:nvSpPr>
        <p:spPr>
          <a:xfrm>
            <a:off x="6402348" y="3683675"/>
            <a:ext cx="4125754" cy="292179"/>
          </a:xfrm>
          <a:prstGeom prst="rect">
            <a:avLst/>
          </a:prstGeom>
          <a:noFill/>
          <a:ln/>
        </p:spPr>
        <p:txBody>
          <a:bodyPr wrap="none" rtlCol="0" anchor="t"/>
          <a:lstStyle/>
          <a:p>
            <a:pPr marL="0" indent="0" algn="l">
              <a:lnSpc>
                <a:spcPts val="2301"/>
              </a:lnSpc>
              <a:buNone/>
            </a:pPr>
            <a:r>
              <a:rPr lang="en-US" sz="1438" dirty="0">
                <a:solidFill>
                  <a:srgbClr val="746558"/>
                </a:solidFill>
                <a:latin typeface="Gelasio" pitchFamily="34" charset="0"/>
                <a:ea typeface="Gelasio" pitchFamily="34" charset="-122"/>
                <a:cs typeface="Gelasio" pitchFamily="34" charset="-120"/>
              </a:rPr>
              <a:t>Determine the number of samples per training step</a:t>
            </a:r>
            <a:endParaRPr lang="en-US" sz="1438" dirty="0"/>
          </a:p>
        </p:txBody>
      </p:sp>
      <p:sp>
        <p:nvSpPr>
          <p:cNvPr id="14" name="Shape 10"/>
          <p:cNvSpPr/>
          <p:nvPr/>
        </p:nvSpPr>
        <p:spPr>
          <a:xfrm>
            <a:off x="6265426" y="4161413"/>
            <a:ext cx="5341620" cy="18217"/>
          </a:xfrm>
          <a:prstGeom prst="rect">
            <a:avLst/>
          </a:prstGeom>
          <a:solidFill>
            <a:srgbClr val="D2CCC5"/>
          </a:solidFill>
          <a:ln/>
        </p:spPr>
      </p:sp>
      <p:pic>
        <p:nvPicPr>
          <p:cNvPr id="15" name="Image 2" descr="preencoded.png"/>
          <p:cNvPicPr>
            <a:picLocks noChangeAspect="1"/>
          </p:cNvPicPr>
          <p:nvPr/>
        </p:nvPicPr>
        <p:blipFill>
          <a:blip r:embed="rId5"/>
          <a:stretch>
            <a:fillRect/>
          </a:stretch>
        </p:blipFill>
        <p:spPr>
          <a:xfrm>
            <a:off x="3536156" y="4203978"/>
            <a:ext cx="3220522" cy="1052036"/>
          </a:xfrm>
          <a:prstGeom prst="rect">
            <a:avLst/>
          </a:prstGeom>
        </p:spPr>
      </p:pic>
      <p:sp>
        <p:nvSpPr>
          <p:cNvPr id="16" name="Text 11"/>
          <p:cNvSpPr/>
          <p:nvPr/>
        </p:nvSpPr>
        <p:spPr>
          <a:xfrm>
            <a:off x="5077658" y="4547354"/>
            <a:ext cx="137517" cy="365165"/>
          </a:xfrm>
          <a:prstGeom prst="rect">
            <a:avLst/>
          </a:prstGeom>
          <a:noFill/>
          <a:ln/>
        </p:spPr>
        <p:txBody>
          <a:bodyPr wrap="none" rtlCol="0" anchor="t"/>
          <a:lstStyle/>
          <a:p>
            <a:pPr marL="0" indent="0" algn="ctr">
              <a:lnSpc>
                <a:spcPts val="2876"/>
              </a:lnSpc>
              <a:buNone/>
            </a:pPr>
            <a:r>
              <a:rPr lang="en-US" sz="1798" b="1" dirty="0">
                <a:solidFill>
                  <a:srgbClr val="484237"/>
                </a:solidFill>
                <a:latin typeface="Gelasio" pitchFamily="34" charset="0"/>
                <a:ea typeface="Gelasio" pitchFamily="34" charset="-122"/>
                <a:cs typeface="Gelasio" pitchFamily="34" charset="-120"/>
              </a:rPr>
              <a:t>3</a:t>
            </a:r>
            <a:endParaRPr lang="en-US" sz="1798" dirty="0"/>
          </a:p>
        </p:txBody>
      </p:sp>
      <p:sp>
        <p:nvSpPr>
          <p:cNvPr id="17" name="Text 12"/>
          <p:cNvSpPr/>
          <p:nvPr/>
        </p:nvSpPr>
        <p:spPr>
          <a:xfrm>
            <a:off x="6939201" y="4386501"/>
            <a:ext cx="2282785" cy="285274"/>
          </a:xfrm>
          <a:prstGeom prst="rect">
            <a:avLst/>
          </a:prstGeom>
          <a:noFill/>
          <a:ln/>
        </p:spPr>
        <p:txBody>
          <a:bodyPr wrap="none" rtlCol="0" anchor="t"/>
          <a:lstStyle/>
          <a:p>
            <a:pPr marL="0" indent="0" algn="l">
              <a:lnSpc>
                <a:spcPts val="2247"/>
              </a:lnSpc>
              <a:buNone/>
            </a:pPr>
            <a:r>
              <a:rPr lang="en-US" sz="1798" b="1" dirty="0">
                <a:solidFill>
                  <a:srgbClr val="484237"/>
                </a:solidFill>
                <a:latin typeface="Gelasio" pitchFamily="34" charset="0"/>
                <a:ea typeface="Gelasio" pitchFamily="34" charset="-122"/>
                <a:cs typeface="Gelasio" pitchFamily="34" charset="-120"/>
              </a:rPr>
              <a:t>Epochs</a:t>
            </a:r>
            <a:endParaRPr lang="en-US" sz="1798" dirty="0"/>
          </a:p>
        </p:txBody>
      </p:sp>
      <p:sp>
        <p:nvSpPr>
          <p:cNvPr id="18" name="Text 13"/>
          <p:cNvSpPr/>
          <p:nvPr/>
        </p:nvSpPr>
        <p:spPr>
          <a:xfrm>
            <a:off x="6939201" y="4781312"/>
            <a:ext cx="4405074" cy="292179"/>
          </a:xfrm>
          <a:prstGeom prst="rect">
            <a:avLst/>
          </a:prstGeom>
          <a:noFill/>
          <a:ln/>
        </p:spPr>
        <p:txBody>
          <a:bodyPr wrap="none" rtlCol="0" anchor="t"/>
          <a:lstStyle/>
          <a:p>
            <a:pPr marL="0" indent="0" algn="l">
              <a:lnSpc>
                <a:spcPts val="2301"/>
              </a:lnSpc>
              <a:buNone/>
            </a:pPr>
            <a:r>
              <a:rPr lang="en-US" sz="1438" dirty="0">
                <a:solidFill>
                  <a:srgbClr val="746558"/>
                </a:solidFill>
                <a:latin typeface="Gelasio" pitchFamily="34" charset="0"/>
                <a:ea typeface="Gelasio" pitchFamily="34" charset="-122"/>
                <a:cs typeface="Gelasio" pitchFamily="34" charset="-120"/>
              </a:rPr>
              <a:t>Set the number of complete passes through the dataset</a:t>
            </a:r>
            <a:endParaRPr lang="en-US" sz="1438" dirty="0"/>
          </a:p>
        </p:txBody>
      </p:sp>
      <p:sp>
        <p:nvSpPr>
          <p:cNvPr id="19" name="Shape 14"/>
          <p:cNvSpPr/>
          <p:nvPr/>
        </p:nvSpPr>
        <p:spPr>
          <a:xfrm>
            <a:off x="6802279" y="5259050"/>
            <a:ext cx="4804767" cy="18217"/>
          </a:xfrm>
          <a:prstGeom prst="rect">
            <a:avLst/>
          </a:prstGeom>
          <a:solidFill>
            <a:srgbClr val="D2CCC5"/>
          </a:solidFill>
          <a:ln/>
        </p:spPr>
      </p:sp>
      <p:pic>
        <p:nvPicPr>
          <p:cNvPr id="20" name="Image 3" descr="preencoded.png"/>
          <p:cNvPicPr>
            <a:picLocks noChangeAspect="1"/>
          </p:cNvPicPr>
          <p:nvPr/>
        </p:nvPicPr>
        <p:blipFill>
          <a:blip r:embed="rId6"/>
          <a:stretch>
            <a:fillRect/>
          </a:stretch>
        </p:blipFill>
        <p:spPr>
          <a:xfrm>
            <a:off x="2999422" y="5301615"/>
            <a:ext cx="4293989" cy="1052036"/>
          </a:xfrm>
          <a:prstGeom prst="rect">
            <a:avLst/>
          </a:prstGeom>
        </p:spPr>
      </p:pic>
      <p:sp>
        <p:nvSpPr>
          <p:cNvPr id="21" name="Text 15"/>
          <p:cNvSpPr/>
          <p:nvPr/>
        </p:nvSpPr>
        <p:spPr>
          <a:xfrm>
            <a:off x="5075277" y="5644991"/>
            <a:ext cx="142280" cy="365165"/>
          </a:xfrm>
          <a:prstGeom prst="rect">
            <a:avLst/>
          </a:prstGeom>
          <a:noFill/>
          <a:ln/>
        </p:spPr>
        <p:txBody>
          <a:bodyPr wrap="none" rtlCol="0" anchor="t"/>
          <a:lstStyle/>
          <a:p>
            <a:pPr marL="0" indent="0" algn="ctr">
              <a:lnSpc>
                <a:spcPts val="2876"/>
              </a:lnSpc>
              <a:buNone/>
            </a:pPr>
            <a:r>
              <a:rPr lang="en-US" sz="1798" b="1" dirty="0">
                <a:solidFill>
                  <a:srgbClr val="484237"/>
                </a:solidFill>
                <a:latin typeface="Gelasio" pitchFamily="34" charset="0"/>
                <a:ea typeface="Gelasio" pitchFamily="34" charset="-122"/>
                <a:cs typeface="Gelasio" pitchFamily="34" charset="-120"/>
              </a:rPr>
              <a:t>4</a:t>
            </a:r>
            <a:endParaRPr lang="en-US" sz="1798" dirty="0"/>
          </a:p>
        </p:txBody>
      </p:sp>
      <p:sp>
        <p:nvSpPr>
          <p:cNvPr id="22" name="Text 16"/>
          <p:cNvSpPr/>
          <p:nvPr/>
        </p:nvSpPr>
        <p:spPr>
          <a:xfrm>
            <a:off x="7475934" y="5484138"/>
            <a:ext cx="2282785" cy="285274"/>
          </a:xfrm>
          <a:prstGeom prst="rect">
            <a:avLst/>
          </a:prstGeom>
          <a:noFill/>
          <a:ln/>
        </p:spPr>
        <p:txBody>
          <a:bodyPr wrap="none" rtlCol="0" anchor="t"/>
          <a:lstStyle/>
          <a:p>
            <a:pPr marL="0" indent="0" algn="l">
              <a:lnSpc>
                <a:spcPts val="2247"/>
              </a:lnSpc>
              <a:buNone/>
            </a:pPr>
            <a:r>
              <a:rPr lang="en-US" sz="1798" b="1" dirty="0">
                <a:solidFill>
                  <a:srgbClr val="484237"/>
                </a:solidFill>
                <a:latin typeface="Gelasio" pitchFamily="34" charset="0"/>
                <a:ea typeface="Gelasio" pitchFamily="34" charset="-122"/>
                <a:cs typeface="Gelasio" pitchFamily="34" charset="-120"/>
              </a:rPr>
              <a:t>Regularization</a:t>
            </a:r>
            <a:endParaRPr lang="en-US" sz="1798" dirty="0"/>
          </a:p>
        </p:txBody>
      </p:sp>
      <p:sp>
        <p:nvSpPr>
          <p:cNvPr id="23" name="Text 17"/>
          <p:cNvSpPr/>
          <p:nvPr/>
        </p:nvSpPr>
        <p:spPr>
          <a:xfrm>
            <a:off x="7475934" y="5878949"/>
            <a:ext cx="3294221" cy="292179"/>
          </a:xfrm>
          <a:prstGeom prst="rect">
            <a:avLst/>
          </a:prstGeom>
          <a:noFill/>
          <a:ln/>
        </p:spPr>
        <p:txBody>
          <a:bodyPr wrap="none" rtlCol="0" anchor="t"/>
          <a:lstStyle/>
          <a:p>
            <a:pPr marL="0" indent="0" algn="l">
              <a:lnSpc>
                <a:spcPts val="2301"/>
              </a:lnSpc>
              <a:buNone/>
            </a:pPr>
            <a:r>
              <a:rPr lang="en-US" sz="1438" dirty="0">
                <a:solidFill>
                  <a:srgbClr val="746558"/>
                </a:solidFill>
                <a:latin typeface="Gelasio" pitchFamily="34" charset="0"/>
                <a:ea typeface="Gelasio" pitchFamily="34" charset="-122"/>
                <a:cs typeface="Gelasio" pitchFamily="34" charset="-120"/>
              </a:rPr>
              <a:t>Prevent overfitting by adding constraints</a:t>
            </a:r>
            <a:endParaRPr lang="en-US" sz="1438" dirty="0"/>
          </a:p>
        </p:txBody>
      </p:sp>
      <p:sp>
        <p:nvSpPr>
          <p:cNvPr id="24" name="Text 18"/>
          <p:cNvSpPr/>
          <p:nvPr/>
        </p:nvSpPr>
        <p:spPr>
          <a:xfrm>
            <a:off x="2977753" y="6559034"/>
            <a:ext cx="8674894" cy="1168718"/>
          </a:xfrm>
          <a:prstGeom prst="rect">
            <a:avLst/>
          </a:prstGeom>
          <a:noFill/>
          <a:ln/>
        </p:spPr>
        <p:txBody>
          <a:bodyPr wrap="square" rtlCol="0" anchor="t"/>
          <a:lstStyle/>
          <a:p>
            <a:pPr marL="0" indent="0">
              <a:lnSpc>
                <a:spcPts val="2301"/>
              </a:lnSpc>
              <a:buNone/>
            </a:pPr>
            <a:r>
              <a:rPr lang="en-US" sz="1438" dirty="0">
                <a:solidFill>
                  <a:srgbClr val="746558"/>
                </a:solidFill>
                <a:latin typeface="Gelasio" pitchFamily="34" charset="0"/>
                <a:ea typeface="Gelasio" pitchFamily="34" charset="-122"/>
                <a:cs typeface="Gelasio" pitchFamily="34" charset="-120"/>
              </a:rPr>
              <a:t>Hyperparameter tuning is crucial for optimizing the performance of the CNN model. We explored various combinations of learning rate, batch size, number of epochs, and regularization techniques to find the optimal configuration for our CIFAR-10 image classification task. This iterative process allowed us to balance model complexity, generalization, and training efficiency.</a:t>
            </a:r>
            <a:endParaRPr lang="en-US" sz="1438" dirty="0"/>
          </a:p>
        </p:txBody>
      </p:sp>
      <p:pic>
        <p:nvPicPr>
          <p:cNvPr id="2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460063"/>
            <a:ext cx="9934813"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Evaluating the Model's Performance</a:t>
            </a:r>
            <a:endParaRPr lang="en-US" sz="4374" dirty="0"/>
          </a:p>
        </p:txBody>
      </p:sp>
      <p:sp>
        <p:nvSpPr>
          <p:cNvPr id="5" name="Shape 3"/>
          <p:cNvSpPr/>
          <p:nvPr/>
        </p:nvSpPr>
        <p:spPr>
          <a:xfrm>
            <a:off x="2037993" y="2772370"/>
            <a:ext cx="499943" cy="499943"/>
          </a:xfrm>
          <a:prstGeom prst="roundRect">
            <a:avLst>
              <a:gd name="adj" fmla="val 26667"/>
            </a:avLst>
          </a:prstGeom>
          <a:solidFill>
            <a:srgbClr val="EFE7D6"/>
          </a:solidFill>
          <a:ln/>
        </p:spPr>
      </p:sp>
      <p:sp>
        <p:nvSpPr>
          <p:cNvPr id="6" name="Text 4"/>
          <p:cNvSpPr/>
          <p:nvPr/>
        </p:nvSpPr>
        <p:spPr>
          <a:xfrm>
            <a:off x="2209324" y="2814042"/>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2848689"/>
            <a:ext cx="363474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Accuracy and Loss Metrics</a:t>
            </a:r>
            <a:endParaRPr lang="en-US" sz="2187" dirty="0"/>
          </a:p>
        </p:txBody>
      </p:sp>
      <p:sp>
        <p:nvSpPr>
          <p:cNvPr id="8" name="Text 6"/>
          <p:cNvSpPr/>
          <p:nvPr/>
        </p:nvSpPr>
        <p:spPr>
          <a:xfrm>
            <a:off x="2760107" y="3329107"/>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Closely tracked the model's training and validation accuracy, as well as its loss on both datasets to monitor for overfitting or underfitting.</a:t>
            </a:r>
            <a:endParaRPr lang="en-US" sz="1750" dirty="0"/>
          </a:p>
        </p:txBody>
      </p:sp>
      <p:sp>
        <p:nvSpPr>
          <p:cNvPr id="9" name="Shape 7"/>
          <p:cNvSpPr/>
          <p:nvPr/>
        </p:nvSpPr>
        <p:spPr>
          <a:xfrm>
            <a:off x="7426285" y="2772370"/>
            <a:ext cx="499943" cy="499943"/>
          </a:xfrm>
          <a:prstGeom prst="roundRect">
            <a:avLst>
              <a:gd name="adj" fmla="val 26667"/>
            </a:avLst>
          </a:prstGeom>
          <a:solidFill>
            <a:srgbClr val="EFE7D6"/>
          </a:solidFill>
          <a:ln/>
        </p:spPr>
      </p:sp>
      <p:sp>
        <p:nvSpPr>
          <p:cNvPr id="10" name="Text 8"/>
          <p:cNvSpPr/>
          <p:nvPr/>
        </p:nvSpPr>
        <p:spPr>
          <a:xfrm>
            <a:off x="7575233" y="2814042"/>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2848689"/>
            <a:ext cx="3618428"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Confusion Matrix Analysis</a:t>
            </a:r>
            <a:endParaRPr lang="en-US" sz="2187" dirty="0"/>
          </a:p>
        </p:txBody>
      </p:sp>
      <p:sp>
        <p:nvSpPr>
          <p:cNvPr id="12" name="Text 10"/>
          <p:cNvSpPr/>
          <p:nvPr/>
        </p:nvSpPr>
        <p:spPr>
          <a:xfrm>
            <a:off x="8148399" y="3329107"/>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Examined the confusion matrix to identify any classes that were frequently misclassified and pinpoint areas for improvement.</a:t>
            </a:r>
            <a:endParaRPr lang="en-US" sz="1750" dirty="0"/>
          </a:p>
        </p:txBody>
      </p:sp>
      <p:sp>
        <p:nvSpPr>
          <p:cNvPr id="13" name="Shape 11"/>
          <p:cNvSpPr/>
          <p:nvPr/>
        </p:nvSpPr>
        <p:spPr>
          <a:xfrm>
            <a:off x="2037993" y="5146477"/>
            <a:ext cx="499943" cy="499943"/>
          </a:xfrm>
          <a:prstGeom prst="roundRect">
            <a:avLst>
              <a:gd name="adj" fmla="val 26667"/>
            </a:avLst>
          </a:prstGeom>
          <a:solidFill>
            <a:srgbClr val="EFE7D6"/>
          </a:solidFill>
          <a:ln/>
        </p:spPr>
      </p:sp>
      <p:sp>
        <p:nvSpPr>
          <p:cNvPr id="14" name="Text 12"/>
          <p:cNvSpPr/>
          <p:nvPr/>
        </p:nvSpPr>
        <p:spPr>
          <a:xfrm>
            <a:off x="2187535" y="5188148"/>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2760107" y="5222796"/>
            <a:ext cx="310134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Inference on Test Data</a:t>
            </a:r>
            <a:endParaRPr lang="en-US" sz="2187" dirty="0"/>
          </a:p>
        </p:txBody>
      </p:sp>
      <p:sp>
        <p:nvSpPr>
          <p:cNvPr id="16" name="Text 14"/>
          <p:cNvSpPr/>
          <p:nvPr/>
        </p:nvSpPr>
        <p:spPr>
          <a:xfrm>
            <a:off x="2760107" y="5703213"/>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Ran the trained model on the held-out test set to get an unbiased evaluation of its real-world performance.</a:t>
            </a:r>
            <a:endParaRPr lang="en-US" sz="1750" dirty="0"/>
          </a:p>
        </p:txBody>
      </p:sp>
      <p:sp>
        <p:nvSpPr>
          <p:cNvPr id="17" name="Shape 15"/>
          <p:cNvSpPr/>
          <p:nvPr/>
        </p:nvSpPr>
        <p:spPr>
          <a:xfrm>
            <a:off x="7426285" y="5146477"/>
            <a:ext cx="499943" cy="499943"/>
          </a:xfrm>
          <a:prstGeom prst="roundRect">
            <a:avLst>
              <a:gd name="adj" fmla="val 26667"/>
            </a:avLst>
          </a:prstGeom>
          <a:solidFill>
            <a:srgbClr val="EFE7D6"/>
          </a:solidFill>
          <a:ln/>
        </p:spPr>
      </p:sp>
      <p:sp>
        <p:nvSpPr>
          <p:cNvPr id="18" name="Text 16"/>
          <p:cNvSpPr/>
          <p:nvPr/>
        </p:nvSpPr>
        <p:spPr>
          <a:xfrm>
            <a:off x="7572256" y="5188148"/>
            <a:ext cx="207883"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4</a:t>
            </a:r>
            <a:endParaRPr lang="en-US" sz="2624" dirty="0"/>
          </a:p>
        </p:txBody>
      </p:sp>
      <p:sp>
        <p:nvSpPr>
          <p:cNvPr id="19" name="Text 17"/>
          <p:cNvSpPr/>
          <p:nvPr/>
        </p:nvSpPr>
        <p:spPr>
          <a:xfrm>
            <a:off x="8148399" y="5222796"/>
            <a:ext cx="4426268"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Visualization and Interpretation</a:t>
            </a:r>
            <a:endParaRPr lang="en-US" sz="2187" dirty="0"/>
          </a:p>
        </p:txBody>
      </p:sp>
      <p:sp>
        <p:nvSpPr>
          <p:cNvPr id="20" name="Text 18"/>
          <p:cNvSpPr/>
          <p:nvPr/>
        </p:nvSpPr>
        <p:spPr>
          <a:xfrm>
            <a:off x="8148399" y="5703213"/>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Visualized feature maps and activation patterns to gain insights into how the model was learning to classify the images.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Analyzing the Model's Strengths and Weaknesses</a:t>
            </a:r>
            <a:endParaRPr lang="en-US" sz="4374" dirty="0"/>
          </a:p>
        </p:txBody>
      </p:sp>
      <p:sp>
        <p:nvSpPr>
          <p:cNvPr id="6" name="Text 3"/>
          <p:cNvSpPr/>
          <p:nvPr/>
        </p:nvSpPr>
        <p:spPr>
          <a:xfrm>
            <a:off x="833199" y="3429238"/>
            <a:ext cx="747760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By closely examining the performance and behavior of the CNN model, we can uncover its key strengths as well as areas for potential improvement. This analysis provides valuable insights to enhance the model's accuracy and robustness.</a:t>
            </a:r>
            <a:endParaRPr lang="en-US" sz="1750" dirty="0"/>
          </a:p>
        </p:txBody>
      </p:sp>
      <p:sp>
        <p:nvSpPr>
          <p:cNvPr id="7" name="Text 4"/>
          <p:cNvSpPr/>
          <p:nvPr/>
        </p:nvSpPr>
        <p:spPr>
          <a:xfrm>
            <a:off x="833199" y="5100757"/>
            <a:ext cx="747760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model's strong performance on certain CIFAR-10 image classes suggests it has learned robust visual features for those categories. However, the lower accuracy on other classes indicates opportunities to improve the model's ability to distinguish more challenging image types.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953</Words>
  <Application>Microsoft Office PowerPoint</Application>
  <PresentationFormat>Custom</PresentationFormat>
  <Paragraphs>93</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Gelasio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Rathor</cp:lastModifiedBy>
  <cp:revision>2</cp:revision>
  <dcterms:created xsi:type="dcterms:W3CDTF">2024-04-23T07:05:41Z</dcterms:created>
  <dcterms:modified xsi:type="dcterms:W3CDTF">2024-04-23T07:14:16Z</dcterms:modified>
</cp:coreProperties>
</file>