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4" r:id="rId1"/>
  </p:sldMasterIdLst>
  <p:notesMasterIdLst>
    <p:notesMasterId r:id="rId20"/>
  </p:notesMasterIdLst>
  <p:sldIdLst>
    <p:sldId id="256" r:id="rId2"/>
    <p:sldId id="258" r:id="rId3"/>
    <p:sldId id="269" r:id="rId4"/>
    <p:sldId id="271" r:id="rId5"/>
    <p:sldId id="272" r:id="rId6"/>
    <p:sldId id="273" r:id="rId7"/>
    <p:sldId id="268" r:id="rId8"/>
    <p:sldId id="274" r:id="rId9"/>
    <p:sldId id="275" r:id="rId10"/>
    <p:sldId id="279" r:id="rId11"/>
    <p:sldId id="276" r:id="rId12"/>
    <p:sldId id="280" r:id="rId13"/>
    <p:sldId id="281" r:id="rId14"/>
    <p:sldId id="278" r:id="rId15"/>
    <p:sldId id="263" r:id="rId16"/>
    <p:sldId id="264" r:id="rId17"/>
    <p:sldId id="265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1166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434" autoAdjust="0"/>
  </p:normalViewPr>
  <p:slideViewPr>
    <p:cSldViewPr snapToGrid="0">
      <p:cViewPr varScale="1">
        <p:scale>
          <a:sx n="77" d="100"/>
          <a:sy n="77" d="100"/>
        </p:scale>
        <p:origin x="10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BC01A3-19FC-4B48-88FF-05BB7C2E6E77}" type="doc">
      <dgm:prSet loTypeId="urn:microsoft.com/office/officeart/2011/layout/HexagonRadial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751357D-C112-43D2-B4BF-44E8DAFF7277}">
      <dgm:prSet phldrT="[Text]" custT="1"/>
      <dgm:spPr/>
      <dgm:t>
        <a:bodyPr/>
        <a:lstStyle/>
        <a:p>
          <a:r>
            <a:rPr lang="en-US" sz="2800" b="1" dirty="0" smtClean="0">
              <a:solidFill>
                <a:srgbClr val="002060"/>
              </a:solidFill>
            </a:rPr>
            <a:t>GBM</a:t>
          </a:r>
          <a:endParaRPr lang="en-US" sz="2800" b="1" dirty="0">
            <a:solidFill>
              <a:srgbClr val="002060"/>
            </a:solidFill>
          </a:endParaRPr>
        </a:p>
      </dgm:t>
    </dgm:pt>
    <dgm:pt modelId="{F93D8E72-8CC2-46AE-B5BE-948F90CC7D00}" type="parTrans" cxnId="{02D7484A-71D3-4B6B-AA7C-35CB83C9D663}">
      <dgm:prSet/>
      <dgm:spPr/>
      <dgm:t>
        <a:bodyPr/>
        <a:lstStyle/>
        <a:p>
          <a:endParaRPr lang="en-US"/>
        </a:p>
      </dgm:t>
    </dgm:pt>
    <dgm:pt modelId="{37C08089-AB59-456B-8E3A-9857D21F9777}" type="sibTrans" cxnId="{02D7484A-71D3-4B6B-AA7C-35CB83C9D663}">
      <dgm:prSet/>
      <dgm:spPr/>
      <dgm:t>
        <a:bodyPr/>
        <a:lstStyle/>
        <a:p>
          <a:endParaRPr lang="en-US"/>
        </a:p>
      </dgm:t>
    </dgm:pt>
    <dgm:pt modelId="{B40452A3-BD04-47B1-8CF2-C975D9E2D2D1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002060"/>
              </a:solidFill>
            </a:rPr>
            <a:t>N-trees</a:t>
          </a:r>
          <a:endParaRPr lang="en-US" sz="1200" b="1" dirty="0">
            <a:solidFill>
              <a:srgbClr val="002060"/>
            </a:solidFill>
          </a:endParaRPr>
        </a:p>
      </dgm:t>
    </dgm:pt>
    <dgm:pt modelId="{6426A575-D3A9-4A34-88C0-B36022FE06A3}" type="parTrans" cxnId="{6DED3A81-D795-4B27-8F3B-878E109801BD}">
      <dgm:prSet/>
      <dgm:spPr/>
      <dgm:t>
        <a:bodyPr/>
        <a:lstStyle/>
        <a:p>
          <a:endParaRPr lang="en-US"/>
        </a:p>
      </dgm:t>
    </dgm:pt>
    <dgm:pt modelId="{B3E4EBCD-F0F6-42AF-85E2-5D1FACEDDD4F}" type="sibTrans" cxnId="{6DED3A81-D795-4B27-8F3B-878E109801BD}">
      <dgm:prSet/>
      <dgm:spPr/>
      <dgm:t>
        <a:bodyPr/>
        <a:lstStyle/>
        <a:p>
          <a:endParaRPr lang="en-US"/>
        </a:p>
      </dgm:t>
    </dgm:pt>
    <dgm:pt modelId="{EA9D652E-8F83-4C26-A7E9-CDA74DB21F03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002060"/>
              </a:solidFill>
            </a:rPr>
            <a:t>Shrinkage</a:t>
          </a:r>
          <a:endParaRPr lang="en-US" sz="1200" b="1" dirty="0">
            <a:solidFill>
              <a:srgbClr val="002060"/>
            </a:solidFill>
          </a:endParaRPr>
        </a:p>
      </dgm:t>
    </dgm:pt>
    <dgm:pt modelId="{B71B8903-0702-4BEB-9966-643F2DD994F5}" type="parTrans" cxnId="{183F9CB5-D5A6-40D9-873F-7F96DB896CAD}">
      <dgm:prSet/>
      <dgm:spPr/>
      <dgm:t>
        <a:bodyPr/>
        <a:lstStyle/>
        <a:p>
          <a:endParaRPr lang="en-US"/>
        </a:p>
      </dgm:t>
    </dgm:pt>
    <dgm:pt modelId="{8AC7C49C-52FE-41A5-BA31-5AFEBD7AE68E}" type="sibTrans" cxnId="{183F9CB5-D5A6-40D9-873F-7F96DB896CAD}">
      <dgm:prSet/>
      <dgm:spPr/>
      <dgm:t>
        <a:bodyPr/>
        <a:lstStyle/>
        <a:p>
          <a:endParaRPr lang="en-US"/>
        </a:p>
      </dgm:t>
    </dgm:pt>
    <dgm:pt modelId="{A8BE0D3A-3297-421F-AA75-DF54A87A500B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002060"/>
              </a:solidFill>
            </a:rPr>
            <a:t>Cross Validation</a:t>
          </a:r>
          <a:endParaRPr lang="en-US" sz="1200" b="1" dirty="0">
            <a:solidFill>
              <a:srgbClr val="002060"/>
            </a:solidFill>
          </a:endParaRPr>
        </a:p>
      </dgm:t>
    </dgm:pt>
    <dgm:pt modelId="{94DB34E0-5A5A-4A36-898D-1C9B1033B9C3}" type="parTrans" cxnId="{8A0E8E86-0E78-4E2E-B4B1-705D00FD3104}">
      <dgm:prSet/>
      <dgm:spPr/>
      <dgm:t>
        <a:bodyPr/>
        <a:lstStyle/>
        <a:p>
          <a:endParaRPr lang="en-US"/>
        </a:p>
      </dgm:t>
    </dgm:pt>
    <dgm:pt modelId="{C8478432-FB33-41FB-9538-A4127B6DC06F}" type="sibTrans" cxnId="{8A0E8E86-0E78-4E2E-B4B1-705D00FD3104}">
      <dgm:prSet/>
      <dgm:spPr/>
      <dgm:t>
        <a:bodyPr/>
        <a:lstStyle/>
        <a:p>
          <a:endParaRPr lang="en-US"/>
        </a:p>
      </dgm:t>
    </dgm:pt>
    <dgm:pt modelId="{C31FC34E-76BF-48E7-8FA2-89BB74E8AF7D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002060"/>
              </a:solidFill>
            </a:rPr>
            <a:t>Bag Fraction</a:t>
          </a:r>
          <a:endParaRPr lang="en-US" sz="1200" b="1" dirty="0">
            <a:solidFill>
              <a:srgbClr val="002060"/>
            </a:solidFill>
          </a:endParaRPr>
        </a:p>
      </dgm:t>
    </dgm:pt>
    <dgm:pt modelId="{5B8D4076-2F3A-4DA3-ACEF-59FB1CC33B01}" type="parTrans" cxnId="{4462BC1B-751C-4F86-9E92-870092CAE87E}">
      <dgm:prSet/>
      <dgm:spPr/>
      <dgm:t>
        <a:bodyPr/>
        <a:lstStyle/>
        <a:p>
          <a:endParaRPr lang="en-US"/>
        </a:p>
      </dgm:t>
    </dgm:pt>
    <dgm:pt modelId="{5FCB7A89-63ED-490A-93EB-F220E1CF0CE0}" type="sibTrans" cxnId="{4462BC1B-751C-4F86-9E92-870092CAE87E}">
      <dgm:prSet/>
      <dgm:spPr/>
      <dgm:t>
        <a:bodyPr/>
        <a:lstStyle/>
        <a:p>
          <a:endParaRPr lang="en-US"/>
        </a:p>
      </dgm:t>
    </dgm:pt>
    <dgm:pt modelId="{FD0EEA16-C04A-4901-ADD0-A8421C1D3DD5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002060"/>
              </a:solidFill>
            </a:rPr>
            <a:t>Interactions</a:t>
          </a:r>
          <a:endParaRPr lang="en-US" sz="1200" b="1" dirty="0">
            <a:solidFill>
              <a:srgbClr val="002060"/>
            </a:solidFill>
          </a:endParaRPr>
        </a:p>
      </dgm:t>
    </dgm:pt>
    <dgm:pt modelId="{4AFF320D-1EAF-40C0-B871-E64F890A9518}" type="parTrans" cxnId="{3051852F-DB5A-45DB-BE3D-C6C7C09B3295}">
      <dgm:prSet/>
      <dgm:spPr/>
      <dgm:t>
        <a:bodyPr/>
        <a:lstStyle/>
        <a:p>
          <a:endParaRPr lang="en-US"/>
        </a:p>
      </dgm:t>
    </dgm:pt>
    <dgm:pt modelId="{880365A8-8700-4D61-A7E3-27E9EA9B2B3B}" type="sibTrans" cxnId="{3051852F-DB5A-45DB-BE3D-C6C7C09B3295}">
      <dgm:prSet/>
      <dgm:spPr/>
      <dgm:t>
        <a:bodyPr/>
        <a:lstStyle/>
        <a:p>
          <a:endParaRPr lang="en-US"/>
        </a:p>
      </dgm:t>
    </dgm:pt>
    <dgm:pt modelId="{284C4BE3-6F75-474F-8DE6-46B07851AAC7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002060"/>
              </a:solidFill>
            </a:rPr>
            <a:t>Distribution</a:t>
          </a:r>
          <a:endParaRPr lang="en-US" sz="1200" b="1" dirty="0">
            <a:solidFill>
              <a:srgbClr val="002060"/>
            </a:solidFill>
          </a:endParaRPr>
        </a:p>
      </dgm:t>
    </dgm:pt>
    <dgm:pt modelId="{600F906C-2FC3-4CE4-978E-24D5A6AB86D6}" type="parTrans" cxnId="{6FE4480F-2D59-401A-A841-1593AF9223CF}">
      <dgm:prSet/>
      <dgm:spPr/>
      <dgm:t>
        <a:bodyPr/>
        <a:lstStyle/>
        <a:p>
          <a:endParaRPr lang="en-US"/>
        </a:p>
      </dgm:t>
    </dgm:pt>
    <dgm:pt modelId="{D1324D0F-4474-4159-B66A-57845623E85D}" type="sibTrans" cxnId="{6FE4480F-2D59-401A-A841-1593AF9223CF}">
      <dgm:prSet/>
      <dgm:spPr/>
      <dgm:t>
        <a:bodyPr/>
        <a:lstStyle/>
        <a:p>
          <a:endParaRPr lang="en-US"/>
        </a:p>
      </dgm:t>
    </dgm:pt>
    <dgm:pt modelId="{646DF751-4E8E-4BC8-A1F3-72950ED484FF}" type="pres">
      <dgm:prSet presAssocID="{6BBC01A3-19FC-4B48-88FF-05BB7C2E6E7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9FD2AA0-70CB-464B-9607-3E3D90112AFC}" type="pres">
      <dgm:prSet presAssocID="{0751357D-C112-43D2-B4BF-44E8DAFF7277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777732ED-3CF4-4459-A28F-AD08EF0BEDE7}" type="pres">
      <dgm:prSet presAssocID="{B40452A3-BD04-47B1-8CF2-C975D9E2D2D1}" presName="Accent1" presStyleCnt="0"/>
      <dgm:spPr/>
    </dgm:pt>
    <dgm:pt modelId="{31658F5F-CF2C-4F69-853B-D48278753EA4}" type="pres">
      <dgm:prSet presAssocID="{B40452A3-BD04-47B1-8CF2-C975D9E2D2D1}" presName="Accent" presStyleLbl="bgShp" presStyleIdx="0" presStyleCnt="6"/>
      <dgm:spPr/>
    </dgm:pt>
    <dgm:pt modelId="{E238A636-F685-4301-B8A0-8B830601D1D3}" type="pres">
      <dgm:prSet presAssocID="{B40452A3-BD04-47B1-8CF2-C975D9E2D2D1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70A6E0-A69C-4B4F-9704-CCD8FA9C2B34}" type="pres">
      <dgm:prSet presAssocID="{EA9D652E-8F83-4C26-A7E9-CDA74DB21F03}" presName="Accent2" presStyleCnt="0"/>
      <dgm:spPr/>
    </dgm:pt>
    <dgm:pt modelId="{D653F4C0-EB34-4DA6-9C22-652B28244C48}" type="pres">
      <dgm:prSet presAssocID="{EA9D652E-8F83-4C26-A7E9-CDA74DB21F03}" presName="Accent" presStyleLbl="bgShp" presStyleIdx="1" presStyleCnt="6"/>
      <dgm:spPr/>
    </dgm:pt>
    <dgm:pt modelId="{2BB4AB10-8081-4B49-A3D1-F6B06781330C}" type="pres">
      <dgm:prSet presAssocID="{EA9D652E-8F83-4C26-A7E9-CDA74DB21F03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56B4D6-51BA-45FC-A5CE-AA54749FBD23}" type="pres">
      <dgm:prSet presAssocID="{A8BE0D3A-3297-421F-AA75-DF54A87A500B}" presName="Accent3" presStyleCnt="0"/>
      <dgm:spPr/>
    </dgm:pt>
    <dgm:pt modelId="{C94FD988-CB0D-40DE-AD31-87996BF4FEB4}" type="pres">
      <dgm:prSet presAssocID="{A8BE0D3A-3297-421F-AA75-DF54A87A500B}" presName="Accent" presStyleLbl="bgShp" presStyleIdx="2" presStyleCnt="6"/>
      <dgm:spPr/>
    </dgm:pt>
    <dgm:pt modelId="{368D91B9-8005-4AE9-B683-3E92976D2228}" type="pres">
      <dgm:prSet presAssocID="{A8BE0D3A-3297-421F-AA75-DF54A87A500B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D7CA3B-732D-48F2-A11D-C6AED85AFFFE}" type="pres">
      <dgm:prSet presAssocID="{C31FC34E-76BF-48E7-8FA2-89BB74E8AF7D}" presName="Accent4" presStyleCnt="0"/>
      <dgm:spPr/>
    </dgm:pt>
    <dgm:pt modelId="{14356AC0-E128-4BAE-8562-AE98CA6DF16D}" type="pres">
      <dgm:prSet presAssocID="{C31FC34E-76BF-48E7-8FA2-89BB74E8AF7D}" presName="Accent" presStyleLbl="bgShp" presStyleIdx="3" presStyleCnt="6"/>
      <dgm:spPr/>
    </dgm:pt>
    <dgm:pt modelId="{EFE0BC98-432B-4442-B792-103EA119E19A}" type="pres">
      <dgm:prSet presAssocID="{C31FC34E-76BF-48E7-8FA2-89BB74E8AF7D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BEECBF-7C25-4C7B-B1F4-076F786E0F81}" type="pres">
      <dgm:prSet presAssocID="{FD0EEA16-C04A-4901-ADD0-A8421C1D3DD5}" presName="Accent5" presStyleCnt="0"/>
      <dgm:spPr/>
    </dgm:pt>
    <dgm:pt modelId="{8637CECF-B1BE-48FA-B91C-B363F1D2139B}" type="pres">
      <dgm:prSet presAssocID="{FD0EEA16-C04A-4901-ADD0-A8421C1D3DD5}" presName="Accent" presStyleLbl="bgShp" presStyleIdx="4" presStyleCnt="6"/>
      <dgm:spPr/>
    </dgm:pt>
    <dgm:pt modelId="{8A337994-FE18-4A5E-9891-D8D583FA3858}" type="pres">
      <dgm:prSet presAssocID="{FD0EEA16-C04A-4901-ADD0-A8421C1D3DD5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028ABD-B7F9-4DD4-BEC8-6A199C0BDE5D}" type="pres">
      <dgm:prSet presAssocID="{284C4BE3-6F75-474F-8DE6-46B07851AAC7}" presName="Accent6" presStyleCnt="0"/>
      <dgm:spPr/>
    </dgm:pt>
    <dgm:pt modelId="{F43A6E08-3D88-4B28-A75A-7974E9200C6C}" type="pres">
      <dgm:prSet presAssocID="{284C4BE3-6F75-474F-8DE6-46B07851AAC7}" presName="Accent" presStyleLbl="bgShp" presStyleIdx="5" presStyleCnt="6"/>
      <dgm:spPr/>
    </dgm:pt>
    <dgm:pt modelId="{112F905D-ECFB-469E-A0FA-C98DEEDB851F}" type="pres">
      <dgm:prSet presAssocID="{284C4BE3-6F75-474F-8DE6-46B07851AAC7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D7484A-71D3-4B6B-AA7C-35CB83C9D663}" srcId="{6BBC01A3-19FC-4B48-88FF-05BB7C2E6E77}" destId="{0751357D-C112-43D2-B4BF-44E8DAFF7277}" srcOrd="0" destOrd="0" parTransId="{F93D8E72-8CC2-46AE-B5BE-948F90CC7D00}" sibTransId="{37C08089-AB59-456B-8E3A-9857D21F9777}"/>
    <dgm:cxn modelId="{6DED3A81-D795-4B27-8F3B-878E109801BD}" srcId="{0751357D-C112-43D2-B4BF-44E8DAFF7277}" destId="{B40452A3-BD04-47B1-8CF2-C975D9E2D2D1}" srcOrd="0" destOrd="0" parTransId="{6426A575-D3A9-4A34-88C0-B36022FE06A3}" sibTransId="{B3E4EBCD-F0F6-42AF-85E2-5D1FACEDDD4F}"/>
    <dgm:cxn modelId="{7433880C-672A-4DB8-81E9-4CD9B288D2B7}" type="presOf" srcId="{FD0EEA16-C04A-4901-ADD0-A8421C1D3DD5}" destId="{8A337994-FE18-4A5E-9891-D8D583FA3858}" srcOrd="0" destOrd="0" presId="urn:microsoft.com/office/officeart/2011/layout/HexagonRadial"/>
    <dgm:cxn modelId="{8A0E8E86-0E78-4E2E-B4B1-705D00FD3104}" srcId="{0751357D-C112-43D2-B4BF-44E8DAFF7277}" destId="{A8BE0D3A-3297-421F-AA75-DF54A87A500B}" srcOrd="2" destOrd="0" parTransId="{94DB34E0-5A5A-4A36-898D-1C9B1033B9C3}" sibTransId="{C8478432-FB33-41FB-9538-A4127B6DC06F}"/>
    <dgm:cxn modelId="{0706F0B4-EEA9-4CC9-8291-1E6E65B16AC1}" type="presOf" srcId="{C31FC34E-76BF-48E7-8FA2-89BB74E8AF7D}" destId="{EFE0BC98-432B-4442-B792-103EA119E19A}" srcOrd="0" destOrd="0" presId="urn:microsoft.com/office/officeart/2011/layout/HexagonRadial"/>
    <dgm:cxn modelId="{183F9CB5-D5A6-40D9-873F-7F96DB896CAD}" srcId="{0751357D-C112-43D2-B4BF-44E8DAFF7277}" destId="{EA9D652E-8F83-4C26-A7E9-CDA74DB21F03}" srcOrd="1" destOrd="0" parTransId="{B71B8903-0702-4BEB-9966-643F2DD994F5}" sibTransId="{8AC7C49C-52FE-41A5-BA31-5AFEBD7AE68E}"/>
    <dgm:cxn modelId="{4462BC1B-751C-4F86-9E92-870092CAE87E}" srcId="{0751357D-C112-43D2-B4BF-44E8DAFF7277}" destId="{C31FC34E-76BF-48E7-8FA2-89BB74E8AF7D}" srcOrd="3" destOrd="0" parTransId="{5B8D4076-2F3A-4DA3-ACEF-59FB1CC33B01}" sibTransId="{5FCB7A89-63ED-490A-93EB-F220E1CF0CE0}"/>
    <dgm:cxn modelId="{F9F481DA-C912-4AB5-A276-FBB5ED66193B}" type="presOf" srcId="{A8BE0D3A-3297-421F-AA75-DF54A87A500B}" destId="{368D91B9-8005-4AE9-B683-3E92976D2228}" srcOrd="0" destOrd="0" presId="urn:microsoft.com/office/officeart/2011/layout/HexagonRadial"/>
    <dgm:cxn modelId="{3051852F-DB5A-45DB-BE3D-C6C7C09B3295}" srcId="{0751357D-C112-43D2-B4BF-44E8DAFF7277}" destId="{FD0EEA16-C04A-4901-ADD0-A8421C1D3DD5}" srcOrd="4" destOrd="0" parTransId="{4AFF320D-1EAF-40C0-B871-E64F890A9518}" sibTransId="{880365A8-8700-4D61-A7E3-27E9EA9B2B3B}"/>
    <dgm:cxn modelId="{6FE4480F-2D59-401A-A841-1593AF9223CF}" srcId="{0751357D-C112-43D2-B4BF-44E8DAFF7277}" destId="{284C4BE3-6F75-474F-8DE6-46B07851AAC7}" srcOrd="5" destOrd="0" parTransId="{600F906C-2FC3-4CE4-978E-24D5A6AB86D6}" sibTransId="{D1324D0F-4474-4159-B66A-57845623E85D}"/>
    <dgm:cxn modelId="{88AB6CD6-6AFB-476F-8221-D89159721257}" type="presOf" srcId="{B40452A3-BD04-47B1-8CF2-C975D9E2D2D1}" destId="{E238A636-F685-4301-B8A0-8B830601D1D3}" srcOrd="0" destOrd="0" presId="urn:microsoft.com/office/officeart/2011/layout/HexagonRadial"/>
    <dgm:cxn modelId="{D28EF859-48FD-4148-BF54-C3D9F3F1F9B2}" type="presOf" srcId="{6BBC01A3-19FC-4B48-88FF-05BB7C2E6E77}" destId="{646DF751-4E8E-4BC8-A1F3-72950ED484FF}" srcOrd="0" destOrd="0" presId="urn:microsoft.com/office/officeart/2011/layout/HexagonRadial"/>
    <dgm:cxn modelId="{B5A4341B-D299-4A06-9787-EC5B8FA3C18A}" type="presOf" srcId="{EA9D652E-8F83-4C26-A7E9-CDA74DB21F03}" destId="{2BB4AB10-8081-4B49-A3D1-F6B06781330C}" srcOrd="0" destOrd="0" presId="urn:microsoft.com/office/officeart/2011/layout/HexagonRadial"/>
    <dgm:cxn modelId="{6E1ECB80-1B2F-46DA-8681-4A6B0528ED00}" type="presOf" srcId="{284C4BE3-6F75-474F-8DE6-46B07851AAC7}" destId="{112F905D-ECFB-469E-A0FA-C98DEEDB851F}" srcOrd="0" destOrd="0" presId="urn:microsoft.com/office/officeart/2011/layout/HexagonRadial"/>
    <dgm:cxn modelId="{37A6AFA5-290B-4334-B9F1-B75CA2B206B8}" type="presOf" srcId="{0751357D-C112-43D2-B4BF-44E8DAFF7277}" destId="{49FD2AA0-70CB-464B-9607-3E3D90112AFC}" srcOrd="0" destOrd="0" presId="urn:microsoft.com/office/officeart/2011/layout/HexagonRadial"/>
    <dgm:cxn modelId="{A360C751-DDB9-486A-BB08-4D5A6A4D466E}" type="presParOf" srcId="{646DF751-4E8E-4BC8-A1F3-72950ED484FF}" destId="{49FD2AA0-70CB-464B-9607-3E3D90112AFC}" srcOrd="0" destOrd="0" presId="urn:microsoft.com/office/officeart/2011/layout/HexagonRadial"/>
    <dgm:cxn modelId="{1C35BDE4-AB5B-4000-B828-78D995B6A63A}" type="presParOf" srcId="{646DF751-4E8E-4BC8-A1F3-72950ED484FF}" destId="{777732ED-3CF4-4459-A28F-AD08EF0BEDE7}" srcOrd="1" destOrd="0" presId="urn:microsoft.com/office/officeart/2011/layout/HexagonRadial"/>
    <dgm:cxn modelId="{CBFE7D19-C7C4-4CF6-A5E7-0BD45FF34DAA}" type="presParOf" srcId="{777732ED-3CF4-4459-A28F-AD08EF0BEDE7}" destId="{31658F5F-CF2C-4F69-853B-D48278753EA4}" srcOrd="0" destOrd="0" presId="urn:microsoft.com/office/officeart/2011/layout/HexagonRadial"/>
    <dgm:cxn modelId="{279B02D1-171D-4F31-A27B-6D1FB031B7CA}" type="presParOf" srcId="{646DF751-4E8E-4BC8-A1F3-72950ED484FF}" destId="{E238A636-F685-4301-B8A0-8B830601D1D3}" srcOrd="2" destOrd="0" presId="urn:microsoft.com/office/officeart/2011/layout/HexagonRadial"/>
    <dgm:cxn modelId="{F5642032-C3BF-4D78-800F-34968025B189}" type="presParOf" srcId="{646DF751-4E8E-4BC8-A1F3-72950ED484FF}" destId="{4F70A6E0-A69C-4B4F-9704-CCD8FA9C2B34}" srcOrd="3" destOrd="0" presId="urn:microsoft.com/office/officeart/2011/layout/HexagonRadial"/>
    <dgm:cxn modelId="{E7E0B8BF-450A-48CC-B520-FC25234AFDBD}" type="presParOf" srcId="{4F70A6E0-A69C-4B4F-9704-CCD8FA9C2B34}" destId="{D653F4C0-EB34-4DA6-9C22-652B28244C48}" srcOrd="0" destOrd="0" presId="urn:microsoft.com/office/officeart/2011/layout/HexagonRadial"/>
    <dgm:cxn modelId="{CBF4A375-97D0-48D8-A4F2-9193A5B99EED}" type="presParOf" srcId="{646DF751-4E8E-4BC8-A1F3-72950ED484FF}" destId="{2BB4AB10-8081-4B49-A3D1-F6B06781330C}" srcOrd="4" destOrd="0" presId="urn:microsoft.com/office/officeart/2011/layout/HexagonRadial"/>
    <dgm:cxn modelId="{144640A8-2B83-49C4-9445-AA4D62B3BDB8}" type="presParOf" srcId="{646DF751-4E8E-4BC8-A1F3-72950ED484FF}" destId="{AB56B4D6-51BA-45FC-A5CE-AA54749FBD23}" srcOrd="5" destOrd="0" presId="urn:microsoft.com/office/officeart/2011/layout/HexagonRadial"/>
    <dgm:cxn modelId="{BD47CA2D-AF69-458B-8517-282F61874D97}" type="presParOf" srcId="{AB56B4D6-51BA-45FC-A5CE-AA54749FBD23}" destId="{C94FD988-CB0D-40DE-AD31-87996BF4FEB4}" srcOrd="0" destOrd="0" presId="urn:microsoft.com/office/officeart/2011/layout/HexagonRadial"/>
    <dgm:cxn modelId="{45988F50-72B2-4B5D-9350-67C29E661C89}" type="presParOf" srcId="{646DF751-4E8E-4BC8-A1F3-72950ED484FF}" destId="{368D91B9-8005-4AE9-B683-3E92976D2228}" srcOrd="6" destOrd="0" presId="urn:microsoft.com/office/officeart/2011/layout/HexagonRadial"/>
    <dgm:cxn modelId="{3B51DFA7-81F1-474E-AB26-046511E69EDE}" type="presParOf" srcId="{646DF751-4E8E-4BC8-A1F3-72950ED484FF}" destId="{38D7CA3B-732D-48F2-A11D-C6AED85AFFFE}" srcOrd="7" destOrd="0" presId="urn:microsoft.com/office/officeart/2011/layout/HexagonRadial"/>
    <dgm:cxn modelId="{9376E3DA-2B5B-4F41-8A6D-48CE11F0DC85}" type="presParOf" srcId="{38D7CA3B-732D-48F2-A11D-C6AED85AFFFE}" destId="{14356AC0-E128-4BAE-8562-AE98CA6DF16D}" srcOrd="0" destOrd="0" presId="urn:microsoft.com/office/officeart/2011/layout/HexagonRadial"/>
    <dgm:cxn modelId="{F9404833-8309-4368-9214-E408E4375D37}" type="presParOf" srcId="{646DF751-4E8E-4BC8-A1F3-72950ED484FF}" destId="{EFE0BC98-432B-4442-B792-103EA119E19A}" srcOrd="8" destOrd="0" presId="urn:microsoft.com/office/officeart/2011/layout/HexagonRadial"/>
    <dgm:cxn modelId="{9326DFB3-B598-49A5-8482-2097B4D5AC0E}" type="presParOf" srcId="{646DF751-4E8E-4BC8-A1F3-72950ED484FF}" destId="{CDBEECBF-7C25-4C7B-B1F4-076F786E0F81}" srcOrd="9" destOrd="0" presId="urn:microsoft.com/office/officeart/2011/layout/HexagonRadial"/>
    <dgm:cxn modelId="{05A7BF3C-F3E6-4AF1-9657-E0172A02FBF1}" type="presParOf" srcId="{CDBEECBF-7C25-4C7B-B1F4-076F786E0F81}" destId="{8637CECF-B1BE-48FA-B91C-B363F1D2139B}" srcOrd="0" destOrd="0" presId="urn:microsoft.com/office/officeart/2011/layout/HexagonRadial"/>
    <dgm:cxn modelId="{C7EB06E6-0665-4E79-8987-CB02E6614A0D}" type="presParOf" srcId="{646DF751-4E8E-4BC8-A1F3-72950ED484FF}" destId="{8A337994-FE18-4A5E-9891-D8D583FA3858}" srcOrd="10" destOrd="0" presId="urn:microsoft.com/office/officeart/2011/layout/HexagonRadial"/>
    <dgm:cxn modelId="{CAFC1ADD-EE7E-4E95-9064-398C102A5168}" type="presParOf" srcId="{646DF751-4E8E-4BC8-A1F3-72950ED484FF}" destId="{1A028ABD-B7F9-4DD4-BEC8-6A199C0BDE5D}" srcOrd="11" destOrd="0" presId="urn:microsoft.com/office/officeart/2011/layout/HexagonRadial"/>
    <dgm:cxn modelId="{1EA2F53E-FAFF-4495-89F2-457E8C5D54D9}" type="presParOf" srcId="{1A028ABD-B7F9-4DD4-BEC8-6A199C0BDE5D}" destId="{F43A6E08-3D88-4B28-A75A-7974E9200C6C}" srcOrd="0" destOrd="0" presId="urn:microsoft.com/office/officeart/2011/layout/HexagonRadial"/>
    <dgm:cxn modelId="{3C5C3E1E-6BB1-4685-B345-2566B5F6A3DA}" type="presParOf" srcId="{646DF751-4E8E-4BC8-A1F3-72950ED484FF}" destId="{112F905D-ECFB-469E-A0FA-C98DEEDB851F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503F7-30CD-438C-9A00-72B4FF11A4E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DB201-160D-4B2B-8BA7-21BB2AA0D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51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Finally the given an input data the decision is made as follows given an input data,</a:t>
            </a:r>
          </a:p>
        </p:txBody>
      </p:sp>
    </p:spTree>
    <p:extLst>
      <p:ext uri="{BB962C8B-B14F-4D97-AF65-F5344CB8AC3E}">
        <p14:creationId xmlns:p14="http://schemas.microsoft.com/office/powerpoint/2010/main" val="1006027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69DC-9ECB-499F-85EB-C510D7897195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7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E1D6-590D-4D1F-8AF8-E5947CA6F7A3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A013-0BEE-4E9E-8CA6-B8F424279F29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0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spcBef>
                <a:spcPct val="50000"/>
              </a:spcBef>
              <a:defRPr/>
            </a:lvl1pPr>
          </a:lstStyle>
          <a:p>
            <a:pPr>
              <a:defRPr/>
            </a:pPr>
            <a:fld id="{67B23EBD-43EC-461F-89F9-F2062477ED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ctr">
              <a:spcBef>
                <a:spcPct val="50000"/>
              </a:spcBef>
              <a:defRPr sz="1200" dirty="0"/>
            </a:lvl1pPr>
          </a:lstStyle>
          <a:p>
            <a:pPr>
              <a:defRPr/>
            </a:pPr>
            <a:r>
              <a:rPr lang="en-US"/>
              <a:t>Confidential Property of UnitedHealth Group. Do not distribute or reproduce without express permission of UnitedHealth Group</a:t>
            </a:r>
          </a:p>
        </p:txBody>
      </p:sp>
    </p:spTree>
    <p:extLst>
      <p:ext uri="{BB962C8B-B14F-4D97-AF65-F5344CB8AC3E}">
        <p14:creationId xmlns:p14="http://schemas.microsoft.com/office/powerpoint/2010/main" val="21946825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8111-4D14-4A97-A49F-CAD0DB5055CF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6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F75C-20DC-454B-ACA6-C6E4AA35DB55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9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EE6C-2CC5-4C30-B6AA-364739C3C7DB}" type="datetime1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7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8207-52E4-462D-85D3-FB2B0BB394CC}" type="datetime1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1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D70C9-F3F4-4AFB-82F5-814776BB9755}" type="datetime1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0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FAC5-5B5F-46C0-8290-FA0900E32DBC}" type="datetime1">
              <a:rPr lang="en-US" smtClean="0"/>
              <a:t>11/16/2018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6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CA8F-6ECE-4089-93AF-B78426D1630C}" type="datetime1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7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F1BA-B063-4C1A-A4F9-AE7A74AD8B8A}" type="datetime1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6237F-3C70-4488-9974-271D2080F743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59B39-4F4D-4CC3-93B8-7CECDF0B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8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5" r:id="rId1"/>
    <p:sldLayoutId id="2147484426" r:id="rId2"/>
    <p:sldLayoutId id="2147484427" r:id="rId3"/>
    <p:sldLayoutId id="2147484428" r:id="rId4"/>
    <p:sldLayoutId id="2147484429" r:id="rId5"/>
    <p:sldLayoutId id="2147484430" r:id="rId6"/>
    <p:sldLayoutId id="2147484431" r:id="rId7"/>
    <p:sldLayoutId id="2147484432" r:id="rId8"/>
    <p:sldLayoutId id="2147484433" r:id="rId9"/>
    <p:sldLayoutId id="2147484434" r:id="rId10"/>
    <p:sldLayoutId id="2147484435" r:id="rId11"/>
    <p:sldLayoutId id="214748443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sk.net/asset-management/6119616/blackrock-shelves-unexplainable-ai-liquidity-models" TargetMode="External"/><Relationship Id="rId2" Type="http://schemas.openxmlformats.org/officeDocument/2006/relationships/hyperlink" Target="https://www.wired.com/2012/04/netflix-prize-cost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2d3.us/visual-intro-to-machine-learning-part-2/" TargetMode="External"/><Relationship Id="rId2" Type="http://schemas.openxmlformats.org/officeDocument/2006/relationships/hyperlink" Target="http://www.r2d3.us/visual-intro-to-machine-learning-part-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2880" y="2495804"/>
            <a:ext cx="6181898" cy="2262781"/>
          </a:xfrm>
        </p:spPr>
        <p:txBody>
          <a:bodyPr>
            <a:normAutofit/>
          </a:bodyPr>
          <a:lstStyle/>
          <a:p>
            <a:r>
              <a:rPr lang="en-US" dirty="0" err="1" smtClean="0"/>
              <a:t>DataGiri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1600" dirty="0" smtClean="0"/>
              <a:t>Presented 17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November</a:t>
            </a:r>
            <a:br>
              <a:rPr lang="en-US" sz="1600" dirty="0" smtClean="0"/>
            </a:br>
            <a:r>
              <a:rPr lang="en-US" sz="1600" dirty="0" smtClean="0"/>
              <a:t>By : </a:t>
            </a:r>
            <a:r>
              <a:rPr lang="en-US" sz="1600" dirty="0" err="1" smtClean="0"/>
              <a:t>Himanshu</a:t>
            </a:r>
            <a:r>
              <a:rPr lang="en-US" sz="1600" dirty="0" smtClean="0"/>
              <a:t> </a:t>
            </a:r>
            <a:r>
              <a:rPr lang="en-US" sz="1600" dirty="0" err="1" smtClean="0"/>
              <a:t>Shrivastava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80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771"/>
          </a:xfrm>
        </p:spPr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4937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Analogous to ‘how we learn in life’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Optimization algorithm to reduce error / loss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12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648"/>
          </a:xfrm>
        </p:spPr>
        <p:txBody>
          <a:bodyPr/>
          <a:lstStyle/>
          <a:p>
            <a:r>
              <a:rPr lang="en-US" dirty="0" smtClean="0"/>
              <a:t>Building 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You </a:t>
            </a:r>
            <a:r>
              <a:rPr lang="en-US" sz="2000" dirty="0">
                <a:latin typeface="+mj-lt"/>
              </a:rPr>
              <a:t>are given (x1, y1),(x2, y2), ...,(</a:t>
            </a:r>
            <a:r>
              <a:rPr lang="en-US" sz="2000" dirty="0" err="1">
                <a:latin typeface="+mj-lt"/>
              </a:rPr>
              <a:t>xn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yn</a:t>
            </a:r>
            <a:r>
              <a:rPr lang="en-US" sz="2000" dirty="0">
                <a:latin typeface="+mj-lt"/>
              </a:rPr>
              <a:t>), and the task is to fit a model F(x) to minimize square loss. </a:t>
            </a:r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Suppose </a:t>
            </a:r>
            <a:r>
              <a:rPr lang="en-US" sz="2000" dirty="0">
                <a:latin typeface="+mj-lt"/>
              </a:rPr>
              <a:t>your friend wants to help you and gives you a model F. You check his model and find the model is good but not perfect. </a:t>
            </a:r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There </a:t>
            </a:r>
            <a:r>
              <a:rPr lang="en-US" sz="2000" dirty="0">
                <a:latin typeface="+mj-lt"/>
              </a:rPr>
              <a:t>are some mistakes: F(x1) = 0.8, while y1 = 0.9, and F(x2) = 1.4 while y2 = 1.3... </a:t>
            </a:r>
            <a:endParaRPr lang="en-US" sz="2000" dirty="0" smtClean="0">
              <a:latin typeface="+mj-lt"/>
            </a:endParaRP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How </a:t>
            </a:r>
            <a:r>
              <a:rPr lang="en-US" sz="2000" dirty="0">
                <a:latin typeface="+mj-lt"/>
              </a:rPr>
              <a:t>can you improve this model? </a:t>
            </a: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Rules </a:t>
            </a:r>
            <a:r>
              <a:rPr lang="en-US" sz="2000" dirty="0">
                <a:latin typeface="+mj-lt"/>
              </a:rPr>
              <a:t>of the </a:t>
            </a:r>
            <a:r>
              <a:rPr lang="en-US" sz="2000" dirty="0" smtClean="0">
                <a:latin typeface="+mj-lt"/>
              </a:rPr>
              <a:t>game:</a:t>
            </a: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You are not allowed to remove anything from F or change any parameter in F</a:t>
            </a:r>
          </a:p>
          <a:p>
            <a:r>
              <a:rPr lang="en-US" sz="2000" dirty="0">
                <a:latin typeface="+mj-lt"/>
              </a:rPr>
              <a:t>You can add an additional model (regression tree) h to F, so the new prediction will be F(x) + h(x).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8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44" y="684657"/>
            <a:ext cx="799338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97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2856" y="803994"/>
            <a:ext cx="93908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yi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− F(xi) are called </a:t>
            </a:r>
            <a:r>
              <a:rPr lang="en-US" sz="2400" dirty="0" smtClean="0">
                <a:latin typeface="+mj-lt"/>
              </a:rPr>
              <a:t>residuals</a:t>
            </a:r>
            <a:endParaRPr lang="en-US" sz="24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j-lt"/>
              </a:rPr>
              <a:t> These </a:t>
            </a:r>
            <a:r>
              <a:rPr lang="en-US" sz="2400" dirty="0">
                <a:latin typeface="+mj-lt"/>
              </a:rPr>
              <a:t>are the parts that existing model F cannot do well. The role of h is to compensate the shortcoming of existing model </a:t>
            </a:r>
            <a:r>
              <a:rPr lang="en-US" sz="2400" dirty="0" smtClean="0">
                <a:latin typeface="+mj-lt"/>
              </a:rPr>
              <a:t>F</a:t>
            </a:r>
            <a:endParaRPr lang="en-US" sz="24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j-lt"/>
              </a:rPr>
              <a:t> If </a:t>
            </a:r>
            <a:r>
              <a:rPr lang="en-US" sz="2400" dirty="0">
                <a:latin typeface="+mj-lt"/>
              </a:rPr>
              <a:t>the new model F + h is still not satisfactory, we can add another regression tree... </a:t>
            </a:r>
            <a:endParaRPr lang="en-US" sz="2400" dirty="0" smtClean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j-lt"/>
              </a:rPr>
              <a:t> We </a:t>
            </a:r>
            <a:r>
              <a:rPr lang="en-US" sz="2400" dirty="0">
                <a:latin typeface="+mj-lt"/>
              </a:rPr>
              <a:t>are improving the predictions of training data, is the procedure also useful for test data? </a:t>
            </a:r>
            <a:endParaRPr lang="en-US" sz="2400" dirty="0" smtClean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j-lt"/>
              </a:rPr>
              <a:t> Yes</a:t>
            </a:r>
            <a:r>
              <a:rPr lang="en-US" sz="2400" dirty="0">
                <a:latin typeface="+mj-lt"/>
              </a:rPr>
              <a:t>! Because we are building a model, and the model can be applied to </a:t>
            </a:r>
            <a:r>
              <a:rPr lang="en-US" sz="2400" dirty="0" smtClean="0">
                <a:latin typeface="+mj-lt"/>
              </a:rPr>
              <a:t> test </a:t>
            </a:r>
            <a:r>
              <a:rPr lang="en-US" sz="2400" dirty="0">
                <a:latin typeface="+mj-lt"/>
              </a:rPr>
              <a:t>data as well. </a:t>
            </a:r>
          </a:p>
        </p:txBody>
      </p:sp>
    </p:spTree>
    <p:extLst>
      <p:ext uri="{BB962C8B-B14F-4D97-AF65-F5344CB8AC3E}">
        <p14:creationId xmlns:p14="http://schemas.microsoft.com/office/powerpoint/2010/main" val="3355153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963"/>
            <a:ext cx="10515600" cy="6180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GBM / Residual Modeling?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976" y="1111817"/>
            <a:ext cx="5597976" cy="25829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726" y="4082415"/>
            <a:ext cx="7618476" cy="213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80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345" y="208617"/>
            <a:ext cx="8911687" cy="739205"/>
          </a:xfrm>
        </p:spPr>
        <p:txBody>
          <a:bodyPr/>
          <a:lstStyle/>
          <a:p>
            <a:r>
              <a:rPr lang="en-US" dirty="0" smtClean="0"/>
              <a:t>GBM (Gradient Boosting Machine)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B23EBD-43EC-461F-89F9-F2062477ED8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" name="Picture 5" descr="BDTsket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120" y="2133600"/>
            <a:ext cx="155368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DTsket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520" y="2172227"/>
            <a:ext cx="155368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Down Arrow 17"/>
          <p:cNvSpPr/>
          <p:nvPr/>
        </p:nvSpPr>
        <p:spPr bwMode="auto">
          <a:xfrm rot="16200000">
            <a:off x="3743639" y="2552325"/>
            <a:ext cx="221178" cy="145733"/>
          </a:xfrm>
          <a:prstGeom prst="downArrow">
            <a:avLst>
              <a:gd name="adj1" fmla="val 31489"/>
              <a:gd name="adj2" fmla="val 50000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</a:pPr>
            <a:endParaRPr lang="en-US" sz="800">
              <a:solidFill>
                <a:srgbClr val="646D72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2438400" y="1199863"/>
            <a:ext cx="4648200" cy="136208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</a:pPr>
            <a:endParaRPr lang="en-US" sz="800">
              <a:solidFill>
                <a:srgbClr val="646D72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133600" y="1066800"/>
            <a:ext cx="5867401" cy="369332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 Sequence of simple trees built in succession on the prediction residuals of  preceding tree so as to improve on the prediction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77200" y="1066800"/>
            <a:ext cx="2377440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Algorithm:</a:t>
            </a:r>
            <a:endParaRPr lang="en-US" sz="1200" dirty="0">
              <a:solidFill>
                <a:srgbClr val="00206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First tree fitted to data/mean(y) can be used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Residuals are computed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Regression tree is fitted to the residuals from the preceding tree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Process repeated through a chain of successive trees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Final predicted value is sum of weighted contribution of each tree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4191000" y="2362201"/>
            <a:ext cx="1524000" cy="449485"/>
          </a:xfrm>
          <a:prstGeom prst="roundRect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lang="en-US" sz="12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Compute Residuals</a:t>
            </a:r>
          </a:p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lang="en-US" sz="1200" dirty="0" err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R</a:t>
            </a:r>
            <a:r>
              <a:rPr lang="en-US" sz="1200" baseline="-25000" dirty="0" err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mi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 = </a:t>
            </a:r>
            <a:r>
              <a:rPr lang="en-US" sz="1200" dirty="0" err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y</a:t>
            </a:r>
            <a:r>
              <a:rPr lang="en-US" sz="1200" baseline="-25000" dirty="0" err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i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 – F</a:t>
            </a:r>
            <a:r>
              <a:rPr lang="en-US" sz="1200" baseline="-250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m-1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(x</a:t>
            </a:r>
            <a:r>
              <a:rPr lang="en-US" sz="1200" baseline="-250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i</a:t>
            </a:r>
            <a:r>
              <a:rPr lang="en-US" sz="12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)</a:t>
            </a:r>
          </a:p>
        </p:txBody>
      </p:sp>
      <p:sp>
        <p:nvSpPr>
          <p:cNvPr id="33" name="Down Arrow 32"/>
          <p:cNvSpPr/>
          <p:nvPr/>
        </p:nvSpPr>
        <p:spPr bwMode="auto">
          <a:xfrm rot="10800000" flipV="1">
            <a:off x="6817762" y="3781782"/>
            <a:ext cx="345039" cy="132636"/>
          </a:xfrm>
          <a:prstGeom prst="downArrow">
            <a:avLst>
              <a:gd name="adj1" fmla="val 19439"/>
              <a:gd name="adj2" fmla="val 40281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</a:pPr>
            <a:endParaRPr lang="en-US" sz="800">
              <a:solidFill>
                <a:srgbClr val="646D72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36" name="Curved Up Arrow 35"/>
          <p:cNvSpPr/>
          <p:nvPr/>
        </p:nvSpPr>
        <p:spPr bwMode="auto">
          <a:xfrm rot="10800000" flipV="1">
            <a:off x="4837059" y="3443645"/>
            <a:ext cx="1755883" cy="123111"/>
          </a:xfrm>
          <a:prstGeom prst="curvedUpArrow">
            <a:avLst>
              <a:gd name="adj1" fmla="val 12512"/>
              <a:gd name="adj2" fmla="val 37784"/>
              <a:gd name="adj3" fmla="val 26595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</a:pPr>
            <a:endParaRPr lang="en-US" sz="800">
              <a:solidFill>
                <a:srgbClr val="646D72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77200" y="3633281"/>
            <a:ext cx="2362200" cy="11079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100" b="1" i="1" dirty="0" err="1">
                <a:solidFill>
                  <a:srgbClr val="002060"/>
                </a:solidFill>
              </a:rPr>
              <a:t>R</a:t>
            </a:r>
            <a:r>
              <a:rPr lang="en-US" sz="1100" b="1" i="1" baseline="-25000" dirty="0" err="1">
                <a:solidFill>
                  <a:srgbClr val="002060"/>
                </a:solidFill>
              </a:rPr>
              <a:t>mi</a:t>
            </a:r>
            <a:r>
              <a:rPr lang="en-US" sz="1100" b="1" i="1" dirty="0">
                <a:solidFill>
                  <a:srgbClr val="002060"/>
                </a:solidFill>
              </a:rPr>
              <a:t> </a:t>
            </a:r>
            <a:r>
              <a:rPr lang="en-US" sz="1100" i="1" dirty="0">
                <a:solidFill>
                  <a:srgbClr val="002060"/>
                </a:solidFill>
              </a:rPr>
              <a:t>is the residual of </a:t>
            </a:r>
            <a:r>
              <a:rPr lang="en-US" sz="1100" b="1" i="1" dirty="0" err="1">
                <a:solidFill>
                  <a:srgbClr val="002060"/>
                </a:solidFill>
              </a:rPr>
              <a:t>i</a:t>
            </a:r>
            <a:r>
              <a:rPr lang="en-US" sz="1100" i="1" dirty="0" err="1">
                <a:solidFill>
                  <a:srgbClr val="002060"/>
                </a:solidFill>
              </a:rPr>
              <a:t>th</a:t>
            </a:r>
            <a:r>
              <a:rPr lang="en-US" sz="1100" i="1" dirty="0">
                <a:solidFill>
                  <a:srgbClr val="002060"/>
                </a:solidFill>
              </a:rPr>
              <a:t> observation of </a:t>
            </a:r>
            <a:r>
              <a:rPr lang="en-US" sz="1100" b="1" i="1" dirty="0" err="1">
                <a:solidFill>
                  <a:srgbClr val="002060"/>
                </a:solidFill>
              </a:rPr>
              <a:t>m</a:t>
            </a:r>
            <a:r>
              <a:rPr lang="en-US" sz="1100" i="1" dirty="0" err="1">
                <a:solidFill>
                  <a:srgbClr val="002060"/>
                </a:solidFill>
              </a:rPr>
              <a:t>th</a:t>
            </a:r>
            <a:r>
              <a:rPr lang="en-US" sz="1100" i="1" dirty="0">
                <a:solidFill>
                  <a:srgbClr val="002060"/>
                </a:solidFill>
              </a:rPr>
              <a:t> tree</a:t>
            </a:r>
            <a:endParaRPr lang="en-US" sz="1100" i="1" baseline="-25000" dirty="0">
              <a:solidFill>
                <a:srgbClr val="00206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100" b="1" i="1" dirty="0" err="1">
                <a:solidFill>
                  <a:srgbClr val="002060"/>
                </a:solidFill>
              </a:rPr>
              <a:t>i</a:t>
            </a:r>
            <a:r>
              <a:rPr lang="en-US" sz="1100" b="1" i="1" dirty="0">
                <a:solidFill>
                  <a:srgbClr val="002060"/>
                </a:solidFill>
              </a:rPr>
              <a:t> </a:t>
            </a:r>
            <a:r>
              <a:rPr lang="en-US" sz="1100" i="1" dirty="0">
                <a:solidFill>
                  <a:srgbClr val="002060"/>
                </a:solidFill>
              </a:rPr>
              <a:t>is the indexes observations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100" b="1" i="1" dirty="0">
                <a:solidFill>
                  <a:srgbClr val="002060"/>
                </a:solidFill>
              </a:rPr>
              <a:t>F</a:t>
            </a:r>
            <a:r>
              <a:rPr lang="en-US" sz="1100" b="1" i="1" baseline="-25000" dirty="0">
                <a:solidFill>
                  <a:srgbClr val="002060"/>
                </a:solidFill>
              </a:rPr>
              <a:t>m-1</a:t>
            </a:r>
            <a:r>
              <a:rPr lang="en-US" sz="1100" i="1" dirty="0">
                <a:solidFill>
                  <a:srgbClr val="002060"/>
                </a:solidFill>
              </a:rPr>
              <a:t> is the weighted sum of all previous </a:t>
            </a:r>
            <a:r>
              <a:rPr lang="en-US" sz="1100" b="1" i="1" dirty="0">
                <a:solidFill>
                  <a:srgbClr val="002060"/>
                </a:solidFill>
              </a:rPr>
              <a:t>m-1</a:t>
            </a:r>
            <a:r>
              <a:rPr lang="en-US" sz="1100" i="1" dirty="0">
                <a:solidFill>
                  <a:srgbClr val="002060"/>
                </a:solidFill>
              </a:rPr>
              <a:t> regression trees</a:t>
            </a:r>
          </a:p>
        </p:txBody>
      </p:sp>
      <p:sp>
        <p:nvSpPr>
          <p:cNvPr id="39" name="Rounded Rectangle 38"/>
          <p:cNvSpPr/>
          <p:nvPr/>
        </p:nvSpPr>
        <p:spPr bwMode="auto">
          <a:xfrm>
            <a:off x="6096000" y="4163378"/>
            <a:ext cx="1828800" cy="408623"/>
          </a:xfrm>
          <a:prstGeom prst="roundRect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F</a:t>
            </a:r>
            <a:r>
              <a:rPr lang="en-US" sz="1200" baseline="-25000" dirty="0" err="1">
                <a:solidFill>
                  <a:schemeClr val="bg1"/>
                </a:solidFill>
              </a:rPr>
              <a:t>m</a:t>
            </a:r>
            <a:r>
              <a:rPr lang="en-US" sz="1200" dirty="0">
                <a:solidFill>
                  <a:schemeClr val="bg1"/>
                </a:solidFill>
              </a:rPr>
              <a:t>=F</a:t>
            </a:r>
            <a:r>
              <a:rPr lang="en-US" sz="1200" baseline="-25000" dirty="0">
                <a:solidFill>
                  <a:schemeClr val="bg1"/>
                </a:solidFill>
              </a:rPr>
              <a:t>m-1 </a:t>
            </a:r>
            <a:r>
              <a:rPr lang="en-US" sz="1200" dirty="0">
                <a:solidFill>
                  <a:schemeClr val="bg1"/>
                </a:solidFill>
              </a:rPr>
              <a:t>+ last regression tree of residuals</a:t>
            </a:r>
          </a:p>
        </p:txBody>
      </p:sp>
      <p:sp>
        <p:nvSpPr>
          <p:cNvPr id="40" name="Curved Up Arrow 39"/>
          <p:cNvSpPr/>
          <p:nvPr/>
        </p:nvSpPr>
        <p:spPr bwMode="auto">
          <a:xfrm flipV="1">
            <a:off x="4876801" y="1524001"/>
            <a:ext cx="1755883" cy="123111"/>
          </a:xfrm>
          <a:prstGeom prst="curvedUpArrow">
            <a:avLst>
              <a:gd name="adj1" fmla="val 12512"/>
              <a:gd name="adj2" fmla="val 37784"/>
              <a:gd name="adj3" fmla="val 26595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</a:pPr>
            <a:endParaRPr lang="en-US" sz="800">
              <a:solidFill>
                <a:srgbClr val="646D72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33599" y="4863406"/>
            <a:ext cx="8305801" cy="138499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Features: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They often have a degree of accuracy that cannot be obtained using a large, single-tree model.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Can handle hundreds or thousands of potential predictor variables.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Irrelevant predictor variables are identified automatically and do not affect the predictive model.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They are invariant under all (strictly) monotone transformations of the predictor variables. So transformations such as (a*</a:t>
            </a:r>
            <a:r>
              <a:rPr lang="en-US" sz="1200" dirty="0" err="1">
                <a:solidFill>
                  <a:srgbClr val="002060"/>
                </a:solidFill>
              </a:rPr>
              <a:t>x+b</a:t>
            </a:r>
            <a:r>
              <a:rPr lang="en-US" sz="1200" dirty="0">
                <a:solidFill>
                  <a:srgbClr val="002060"/>
                </a:solidFill>
              </a:rPr>
              <a:t>), log(x) or </a:t>
            </a:r>
            <a:r>
              <a:rPr lang="en-US" sz="1200" dirty="0" err="1">
                <a:solidFill>
                  <a:srgbClr val="002060"/>
                </a:solidFill>
              </a:rPr>
              <a:t>exp</a:t>
            </a:r>
            <a:r>
              <a:rPr lang="en-US" sz="1200" dirty="0">
                <a:solidFill>
                  <a:srgbClr val="002060"/>
                </a:solidFill>
              </a:rPr>
              <a:t>(x) do not affect the model.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</a:rPr>
              <a:t>Can handle both continuous and categorical predictor and target variables.</a:t>
            </a:r>
          </a:p>
        </p:txBody>
      </p:sp>
    </p:spTree>
    <p:extLst>
      <p:ext uri="{BB962C8B-B14F-4D97-AF65-F5344CB8AC3E}">
        <p14:creationId xmlns:p14="http://schemas.microsoft.com/office/powerpoint/2010/main" val="3707677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9377"/>
          </a:xfrm>
        </p:spPr>
        <p:txBody>
          <a:bodyPr/>
          <a:lstStyle/>
          <a:p>
            <a:r>
              <a:rPr lang="en-US" dirty="0" smtClean="0"/>
              <a:t>Illustration of Iterative boosting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B23EBD-43EC-461F-89F9-F2062477ED8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028" name="Picture 4" descr="imag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767" y="3092355"/>
            <a:ext cx="6949690" cy="327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imag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767" y="3092355"/>
            <a:ext cx="6949690" cy="327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image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767" y="3092355"/>
            <a:ext cx="6949688" cy="32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image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769" y="3092355"/>
            <a:ext cx="6949690" cy="327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image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769" y="3096179"/>
            <a:ext cx="6949690" cy="327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960" y="3048000"/>
            <a:ext cx="6949440" cy="3291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7280" y="1295401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 case of Gaussian regression, gradient boosting is equivalent to iteratively re-fitting the residuals of the model </a:t>
            </a:r>
          </a:p>
          <a:p>
            <a:endParaRPr lang="en-US" sz="1200" dirty="0"/>
          </a:p>
          <a:p>
            <a:r>
              <a:rPr lang="en-US" sz="1200" b="1" dirty="0" err="1"/>
              <a:t>m</a:t>
            </a:r>
            <a:r>
              <a:rPr lang="en-US" sz="1200" b="1" baseline="-26000" dirty="0" err="1"/>
              <a:t>stop</a:t>
            </a:r>
            <a:r>
              <a:rPr lang="en-US" sz="1200" dirty="0"/>
              <a:t> is chosen using the cross validation technique such that it maximizes accuracy</a:t>
            </a:r>
          </a:p>
        </p:txBody>
      </p:sp>
      <p:sp>
        <p:nvSpPr>
          <p:cNvPr id="9" name="Rectangle 8"/>
          <p:cNvSpPr/>
          <p:nvPr/>
        </p:nvSpPr>
        <p:spPr>
          <a:xfrm>
            <a:off x="3276601" y="2720185"/>
            <a:ext cx="270779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y = (0.5 - 0.9 e</a:t>
            </a:r>
            <a:r>
              <a:rPr lang="en-US" sz="1400" b="1" baseline="30000" dirty="0">
                <a:solidFill>
                  <a:srgbClr val="002060"/>
                </a:solidFill>
              </a:rPr>
              <a:t>-50 *x</a:t>
            </a:r>
            <a:r>
              <a:rPr lang="en-US" sz="1400" b="1" baseline="50000" dirty="0">
                <a:solidFill>
                  <a:srgbClr val="002060"/>
                </a:solidFill>
              </a:rPr>
              <a:t>2</a:t>
            </a:r>
            <a:r>
              <a:rPr lang="en-US" sz="1400" dirty="0">
                <a:solidFill>
                  <a:srgbClr val="002060"/>
                </a:solidFill>
              </a:rPr>
              <a:t>) x + 0.02 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20207" y="2721346"/>
            <a:ext cx="97494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Residuals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961" y="2335819"/>
            <a:ext cx="6811439" cy="402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90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552" y="276207"/>
            <a:ext cx="10058400" cy="714611"/>
          </a:xfrm>
        </p:spPr>
        <p:txBody>
          <a:bodyPr/>
          <a:lstStyle/>
          <a:p>
            <a:r>
              <a:rPr lang="en-US" dirty="0" smtClean="0"/>
              <a:t>Important parameters of GBM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B23EBD-43EC-461F-89F9-F2062477ED8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3162300" y="1066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ular Callout 6"/>
          <p:cNvSpPr/>
          <p:nvPr/>
        </p:nvSpPr>
        <p:spPr bwMode="auto">
          <a:xfrm>
            <a:off x="8286181" y="1295400"/>
            <a:ext cx="1943100" cy="893862"/>
          </a:xfrm>
          <a:prstGeom prst="wedgeRoundRectCallout">
            <a:avLst>
              <a:gd name="adj1" fmla="val -124223"/>
              <a:gd name="adj2" fmla="val -30834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Total number of trees to fit. This is equivalent to the number of iterations and the number of basis functions in the additive expansion.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8432327" y="3137387"/>
            <a:ext cx="1943100" cy="715089"/>
          </a:xfrm>
          <a:prstGeom prst="wedgeRoundRectCallout">
            <a:avLst>
              <a:gd name="adj1" fmla="val -72950"/>
              <a:gd name="adj2" fmla="val -16265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This is to retard the learning rate of the series, so that series is longer and accuracy is better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8222207" y="4800601"/>
            <a:ext cx="1943100" cy="893862"/>
          </a:xfrm>
          <a:prstGeom prst="wedgeRoundRectCallout">
            <a:avLst>
              <a:gd name="adj1" fmla="val -66628"/>
              <a:gd name="adj2" fmla="val -130078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Segments of data are used for model building and validation based on this parameter. Also, it helps in finding  max </a:t>
            </a:r>
            <a:r>
              <a:rPr lang="en-US" sz="1050" dirty="0" err="1">
                <a:solidFill>
                  <a:schemeClr val="bg1"/>
                </a:solidFill>
              </a:rPr>
              <a:t>iter</a:t>
            </a:r>
            <a:r>
              <a:rPr lang="en-US" sz="105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191000" y="5582647"/>
            <a:ext cx="1943100" cy="715089"/>
          </a:xfrm>
          <a:prstGeom prst="wedgeRoundRectCallout">
            <a:avLst>
              <a:gd name="adj1" fmla="val 41537"/>
              <a:gd name="adj2" fmla="val -113919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At each iteration, only a random fraction, bag, of the residuals is selected and tree is built on this subset.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1938266" y="3959765"/>
            <a:ext cx="1943100" cy="715089"/>
          </a:xfrm>
          <a:prstGeom prst="wedgeRoundRectCallout">
            <a:avLst>
              <a:gd name="adj1" fmla="val 70335"/>
              <a:gd name="adj2" fmla="val -99032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Depth to which interaction must be considered is specified using this parameter.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1905000" y="1085228"/>
            <a:ext cx="1943100" cy="2126516"/>
          </a:xfrm>
          <a:prstGeom prst="wedgeRoundRectCallout">
            <a:avLst>
              <a:gd name="adj1" fmla="val 77358"/>
              <a:gd name="adj2" fmla="val -1824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/>
              <a:t>Available options are "</a:t>
            </a:r>
            <a:r>
              <a:rPr lang="en-US" sz="1050" dirty="0" err="1"/>
              <a:t>gaussian</a:t>
            </a:r>
            <a:r>
              <a:rPr lang="en-US" sz="1050" dirty="0"/>
              <a:t>" (squared error), "</a:t>
            </a:r>
            <a:r>
              <a:rPr lang="en-US" sz="1050" dirty="0" err="1"/>
              <a:t>laplace</a:t>
            </a:r>
            <a:r>
              <a:rPr lang="en-US" sz="1050" dirty="0"/>
              <a:t>" (absolute loss), "</a:t>
            </a:r>
            <a:r>
              <a:rPr lang="en-US" sz="1050" dirty="0" err="1"/>
              <a:t>bernoulli</a:t>
            </a:r>
            <a:r>
              <a:rPr lang="en-US" sz="1050" dirty="0"/>
              <a:t>" (logistic regression for 0-1 outcomes), "</a:t>
            </a:r>
            <a:r>
              <a:rPr lang="en-US" sz="1050" dirty="0" err="1"/>
              <a:t>adaboost</a:t>
            </a:r>
            <a:r>
              <a:rPr lang="en-US" sz="1050" dirty="0"/>
              <a:t>" (the </a:t>
            </a:r>
            <a:r>
              <a:rPr lang="en-US" sz="1050" dirty="0" err="1"/>
              <a:t>AdaBoost</a:t>
            </a:r>
            <a:r>
              <a:rPr lang="en-US" sz="1050" dirty="0"/>
              <a:t> exponential loss for 0-1 outcomes), "</a:t>
            </a:r>
            <a:r>
              <a:rPr lang="en-US" sz="1050" dirty="0" err="1"/>
              <a:t>poisson</a:t>
            </a:r>
            <a:r>
              <a:rPr lang="en-US" sz="1050" dirty="0"/>
              <a:t>" (count outcomes), and "</a:t>
            </a:r>
            <a:r>
              <a:rPr lang="en-US" sz="1050" dirty="0" err="1"/>
              <a:t>coxph</a:t>
            </a:r>
            <a:r>
              <a:rPr lang="en-US" sz="1050" dirty="0"/>
              <a:t>" (right censored observations). 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895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3" y="1785906"/>
            <a:ext cx="9720008" cy="32112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Answer to most of the interview questions?</a:t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It Depends !!!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53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of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708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+mj-lt"/>
              </a:rPr>
              <a:t>Solving </a:t>
            </a:r>
            <a:r>
              <a:rPr lang="en-US" dirty="0">
                <a:latin typeface="+mj-lt"/>
              </a:rPr>
              <a:t>real life problems using </a:t>
            </a:r>
            <a:r>
              <a:rPr lang="en-US" dirty="0" smtClean="0">
                <a:latin typeface="+mj-lt"/>
              </a:rPr>
              <a:t>data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Find a </a:t>
            </a:r>
            <a:r>
              <a:rPr lang="en-US" dirty="0">
                <a:latin typeface="+mj-lt"/>
              </a:rPr>
              <a:t>function from </a:t>
            </a:r>
            <a:r>
              <a:rPr lang="en-US" dirty="0" smtClean="0">
                <a:latin typeface="+mj-lt"/>
              </a:rPr>
              <a:t>data </a:t>
            </a:r>
            <a:r>
              <a:rPr lang="en-US" dirty="0">
                <a:latin typeface="+mj-lt"/>
              </a:rPr>
              <a:t>which is able to make accurate predictions in </a:t>
            </a:r>
            <a:r>
              <a:rPr lang="en-US" dirty="0" smtClean="0">
                <a:latin typeface="+mj-lt"/>
              </a:rPr>
              <a:t>future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This function/model should </a:t>
            </a:r>
            <a:r>
              <a:rPr lang="en-US" smtClean="0">
                <a:latin typeface="+mj-lt"/>
              </a:rPr>
              <a:t>be an </a:t>
            </a:r>
            <a:r>
              <a:rPr lang="en-US" b="1" i="1" smtClean="0"/>
              <a:t>implementable</a:t>
            </a:r>
            <a:r>
              <a:rPr lang="en-US" i="1" smtClean="0"/>
              <a:t> </a:t>
            </a:r>
            <a:r>
              <a:rPr lang="en-US" dirty="0">
                <a:latin typeface="+mj-lt"/>
              </a:rPr>
              <a:t>and</a:t>
            </a:r>
            <a:r>
              <a:rPr lang="en-US" dirty="0"/>
              <a:t> </a:t>
            </a:r>
            <a:r>
              <a:rPr lang="en-US" b="1" i="1" dirty="0"/>
              <a:t>interpretable </a:t>
            </a:r>
            <a:r>
              <a:rPr lang="en-US" dirty="0" smtClean="0">
                <a:latin typeface="+mj-lt"/>
              </a:rPr>
              <a:t>solution</a:t>
            </a:r>
          </a:p>
          <a:p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j-lt"/>
                <a:hlinkClick r:id="rId2"/>
              </a:rPr>
              <a:t> https</a:t>
            </a:r>
            <a:r>
              <a:rPr lang="en-US" sz="2000" dirty="0">
                <a:latin typeface="+mj-lt"/>
                <a:hlinkClick r:id="rId2"/>
              </a:rPr>
              <a:t>://www.wired.com/2012/04/netflix-prize-costs</a:t>
            </a:r>
            <a:r>
              <a:rPr lang="en-US" sz="2000" dirty="0" smtClean="0">
                <a:latin typeface="+mj-lt"/>
                <a:hlinkClick r:id="rId2"/>
              </a:rPr>
              <a:t>/</a:t>
            </a:r>
            <a:endParaRPr lang="en-US" sz="20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j-lt"/>
                <a:hlinkClick r:id="rId3"/>
              </a:rPr>
              <a:t> https</a:t>
            </a:r>
            <a:r>
              <a:rPr lang="en-US" sz="2000" dirty="0">
                <a:latin typeface="+mj-lt"/>
                <a:hlinkClick r:id="rId3"/>
              </a:rPr>
              <a:t>://</a:t>
            </a:r>
            <a:r>
              <a:rPr lang="en-US" sz="2000" dirty="0" smtClean="0">
                <a:latin typeface="+mj-lt"/>
                <a:hlinkClick r:id="rId3"/>
              </a:rPr>
              <a:t>www.risk.net/asset-management/6119616/blackrock-shelves-unexplainable-ai-liquidity-models</a:t>
            </a:r>
            <a:endParaRPr lang="en-US" sz="20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83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903"/>
            <a:ext cx="10058400" cy="84369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Good Visualizations!!!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Tree based models</a:t>
            </a:r>
            <a:endParaRPr lang="en-US" dirty="0" smtClean="0">
              <a:latin typeface="+mj-lt"/>
            </a:endParaRPr>
          </a:p>
          <a:p>
            <a:r>
              <a:rPr lang="en-US" dirty="0">
                <a:hlinkClick r:id="rId2"/>
              </a:rPr>
              <a:t>http://www.r2d3.us/visual-intro-to-machine-learning-part-1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Bias Variance tradeoff:</a:t>
            </a: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://www.r2d3.us/visual-intro-to-machine-learning-part-2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71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5236"/>
            <a:ext cx="10058400" cy="968440"/>
          </a:xfrm>
        </p:spPr>
        <p:txBody>
          <a:bodyPr/>
          <a:lstStyle/>
          <a:p>
            <a:r>
              <a:rPr lang="en-US" dirty="0" smtClean="0"/>
              <a:t>Additive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>
                <a:latin typeface="+mj-lt"/>
              </a:rPr>
              <a:t>Foundation </a:t>
            </a:r>
            <a:r>
              <a:rPr lang="en-US" dirty="0">
                <a:latin typeface="+mj-lt"/>
              </a:rPr>
              <a:t>of </a:t>
            </a:r>
            <a:r>
              <a:rPr lang="en-US" dirty="0" smtClean="0">
                <a:latin typeface="+mj-lt"/>
              </a:rPr>
              <a:t>bagging and boosting algorithms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+mj-lt"/>
              </a:rPr>
              <a:t> Add </a:t>
            </a:r>
            <a:r>
              <a:rPr lang="en-US" dirty="0">
                <a:latin typeface="+mj-lt"/>
              </a:rPr>
              <a:t>a bunch of simple terms together to create a more complicated </a:t>
            </a:r>
            <a:r>
              <a:rPr lang="en-US" dirty="0" smtClean="0">
                <a:latin typeface="+mj-lt"/>
              </a:rPr>
              <a:t>expression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+mj-lt"/>
              </a:rPr>
              <a:t> A useful technique because we can often conjure up the simple terms more easily than cracking the overall function in one go</a:t>
            </a: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70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59" y="1361279"/>
            <a:ext cx="2724150" cy="2419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586" y="1523204"/>
            <a:ext cx="2676525" cy="2095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111" y="1552882"/>
            <a:ext cx="2541589" cy="20698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2701" y="1552882"/>
            <a:ext cx="2552700" cy="21091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76" y="4293518"/>
            <a:ext cx="231457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934" y="5520783"/>
            <a:ext cx="3411583" cy="6381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0862" y="346868"/>
            <a:ext cx="307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Illustration:</a:t>
            </a:r>
            <a:endParaRPr lang="en-US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589010" y="4939429"/>
            <a:ext cx="296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Mathematically,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0742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6</a:t>
            </a:fld>
            <a:endParaRPr lang="en-US"/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3826457" y="1641999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3486734" y="3273291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0598" name="AutoShape 6"/>
          <p:cNvCxnSpPr>
            <a:cxnSpLocks noChangeShapeType="1"/>
            <a:endCxn id="110596" idx="2"/>
          </p:cNvCxnSpPr>
          <p:nvPr/>
        </p:nvCxnSpPr>
        <p:spPr bwMode="auto">
          <a:xfrm flipV="1">
            <a:off x="3115260" y="2556399"/>
            <a:ext cx="1282697" cy="530631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599" name="AutoShape 7"/>
          <p:cNvCxnSpPr>
            <a:cxnSpLocks noChangeShapeType="1"/>
            <a:endCxn id="110597" idx="1"/>
          </p:cNvCxnSpPr>
          <p:nvPr/>
        </p:nvCxnSpPr>
        <p:spPr bwMode="auto">
          <a:xfrm>
            <a:off x="3143835" y="3437851"/>
            <a:ext cx="342899" cy="29264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3795713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1" name="Text Box 9"/>
          <p:cNvSpPr txBox="1">
            <a:spLocks noChangeArrowheads="1"/>
          </p:cNvSpPr>
          <p:nvPr/>
        </p:nvSpPr>
        <p:spPr bwMode="auto">
          <a:xfrm rot="16200000">
            <a:off x="3881438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600" b="1">
                <a:latin typeface="Calibri" panose="020F0502020204030204" pitchFamily="34" charset="0"/>
              </a:rPr>
              <a:t>....…</a:t>
            </a:r>
          </a:p>
        </p:txBody>
      </p:sp>
      <p:cxnSp>
        <p:nvCxnSpPr>
          <p:cNvPr id="110602" name="AutoShape 10"/>
          <p:cNvCxnSpPr>
            <a:cxnSpLocks noChangeShapeType="1"/>
          </p:cNvCxnSpPr>
          <p:nvPr/>
        </p:nvCxnSpPr>
        <p:spPr bwMode="auto">
          <a:xfrm rot="16200000" flipH="1">
            <a:off x="3059510" y="3901280"/>
            <a:ext cx="1405732" cy="1154909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0603" name="Picture 11" descr="Decis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2"/>
          <a:stretch>
            <a:fillRect/>
          </a:stretch>
        </p:blipFill>
        <p:spPr bwMode="auto">
          <a:xfrm>
            <a:off x="6064395" y="1585119"/>
            <a:ext cx="2020888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04" name="Picture 12" descr="Decision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1"/>
          <a:stretch>
            <a:fillRect/>
          </a:stretch>
        </p:blipFill>
        <p:spPr bwMode="auto">
          <a:xfrm>
            <a:off x="6237290" y="3083766"/>
            <a:ext cx="2209800" cy="129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05" name="Picture 13" descr="Decision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1"/>
          <a:stretch>
            <a:fillRect/>
          </a:stretch>
        </p:blipFill>
        <p:spPr bwMode="auto">
          <a:xfrm>
            <a:off x="6064071" y="4992687"/>
            <a:ext cx="2209800" cy="129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06" name="Line 14"/>
          <p:cNvSpPr>
            <a:spLocks noChangeShapeType="1"/>
          </p:cNvSpPr>
          <p:nvPr/>
        </p:nvSpPr>
        <p:spPr bwMode="auto">
          <a:xfrm>
            <a:off x="4953000" y="2286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07" name="Line 15"/>
          <p:cNvSpPr>
            <a:spLocks noChangeShapeType="1"/>
          </p:cNvSpPr>
          <p:nvPr/>
        </p:nvSpPr>
        <p:spPr bwMode="auto">
          <a:xfrm>
            <a:off x="5073795" y="4080406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8" name="Line 16"/>
          <p:cNvSpPr>
            <a:spLocks noChangeShapeType="1"/>
          </p:cNvSpPr>
          <p:nvPr/>
        </p:nvSpPr>
        <p:spPr bwMode="auto">
          <a:xfrm>
            <a:off x="5014913" y="5562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10" name="Text Box 18"/>
          <p:cNvSpPr txBox="1">
            <a:spLocks noChangeArrowheads="1"/>
          </p:cNvSpPr>
          <p:nvPr/>
        </p:nvSpPr>
        <p:spPr bwMode="auto">
          <a:xfrm>
            <a:off x="8585453" y="2530162"/>
            <a:ext cx="3466304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i="1" dirty="0" smtClean="0">
                <a:latin typeface="Cambria" panose="02040503050406030204" pitchFamily="18" charset="0"/>
              </a:rPr>
              <a:t>For each test example, every decision tree votes.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i="1" dirty="0" smtClean="0">
                <a:latin typeface="Cambria" panose="02040503050406030204" pitchFamily="18" charset="0"/>
              </a:rPr>
              <a:t>Example is labeled as the class having majority of the votes</a:t>
            </a:r>
            <a:endParaRPr lang="en-US" sz="2000" i="1" dirty="0">
              <a:latin typeface="Cambria" panose="02040503050406030204" pitchFamily="18" charset="0"/>
            </a:endParaRPr>
          </a:p>
        </p:txBody>
      </p:sp>
      <p:sp>
        <p:nvSpPr>
          <p:cNvPr id="110611" name="AutoShape 19"/>
          <p:cNvSpPr>
            <a:spLocks/>
          </p:cNvSpPr>
          <p:nvPr/>
        </p:nvSpPr>
        <p:spPr bwMode="auto">
          <a:xfrm>
            <a:off x="7924800" y="1600200"/>
            <a:ext cx="533400" cy="4572000"/>
          </a:xfrm>
          <a:prstGeom prst="rightBrace">
            <a:avLst>
              <a:gd name="adj1" fmla="val 7142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2" name="Rectangle 20"/>
          <p:cNvSpPr>
            <a:spLocks noChangeArrowheads="1"/>
          </p:cNvSpPr>
          <p:nvPr/>
        </p:nvSpPr>
        <p:spPr bwMode="auto">
          <a:xfrm>
            <a:off x="1839915" y="3048000"/>
            <a:ext cx="1143000" cy="1032406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3" name="Text Box 21"/>
          <p:cNvSpPr txBox="1">
            <a:spLocks noChangeArrowheads="1"/>
          </p:cNvSpPr>
          <p:nvPr/>
        </p:nvSpPr>
        <p:spPr bwMode="auto">
          <a:xfrm>
            <a:off x="1651726" y="2458050"/>
            <a:ext cx="15907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Calibri" panose="020F0502020204030204" pitchFamily="34" charset="0"/>
              </a:rPr>
              <a:t>Training Data</a:t>
            </a:r>
            <a:endParaRPr lang="en-US" sz="2000" i="1" dirty="0">
              <a:latin typeface="Calibri" panose="020F0502020204030204" pitchFamily="34" charset="0"/>
            </a:endParaRPr>
          </a:p>
        </p:txBody>
      </p:sp>
      <p:pic>
        <p:nvPicPr>
          <p:cNvPr id="2050" name="Picture 2" descr="https://castoutofeden.files.wordpress.com/2011/11/voting-symbol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050" y="4187691"/>
            <a:ext cx="2355413" cy="235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57513" y="4565649"/>
            <a:ext cx="1311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ambria" panose="02040503050406030204" pitchFamily="18" charset="0"/>
              </a:rPr>
              <a:t>Bagging</a:t>
            </a:r>
            <a:endParaRPr lang="en-US" sz="2000" i="1" dirty="0">
              <a:latin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5589" y="3083766"/>
            <a:ext cx="155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Cambria" panose="02040503050406030204" pitchFamily="18" charset="0"/>
              </a:rPr>
              <a:t>Building Decision Trees </a:t>
            </a:r>
            <a:endParaRPr lang="en-US" sz="2000" i="1" dirty="0">
              <a:latin typeface="Cambria" panose="02040503050406030204" pitchFamily="18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1097280" y="286604"/>
            <a:ext cx="10058400" cy="951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Bagging – Random Forest Classifier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87945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4602"/>
          </a:xfrm>
        </p:spPr>
        <p:txBody>
          <a:bodyPr/>
          <a:lstStyle/>
          <a:p>
            <a:r>
              <a:rPr lang="en-US" dirty="0" err="1" smtClean="0"/>
              <a:t>AdaBoost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369728"/>
            <a:ext cx="9171432" cy="228941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4130581"/>
            <a:ext cx="94583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Fit an additive model (ensemble) </a:t>
            </a:r>
            <a:r>
              <a:rPr lang="en-US" dirty="0" smtClean="0"/>
              <a:t>in </a:t>
            </a:r>
            <a:r>
              <a:rPr lang="en-US" dirty="0"/>
              <a:t>a forward stage-wise </a:t>
            </a:r>
            <a:r>
              <a:rPr lang="en-US" dirty="0" smtClean="0"/>
              <a:t>manner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In </a:t>
            </a:r>
            <a:r>
              <a:rPr lang="en-US" dirty="0"/>
              <a:t>each stage, introduce a weak learner to compensate the shortcomings of existing weak </a:t>
            </a:r>
            <a:r>
              <a:rPr lang="en-US" dirty="0" smtClean="0"/>
              <a:t>learners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“Shortcomings</a:t>
            </a:r>
            <a:r>
              <a:rPr lang="en-US" dirty="0"/>
              <a:t>” are identified by high-weight data </a:t>
            </a:r>
            <a:r>
              <a:rPr lang="en-US" dirty="0" smtClean="0"/>
              <a:t>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57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1181100"/>
            <a:ext cx="7956636" cy="467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04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611"/>
          </a:xfrm>
        </p:spPr>
        <p:txBody>
          <a:bodyPr/>
          <a:lstStyle/>
          <a:p>
            <a:r>
              <a:rPr lang="en-US" dirty="0" smtClean="0"/>
              <a:t>Gradient 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0304"/>
            <a:ext cx="10515600" cy="450665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+mj-lt"/>
              </a:rPr>
              <a:t>Gradient Boosting = </a:t>
            </a:r>
            <a:r>
              <a:rPr lang="en-US" sz="2400" b="1" dirty="0">
                <a:latin typeface="+mj-lt"/>
              </a:rPr>
              <a:t>Gradient Descent + </a:t>
            </a:r>
            <a:r>
              <a:rPr lang="en-US" sz="2400" b="1" dirty="0" smtClean="0">
                <a:latin typeface="+mj-lt"/>
              </a:rPr>
              <a:t>Boosting</a:t>
            </a:r>
          </a:p>
          <a:p>
            <a:endParaRPr lang="en-US" sz="2400" b="1" dirty="0" smtClean="0">
              <a:latin typeface="+mj-lt"/>
            </a:endParaRPr>
          </a:p>
          <a:p>
            <a:r>
              <a:rPr lang="en-US" sz="2400" dirty="0">
                <a:latin typeface="+mj-lt"/>
              </a:rPr>
              <a:t>Fit an additive model (ensemble) </a:t>
            </a:r>
            <a:r>
              <a:rPr lang="en-US" sz="2400" dirty="0" smtClean="0">
                <a:latin typeface="+mj-lt"/>
              </a:rPr>
              <a:t>in </a:t>
            </a:r>
            <a:r>
              <a:rPr lang="en-US" sz="2400" dirty="0">
                <a:latin typeface="+mj-lt"/>
              </a:rPr>
              <a:t>a forward stage-wise </a:t>
            </a:r>
            <a:r>
              <a:rPr lang="en-US" sz="2400" dirty="0" smtClean="0">
                <a:latin typeface="+mj-lt"/>
              </a:rPr>
              <a:t>manner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In </a:t>
            </a:r>
            <a:r>
              <a:rPr lang="en-US" sz="2400" dirty="0">
                <a:latin typeface="+mj-lt"/>
              </a:rPr>
              <a:t>each stage, introduce a weak learner to compensate the shortcomings of existing weak </a:t>
            </a:r>
            <a:r>
              <a:rPr lang="en-US" sz="2400" dirty="0" smtClean="0">
                <a:latin typeface="+mj-lt"/>
              </a:rPr>
              <a:t>learners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In </a:t>
            </a:r>
            <a:r>
              <a:rPr lang="en-US" sz="2400" dirty="0">
                <a:latin typeface="+mj-lt"/>
              </a:rPr>
              <a:t>Gradient Boosting</a:t>
            </a:r>
            <a:r>
              <a:rPr lang="en-US" sz="2400" dirty="0" smtClean="0">
                <a:latin typeface="+mj-lt"/>
              </a:rPr>
              <a:t>, “</a:t>
            </a:r>
            <a:r>
              <a:rPr lang="en-US" sz="2400" dirty="0">
                <a:latin typeface="+mj-lt"/>
              </a:rPr>
              <a:t>shortcomings” are identified by </a:t>
            </a:r>
            <a:r>
              <a:rPr lang="en-US" sz="2400" dirty="0" smtClean="0">
                <a:latin typeface="+mj-lt"/>
              </a:rPr>
              <a:t>gradients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Recall </a:t>
            </a:r>
            <a:r>
              <a:rPr lang="en-US" sz="2400" dirty="0">
                <a:latin typeface="+mj-lt"/>
              </a:rPr>
              <a:t>that, in </a:t>
            </a:r>
            <a:r>
              <a:rPr lang="en-US" sz="2400" dirty="0" err="1">
                <a:latin typeface="+mj-lt"/>
              </a:rPr>
              <a:t>Adaboost</a:t>
            </a:r>
            <a:r>
              <a:rPr lang="en-US" sz="2400" dirty="0" smtClean="0">
                <a:latin typeface="+mj-lt"/>
              </a:rPr>
              <a:t>, “</a:t>
            </a:r>
            <a:r>
              <a:rPr lang="en-US" sz="2400" dirty="0">
                <a:latin typeface="+mj-lt"/>
              </a:rPr>
              <a:t>shortcomings” are identified by high-weight data </a:t>
            </a:r>
            <a:r>
              <a:rPr lang="en-US" sz="2400" dirty="0" smtClean="0">
                <a:latin typeface="+mj-lt"/>
              </a:rPr>
              <a:t>points</a:t>
            </a:r>
            <a:endParaRPr lang="en-US" sz="2400" dirty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Both </a:t>
            </a:r>
            <a:r>
              <a:rPr lang="en-US" sz="2400" dirty="0">
                <a:latin typeface="+mj-lt"/>
              </a:rPr>
              <a:t>high-weight data points and gradients tell us how to improve our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9B39-4F4D-4CC3-93B8-7CECDF0BAD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99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1381</TotalTime>
  <Words>986</Words>
  <Application>Microsoft Office PowerPoint</Application>
  <PresentationFormat>Widescreen</PresentationFormat>
  <Paragraphs>136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ＭＳ Ｐゴシック</vt:lpstr>
      <vt:lpstr>Arial</vt:lpstr>
      <vt:lpstr>Calibri</vt:lpstr>
      <vt:lpstr>Calibri Light</vt:lpstr>
      <vt:lpstr>Cambria</vt:lpstr>
      <vt:lpstr>Wingdings</vt:lpstr>
      <vt:lpstr>Office Theme</vt:lpstr>
      <vt:lpstr>DataGiri   Presented 17th November By : Himanshu Shrivastava</vt:lpstr>
      <vt:lpstr>Objective of Machine Learning?</vt:lpstr>
      <vt:lpstr>Good Visualizations!!!</vt:lpstr>
      <vt:lpstr>Additive Modeling</vt:lpstr>
      <vt:lpstr>PowerPoint Presentation</vt:lpstr>
      <vt:lpstr>PowerPoint Presentation</vt:lpstr>
      <vt:lpstr>AdaBoost</vt:lpstr>
      <vt:lpstr>PowerPoint Presentation</vt:lpstr>
      <vt:lpstr>Gradient Boosting</vt:lpstr>
      <vt:lpstr>Gradient Descent</vt:lpstr>
      <vt:lpstr>Building Intuition</vt:lpstr>
      <vt:lpstr>PowerPoint Presentation</vt:lpstr>
      <vt:lpstr>PowerPoint Presentation</vt:lpstr>
      <vt:lpstr>GBM / Residual Modeling?</vt:lpstr>
      <vt:lpstr>GBM (Gradient Boosting Machine)</vt:lpstr>
      <vt:lpstr>Illustration of Iterative boosting</vt:lpstr>
      <vt:lpstr>Important parameters of GBM</vt:lpstr>
      <vt:lpstr>Answer to most of the interview questions?  It Depends 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</dc:creator>
  <cp:lastModifiedBy>Dell</cp:lastModifiedBy>
  <cp:revision>97</cp:revision>
  <dcterms:created xsi:type="dcterms:W3CDTF">2014-10-10T01:09:23Z</dcterms:created>
  <dcterms:modified xsi:type="dcterms:W3CDTF">2018-11-16T02:39:25Z</dcterms:modified>
</cp:coreProperties>
</file>