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12" r:id="rId2"/>
    <p:sldId id="713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6" r:id="rId12"/>
    <p:sldId id="722" r:id="rId13"/>
    <p:sldId id="723" r:id="rId14"/>
    <p:sldId id="724" r:id="rId15"/>
    <p:sldId id="725" r:id="rId16"/>
    <p:sldId id="727" r:id="rId17"/>
    <p:sldId id="729" r:id="rId18"/>
    <p:sldId id="728" r:id="rId19"/>
    <p:sldId id="730" r:id="rId20"/>
    <p:sldId id="731" r:id="rId21"/>
    <p:sldId id="733" r:id="rId22"/>
    <p:sldId id="732" r:id="rId2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686300"/>
            <a:ext cx="723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40005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38500"/>
            <a:ext cx="479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</a:t>
            </a:r>
            <a:r>
              <a:rPr lang="en-US" dirty="0" err="1" smtClean="0"/>
              <a:t>iso</a:t>
            </a:r>
            <a:r>
              <a:rPr lang="en-US" dirty="0" smtClean="0"/>
              <a:t> boot2docker (150MB)</a:t>
            </a:r>
          </a:p>
          <a:p>
            <a:r>
              <a:rPr lang="en-US" dirty="0" smtClean="0"/>
              <a:t>	2. talks to VB </a:t>
            </a:r>
          </a:p>
          <a:p>
            <a:r>
              <a:rPr lang="en-US" dirty="0" smtClean="0"/>
              <a:t>	3. brings up a VM on virtual box</a:t>
            </a:r>
          </a:p>
          <a:p>
            <a:r>
              <a:rPr lang="en-US" dirty="0" smtClean="0"/>
              <a:t>	4. logs into the VM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028700"/>
            <a:ext cx="3581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028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095500"/>
            <a:ext cx="301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Download </a:t>
            </a:r>
            <a:r>
              <a:rPr lang="en-US" dirty="0" err="1" smtClean="0"/>
              <a:t>localkube</a:t>
            </a:r>
            <a:r>
              <a:rPr lang="en-US" dirty="0" smtClean="0"/>
              <a:t>(40MB)</a:t>
            </a:r>
          </a:p>
          <a:p>
            <a:r>
              <a:rPr lang="en-US" dirty="0" smtClean="0"/>
              <a:t>6. Bring up all the services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93730" y="971550"/>
            <a:ext cx="146600" cy="914400"/>
          </a:xfrm>
          <a:custGeom>
            <a:avLst/>
            <a:gdLst>
              <a:gd name="connsiteX0" fmla="*/ 146600 w 146600"/>
              <a:gd name="connsiteY0" fmla="*/ 0 h 914400"/>
              <a:gd name="connsiteX1" fmla="*/ 9440 w 146600"/>
              <a:gd name="connsiteY1" fmla="*/ 182880 h 914400"/>
              <a:gd name="connsiteX2" fmla="*/ 32300 w 146600"/>
              <a:gd name="connsiteY2" fmla="*/ 308610 h 914400"/>
              <a:gd name="connsiteX3" fmla="*/ 89450 w 146600"/>
              <a:gd name="connsiteY3" fmla="*/ 320040 h 914400"/>
              <a:gd name="connsiteX4" fmla="*/ 123740 w 146600"/>
              <a:gd name="connsiteY4" fmla="*/ 342900 h 914400"/>
              <a:gd name="connsiteX5" fmla="*/ 135170 w 146600"/>
              <a:gd name="connsiteY5" fmla="*/ 411480 h 914400"/>
              <a:gd name="connsiteX6" fmla="*/ 146600 w 146600"/>
              <a:gd name="connsiteY6" fmla="*/ 457200 h 914400"/>
              <a:gd name="connsiteX7" fmla="*/ 135170 w 146600"/>
              <a:gd name="connsiteY7" fmla="*/ 605790 h 914400"/>
              <a:gd name="connsiteX8" fmla="*/ 123740 w 146600"/>
              <a:gd name="connsiteY8" fmla="*/ 674370 h 914400"/>
              <a:gd name="connsiteX9" fmla="*/ 123740 w 146600"/>
              <a:gd name="connsiteY9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00" h="914400">
                <a:moveTo>
                  <a:pt x="146600" y="0"/>
                </a:moveTo>
                <a:cubicBezTo>
                  <a:pt x="96948" y="49652"/>
                  <a:pt x="25318" y="113017"/>
                  <a:pt x="9440" y="182880"/>
                </a:cubicBezTo>
                <a:cubicBezTo>
                  <a:pt x="0" y="224418"/>
                  <a:pt x="10837" y="271816"/>
                  <a:pt x="32300" y="308610"/>
                </a:cubicBezTo>
                <a:cubicBezTo>
                  <a:pt x="42089" y="325391"/>
                  <a:pt x="70400" y="316230"/>
                  <a:pt x="89450" y="320040"/>
                </a:cubicBezTo>
                <a:cubicBezTo>
                  <a:pt x="100880" y="327660"/>
                  <a:pt x="117597" y="330613"/>
                  <a:pt x="123740" y="342900"/>
                </a:cubicBezTo>
                <a:cubicBezTo>
                  <a:pt x="134104" y="363629"/>
                  <a:pt x="130625" y="388755"/>
                  <a:pt x="135170" y="411480"/>
                </a:cubicBezTo>
                <a:cubicBezTo>
                  <a:pt x="138251" y="426884"/>
                  <a:pt x="142790" y="441960"/>
                  <a:pt x="146600" y="457200"/>
                </a:cubicBezTo>
                <a:cubicBezTo>
                  <a:pt x="142790" y="506730"/>
                  <a:pt x="140370" y="556387"/>
                  <a:pt x="135170" y="605790"/>
                </a:cubicBezTo>
                <a:cubicBezTo>
                  <a:pt x="132744" y="628838"/>
                  <a:pt x="124598" y="651211"/>
                  <a:pt x="123740" y="674370"/>
                </a:cubicBezTo>
                <a:cubicBezTo>
                  <a:pt x="120779" y="754325"/>
                  <a:pt x="123740" y="834390"/>
                  <a:pt x="12374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71500"/>
            <a:ext cx="3548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Install java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jenkins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jenkins</a:t>
            </a:r>
            <a:r>
              <a:rPr lang="en-US" dirty="0" smtClean="0"/>
              <a:t> to the group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/>
            <a:r>
              <a:rPr lang="en-US" dirty="0" smtClean="0"/>
              <a:t>4.	Start </a:t>
            </a:r>
            <a:r>
              <a:rPr lang="en-US" dirty="0" err="1" smtClean="0"/>
              <a:t>jenkins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…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build –t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2857500"/>
            <a:ext cx="2590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r>
              <a:rPr lang="en-US" dirty="0" smtClean="0"/>
              <a:t>…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image build –</a:t>
            </a:r>
            <a:r>
              <a:rPr lang="en-US" dirty="0" smtClean="0"/>
              <a:t>t</a:t>
            </a:r>
          </a:p>
          <a:p>
            <a:pPr marL="800100" lvl="1" indent="-34290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3241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jenkinsci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2933700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H="1" flipV="1">
            <a:off x="2983158" y="1474232"/>
            <a:ext cx="988025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4152900"/>
            <a:ext cx="19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953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495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93730" y="971550"/>
            <a:ext cx="146600" cy="914400"/>
          </a:xfrm>
          <a:custGeom>
            <a:avLst/>
            <a:gdLst>
              <a:gd name="connsiteX0" fmla="*/ 146600 w 146600"/>
              <a:gd name="connsiteY0" fmla="*/ 0 h 914400"/>
              <a:gd name="connsiteX1" fmla="*/ 9440 w 146600"/>
              <a:gd name="connsiteY1" fmla="*/ 182880 h 914400"/>
              <a:gd name="connsiteX2" fmla="*/ 32300 w 146600"/>
              <a:gd name="connsiteY2" fmla="*/ 308610 h 914400"/>
              <a:gd name="connsiteX3" fmla="*/ 89450 w 146600"/>
              <a:gd name="connsiteY3" fmla="*/ 320040 h 914400"/>
              <a:gd name="connsiteX4" fmla="*/ 123740 w 146600"/>
              <a:gd name="connsiteY4" fmla="*/ 342900 h 914400"/>
              <a:gd name="connsiteX5" fmla="*/ 135170 w 146600"/>
              <a:gd name="connsiteY5" fmla="*/ 411480 h 914400"/>
              <a:gd name="connsiteX6" fmla="*/ 146600 w 146600"/>
              <a:gd name="connsiteY6" fmla="*/ 457200 h 914400"/>
              <a:gd name="connsiteX7" fmla="*/ 135170 w 146600"/>
              <a:gd name="connsiteY7" fmla="*/ 605790 h 914400"/>
              <a:gd name="connsiteX8" fmla="*/ 123740 w 146600"/>
              <a:gd name="connsiteY8" fmla="*/ 674370 h 914400"/>
              <a:gd name="connsiteX9" fmla="*/ 123740 w 146600"/>
              <a:gd name="connsiteY9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00" h="914400">
                <a:moveTo>
                  <a:pt x="146600" y="0"/>
                </a:moveTo>
                <a:cubicBezTo>
                  <a:pt x="96948" y="49652"/>
                  <a:pt x="25318" y="113017"/>
                  <a:pt x="9440" y="182880"/>
                </a:cubicBezTo>
                <a:cubicBezTo>
                  <a:pt x="0" y="224418"/>
                  <a:pt x="10837" y="271816"/>
                  <a:pt x="32300" y="308610"/>
                </a:cubicBezTo>
                <a:cubicBezTo>
                  <a:pt x="42089" y="325391"/>
                  <a:pt x="70400" y="316230"/>
                  <a:pt x="89450" y="320040"/>
                </a:cubicBezTo>
                <a:cubicBezTo>
                  <a:pt x="100880" y="327660"/>
                  <a:pt x="117597" y="330613"/>
                  <a:pt x="123740" y="342900"/>
                </a:cubicBezTo>
                <a:cubicBezTo>
                  <a:pt x="134104" y="363629"/>
                  <a:pt x="130625" y="388755"/>
                  <a:pt x="135170" y="411480"/>
                </a:cubicBezTo>
                <a:cubicBezTo>
                  <a:pt x="138251" y="426884"/>
                  <a:pt x="142790" y="441960"/>
                  <a:pt x="146600" y="457200"/>
                </a:cubicBezTo>
                <a:cubicBezTo>
                  <a:pt x="142790" y="506730"/>
                  <a:pt x="140370" y="556387"/>
                  <a:pt x="135170" y="605790"/>
                </a:cubicBezTo>
                <a:cubicBezTo>
                  <a:pt x="132744" y="628838"/>
                  <a:pt x="124598" y="651211"/>
                  <a:pt x="123740" y="674370"/>
                </a:cubicBezTo>
                <a:cubicBezTo>
                  <a:pt x="120779" y="754325"/>
                  <a:pt x="123740" y="834390"/>
                  <a:pt x="12374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790700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H="1" flipV="1">
            <a:off x="2983158" y="1474232"/>
            <a:ext cx="83562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4686300"/>
            <a:ext cx="21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V="1">
            <a:off x="3503019" y="2160032"/>
            <a:ext cx="315764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867400" y="2171700"/>
            <a:ext cx="1828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</a:p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788167">
            <a:off x="4622709" y="2357715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266700"/>
            <a:ext cx="2362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266700"/>
            <a:ext cx="2667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236970" y="2259330"/>
            <a:ext cx="86321" cy="422910"/>
          </a:xfrm>
          <a:custGeom>
            <a:avLst/>
            <a:gdLst>
              <a:gd name="connsiteX0" fmla="*/ 34290 w 86321"/>
              <a:gd name="connsiteY0" fmla="*/ 0 h 422910"/>
              <a:gd name="connsiteX1" fmla="*/ 11430 w 86321"/>
              <a:gd name="connsiteY1" fmla="*/ 91440 h 422910"/>
              <a:gd name="connsiteX2" fmla="*/ 0 w 86321"/>
              <a:gd name="connsiteY2" fmla="*/ 137160 h 422910"/>
              <a:gd name="connsiteX3" fmla="*/ 11430 w 86321"/>
              <a:gd name="connsiteY3" fmla="*/ 194310 h 422910"/>
              <a:gd name="connsiteX4" fmla="*/ 80010 w 86321"/>
              <a:gd name="connsiteY4" fmla="*/ 251460 h 422910"/>
              <a:gd name="connsiteX5" fmla="*/ 80010 w 86321"/>
              <a:gd name="connsiteY5" fmla="*/ 422910 h 42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21" h="422910">
                <a:moveTo>
                  <a:pt x="34290" y="0"/>
                </a:moveTo>
                <a:lnTo>
                  <a:pt x="11430" y="91440"/>
                </a:lnTo>
                <a:lnTo>
                  <a:pt x="0" y="137160"/>
                </a:lnTo>
                <a:cubicBezTo>
                  <a:pt x="3810" y="156210"/>
                  <a:pt x="138" y="178501"/>
                  <a:pt x="11430" y="194310"/>
                </a:cubicBezTo>
                <a:cubicBezTo>
                  <a:pt x="36756" y="229766"/>
                  <a:pt x="74047" y="197790"/>
                  <a:pt x="80010" y="251460"/>
                </a:cubicBezTo>
                <a:cubicBezTo>
                  <a:pt x="86321" y="308260"/>
                  <a:pt x="80010" y="365760"/>
                  <a:pt x="80010" y="4229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2324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8763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10287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485900"/>
            <a:ext cx="2286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172.17.0.4</a:t>
            </a:r>
          </a:p>
          <a:p>
            <a:pPr algn="ctr"/>
            <a:r>
              <a:rPr lang="en-US" dirty="0" smtClean="0"/>
              <a:t>Db: db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86600" y="4953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72200" y="266700"/>
            <a:ext cx="2667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2000" y="4953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172.17.0.5:3306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3112770" y="2259330"/>
            <a:ext cx="86321" cy="422910"/>
          </a:xfrm>
          <a:custGeom>
            <a:avLst/>
            <a:gdLst>
              <a:gd name="connsiteX0" fmla="*/ 34290 w 86321"/>
              <a:gd name="connsiteY0" fmla="*/ 0 h 422910"/>
              <a:gd name="connsiteX1" fmla="*/ 11430 w 86321"/>
              <a:gd name="connsiteY1" fmla="*/ 91440 h 422910"/>
              <a:gd name="connsiteX2" fmla="*/ 0 w 86321"/>
              <a:gd name="connsiteY2" fmla="*/ 137160 h 422910"/>
              <a:gd name="connsiteX3" fmla="*/ 11430 w 86321"/>
              <a:gd name="connsiteY3" fmla="*/ 194310 h 422910"/>
              <a:gd name="connsiteX4" fmla="*/ 80010 w 86321"/>
              <a:gd name="connsiteY4" fmla="*/ 251460 h 422910"/>
              <a:gd name="connsiteX5" fmla="*/ 80010 w 86321"/>
              <a:gd name="connsiteY5" fmla="*/ 422910 h 42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21" h="422910">
                <a:moveTo>
                  <a:pt x="34290" y="0"/>
                </a:moveTo>
                <a:lnTo>
                  <a:pt x="11430" y="91440"/>
                </a:lnTo>
                <a:lnTo>
                  <a:pt x="0" y="137160"/>
                </a:lnTo>
                <a:cubicBezTo>
                  <a:pt x="3810" y="156210"/>
                  <a:pt x="138" y="178501"/>
                  <a:pt x="11430" y="194310"/>
                </a:cubicBezTo>
                <a:cubicBezTo>
                  <a:pt x="36756" y="229766"/>
                  <a:pt x="74047" y="197790"/>
                  <a:pt x="80010" y="251460"/>
                </a:cubicBezTo>
                <a:cubicBezTo>
                  <a:pt x="86321" y="308260"/>
                  <a:pt x="80010" y="365760"/>
                  <a:pt x="80010" y="4229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2324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381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IP2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5784" y="381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38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8888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3009900"/>
            <a:ext cx="5612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Cluster view -&gt; view all machines as on entity</a:t>
            </a:r>
          </a:p>
          <a:p>
            <a:pPr marL="342900" indent="-342900">
              <a:buAutoNum type="arabicPeriod"/>
            </a:pPr>
            <a:r>
              <a:rPr lang="en-US" dirty="0" smtClean="0"/>
              <a:t>No </a:t>
            </a:r>
            <a:r>
              <a:rPr lang="en-US" dirty="0" err="1" smtClean="0"/>
              <a:t>nodeawareness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Manage containers irrespective of the node created in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 my 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162800" y="2019300"/>
            <a:ext cx="2286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172.17.0.4</a:t>
            </a:r>
          </a:p>
          <a:p>
            <a:pPr algn="ctr"/>
            <a:r>
              <a:rPr lang="en-US" dirty="0" smtClean="0"/>
              <a:t>Db: db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57200" y="1714500"/>
            <a:ext cx="2286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172.17.0.4</a:t>
            </a:r>
          </a:p>
          <a:p>
            <a:pPr algn="ctr"/>
            <a:r>
              <a:rPr lang="en-US" dirty="0" smtClean="0"/>
              <a:t>Db: db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3771900"/>
            <a:ext cx="153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2514600" y="8382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29600" y="125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60972"/>
            <a:ext cx="40304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source, natively tied to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Fairly new – not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Networking – default </a:t>
            </a:r>
            <a:r>
              <a:rPr lang="en-US" dirty="0" err="1" smtClean="0"/>
              <a:t>docker</a:t>
            </a:r>
            <a:r>
              <a:rPr lang="en-US" dirty="0" smtClean="0"/>
              <a:t> network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lock-in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90500"/>
            <a:ext cx="4747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source, no tie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Bench marked on 10000’s nodes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Learngin</a:t>
            </a:r>
            <a:r>
              <a:rPr lang="en-US" dirty="0" smtClean="0"/>
              <a:t> curve is steep- new terms, concepts</a:t>
            </a:r>
          </a:p>
          <a:p>
            <a:pPr marL="342900" indent="-342900">
              <a:buAutoNum type="arabicPeriod"/>
            </a:pPr>
            <a:r>
              <a:rPr lang="en-US" dirty="0" smtClean="0"/>
              <a:t>Networking – brings its own networking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lock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2781300"/>
            <a:ext cx="304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629400" y="28575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62800" y="2552700"/>
            <a:ext cx="685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2781300"/>
            <a:ext cx="304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35433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3619849" y="3727966"/>
            <a:ext cx="1637951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4" idx="1"/>
          </p:cNvCxnSpPr>
          <p:nvPr/>
        </p:nvCxnSpPr>
        <p:spPr>
          <a:xfrm flipV="1">
            <a:off x="5562600" y="3733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5143500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4" idx="2"/>
          </p:cNvCxnSpPr>
          <p:nvPr/>
        </p:nvCxnSpPr>
        <p:spPr>
          <a:xfrm flipH="1" flipV="1">
            <a:off x="6400800" y="4686300"/>
            <a:ext cx="129261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419100"/>
            <a:ext cx="47244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3800" y="419100"/>
            <a:ext cx="25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Minikube:192.168.99.100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080510" y="3726180"/>
            <a:ext cx="194310" cy="1051560"/>
          </a:xfrm>
          <a:custGeom>
            <a:avLst/>
            <a:gdLst>
              <a:gd name="connsiteX0" fmla="*/ 137160 w 194310"/>
              <a:gd name="connsiteY0" fmla="*/ 0 h 1051560"/>
              <a:gd name="connsiteX1" fmla="*/ 45720 w 194310"/>
              <a:gd name="connsiteY1" fmla="*/ 91440 h 1051560"/>
              <a:gd name="connsiteX2" fmla="*/ 0 w 194310"/>
              <a:gd name="connsiteY2" fmla="*/ 297180 h 1051560"/>
              <a:gd name="connsiteX3" fmla="*/ 91440 w 194310"/>
              <a:gd name="connsiteY3" fmla="*/ 434340 h 1051560"/>
              <a:gd name="connsiteX4" fmla="*/ 125730 w 194310"/>
              <a:gd name="connsiteY4" fmla="*/ 445770 h 1051560"/>
              <a:gd name="connsiteX5" fmla="*/ 137160 w 194310"/>
              <a:gd name="connsiteY5" fmla="*/ 491490 h 1051560"/>
              <a:gd name="connsiteX6" fmla="*/ 171450 w 194310"/>
              <a:gd name="connsiteY6" fmla="*/ 548640 h 1051560"/>
              <a:gd name="connsiteX7" fmla="*/ 182880 w 194310"/>
              <a:gd name="connsiteY7" fmla="*/ 617220 h 1051560"/>
              <a:gd name="connsiteX8" fmla="*/ 194310 w 194310"/>
              <a:gd name="connsiteY8" fmla="*/ 822960 h 1051560"/>
              <a:gd name="connsiteX9" fmla="*/ 182880 w 194310"/>
              <a:gd name="connsiteY9" fmla="*/ 1017270 h 1051560"/>
              <a:gd name="connsiteX10" fmla="*/ 182880 w 194310"/>
              <a:gd name="connsiteY10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310" h="1051560">
                <a:moveTo>
                  <a:pt x="137160" y="0"/>
                </a:moveTo>
                <a:cubicBezTo>
                  <a:pt x="106680" y="30480"/>
                  <a:pt x="68197" y="54659"/>
                  <a:pt x="45720" y="91440"/>
                </a:cubicBezTo>
                <a:cubicBezTo>
                  <a:pt x="14101" y="143180"/>
                  <a:pt x="7485" y="237300"/>
                  <a:pt x="0" y="297180"/>
                </a:cubicBezTo>
                <a:cubicBezTo>
                  <a:pt x="27654" y="366316"/>
                  <a:pt x="23634" y="374068"/>
                  <a:pt x="91440" y="434340"/>
                </a:cubicBezTo>
                <a:cubicBezTo>
                  <a:pt x="100445" y="442344"/>
                  <a:pt x="114300" y="441960"/>
                  <a:pt x="125730" y="445770"/>
                </a:cubicBezTo>
                <a:cubicBezTo>
                  <a:pt x="129540" y="461010"/>
                  <a:pt x="130780" y="477135"/>
                  <a:pt x="137160" y="491490"/>
                </a:cubicBezTo>
                <a:cubicBezTo>
                  <a:pt x="146183" y="511791"/>
                  <a:pt x="163858" y="527762"/>
                  <a:pt x="171450" y="548640"/>
                </a:cubicBezTo>
                <a:cubicBezTo>
                  <a:pt x="179370" y="570420"/>
                  <a:pt x="179070" y="594360"/>
                  <a:pt x="182880" y="617220"/>
                </a:cubicBezTo>
                <a:cubicBezTo>
                  <a:pt x="186690" y="685800"/>
                  <a:pt x="194310" y="754274"/>
                  <a:pt x="194310" y="822960"/>
                </a:cubicBezTo>
                <a:cubicBezTo>
                  <a:pt x="194310" y="887842"/>
                  <a:pt x="186120" y="952469"/>
                  <a:pt x="182880" y="1017270"/>
                </a:cubicBezTo>
                <a:cubicBezTo>
                  <a:pt x="182309" y="1028686"/>
                  <a:pt x="182880" y="1040130"/>
                  <a:pt x="182880" y="10515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4152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38200" y="2171700"/>
            <a:ext cx="5334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4097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049129" y="1245870"/>
            <a:ext cx="117907" cy="960120"/>
          </a:xfrm>
          <a:custGeom>
            <a:avLst/>
            <a:gdLst>
              <a:gd name="connsiteX0" fmla="*/ 88531 w 117907"/>
              <a:gd name="connsiteY0" fmla="*/ 0 h 960120"/>
              <a:gd name="connsiteX1" fmla="*/ 31381 w 117907"/>
              <a:gd name="connsiteY1" fmla="*/ 68580 h 960120"/>
              <a:gd name="connsiteX2" fmla="*/ 8521 w 117907"/>
              <a:gd name="connsiteY2" fmla="*/ 137160 h 960120"/>
              <a:gd name="connsiteX3" fmla="*/ 19951 w 117907"/>
              <a:gd name="connsiteY3" fmla="*/ 262890 h 960120"/>
              <a:gd name="connsiteX4" fmla="*/ 88531 w 117907"/>
              <a:gd name="connsiteY4" fmla="*/ 285750 h 960120"/>
              <a:gd name="connsiteX5" fmla="*/ 77101 w 117907"/>
              <a:gd name="connsiteY5" fmla="*/ 514350 h 960120"/>
              <a:gd name="connsiteX6" fmla="*/ 42811 w 117907"/>
              <a:gd name="connsiteY6" fmla="*/ 560070 h 960120"/>
              <a:gd name="connsiteX7" fmla="*/ 31381 w 117907"/>
              <a:gd name="connsiteY7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07" h="960120">
                <a:moveTo>
                  <a:pt x="88531" y="0"/>
                </a:moveTo>
                <a:cubicBezTo>
                  <a:pt x="46441" y="28060"/>
                  <a:pt x="52474" y="15846"/>
                  <a:pt x="31381" y="68580"/>
                </a:cubicBezTo>
                <a:cubicBezTo>
                  <a:pt x="22432" y="90953"/>
                  <a:pt x="8521" y="137160"/>
                  <a:pt x="8521" y="137160"/>
                </a:cubicBezTo>
                <a:cubicBezTo>
                  <a:pt x="12331" y="179070"/>
                  <a:pt x="0" y="225837"/>
                  <a:pt x="19951" y="262890"/>
                </a:cubicBezTo>
                <a:cubicBezTo>
                  <a:pt x="31375" y="284106"/>
                  <a:pt x="88531" y="285750"/>
                  <a:pt x="88531" y="285750"/>
                </a:cubicBezTo>
                <a:cubicBezTo>
                  <a:pt x="117907" y="373877"/>
                  <a:pt x="115862" y="351554"/>
                  <a:pt x="77101" y="514350"/>
                </a:cubicBezTo>
                <a:cubicBezTo>
                  <a:pt x="72689" y="532882"/>
                  <a:pt x="54241" y="544830"/>
                  <a:pt x="42811" y="560070"/>
                </a:cubicBezTo>
                <a:cubicBezTo>
                  <a:pt x="30253" y="899139"/>
                  <a:pt x="31381" y="765739"/>
                  <a:pt x="31381" y="9601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14859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 flipV="1">
            <a:off x="2057400" y="1670566"/>
            <a:ext cx="19812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1638300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4191000" y="1943100"/>
            <a:ext cx="544758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4735758" y="3238500"/>
            <a:ext cx="67444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34000" y="27051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4"/>
          </p:cNvCxnSpPr>
          <p:nvPr/>
        </p:nvCxnSpPr>
        <p:spPr>
          <a:xfrm flipH="1">
            <a:off x="5029200" y="3314700"/>
            <a:ext cx="8763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5204316" y="4000500"/>
            <a:ext cx="1044084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24600" y="36195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81800" y="1257300"/>
            <a:ext cx="1447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39000" y="17907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68944" y="11049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09700"/>
            <a:ext cx="1447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09600" y="19431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544" y="12573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" y="31623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104900"/>
            <a:ext cx="7168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485900"/>
            <a:ext cx="1447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944" y="13335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09800" y="1943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Db: localhost:3306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590800" y="33147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Db:3306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495800" y="14859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82944" y="13335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495800" y="1943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Db: 172.17.0.15:3306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6858000" y="22479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Db:3306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1562100"/>
            <a:ext cx="1447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92744" y="14097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48200" y="36195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35344" y="34671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648200" y="40767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Db: 172.17.0.15:3306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 flipV="1">
            <a:off x="5715000" y="251460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6"/>
            <a:endCxn id="16" idx="2"/>
          </p:cNvCxnSpPr>
          <p:nvPr/>
        </p:nvCxnSpPr>
        <p:spPr>
          <a:xfrm flipV="1">
            <a:off x="5867400" y="2514600"/>
            <a:ext cx="9906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0" y="876300"/>
            <a:ext cx="4495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95800" y="9525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0400" y="171450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Mynginx:80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1400" y="27051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1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</a:p>
          <a:p>
            <a:pPr marL="342900" indent="-342900">
              <a:buAutoNum type="arabicPeriod"/>
            </a:pPr>
            <a:r>
              <a:rPr lang="en-US" dirty="0" smtClean="0"/>
              <a:t>(optional): open up a port on the Node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-resolution:  Service discovery hw-svc:8888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0837" y="29337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300990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Mynginx:80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67600" y="40005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34671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10.98.220.82:8888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7" idx="3"/>
            <a:endCxn id="10" idx="0"/>
          </p:cNvCxnSpPr>
          <p:nvPr/>
        </p:nvCxnSpPr>
        <p:spPr>
          <a:xfrm>
            <a:off x="4800600" y="3118366"/>
            <a:ext cx="6858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4" idx="2"/>
          </p:cNvCxnSpPr>
          <p:nvPr/>
        </p:nvCxnSpPr>
        <p:spPr>
          <a:xfrm flipV="1">
            <a:off x="6477000" y="2209800"/>
            <a:ext cx="533400" cy="144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2"/>
          </p:cNvCxnSpPr>
          <p:nvPr/>
        </p:nvCxnSpPr>
        <p:spPr>
          <a:xfrm flipV="1">
            <a:off x="6477000" y="3505200"/>
            <a:ext cx="609600" cy="14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695700"/>
            <a:ext cx="2971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3771900"/>
            <a:ext cx="281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http://192.168.99.100:31001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7" idx="1"/>
          </p:cNvCxnSpPr>
          <p:nvPr/>
        </p:nvCxnSpPr>
        <p:spPr>
          <a:xfrm flipV="1">
            <a:off x="3962400" y="3118366"/>
            <a:ext cx="68437" cy="8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0" y="876300"/>
            <a:ext cx="4495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95800" y="9525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62800" y="34671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Blog-db:3306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076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0" y="3543300"/>
            <a:ext cx="1905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Db: db-svc:8888</a:t>
            </a:r>
          </a:p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39788" y="2552700"/>
            <a:ext cx="2504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db-svc: </a:t>
            </a:r>
          </a:p>
          <a:p>
            <a:r>
              <a:rPr lang="en-US" dirty="0" smtClean="0"/>
              <a:t>IP: 10.45.67.90, SP:8888 </a:t>
            </a:r>
          </a:p>
          <a:p>
            <a:r>
              <a:rPr lang="en-US" dirty="0" smtClean="0"/>
              <a:t>EP:172.17.0.4:3306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5791200" y="3014365"/>
            <a:ext cx="848588" cy="986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2705100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ghost-svc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2781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32022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4503563" y="2889766"/>
            <a:ext cx="373237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>
            <a:off x="5423970" y="3074432"/>
            <a:ext cx="10053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1"/>
          </p:cNvCxnSpPr>
          <p:nvPr/>
        </p:nvCxnSpPr>
        <p:spPr>
          <a:xfrm>
            <a:off x="7162800" y="3314700"/>
            <a:ext cx="212026" cy="24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010400" y="342900"/>
            <a:ext cx="990600" cy="1524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331232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Apache:8080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2" idx="2"/>
          </p:cNvCxnSpPr>
          <p:nvPr/>
        </p:nvCxnSpPr>
        <p:spPr>
          <a:xfrm>
            <a:off x="6172200" y="864632"/>
            <a:ext cx="8382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4200" y="20193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123.34.56.23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32183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123.34.56.24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152400" y="1028700"/>
            <a:ext cx="762000" cy="762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52400" y="1714500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http://app:80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22" idx="1"/>
          </p:cNvCxnSpPr>
          <p:nvPr/>
        </p:nvCxnSpPr>
        <p:spPr>
          <a:xfrm>
            <a:off x="914400" y="1409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00600" y="18669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Apache:8080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600" y="292203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123.34.56.25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  <a:endCxn id="2" idx="2"/>
          </p:cNvCxnSpPr>
          <p:nvPr/>
        </p:nvCxnSpPr>
        <p:spPr>
          <a:xfrm flipV="1">
            <a:off x="6248400" y="1104900"/>
            <a:ext cx="762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33600" y="10287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6477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12.45.67.89:80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2095500"/>
            <a:ext cx="227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Backend:  round-robin</a:t>
            </a:r>
          </a:p>
          <a:p>
            <a:r>
              <a:rPr lang="en-US" dirty="0" smtClean="0"/>
              <a:t>     123.34.56.24:8080</a:t>
            </a:r>
          </a:p>
          <a:p>
            <a:r>
              <a:rPr lang="en-US" dirty="0" smtClean="0"/>
              <a:t>     123.34.56.25:8080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3"/>
            <a:endCxn id="3" idx="1"/>
          </p:cNvCxnSpPr>
          <p:nvPr/>
        </p:nvCxnSpPr>
        <p:spPr>
          <a:xfrm flipV="1">
            <a:off x="3657600" y="864632"/>
            <a:ext cx="10668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15" idx="1"/>
          </p:cNvCxnSpPr>
          <p:nvPr/>
        </p:nvCxnSpPr>
        <p:spPr>
          <a:xfrm>
            <a:off x="3657600" y="1485900"/>
            <a:ext cx="1143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33400" y="0"/>
            <a:ext cx="16002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r>
              <a:rPr lang="en-US" dirty="0" smtClean="0"/>
              <a:t>-service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2542" y="495300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     12.45.67.89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4457700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http://app:80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1694129" y="4610100"/>
            <a:ext cx="112527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44577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12.45.67.89:80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95800" y="46101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019800" y="438150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123.34.56.24:8080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76400" y="4152900"/>
            <a:ext cx="12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Dns</a:t>
            </a:r>
            <a:r>
              <a:rPr lang="en-US" dirty="0" smtClean="0"/>
              <a:t> lookup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0" y="4152900"/>
            <a:ext cx="13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lookup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600" y="4991100"/>
            <a:ext cx="135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hw-svc:8888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 flipV="1">
            <a:off x="1585190" y="5143500"/>
            <a:ext cx="131041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95600" y="499110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10.98.220.82:8888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800600" y="51435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4914900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172.17.0.4:80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00200" y="4838700"/>
            <a:ext cx="12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Dns</a:t>
            </a:r>
            <a:r>
              <a:rPr lang="en-US" dirty="0" smtClean="0"/>
              <a:t> lookup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24400" y="4774168"/>
            <a:ext cx="13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lookup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419100"/>
            <a:ext cx="3124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38800" y="3162300"/>
            <a:ext cx="3124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3162300"/>
            <a:ext cx="3124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11430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0168" y="53075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Node-2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295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Node-1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762000" y="1714500"/>
            <a:ext cx="609600" cy="83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52500"/>
            <a:ext cx="2133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8457" y="583168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1752600" y="767834"/>
            <a:ext cx="2585857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21717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49265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9149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18669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1623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31623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1257300"/>
            <a:ext cx="1999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controller-manager</a:t>
            </a:r>
          </a:p>
          <a:p>
            <a:r>
              <a:rPr lang="en-US" sz="1400" i="1" dirty="0" err="1" smtClean="0"/>
              <a:t>Dep,rs,rc,pod</a:t>
            </a:r>
            <a:r>
              <a:rPr lang="en-US" sz="1400" i="1" dirty="0" smtClean="0"/>
              <a:t>-def</a:t>
            </a:r>
            <a:endParaRPr lang="en-US" sz="1400" i="1" dirty="0"/>
          </a:p>
        </p:txBody>
      </p:sp>
      <p:cxnSp>
        <p:nvCxnSpPr>
          <p:cNvPr id="21" name="Straight Arrow Connector 20"/>
          <p:cNvCxnSpPr>
            <a:stCxn id="10" idx="2"/>
            <a:endCxn id="19" idx="0"/>
          </p:cNvCxnSpPr>
          <p:nvPr/>
        </p:nvCxnSpPr>
        <p:spPr>
          <a:xfrm flipH="1">
            <a:off x="4581001" y="952500"/>
            <a:ext cx="33142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8600" y="21717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>
            <a:off x="4581001" y="1842075"/>
            <a:ext cx="16406" cy="32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4572000" y="2552700"/>
            <a:ext cx="151131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4" idx="0"/>
          </p:cNvCxnSpPr>
          <p:nvPr/>
        </p:nvCxnSpPr>
        <p:spPr>
          <a:xfrm flipH="1">
            <a:off x="6048015" y="3531632"/>
            <a:ext cx="35298" cy="1394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172200" y="40005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53200" y="36195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Pod-cont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4"/>
            <a:endCxn id="14" idx="3"/>
          </p:cNvCxnSpPr>
          <p:nvPr/>
        </p:nvCxnSpPr>
        <p:spPr>
          <a:xfrm flipH="1">
            <a:off x="6457229" y="4076700"/>
            <a:ext cx="743671" cy="1034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</p:cNvCxnSpPr>
          <p:nvPr/>
        </p:nvCxnSpPr>
        <p:spPr>
          <a:xfrm flipV="1">
            <a:off x="6457229" y="4762500"/>
            <a:ext cx="934171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91400" y="4381500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>
            <a:off x="5638800" y="876300"/>
            <a:ext cx="8382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3"/>
          </p:cNvCxnSpPr>
          <p:nvPr/>
        </p:nvCxnSpPr>
        <p:spPr>
          <a:xfrm flipV="1">
            <a:off x="5105400" y="1333500"/>
            <a:ext cx="952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352800" y="571500"/>
            <a:ext cx="2133600" cy="1905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1371600" y="1524000"/>
            <a:ext cx="19812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1000" y="3086100"/>
            <a:ext cx="14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ontrol-plane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1" idx="4"/>
          </p:cNvCxnSpPr>
          <p:nvPr/>
        </p:nvCxnSpPr>
        <p:spPr>
          <a:xfrm flipV="1">
            <a:off x="6477000" y="8763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34200" y="735568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data-plane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0673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533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289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</a:t>
            </a:r>
          </a:p>
          <a:p>
            <a:pPr algn="ctr"/>
            <a:r>
              <a:rPr lang="en-US" dirty="0" smtClean="0"/>
              <a:t>(-1C, 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6289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 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33600" y="35052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8157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 snapshots, checkpoints: 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 </a:t>
            </a:r>
            <a:r>
              <a:rPr lang="en-US" sz="1600" dirty="0" err="1" smtClean="0"/>
              <a:t>runsheets</a:t>
            </a:r>
            <a:r>
              <a:rPr lang="en-US" sz="1600" dirty="0" smtClean="0"/>
              <a:t>/docs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  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9829800" y="8001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96400" y="571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8991600" y="419100"/>
            <a:ext cx="3048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036" y="8001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201400" y="13335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11734800" y="266700"/>
            <a:ext cx="4572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39600" y="88796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Ubuntu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0" y="2095500"/>
            <a:ext cx="5055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dirty="0" smtClean="0"/>
              <a:t>Geeky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forum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of Open Container Spec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Management of life cycle of container easy.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Foundry, RHEL, AWS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50673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(-2C,-2G) 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00600" y="4533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876800" y="2705100"/>
            <a:ext cx="1752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4076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58000" y="2705100"/>
            <a:ext cx="1066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2324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5372100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Networking,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0600" y="5372100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Networking,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553200" y="39243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1905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Images, 120MB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no OS, ++, not fragmented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33500"/>
            <a:ext cx="1143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err="1" smtClean="0"/>
              <a:t>Docker,kubelet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66700"/>
            <a:ext cx="6629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3162300"/>
            <a:ext cx="6629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667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1623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62208" y="262235"/>
            <a:ext cx="65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</a:t>
            </a:r>
            <a:endParaRPr lang="en-US" sz="1200" dirty="0" smtClean="0"/>
          </a:p>
          <a:p>
            <a:r>
              <a:rPr lang="en-US" sz="1200" dirty="0" err="1" smtClean="0"/>
              <a:t>kubelet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62208" y="3157835"/>
            <a:ext cx="65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</a:t>
            </a:r>
            <a:endParaRPr lang="en-US" sz="1200" dirty="0" smtClean="0"/>
          </a:p>
          <a:p>
            <a:r>
              <a:rPr lang="en-US" sz="1200" dirty="0" err="1" smtClean="0"/>
              <a:t>kubelet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486400" y="9525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0483" y="1409700"/>
            <a:ext cx="21804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172.17.0.5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Jdbc</a:t>
            </a:r>
            <a:r>
              <a:rPr lang="en-US" sz="1400" dirty="0" smtClean="0"/>
              <a:t>: db-svc:8888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Etc/</a:t>
            </a:r>
            <a:r>
              <a:rPr lang="en-US" sz="1400" dirty="0" err="1" smtClean="0"/>
              <a:t>resolv.conf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Jdbc:10.97.159.1:8888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39243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Db:3306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6683" y="43815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172.18.0.6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1613237"/>
            <a:ext cx="2610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Canal,</a:t>
            </a:r>
          </a:p>
          <a:p>
            <a:r>
              <a:rPr lang="en-US" sz="1200" dirty="0" err="1" smtClean="0"/>
              <a:t>Kube</a:t>
            </a:r>
            <a:r>
              <a:rPr lang="en-US" sz="1200" dirty="0" smtClean="0"/>
              <a:t>-proxy</a:t>
            </a:r>
          </a:p>
          <a:p>
            <a:r>
              <a:rPr lang="en-US" sz="1200" dirty="0" smtClean="0"/>
              <a:t>172.17.0.0  next hop 192.168.99.100</a:t>
            </a:r>
          </a:p>
          <a:p>
            <a:r>
              <a:rPr lang="en-US" sz="1200" dirty="0" smtClean="0"/>
              <a:t>172.18.0.0  </a:t>
            </a:r>
            <a:r>
              <a:rPr lang="en-US" sz="1200" dirty="0" smtClean="0"/>
              <a:t>next hop </a:t>
            </a:r>
            <a:r>
              <a:rPr lang="en-US" sz="1200" dirty="0" smtClean="0"/>
              <a:t>192.168.99.101</a:t>
            </a:r>
          </a:p>
          <a:p>
            <a:r>
              <a:rPr lang="en-US" sz="1200" dirty="0" smtClean="0"/>
              <a:t>10.97.159.1:8888 EP </a:t>
            </a:r>
            <a:r>
              <a:rPr lang="en-US" sz="1200" dirty="0" smtClean="0"/>
              <a:t>172.18.0.6:3306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308746" y="4866501"/>
            <a:ext cx="51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canal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914400" y="1638300"/>
            <a:ext cx="1676400" cy="26670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0" y="4610100"/>
            <a:ext cx="2610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err="1" smtClean="0"/>
              <a:t>Kube</a:t>
            </a:r>
            <a:r>
              <a:rPr lang="en-US" sz="1200" dirty="0" smtClean="0"/>
              <a:t>-proxy</a:t>
            </a:r>
          </a:p>
          <a:p>
            <a:r>
              <a:rPr lang="en-US" sz="1200" dirty="0" smtClean="0"/>
              <a:t>172.17.0.0  next hop 192.168.99.100</a:t>
            </a:r>
          </a:p>
          <a:p>
            <a:r>
              <a:rPr lang="en-US" sz="1200" dirty="0" smtClean="0"/>
              <a:t>172.18.0.0  </a:t>
            </a:r>
            <a:r>
              <a:rPr lang="en-US" sz="1200" dirty="0" smtClean="0"/>
              <a:t>next hop </a:t>
            </a:r>
            <a:r>
              <a:rPr lang="en-US" sz="1200" dirty="0" smtClean="0"/>
              <a:t>192.168.99.101</a:t>
            </a:r>
            <a:endParaRPr lang="en-US" dirty="0" smtClean="0"/>
          </a:p>
          <a:p>
            <a:r>
              <a:rPr lang="en-US" sz="1200" dirty="0" smtClean="0"/>
              <a:t>10.97.159.1:8888 EP 172.17.0.10:3306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14300"/>
            <a:ext cx="239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Pod-pod </a:t>
            </a:r>
          </a:p>
          <a:p>
            <a:r>
              <a:rPr lang="en-US" dirty="0" smtClean="0"/>
              <a:t>communication is given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2781300"/>
            <a:ext cx="440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Calico(AWS), flannel(OCI), cloud-weave(GC), overlay(</a:t>
            </a:r>
            <a:r>
              <a:rPr lang="en-US" sz="1200" dirty="0" err="1" smtClean="0"/>
              <a:t>docker</a:t>
            </a:r>
            <a:r>
              <a:rPr lang="en-US" sz="1200" dirty="0" smtClean="0"/>
              <a:t>-swarm)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91400" y="14097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001000" y="125730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Kube-dns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772400" y="17145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2"/>
          </p:cNvCxnSpPr>
          <p:nvPr/>
        </p:nvCxnSpPr>
        <p:spPr>
          <a:xfrm flipH="1" flipV="1">
            <a:off x="5486400" y="1181100"/>
            <a:ext cx="15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10200" y="163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5" idx="2"/>
          </p:cNvCxnSpPr>
          <p:nvPr/>
        </p:nvCxnSpPr>
        <p:spPr>
          <a:xfrm flipH="1" flipV="1">
            <a:off x="3114913" y="543699"/>
            <a:ext cx="2295287" cy="637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8600" y="7239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981200" y="5715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38400" y="8001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7000" y="952500"/>
            <a:ext cx="238719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 </a:t>
            </a:r>
            <a:r>
              <a:rPr lang="en-US" sz="1400" dirty="0" err="1" smtClean="0"/>
              <a:t>Inflight</a:t>
            </a:r>
            <a:r>
              <a:rPr lang="en-US" sz="1400" dirty="0" smtClean="0"/>
              <a:t> snagging</a:t>
            </a:r>
          </a:p>
          <a:p>
            <a:r>
              <a:rPr lang="en-US" sz="1400" dirty="0" smtClean="0"/>
              <a:t>7. </a:t>
            </a:r>
            <a:r>
              <a:rPr lang="en-US" sz="1100" dirty="0" smtClean="0"/>
              <a:t>Proxy lookup: 10… 172.18.0.6:3306</a:t>
            </a:r>
          </a:p>
          <a:p>
            <a:r>
              <a:rPr lang="en-US" sz="1100" dirty="0" smtClean="0"/>
              <a:t>8. POD-POD communication</a:t>
            </a:r>
          </a:p>
          <a:p>
            <a:endParaRPr lang="en-US" dirty="0"/>
          </a:p>
        </p:txBody>
      </p:sp>
      <p:cxnSp>
        <p:nvCxnSpPr>
          <p:cNvPr id="49" name="Straight Arrow Connector 48"/>
          <p:cNvCxnSpPr>
            <a:stCxn id="46" idx="2"/>
            <a:endCxn id="6" idx="0"/>
          </p:cNvCxnSpPr>
          <p:nvPr/>
        </p:nvCxnSpPr>
        <p:spPr>
          <a:xfrm flipH="1">
            <a:off x="3114913" y="1921996"/>
            <a:ext cx="745683" cy="124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11" idx="2"/>
          </p:cNvCxnSpPr>
          <p:nvPr/>
        </p:nvCxnSpPr>
        <p:spPr>
          <a:xfrm>
            <a:off x="3114913" y="3439299"/>
            <a:ext cx="2447687" cy="7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33500"/>
            <a:ext cx="1143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err="1" smtClean="0"/>
              <a:t>Docker,kubelet</a:t>
            </a:r>
            <a:endParaRPr lang="en-US" dirty="0" smtClean="0"/>
          </a:p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66700"/>
            <a:ext cx="5562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3162300"/>
            <a:ext cx="5562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667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1623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38400" y="10287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Db:3306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800100"/>
            <a:ext cx="2057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43000" y="571500"/>
            <a:ext cx="11430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2200" y="4953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429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5"/>
            <a:endCxn id="12" idx="1"/>
          </p:cNvCxnSpPr>
          <p:nvPr/>
        </p:nvCxnSpPr>
        <p:spPr>
          <a:xfrm flipV="1">
            <a:off x="4064419" y="685800"/>
            <a:ext cx="507581" cy="11233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76600" y="46863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001000" y="266700"/>
            <a:ext cx="9906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</a:p>
          <a:p>
            <a:pPr algn="ctr"/>
            <a:r>
              <a:rPr lang="en-US" dirty="0" smtClean="0"/>
              <a:t>1TB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077200" y="39243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PV1</a:t>
            </a:r>
          </a:p>
          <a:p>
            <a:pPr algn="ctr"/>
            <a:r>
              <a:rPr lang="en-US" dirty="0" smtClean="0"/>
              <a:t>1GB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229600" y="8001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PV2</a:t>
            </a:r>
          </a:p>
          <a:p>
            <a:pPr algn="ctr"/>
            <a:r>
              <a:rPr lang="en-US" dirty="0" smtClean="0"/>
              <a:t>2GB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153400" y="49149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PVC: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0"/>
            <a:endCxn id="31" idx="2"/>
          </p:cNvCxnSpPr>
          <p:nvPr/>
        </p:nvCxnSpPr>
        <p:spPr>
          <a:xfrm flipH="1" flipV="1">
            <a:off x="8458200" y="4533900"/>
            <a:ext cx="381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10200" y="40005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Db:3306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34000" y="3771900"/>
            <a:ext cx="2057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5"/>
            <a:endCxn id="33" idx="1"/>
          </p:cNvCxnSpPr>
          <p:nvPr/>
        </p:nvCxnSpPr>
        <p:spPr>
          <a:xfrm>
            <a:off x="7036219" y="4780989"/>
            <a:ext cx="1117181" cy="3625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33500"/>
            <a:ext cx="1143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err="1" smtClean="0"/>
              <a:t>Docker,kubelet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66700"/>
            <a:ext cx="6629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3162300"/>
            <a:ext cx="6629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667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1623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62208" y="262235"/>
            <a:ext cx="65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</a:t>
            </a:r>
            <a:endParaRPr lang="en-US" sz="1200" dirty="0" smtClean="0"/>
          </a:p>
          <a:p>
            <a:r>
              <a:rPr lang="en-US" sz="1200" dirty="0" err="1" smtClean="0"/>
              <a:t>kubelet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62208" y="3157835"/>
            <a:ext cx="65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</a:t>
            </a:r>
            <a:endParaRPr lang="en-US" sz="1200" dirty="0" smtClean="0"/>
          </a:p>
          <a:p>
            <a:r>
              <a:rPr lang="en-US" sz="1200" dirty="0" err="1" smtClean="0"/>
              <a:t>kubelet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486400" y="9525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0483" y="1409700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172.17.0.5</a:t>
            </a:r>
          </a:p>
          <a:p>
            <a:r>
              <a:rPr lang="en-US" sz="1400" dirty="0" smtClean="0"/>
              <a:t>ping 172.18.0.6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39243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6683" y="43815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172.18.0.6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1866900"/>
            <a:ext cx="2486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Canal,</a:t>
            </a:r>
          </a:p>
          <a:p>
            <a:r>
              <a:rPr lang="en-US" sz="1200" dirty="0" err="1" smtClean="0"/>
              <a:t>Kube</a:t>
            </a:r>
            <a:r>
              <a:rPr lang="en-US" sz="1200" dirty="0" smtClean="0"/>
              <a:t>-proxy</a:t>
            </a:r>
          </a:p>
          <a:p>
            <a:r>
              <a:rPr lang="en-US" sz="1200" dirty="0" smtClean="0"/>
              <a:t>172.17.0.0  next hop 192.168.99.100</a:t>
            </a:r>
          </a:p>
          <a:p>
            <a:r>
              <a:rPr lang="en-US" sz="1200" dirty="0" smtClean="0"/>
              <a:t>172.18.0.0  </a:t>
            </a:r>
            <a:r>
              <a:rPr lang="en-US" sz="1200" dirty="0" smtClean="0"/>
              <a:t>next hop </a:t>
            </a:r>
            <a:r>
              <a:rPr lang="en-US" sz="1200" dirty="0" smtClean="0"/>
              <a:t>192.168.99.101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8746" y="4866501"/>
            <a:ext cx="51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canal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914400" y="1638300"/>
            <a:ext cx="1676400" cy="26670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0" y="4884003"/>
            <a:ext cx="2486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err="1" smtClean="0"/>
              <a:t>Kube</a:t>
            </a:r>
            <a:r>
              <a:rPr lang="en-US" sz="1200" dirty="0" smtClean="0"/>
              <a:t>-proxy</a:t>
            </a:r>
          </a:p>
          <a:p>
            <a:r>
              <a:rPr lang="en-US" sz="1200" dirty="0" smtClean="0"/>
              <a:t>172.17.0.0  next hop 192.168.99.100</a:t>
            </a:r>
          </a:p>
          <a:p>
            <a:r>
              <a:rPr lang="en-US" sz="1200" dirty="0" smtClean="0"/>
              <a:t>172.18.0.0  </a:t>
            </a:r>
            <a:r>
              <a:rPr lang="en-US" sz="1200" dirty="0" smtClean="0"/>
              <a:t>next hop </a:t>
            </a:r>
            <a:r>
              <a:rPr lang="en-US" sz="1200" dirty="0" smtClean="0"/>
              <a:t>192.168.99.101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14300"/>
            <a:ext cx="239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Pod-pod </a:t>
            </a:r>
          </a:p>
          <a:p>
            <a:r>
              <a:rPr lang="en-US" dirty="0" smtClean="0"/>
              <a:t>communication is given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5486400" y="11811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2"/>
          </p:cNvCxnSpPr>
          <p:nvPr/>
        </p:nvCxnSpPr>
        <p:spPr>
          <a:xfrm flipH="1" flipV="1">
            <a:off x="3114913" y="543699"/>
            <a:ext cx="2295287" cy="7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3114913" y="543699"/>
            <a:ext cx="542687" cy="155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3114913" y="2400300"/>
            <a:ext cx="77128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2"/>
          </p:cNvCxnSpPr>
          <p:nvPr/>
        </p:nvCxnSpPr>
        <p:spPr>
          <a:xfrm>
            <a:off x="3114913" y="3439299"/>
            <a:ext cx="2447687" cy="7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7800" y="2781300"/>
            <a:ext cx="440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Calico(AWS), flannel(OCI), cloud-weave(GC), overlay(</a:t>
            </a:r>
            <a:r>
              <a:rPr lang="en-US" sz="1200" dirty="0" err="1" smtClean="0"/>
              <a:t>docker</a:t>
            </a:r>
            <a:r>
              <a:rPr lang="en-US" sz="1200" dirty="0" smtClean="0"/>
              <a:t>-swarm)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8387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&lt;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053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95500"/>
            <a:ext cx="2971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4671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48387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457700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3314700"/>
            <a:ext cx="838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endParaRPr lang="en-US" dirty="0" smtClean="0"/>
          </a:p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24600" y="3162300"/>
            <a:ext cx="838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45339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076700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33147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lxc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029200" y="1562100"/>
            <a:ext cx="1447800" cy="396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8575" y="38100"/>
            <a:ext cx="56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19</a:t>
            </a:r>
            <a:r>
              <a:rPr lang="en-US" dirty="0" smtClean="0">
                <a:sym typeface="Wingdings" pitchFamily="2" charset="2"/>
              </a:rPr>
              <a:t> embedding  Linux core along with win 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8387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2291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495300"/>
            <a:ext cx="6248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4953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074817" y="1257073"/>
            <a:ext cx="156063" cy="731747"/>
          </a:xfrm>
          <a:custGeom>
            <a:avLst/>
            <a:gdLst>
              <a:gd name="connsiteX0" fmla="*/ 133203 w 156063"/>
              <a:gd name="connsiteY0" fmla="*/ 227 h 731747"/>
              <a:gd name="connsiteX1" fmla="*/ 76053 w 156063"/>
              <a:gd name="connsiteY1" fmla="*/ 80237 h 731747"/>
              <a:gd name="connsiteX2" fmla="*/ 41763 w 156063"/>
              <a:gd name="connsiteY2" fmla="*/ 125957 h 731747"/>
              <a:gd name="connsiteX3" fmla="*/ 18903 w 156063"/>
              <a:gd name="connsiteY3" fmla="*/ 160247 h 731747"/>
              <a:gd name="connsiteX4" fmla="*/ 110343 w 156063"/>
              <a:gd name="connsiteY4" fmla="*/ 251687 h 731747"/>
              <a:gd name="connsiteX5" fmla="*/ 133203 w 156063"/>
              <a:gd name="connsiteY5" fmla="*/ 297407 h 731747"/>
              <a:gd name="connsiteX6" fmla="*/ 156063 w 156063"/>
              <a:gd name="connsiteY6" fmla="*/ 365987 h 731747"/>
              <a:gd name="connsiteX7" fmla="*/ 144633 w 156063"/>
              <a:gd name="connsiteY7" fmla="*/ 731747 h 73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063" h="731747">
                <a:moveTo>
                  <a:pt x="133203" y="227"/>
                </a:moveTo>
                <a:cubicBezTo>
                  <a:pt x="67835" y="65595"/>
                  <a:pt x="126201" y="0"/>
                  <a:pt x="76053" y="80237"/>
                </a:cubicBezTo>
                <a:cubicBezTo>
                  <a:pt x="65957" y="96391"/>
                  <a:pt x="52836" y="110455"/>
                  <a:pt x="41763" y="125957"/>
                </a:cubicBezTo>
                <a:cubicBezTo>
                  <a:pt x="33778" y="137135"/>
                  <a:pt x="26523" y="148817"/>
                  <a:pt x="18903" y="160247"/>
                </a:cubicBezTo>
                <a:cubicBezTo>
                  <a:pt x="71158" y="264757"/>
                  <a:pt x="0" y="141344"/>
                  <a:pt x="110343" y="251687"/>
                </a:cubicBezTo>
                <a:cubicBezTo>
                  <a:pt x="122391" y="263735"/>
                  <a:pt x="126875" y="281587"/>
                  <a:pt x="133203" y="297407"/>
                </a:cubicBezTo>
                <a:cubicBezTo>
                  <a:pt x="142152" y="319780"/>
                  <a:pt x="156063" y="365987"/>
                  <a:pt x="156063" y="365987"/>
                </a:cubicBezTo>
                <a:cubicBezTo>
                  <a:pt x="141277" y="617348"/>
                  <a:pt x="144633" y="495415"/>
                  <a:pt x="144633" y="73174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1409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1623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3668958" y="1779032"/>
            <a:ext cx="64842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24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5400" y="186690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cache</a:t>
            </a:r>
          </a:p>
          <a:p>
            <a:pPr algn="ctr"/>
            <a:r>
              <a:rPr lang="en-US" dirty="0" smtClean="0"/>
              <a:t>4.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3810000" y="1714500"/>
            <a:ext cx="1295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905000" y="876300"/>
            <a:ext cx="1524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28600" y="419100"/>
            <a:ext cx="1752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Nginx:latest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179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1257300"/>
            <a:ext cx="3733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4137516" y="1028700"/>
            <a:ext cx="2339484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00" y="495300"/>
            <a:ext cx="2209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8153400" cy="514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028700"/>
            <a:ext cx="3429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438" y="811768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4953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#11 : 192.168.99.1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1049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192.168.99.100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708701" y="800100"/>
            <a:ext cx="89199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10000" y="2057400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172.17.0.6:80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8200" y="33147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1485900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Docker0: 172.17.0.1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0" idx="0"/>
          </p:cNvCxnSpPr>
          <p:nvPr/>
        </p:nvCxnSpPr>
        <p:spPr>
          <a:xfrm flipH="1">
            <a:off x="4876800" y="1855232"/>
            <a:ext cx="1260582" cy="20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1" idx="0"/>
          </p:cNvCxnSpPr>
          <p:nvPr/>
        </p:nvCxnSpPr>
        <p:spPr>
          <a:xfrm flipH="1">
            <a:off x="5638800" y="1855232"/>
            <a:ext cx="498582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487680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192.168.99.100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1752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4157943" y="1937266"/>
            <a:ext cx="414057" cy="424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8200" y="3238500"/>
            <a:ext cx="2514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314700"/>
            <a:ext cx="2514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192.168.99.100:9090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276600" y="1714500"/>
            <a:ext cx="3276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200400" y="2171700"/>
            <a:ext cx="2438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nginx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048000" y="27051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92099" y="2171700"/>
            <a:ext cx="15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Installed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622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371600" y="171450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product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0" y="1485900"/>
            <a:ext cx="3810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2716768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nginx</a:t>
            </a:r>
            <a:r>
              <a:rPr lang="en-US" dirty="0" smtClean="0"/>
              <a:t>-prod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610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780053e98559 Layer1: 55.3MB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40767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C4277fc40ec2 Layer2: 54MB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35433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Fc7181108d40 Layer3: 22B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7315200" y="34671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438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2800" y="3009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cf5b3c6798f Layer4: 130B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42900"/>
            <a:ext cx="20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 : 109MB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-prod: 109MB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7620000" y="2781300"/>
            <a:ext cx="7620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0" y="3707368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-prod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2362200" y="43815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RW layer: mypage.html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8100"/>
            <a:ext cx="316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UFS: Unified File system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86400" y="2247900"/>
            <a:ext cx="2286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543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172.17.0.14:3306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2400300"/>
            <a:ext cx="2286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dbhost:172.17.0.4 </a:t>
            </a:r>
          </a:p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bport</a:t>
            </a:r>
            <a:r>
              <a:rPr lang="en-US" dirty="0" smtClean="0"/>
              <a:t>: 3306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3543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172.17.0.15:2368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 flipV="1">
            <a:off x="1676400" y="2933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8669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9999:2368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430530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 (ghost)</a:t>
            </a:r>
          </a:p>
          <a:p>
            <a:r>
              <a:rPr lang="en-US" sz="1400" dirty="0" smtClean="0"/>
              <a:t>"</a:t>
            </a:r>
            <a:r>
              <a:rPr lang="en-US" sz="1400" dirty="0" smtClean="0"/>
              <a:t>172.18.0.2"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05300"/>
            <a:ext cx="958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db(</a:t>
            </a:r>
            <a:r>
              <a:rPr lang="en-US" sz="1400" dirty="0" err="1" smtClean="0"/>
              <a:t>mysql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172.18.0.3</a:t>
            </a:r>
          </a:p>
          <a:p>
            <a:r>
              <a:rPr lang="en-US" sz="1400" dirty="0" smtClean="0"/>
              <a:t>172.19.0.3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455987" y="4566910"/>
            <a:ext cx="1487613" cy="10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0" y="3086100"/>
            <a:ext cx="134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dirty="0" smtClean="0"/>
              <a:t>2(</a:t>
            </a:r>
            <a:r>
              <a:rPr lang="en-US" sz="1400" dirty="0" err="1" smtClean="0"/>
              <a:t>wordpresss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172.19.0.2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19100"/>
            <a:ext cx="19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2209800" y="1257300"/>
            <a:ext cx="5486400" cy="3810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1000" y="1181100"/>
            <a:ext cx="158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Bridge: 172.17.0.0./16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2667000" y="4229100"/>
            <a:ext cx="5486400" cy="685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48200" y="4152900"/>
            <a:ext cx="1854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w1-db-net: 172.18.0.0./16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 rot="5400000">
            <a:off x="4819650" y="2990850"/>
            <a:ext cx="2971800" cy="13335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8200" y="2628900"/>
            <a:ext cx="1854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w2-db-net: 172.18.0.0./16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6387588" y="3609320"/>
            <a:ext cx="165612" cy="84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 flipV="1">
            <a:off x="3886200" y="3347710"/>
            <a:ext cx="1828800" cy="103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67200" y="3771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1104900"/>
            <a:ext cx="27432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53521" y="1790700"/>
            <a:ext cx="2640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Apache2</a:t>
            </a:r>
          </a:p>
          <a:p>
            <a:r>
              <a:rPr lang="en-US" sz="1400" dirty="0" smtClean="0"/>
              <a:t>	</a:t>
            </a:r>
            <a:r>
              <a:rPr lang="en-US" sz="1400" dirty="0" smtClean="0"/>
              <a:t>- /</a:t>
            </a:r>
            <a:r>
              <a:rPr lang="en-US" sz="1400" dirty="0" err="1" smtClean="0"/>
              <a:t>var</a:t>
            </a:r>
            <a:r>
              <a:rPr lang="en-US" sz="1400" dirty="0" smtClean="0"/>
              <a:t>/log/apache2</a:t>
            </a:r>
          </a:p>
          <a:p>
            <a:r>
              <a:rPr lang="en-US" sz="1400" dirty="0" smtClean="0"/>
              <a:t>	</a:t>
            </a:r>
            <a:r>
              <a:rPr lang="en-US" sz="1400" dirty="0" smtClean="0"/>
              <a:t>- access.log, error.log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8481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/volumes/3a347b6033c70bda7a847112b55e0a9563fabb210744fcdd216d736fca65f1d6/_data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5905500" y="2667000"/>
            <a:ext cx="1295400" cy="1066800"/>
          </a:xfrm>
          <a:prstGeom prst="rightArrow">
            <a:avLst>
              <a:gd name="adj1" fmla="val 50000"/>
              <a:gd name="adj2" fmla="val 4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55322</TotalTime>
  <Words>836</Words>
  <Application>Microsoft Office PowerPoint</Application>
  <PresentationFormat>On-screen Show (16:10)</PresentationFormat>
  <Paragraphs>370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162</cp:revision>
  <dcterms:created xsi:type="dcterms:W3CDTF">2016-08-22T15:27:48Z</dcterms:created>
  <dcterms:modified xsi:type="dcterms:W3CDTF">2019-06-21T10:19:16Z</dcterms:modified>
</cp:coreProperties>
</file>