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700" r:id="rId2"/>
    <p:sldId id="701" r:id="rId3"/>
    <p:sldId id="702" r:id="rId4"/>
    <p:sldId id="703" r:id="rId5"/>
    <p:sldId id="704" r:id="rId6"/>
    <p:sldId id="705" r:id="rId7"/>
    <p:sldId id="706" r:id="rId8"/>
    <p:sldId id="707" r:id="rId9"/>
    <p:sldId id="708" r:id="rId10"/>
    <p:sldId id="709" r:id="rId11"/>
    <p:sldId id="710" r:id="rId12"/>
    <p:sldId id="711" r:id="rId13"/>
    <p:sldId id="713" r:id="rId14"/>
    <p:sldId id="716" r:id="rId15"/>
    <p:sldId id="714" r:id="rId16"/>
    <p:sldId id="715" r:id="rId17"/>
    <p:sldId id="712" r:id="rId18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2E"/>
    <a:srgbClr val="3A6F9B"/>
    <a:srgbClr val="34495E"/>
    <a:srgbClr val="3E74A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855" autoAdjust="0"/>
    <p:restoredTop sz="97849" autoAdjust="0"/>
  </p:normalViewPr>
  <p:slideViewPr>
    <p:cSldViewPr>
      <p:cViewPr varScale="1">
        <p:scale>
          <a:sx n="83" d="100"/>
          <a:sy n="83" d="100"/>
        </p:scale>
        <p:origin x="-1536" y="-3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A566C-5138-4135-8B6E-909EC4E2D69D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11477-D233-4324-8F70-0D3F6B457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6C090-7603-40E1-A38A-09FB9492DEDA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4838700"/>
            <a:ext cx="7239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866900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Installed virtual box</a:t>
            </a:r>
          </a:p>
          <a:p>
            <a:r>
              <a:rPr lang="en-US" dirty="0" err="1" smtClean="0"/>
              <a:t>Minikube</a:t>
            </a:r>
            <a:r>
              <a:rPr lang="en-US" dirty="0" smtClean="0"/>
              <a:t> download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minikube</a:t>
            </a:r>
            <a:r>
              <a:rPr lang="en-US" dirty="0" smtClean="0"/>
              <a:t> start</a:t>
            </a:r>
          </a:p>
          <a:p>
            <a:r>
              <a:rPr lang="en-US" dirty="0" smtClean="0"/>
              <a:t>     2.1 download boot2docker.iso</a:t>
            </a:r>
          </a:p>
          <a:p>
            <a:r>
              <a:rPr lang="en-US" dirty="0" smtClean="0"/>
              <a:t>     2.2 spoke to Virtual box and brought  up a VM called “</a:t>
            </a:r>
            <a:r>
              <a:rPr lang="en-US" dirty="0" err="1" smtClean="0"/>
              <a:t>minikube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     2.3 from within </a:t>
            </a:r>
            <a:r>
              <a:rPr lang="en-US" dirty="0" err="1" smtClean="0"/>
              <a:t>vm</a:t>
            </a:r>
            <a:r>
              <a:rPr lang="en-US" dirty="0" smtClean="0"/>
              <a:t> localkube.iso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181600" y="571500"/>
            <a:ext cx="2895600" cy="419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5285201" y="1211580"/>
            <a:ext cx="166909" cy="1291590"/>
          </a:xfrm>
          <a:custGeom>
            <a:avLst/>
            <a:gdLst>
              <a:gd name="connsiteX0" fmla="*/ 86899 w 166909"/>
              <a:gd name="connsiteY0" fmla="*/ 0 h 1291590"/>
              <a:gd name="connsiteX1" fmla="*/ 52609 w 166909"/>
              <a:gd name="connsiteY1" fmla="*/ 182880 h 1291590"/>
              <a:gd name="connsiteX2" fmla="*/ 41179 w 166909"/>
              <a:gd name="connsiteY2" fmla="*/ 217170 h 1291590"/>
              <a:gd name="connsiteX3" fmla="*/ 18319 w 166909"/>
              <a:gd name="connsiteY3" fmla="*/ 262890 h 1291590"/>
              <a:gd name="connsiteX4" fmla="*/ 29749 w 166909"/>
              <a:gd name="connsiteY4" fmla="*/ 502920 h 1291590"/>
              <a:gd name="connsiteX5" fmla="*/ 109759 w 166909"/>
              <a:gd name="connsiteY5" fmla="*/ 491490 h 1291590"/>
              <a:gd name="connsiteX6" fmla="*/ 132619 w 166909"/>
              <a:gd name="connsiteY6" fmla="*/ 571500 h 1291590"/>
              <a:gd name="connsiteX7" fmla="*/ 166909 w 166909"/>
              <a:gd name="connsiteY7" fmla="*/ 742950 h 1291590"/>
              <a:gd name="connsiteX8" fmla="*/ 155479 w 166909"/>
              <a:gd name="connsiteY8" fmla="*/ 1291590 h 129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909" h="1291590">
                <a:moveTo>
                  <a:pt x="86899" y="0"/>
                </a:moveTo>
                <a:cubicBezTo>
                  <a:pt x="74835" y="72382"/>
                  <a:pt x="70746" y="119399"/>
                  <a:pt x="52609" y="182880"/>
                </a:cubicBezTo>
                <a:cubicBezTo>
                  <a:pt x="49299" y="194465"/>
                  <a:pt x="45925" y="206096"/>
                  <a:pt x="41179" y="217170"/>
                </a:cubicBezTo>
                <a:cubicBezTo>
                  <a:pt x="34467" y="232831"/>
                  <a:pt x="25939" y="247650"/>
                  <a:pt x="18319" y="262890"/>
                </a:cubicBezTo>
                <a:cubicBezTo>
                  <a:pt x="22129" y="342900"/>
                  <a:pt x="0" y="428548"/>
                  <a:pt x="29749" y="502920"/>
                </a:cubicBezTo>
                <a:cubicBezTo>
                  <a:pt x="39755" y="527934"/>
                  <a:pt x="87343" y="476546"/>
                  <a:pt x="109759" y="491490"/>
                </a:cubicBezTo>
                <a:cubicBezTo>
                  <a:pt x="132838" y="506876"/>
                  <a:pt x="125892" y="544591"/>
                  <a:pt x="132619" y="571500"/>
                </a:cubicBezTo>
                <a:cubicBezTo>
                  <a:pt x="153535" y="655162"/>
                  <a:pt x="154304" y="667320"/>
                  <a:pt x="166909" y="742950"/>
                </a:cubicBezTo>
                <a:cubicBezTo>
                  <a:pt x="152518" y="1131515"/>
                  <a:pt x="155479" y="948619"/>
                  <a:pt x="155479" y="129159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0" y="1714500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docker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929470" y="1474470"/>
            <a:ext cx="249449" cy="1725930"/>
          </a:xfrm>
          <a:custGeom>
            <a:avLst/>
            <a:gdLst>
              <a:gd name="connsiteX0" fmla="*/ 77120 w 249449"/>
              <a:gd name="connsiteY0" fmla="*/ 0 h 1725930"/>
              <a:gd name="connsiteX1" fmla="*/ 54260 w 249449"/>
              <a:gd name="connsiteY1" fmla="*/ 102870 h 1725930"/>
              <a:gd name="connsiteX2" fmla="*/ 8540 w 249449"/>
              <a:gd name="connsiteY2" fmla="*/ 240030 h 1725930"/>
              <a:gd name="connsiteX3" fmla="*/ 42830 w 249449"/>
              <a:gd name="connsiteY3" fmla="*/ 548640 h 1725930"/>
              <a:gd name="connsiteX4" fmla="*/ 179990 w 249449"/>
              <a:gd name="connsiteY4" fmla="*/ 617220 h 1725930"/>
              <a:gd name="connsiteX5" fmla="*/ 214280 w 249449"/>
              <a:gd name="connsiteY5" fmla="*/ 674370 h 1725930"/>
              <a:gd name="connsiteX6" fmla="*/ 225710 w 249449"/>
              <a:gd name="connsiteY6" fmla="*/ 731520 h 1725930"/>
              <a:gd name="connsiteX7" fmla="*/ 248570 w 249449"/>
              <a:gd name="connsiteY7" fmla="*/ 1725930 h 172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9449" h="1725930">
                <a:moveTo>
                  <a:pt x="77120" y="0"/>
                </a:moveTo>
                <a:cubicBezTo>
                  <a:pt x="69500" y="34290"/>
                  <a:pt x="63910" y="69095"/>
                  <a:pt x="54260" y="102870"/>
                </a:cubicBezTo>
                <a:cubicBezTo>
                  <a:pt x="41020" y="149209"/>
                  <a:pt x="8540" y="240030"/>
                  <a:pt x="8540" y="240030"/>
                </a:cubicBezTo>
                <a:cubicBezTo>
                  <a:pt x="19970" y="342900"/>
                  <a:pt x="0" y="454414"/>
                  <a:pt x="42830" y="548640"/>
                </a:cubicBezTo>
                <a:cubicBezTo>
                  <a:pt x="63982" y="595175"/>
                  <a:pt x="138769" y="586992"/>
                  <a:pt x="179990" y="617220"/>
                </a:cubicBezTo>
                <a:cubicBezTo>
                  <a:pt x="197905" y="630358"/>
                  <a:pt x="202850" y="655320"/>
                  <a:pt x="214280" y="674370"/>
                </a:cubicBezTo>
                <a:cubicBezTo>
                  <a:pt x="218090" y="693420"/>
                  <a:pt x="225008" y="712105"/>
                  <a:pt x="225710" y="731520"/>
                </a:cubicBezTo>
                <a:cubicBezTo>
                  <a:pt x="249449" y="1388297"/>
                  <a:pt x="248570" y="1356815"/>
                  <a:pt x="248570" y="172593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62800" y="2171700"/>
            <a:ext cx="124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kubernetes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81600" y="278368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192.168.99.109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81600" y="4305300"/>
            <a:ext cx="411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engine/ </a:t>
            </a:r>
            <a:r>
              <a:rPr lang="en-US" dirty="0" err="1" smtClean="0"/>
              <a:t>docker</a:t>
            </a:r>
            <a:r>
              <a:rPr lang="en-US" dirty="0" smtClean="0"/>
              <a:t> daemon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181600" y="2552700"/>
            <a:ext cx="18288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libs-os</a:t>
            </a:r>
            <a:endParaRPr lang="en-US" dirty="0" smtClean="0"/>
          </a:p>
          <a:p>
            <a:pPr algn="ctr"/>
            <a:r>
              <a:rPr lang="en-US" dirty="0" err="1" smtClean="0"/>
              <a:t>b/l</a:t>
            </a:r>
            <a:r>
              <a:rPr lang="en-US" dirty="0" smtClean="0"/>
              <a:t> for tomcat</a:t>
            </a:r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dirty="0" smtClean="0"/>
              <a:t>1C,1G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67200" y="190500"/>
            <a:ext cx="45720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67200" y="1905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4582621" y="1040130"/>
            <a:ext cx="97163" cy="1188720"/>
          </a:xfrm>
          <a:custGeom>
            <a:avLst/>
            <a:gdLst>
              <a:gd name="connsiteX0" fmla="*/ 23669 w 97163"/>
              <a:gd name="connsiteY0" fmla="*/ 0 h 1188720"/>
              <a:gd name="connsiteX1" fmla="*/ 809 w 97163"/>
              <a:gd name="connsiteY1" fmla="*/ 217170 h 1188720"/>
              <a:gd name="connsiteX2" fmla="*/ 12239 w 97163"/>
              <a:gd name="connsiteY2" fmla="*/ 274320 h 1188720"/>
              <a:gd name="connsiteX3" fmla="*/ 46529 w 97163"/>
              <a:gd name="connsiteY3" fmla="*/ 308610 h 1188720"/>
              <a:gd name="connsiteX4" fmla="*/ 80819 w 97163"/>
              <a:gd name="connsiteY4" fmla="*/ 377190 h 1188720"/>
              <a:gd name="connsiteX5" fmla="*/ 92249 w 97163"/>
              <a:gd name="connsiteY5" fmla="*/ 1188720 h 118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163" h="1188720">
                <a:moveTo>
                  <a:pt x="23669" y="0"/>
                </a:moveTo>
                <a:cubicBezTo>
                  <a:pt x="16049" y="72390"/>
                  <a:pt x="3839" y="144443"/>
                  <a:pt x="809" y="217170"/>
                </a:cubicBezTo>
                <a:cubicBezTo>
                  <a:pt x="0" y="236580"/>
                  <a:pt x="3551" y="256944"/>
                  <a:pt x="12239" y="274320"/>
                </a:cubicBezTo>
                <a:cubicBezTo>
                  <a:pt x="19468" y="288778"/>
                  <a:pt x="36181" y="296192"/>
                  <a:pt x="46529" y="308610"/>
                </a:cubicBezTo>
                <a:cubicBezTo>
                  <a:pt x="71148" y="338153"/>
                  <a:pt x="69363" y="342823"/>
                  <a:pt x="80819" y="377190"/>
                </a:cubicBezTo>
                <a:cubicBezTo>
                  <a:pt x="97163" y="883841"/>
                  <a:pt x="92249" y="613349"/>
                  <a:pt x="92249" y="118872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48200" y="1638300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7347028" y="902970"/>
            <a:ext cx="118475" cy="1548039"/>
          </a:xfrm>
          <a:custGeom>
            <a:avLst/>
            <a:gdLst>
              <a:gd name="connsiteX0" fmla="*/ 59612 w 118475"/>
              <a:gd name="connsiteY0" fmla="*/ 0 h 1548039"/>
              <a:gd name="connsiteX1" fmla="*/ 48182 w 118475"/>
              <a:gd name="connsiteY1" fmla="*/ 91440 h 1548039"/>
              <a:gd name="connsiteX2" fmla="*/ 13892 w 118475"/>
              <a:gd name="connsiteY2" fmla="*/ 102870 h 1548039"/>
              <a:gd name="connsiteX3" fmla="*/ 2462 w 118475"/>
              <a:gd name="connsiteY3" fmla="*/ 274320 h 1548039"/>
              <a:gd name="connsiteX4" fmla="*/ 13892 w 118475"/>
              <a:gd name="connsiteY4" fmla="*/ 320040 h 1548039"/>
              <a:gd name="connsiteX5" fmla="*/ 59612 w 118475"/>
              <a:gd name="connsiteY5" fmla="*/ 354330 h 1548039"/>
              <a:gd name="connsiteX6" fmla="*/ 93902 w 118475"/>
              <a:gd name="connsiteY6" fmla="*/ 400050 h 1548039"/>
              <a:gd name="connsiteX7" fmla="*/ 82472 w 118475"/>
              <a:gd name="connsiteY7" fmla="*/ 582930 h 1548039"/>
              <a:gd name="connsiteX8" fmla="*/ 59612 w 118475"/>
              <a:gd name="connsiteY8" fmla="*/ 720090 h 1548039"/>
              <a:gd name="connsiteX9" fmla="*/ 82472 w 118475"/>
              <a:gd name="connsiteY9" fmla="*/ 1143000 h 1548039"/>
              <a:gd name="connsiteX10" fmla="*/ 116762 w 118475"/>
              <a:gd name="connsiteY10" fmla="*/ 1314450 h 1548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475" h="1548039">
                <a:moveTo>
                  <a:pt x="59612" y="0"/>
                </a:moveTo>
                <a:cubicBezTo>
                  <a:pt x="55802" y="30480"/>
                  <a:pt x="60657" y="63370"/>
                  <a:pt x="48182" y="91440"/>
                </a:cubicBezTo>
                <a:cubicBezTo>
                  <a:pt x="43289" y="102450"/>
                  <a:pt x="16814" y="91181"/>
                  <a:pt x="13892" y="102870"/>
                </a:cubicBezTo>
                <a:cubicBezTo>
                  <a:pt x="0" y="158437"/>
                  <a:pt x="6272" y="217170"/>
                  <a:pt x="2462" y="274320"/>
                </a:cubicBezTo>
                <a:cubicBezTo>
                  <a:pt x="6272" y="289560"/>
                  <a:pt x="4761" y="307257"/>
                  <a:pt x="13892" y="320040"/>
                </a:cubicBezTo>
                <a:cubicBezTo>
                  <a:pt x="24965" y="335542"/>
                  <a:pt x="46142" y="340860"/>
                  <a:pt x="59612" y="354330"/>
                </a:cubicBezTo>
                <a:cubicBezTo>
                  <a:pt x="73082" y="367800"/>
                  <a:pt x="82472" y="384810"/>
                  <a:pt x="93902" y="400050"/>
                </a:cubicBezTo>
                <a:cubicBezTo>
                  <a:pt x="90092" y="461010"/>
                  <a:pt x="87343" y="522046"/>
                  <a:pt x="82472" y="582930"/>
                </a:cubicBezTo>
                <a:cubicBezTo>
                  <a:pt x="74413" y="683671"/>
                  <a:pt x="80310" y="657995"/>
                  <a:pt x="59612" y="720090"/>
                </a:cubicBezTo>
                <a:cubicBezTo>
                  <a:pt x="101329" y="928674"/>
                  <a:pt x="30473" y="558011"/>
                  <a:pt x="82472" y="1143000"/>
                </a:cubicBezTo>
                <a:cubicBezTo>
                  <a:pt x="118475" y="1548039"/>
                  <a:pt x="116762" y="1203428"/>
                  <a:pt x="116762" y="13144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91400" y="1333500"/>
            <a:ext cx="2056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Kubernetes</a:t>
            </a:r>
            <a:r>
              <a:rPr lang="en-US" dirty="0" smtClean="0"/>
              <a:t> services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2552700"/>
            <a:ext cx="2499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kubectl</a:t>
            </a:r>
            <a:r>
              <a:rPr lang="en-US" dirty="0" smtClean="0"/>
              <a:t> version</a:t>
            </a:r>
          </a:p>
          <a:p>
            <a:r>
              <a:rPr lang="en-US" dirty="0" err="1" smtClean="0"/>
              <a:t>Kubectl</a:t>
            </a:r>
            <a:r>
              <a:rPr lang="en-US" dirty="0" smtClean="0"/>
              <a:t> apply –f pod.yml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2728580" y="1638300"/>
            <a:ext cx="4662820" cy="1237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791200" y="2933700"/>
            <a:ext cx="1524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pod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648200" y="1866900"/>
            <a:ext cx="2743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24400" y="1943100"/>
            <a:ext cx="11430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4" idx="4"/>
          </p:cNvCxnSpPr>
          <p:nvPr/>
        </p:nvCxnSpPr>
        <p:spPr>
          <a:xfrm flipH="1" flipV="1">
            <a:off x="4663440" y="1417320"/>
            <a:ext cx="1584960" cy="1516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1"/>
          </p:cNvCxnSpPr>
          <p:nvPr/>
        </p:nvCxnSpPr>
        <p:spPr>
          <a:xfrm>
            <a:off x="4583430" y="1257300"/>
            <a:ext cx="334137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67600" y="2857500"/>
            <a:ext cx="2133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90500"/>
            <a:ext cx="78486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67200" y="1905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9200" y="2095500"/>
            <a:ext cx="25908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05400" y="171450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172.17.0.20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172200" y="2247900"/>
            <a:ext cx="1447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Mysql:3306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4991100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172.17.0.20:80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86700" y="4762500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172.17.0.20:3306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5" idx="1"/>
          </p:cNvCxnSpPr>
          <p:nvPr/>
        </p:nvCxnSpPr>
        <p:spPr>
          <a:xfrm flipH="1" flipV="1">
            <a:off x="5105400" y="1899166"/>
            <a:ext cx="800100" cy="1415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248400" y="1866900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52600" y="2095500"/>
            <a:ext cx="25908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28800" y="171450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172.17.0.22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1752600" y="3314700"/>
            <a:ext cx="17526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Nginx:80</a:t>
            </a:r>
          </a:p>
          <a:p>
            <a:pPr algn="ctr"/>
            <a:r>
              <a:rPr lang="en-US" dirty="0" smtClean="0"/>
              <a:t>172.17.0.20:3306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21" name="Straight Arrow Connector 20"/>
          <p:cNvCxnSpPr>
            <a:stCxn id="19" idx="0"/>
            <a:endCxn id="18" idx="1"/>
          </p:cNvCxnSpPr>
          <p:nvPr/>
        </p:nvCxnSpPr>
        <p:spPr>
          <a:xfrm flipH="1" flipV="1">
            <a:off x="1828800" y="1899166"/>
            <a:ext cx="800100" cy="1415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971800" y="1866900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905000" y="2247900"/>
            <a:ext cx="25908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981200" y="186690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172.17.0.21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1905000" y="3467100"/>
            <a:ext cx="17526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Nginx:80</a:t>
            </a:r>
          </a:p>
          <a:p>
            <a:pPr algn="ctr"/>
            <a:r>
              <a:rPr lang="en-US" dirty="0" smtClean="0"/>
              <a:t>172.17.0.20:3306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38" name="Straight Arrow Connector 37"/>
          <p:cNvCxnSpPr>
            <a:stCxn id="37" idx="0"/>
            <a:endCxn id="36" idx="1"/>
          </p:cNvCxnSpPr>
          <p:nvPr/>
        </p:nvCxnSpPr>
        <p:spPr>
          <a:xfrm flipH="1" flipV="1">
            <a:off x="1981200" y="2051566"/>
            <a:ext cx="800100" cy="1415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124200" y="2019300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057400" y="2400300"/>
            <a:ext cx="25908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133600" y="201930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172.17.0.23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057400" y="3619500"/>
            <a:ext cx="17526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Nginx:80</a:t>
            </a:r>
          </a:p>
          <a:p>
            <a:pPr algn="ctr"/>
            <a:r>
              <a:rPr lang="en-US" dirty="0" smtClean="0"/>
              <a:t>172.17.0.20:3306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43" name="Straight Arrow Connector 42"/>
          <p:cNvCxnSpPr>
            <a:stCxn id="42" idx="0"/>
            <a:endCxn id="41" idx="1"/>
          </p:cNvCxnSpPr>
          <p:nvPr/>
        </p:nvCxnSpPr>
        <p:spPr>
          <a:xfrm flipH="1" flipV="1">
            <a:off x="2133600" y="2203966"/>
            <a:ext cx="800100" cy="1415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276600" y="2171700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90500"/>
            <a:ext cx="78486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67200" y="1905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14600" y="2400300"/>
            <a:ext cx="1752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Alpine-apache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90800" y="2933700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172.17.0.15:80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495300"/>
            <a:ext cx="29535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Hw-svc:  ( </a:t>
            </a:r>
            <a:r>
              <a:rPr lang="en-US" dirty="0" err="1" smtClean="0"/>
              <a:t>NodePort</a:t>
            </a:r>
            <a:r>
              <a:rPr lang="en-US" dirty="0" smtClean="0"/>
              <a:t> service)</a:t>
            </a:r>
          </a:p>
          <a:p>
            <a:r>
              <a:rPr lang="en-US" dirty="0" err="1" smtClean="0"/>
              <a:t>nodePort</a:t>
            </a:r>
            <a:r>
              <a:rPr lang="en-US" dirty="0" smtClean="0"/>
              <a:t>: 31001</a:t>
            </a:r>
          </a:p>
          <a:p>
            <a:r>
              <a:rPr lang="en-US" dirty="0" smtClean="0"/>
              <a:t>Endpoint: 172.17.0.15:80</a:t>
            </a:r>
          </a:p>
          <a:p>
            <a:r>
              <a:rPr lang="en-US" dirty="0" smtClean="0"/>
              <a:t>IP: </a:t>
            </a:r>
            <a:r>
              <a:rPr lang="en-US" dirty="0" smtClean="0"/>
              <a:t>10.106.73.181  (service IP)</a:t>
            </a:r>
          </a:p>
          <a:p>
            <a:r>
              <a:rPr lang="en-US" dirty="0" smtClean="0"/>
              <a:t>Port: 8888 (service port)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6383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31001</a:t>
            </a:r>
            <a:endParaRPr lang="en-US" dirty="0"/>
          </a:p>
        </p:txBody>
      </p:sp>
      <p:cxnSp>
        <p:nvCxnSpPr>
          <p:cNvPr id="9" name="Straight Arrow Connector 8"/>
          <p:cNvCxnSpPr>
            <a:endCxn id="7" idx="1"/>
          </p:cNvCxnSpPr>
          <p:nvPr/>
        </p:nvCxnSpPr>
        <p:spPr>
          <a:xfrm flipV="1">
            <a:off x="152400" y="1822966"/>
            <a:ext cx="685800" cy="196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495800" y="2324100"/>
            <a:ext cx="1752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Alpine-apache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2857500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172.17.0.14:80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724400" y="20955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429000" y="20193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23023" y="1638300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10.106.73.181:8888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3"/>
            <a:endCxn id="17" idx="1"/>
          </p:cNvCxnSpPr>
          <p:nvPr/>
        </p:nvCxnSpPr>
        <p:spPr>
          <a:xfrm>
            <a:off x="1607963" y="1822966"/>
            <a:ext cx="15150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flipH="1">
            <a:off x="6675119" y="2095500"/>
            <a:ext cx="3307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Expose a port on the node 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Loadbalancing</a:t>
            </a:r>
            <a:r>
              <a:rPr lang="en-US" dirty="0" smtClean="0"/>
              <a:t> between pods</a:t>
            </a:r>
          </a:p>
          <a:p>
            <a:pPr marL="342900" indent="-342900">
              <a:buAutoNum type="arabicPeriod"/>
            </a:pPr>
            <a:r>
              <a:rPr lang="en-US" dirty="0" smtClean="0"/>
              <a:t>Service discovery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66800" y="3619500"/>
            <a:ext cx="1981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Ghost:2368</a:t>
            </a:r>
          </a:p>
          <a:p>
            <a:pPr algn="ctr"/>
            <a:r>
              <a:rPr lang="en-US" dirty="0" smtClean="0"/>
              <a:t>db-svc:8888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886200" y="4240768"/>
            <a:ext cx="1981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Db:3306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71600" y="4469368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172.17.0.30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68656" y="4850368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172.17.0.31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190435" y="3361372"/>
            <a:ext cx="29535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db-svc: (</a:t>
            </a:r>
            <a:r>
              <a:rPr lang="en-US" dirty="0" err="1" smtClean="0"/>
              <a:t>ClusterIP</a:t>
            </a:r>
            <a:r>
              <a:rPr lang="en-US" dirty="0" smtClean="0"/>
              <a:t> services)</a:t>
            </a:r>
          </a:p>
          <a:p>
            <a:r>
              <a:rPr lang="en-US" dirty="0" smtClean="0"/>
              <a:t>Endpoint: 172.17.0.31:3306</a:t>
            </a:r>
          </a:p>
          <a:p>
            <a:r>
              <a:rPr lang="en-US" dirty="0" smtClean="0"/>
              <a:t>IP: </a:t>
            </a:r>
            <a:r>
              <a:rPr lang="en-US" dirty="0" smtClean="0"/>
              <a:t>10.126.78.100  (service IP)</a:t>
            </a:r>
          </a:p>
          <a:p>
            <a:r>
              <a:rPr lang="en-US" dirty="0" smtClean="0"/>
              <a:t>Port: 8888 (service port)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5200" y="342900"/>
            <a:ext cx="28956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342900"/>
            <a:ext cx="940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Kubectl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28" idx="1"/>
          </p:cNvCxnSpPr>
          <p:nvPr/>
        </p:nvCxnSpPr>
        <p:spPr>
          <a:xfrm>
            <a:off x="1093299" y="527566"/>
            <a:ext cx="32501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05200" y="0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Node: 192.168.99.100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10200" y="2781300"/>
            <a:ext cx="28956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10200" y="4610100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Node1: 192.168.99.101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0" y="2933700"/>
            <a:ext cx="88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kubelet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7909560" y="2946959"/>
            <a:ext cx="102870" cy="667950"/>
          </a:xfrm>
          <a:custGeom>
            <a:avLst/>
            <a:gdLst>
              <a:gd name="connsiteX0" fmla="*/ 102870 w 102870"/>
              <a:gd name="connsiteY0" fmla="*/ 13411 h 667950"/>
              <a:gd name="connsiteX1" fmla="*/ 68580 w 102870"/>
              <a:gd name="connsiteY1" fmla="*/ 1981 h 667950"/>
              <a:gd name="connsiteX2" fmla="*/ 0 w 102870"/>
              <a:gd name="connsiteY2" fmla="*/ 59131 h 667950"/>
              <a:gd name="connsiteX3" fmla="*/ 22860 w 102870"/>
              <a:gd name="connsiteY3" fmla="*/ 139141 h 667950"/>
              <a:gd name="connsiteX4" fmla="*/ 11430 w 102870"/>
              <a:gd name="connsiteY4" fmla="*/ 242011 h 667950"/>
              <a:gd name="connsiteX5" fmla="*/ 22860 w 102870"/>
              <a:gd name="connsiteY5" fmla="*/ 493471 h 667950"/>
              <a:gd name="connsiteX6" fmla="*/ 34290 w 102870"/>
              <a:gd name="connsiteY6" fmla="*/ 573481 h 66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" h="667950">
                <a:moveTo>
                  <a:pt x="102870" y="13411"/>
                </a:moveTo>
                <a:cubicBezTo>
                  <a:pt x="91440" y="9601"/>
                  <a:pt x="80464" y="0"/>
                  <a:pt x="68580" y="1981"/>
                </a:cubicBezTo>
                <a:cubicBezTo>
                  <a:pt x="49484" y="5164"/>
                  <a:pt x="10299" y="48832"/>
                  <a:pt x="0" y="59131"/>
                </a:cubicBezTo>
                <a:cubicBezTo>
                  <a:pt x="5390" y="75301"/>
                  <a:pt x="22860" y="124789"/>
                  <a:pt x="22860" y="139141"/>
                </a:cubicBezTo>
                <a:cubicBezTo>
                  <a:pt x="22860" y="173642"/>
                  <a:pt x="15240" y="207721"/>
                  <a:pt x="11430" y="242011"/>
                </a:cubicBezTo>
                <a:cubicBezTo>
                  <a:pt x="15240" y="325831"/>
                  <a:pt x="16662" y="409794"/>
                  <a:pt x="22860" y="493471"/>
                </a:cubicBezTo>
                <a:cubicBezTo>
                  <a:pt x="35784" y="667950"/>
                  <a:pt x="34290" y="488104"/>
                  <a:pt x="34290" y="57348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05200" y="1790700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29971" y="4229100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600200" y="2781300"/>
            <a:ext cx="28956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00200" y="4610100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Node2: 192.168.99.102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48000" y="2933700"/>
            <a:ext cx="88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kubelet</a:t>
            </a:r>
            <a:endParaRPr lang="en-US" dirty="0"/>
          </a:p>
        </p:txBody>
      </p:sp>
      <p:sp>
        <p:nvSpPr>
          <p:cNvPr id="21" name="Freeform 20"/>
          <p:cNvSpPr/>
          <p:nvPr/>
        </p:nvSpPr>
        <p:spPr>
          <a:xfrm>
            <a:off x="4099560" y="2946959"/>
            <a:ext cx="102870" cy="667950"/>
          </a:xfrm>
          <a:custGeom>
            <a:avLst/>
            <a:gdLst>
              <a:gd name="connsiteX0" fmla="*/ 102870 w 102870"/>
              <a:gd name="connsiteY0" fmla="*/ 13411 h 667950"/>
              <a:gd name="connsiteX1" fmla="*/ 68580 w 102870"/>
              <a:gd name="connsiteY1" fmla="*/ 1981 h 667950"/>
              <a:gd name="connsiteX2" fmla="*/ 0 w 102870"/>
              <a:gd name="connsiteY2" fmla="*/ 59131 h 667950"/>
              <a:gd name="connsiteX3" fmla="*/ 22860 w 102870"/>
              <a:gd name="connsiteY3" fmla="*/ 139141 h 667950"/>
              <a:gd name="connsiteX4" fmla="*/ 11430 w 102870"/>
              <a:gd name="connsiteY4" fmla="*/ 242011 h 667950"/>
              <a:gd name="connsiteX5" fmla="*/ 22860 w 102870"/>
              <a:gd name="connsiteY5" fmla="*/ 493471 h 667950"/>
              <a:gd name="connsiteX6" fmla="*/ 34290 w 102870"/>
              <a:gd name="connsiteY6" fmla="*/ 573481 h 66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" h="667950">
                <a:moveTo>
                  <a:pt x="102870" y="13411"/>
                </a:moveTo>
                <a:cubicBezTo>
                  <a:pt x="91440" y="9601"/>
                  <a:pt x="80464" y="0"/>
                  <a:pt x="68580" y="1981"/>
                </a:cubicBezTo>
                <a:cubicBezTo>
                  <a:pt x="49484" y="5164"/>
                  <a:pt x="10299" y="48832"/>
                  <a:pt x="0" y="59131"/>
                </a:cubicBezTo>
                <a:cubicBezTo>
                  <a:pt x="5390" y="75301"/>
                  <a:pt x="22860" y="124789"/>
                  <a:pt x="22860" y="139141"/>
                </a:cubicBezTo>
                <a:cubicBezTo>
                  <a:pt x="22860" y="173642"/>
                  <a:pt x="15240" y="207721"/>
                  <a:pt x="11430" y="242011"/>
                </a:cubicBezTo>
                <a:cubicBezTo>
                  <a:pt x="15240" y="325831"/>
                  <a:pt x="16662" y="409794"/>
                  <a:pt x="22860" y="493471"/>
                </a:cubicBezTo>
                <a:cubicBezTo>
                  <a:pt x="35784" y="667950"/>
                  <a:pt x="34290" y="488104"/>
                  <a:pt x="34290" y="57348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619971" y="4229100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2400" y="647700"/>
            <a:ext cx="2493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Kubectl</a:t>
            </a:r>
            <a:r>
              <a:rPr lang="en-US" dirty="0" smtClean="0"/>
              <a:t> apply –f dep.yml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343400" y="342900"/>
            <a:ext cx="114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api</a:t>
            </a:r>
            <a:r>
              <a:rPr lang="en-US" dirty="0" smtClean="0"/>
              <a:t>-server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505200" y="800100"/>
            <a:ext cx="2026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Controller-manager</a:t>
            </a:r>
          </a:p>
          <a:p>
            <a:r>
              <a:rPr lang="en-US" sz="1400" dirty="0" err="1" smtClean="0"/>
              <a:t>dep,rc,rs,pod</a:t>
            </a:r>
            <a:r>
              <a:rPr lang="en-US" sz="1400" dirty="0" smtClean="0"/>
              <a:t>-def</a:t>
            </a:r>
            <a:endParaRPr lang="en-US" sz="1400" dirty="0"/>
          </a:p>
        </p:txBody>
      </p:sp>
      <p:cxnSp>
        <p:nvCxnSpPr>
          <p:cNvPr id="32" name="Straight Arrow Connector 31"/>
          <p:cNvCxnSpPr>
            <a:stCxn id="28" idx="2"/>
            <a:endCxn id="30" idx="0"/>
          </p:cNvCxnSpPr>
          <p:nvPr/>
        </p:nvCxnSpPr>
        <p:spPr>
          <a:xfrm flipH="1">
            <a:off x="4518587" y="712232"/>
            <a:ext cx="398785" cy="87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495800" y="12573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57800" y="1562100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2"/>
            <a:endCxn id="11" idx="0"/>
          </p:cNvCxnSpPr>
          <p:nvPr/>
        </p:nvCxnSpPr>
        <p:spPr>
          <a:xfrm>
            <a:off x="5808592" y="1931432"/>
            <a:ext cx="1493921" cy="1002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57400" y="342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648200" y="506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724400" y="1345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403914" y="225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11" idx="2"/>
            <a:endCxn id="17" idx="0"/>
          </p:cNvCxnSpPr>
          <p:nvPr/>
        </p:nvCxnSpPr>
        <p:spPr>
          <a:xfrm flipH="1">
            <a:off x="5839186" y="3303032"/>
            <a:ext cx="1463327" cy="926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400800" y="3543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6705600" y="4229100"/>
            <a:ext cx="16764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Pod cont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17" idx="3"/>
            <a:endCxn id="45" idx="2"/>
          </p:cNvCxnSpPr>
          <p:nvPr/>
        </p:nvCxnSpPr>
        <p:spPr>
          <a:xfrm flipV="1">
            <a:off x="6248400" y="4381500"/>
            <a:ext cx="457200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24600" y="42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6019800" y="4229100"/>
            <a:ext cx="1066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400800" y="4088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086600" y="3619500"/>
            <a:ext cx="13716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r>
              <a:rPr lang="en-US" dirty="0" smtClean="0"/>
              <a:t> cont</a:t>
            </a:r>
            <a:endParaRPr lang="en-US" dirty="0"/>
          </a:p>
        </p:txBody>
      </p:sp>
      <p:cxnSp>
        <p:nvCxnSpPr>
          <p:cNvPr id="56" name="Straight Arrow Connector 55"/>
          <p:cNvCxnSpPr>
            <a:endCxn id="54" idx="2"/>
          </p:cNvCxnSpPr>
          <p:nvPr/>
        </p:nvCxnSpPr>
        <p:spPr>
          <a:xfrm flipV="1">
            <a:off x="5943600" y="3810000"/>
            <a:ext cx="11430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553200" y="3783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8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3352800" y="342900"/>
            <a:ext cx="3200400" cy="16002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stCxn id="58" idx="3"/>
          </p:cNvCxnSpPr>
          <p:nvPr/>
        </p:nvCxnSpPr>
        <p:spPr>
          <a:xfrm flipV="1">
            <a:off x="6553200" y="723900"/>
            <a:ext cx="4572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086600" y="495300"/>
            <a:ext cx="1470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Control-plane</a:t>
            </a:r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4343400" y="1714500"/>
            <a:ext cx="914400" cy="457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etcd</a:t>
            </a:r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5029200" y="6477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181600" y="2095500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239000" y="1954768"/>
            <a:ext cx="119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data-plane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86200" y="647700"/>
            <a:ext cx="1981200" cy="297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38600" y="3695700"/>
            <a:ext cx="114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k8smaster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77000" y="647700"/>
            <a:ext cx="1981200" cy="297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29400" y="369570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k8snode1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86200" y="952500"/>
            <a:ext cx="19562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Apiserver</a:t>
            </a:r>
            <a:endParaRPr lang="en-US" dirty="0" smtClean="0"/>
          </a:p>
          <a:p>
            <a:r>
              <a:rPr lang="en-US" dirty="0" err="1" smtClean="0"/>
              <a:t>Kubelet</a:t>
            </a:r>
            <a:endParaRPr lang="en-US" dirty="0" smtClean="0"/>
          </a:p>
          <a:p>
            <a:r>
              <a:rPr lang="en-US" dirty="0" err="1" smtClean="0"/>
              <a:t>Controllermanager</a:t>
            </a:r>
            <a:endParaRPr lang="en-US" dirty="0" smtClean="0"/>
          </a:p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77000" y="952500"/>
            <a:ext cx="88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kubelet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62400" y="3238500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96771" y="3162300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docker</a:t>
            </a:r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0" y="0"/>
            <a:ext cx="1524000" cy="19431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Github</a:t>
            </a:r>
            <a:endParaRPr lang="en-US" dirty="0" smtClean="0"/>
          </a:p>
          <a:p>
            <a:pPr algn="ctr"/>
            <a:r>
              <a:rPr lang="en-US" dirty="0" smtClean="0"/>
              <a:t>Code</a:t>
            </a:r>
          </a:p>
          <a:p>
            <a:pPr algn="ctr"/>
            <a:r>
              <a:rPr lang="en-US" dirty="0" err="1" smtClean="0"/>
              <a:t>Dockerfile</a:t>
            </a:r>
            <a:endParaRPr lang="en-US" dirty="0" smtClean="0"/>
          </a:p>
          <a:p>
            <a:pPr algn="ctr"/>
            <a:r>
              <a:rPr lang="en-US" dirty="0" smtClean="0"/>
              <a:t>Dep.yml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2298680"/>
            <a:ext cx="1981200" cy="297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1943100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 machine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2298680"/>
            <a:ext cx="281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Java</a:t>
            </a:r>
          </a:p>
          <a:p>
            <a:pPr marL="342900" indent="-342900">
              <a:buAutoNum type="arabicPeriod"/>
            </a:pPr>
            <a:r>
              <a:rPr lang="en-US" dirty="0" smtClean="0"/>
              <a:t>Jenkins</a:t>
            </a:r>
          </a:p>
          <a:p>
            <a:pPr marL="342900" indent="-342900">
              <a:buAutoNum type="arabicPeriod"/>
            </a:pPr>
            <a:r>
              <a:rPr lang="en-US" dirty="0" smtClean="0"/>
              <a:t>Pull code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Compile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Docker</a:t>
            </a:r>
            <a:r>
              <a:rPr lang="en-US" dirty="0" smtClean="0"/>
              <a:t> image build </a:t>
            </a:r>
            <a:r>
              <a:rPr lang="en-US" dirty="0" err="1" smtClean="0"/>
              <a:t>Dockerfile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Docker</a:t>
            </a:r>
            <a:r>
              <a:rPr lang="en-US" dirty="0" smtClean="0"/>
              <a:t> login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Docker</a:t>
            </a:r>
            <a:r>
              <a:rPr lang="en-US" dirty="0" smtClean="0"/>
              <a:t> image push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Kubectl</a:t>
            </a:r>
            <a:r>
              <a:rPr lang="en-US" dirty="0" smtClean="0"/>
              <a:t> apply –f dep.yml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4988123"/>
            <a:ext cx="1891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Docker</a:t>
            </a:r>
            <a:r>
              <a:rPr lang="en-US" sz="1400" dirty="0" smtClean="0"/>
              <a:t>, </a:t>
            </a:r>
            <a:r>
              <a:rPr lang="en-US" sz="1400" dirty="0" err="1" smtClean="0"/>
              <a:t>kubectl</a:t>
            </a:r>
            <a:r>
              <a:rPr lang="en-US" sz="1400" dirty="0" smtClean="0"/>
              <a:t> (</a:t>
            </a:r>
            <a:r>
              <a:rPr lang="en-US" sz="1400" dirty="0" err="1" smtClean="0"/>
              <a:t>config</a:t>
            </a:r>
            <a:r>
              <a:rPr lang="en-US" sz="1400" dirty="0" smtClean="0"/>
              <a:t>)</a:t>
            </a:r>
            <a:endParaRPr lang="en-US" dirty="0"/>
          </a:p>
        </p:txBody>
      </p:sp>
      <p:sp>
        <p:nvSpPr>
          <p:cNvPr id="15" name="Cloud 14"/>
          <p:cNvSpPr/>
          <p:nvPr/>
        </p:nvSpPr>
        <p:spPr>
          <a:xfrm>
            <a:off x="1905000" y="266700"/>
            <a:ext cx="1600200" cy="533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Hub.docker.com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5" idx="1"/>
          </p:cNvCxnSpPr>
          <p:nvPr/>
        </p:nvCxnSpPr>
        <p:spPr>
          <a:xfrm flipV="1">
            <a:off x="2286000" y="799532"/>
            <a:ext cx="419100" cy="3505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971800" y="1104900"/>
            <a:ext cx="990600" cy="358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0"/>
            <a:endCxn id="9" idx="0"/>
          </p:cNvCxnSpPr>
          <p:nvPr/>
        </p:nvCxnSpPr>
        <p:spPr>
          <a:xfrm>
            <a:off x="6905986" y="31623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7" idx="1"/>
          </p:cNvCxnSpPr>
          <p:nvPr/>
        </p:nvCxnSpPr>
        <p:spPr>
          <a:xfrm flipV="1">
            <a:off x="4876800" y="1137166"/>
            <a:ext cx="1600200" cy="805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9" idx="0"/>
          </p:cNvCxnSpPr>
          <p:nvPr/>
        </p:nvCxnSpPr>
        <p:spPr>
          <a:xfrm flipH="1">
            <a:off x="6905986" y="1321832"/>
            <a:ext cx="15527" cy="1840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010400" y="27813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315200" y="2552700"/>
            <a:ext cx="685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162800" y="33147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467600" y="3086100"/>
            <a:ext cx="685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3124200" y="723900"/>
            <a:ext cx="3505200" cy="259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342900"/>
            <a:ext cx="6477000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57400" y="3162300"/>
            <a:ext cx="6477000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2019300"/>
            <a:ext cx="5334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</a:t>
            </a:r>
          </a:p>
          <a:p>
            <a:pPr algn="ctr"/>
            <a:r>
              <a:rPr lang="en-US" dirty="0" err="1" smtClean="0"/>
              <a:t>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0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Node1: 192.168.99.100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3600" y="2857500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Node2: 192.168.99.101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21668" y="342900"/>
            <a:ext cx="1312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Docker</a:t>
            </a:r>
            <a:r>
              <a:rPr lang="en-US" sz="1400" dirty="0" smtClean="0"/>
              <a:t>, </a:t>
            </a:r>
            <a:r>
              <a:rPr lang="en-US" sz="1400" dirty="0" err="1" smtClean="0"/>
              <a:t>kubelet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9000" y="3162300"/>
            <a:ext cx="1312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Docker</a:t>
            </a:r>
            <a:r>
              <a:rPr lang="en-US" sz="1400" dirty="0" smtClean="0"/>
              <a:t>, </a:t>
            </a:r>
            <a:r>
              <a:rPr lang="en-US" sz="1400" dirty="0" err="1" smtClean="0"/>
              <a:t>kubelet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715000" y="952500"/>
            <a:ext cx="1524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Pod1</a:t>
            </a:r>
          </a:p>
        </p:txBody>
      </p:sp>
      <p:sp>
        <p:nvSpPr>
          <p:cNvPr id="10" name="Oval 9"/>
          <p:cNvSpPr/>
          <p:nvPr/>
        </p:nvSpPr>
        <p:spPr>
          <a:xfrm>
            <a:off x="5791200" y="3619500"/>
            <a:ext cx="1524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Pod2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91200" y="14097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172.17.0.17</a:t>
            </a:r>
          </a:p>
          <a:p>
            <a:r>
              <a:rPr lang="en-US" dirty="0" smtClean="0"/>
              <a:t>1. ping 172.18.0.17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43600" y="41529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172.18.0.17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2400" y="266700"/>
            <a:ext cx="161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Pod-pod </a:t>
            </a:r>
            <a:r>
              <a:rPr lang="en-US" dirty="0" err="1" smtClean="0"/>
              <a:t>comm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33600" y="1485900"/>
            <a:ext cx="28643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Kube</a:t>
            </a:r>
            <a:r>
              <a:rPr lang="en-US" sz="1400" dirty="0" smtClean="0"/>
              <a:t>-proxy</a:t>
            </a:r>
          </a:p>
          <a:p>
            <a:r>
              <a:rPr lang="en-US" sz="1400" dirty="0" smtClean="0"/>
              <a:t>172.17.0.0  next hop 192.168.99.100</a:t>
            </a:r>
          </a:p>
          <a:p>
            <a:r>
              <a:rPr lang="en-US" sz="1400" dirty="0" smtClean="0"/>
              <a:t>172.18.0.0 next hop 192.168.99.101</a:t>
            </a:r>
            <a:endParaRPr lang="en-US" dirty="0"/>
          </a:p>
        </p:txBody>
      </p:sp>
      <p:sp>
        <p:nvSpPr>
          <p:cNvPr id="17" name="Cloud 16"/>
          <p:cNvSpPr/>
          <p:nvPr/>
        </p:nvSpPr>
        <p:spPr>
          <a:xfrm>
            <a:off x="457200" y="1333500"/>
            <a:ext cx="1752600" cy="3124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85801" y="952500"/>
            <a:ext cx="137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Mesh n/w</a:t>
            </a:r>
          </a:p>
          <a:p>
            <a:r>
              <a:rPr lang="en-US" dirty="0" smtClean="0"/>
              <a:t>Flannel</a:t>
            </a:r>
          </a:p>
          <a:p>
            <a:r>
              <a:rPr lang="en-US" dirty="0" smtClean="0"/>
              <a:t>Cloud-weave - </a:t>
            </a:r>
            <a:r>
              <a:rPr lang="en-US" dirty="0" err="1" smtClean="0"/>
              <a:t>gc</a:t>
            </a:r>
            <a:endParaRPr lang="en-US" dirty="0" smtClean="0"/>
          </a:p>
          <a:p>
            <a:r>
              <a:rPr lang="en-US" dirty="0" smtClean="0"/>
              <a:t>Calico - </a:t>
            </a:r>
            <a:r>
              <a:rPr lang="en-US" dirty="0" err="1" smtClean="0"/>
              <a:t>aws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57400" y="4610100"/>
            <a:ext cx="28643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Kube</a:t>
            </a:r>
            <a:r>
              <a:rPr lang="en-US" sz="1400" dirty="0" smtClean="0"/>
              <a:t>-proxy</a:t>
            </a:r>
          </a:p>
          <a:p>
            <a:r>
              <a:rPr lang="en-US" sz="1400" dirty="0" smtClean="0"/>
              <a:t>172.17.0.0  next hop 192.168.99.100</a:t>
            </a:r>
          </a:p>
          <a:p>
            <a:r>
              <a:rPr lang="en-US" sz="1400" dirty="0" smtClean="0"/>
              <a:t>172.18.0.0 next hop 192.168.99.101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9" idx="2"/>
            <a:endCxn id="5" idx="2"/>
          </p:cNvCxnSpPr>
          <p:nvPr/>
        </p:nvCxnSpPr>
        <p:spPr>
          <a:xfrm flipH="1" flipV="1">
            <a:off x="3402595" y="369332"/>
            <a:ext cx="2312405" cy="84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19600" y="6477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15" idx="0"/>
          </p:cNvCxnSpPr>
          <p:nvPr/>
        </p:nvCxnSpPr>
        <p:spPr>
          <a:xfrm>
            <a:off x="3352800" y="419100"/>
            <a:ext cx="212955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2"/>
            <a:endCxn id="6" idx="0"/>
          </p:cNvCxnSpPr>
          <p:nvPr/>
        </p:nvCxnSpPr>
        <p:spPr>
          <a:xfrm flipH="1">
            <a:off x="3326395" y="2224564"/>
            <a:ext cx="239360" cy="632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  <a:endCxn id="10" idx="2"/>
          </p:cNvCxnSpPr>
          <p:nvPr/>
        </p:nvCxnSpPr>
        <p:spPr>
          <a:xfrm>
            <a:off x="3326395" y="3226832"/>
            <a:ext cx="2464805" cy="659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52800" y="952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2800" y="2335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270314" y="3250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342900"/>
            <a:ext cx="6477000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57400" y="3162300"/>
            <a:ext cx="6477000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2019300"/>
            <a:ext cx="5334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</a:t>
            </a:r>
          </a:p>
          <a:p>
            <a:pPr algn="ctr"/>
            <a:r>
              <a:rPr lang="en-US" dirty="0" err="1" smtClean="0"/>
              <a:t>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0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Node1: 192.168.99.100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3600" y="2857500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Node2: 192.168.99.101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21668" y="342900"/>
            <a:ext cx="1312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Docker</a:t>
            </a:r>
            <a:r>
              <a:rPr lang="en-US" sz="1400" dirty="0" smtClean="0"/>
              <a:t>, </a:t>
            </a:r>
            <a:r>
              <a:rPr lang="en-US" sz="1400" dirty="0" err="1" smtClean="0"/>
              <a:t>kubelet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9000" y="3162300"/>
            <a:ext cx="1312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Docker</a:t>
            </a:r>
            <a:r>
              <a:rPr lang="en-US" sz="1400" dirty="0" smtClean="0"/>
              <a:t>, </a:t>
            </a:r>
            <a:r>
              <a:rPr lang="en-US" sz="1400" dirty="0" err="1" smtClean="0"/>
              <a:t>kubelet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715000" y="952500"/>
            <a:ext cx="1524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Pod1</a:t>
            </a:r>
          </a:p>
        </p:txBody>
      </p:sp>
      <p:sp>
        <p:nvSpPr>
          <p:cNvPr id="10" name="Oval 9"/>
          <p:cNvSpPr/>
          <p:nvPr/>
        </p:nvSpPr>
        <p:spPr>
          <a:xfrm>
            <a:off x="5791200" y="3619500"/>
            <a:ext cx="1524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Db:3306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91200" y="13335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172.17.0.17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Jdbc</a:t>
            </a:r>
            <a:r>
              <a:rPr lang="en-US" dirty="0" smtClean="0"/>
              <a:t> : db-svc:8888</a:t>
            </a:r>
          </a:p>
          <a:p>
            <a:pPr marL="342900" indent="-342900">
              <a:buAutoNum type="arabicPeriod"/>
            </a:pPr>
            <a:r>
              <a:rPr lang="en-US" dirty="0" smtClean="0"/>
              <a:t>/etc/</a:t>
            </a:r>
            <a:r>
              <a:rPr lang="en-US" dirty="0" err="1" smtClean="0"/>
              <a:t>resolv.conf</a:t>
            </a:r>
            <a:r>
              <a:rPr lang="en-US" dirty="0" smtClean="0"/>
              <a:t>: 10.96.0.10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Jdbc</a:t>
            </a:r>
            <a:r>
              <a:rPr lang="en-US" dirty="0" smtClean="0"/>
              <a:t>: 10.201.34.45:8888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43600" y="41529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172.18.0.17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2400" y="266700"/>
            <a:ext cx="161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Pod-pod </a:t>
            </a:r>
            <a:r>
              <a:rPr lang="en-US" dirty="0" err="1" smtClean="0"/>
              <a:t>comm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33600" y="1598593"/>
            <a:ext cx="508818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Kube</a:t>
            </a:r>
            <a:r>
              <a:rPr lang="en-US" sz="1400" dirty="0" smtClean="0"/>
              <a:t>-proxy</a:t>
            </a:r>
          </a:p>
          <a:p>
            <a:r>
              <a:rPr lang="en-US" sz="1400" dirty="0" smtClean="0"/>
              <a:t>172.17.0.0  next hop 192.168.99.100</a:t>
            </a:r>
          </a:p>
          <a:p>
            <a:r>
              <a:rPr lang="en-US" sz="1400" dirty="0" smtClean="0"/>
              <a:t>172.18.0.0 next hop 192.168.99.101</a:t>
            </a:r>
          </a:p>
          <a:p>
            <a:r>
              <a:rPr lang="en-US" sz="1400" dirty="0" smtClean="0"/>
              <a:t>10.201.34.45:8888 – revlook</a:t>
            </a:r>
            <a:r>
              <a:rPr lang="en-US" sz="1400" dirty="0" smtClean="0">
                <a:sym typeface="Wingdings" pitchFamily="2" charset="2"/>
              </a:rPr>
              <a:t>172.18.0.17:3306, 172.18.0.18:3306</a:t>
            </a:r>
          </a:p>
          <a:p>
            <a:r>
              <a:rPr lang="en-US" sz="1400" dirty="0" smtClean="0">
                <a:sym typeface="Wingdings" pitchFamily="2" charset="2"/>
              </a:rPr>
              <a:t>10.96.0.10:53  172.18.0.12:53</a:t>
            </a:r>
            <a:endParaRPr lang="en-US" dirty="0"/>
          </a:p>
        </p:txBody>
      </p:sp>
      <p:sp>
        <p:nvSpPr>
          <p:cNvPr id="15" name="Cloud 14"/>
          <p:cNvSpPr/>
          <p:nvPr/>
        </p:nvSpPr>
        <p:spPr>
          <a:xfrm>
            <a:off x="457200" y="1333500"/>
            <a:ext cx="1752600" cy="3124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5801" y="952500"/>
            <a:ext cx="137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Mesh n/w</a:t>
            </a:r>
          </a:p>
          <a:p>
            <a:r>
              <a:rPr lang="en-US" dirty="0" smtClean="0"/>
              <a:t>Flannel</a:t>
            </a:r>
          </a:p>
          <a:p>
            <a:r>
              <a:rPr lang="en-US" dirty="0" smtClean="0"/>
              <a:t>Cloud-weave - </a:t>
            </a:r>
            <a:r>
              <a:rPr lang="en-US" dirty="0" err="1" smtClean="0"/>
              <a:t>gc</a:t>
            </a:r>
            <a:endParaRPr lang="en-US" dirty="0" smtClean="0"/>
          </a:p>
          <a:p>
            <a:r>
              <a:rPr lang="en-US" dirty="0" smtClean="0"/>
              <a:t>Calico - </a:t>
            </a:r>
            <a:r>
              <a:rPr lang="en-US" dirty="0" err="1" smtClean="0"/>
              <a:t>aws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57400" y="4610100"/>
            <a:ext cx="5562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Kube</a:t>
            </a:r>
            <a:r>
              <a:rPr lang="en-US" sz="1400" dirty="0" smtClean="0"/>
              <a:t>-proxy</a:t>
            </a:r>
          </a:p>
          <a:p>
            <a:r>
              <a:rPr lang="en-US" sz="1400" dirty="0" smtClean="0"/>
              <a:t>172.17.0.0  next hop 192.168.99.100</a:t>
            </a:r>
          </a:p>
          <a:p>
            <a:r>
              <a:rPr lang="en-US" sz="1400" dirty="0" smtClean="0"/>
              <a:t>172.18.0.0 next hop 192.168.99.101</a:t>
            </a:r>
          </a:p>
          <a:p>
            <a:r>
              <a:rPr lang="en-US" sz="1400" dirty="0" smtClean="0"/>
              <a:t>10.201.34.45:8888 – revlook</a:t>
            </a:r>
            <a:r>
              <a:rPr lang="en-US" sz="1400" dirty="0" smtClean="0">
                <a:sym typeface="Wingdings" pitchFamily="2" charset="2"/>
              </a:rPr>
              <a:t></a:t>
            </a:r>
            <a:r>
              <a:rPr lang="en-US" sz="1400" dirty="0" smtClean="0">
                <a:sym typeface="Wingdings" pitchFamily="2" charset="2"/>
              </a:rPr>
              <a:t>172.18.0.17:3306, 172.18.0.18:3306</a:t>
            </a:r>
            <a:endParaRPr lang="en-US" sz="1400" dirty="0" smtClean="0"/>
          </a:p>
          <a:p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162800" y="10287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8077200" y="647700"/>
            <a:ext cx="1066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dns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315200" y="1181100"/>
            <a:ext cx="1219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1"/>
            <a:endCxn id="5" idx="2"/>
          </p:cNvCxnSpPr>
          <p:nvPr/>
        </p:nvCxnSpPr>
        <p:spPr>
          <a:xfrm flipH="1" flipV="1">
            <a:off x="3402595" y="369332"/>
            <a:ext cx="2535590" cy="661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48200" y="571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1600200" y="190500"/>
            <a:ext cx="838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905000" y="266700"/>
            <a:ext cx="8382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57400" y="723900"/>
            <a:ext cx="196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 </a:t>
            </a:r>
            <a:r>
              <a:rPr lang="en-US" dirty="0" err="1" smtClean="0"/>
              <a:t>inflight</a:t>
            </a:r>
            <a:r>
              <a:rPr lang="en-US" dirty="0" smtClean="0"/>
              <a:t>-snagging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28800" y="38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971800" y="1116568"/>
            <a:ext cx="2844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6. </a:t>
            </a:r>
            <a:r>
              <a:rPr lang="en-US" dirty="0" err="1" smtClean="0"/>
              <a:t>Kubeproxy</a:t>
            </a:r>
            <a:r>
              <a:rPr lang="en-US" dirty="0" smtClean="0"/>
              <a:t> reverse lookup</a:t>
            </a:r>
          </a:p>
          <a:p>
            <a:r>
              <a:rPr lang="en-US" dirty="0" smtClean="0"/>
              <a:t>7. 172.18.0.17:3306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3886200" y="1638300"/>
            <a:ext cx="8382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0" idx="1"/>
          </p:cNvCxnSpPr>
          <p:nvPr/>
        </p:nvCxnSpPr>
        <p:spPr>
          <a:xfrm>
            <a:off x="3886200" y="3086100"/>
            <a:ext cx="2128185" cy="611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352800" y="3695700"/>
            <a:ext cx="1524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Db:3306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352800" y="42291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172.18.0.18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391400" y="571500"/>
            <a:ext cx="67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canal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543800" y="3543300"/>
            <a:ext cx="67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canal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7620000" y="1333500"/>
            <a:ext cx="762000" cy="1219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72400" y="262890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Dbip:3306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9600" y="723900"/>
            <a:ext cx="1219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Apache:80</a:t>
            </a:r>
          </a:p>
          <a:p>
            <a:pPr algn="ctr"/>
            <a:r>
              <a:rPr lang="en-US" dirty="0" smtClean="0"/>
              <a:t>Dbip:3306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2" idx="2"/>
          </p:cNvCxnSpPr>
          <p:nvPr/>
        </p:nvCxnSpPr>
        <p:spPr>
          <a:xfrm>
            <a:off x="5638800" y="1181100"/>
            <a:ext cx="1981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419600" y="1790700"/>
            <a:ext cx="1219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Apache:80</a:t>
            </a:r>
          </a:p>
          <a:p>
            <a:pPr algn="ctr"/>
            <a:r>
              <a:rPr lang="en-US" dirty="0" smtClean="0"/>
              <a:t>Dbip:3306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2" idx="2"/>
          </p:cNvCxnSpPr>
          <p:nvPr/>
        </p:nvCxnSpPr>
        <p:spPr>
          <a:xfrm flipV="1">
            <a:off x="5638800" y="1943100"/>
            <a:ext cx="1981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19600" y="4191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172.17.0.17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27051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172.17.0.18</a:t>
            </a:r>
            <a:endParaRPr lang="en-US" dirty="0"/>
          </a:p>
        </p:txBody>
      </p:sp>
      <p:sp>
        <p:nvSpPr>
          <p:cNvPr id="12" name="Smiley Face 11"/>
          <p:cNvSpPr/>
          <p:nvPr/>
        </p:nvSpPr>
        <p:spPr>
          <a:xfrm>
            <a:off x="228600" y="1181100"/>
            <a:ext cx="685800" cy="7620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05000" y="1181100"/>
            <a:ext cx="1371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Ha-proxy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52600" y="800100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12.56.78.12:8888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05000" y="2171700"/>
            <a:ext cx="18020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roundrobin</a:t>
            </a:r>
            <a:endParaRPr lang="en-US" dirty="0" smtClean="0"/>
          </a:p>
          <a:p>
            <a:r>
              <a:rPr lang="en-US" dirty="0" err="1" smtClean="0"/>
              <a:t>Backends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172.17.0.17:80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172.17.0.18:80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3" idx="3"/>
            <a:endCxn id="4" idx="1"/>
          </p:cNvCxnSpPr>
          <p:nvPr/>
        </p:nvCxnSpPr>
        <p:spPr>
          <a:xfrm flipV="1">
            <a:off x="3276600" y="1181100"/>
            <a:ext cx="11430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7" idx="1"/>
          </p:cNvCxnSpPr>
          <p:nvPr/>
        </p:nvCxnSpPr>
        <p:spPr>
          <a:xfrm>
            <a:off x="3276600" y="1676400"/>
            <a:ext cx="11430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24000" y="4076700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12.56.78.12:8888</a:t>
            </a:r>
            <a:endParaRPr lang="en-US" dirty="0"/>
          </a:p>
        </p:txBody>
      </p:sp>
      <p:cxnSp>
        <p:nvCxnSpPr>
          <p:cNvPr id="24" name="Straight Arrow Connector 23"/>
          <p:cNvCxnSpPr>
            <a:endCxn id="22" idx="1"/>
          </p:cNvCxnSpPr>
          <p:nvPr/>
        </p:nvCxnSpPr>
        <p:spPr>
          <a:xfrm>
            <a:off x="685800" y="4229100"/>
            <a:ext cx="838200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352800" y="4076700"/>
            <a:ext cx="771071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14800" y="40005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Reverse lookup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172200" y="3924300"/>
            <a:ext cx="15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172.17.0.17:80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28" idx="1"/>
          </p:cNvCxnSpPr>
          <p:nvPr/>
        </p:nvCxnSpPr>
        <p:spPr>
          <a:xfrm flipV="1">
            <a:off x="5715000" y="41089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676400" y="4533900"/>
            <a:ext cx="2058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10.106.73.181:8888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657600" y="4686300"/>
            <a:ext cx="771071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19600" y="46101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Reverse lookup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477000" y="4533900"/>
            <a:ext cx="15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172.17.0.17:80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019800" y="47185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4400" y="190500"/>
            <a:ext cx="339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Dns</a:t>
            </a:r>
            <a:r>
              <a:rPr lang="en-US" dirty="0" smtClean="0"/>
              <a:t>: box.prod.com </a:t>
            </a:r>
            <a:r>
              <a:rPr lang="en-US" dirty="0" smtClean="0">
                <a:sym typeface="Wingdings" pitchFamily="2" charset="2"/>
              </a:rPr>
              <a:t> 12.56.78.12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895600" y="5078968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12.56.78.12:8888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44" idx="3"/>
            <a:endCxn id="38" idx="1"/>
          </p:cNvCxnSpPr>
          <p:nvPr/>
        </p:nvCxnSpPr>
        <p:spPr>
          <a:xfrm flipV="1">
            <a:off x="2016386" y="5263634"/>
            <a:ext cx="879214" cy="64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724400" y="5078968"/>
            <a:ext cx="771071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86400" y="50027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Reverse lookup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543800" y="4926568"/>
            <a:ext cx="15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172.17.0.17:80</a:t>
            </a:r>
            <a:endParaRPr lang="en-US" dirty="0"/>
          </a:p>
        </p:txBody>
      </p:sp>
      <p:cxnSp>
        <p:nvCxnSpPr>
          <p:cNvPr id="43" name="Straight Arrow Connector 42"/>
          <p:cNvCxnSpPr>
            <a:endCxn id="42" idx="1"/>
          </p:cNvCxnSpPr>
          <p:nvPr/>
        </p:nvCxnSpPr>
        <p:spPr>
          <a:xfrm flipV="1">
            <a:off x="7086600" y="5111234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0" y="5143500"/>
            <a:ext cx="20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Box.prod.com:8888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286000" y="5002768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dns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4762500"/>
            <a:ext cx="4114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HOST(Windows) 6C, 6G, -2C-2G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4305300"/>
            <a:ext cx="411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2476500"/>
            <a:ext cx="1676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-1C, -1G</a:t>
            </a:r>
          </a:p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dirty="0" smtClean="0"/>
              <a:t>-1C, -1G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38400" y="2552700"/>
            <a:ext cx="1676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-1C, -1G</a:t>
            </a:r>
          </a:p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-1C, -1G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93899" y="217170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VM2:IP2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217170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VM1:IP1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1905000" y="32766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flipH="1">
            <a:off x="228599" y="52959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Isoation</a:t>
            </a:r>
            <a:r>
              <a:rPr lang="en-US" dirty="0" smtClean="0"/>
              <a:t>: Network, Process, File system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" y="0"/>
            <a:ext cx="49221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Speed: </a:t>
            </a:r>
            <a:r>
              <a:rPr lang="en-US" dirty="0" err="1" smtClean="0"/>
              <a:t>mins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Sharability</a:t>
            </a:r>
            <a:r>
              <a:rPr lang="en-US" dirty="0" smtClean="0"/>
              <a:t>: snapshots, checkpoints 1.6GB</a:t>
            </a:r>
          </a:p>
          <a:p>
            <a:pPr marL="342900" indent="-342900">
              <a:buAutoNum type="arabicPeriod"/>
            </a:pPr>
            <a:r>
              <a:rPr lang="en-US" dirty="0" smtClean="0"/>
              <a:t>Repeat-ability: </a:t>
            </a:r>
            <a:r>
              <a:rPr lang="en-US" dirty="0" err="1" smtClean="0"/>
              <a:t>runsheets</a:t>
            </a:r>
            <a:r>
              <a:rPr lang="en-US" dirty="0" smtClean="0"/>
              <a:t>, scripts</a:t>
            </a:r>
          </a:p>
          <a:p>
            <a:pPr marL="342900" indent="-342900">
              <a:buAutoNum type="arabicPeriod"/>
            </a:pPr>
            <a:r>
              <a:rPr lang="en-US" dirty="0" smtClean="0"/>
              <a:t>Bang for Buck: limited,  fragmented resources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525000" y="25527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core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067800" y="21717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Bins/lib</a:t>
            </a:r>
            <a:endParaRPr lang="en-US" dirty="0"/>
          </a:p>
        </p:txBody>
      </p:sp>
      <p:sp>
        <p:nvSpPr>
          <p:cNvPr id="14" name="Left Brace 13"/>
          <p:cNvSpPr/>
          <p:nvPr/>
        </p:nvSpPr>
        <p:spPr>
          <a:xfrm>
            <a:off x="8839200" y="1866900"/>
            <a:ext cx="304800" cy="1371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534400" y="18785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ubuntu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049000" y="28575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Bins/lib</a:t>
            </a:r>
            <a:endParaRPr lang="en-US" dirty="0"/>
          </a:p>
        </p:txBody>
      </p:sp>
      <p:sp>
        <p:nvSpPr>
          <p:cNvPr id="17" name="Right Brace 16"/>
          <p:cNvSpPr/>
          <p:nvPr/>
        </p:nvSpPr>
        <p:spPr>
          <a:xfrm>
            <a:off x="11582400" y="1790700"/>
            <a:ext cx="533400" cy="1905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353800" y="17145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Fedora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033787" y="3333571"/>
            <a:ext cx="36154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LxC</a:t>
            </a:r>
            <a:endParaRPr lang="en-US" dirty="0" smtClean="0"/>
          </a:p>
          <a:p>
            <a:r>
              <a:rPr lang="en-US" dirty="0" smtClean="0"/>
              <a:t>Open container spec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, </a:t>
            </a:r>
            <a:r>
              <a:rPr lang="en-US" dirty="0" err="1" smtClean="0"/>
              <a:t>Cloudfoundry</a:t>
            </a:r>
            <a:r>
              <a:rPr lang="en-US" dirty="0" smtClean="0"/>
              <a:t>, AWS</a:t>
            </a:r>
          </a:p>
          <a:p>
            <a:r>
              <a:rPr lang="en-US" dirty="0" smtClean="0"/>
              <a:t>create, Manage, maintain containers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800600" y="4686300"/>
            <a:ext cx="4114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HOST(Linux) 6C, 6G, -2C-2G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00600" y="4229100"/>
            <a:ext cx="411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engine/ </a:t>
            </a:r>
            <a:r>
              <a:rPr lang="en-US" dirty="0" err="1" smtClean="0"/>
              <a:t>docker</a:t>
            </a:r>
            <a:r>
              <a:rPr lang="en-US" dirty="0" smtClean="0"/>
              <a:t> daemon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800600" y="2476500"/>
            <a:ext cx="18288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libs-os</a:t>
            </a:r>
            <a:endParaRPr lang="en-US" dirty="0" smtClean="0"/>
          </a:p>
          <a:p>
            <a:pPr algn="ctr"/>
            <a:r>
              <a:rPr lang="en-US" dirty="0" err="1" smtClean="0"/>
              <a:t>b/l</a:t>
            </a:r>
            <a:r>
              <a:rPr lang="en-US" dirty="0" smtClean="0"/>
              <a:t> for tomcat</a:t>
            </a:r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dirty="0" smtClean="0"/>
              <a:t>1C,1G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781800" y="2400300"/>
            <a:ext cx="13716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libs-os</a:t>
            </a:r>
            <a:endParaRPr lang="en-US" dirty="0" smtClean="0"/>
          </a:p>
          <a:p>
            <a:pPr algn="ctr"/>
            <a:r>
              <a:rPr lang="en-US" dirty="0" err="1" smtClean="0"/>
              <a:t>b/l</a:t>
            </a:r>
            <a:r>
              <a:rPr lang="en-US" dirty="0" smtClean="0"/>
              <a:t> for </a:t>
            </a:r>
            <a:r>
              <a:rPr lang="en-US" dirty="0" err="1" smtClean="0"/>
              <a:t>mysq</a:t>
            </a:r>
            <a:endParaRPr lang="en-US" dirty="0" smtClean="0"/>
          </a:p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1C,1G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flipH="1">
            <a:off x="4876800" y="52959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Isoation</a:t>
            </a:r>
            <a:r>
              <a:rPr lang="en-US" dirty="0" smtClean="0"/>
              <a:t>: Network, Process, File system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334000" y="209550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C1:IP1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391400" y="209550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C2:IP2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55283" y="38100"/>
            <a:ext cx="39355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Speed: ms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Sharability:images</a:t>
            </a:r>
            <a:r>
              <a:rPr lang="en-US" dirty="0" smtClean="0"/>
              <a:t>, 120MB</a:t>
            </a:r>
          </a:p>
          <a:p>
            <a:pPr marL="342900" indent="-342900">
              <a:buAutoNum type="arabicPeriod"/>
            </a:pPr>
            <a:r>
              <a:rPr lang="en-US" dirty="0" smtClean="0"/>
              <a:t>Repeat-</a:t>
            </a:r>
            <a:r>
              <a:rPr lang="en-US" dirty="0" err="1" smtClean="0"/>
              <a:t>ability:DSL</a:t>
            </a:r>
            <a:r>
              <a:rPr lang="en-US" dirty="0" smtClean="0"/>
              <a:t> </a:t>
            </a:r>
            <a:r>
              <a:rPr lang="en-US" dirty="0" err="1" smtClean="0"/>
              <a:t>Dockerfile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Bang for Buck: not fragmented </a:t>
            </a:r>
            <a:r>
              <a:rPr lang="en-US" dirty="0" err="1" smtClean="0"/>
              <a:t>higer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105400" y="3238500"/>
            <a:ext cx="0" cy="1752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533900"/>
            <a:ext cx="464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windows10Pro ++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3924300"/>
            <a:ext cx="1045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hyperv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35433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mobylinux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52600" y="2247900"/>
            <a:ext cx="12954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containers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2"/>
            <a:endCxn id="4" idx="0"/>
          </p:cNvCxnSpPr>
          <p:nvPr/>
        </p:nvCxnSpPr>
        <p:spPr>
          <a:xfrm flipH="1">
            <a:off x="1104900" y="2819400"/>
            <a:ext cx="6477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43400" y="2400300"/>
            <a:ext cx="1828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container 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4"/>
          </p:cNvCxnSpPr>
          <p:nvPr/>
        </p:nvCxnSpPr>
        <p:spPr>
          <a:xfrm flipH="1">
            <a:off x="4876800" y="3543300"/>
            <a:ext cx="381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438400" y="37719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dockerd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895600" y="3086100"/>
            <a:ext cx="1447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48400" y="419100"/>
            <a:ext cx="1723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 server 2019</a:t>
            </a:r>
          </a:p>
          <a:p>
            <a:r>
              <a:rPr lang="en-US" dirty="0" smtClean="0"/>
              <a:t>Linux c + wind 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495300"/>
            <a:ext cx="3074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</a:t>
            </a:r>
            <a:r>
              <a:rPr lang="en-US" dirty="0" err="1" smtClean="0"/>
              <a:t>prem</a:t>
            </a:r>
            <a:r>
              <a:rPr lang="en-US" dirty="0" smtClean="0"/>
              <a:t> &gt; VM &gt; container/k8s</a:t>
            </a:r>
          </a:p>
          <a:p>
            <a:r>
              <a:rPr lang="en-US" dirty="0" smtClean="0"/>
              <a:t>Bare metals + </a:t>
            </a:r>
            <a:r>
              <a:rPr lang="en-US" dirty="0" err="1" smtClean="0"/>
              <a:t>conton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4991100"/>
            <a:ext cx="7391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38600" y="266700"/>
            <a:ext cx="4191000" cy="464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91000" y="34290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192.168.99.109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4363648" y="1005840"/>
            <a:ext cx="61904" cy="857250"/>
          </a:xfrm>
          <a:custGeom>
            <a:avLst/>
            <a:gdLst>
              <a:gd name="connsiteX0" fmla="*/ 36902 w 61904"/>
              <a:gd name="connsiteY0" fmla="*/ 0 h 857250"/>
              <a:gd name="connsiteX1" fmla="*/ 25472 w 61904"/>
              <a:gd name="connsiteY1" fmla="*/ 251460 h 857250"/>
              <a:gd name="connsiteX2" fmla="*/ 48332 w 61904"/>
              <a:gd name="connsiteY2" fmla="*/ 285750 h 857250"/>
              <a:gd name="connsiteX3" fmla="*/ 59762 w 61904"/>
              <a:gd name="connsiteY3" fmla="*/ 85725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04" h="857250">
                <a:moveTo>
                  <a:pt x="36902" y="0"/>
                </a:moveTo>
                <a:cubicBezTo>
                  <a:pt x="22606" y="100075"/>
                  <a:pt x="0" y="158064"/>
                  <a:pt x="25472" y="251460"/>
                </a:cubicBezTo>
                <a:cubicBezTo>
                  <a:pt x="29086" y="264713"/>
                  <a:pt x="40712" y="274320"/>
                  <a:pt x="48332" y="285750"/>
                </a:cubicBezTo>
                <a:cubicBezTo>
                  <a:pt x="61904" y="720057"/>
                  <a:pt x="59762" y="529530"/>
                  <a:pt x="59762" y="8572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9600" y="11811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1000" y="3695700"/>
            <a:ext cx="292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docker</a:t>
            </a:r>
            <a:r>
              <a:rPr lang="en-US" dirty="0" smtClean="0"/>
              <a:t> container run </a:t>
            </a:r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9" name="Straight Arrow Connector 8"/>
          <p:cNvCxnSpPr>
            <a:endCxn id="6" idx="2"/>
          </p:cNvCxnSpPr>
          <p:nvPr/>
        </p:nvCxnSpPr>
        <p:spPr>
          <a:xfrm flipH="1" flipV="1">
            <a:off x="4888158" y="1550432"/>
            <a:ext cx="217242" cy="2069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00600" y="2476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3"/>
          </p:cNvCxnSpPr>
          <p:nvPr/>
        </p:nvCxnSpPr>
        <p:spPr>
          <a:xfrm>
            <a:off x="5356716" y="1365766"/>
            <a:ext cx="663084" cy="424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19800" y="1485900"/>
            <a:ext cx="1600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96000" y="1333500"/>
            <a:ext cx="1759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Lcal</a:t>
            </a:r>
            <a:r>
              <a:rPr lang="en-US" dirty="0" smtClean="0"/>
              <a:t> image cache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86400" y="1485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Cloud 15"/>
          <p:cNvSpPr/>
          <p:nvPr/>
        </p:nvSpPr>
        <p:spPr>
          <a:xfrm>
            <a:off x="304800" y="266700"/>
            <a:ext cx="35814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hub.docker.com (docker.io)</a:t>
            </a:r>
          </a:p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90800" y="1181100"/>
            <a:ext cx="3505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0"/>
          </p:cNvCxnSpPr>
          <p:nvPr/>
        </p:nvCxnSpPr>
        <p:spPr>
          <a:xfrm flipH="1" flipV="1">
            <a:off x="3733800" y="952500"/>
            <a:ext cx="1154358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14800" y="876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657600" y="1333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94304" y="1638300"/>
            <a:ext cx="121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endParaRPr lang="en-US" dirty="0" smtClean="0"/>
          </a:p>
          <a:p>
            <a:r>
              <a:rPr lang="en-US" dirty="0" err="1" smtClean="0"/>
              <a:t>nginx</a:t>
            </a:r>
            <a:r>
              <a:rPr lang="en-US" dirty="0" smtClean="0"/>
              <a:t>-code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105400" y="1562100"/>
            <a:ext cx="8382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943600" y="2705100"/>
            <a:ext cx="18288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</a:p>
          <a:p>
            <a:pPr algn="ctr"/>
            <a:r>
              <a:rPr lang="en-US" dirty="0" smtClean="0"/>
              <a:t>Port 80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019800" y="2476500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172.17.0.20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09600" y="3390900"/>
            <a:ext cx="31242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85800" y="3543300"/>
            <a:ext cx="2971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192.168.99.109:9090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10000" y="2171700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9090:80</a:t>
            </a:r>
            <a:endParaRPr lang="en-US" dirty="0"/>
          </a:p>
        </p:txBody>
      </p:sp>
      <p:cxnSp>
        <p:nvCxnSpPr>
          <p:cNvPr id="33" name="Straight Arrow Connector 32"/>
          <p:cNvCxnSpPr>
            <a:endCxn id="31" idx="1"/>
          </p:cNvCxnSpPr>
          <p:nvPr/>
        </p:nvCxnSpPr>
        <p:spPr>
          <a:xfrm flipV="1">
            <a:off x="2514600" y="2356366"/>
            <a:ext cx="1295400" cy="958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3"/>
          </p:cNvCxnSpPr>
          <p:nvPr/>
        </p:nvCxnSpPr>
        <p:spPr>
          <a:xfrm>
            <a:off x="4759299" y="2356366"/>
            <a:ext cx="1717701" cy="8821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342900"/>
            <a:ext cx="5257800" cy="426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19400" y="34290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192.168.99.110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-533400" y="1028700"/>
            <a:ext cx="2438400" cy="1447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-182882" y="1181100"/>
            <a:ext cx="1935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apache:80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/log/apache2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access.log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error.log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9284" y="72390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71800" y="38481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/</a:t>
            </a:r>
            <a:r>
              <a:rPr lang="en-US" sz="1400" dirty="0" err="1" smtClean="0"/>
              <a:t>var</a:t>
            </a:r>
            <a:r>
              <a:rPr lang="en-US" sz="1400" dirty="0" smtClean="0"/>
              <a:t>/lib/</a:t>
            </a:r>
            <a:r>
              <a:rPr lang="en-US" sz="1400" dirty="0" err="1" smtClean="0"/>
              <a:t>docker</a:t>
            </a:r>
            <a:r>
              <a:rPr lang="en-US" sz="1400" dirty="0" smtClean="0"/>
              <a:t>/volumes/49f9e56ff4345ba2c41b18bf8d04ece4fe673d2bea856dc648d8c289aab5d135/_data</a:t>
            </a:r>
            <a:endParaRPr lang="en-US" sz="14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309038" y="1714500"/>
            <a:ext cx="262962" cy="2152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9144000" y="1714500"/>
            <a:ext cx="2438400" cy="1447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flipH="1">
            <a:off x="9494518" y="1866900"/>
            <a:ext cx="1935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mysql:3306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db files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4884" y="64770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67400" y="179070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tmp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819400" y="4610100"/>
            <a:ext cx="2209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</a:t>
            </a:r>
            <a:r>
              <a:rPr lang="en-US" dirty="0" err="1" smtClean="0"/>
              <a:t>mnt</a:t>
            </a:r>
            <a:r>
              <a:rPr lang="en-US" dirty="0" smtClean="0"/>
              <a:t>/sda1/proj1</a:t>
            </a:r>
          </a:p>
          <a:p>
            <a:pPr algn="ctr"/>
            <a:r>
              <a:rPr lang="en-US" dirty="0" err="1" smtClean="0"/>
              <a:t>Nfs</a:t>
            </a:r>
            <a:r>
              <a:rPr lang="en-US" dirty="0" smtClean="0"/>
              <a:t> : 1TB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943600" y="4610100"/>
            <a:ext cx="2209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</a:t>
            </a:r>
            <a:r>
              <a:rPr lang="en-US" dirty="0" err="1" smtClean="0"/>
              <a:t>mnt</a:t>
            </a:r>
            <a:r>
              <a:rPr lang="en-US" dirty="0" smtClean="0"/>
              <a:t>/sda1/proj2</a:t>
            </a:r>
          </a:p>
          <a:p>
            <a:pPr algn="ctr"/>
            <a:r>
              <a:rPr lang="en-US" dirty="0" err="1" smtClean="0"/>
              <a:t>Nfs</a:t>
            </a:r>
            <a:r>
              <a:rPr lang="en-US" dirty="0" smtClean="0"/>
              <a:t> : 5TB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4200" y="1562100"/>
            <a:ext cx="12192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105400" y="1562100"/>
            <a:ext cx="12192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62400" y="7239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172.17.0.1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190500"/>
            <a:ext cx="4724400" cy="3505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00400" y="1485900"/>
            <a:ext cx="17491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Node1</a:t>
            </a:r>
          </a:p>
          <a:p>
            <a:r>
              <a:rPr lang="en-US" dirty="0" smtClean="0"/>
              <a:t>IP address</a:t>
            </a:r>
          </a:p>
          <a:p>
            <a:r>
              <a:rPr lang="en-US" dirty="0" smtClean="0"/>
              <a:t>172.17.0.17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Ping 172.18.0.18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Ping 172.17.0.19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4813" y="1485900"/>
            <a:ext cx="24697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Node2</a:t>
            </a:r>
          </a:p>
          <a:p>
            <a:r>
              <a:rPr lang="en-US" dirty="0" err="1" smtClean="0"/>
              <a:t>Ip</a:t>
            </a:r>
            <a:r>
              <a:rPr lang="en-US" dirty="0" smtClean="0"/>
              <a:t> address</a:t>
            </a:r>
          </a:p>
          <a:p>
            <a:r>
              <a:rPr lang="en-US" dirty="0" smtClean="0"/>
              <a:t>172.17.0.18</a:t>
            </a:r>
          </a:p>
          <a:p>
            <a:r>
              <a:rPr lang="en-US" dirty="0" smtClean="0"/>
              <a:t>ping node3.prod.us.com</a:t>
            </a:r>
          </a:p>
          <a:p>
            <a:r>
              <a:rPr lang="en-US" dirty="0" smtClean="0"/>
              <a:t>Ping 172.17.0.19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647700"/>
            <a:ext cx="22785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Subnet: 172.17.0.0/16</a:t>
            </a:r>
          </a:p>
          <a:p>
            <a:r>
              <a:rPr lang="en-US" dirty="0" smtClean="0"/>
              <a:t>Gateway: 172.17.0.1 </a:t>
            </a:r>
          </a:p>
          <a:p>
            <a:r>
              <a:rPr lang="en-US" dirty="0" smtClean="0"/>
              <a:t>or 172.17.255.255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 flipV="1">
            <a:off x="3657600" y="876300"/>
            <a:ext cx="304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</p:cNvCxnSpPr>
          <p:nvPr/>
        </p:nvCxnSpPr>
        <p:spPr>
          <a:xfrm>
            <a:off x="5257800" y="876300"/>
            <a:ext cx="304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96000" y="26670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40387" y="190500"/>
            <a:ext cx="12192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19800" y="114300"/>
            <a:ext cx="20385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Node3.prod.us.com</a:t>
            </a:r>
          </a:p>
          <a:p>
            <a:r>
              <a:rPr lang="en-US" dirty="0" err="1" smtClean="0"/>
              <a:t>Ip</a:t>
            </a:r>
            <a:r>
              <a:rPr lang="en-US" dirty="0" smtClean="0"/>
              <a:t> address</a:t>
            </a:r>
          </a:p>
          <a:p>
            <a:r>
              <a:rPr lang="en-US" dirty="0" smtClean="0"/>
              <a:t>172.18.0.18</a:t>
            </a:r>
          </a:p>
          <a:p>
            <a:r>
              <a:rPr lang="en-US" dirty="0" smtClean="0"/>
              <a:t>172.17.0.19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" y="2238970"/>
            <a:ext cx="22785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Subnet: 172.18.0.0/16</a:t>
            </a:r>
          </a:p>
          <a:p>
            <a:r>
              <a:rPr lang="en-US" dirty="0" smtClean="0"/>
              <a:t>Gateway: 172.18.0.1 </a:t>
            </a:r>
          </a:p>
          <a:p>
            <a:r>
              <a:rPr lang="en-US" dirty="0" smtClean="0"/>
              <a:t>or 172.18.255.255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477000" y="20955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172.18.0.1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4" idx="2"/>
            <a:endCxn id="19" idx="0"/>
          </p:cNvCxnSpPr>
          <p:nvPr/>
        </p:nvCxnSpPr>
        <p:spPr>
          <a:xfrm>
            <a:off x="6649987" y="1485900"/>
            <a:ext cx="474713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67000" y="3467100"/>
            <a:ext cx="2165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</a:t>
            </a:r>
          </a:p>
          <a:p>
            <a:r>
              <a:rPr lang="en-US" dirty="0" err="1" smtClean="0"/>
              <a:t>ssh</a:t>
            </a:r>
            <a:r>
              <a:rPr lang="en-US" dirty="0" smtClean="0"/>
              <a:t> 172.18.., 172.17..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4" idx="3"/>
          </p:cNvCxnSpPr>
          <p:nvPr/>
        </p:nvCxnSpPr>
        <p:spPr>
          <a:xfrm flipH="1">
            <a:off x="5257800" y="8001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391400" y="3238500"/>
            <a:ext cx="1752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dns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477000" y="2552700"/>
            <a:ext cx="914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5943600" y="2705100"/>
            <a:ext cx="14478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-2362200" y="1943100"/>
            <a:ext cx="4724400" cy="3505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419100"/>
            <a:ext cx="6934200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43200" y="647700"/>
            <a:ext cx="5486400" cy="3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410200" y="2019300"/>
            <a:ext cx="25146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172.17.0.17</a:t>
            </a:r>
          </a:p>
          <a:p>
            <a:pPr algn="ctr"/>
            <a:r>
              <a:rPr lang="en-US" dirty="0" smtClean="0"/>
              <a:t>Ghost:2368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342900"/>
            <a:ext cx="145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box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39384" y="64770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24200" y="3924300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Curl 172.17.0.17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19800" y="3771900"/>
            <a:ext cx="2001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Docker0 172.17.0.1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0"/>
            <a:endCxn id="8" idx="2"/>
          </p:cNvCxnSpPr>
          <p:nvPr/>
        </p:nvCxnSpPr>
        <p:spPr>
          <a:xfrm>
            <a:off x="3986776" y="3924300"/>
            <a:ext cx="3033747" cy="216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4" idx="0"/>
          </p:cNvCxnSpPr>
          <p:nvPr/>
        </p:nvCxnSpPr>
        <p:spPr>
          <a:xfrm flipH="1" flipV="1">
            <a:off x="6667500" y="2019300"/>
            <a:ext cx="353023" cy="2121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27301" y="2171700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9999:2368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28800" y="4686300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Curl 192.168.99.100:9090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0"/>
            <a:endCxn id="15" idx="2"/>
          </p:cNvCxnSpPr>
          <p:nvPr/>
        </p:nvCxnSpPr>
        <p:spPr>
          <a:xfrm flipH="1" flipV="1">
            <a:off x="2918970" y="2541032"/>
            <a:ext cx="213232" cy="2145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3"/>
            <a:endCxn id="8" idx="1"/>
          </p:cNvCxnSpPr>
          <p:nvPr/>
        </p:nvCxnSpPr>
        <p:spPr>
          <a:xfrm>
            <a:off x="3510638" y="2356366"/>
            <a:ext cx="2509162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1"/>
          </p:cNvCxnSpPr>
          <p:nvPr/>
        </p:nvCxnSpPr>
        <p:spPr>
          <a:xfrm flipV="1">
            <a:off x="6019800" y="3467100"/>
            <a:ext cx="381000" cy="489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52400" y="17145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0" y="1028700"/>
            <a:ext cx="2058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27.59.33.253:45450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19200" y="27051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45450:9999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26" idx="0"/>
          </p:cNvCxnSpPr>
          <p:nvPr/>
        </p:nvCxnSpPr>
        <p:spPr>
          <a:xfrm>
            <a:off x="1676400" y="1409700"/>
            <a:ext cx="1905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5" idx="1"/>
          </p:cNvCxnSpPr>
          <p:nvPr/>
        </p:nvCxnSpPr>
        <p:spPr>
          <a:xfrm flipV="1">
            <a:off x="1905000" y="2356366"/>
            <a:ext cx="422301" cy="272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190500"/>
            <a:ext cx="76962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43000" y="19050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1981200" y="800100"/>
            <a:ext cx="6477000" cy="5334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90800" y="720923"/>
            <a:ext cx="1516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Bridge: 172.17.0.0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53055" y="2869168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W2</a:t>
            </a:r>
            <a:r>
              <a:rPr lang="en-US" dirty="0" smtClean="0"/>
              <a:t>: </a:t>
            </a:r>
            <a:r>
              <a:rPr lang="en-US" dirty="0" smtClean="0"/>
              <a:t>172.19.0.2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01000" y="3390900"/>
            <a:ext cx="5690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Dns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names to reach containers instead of IP address</a:t>
            </a:r>
            <a:r>
              <a:rPr lang="en-US" dirty="0" smtClean="0"/>
              <a:t> </a:t>
            </a:r>
          </a:p>
          <a:p>
            <a:r>
              <a:rPr lang="en-US" dirty="0" smtClean="0"/>
              <a:t>2. isolation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46496" y="35549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Cloud 20"/>
          <p:cNvSpPr/>
          <p:nvPr/>
        </p:nvSpPr>
        <p:spPr>
          <a:xfrm>
            <a:off x="2209800" y="4457700"/>
            <a:ext cx="6477000" cy="6096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743200" y="4149923"/>
            <a:ext cx="2092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W1-db-net: 172.18.0.0/16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352800" y="4533900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W1</a:t>
            </a:r>
            <a:r>
              <a:rPr lang="en-US" dirty="0" smtClean="0"/>
              <a:t>: </a:t>
            </a:r>
            <a:r>
              <a:rPr lang="en-US" dirty="0" smtClean="0"/>
              <a:t>172.18.0.2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67400" y="4533900"/>
            <a:ext cx="1560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DB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>
                <a:solidFill>
                  <a:srgbClr val="FF0000"/>
                </a:solidFill>
              </a:rPr>
              <a:t>172.18.0.3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172.19.0.3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Cloud 26"/>
          <p:cNvSpPr/>
          <p:nvPr/>
        </p:nvSpPr>
        <p:spPr>
          <a:xfrm rot="5400000">
            <a:off x="5153703" y="3037797"/>
            <a:ext cx="3103794" cy="18288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603319" y="2171700"/>
            <a:ext cx="2092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W2-db-net: 172.19.0.0/16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5" idx="3"/>
            <a:endCxn id="26" idx="1"/>
          </p:cNvCxnSpPr>
          <p:nvPr/>
        </p:nvCxnSpPr>
        <p:spPr>
          <a:xfrm>
            <a:off x="4967345" y="4718566"/>
            <a:ext cx="900055" cy="138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962400" y="3238500"/>
            <a:ext cx="19050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190500"/>
            <a:ext cx="68580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43000" y="19050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124200" y="1866900"/>
            <a:ext cx="17526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410200" y="1866900"/>
            <a:ext cx="13716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24600" y="419100"/>
            <a:ext cx="29849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Network</a:t>
            </a:r>
          </a:p>
          <a:p>
            <a:pPr marL="342900" indent="-342900">
              <a:buAutoNum type="arabicPeriod"/>
            </a:pPr>
            <a:r>
              <a:rPr lang="en-US" dirty="0" smtClean="0"/>
              <a:t>All containers to network</a:t>
            </a:r>
          </a:p>
          <a:p>
            <a:pPr marL="342900" indent="-342900">
              <a:buAutoNum type="arabicPeriod"/>
            </a:pPr>
            <a:r>
              <a:rPr lang="en-US" dirty="0" smtClean="0"/>
              <a:t>Db </a:t>
            </a:r>
            <a:r>
              <a:rPr lang="en-US" dirty="0" err="1" smtClean="0"/>
              <a:t>vol</a:t>
            </a:r>
            <a:r>
              <a:rPr lang="en-US" dirty="0" smtClean="0"/>
              <a:t> : bind mount</a:t>
            </a:r>
          </a:p>
          <a:p>
            <a:pPr marL="342900" indent="-342900">
              <a:buAutoNum type="arabicPeriod"/>
            </a:pPr>
            <a:r>
              <a:rPr lang="en-US" dirty="0" smtClean="0"/>
              <a:t>-e mention db parameters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cxnSp>
        <p:nvCxnSpPr>
          <p:cNvPr id="10" name="Straight Arrow Connector 9"/>
          <p:cNvCxnSpPr>
            <a:stCxn id="4" idx="6"/>
            <a:endCxn id="7" idx="2"/>
          </p:cNvCxnSpPr>
          <p:nvPr/>
        </p:nvCxnSpPr>
        <p:spPr>
          <a:xfrm>
            <a:off x="4876800" y="26289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09800" y="3924300"/>
            <a:ext cx="48912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Infra </a:t>
            </a:r>
            <a:r>
              <a:rPr lang="en-US" dirty="0" smtClean="0">
                <a:sym typeface="Wingdings" pitchFamily="2" charset="2"/>
              </a:rPr>
              <a:t> horizontal scaling</a:t>
            </a:r>
          </a:p>
          <a:p>
            <a:pPr marL="342900" indent="-342900">
              <a:buAutoNum type="arabicPeriod"/>
            </a:pPr>
            <a:r>
              <a:rPr lang="en-US" dirty="0" smtClean="0">
                <a:sym typeface="Wingdings" pitchFamily="2" charset="2"/>
              </a:rPr>
              <a:t>Single system view of all the nodes</a:t>
            </a:r>
          </a:p>
          <a:p>
            <a:pPr marL="342900" indent="-342900">
              <a:buAutoNum type="arabicPeriod"/>
            </a:pPr>
            <a:r>
              <a:rPr lang="en-US" dirty="0" smtClean="0">
                <a:sym typeface="Wingdings" pitchFamily="2" charset="2"/>
              </a:rPr>
              <a:t>Manage and monitor containers</a:t>
            </a:r>
          </a:p>
          <a:p>
            <a:pPr marL="342900" indent="-342900">
              <a:buAutoNum type="arabicPeriod"/>
            </a:pPr>
            <a:r>
              <a:rPr lang="en-US" dirty="0" smtClean="0">
                <a:sym typeface="Wingdings" pitchFamily="2" charset="2"/>
              </a:rPr>
              <a:t>Manage scale up and scale down of containers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962400" y="266700"/>
            <a:ext cx="17526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781800" y="1638300"/>
            <a:ext cx="17526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2" idx="5"/>
          </p:cNvCxnSpPr>
          <p:nvPr/>
        </p:nvCxnSpPr>
        <p:spPr>
          <a:xfrm>
            <a:off x="5458337" y="1567516"/>
            <a:ext cx="409063" cy="299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324600" y="33147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981200" y="16383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lb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6"/>
            <a:endCxn id="12" idx="2"/>
          </p:cNvCxnSpPr>
          <p:nvPr/>
        </p:nvCxnSpPr>
        <p:spPr>
          <a:xfrm flipV="1">
            <a:off x="2514600" y="1028700"/>
            <a:ext cx="14478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6"/>
            <a:endCxn id="4" idx="2"/>
          </p:cNvCxnSpPr>
          <p:nvPr/>
        </p:nvCxnSpPr>
        <p:spPr>
          <a:xfrm>
            <a:off x="2514600" y="1905000"/>
            <a:ext cx="6096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6"/>
            <a:endCxn id="13" idx="2"/>
          </p:cNvCxnSpPr>
          <p:nvPr/>
        </p:nvCxnSpPr>
        <p:spPr>
          <a:xfrm>
            <a:off x="2514600" y="1905000"/>
            <a:ext cx="42672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8" idx="2"/>
          </p:cNvCxnSpPr>
          <p:nvPr/>
        </p:nvCxnSpPr>
        <p:spPr>
          <a:xfrm flipV="1">
            <a:off x="1219200" y="1905000"/>
            <a:ext cx="7620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86000" y="3695700"/>
            <a:ext cx="390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cannot happen with only </a:t>
            </a:r>
            <a:r>
              <a:rPr lang="en-US" dirty="0" err="1" smtClean="0"/>
              <a:t>Docker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103374</TotalTime>
  <Words>820</Words>
  <Application>Microsoft Office PowerPoint</Application>
  <PresentationFormat>On-screen Show (16:10)</PresentationFormat>
  <Paragraphs>354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aditya</dc:creator>
  <cp:lastModifiedBy>Dell lap</cp:lastModifiedBy>
  <cp:revision>171</cp:revision>
  <dcterms:created xsi:type="dcterms:W3CDTF">2016-08-22T15:27:48Z</dcterms:created>
  <dcterms:modified xsi:type="dcterms:W3CDTF">2019-04-15T03:25:05Z</dcterms:modified>
</cp:coreProperties>
</file>