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00" r:id="rId2"/>
    <p:sldId id="701" r:id="rId3"/>
    <p:sldId id="702" r:id="rId4"/>
    <p:sldId id="703" r:id="rId5"/>
    <p:sldId id="705" r:id="rId6"/>
    <p:sldId id="704" r:id="rId7"/>
    <p:sldId id="706" r:id="rId8"/>
    <p:sldId id="707" r:id="rId9"/>
    <p:sldId id="708" r:id="rId10"/>
    <p:sldId id="709" r:id="rId11"/>
    <p:sldId id="710" r:id="rId12"/>
    <p:sldId id="711" r:id="rId13"/>
    <p:sldId id="712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2E"/>
    <a:srgbClr val="3A6F9B"/>
    <a:srgbClr val="34495E"/>
    <a:srgbClr val="3E74A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5" autoAdjust="0"/>
    <p:restoredTop sz="97849" autoAdjust="0"/>
  </p:normalViewPr>
  <p:slideViewPr>
    <p:cSldViewPr>
      <p:cViewPr varScale="1">
        <p:scale>
          <a:sx n="81" d="100"/>
          <a:sy n="81" d="100"/>
        </p:scale>
        <p:origin x="-93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A566C-5138-4135-8B6E-909EC4E2D69D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11477-D233-4324-8F70-0D3F6B457D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C090-7603-40E1-A38A-09FB9492DEDA}" type="datetimeFigureOut">
              <a:rPr lang="en-US" smtClean="0"/>
              <a:pPr/>
              <a:t>7/17/2019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7F05D-8C25-4CFC-BEEE-6464B1F37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4914900"/>
            <a:ext cx="624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windows/</a:t>
            </a:r>
            <a:r>
              <a:rPr lang="en-US" dirty="0" err="1" smtClean="0"/>
              <a:t>macos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57800" y="4305300"/>
            <a:ext cx="2514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box (VMM)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52700"/>
            <a:ext cx="4201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 smtClean="0"/>
          </a:p>
          <a:p>
            <a:r>
              <a:rPr lang="en-US" dirty="0" err="1" smtClean="0"/>
              <a:t>minikube</a:t>
            </a:r>
            <a:r>
              <a:rPr lang="en-US" dirty="0" smtClean="0"/>
              <a:t> start</a:t>
            </a:r>
          </a:p>
          <a:p>
            <a:r>
              <a:rPr lang="en-US" dirty="0" smtClean="0"/>
              <a:t>	1. boot2docker.iso</a:t>
            </a:r>
          </a:p>
          <a:p>
            <a:r>
              <a:rPr lang="en-US" dirty="0" smtClean="0"/>
              <a:t>	2. talks to VB and brings up a VM</a:t>
            </a:r>
          </a:p>
          <a:p>
            <a:r>
              <a:rPr lang="en-US" dirty="0" smtClean="0"/>
              <a:t>	3. login to the VM</a:t>
            </a:r>
            <a:endParaRPr lang="en-US" dirty="0"/>
          </a:p>
        </p:txBody>
      </p:sp>
      <p:cxnSp>
        <p:nvCxnSpPr>
          <p:cNvPr id="6" name="Straight Arrow Connector 5"/>
          <p:cNvCxnSpPr>
            <a:endCxn id="3" idx="1"/>
          </p:cNvCxnSpPr>
          <p:nvPr/>
        </p:nvCxnSpPr>
        <p:spPr>
          <a:xfrm>
            <a:off x="4419600" y="35433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2095500"/>
            <a:ext cx="2590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endParaRPr lang="en-US" dirty="0" smtClean="0"/>
          </a:p>
          <a:p>
            <a:pPr algn="ctr"/>
            <a:r>
              <a:rPr lang="en-US" dirty="0" smtClean="0"/>
              <a:t>4. Download </a:t>
            </a:r>
            <a:r>
              <a:rPr lang="en-US" dirty="0" err="1" smtClean="0"/>
              <a:t>localkube</a:t>
            </a:r>
            <a:endParaRPr lang="en-US" dirty="0" smtClean="0"/>
          </a:p>
          <a:p>
            <a:pPr algn="ctr"/>
            <a:r>
              <a:rPr lang="en-US" dirty="0" smtClean="0"/>
              <a:t>5. </a:t>
            </a:r>
            <a:r>
              <a:rPr lang="en-US" dirty="0" err="1" smtClean="0"/>
              <a:t>Bringsup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, k8s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790700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71500"/>
            <a:ext cx="64301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Understand k8s terminology – working on a single node cluster</a:t>
            </a:r>
          </a:p>
          <a:p>
            <a:pPr marL="342900" indent="-342900">
              <a:buAutoNum type="arabicPeriod"/>
            </a:pPr>
            <a:r>
              <a:rPr lang="en-US" dirty="0" smtClean="0"/>
              <a:t>Architecture of k8s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 node cluster setup of k8s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Plain </a:t>
            </a:r>
            <a:r>
              <a:rPr lang="en-US" dirty="0" err="1" smtClean="0"/>
              <a:t>linux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Install </a:t>
            </a:r>
            <a:r>
              <a:rPr lang="en-US" dirty="0" err="1" smtClean="0"/>
              <a:t>docker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Install k8s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Add all nodes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295400" y="3009900"/>
            <a:ext cx="533400" cy="685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3400" y="1790700"/>
            <a:ext cx="2133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version</a:t>
            </a:r>
          </a:p>
          <a:p>
            <a:pPr algn="ctr"/>
            <a:r>
              <a:rPr lang="en-US" dirty="0" err="1" smtClean="0"/>
              <a:t>Kubectl</a:t>
            </a:r>
            <a:r>
              <a:rPr lang="en-US" dirty="0" smtClean="0"/>
              <a:t> apply –f pod.yml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342900"/>
            <a:ext cx="3886200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9600" y="4953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1638300"/>
            <a:ext cx="134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Services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176167" y="1207477"/>
            <a:ext cx="115587" cy="926123"/>
          </a:xfrm>
          <a:custGeom>
            <a:avLst/>
            <a:gdLst>
              <a:gd name="connsiteX0" fmla="*/ 80418 w 115587"/>
              <a:gd name="connsiteY0" fmla="*/ 0 h 926123"/>
              <a:gd name="connsiteX1" fmla="*/ 33525 w 115587"/>
              <a:gd name="connsiteY1" fmla="*/ 35169 h 926123"/>
              <a:gd name="connsiteX2" fmla="*/ 10079 w 115587"/>
              <a:gd name="connsiteY2" fmla="*/ 140677 h 926123"/>
              <a:gd name="connsiteX3" fmla="*/ 68695 w 115587"/>
              <a:gd name="connsiteY3" fmla="*/ 293077 h 926123"/>
              <a:gd name="connsiteX4" fmla="*/ 115587 w 115587"/>
              <a:gd name="connsiteY4" fmla="*/ 304800 h 926123"/>
              <a:gd name="connsiteX5" fmla="*/ 103864 w 115587"/>
              <a:gd name="connsiteY5" fmla="*/ 386861 h 926123"/>
              <a:gd name="connsiteX6" fmla="*/ 92141 w 115587"/>
              <a:gd name="connsiteY6" fmla="*/ 422031 h 926123"/>
              <a:gd name="connsiteX7" fmla="*/ 80418 w 115587"/>
              <a:gd name="connsiteY7" fmla="*/ 527538 h 926123"/>
              <a:gd name="connsiteX8" fmla="*/ 68695 w 115587"/>
              <a:gd name="connsiteY8" fmla="*/ 597877 h 926123"/>
              <a:gd name="connsiteX9" fmla="*/ 56971 w 115587"/>
              <a:gd name="connsiteY9" fmla="*/ 656492 h 926123"/>
              <a:gd name="connsiteX10" fmla="*/ 56971 w 115587"/>
              <a:gd name="connsiteY10" fmla="*/ 926123 h 92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587" h="926123">
                <a:moveTo>
                  <a:pt x="80418" y="0"/>
                </a:moveTo>
                <a:cubicBezTo>
                  <a:pt x="64787" y="11723"/>
                  <a:pt x="44882" y="19270"/>
                  <a:pt x="33525" y="35169"/>
                </a:cubicBezTo>
                <a:cubicBezTo>
                  <a:pt x="28926" y="41608"/>
                  <a:pt x="10175" y="140198"/>
                  <a:pt x="10079" y="140677"/>
                </a:cubicBezTo>
                <a:cubicBezTo>
                  <a:pt x="19089" y="221766"/>
                  <a:pt x="0" y="250143"/>
                  <a:pt x="68695" y="293077"/>
                </a:cubicBezTo>
                <a:cubicBezTo>
                  <a:pt x="82358" y="301616"/>
                  <a:pt x="99956" y="300892"/>
                  <a:pt x="115587" y="304800"/>
                </a:cubicBezTo>
                <a:cubicBezTo>
                  <a:pt x="111679" y="332154"/>
                  <a:pt x="109283" y="359766"/>
                  <a:pt x="103864" y="386861"/>
                </a:cubicBezTo>
                <a:cubicBezTo>
                  <a:pt x="101441" y="398978"/>
                  <a:pt x="94173" y="409842"/>
                  <a:pt x="92141" y="422031"/>
                </a:cubicBezTo>
                <a:cubicBezTo>
                  <a:pt x="86324" y="456935"/>
                  <a:pt x="85095" y="492463"/>
                  <a:pt x="80418" y="527538"/>
                </a:cubicBezTo>
                <a:cubicBezTo>
                  <a:pt x="77277" y="551099"/>
                  <a:pt x="72947" y="574491"/>
                  <a:pt x="68695" y="597877"/>
                </a:cubicBezTo>
                <a:cubicBezTo>
                  <a:pt x="65131" y="617481"/>
                  <a:pt x="57682" y="636579"/>
                  <a:pt x="56971" y="656492"/>
                </a:cubicBezTo>
                <a:cubicBezTo>
                  <a:pt x="53763" y="746312"/>
                  <a:pt x="56971" y="836246"/>
                  <a:pt x="56971" y="9261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15200" y="13335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2286000" y="1822966"/>
            <a:ext cx="2438400" cy="8059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6068551" y="1518166"/>
            <a:ext cx="1246649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648200" y="26289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8" idx="2"/>
            <a:endCxn id="14" idx="0"/>
          </p:cNvCxnSpPr>
          <p:nvPr/>
        </p:nvCxnSpPr>
        <p:spPr>
          <a:xfrm flipH="1">
            <a:off x="5334000" y="1702832"/>
            <a:ext cx="2449758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6"/>
            <a:endCxn id="8" idx="2"/>
          </p:cNvCxnSpPr>
          <p:nvPr/>
        </p:nvCxnSpPr>
        <p:spPr>
          <a:xfrm flipV="1">
            <a:off x="6019800" y="1702832"/>
            <a:ext cx="1763958" cy="115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543800" y="1714500"/>
            <a:ext cx="304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1800" y="2781300"/>
            <a:ext cx="1524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724400" y="30215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514350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$curl 172.17.0.8:80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0"/>
            <a:endCxn id="23" idx="2"/>
          </p:cNvCxnSpPr>
          <p:nvPr/>
        </p:nvCxnSpPr>
        <p:spPr>
          <a:xfrm flipH="1" flipV="1">
            <a:off x="5312863" y="3390900"/>
            <a:ext cx="180967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6"/>
            <a:endCxn id="22" idx="2"/>
          </p:cNvCxnSpPr>
          <p:nvPr/>
        </p:nvCxnSpPr>
        <p:spPr>
          <a:xfrm>
            <a:off x="6019800" y="28575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477000" y="3543300"/>
            <a:ext cx="1600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77000" y="35433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6858000" y="4152900"/>
            <a:ext cx="1219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nginx:80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352800" y="194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27714" y="1562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400800" y="194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225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6914" y="2247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6477000" y="3848100"/>
            <a:ext cx="1143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App:80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42900"/>
            <a:ext cx="7543800" cy="5219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90600" y="571500"/>
            <a:ext cx="2583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192.168.99.100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485900"/>
            <a:ext cx="1600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14859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24000" y="17145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Localhost:3306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1143000" y="30861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Mysql:3306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276600" y="14859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76600" y="14859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172.17.0.9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657600" y="17145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172.17.0.10:3306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6248400" y="15621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Mysql:3306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11049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67400" y="11049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172.17.0.10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6"/>
            <a:endCxn id="13" idx="1"/>
          </p:cNvCxnSpPr>
          <p:nvPr/>
        </p:nvCxnSpPr>
        <p:spPr>
          <a:xfrm flipV="1">
            <a:off x="4876800" y="1258789"/>
            <a:ext cx="990600" cy="989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  <a:endCxn id="11" idx="0"/>
          </p:cNvCxnSpPr>
          <p:nvPr/>
        </p:nvCxnSpPr>
        <p:spPr>
          <a:xfrm>
            <a:off x="6597728" y="1412677"/>
            <a:ext cx="260272" cy="149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52800" y="3619500"/>
            <a:ext cx="16002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52800" y="361950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172.17.0.11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733800" y="38481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Ghost:2368</a:t>
            </a:r>
          </a:p>
          <a:p>
            <a:pPr algn="ctr"/>
            <a:r>
              <a:rPr lang="en-US" sz="1400" dirty="0" smtClean="0"/>
              <a:t>172.17.0.10:3306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6"/>
            <a:endCxn id="13" idx="1"/>
          </p:cNvCxnSpPr>
          <p:nvPr/>
        </p:nvCxnSpPr>
        <p:spPr>
          <a:xfrm flipV="1">
            <a:off x="4953000" y="1258789"/>
            <a:ext cx="914400" cy="3122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72200" y="2895600"/>
            <a:ext cx="1600200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172200" y="2895600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POD: 172.17.0.8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553200" y="3162300"/>
            <a:ext cx="1219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Mc svc 1</a:t>
            </a:r>
          </a:p>
          <a:p>
            <a:pPr algn="ctr"/>
            <a:r>
              <a:rPr lang="en-US" sz="1400" dirty="0" smtClean="0"/>
              <a:t>Portfolio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6172200" y="44958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nano</a:t>
            </a:r>
            <a:r>
              <a:rPr lang="en-US" sz="1400" dirty="0" smtClean="0"/>
              <a:t> svc1</a:t>
            </a:r>
          </a:p>
          <a:p>
            <a:pPr algn="ctr"/>
            <a:r>
              <a:rPr lang="en-US" sz="1400" dirty="0" smtClean="0"/>
              <a:t>gold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781800" y="4610100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sidecar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114800" y="2247900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905000" y="2247900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29000" y="22479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Shared</a:t>
            </a:r>
          </a:p>
          <a:p>
            <a:pPr algn="ctr"/>
            <a:r>
              <a:rPr lang="en-US" dirty="0" err="1" smtClean="0"/>
              <a:t>veth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9149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Host: 6C, 6G (-2C, -2G)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43815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machine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22479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files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22479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OS: </a:t>
            </a:r>
            <a:r>
              <a:rPr lang="en-US" dirty="0" err="1" smtClean="0"/>
              <a:t>Ubuntu</a:t>
            </a:r>
            <a:endParaRPr lang="en-US" dirty="0" smtClean="0"/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</a:p>
          <a:p>
            <a:pPr algn="ctr"/>
            <a:r>
              <a:rPr lang="en-US" dirty="0" smtClean="0"/>
              <a:t>0.5C, 0.5G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VM1:IP1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46299" y="20193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VM2:IP2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057400" y="32385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5295900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9553" y="190500"/>
            <a:ext cx="3881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Speed : </a:t>
            </a:r>
            <a:r>
              <a:rPr lang="en-US" sz="1600" dirty="0" err="1" smtClean="0"/>
              <a:t>mins</a:t>
            </a:r>
            <a:endParaRPr lang="en-US" sz="1600" dirty="0" smtClean="0"/>
          </a:p>
          <a:p>
            <a:r>
              <a:rPr lang="en-US" sz="1600" dirty="0" smtClean="0"/>
              <a:t>Share-ability : snapshots/checkpoints: 1.6GB</a:t>
            </a:r>
          </a:p>
          <a:p>
            <a:r>
              <a:rPr lang="en-US" sz="1600" dirty="0" smtClean="0"/>
              <a:t>Repeatability :  scripts, run sheets</a:t>
            </a:r>
          </a:p>
          <a:p>
            <a:r>
              <a:rPr lang="en-US" sz="1600" dirty="0" smtClean="0"/>
              <a:t>Bang-for-the-buck: limited, fragmented res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9750532" y="876300"/>
            <a:ext cx="1981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core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293332" y="571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5" name="Left Brace 14"/>
          <p:cNvSpPr/>
          <p:nvPr/>
        </p:nvSpPr>
        <p:spPr>
          <a:xfrm>
            <a:off x="9064732" y="495300"/>
            <a:ext cx="2286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15400" y="1181100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ubuntu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1198332" y="14859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sp>
        <p:nvSpPr>
          <p:cNvPr id="18" name="Right Brace 17"/>
          <p:cNvSpPr/>
          <p:nvPr/>
        </p:nvSpPr>
        <p:spPr>
          <a:xfrm>
            <a:off x="12112732" y="723900"/>
            <a:ext cx="228600" cy="1600200"/>
          </a:xfrm>
          <a:prstGeom prst="rightBrace">
            <a:avLst>
              <a:gd name="adj1" fmla="val 8333"/>
              <a:gd name="adj2" fmla="val 50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12732" y="1181100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RHEL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34400" y="2350175"/>
            <a:ext cx="47421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LxC</a:t>
            </a:r>
            <a:r>
              <a:rPr lang="en-US" dirty="0" smtClean="0"/>
              <a:t> – </a:t>
            </a:r>
            <a:r>
              <a:rPr lang="en-US" dirty="0" err="1" smtClean="0"/>
              <a:t>linux</a:t>
            </a:r>
            <a:r>
              <a:rPr lang="en-US" dirty="0" smtClean="0"/>
              <a:t> Containers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Sandboxed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Geeky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consortium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Open Container Spec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Manage the lifecycle of a container</a:t>
            </a:r>
          </a:p>
          <a:p>
            <a:pPr marL="1257300" lvl="2" indent="-342900">
              <a:buAutoNum type="arabicPeriod"/>
            </a:pPr>
            <a:r>
              <a:rPr lang="en-US" dirty="0" err="1" smtClean="0"/>
              <a:t>Docker</a:t>
            </a:r>
            <a:r>
              <a:rPr lang="en-US" dirty="0" smtClean="0"/>
              <a:t>, Cloud Foundry , RHEL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0600" y="4914900"/>
            <a:ext cx="403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Host: 6C, 6G (-2C, -2G)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00600" y="4381500"/>
            <a:ext cx="4038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Daemon/</a:t>
            </a:r>
            <a:r>
              <a:rPr lang="en-US" dirty="0" err="1" smtClean="0"/>
              <a:t>Docker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876800" y="2476500"/>
            <a:ext cx="15240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Tomcat</a:t>
            </a:r>
          </a:p>
          <a:p>
            <a:pPr algn="ctr"/>
            <a:r>
              <a:rPr lang="en-US" dirty="0" smtClean="0"/>
              <a:t>War file</a:t>
            </a:r>
          </a:p>
          <a:p>
            <a:pPr algn="ctr"/>
            <a:r>
              <a:rPr lang="en-US" dirty="0" smtClean="0"/>
              <a:t>(-1C, -1G)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21717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C1:Ip1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81600" y="2476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05400" y="3009900"/>
            <a:ext cx="228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629400" y="2552700"/>
            <a:ext cx="17526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App Data</a:t>
            </a:r>
          </a:p>
          <a:p>
            <a:pPr algn="ctr"/>
            <a:r>
              <a:rPr lang="en-US" dirty="0" smtClean="0"/>
              <a:t>(-1C,-1G)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62800" y="22479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C2:IP2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086600" y="24765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Bins/</a:t>
            </a:r>
            <a:r>
              <a:rPr lang="en-US" sz="1600" dirty="0" err="1" smtClean="0"/>
              <a:t>libs</a:t>
            </a:r>
            <a:endParaRPr lang="en-US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58000" y="3009900"/>
            <a:ext cx="228600" cy="190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33398" y="5295900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Isolation: Network , </a:t>
            </a:r>
            <a:r>
              <a:rPr lang="en-US" dirty="0" err="1" smtClean="0"/>
              <a:t>Filesystem</a:t>
            </a:r>
            <a:r>
              <a:rPr lang="en-US" dirty="0" smtClean="0"/>
              <a:t>, Process 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3" idx="6"/>
            <a:endCxn id="28" idx="2"/>
          </p:cNvCxnSpPr>
          <p:nvPr/>
        </p:nvCxnSpPr>
        <p:spPr>
          <a:xfrm>
            <a:off x="6400800" y="3314700"/>
            <a:ext cx="2286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29153" y="256282"/>
            <a:ext cx="40734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Speed : ms</a:t>
            </a:r>
          </a:p>
          <a:p>
            <a:r>
              <a:rPr lang="en-US" sz="1600" dirty="0" smtClean="0"/>
              <a:t>Share-ability : images : 120MB</a:t>
            </a:r>
          </a:p>
          <a:p>
            <a:r>
              <a:rPr lang="en-US" sz="1600" dirty="0" smtClean="0"/>
              <a:t>Repeatability : DSL, </a:t>
            </a:r>
            <a:r>
              <a:rPr lang="en-US" sz="1600" dirty="0" err="1" smtClean="0"/>
              <a:t>Dockerfiles</a:t>
            </a:r>
            <a:endParaRPr lang="en-US" sz="1600" dirty="0" smtClean="0"/>
          </a:p>
          <a:p>
            <a:r>
              <a:rPr lang="en-US" sz="1600" dirty="0" smtClean="0"/>
              <a:t>Bang-for-the-buck: ++, no fragmentation of res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99110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 7, 8, 10 Home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43815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8481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VMM (Virtual Box)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790700"/>
            <a:ext cx="2895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VM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20955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47800" y="2095500"/>
            <a:ext cx="685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4"/>
          </p:cNvCxnSpPr>
          <p:nvPr/>
        </p:nvCxnSpPr>
        <p:spPr>
          <a:xfrm>
            <a:off x="952500" y="2400300"/>
            <a:ext cx="495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4"/>
          </p:cNvCxnSpPr>
          <p:nvPr/>
        </p:nvCxnSpPr>
        <p:spPr>
          <a:xfrm flipH="1">
            <a:off x="1676400" y="2400300"/>
            <a:ext cx="1143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547771" y="2788920"/>
            <a:ext cx="172569" cy="868680"/>
          </a:xfrm>
          <a:custGeom>
            <a:avLst/>
            <a:gdLst>
              <a:gd name="connsiteX0" fmla="*/ 58269 w 172569"/>
              <a:gd name="connsiteY0" fmla="*/ 0 h 868680"/>
              <a:gd name="connsiteX1" fmla="*/ 12549 w 172569"/>
              <a:gd name="connsiteY1" fmla="*/ 57150 h 868680"/>
              <a:gd name="connsiteX2" fmla="*/ 1119 w 172569"/>
              <a:gd name="connsiteY2" fmla="*/ 102870 h 868680"/>
              <a:gd name="connsiteX3" fmla="*/ 23979 w 172569"/>
              <a:gd name="connsiteY3" fmla="*/ 217170 h 868680"/>
              <a:gd name="connsiteX4" fmla="*/ 58269 w 172569"/>
              <a:gd name="connsiteY4" fmla="*/ 240030 h 868680"/>
              <a:gd name="connsiteX5" fmla="*/ 92559 w 172569"/>
              <a:gd name="connsiteY5" fmla="*/ 274320 h 868680"/>
              <a:gd name="connsiteX6" fmla="*/ 138279 w 172569"/>
              <a:gd name="connsiteY6" fmla="*/ 297180 h 868680"/>
              <a:gd name="connsiteX7" fmla="*/ 172569 w 172569"/>
              <a:gd name="connsiteY7" fmla="*/ 320040 h 868680"/>
              <a:gd name="connsiteX8" fmla="*/ 138279 w 172569"/>
              <a:gd name="connsiteY8" fmla="*/ 411480 h 868680"/>
              <a:gd name="connsiteX9" fmla="*/ 103989 w 172569"/>
              <a:gd name="connsiteY9" fmla="*/ 457200 h 868680"/>
              <a:gd name="connsiteX10" fmla="*/ 69699 w 172569"/>
              <a:gd name="connsiteY10" fmla="*/ 560070 h 868680"/>
              <a:gd name="connsiteX11" fmla="*/ 58269 w 172569"/>
              <a:gd name="connsiteY11" fmla="*/ 605790 h 868680"/>
              <a:gd name="connsiteX12" fmla="*/ 46839 w 172569"/>
              <a:gd name="connsiteY12" fmla="*/ 662940 h 868680"/>
              <a:gd name="connsiteX13" fmla="*/ 23979 w 172569"/>
              <a:gd name="connsiteY13" fmla="*/ 708660 h 868680"/>
              <a:gd name="connsiteX14" fmla="*/ 35409 w 172569"/>
              <a:gd name="connsiteY1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2569" h="868680">
                <a:moveTo>
                  <a:pt x="58269" y="0"/>
                </a:moveTo>
                <a:cubicBezTo>
                  <a:pt x="43029" y="19050"/>
                  <a:pt x="24397" y="35824"/>
                  <a:pt x="12549" y="57150"/>
                </a:cubicBezTo>
                <a:cubicBezTo>
                  <a:pt x="4920" y="70882"/>
                  <a:pt x="0" y="87201"/>
                  <a:pt x="1119" y="102870"/>
                </a:cubicBezTo>
                <a:cubicBezTo>
                  <a:pt x="3887" y="141626"/>
                  <a:pt x="9035" y="181304"/>
                  <a:pt x="23979" y="217170"/>
                </a:cubicBezTo>
                <a:cubicBezTo>
                  <a:pt x="29263" y="229850"/>
                  <a:pt x="47716" y="231236"/>
                  <a:pt x="58269" y="240030"/>
                </a:cubicBezTo>
                <a:cubicBezTo>
                  <a:pt x="70687" y="250378"/>
                  <a:pt x="79405" y="264925"/>
                  <a:pt x="92559" y="274320"/>
                </a:cubicBezTo>
                <a:cubicBezTo>
                  <a:pt x="106424" y="284224"/>
                  <a:pt x="123485" y="288726"/>
                  <a:pt x="138279" y="297180"/>
                </a:cubicBezTo>
                <a:cubicBezTo>
                  <a:pt x="150206" y="303996"/>
                  <a:pt x="161139" y="312420"/>
                  <a:pt x="172569" y="320040"/>
                </a:cubicBezTo>
                <a:cubicBezTo>
                  <a:pt x="164014" y="345705"/>
                  <a:pt x="149668" y="390979"/>
                  <a:pt x="138279" y="411480"/>
                </a:cubicBezTo>
                <a:cubicBezTo>
                  <a:pt x="129028" y="428133"/>
                  <a:pt x="115419" y="441960"/>
                  <a:pt x="103989" y="457200"/>
                </a:cubicBezTo>
                <a:cubicBezTo>
                  <a:pt x="92559" y="491490"/>
                  <a:pt x="80329" y="525524"/>
                  <a:pt x="69699" y="560070"/>
                </a:cubicBezTo>
                <a:cubicBezTo>
                  <a:pt x="65079" y="575084"/>
                  <a:pt x="61677" y="590455"/>
                  <a:pt x="58269" y="605790"/>
                </a:cubicBezTo>
                <a:cubicBezTo>
                  <a:pt x="54055" y="624755"/>
                  <a:pt x="52982" y="644510"/>
                  <a:pt x="46839" y="662940"/>
                </a:cubicBezTo>
                <a:cubicBezTo>
                  <a:pt x="41451" y="679104"/>
                  <a:pt x="31599" y="693420"/>
                  <a:pt x="23979" y="708660"/>
                </a:cubicBezTo>
                <a:cubicBezTo>
                  <a:pt x="36042" y="853414"/>
                  <a:pt x="35409" y="799942"/>
                  <a:pt x="35409" y="86868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38400" y="30861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581400" y="43815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72000" y="4991100"/>
            <a:ext cx="1171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Win10 pro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5944475" y="3360420"/>
            <a:ext cx="75325" cy="902970"/>
          </a:xfrm>
          <a:custGeom>
            <a:avLst/>
            <a:gdLst>
              <a:gd name="connsiteX0" fmla="*/ 63895 w 75325"/>
              <a:gd name="connsiteY0" fmla="*/ 0 h 902970"/>
              <a:gd name="connsiteX1" fmla="*/ 41035 w 75325"/>
              <a:gd name="connsiteY1" fmla="*/ 80010 h 902970"/>
              <a:gd name="connsiteX2" fmla="*/ 29605 w 75325"/>
              <a:gd name="connsiteY2" fmla="*/ 114300 h 902970"/>
              <a:gd name="connsiteX3" fmla="*/ 6745 w 75325"/>
              <a:gd name="connsiteY3" fmla="*/ 194310 h 902970"/>
              <a:gd name="connsiteX4" fmla="*/ 18175 w 75325"/>
              <a:gd name="connsiteY4" fmla="*/ 525780 h 902970"/>
              <a:gd name="connsiteX5" fmla="*/ 63895 w 75325"/>
              <a:gd name="connsiteY5" fmla="*/ 537210 h 902970"/>
              <a:gd name="connsiteX6" fmla="*/ 75325 w 75325"/>
              <a:gd name="connsiteY6" fmla="*/ 582930 h 902970"/>
              <a:gd name="connsiteX7" fmla="*/ 63895 w 75325"/>
              <a:gd name="connsiteY7" fmla="*/ 640080 h 902970"/>
              <a:gd name="connsiteX8" fmla="*/ 52465 w 75325"/>
              <a:gd name="connsiteY8" fmla="*/ 720090 h 902970"/>
              <a:gd name="connsiteX9" fmla="*/ 41035 w 75325"/>
              <a:gd name="connsiteY9" fmla="*/ 765810 h 902970"/>
              <a:gd name="connsiteX10" fmla="*/ 29605 w 75325"/>
              <a:gd name="connsiteY10" fmla="*/ 800100 h 902970"/>
              <a:gd name="connsiteX11" fmla="*/ 29605 w 75325"/>
              <a:gd name="connsiteY11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25" h="902970">
                <a:moveTo>
                  <a:pt x="63895" y="0"/>
                </a:moveTo>
                <a:cubicBezTo>
                  <a:pt x="56275" y="26670"/>
                  <a:pt x="49005" y="53443"/>
                  <a:pt x="41035" y="80010"/>
                </a:cubicBezTo>
                <a:cubicBezTo>
                  <a:pt x="37573" y="91550"/>
                  <a:pt x="32915" y="102715"/>
                  <a:pt x="29605" y="114300"/>
                </a:cubicBezTo>
                <a:cubicBezTo>
                  <a:pt x="901" y="214765"/>
                  <a:pt x="34150" y="112094"/>
                  <a:pt x="6745" y="194310"/>
                </a:cubicBezTo>
                <a:cubicBezTo>
                  <a:pt x="10555" y="304800"/>
                  <a:pt x="0" y="416729"/>
                  <a:pt x="18175" y="525780"/>
                </a:cubicBezTo>
                <a:cubicBezTo>
                  <a:pt x="20758" y="541275"/>
                  <a:pt x="52787" y="526102"/>
                  <a:pt x="63895" y="537210"/>
                </a:cubicBezTo>
                <a:cubicBezTo>
                  <a:pt x="75003" y="548318"/>
                  <a:pt x="71515" y="567690"/>
                  <a:pt x="75325" y="582930"/>
                </a:cubicBezTo>
                <a:cubicBezTo>
                  <a:pt x="71515" y="601980"/>
                  <a:pt x="67089" y="620917"/>
                  <a:pt x="63895" y="640080"/>
                </a:cubicBezTo>
                <a:cubicBezTo>
                  <a:pt x="59466" y="666654"/>
                  <a:pt x="57284" y="693584"/>
                  <a:pt x="52465" y="720090"/>
                </a:cubicBezTo>
                <a:cubicBezTo>
                  <a:pt x="49655" y="735546"/>
                  <a:pt x="45351" y="750705"/>
                  <a:pt x="41035" y="765810"/>
                </a:cubicBezTo>
                <a:cubicBezTo>
                  <a:pt x="37725" y="777395"/>
                  <a:pt x="30606" y="788093"/>
                  <a:pt x="29605" y="800100"/>
                </a:cubicBezTo>
                <a:cubicBezTo>
                  <a:pt x="26757" y="834272"/>
                  <a:pt x="29605" y="868680"/>
                  <a:pt x="29605" y="9029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10971" y="3619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81600" y="26289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c1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4"/>
          </p:cNvCxnSpPr>
          <p:nvPr/>
        </p:nvCxnSpPr>
        <p:spPr>
          <a:xfrm>
            <a:off x="5715000" y="3314700"/>
            <a:ext cx="2286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81400" y="37719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 V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05200" y="3390900"/>
            <a:ext cx="1371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Moby </a:t>
            </a:r>
            <a:r>
              <a:rPr lang="en-US" dirty="0" err="1" smtClean="0"/>
              <a:t>linux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886200" y="23241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C2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4"/>
            <a:endCxn id="23" idx="0"/>
          </p:cNvCxnSpPr>
          <p:nvPr/>
        </p:nvCxnSpPr>
        <p:spPr>
          <a:xfrm flipH="1">
            <a:off x="4191000" y="3009900"/>
            <a:ext cx="114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91000" y="1181100"/>
            <a:ext cx="1752600" cy="4419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58000" y="43815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5002768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 Release in 2019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382000" y="43815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Linux core</a:t>
            </a:r>
            <a:endParaRPr lang="en-US" sz="1400" dirty="0"/>
          </a:p>
        </p:txBody>
      </p:sp>
      <p:sp>
        <p:nvSpPr>
          <p:cNvPr id="32" name="Freeform 31"/>
          <p:cNvSpPr/>
          <p:nvPr/>
        </p:nvSpPr>
        <p:spPr>
          <a:xfrm>
            <a:off x="7220104" y="3436620"/>
            <a:ext cx="75325" cy="902970"/>
          </a:xfrm>
          <a:custGeom>
            <a:avLst/>
            <a:gdLst>
              <a:gd name="connsiteX0" fmla="*/ 63895 w 75325"/>
              <a:gd name="connsiteY0" fmla="*/ 0 h 902970"/>
              <a:gd name="connsiteX1" fmla="*/ 41035 w 75325"/>
              <a:gd name="connsiteY1" fmla="*/ 80010 h 902970"/>
              <a:gd name="connsiteX2" fmla="*/ 29605 w 75325"/>
              <a:gd name="connsiteY2" fmla="*/ 114300 h 902970"/>
              <a:gd name="connsiteX3" fmla="*/ 6745 w 75325"/>
              <a:gd name="connsiteY3" fmla="*/ 194310 h 902970"/>
              <a:gd name="connsiteX4" fmla="*/ 18175 w 75325"/>
              <a:gd name="connsiteY4" fmla="*/ 525780 h 902970"/>
              <a:gd name="connsiteX5" fmla="*/ 63895 w 75325"/>
              <a:gd name="connsiteY5" fmla="*/ 537210 h 902970"/>
              <a:gd name="connsiteX6" fmla="*/ 75325 w 75325"/>
              <a:gd name="connsiteY6" fmla="*/ 582930 h 902970"/>
              <a:gd name="connsiteX7" fmla="*/ 63895 w 75325"/>
              <a:gd name="connsiteY7" fmla="*/ 640080 h 902970"/>
              <a:gd name="connsiteX8" fmla="*/ 52465 w 75325"/>
              <a:gd name="connsiteY8" fmla="*/ 720090 h 902970"/>
              <a:gd name="connsiteX9" fmla="*/ 41035 w 75325"/>
              <a:gd name="connsiteY9" fmla="*/ 765810 h 902970"/>
              <a:gd name="connsiteX10" fmla="*/ 29605 w 75325"/>
              <a:gd name="connsiteY10" fmla="*/ 800100 h 902970"/>
              <a:gd name="connsiteX11" fmla="*/ 29605 w 75325"/>
              <a:gd name="connsiteY11" fmla="*/ 902970 h 9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25" h="902970">
                <a:moveTo>
                  <a:pt x="63895" y="0"/>
                </a:moveTo>
                <a:cubicBezTo>
                  <a:pt x="56275" y="26670"/>
                  <a:pt x="49005" y="53443"/>
                  <a:pt x="41035" y="80010"/>
                </a:cubicBezTo>
                <a:cubicBezTo>
                  <a:pt x="37573" y="91550"/>
                  <a:pt x="32915" y="102715"/>
                  <a:pt x="29605" y="114300"/>
                </a:cubicBezTo>
                <a:cubicBezTo>
                  <a:pt x="901" y="214765"/>
                  <a:pt x="34150" y="112094"/>
                  <a:pt x="6745" y="194310"/>
                </a:cubicBezTo>
                <a:cubicBezTo>
                  <a:pt x="10555" y="304800"/>
                  <a:pt x="0" y="416729"/>
                  <a:pt x="18175" y="525780"/>
                </a:cubicBezTo>
                <a:cubicBezTo>
                  <a:pt x="20758" y="541275"/>
                  <a:pt x="52787" y="526102"/>
                  <a:pt x="63895" y="537210"/>
                </a:cubicBezTo>
                <a:cubicBezTo>
                  <a:pt x="75003" y="548318"/>
                  <a:pt x="71515" y="567690"/>
                  <a:pt x="75325" y="582930"/>
                </a:cubicBezTo>
                <a:cubicBezTo>
                  <a:pt x="71515" y="601980"/>
                  <a:pt x="67089" y="620917"/>
                  <a:pt x="63895" y="640080"/>
                </a:cubicBezTo>
                <a:cubicBezTo>
                  <a:pt x="59466" y="666654"/>
                  <a:pt x="57284" y="693584"/>
                  <a:pt x="52465" y="720090"/>
                </a:cubicBezTo>
                <a:cubicBezTo>
                  <a:pt x="49655" y="735546"/>
                  <a:pt x="45351" y="750705"/>
                  <a:pt x="41035" y="765810"/>
                </a:cubicBezTo>
                <a:cubicBezTo>
                  <a:pt x="37725" y="777395"/>
                  <a:pt x="30606" y="788093"/>
                  <a:pt x="29605" y="800100"/>
                </a:cubicBezTo>
                <a:cubicBezTo>
                  <a:pt x="26757" y="834272"/>
                  <a:pt x="29605" y="868680"/>
                  <a:pt x="29605" y="90297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86600" y="36957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315200" y="27813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c1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8305800" y="35433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Lx C2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38700"/>
            <a:ext cx="624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4381500"/>
            <a:ext cx="441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342900"/>
            <a:ext cx="44196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26668" y="342900"/>
            <a:ext cx="264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: 192.168.99.100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4784623" y="948690"/>
            <a:ext cx="154654" cy="1123591"/>
          </a:xfrm>
          <a:custGeom>
            <a:avLst/>
            <a:gdLst>
              <a:gd name="connsiteX0" fmla="*/ 153137 w 154654"/>
              <a:gd name="connsiteY0" fmla="*/ 0 h 1123591"/>
              <a:gd name="connsiteX1" fmla="*/ 95987 w 154654"/>
              <a:gd name="connsiteY1" fmla="*/ 11430 h 1123591"/>
              <a:gd name="connsiteX2" fmla="*/ 61697 w 154654"/>
              <a:gd name="connsiteY2" fmla="*/ 57150 h 1123591"/>
              <a:gd name="connsiteX3" fmla="*/ 27407 w 154654"/>
              <a:gd name="connsiteY3" fmla="*/ 91440 h 1123591"/>
              <a:gd name="connsiteX4" fmla="*/ 50267 w 154654"/>
              <a:gd name="connsiteY4" fmla="*/ 297180 h 1123591"/>
              <a:gd name="connsiteX5" fmla="*/ 118847 w 154654"/>
              <a:gd name="connsiteY5" fmla="*/ 331470 h 1123591"/>
              <a:gd name="connsiteX6" fmla="*/ 130277 w 154654"/>
              <a:gd name="connsiteY6" fmla="*/ 377190 h 1123591"/>
              <a:gd name="connsiteX7" fmla="*/ 153137 w 154654"/>
              <a:gd name="connsiteY7" fmla="*/ 411480 h 1123591"/>
              <a:gd name="connsiteX8" fmla="*/ 95987 w 154654"/>
              <a:gd name="connsiteY8" fmla="*/ 685800 h 1123591"/>
              <a:gd name="connsiteX9" fmla="*/ 84557 w 154654"/>
              <a:gd name="connsiteY9" fmla="*/ 902970 h 1123591"/>
              <a:gd name="connsiteX10" fmla="*/ 61697 w 154654"/>
              <a:gd name="connsiteY10" fmla="*/ 1005840 h 112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654" h="1123591">
                <a:moveTo>
                  <a:pt x="153137" y="0"/>
                </a:moveTo>
                <a:cubicBezTo>
                  <a:pt x="134087" y="3810"/>
                  <a:pt x="112461" y="1134"/>
                  <a:pt x="95987" y="11430"/>
                </a:cubicBezTo>
                <a:cubicBezTo>
                  <a:pt x="79833" y="21526"/>
                  <a:pt x="74095" y="42686"/>
                  <a:pt x="61697" y="57150"/>
                </a:cubicBezTo>
                <a:cubicBezTo>
                  <a:pt x="51177" y="69423"/>
                  <a:pt x="38837" y="80010"/>
                  <a:pt x="27407" y="91440"/>
                </a:cubicBezTo>
                <a:cubicBezTo>
                  <a:pt x="361" y="172578"/>
                  <a:pt x="0" y="154757"/>
                  <a:pt x="50267" y="297180"/>
                </a:cubicBezTo>
                <a:cubicBezTo>
                  <a:pt x="56176" y="313921"/>
                  <a:pt x="105209" y="326924"/>
                  <a:pt x="118847" y="331470"/>
                </a:cubicBezTo>
                <a:cubicBezTo>
                  <a:pt x="122657" y="346710"/>
                  <a:pt x="124089" y="362751"/>
                  <a:pt x="130277" y="377190"/>
                </a:cubicBezTo>
                <a:cubicBezTo>
                  <a:pt x="135688" y="389816"/>
                  <a:pt x="154654" y="397827"/>
                  <a:pt x="153137" y="411480"/>
                </a:cubicBezTo>
                <a:cubicBezTo>
                  <a:pt x="142822" y="504312"/>
                  <a:pt x="95987" y="685800"/>
                  <a:pt x="95987" y="685800"/>
                </a:cubicBezTo>
                <a:cubicBezTo>
                  <a:pt x="92177" y="758190"/>
                  <a:pt x="93194" y="830996"/>
                  <a:pt x="84557" y="902970"/>
                </a:cubicBezTo>
                <a:cubicBezTo>
                  <a:pt x="58083" y="1123591"/>
                  <a:pt x="61697" y="880478"/>
                  <a:pt x="61697" y="10058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7884" y="1181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3009900"/>
            <a:ext cx="28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docker</a:t>
            </a:r>
            <a:r>
              <a:rPr lang="en-US" dirty="0" smtClean="0"/>
              <a:t> container run </a:t>
            </a:r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2"/>
          </p:cNvCxnSpPr>
          <p:nvPr/>
        </p:nvCxnSpPr>
        <p:spPr>
          <a:xfrm flipV="1">
            <a:off x="4191000" y="1550432"/>
            <a:ext cx="1055442" cy="1535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19800" y="1638300"/>
            <a:ext cx="1447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Local cache</a:t>
            </a:r>
          </a:p>
          <a:p>
            <a:pPr algn="ctr"/>
            <a:r>
              <a:rPr lang="en-US" sz="1400" dirty="0" smtClean="0"/>
              <a:t>5. </a:t>
            </a:r>
            <a:r>
              <a:rPr lang="en-US" sz="1400" dirty="0" err="1" smtClean="0"/>
              <a:t>nginx</a:t>
            </a:r>
            <a:r>
              <a:rPr lang="en-US" sz="1400" dirty="0" smtClean="0"/>
              <a:t> is now on local cache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10200" y="15621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89514" y="171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1"/>
          </p:cNvCxnSpPr>
          <p:nvPr/>
        </p:nvCxnSpPr>
        <p:spPr>
          <a:xfrm flipH="1" flipV="1">
            <a:off x="2590800" y="1028700"/>
            <a:ext cx="2187084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0" y="266700"/>
            <a:ext cx="3200400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hub.docker.com</a:t>
            </a:r>
          </a:p>
          <a:p>
            <a:pPr algn="ctr"/>
            <a:r>
              <a:rPr lang="en-US" dirty="0" err="1" smtClean="0"/>
              <a:t>nginx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33600" y="1028700"/>
            <a:ext cx="3886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38600" y="1104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38600" y="1649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5715000" y="876300"/>
            <a:ext cx="838200" cy="489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53200" y="5715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nginx:80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6553200" y="11049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"172.17.0.8"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45339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Fc7181108d40:55.3MB bins/</a:t>
            </a:r>
            <a:r>
              <a:rPr lang="en-US" dirty="0" err="1" smtClean="0"/>
              <a:t>libs</a:t>
            </a:r>
            <a:r>
              <a:rPr lang="en-US" dirty="0" smtClean="0"/>
              <a:t> for OS 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40767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d2e987ca2267: 54.1 MB: installation of </a:t>
            </a:r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36195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0b760b431b11: 22B: file linking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7620000" y="3543300"/>
            <a:ext cx="304800" cy="152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48600" y="4076700"/>
            <a:ext cx="68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nginx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3162300"/>
            <a:ext cx="518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f829e015b42d:20MB : mypage.html, ping bins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>
            <a:off x="8077200" y="3009900"/>
            <a:ext cx="1524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53400" y="3619500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ping-</a:t>
            </a:r>
            <a:r>
              <a:rPr lang="en-US" dirty="0" err="1" smtClean="0"/>
              <a:t>mycode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876300"/>
            <a:ext cx="309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Ping-</a:t>
            </a:r>
            <a:r>
              <a:rPr lang="en-US" dirty="0" err="1" smtClean="0"/>
              <a:t>mycode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f829e015b42d</a:t>
            </a:r>
          </a:p>
          <a:p>
            <a:r>
              <a:rPr lang="en-US" dirty="0" err="1" smtClean="0"/>
              <a:t>Nginx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0b760b431b11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419100"/>
            <a:ext cx="238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UFS: Unified file system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90500"/>
            <a:ext cx="76200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342900"/>
            <a:ext cx="242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 machine: windows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5630872">
            <a:off x="381000" y="2628900"/>
            <a:ext cx="762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952500"/>
            <a:ext cx="40386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102870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192.168.99.100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952500"/>
            <a:ext cx="2270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Virtual </a:t>
            </a:r>
            <a:r>
              <a:rPr lang="en-US" sz="1400" dirty="0" err="1" smtClean="0"/>
              <a:t>hostonly</a:t>
            </a:r>
            <a:r>
              <a:rPr lang="en-US" sz="1400" dirty="0" smtClean="0"/>
              <a:t> adapter #11</a:t>
            </a:r>
          </a:p>
          <a:p>
            <a:r>
              <a:rPr lang="en-US" sz="1400" dirty="0" smtClean="0"/>
              <a:t>192.168.99.1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7" idx="3"/>
            <a:endCxn id="6" idx="1"/>
          </p:cNvCxnSpPr>
          <p:nvPr/>
        </p:nvCxnSpPr>
        <p:spPr>
          <a:xfrm flipV="1">
            <a:off x="3489373" y="1213366"/>
            <a:ext cx="396827" cy="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9200" y="4533900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dirty="0" smtClean="0"/>
              <a:t>Ping 192.168.99.100</a:t>
            </a:r>
          </a:p>
          <a:p>
            <a:pPr>
              <a:buFont typeface="Wingdings"/>
              <a:buChar char="Ø"/>
            </a:pPr>
            <a:r>
              <a:rPr lang="en-US" dirty="0" smtClean="0"/>
              <a:t>Ping 172.17.0.8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0" idx="0"/>
            <a:endCxn id="7" idx="2"/>
          </p:cNvCxnSpPr>
          <p:nvPr/>
        </p:nvCxnSpPr>
        <p:spPr>
          <a:xfrm flipH="1" flipV="1">
            <a:off x="2354287" y="1475720"/>
            <a:ext cx="24846" cy="305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19800" y="1866900"/>
            <a:ext cx="19812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Nginx:80</a:t>
            </a:r>
          </a:p>
          <a:p>
            <a:pPr algn="ctr"/>
            <a:r>
              <a:rPr lang="en-US" dirty="0" smtClean="0"/>
              <a:t>mypage.html, ping bins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3619500"/>
            <a:ext cx="1362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"172.17.0.8"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1562100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docker0</a:t>
            </a:r>
          </a:p>
          <a:p>
            <a:r>
              <a:rPr lang="en-US" dirty="0" smtClean="0"/>
              <a:t>172.17.0.1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  <a:endCxn id="13" idx="0"/>
          </p:cNvCxnSpPr>
          <p:nvPr/>
        </p:nvCxnSpPr>
        <p:spPr>
          <a:xfrm flipV="1">
            <a:off x="5367925" y="1866900"/>
            <a:ext cx="1642475" cy="183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86200" y="377190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 ping 172.17.0.8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8" idx="0"/>
            <a:endCxn id="15" idx="2"/>
          </p:cNvCxnSpPr>
          <p:nvPr/>
        </p:nvCxnSpPr>
        <p:spPr>
          <a:xfrm flipH="1" flipV="1">
            <a:off x="4779463" y="2208431"/>
            <a:ext cx="9388" cy="15634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28575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 flipV="1">
            <a:off x="4157943" y="2476500"/>
            <a:ext cx="1709457" cy="5656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90500"/>
            <a:ext cx="5638800" cy="449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33600" y="190500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Minikube</a:t>
            </a:r>
            <a:r>
              <a:rPr lang="en-US" dirty="0" smtClean="0"/>
              <a:t> VM 192.168.99.100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43200" y="342900"/>
            <a:ext cx="2590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24003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/volumes/5ae614204f56656bd4a2d2e16924f733c5a97a42f75dce53be062a03f4dbd077/_data – 100users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5181600" y="1181100"/>
            <a:ext cx="3810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0" y="40767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var</a:t>
            </a:r>
            <a:r>
              <a:rPr lang="en-US" sz="1400" dirty="0" smtClean="0"/>
              <a:t>/lib/</a:t>
            </a:r>
            <a:r>
              <a:rPr lang="en-US" sz="1400" dirty="0" err="1" smtClean="0"/>
              <a:t>docker</a:t>
            </a:r>
            <a:r>
              <a:rPr lang="en-US" sz="1400" dirty="0" smtClean="0"/>
              <a:t>/volumes/</a:t>
            </a:r>
            <a:r>
              <a:rPr lang="en-US" sz="1400" dirty="0" err="1" smtClean="0"/>
              <a:t>proj_db</a:t>
            </a:r>
            <a:r>
              <a:rPr lang="en-US" sz="1400" dirty="0" smtClean="0"/>
              <a:t>/_data</a:t>
            </a:r>
          </a:p>
          <a:p>
            <a:r>
              <a:rPr lang="en-US" sz="1400" dirty="0" err="1" smtClean="0"/>
              <a:t>mydb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24000" y="3314700"/>
            <a:ext cx="25908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Mysql:5.7</a:t>
            </a:r>
          </a:p>
          <a:p>
            <a:pPr algn="ctr"/>
            <a:r>
              <a:rPr lang="en-US" dirty="0" smtClean="0"/>
              <a:t>/</a:t>
            </a:r>
            <a:r>
              <a:rPr lang="en-US" dirty="0" err="1" smtClean="0"/>
              <a:t>var</a:t>
            </a:r>
            <a:r>
              <a:rPr lang="en-US" dirty="0" smtClean="0"/>
              <a:t>/lib/</a:t>
            </a:r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191000" y="4000500"/>
            <a:ext cx="1295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1905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352800" y="19050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192.168.99.100 (2c, 4g)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24600" y="11049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86200" y="8763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7746329" y="293077"/>
            <a:ext cx="231116" cy="890954"/>
          </a:xfrm>
          <a:custGeom>
            <a:avLst/>
            <a:gdLst>
              <a:gd name="connsiteX0" fmla="*/ 178471 w 231116"/>
              <a:gd name="connsiteY0" fmla="*/ 0 h 890954"/>
              <a:gd name="connsiteX1" fmla="*/ 84686 w 231116"/>
              <a:gd name="connsiteY1" fmla="*/ 23446 h 890954"/>
              <a:gd name="connsiteX2" fmla="*/ 37794 w 231116"/>
              <a:gd name="connsiteY2" fmla="*/ 117231 h 890954"/>
              <a:gd name="connsiteX3" fmla="*/ 2625 w 231116"/>
              <a:gd name="connsiteY3" fmla="*/ 164123 h 890954"/>
              <a:gd name="connsiteX4" fmla="*/ 14348 w 231116"/>
              <a:gd name="connsiteY4" fmla="*/ 351692 h 890954"/>
              <a:gd name="connsiteX5" fmla="*/ 49517 w 231116"/>
              <a:gd name="connsiteY5" fmla="*/ 363415 h 890954"/>
              <a:gd name="connsiteX6" fmla="*/ 213640 w 231116"/>
              <a:gd name="connsiteY6" fmla="*/ 398585 h 890954"/>
              <a:gd name="connsiteX7" fmla="*/ 155025 w 231116"/>
              <a:gd name="connsiteY7" fmla="*/ 492369 h 890954"/>
              <a:gd name="connsiteX8" fmla="*/ 131579 w 231116"/>
              <a:gd name="connsiteY8" fmla="*/ 539261 h 890954"/>
              <a:gd name="connsiteX9" fmla="*/ 96409 w 231116"/>
              <a:gd name="connsiteY9" fmla="*/ 597877 h 890954"/>
              <a:gd name="connsiteX10" fmla="*/ 84686 w 231116"/>
              <a:gd name="connsiteY10" fmla="*/ 644769 h 890954"/>
              <a:gd name="connsiteX11" fmla="*/ 96409 w 231116"/>
              <a:gd name="connsiteY11" fmla="*/ 715108 h 890954"/>
              <a:gd name="connsiteX12" fmla="*/ 178471 w 231116"/>
              <a:gd name="connsiteY12" fmla="*/ 832338 h 890954"/>
              <a:gd name="connsiteX13" fmla="*/ 190194 w 231116"/>
              <a:gd name="connsiteY13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1116" h="890954">
                <a:moveTo>
                  <a:pt x="178471" y="0"/>
                </a:moveTo>
                <a:cubicBezTo>
                  <a:pt x="147209" y="7815"/>
                  <a:pt x="109441" y="2817"/>
                  <a:pt x="84686" y="23446"/>
                </a:cubicBezTo>
                <a:cubicBezTo>
                  <a:pt x="57836" y="45821"/>
                  <a:pt x="55405" y="87041"/>
                  <a:pt x="37794" y="117231"/>
                </a:cubicBezTo>
                <a:cubicBezTo>
                  <a:pt x="27949" y="134108"/>
                  <a:pt x="14348" y="148492"/>
                  <a:pt x="2625" y="164123"/>
                </a:cubicBezTo>
                <a:cubicBezTo>
                  <a:pt x="6533" y="226646"/>
                  <a:pt x="0" y="290712"/>
                  <a:pt x="14348" y="351692"/>
                </a:cubicBezTo>
                <a:cubicBezTo>
                  <a:pt x="17178" y="363721"/>
                  <a:pt x="38159" y="358547"/>
                  <a:pt x="49517" y="363415"/>
                </a:cubicBezTo>
                <a:cubicBezTo>
                  <a:pt x="149365" y="406207"/>
                  <a:pt x="38951" y="381115"/>
                  <a:pt x="213640" y="398585"/>
                </a:cubicBezTo>
                <a:cubicBezTo>
                  <a:pt x="154233" y="517399"/>
                  <a:pt x="231116" y="370624"/>
                  <a:pt x="155025" y="492369"/>
                </a:cubicBezTo>
                <a:cubicBezTo>
                  <a:pt x="145763" y="507188"/>
                  <a:pt x="140066" y="523985"/>
                  <a:pt x="131579" y="539261"/>
                </a:cubicBezTo>
                <a:cubicBezTo>
                  <a:pt x="120513" y="559179"/>
                  <a:pt x="108132" y="578338"/>
                  <a:pt x="96409" y="597877"/>
                </a:cubicBezTo>
                <a:cubicBezTo>
                  <a:pt x="92501" y="613508"/>
                  <a:pt x="84686" y="628657"/>
                  <a:pt x="84686" y="644769"/>
                </a:cubicBezTo>
                <a:cubicBezTo>
                  <a:pt x="84686" y="668539"/>
                  <a:pt x="87267" y="693167"/>
                  <a:pt x="96409" y="715108"/>
                </a:cubicBezTo>
                <a:cubicBezTo>
                  <a:pt x="105428" y="736753"/>
                  <a:pt x="160170" y="807937"/>
                  <a:pt x="178471" y="832338"/>
                </a:cubicBezTo>
                <a:lnTo>
                  <a:pt x="190194" y="8909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0" y="419100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38600" y="5715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38275" y="5831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172.17.0.7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200" y="2933700"/>
            <a:ext cx="5486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05200" y="2933700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Node: 192.168.99.101 (2c, 4g)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7848600" y="3086100"/>
            <a:ext cx="231116" cy="890954"/>
          </a:xfrm>
          <a:custGeom>
            <a:avLst/>
            <a:gdLst>
              <a:gd name="connsiteX0" fmla="*/ 178471 w 231116"/>
              <a:gd name="connsiteY0" fmla="*/ 0 h 890954"/>
              <a:gd name="connsiteX1" fmla="*/ 84686 w 231116"/>
              <a:gd name="connsiteY1" fmla="*/ 23446 h 890954"/>
              <a:gd name="connsiteX2" fmla="*/ 37794 w 231116"/>
              <a:gd name="connsiteY2" fmla="*/ 117231 h 890954"/>
              <a:gd name="connsiteX3" fmla="*/ 2625 w 231116"/>
              <a:gd name="connsiteY3" fmla="*/ 164123 h 890954"/>
              <a:gd name="connsiteX4" fmla="*/ 14348 w 231116"/>
              <a:gd name="connsiteY4" fmla="*/ 351692 h 890954"/>
              <a:gd name="connsiteX5" fmla="*/ 49517 w 231116"/>
              <a:gd name="connsiteY5" fmla="*/ 363415 h 890954"/>
              <a:gd name="connsiteX6" fmla="*/ 213640 w 231116"/>
              <a:gd name="connsiteY6" fmla="*/ 398585 h 890954"/>
              <a:gd name="connsiteX7" fmla="*/ 155025 w 231116"/>
              <a:gd name="connsiteY7" fmla="*/ 492369 h 890954"/>
              <a:gd name="connsiteX8" fmla="*/ 131579 w 231116"/>
              <a:gd name="connsiteY8" fmla="*/ 539261 h 890954"/>
              <a:gd name="connsiteX9" fmla="*/ 96409 w 231116"/>
              <a:gd name="connsiteY9" fmla="*/ 597877 h 890954"/>
              <a:gd name="connsiteX10" fmla="*/ 84686 w 231116"/>
              <a:gd name="connsiteY10" fmla="*/ 644769 h 890954"/>
              <a:gd name="connsiteX11" fmla="*/ 96409 w 231116"/>
              <a:gd name="connsiteY11" fmla="*/ 715108 h 890954"/>
              <a:gd name="connsiteX12" fmla="*/ 178471 w 231116"/>
              <a:gd name="connsiteY12" fmla="*/ 832338 h 890954"/>
              <a:gd name="connsiteX13" fmla="*/ 190194 w 231116"/>
              <a:gd name="connsiteY13" fmla="*/ 890954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1116" h="890954">
                <a:moveTo>
                  <a:pt x="178471" y="0"/>
                </a:moveTo>
                <a:cubicBezTo>
                  <a:pt x="147209" y="7815"/>
                  <a:pt x="109441" y="2817"/>
                  <a:pt x="84686" y="23446"/>
                </a:cubicBezTo>
                <a:cubicBezTo>
                  <a:pt x="57836" y="45821"/>
                  <a:pt x="55405" y="87041"/>
                  <a:pt x="37794" y="117231"/>
                </a:cubicBezTo>
                <a:cubicBezTo>
                  <a:pt x="27949" y="134108"/>
                  <a:pt x="14348" y="148492"/>
                  <a:pt x="2625" y="164123"/>
                </a:cubicBezTo>
                <a:cubicBezTo>
                  <a:pt x="6533" y="226646"/>
                  <a:pt x="0" y="290712"/>
                  <a:pt x="14348" y="351692"/>
                </a:cubicBezTo>
                <a:cubicBezTo>
                  <a:pt x="17178" y="363721"/>
                  <a:pt x="38159" y="358547"/>
                  <a:pt x="49517" y="363415"/>
                </a:cubicBezTo>
                <a:cubicBezTo>
                  <a:pt x="149365" y="406207"/>
                  <a:pt x="38951" y="381115"/>
                  <a:pt x="213640" y="398585"/>
                </a:cubicBezTo>
                <a:cubicBezTo>
                  <a:pt x="154233" y="517399"/>
                  <a:pt x="231116" y="370624"/>
                  <a:pt x="155025" y="492369"/>
                </a:cubicBezTo>
                <a:cubicBezTo>
                  <a:pt x="145763" y="507188"/>
                  <a:pt x="140066" y="523985"/>
                  <a:pt x="131579" y="539261"/>
                </a:cubicBezTo>
                <a:cubicBezTo>
                  <a:pt x="120513" y="559179"/>
                  <a:pt x="108132" y="578338"/>
                  <a:pt x="96409" y="597877"/>
                </a:cubicBezTo>
                <a:cubicBezTo>
                  <a:pt x="92501" y="613508"/>
                  <a:pt x="84686" y="628657"/>
                  <a:pt x="84686" y="644769"/>
                </a:cubicBezTo>
                <a:cubicBezTo>
                  <a:pt x="84686" y="668539"/>
                  <a:pt x="87267" y="693167"/>
                  <a:pt x="96409" y="715108"/>
                </a:cubicBezTo>
                <a:cubicBezTo>
                  <a:pt x="105428" y="736753"/>
                  <a:pt x="160170" y="807937"/>
                  <a:pt x="178471" y="832338"/>
                </a:cubicBezTo>
                <a:lnTo>
                  <a:pt x="190194" y="89095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22271" y="3212123"/>
            <a:ext cx="93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638800" y="4229100"/>
            <a:ext cx="1524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Wp</a:t>
            </a:r>
            <a:endParaRPr lang="en-US" dirty="0" smtClean="0"/>
          </a:p>
          <a:p>
            <a:pPr algn="ctr"/>
            <a:r>
              <a:rPr lang="en-US" sz="1400" dirty="0" smtClean="0"/>
              <a:t>Db: </a:t>
            </a:r>
            <a:r>
              <a:rPr lang="en-US" sz="1400" dirty="0" err="1" smtClean="0"/>
              <a:t>dbname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757275" y="393596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172.18.0.7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190500"/>
            <a:ext cx="33412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dirty="0" smtClean="0"/>
              <a:t>Orchestration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Manager for all these </a:t>
            </a:r>
            <a:r>
              <a:rPr lang="en-US" dirty="0" err="1" smtClean="0"/>
              <a:t>dockerd</a:t>
            </a:r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Better networking</a:t>
            </a:r>
          </a:p>
          <a:p>
            <a:pPr marL="800100" lvl="1" indent="-342900">
              <a:buAutoNum type="arabicPeriod" startAt="2"/>
            </a:pPr>
            <a:r>
              <a:rPr lang="en-US" dirty="0" smtClean="0"/>
              <a:t>No </a:t>
            </a:r>
            <a:r>
              <a:rPr lang="en-US" dirty="0" err="1" smtClean="0"/>
              <a:t>ip</a:t>
            </a:r>
            <a:r>
              <a:rPr lang="en-US" dirty="0" smtClean="0"/>
              <a:t> clash</a:t>
            </a:r>
          </a:p>
          <a:p>
            <a:pPr marL="800100" lvl="1" indent="-342900">
              <a:buAutoNum type="arabicPeriod" startAt="2"/>
            </a:pPr>
            <a:r>
              <a:rPr lang="en-US" dirty="0" smtClean="0"/>
              <a:t>No Node-awareness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Application scaling</a:t>
            </a:r>
          </a:p>
          <a:p>
            <a:pPr marL="342900" indent="-342900">
              <a:buAutoNum type="arabicPeriod" startAt="2"/>
            </a:pPr>
            <a:r>
              <a:rPr lang="en-US" dirty="0" smtClean="0"/>
              <a:t>Load balancer</a:t>
            </a:r>
          </a:p>
          <a:p>
            <a:pPr marL="342900" indent="-342900">
              <a:buAutoNum type="arabicPeriod" startAt="2"/>
            </a:pPr>
            <a:r>
              <a:rPr lang="en-US" dirty="0" err="1" smtClean="0"/>
              <a:t>Dns</a:t>
            </a:r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Control all containers sitting </a:t>
            </a:r>
          </a:p>
          <a:p>
            <a:pPr marL="342900" indent="-342900"/>
            <a:r>
              <a:rPr lang="en-US" dirty="0" smtClean="0"/>
              <a:t>at one place</a:t>
            </a:r>
          </a:p>
          <a:p>
            <a:pPr marL="342900" indent="-342900"/>
            <a:r>
              <a:rPr lang="en-US" dirty="0" smtClean="0"/>
              <a:t>7.  Self heal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352800" y="156210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20193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9090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4800" y="3467100"/>
            <a:ext cx="2514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38600" y="3695700"/>
            <a:ext cx="152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ghost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91000" y="33909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172.180.8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667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-swarm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26738" y="2667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800100"/>
            <a:ext cx="41910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952500"/>
            <a:ext cx="4038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</a:t>
            </a:r>
            <a:r>
              <a:rPr lang="en-US" dirty="0" err="1" smtClean="0"/>
              <a:t>Docker</a:t>
            </a:r>
            <a:r>
              <a:rPr lang="en-US" dirty="0" smtClean="0"/>
              <a:t> community</a:t>
            </a:r>
          </a:p>
          <a:p>
            <a:pPr marL="342900" indent="-342900">
              <a:buAutoNum type="arabicPeriod"/>
            </a:pPr>
            <a:r>
              <a:rPr lang="en-US" dirty="0" smtClean="0"/>
              <a:t>Fairly new, not really battle tested</a:t>
            </a:r>
          </a:p>
          <a:p>
            <a:pPr marL="342900" indent="-342900">
              <a:buAutoNum type="arabicPeriod"/>
            </a:pPr>
            <a:r>
              <a:rPr lang="en-US" dirty="0" smtClean="0"/>
              <a:t>Closely tied with </a:t>
            </a:r>
            <a:r>
              <a:rPr lang="en-US" dirty="0" err="1" smtClean="0"/>
              <a:t>docker</a:t>
            </a:r>
            <a:r>
              <a:rPr lang="en-US" dirty="0" smtClean="0"/>
              <a:t>- learning curve very easy</a:t>
            </a:r>
          </a:p>
          <a:p>
            <a:pPr marL="342900" indent="-342900">
              <a:buAutoNum type="arabicPeriod"/>
            </a:pPr>
            <a:r>
              <a:rPr lang="en-US" dirty="0" smtClean="0"/>
              <a:t>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23692" y="800100"/>
            <a:ext cx="4091707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10287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Open source, Google</a:t>
            </a:r>
          </a:p>
          <a:p>
            <a:pPr marL="342900" indent="-342900">
              <a:buAutoNum type="arabicPeriod"/>
            </a:pPr>
            <a:r>
              <a:rPr lang="en-US" dirty="0" smtClean="0"/>
              <a:t>Battle tested- 10000’s nodes</a:t>
            </a:r>
          </a:p>
          <a:p>
            <a:pPr marL="342900" indent="-342900">
              <a:buAutoNum type="arabicPeriod"/>
            </a:pPr>
            <a:r>
              <a:rPr lang="en-US" dirty="0" smtClean="0"/>
              <a:t>Learning curve is a little steep – too many terminology</a:t>
            </a:r>
          </a:p>
          <a:p>
            <a:pPr marL="342900" indent="-342900">
              <a:buAutoNum type="arabicPeriod"/>
            </a:pPr>
            <a:r>
              <a:rPr lang="en-US" dirty="0" smtClean="0"/>
              <a:t>No vendor </a:t>
            </a:r>
            <a:r>
              <a:rPr lang="en-US" dirty="0" err="1" smtClean="0"/>
              <a:t>lockin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4076700"/>
            <a:ext cx="1675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K8s commands</a:t>
            </a:r>
          </a:p>
          <a:p>
            <a:r>
              <a:rPr lang="en-US" dirty="0" smtClean="0"/>
              <a:t>Go create a pod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 flipV="1">
            <a:off x="5562043" y="4305300"/>
            <a:ext cx="686357" cy="945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324600" y="3467100"/>
            <a:ext cx="3048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463498" y="3798277"/>
            <a:ext cx="133056" cy="715108"/>
          </a:xfrm>
          <a:custGeom>
            <a:avLst/>
            <a:gdLst>
              <a:gd name="connsiteX0" fmla="*/ 133056 w 133056"/>
              <a:gd name="connsiteY0" fmla="*/ 0 h 715108"/>
              <a:gd name="connsiteX1" fmla="*/ 86164 w 133056"/>
              <a:gd name="connsiteY1" fmla="*/ 11723 h 715108"/>
              <a:gd name="connsiteX2" fmla="*/ 15825 w 133056"/>
              <a:gd name="connsiteY2" fmla="*/ 23446 h 715108"/>
              <a:gd name="connsiteX3" fmla="*/ 27548 w 133056"/>
              <a:gd name="connsiteY3" fmla="*/ 128954 h 715108"/>
              <a:gd name="connsiteX4" fmla="*/ 62717 w 133056"/>
              <a:gd name="connsiteY4" fmla="*/ 211015 h 715108"/>
              <a:gd name="connsiteX5" fmla="*/ 86164 w 133056"/>
              <a:gd name="connsiteY5" fmla="*/ 281354 h 715108"/>
              <a:gd name="connsiteX6" fmla="*/ 97887 w 133056"/>
              <a:gd name="connsiteY6" fmla="*/ 715108 h 71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056" h="715108">
                <a:moveTo>
                  <a:pt x="133056" y="0"/>
                </a:moveTo>
                <a:cubicBezTo>
                  <a:pt x="117425" y="3908"/>
                  <a:pt x="101963" y="8563"/>
                  <a:pt x="86164" y="11723"/>
                </a:cubicBezTo>
                <a:cubicBezTo>
                  <a:pt x="62856" y="16385"/>
                  <a:pt x="26455" y="2186"/>
                  <a:pt x="15825" y="23446"/>
                </a:cubicBezTo>
                <a:cubicBezTo>
                  <a:pt x="0" y="55096"/>
                  <a:pt x="21731" y="94050"/>
                  <a:pt x="27548" y="128954"/>
                </a:cubicBezTo>
                <a:cubicBezTo>
                  <a:pt x="32939" y="161298"/>
                  <a:pt x="50515" y="180511"/>
                  <a:pt x="62717" y="211015"/>
                </a:cubicBezTo>
                <a:cubicBezTo>
                  <a:pt x="71896" y="233962"/>
                  <a:pt x="81317" y="257119"/>
                  <a:pt x="86164" y="281354"/>
                </a:cubicBezTo>
                <a:cubicBezTo>
                  <a:pt x="122411" y="462587"/>
                  <a:pt x="97887" y="320044"/>
                  <a:pt x="97887" y="71510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96200" y="4000500"/>
            <a:ext cx="8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2" idx="5"/>
          </p:cNvCxnSpPr>
          <p:nvPr/>
        </p:nvCxnSpPr>
        <p:spPr>
          <a:xfrm flipV="1">
            <a:off x="6629400" y="4079631"/>
            <a:ext cx="920262" cy="225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543800" y="43815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772400" y="49911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4229100"/>
            <a:ext cx="1626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and K8s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49523</TotalTime>
  <Words>570</Words>
  <Application>Microsoft Office PowerPoint</Application>
  <PresentationFormat>On-screen Show (16:10)</PresentationFormat>
  <Paragraphs>215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aditya</dc:creator>
  <cp:lastModifiedBy>Dell lap</cp:lastModifiedBy>
  <cp:revision>160</cp:revision>
  <dcterms:created xsi:type="dcterms:W3CDTF">2016-08-22T15:27:48Z</dcterms:created>
  <dcterms:modified xsi:type="dcterms:W3CDTF">2019-07-17T10:46:19Z</dcterms:modified>
</cp:coreProperties>
</file>