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700" r:id="rId2"/>
    <p:sldId id="701" r:id="rId3"/>
    <p:sldId id="702" r:id="rId4"/>
    <p:sldId id="703" r:id="rId5"/>
    <p:sldId id="705" r:id="rId6"/>
    <p:sldId id="704" r:id="rId7"/>
    <p:sldId id="706" r:id="rId8"/>
    <p:sldId id="707" r:id="rId9"/>
    <p:sldId id="708" r:id="rId10"/>
    <p:sldId id="709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17" r:id="rId19"/>
    <p:sldId id="719" r:id="rId20"/>
    <p:sldId id="720" r:id="rId21"/>
    <p:sldId id="721" r:id="rId22"/>
    <p:sldId id="722" r:id="rId23"/>
    <p:sldId id="718" r:id="rId2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7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12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914900"/>
            <a:ext cx="624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57800" y="43053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52700"/>
            <a:ext cx="4201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boot2docker.iso</a:t>
            </a:r>
          </a:p>
          <a:p>
            <a:r>
              <a:rPr lang="en-US" dirty="0" smtClean="0"/>
              <a:t>	2. talks to VB and brings up a VM</a:t>
            </a:r>
          </a:p>
          <a:p>
            <a:r>
              <a:rPr lang="en-US" dirty="0" smtClean="0"/>
              <a:t>	3. login to the VM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4419600" y="35433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2095500"/>
            <a:ext cx="2590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r>
              <a:rPr lang="en-US" dirty="0" smtClean="0"/>
              <a:t>4. Download </a:t>
            </a:r>
            <a:r>
              <a:rPr lang="en-US" dirty="0" err="1" smtClean="0"/>
              <a:t>localkube</a:t>
            </a:r>
            <a:endParaRPr lang="en-US" dirty="0" smtClean="0"/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Bringsup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, k8s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7907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71500"/>
            <a:ext cx="6430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Understand k8s terminology – working on a single node cluster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Architecture of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 node cluster setup of k8s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Plain </a:t>
            </a:r>
            <a:r>
              <a:rPr lang="en-US" dirty="0" err="1" smtClean="0"/>
              <a:t>linux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Install k8s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Add all nodes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295400" y="3009900"/>
            <a:ext cx="5334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790700"/>
            <a:ext cx="2133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version</a:t>
            </a:r>
          </a:p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342900"/>
            <a:ext cx="3886200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4953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638300"/>
            <a:ext cx="13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176167" y="1207477"/>
            <a:ext cx="115587" cy="926123"/>
          </a:xfrm>
          <a:custGeom>
            <a:avLst/>
            <a:gdLst>
              <a:gd name="connsiteX0" fmla="*/ 80418 w 115587"/>
              <a:gd name="connsiteY0" fmla="*/ 0 h 926123"/>
              <a:gd name="connsiteX1" fmla="*/ 33525 w 115587"/>
              <a:gd name="connsiteY1" fmla="*/ 35169 h 926123"/>
              <a:gd name="connsiteX2" fmla="*/ 10079 w 115587"/>
              <a:gd name="connsiteY2" fmla="*/ 140677 h 926123"/>
              <a:gd name="connsiteX3" fmla="*/ 68695 w 115587"/>
              <a:gd name="connsiteY3" fmla="*/ 293077 h 926123"/>
              <a:gd name="connsiteX4" fmla="*/ 115587 w 115587"/>
              <a:gd name="connsiteY4" fmla="*/ 304800 h 926123"/>
              <a:gd name="connsiteX5" fmla="*/ 103864 w 115587"/>
              <a:gd name="connsiteY5" fmla="*/ 386861 h 926123"/>
              <a:gd name="connsiteX6" fmla="*/ 92141 w 115587"/>
              <a:gd name="connsiteY6" fmla="*/ 422031 h 926123"/>
              <a:gd name="connsiteX7" fmla="*/ 80418 w 115587"/>
              <a:gd name="connsiteY7" fmla="*/ 527538 h 926123"/>
              <a:gd name="connsiteX8" fmla="*/ 68695 w 115587"/>
              <a:gd name="connsiteY8" fmla="*/ 597877 h 926123"/>
              <a:gd name="connsiteX9" fmla="*/ 56971 w 115587"/>
              <a:gd name="connsiteY9" fmla="*/ 656492 h 926123"/>
              <a:gd name="connsiteX10" fmla="*/ 56971 w 115587"/>
              <a:gd name="connsiteY10" fmla="*/ 926123 h 92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587" h="926123">
                <a:moveTo>
                  <a:pt x="80418" y="0"/>
                </a:moveTo>
                <a:cubicBezTo>
                  <a:pt x="64787" y="11723"/>
                  <a:pt x="44882" y="19270"/>
                  <a:pt x="33525" y="35169"/>
                </a:cubicBezTo>
                <a:cubicBezTo>
                  <a:pt x="28926" y="41608"/>
                  <a:pt x="10175" y="140198"/>
                  <a:pt x="10079" y="140677"/>
                </a:cubicBezTo>
                <a:cubicBezTo>
                  <a:pt x="19089" y="221766"/>
                  <a:pt x="0" y="250143"/>
                  <a:pt x="68695" y="293077"/>
                </a:cubicBezTo>
                <a:cubicBezTo>
                  <a:pt x="82358" y="301616"/>
                  <a:pt x="99956" y="300892"/>
                  <a:pt x="115587" y="304800"/>
                </a:cubicBezTo>
                <a:cubicBezTo>
                  <a:pt x="111679" y="332154"/>
                  <a:pt x="109283" y="359766"/>
                  <a:pt x="103864" y="386861"/>
                </a:cubicBezTo>
                <a:cubicBezTo>
                  <a:pt x="101441" y="398978"/>
                  <a:pt x="94173" y="409842"/>
                  <a:pt x="92141" y="422031"/>
                </a:cubicBezTo>
                <a:cubicBezTo>
                  <a:pt x="86324" y="456935"/>
                  <a:pt x="85095" y="492463"/>
                  <a:pt x="80418" y="527538"/>
                </a:cubicBezTo>
                <a:cubicBezTo>
                  <a:pt x="77277" y="551099"/>
                  <a:pt x="72947" y="574491"/>
                  <a:pt x="68695" y="597877"/>
                </a:cubicBezTo>
                <a:cubicBezTo>
                  <a:pt x="65131" y="617481"/>
                  <a:pt x="57682" y="636579"/>
                  <a:pt x="56971" y="656492"/>
                </a:cubicBezTo>
                <a:cubicBezTo>
                  <a:pt x="53763" y="746312"/>
                  <a:pt x="56971" y="836246"/>
                  <a:pt x="56971" y="9261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1333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286000" y="1822966"/>
            <a:ext cx="2438400" cy="805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6068551" y="1518166"/>
            <a:ext cx="124664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48200" y="26289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14" idx="0"/>
          </p:cNvCxnSpPr>
          <p:nvPr/>
        </p:nvCxnSpPr>
        <p:spPr>
          <a:xfrm flipH="1">
            <a:off x="5334000" y="1702832"/>
            <a:ext cx="2449758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6"/>
            <a:endCxn id="8" idx="2"/>
          </p:cNvCxnSpPr>
          <p:nvPr/>
        </p:nvCxnSpPr>
        <p:spPr>
          <a:xfrm flipV="1">
            <a:off x="6019800" y="1702832"/>
            <a:ext cx="1763958" cy="115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43800" y="17145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1800" y="27813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30215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514350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$curl 172.17.0.8:80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0"/>
            <a:endCxn id="23" idx="2"/>
          </p:cNvCxnSpPr>
          <p:nvPr/>
        </p:nvCxnSpPr>
        <p:spPr>
          <a:xfrm flipH="1" flipV="1">
            <a:off x="5312863" y="3390900"/>
            <a:ext cx="180967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22" idx="2"/>
          </p:cNvCxnSpPr>
          <p:nvPr/>
        </p:nvCxnSpPr>
        <p:spPr>
          <a:xfrm>
            <a:off x="6019800" y="28575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77000" y="3543300"/>
            <a:ext cx="1600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77000" y="35433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858000" y="415290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nginx:80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352800" y="194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27714" y="156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00800" y="194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225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6914" y="22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477000" y="3848100"/>
            <a:ext cx="1143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App:80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42900"/>
            <a:ext cx="7543800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5715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485900"/>
            <a:ext cx="1600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4859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17145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Localhost:3306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1143000" y="30861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Mysql:3306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276600" y="14859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6600" y="14859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57600" y="17145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172.17.0.10:3306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6248400" y="15621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Mysql:3306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11049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7400" y="11049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4876800" y="1258789"/>
            <a:ext cx="990600" cy="989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1" idx="0"/>
          </p:cNvCxnSpPr>
          <p:nvPr/>
        </p:nvCxnSpPr>
        <p:spPr>
          <a:xfrm>
            <a:off x="6597728" y="1412677"/>
            <a:ext cx="260272" cy="149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52800" y="36195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2800" y="36195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33800" y="38481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172.17.0.10:3306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6"/>
            <a:endCxn id="13" idx="1"/>
          </p:cNvCxnSpPr>
          <p:nvPr/>
        </p:nvCxnSpPr>
        <p:spPr>
          <a:xfrm flipV="1">
            <a:off x="4953000" y="1258789"/>
            <a:ext cx="914400" cy="3122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72200" y="2895600"/>
            <a:ext cx="1600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28956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53200" y="31623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 svc 1</a:t>
            </a:r>
          </a:p>
          <a:p>
            <a:pPr algn="ctr"/>
            <a:r>
              <a:rPr lang="en-US" sz="1400" dirty="0" smtClean="0"/>
              <a:t>Portfolio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6172200" y="44958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nano</a:t>
            </a:r>
            <a:r>
              <a:rPr lang="en-US" sz="1400" dirty="0" smtClean="0"/>
              <a:t> svc1</a:t>
            </a:r>
          </a:p>
          <a:p>
            <a:pPr algn="ctr"/>
            <a:r>
              <a:rPr lang="en-US" sz="1400" dirty="0" smtClean="0"/>
              <a:t>gold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4610100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sidecar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2247900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905000" y="2247900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22479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err="1" smtClean="0"/>
              <a:t>veth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342900"/>
            <a:ext cx="4800600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52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3543300"/>
            <a:ext cx="1600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35433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40005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Nginx:80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1943100"/>
            <a:ext cx="85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>
            <a:off x="5041041" y="2127766"/>
            <a:ext cx="2120602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7161643" y="3851077"/>
            <a:ext cx="77357" cy="3780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6400" y="2095500"/>
            <a:ext cx="253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EP: &lt;</a:t>
            </a:r>
            <a:r>
              <a:rPr lang="en-US" dirty="0" err="1" smtClean="0"/>
              <a:t>selector:targetport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23241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953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Expose a port on the node(optional)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0" y="2171700"/>
            <a:ext cx="1555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10.111.48.79:8888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3" idx="0"/>
            <a:endCxn id="15" idx="1"/>
          </p:cNvCxnSpPr>
          <p:nvPr/>
        </p:nvCxnSpPr>
        <p:spPr>
          <a:xfrm>
            <a:off x="3432882" y="2324100"/>
            <a:ext cx="377118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791200" y="5715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15621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12.34.56.78:8080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7400" y="20193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0099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12.34.56.79:8080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0" y="12573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8763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12.34.56.80:8888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2400300"/>
            <a:ext cx="2036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Backends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12.34.56.78:8080</a:t>
            </a:r>
          </a:p>
          <a:p>
            <a:r>
              <a:rPr lang="en-US" dirty="0" smtClean="0"/>
              <a:t>    12.34.56.79:8080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2" idx="1"/>
          </p:cNvCxnSpPr>
          <p:nvPr/>
        </p:nvCxnSpPr>
        <p:spPr>
          <a:xfrm flipV="1">
            <a:off x="4876800" y="1028700"/>
            <a:ext cx="914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4876800" y="1752600"/>
            <a:ext cx="990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533400" y="1409700"/>
            <a:ext cx="6096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6" idx="1"/>
          </p:cNvCxnSpPr>
          <p:nvPr/>
        </p:nvCxnSpPr>
        <p:spPr>
          <a:xfrm>
            <a:off x="1143000" y="17145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1600" y="114300"/>
            <a:ext cx="2362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 smtClean="0"/>
          </a:p>
          <a:p>
            <a:pPr algn="ctr"/>
            <a:r>
              <a:rPr lang="en-US" dirty="0" smtClean="0"/>
              <a:t>Prod  12.34.56.80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2171700"/>
            <a:ext cx="17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http://prod:8888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7"/>
          </p:cNvCxnSpPr>
          <p:nvPr/>
        </p:nvCxnSpPr>
        <p:spPr>
          <a:xfrm flipV="1">
            <a:off x="1053726" y="647700"/>
            <a:ext cx="622674" cy="851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6"/>
          </p:cNvCxnSpPr>
          <p:nvPr/>
        </p:nvCxnSpPr>
        <p:spPr>
          <a:xfrm flipH="1">
            <a:off x="1143000" y="8001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419100"/>
            <a:ext cx="3733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29000" y="38100"/>
            <a:ext cx="25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K8smaster:192.167.10.70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3390900"/>
            <a:ext cx="2362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5219700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K8snode:192.167.10.71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762000" y="1638300"/>
            <a:ext cx="7620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dep.yml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495300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-server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 flipV="1">
            <a:off x="1905000" y="679966"/>
            <a:ext cx="2133600" cy="84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9525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6" idx="0"/>
          </p:cNvCxnSpPr>
          <p:nvPr/>
        </p:nvCxnSpPr>
        <p:spPr>
          <a:xfrm>
            <a:off x="4612572" y="864632"/>
            <a:ext cx="5841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7600" y="1181100"/>
            <a:ext cx="2026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Controller-manager</a:t>
            </a:r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dep</a:t>
            </a:r>
            <a:r>
              <a:rPr lang="en-US" sz="1200" i="1" dirty="0" smtClean="0"/>
              <a:t>, </a:t>
            </a:r>
            <a:r>
              <a:rPr lang="en-US" sz="1200" i="1" dirty="0" err="1" smtClean="0"/>
              <a:t>rs</a:t>
            </a:r>
            <a:r>
              <a:rPr lang="en-US" sz="1200" i="1" dirty="0" smtClean="0"/>
              <a:t>, </a:t>
            </a:r>
            <a:r>
              <a:rPr lang="en-US" sz="1200" i="1" dirty="0" err="1" smtClean="0"/>
              <a:t>rc</a:t>
            </a:r>
            <a:r>
              <a:rPr lang="en-US" sz="1200" i="1" dirty="0" smtClean="0"/>
              <a:t>, pod-def)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48362" y="8733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19431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4670987" y="1735098"/>
            <a:ext cx="223205" cy="20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6962" y="163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1884" y="419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4774168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2513118" y="1546893"/>
            <a:ext cx="1050697" cy="2673415"/>
          </a:xfrm>
          <a:custGeom>
            <a:avLst/>
            <a:gdLst>
              <a:gd name="connsiteX0" fmla="*/ 1050697 w 1050697"/>
              <a:gd name="connsiteY0" fmla="*/ 2673415 h 2673415"/>
              <a:gd name="connsiteX1" fmla="*/ 945190 w 1050697"/>
              <a:gd name="connsiteY1" fmla="*/ 2661692 h 2673415"/>
              <a:gd name="connsiteX2" fmla="*/ 874851 w 1050697"/>
              <a:gd name="connsiteY2" fmla="*/ 2649969 h 2673415"/>
              <a:gd name="connsiteX3" fmla="*/ 769344 w 1050697"/>
              <a:gd name="connsiteY3" fmla="*/ 2638245 h 2673415"/>
              <a:gd name="connsiteX4" fmla="*/ 675559 w 1050697"/>
              <a:gd name="connsiteY4" fmla="*/ 2579630 h 2673415"/>
              <a:gd name="connsiteX5" fmla="*/ 628667 w 1050697"/>
              <a:gd name="connsiteY5" fmla="*/ 2544461 h 2673415"/>
              <a:gd name="connsiteX6" fmla="*/ 546605 w 1050697"/>
              <a:gd name="connsiteY6" fmla="*/ 2497569 h 2673415"/>
              <a:gd name="connsiteX7" fmla="*/ 523159 w 1050697"/>
              <a:gd name="connsiteY7" fmla="*/ 2474122 h 2673415"/>
              <a:gd name="connsiteX8" fmla="*/ 429374 w 1050697"/>
              <a:gd name="connsiteY8" fmla="*/ 2415507 h 2673415"/>
              <a:gd name="connsiteX9" fmla="*/ 382482 w 1050697"/>
              <a:gd name="connsiteY9" fmla="*/ 2356892 h 2673415"/>
              <a:gd name="connsiteX10" fmla="*/ 323867 w 1050697"/>
              <a:gd name="connsiteY10" fmla="*/ 2309999 h 2673415"/>
              <a:gd name="connsiteX11" fmla="*/ 241805 w 1050697"/>
              <a:gd name="connsiteY11" fmla="*/ 2216215 h 2673415"/>
              <a:gd name="connsiteX12" fmla="*/ 206636 w 1050697"/>
              <a:gd name="connsiteY12" fmla="*/ 2157599 h 2673415"/>
              <a:gd name="connsiteX13" fmla="*/ 136297 w 1050697"/>
              <a:gd name="connsiteY13" fmla="*/ 2075538 h 2673415"/>
              <a:gd name="connsiteX14" fmla="*/ 124574 w 1050697"/>
              <a:gd name="connsiteY14" fmla="*/ 2028645 h 2673415"/>
              <a:gd name="connsiteX15" fmla="*/ 101128 w 1050697"/>
              <a:gd name="connsiteY15" fmla="*/ 1993476 h 2673415"/>
              <a:gd name="connsiteX16" fmla="*/ 54236 w 1050697"/>
              <a:gd name="connsiteY16" fmla="*/ 1759015 h 2673415"/>
              <a:gd name="connsiteX17" fmla="*/ 42513 w 1050697"/>
              <a:gd name="connsiteY17" fmla="*/ 1547999 h 2673415"/>
              <a:gd name="connsiteX18" fmla="*/ 77682 w 1050697"/>
              <a:gd name="connsiteY18" fmla="*/ 1125969 h 2673415"/>
              <a:gd name="connsiteX19" fmla="*/ 101128 w 1050697"/>
              <a:gd name="connsiteY19" fmla="*/ 1090799 h 2673415"/>
              <a:gd name="connsiteX20" fmla="*/ 136297 w 1050697"/>
              <a:gd name="connsiteY20" fmla="*/ 938399 h 2673415"/>
              <a:gd name="connsiteX21" fmla="*/ 171467 w 1050697"/>
              <a:gd name="connsiteY21" fmla="*/ 879784 h 2673415"/>
              <a:gd name="connsiteX22" fmla="*/ 194913 w 1050697"/>
              <a:gd name="connsiteY22" fmla="*/ 821169 h 2673415"/>
              <a:gd name="connsiteX23" fmla="*/ 218359 w 1050697"/>
              <a:gd name="connsiteY23" fmla="*/ 785999 h 2673415"/>
              <a:gd name="connsiteX24" fmla="*/ 253528 w 1050697"/>
              <a:gd name="connsiteY24" fmla="*/ 703938 h 2673415"/>
              <a:gd name="connsiteX25" fmla="*/ 288697 w 1050697"/>
              <a:gd name="connsiteY25" fmla="*/ 692215 h 2673415"/>
              <a:gd name="connsiteX26" fmla="*/ 312144 w 1050697"/>
              <a:gd name="connsiteY26" fmla="*/ 598430 h 2673415"/>
              <a:gd name="connsiteX27" fmla="*/ 347313 w 1050697"/>
              <a:gd name="connsiteY27" fmla="*/ 563261 h 2673415"/>
              <a:gd name="connsiteX28" fmla="*/ 370759 w 1050697"/>
              <a:gd name="connsiteY28" fmla="*/ 492922 h 2673415"/>
              <a:gd name="connsiteX29" fmla="*/ 487990 w 1050697"/>
              <a:gd name="connsiteY29" fmla="*/ 387415 h 2673415"/>
              <a:gd name="connsiteX30" fmla="*/ 546605 w 1050697"/>
              <a:gd name="connsiteY30" fmla="*/ 305353 h 2673415"/>
              <a:gd name="connsiteX31" fmla="*/ 581774 w 1050697"/>
              <a:gd name="connsiteY31" fmla="*/ 281907 h 2673415"/>
              <a:gd name="connsiteX32" fmla="*/ 675559 w 1050697"/>
              <a:gd name="connsiteY32" fmla="*/ 199845 h 2673415"/>
              <a:gd name="connsiteX33" fmla="*/ 745897 w 1050697"/>
              <a:gd name="connsiteY33" fmla="*/ 164676 h 2673415"/>
              <a:gd name="connsiteX34" fmla="*/ 757620 w 1050697"/>
              <a:gd name="connsiteY34" fmla="*/ 129507 h 2673415"/>
              <a:gd name="connsiteX35" fmla="*/ 816236 w 1050697"/>
              <a:gd name="connsiteY35" fmla="*/ 94338 h 2673415"/>
              <a:gd name="connsiteX36" fmla="*/ 851405 w 1050697"/>
              <a:gd name="connsiteY36" fmla="*/ 47445 h 2673415"/>
              <a:gd name="connsiteX37" fmla="*/ 898297 w 1050697"/>
              <a:gd name="connsiteY37" fmla="*/ 23999 h 2673415"/>
              <a:gd name="connsiteX38" fmla="*/ 933467 w 1050697"/>
              <a:gd name="connsiteY38" fmla="*/ 12276 h 2673415"/>
              <a:gd name="connsiteX39" fmla="*/ 1027251 w 1050697"/>
              <a:gd name="connsiteY39" fmla="*/ 553 h 267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50697" h="2673415">
                <a:moveTo>
                  <a:pt x="1050697" y="2673415"/>
                </a:moveTo>
                <a:cubicBezTo>
                  <a:pt x="1015528" y="2669507"/>
                  <a:pt x="980265" y="2666369"/>
                  <a:pt x="945190" y="2661692"/>
                </a:cubicBezTo>
                <a:cubicBezTo>
                  <a:pt x="921629" y="2658551"/>
                  <a:pt x="898412" y="2653111"/>
                  <a:pt x="874851" y="2649969"/>
                </a:cubicBezTo>
                <a:cubicBezTo>
                  <a:pt x="839776" y="2645292"/>
                  <a:pt x="804513" y="2642153"/>
                  <a:pt x="769344" y="2638245"/>
                </a:cubicBezTo>
                <a:cubicBezTo>
                  <a:pt x="738082" y="2618707"/>
                  <a:pt x="706233" y="2600079"/>
                  <a:pt x="675559" y="2579630"/>
                </a:cubicBezTo>
                <a:cubicBezTo>
                  <a:pt x="659302" y="2568792"/>
                  <a:pt x="645236" y="2554816"/>
                  <a:pt x="628667" y="2544461"/>
                </a:cubicBezTo>
                <a:cubicBezTo>
                  <a:pt x="573658" y="2510081"/>
                  <a:pt x="592698" y="2534445"/>
                  <a:pt x="546605" y="2497569"/>
                </a:cubicBezTo>
                <a:cubicBezTo>
                  <a:pt x="537974" y="2490664"/>
                  <a:pt x="532355" y="2480253"/>
                  <a:pt x="523159" y="2474122"/>
                </a:cubicBezTo>
                <a:cubicBezTo>
                  <a:pt x="467441" y="2436976"/>
                  <a:pt x="480577" y="2466709"/>
                  <a:pt x="429374" y="2415507"/>
                </a:cubicBezTo>
                <a:cubicBezTo>
                  <a:pt x="411681" y="2397814"/>
                  <a:pt x="398766" y="2375890"/>
                  <a:pt x="382482" y="2356892"/>
                </a:cubicBezTo>
                <a:cubicBezTo>
                  <a:pt x="360208" y="2330905"/>
                  <a:pt x="354040" y="2330114"/>
                  <a:pt x="323867" y="2309999"/>
                </a:cubicBezTo>
                <a:cubicBezTo>
                  <a:pt x="221679" y="2139690"/>
                  <a:pt x="355773" y="2346465"/>
                  <a:pt x="241805" y="2216215"/>
                </a:cubicBezTo>
                <a:cubicBezTo>
                  <a:pt x="226801" y="2199067"/>
                  <a:pt x="219703" y="2176266"/>
                  <a:pt x="206636" y="2157599"/>
                </a:cubicBezTo>
                <a:cubicBezTo>
                  <a:pt x="175253" y="2112766"/>
                  <a:pt x="167536" y="2106776"/>
                  <a:pt x="136297" y="2075538"/>
                </a:cubicBezTo>
                <a:cubicBezTo>
                  <a:pt x="132389" y="2059907"/>
                  <a:pt x="130921" y="2043454"/>
                  <a:pt x="124574" y="2028645"/>
                </a:cubicBezTo>
                <a:cubicBezTo>
                  <a:pt x="119024" y="2015695"/>
                  <a:pt x="105583" y="2006842"/>
                  <a:pt x="101128" y="1993476"/>
                </a:cubicBezTo>
                <a:cubicBezTo>
                  <a:pt x="66880" y="1890732"/>
                  <a:pt x="66374" y="1856116"/>
                  <a:pt x="54236" y="1759015"/>
                </a:cubicBezTo>
                <a:cubicBezTo>
                  <a:pt x="50328" y="1688676"/>
                  <a:pt x="42513" y="1618446"/>
                  <a:pt x="42513" y="1547999"/>
                </a:cubicBezTo>
                <a:cubicBezTo>
                  <a:pt x="42513" y="1318950"/>
                  <a:pt x="0" y="1261914"/>
                  <a:pt x="77682" y="1125969"/>
                </a:cubicBezTo>
                <a:cubicBezTo>
                  <a:pt x="84672" y="1113736"/>
                  <a:pt x="93313" y="1102522"/>
                  <a:pt x="101128" y="1090799"/>
                </a:cubicBezTo>
                <a:cubicBezTo>
                  <a:pt x="118757" y="932142"/>
                  <a:pt x="95063" y="1034613"/>
                  <a:pt x="136297" y="938399"/>
                </a:cubicBezTo>
                <a:cubicBezTo>
                  <a:pt x="159124" y="885136"/>
                  <a:pt x="132477" y="918773"/>
                  <a:pt x="171467" y="879784"/>
                </a:cubicBezTo>
                <a:cubicBezTo>
                  <a:pt x="179282" y="860246"/>
                  <a:pt x="185502" y="839991"/>
                  <a:pt x="194913" y="821169"/>
                </a:cubicBezTo>
                <a:cubicBezTo>
                  <a:pt x="201214" y="808567"/>
                  <a:pt x="212058" y="798601"/>
                  <a:pt x="218359" y="785999"/>
                </a:cubicBezTo>
                <a:cubicBezTo>
                  <a:pt x="231668" y="759381"/>
                  <a:pt x="235672" y="727746"/>
                  <a:pt x="253528" y="703938"/>
                </a:cubicBezTo>
                <a:cubicBezTo>
                  <a:pt x="260942" y="694052"/>
                  <a:pt x="276974" y="696123"/>
                  <a:pt x="288697" y="692215"/>
                </a:cubicBezTo>
                <a:cubicBezTo>
                  <a:pt x="296513" y="660953"/>
                  <a:pt x="298810" y="627765"/>
                  <a:pt x="312144" y="598430"/>
                </a:cubicBezTo>
                <a:cubicBezTo>
                  <a:pt x="319004" y="583337"/>
                  <a:pt x="339262" y="577754"/>
                  <a:pt x="347313" y="563261"/>
                </a:cubicBezTo>
                <a:cubicBezTo>
                  <a:pt x="359315" y="541657"/>
                  <a:pt x="350987" y="507751"/>
                  <a:pt x="370759" y="492922"/>
                </a:cubicBezTo>
                <a:cubicBezTo>
                  <a:pt x="423296" y="453519"/>
                  <a:pt x="439271" y="444991"/>
                  <a:pt x="487990" y="387415"/>
                </a:cubicBezTo>
                <a:cubicBezTo>
                  <a:pt x="509704" y="361754"/>
                  <a:pt x="524272" y="330477"/>
                  <a:pt x="546605" y="305353"/>
                </a:cubicBezTo>
                <a:cubicBezTo>
                  <a:pt x="555965" y="294822"/>
                  <a:pt x="570950" y="290927"/>
                  <a:pt x="581774" y="281907"/>
                </a:cubicBezTo>
                <a:cubicBezTo>
                  <a:pt x="639970" y="233411"/>
                  <a:pt x="595950" y="250506"/>
                  <a:pt x="675559" y="199845"/>
                </a:cubicBezTo>
                <a:cubicBezTo>
                  <a:pt x="697674" y="185772"/>
                  <a:pt x="722451" y="176399"/>
                  <a:pt x="745897" y="164676"/>
                </a:cubicBezTo>
                <a:cubicBezTo>
                  <a:pt x="749805" y="152953"/>
                  <a:pt x="751262" y="140103"/>
                  <a:pt x="757620" y="129507"/>
                </a:cubicBezTo>
                <a:cubicBezTo>
                  <a:pt x="773712" y="102688"/>
                  <a:pt x="788573" y="103559"/>
                  <a:pt x="816236" y="94338"/>
                </a:cubicBezTo>
                <a:cubicBezTo>
                  <a:pt x="827959" y="78707"/>
                  <a:pt x="836570" y="60161"/>
                  <a:pt x="851405" y="47445"/>
                </a:cubicBezTo>
                <a:cubicBezTo>
                  <a:pt x="864673" y="36072"/>
                  <a:pt x="882234" y="30883"/>
                  <a:pt x="898297" y="23999"/>
                </a:cubicBezTo>
                <a:cubicBezTo>
                  <a:pt x="909655" y="19131"/>
                  <a:pt x="921350" y="14699"/>
                  <a:pt x="933467" y="12276"/>
                </a:cubicBezTo>
                <a:cubicBezTo>
                  <a:pt x="994846" y="0"/>
                  <a:pt x="991369" y="553"/>
                  <a:pt x="1027251" y="55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341077" y="1453662"/>
            <a:ext cx="178609" cy="339969"/>
          </a:xfrm>
          <a:custGeom>
            <a:avLst/>
            <a:gdLst>
              <a:gd name="connsiteX0" fmla="*/ 0 w 178609"/>
              <a:gd name="connsiteY0" fmla="*/ 0 h 339969"/>
              <a:gd name="connsiteX1" fmla="*/ 46892 w 178609"/>
              <a:gd name="connsiteY1" fmla="*/ 23446 h 339969"/>
              <a:gd name="connsiteX2" fmla="*/ 82061 w 178609"/>
              <a:gd name="connsiteY2" fmla="*/ 70338 h 339969"/>
              <a:gd name="connsiteX3" fmla="*/ 140677 w 178609"/>
              <a:gd name="connsiteY3" fmla="*/ 82061 h 339969"/>
              <a:gd name="connsiteX4" fmla="*/ 175846 w 178609"/>
              <a:gd name="connsiteY4" fmla="*/ 105507 h 339969"/>
              <a:gd name="connsiteX5" fmla="*/ 152400 w 178609"/>
              <a:gd name="connsiteY5" fmla="*/ 140676 h 339969"/>
              <a:gd name="connsiteX6" fmla="*/ 140677 w 178609"/>
              <a:gd name="connsiteY6" fmla="*/ 187569 h 339969"/>
              <a:gd name="connsiteX7" fmla="*/ 117231 w 178609"/>
              <a:gd name="connsiteY7" fmla="*/ 234461 h 339969"/>
              <a:gd name="connsiteX8" fmla="*/ 82061 w 178609"/>
              <a:gd name="connsiteY8" fmla="*/ 293076 h 339969"/>
              <a:gd name="connsiteX9" fmla="*/ 70338 w 178609"/>
              <a:gd name="connsiteY9" fmla="*/ 339969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8609" h="339969">
                <a:moveTo>
                  <a:pt x="0" y="0"/>
                </a:moveTo>
                <a:cubicBezTo>
                  <a:pt x="15631" y="7815"/>
                  <a:pt x="33624" y="12073"/>
                  <a:pt x="46892" y="23446"/>
                </a:cubicBezTo>
                <a:cubicBezTo>
                  <a:pt x="61727" y="36161"/>
                  <a:pt x="65492" y="59983"/>
                  <a:pt x="82061" y="70338"/>
                </a:cubicBezTo>
                <a:cubicBezTo>
                  <a:pt x="98958" y="80898"/>
                  <a:pt x="121138" y="78153"/>
                  <a:pt x="140677" y="82061"/>
                </a:cubicBezTo>
                <a:cubicBezTo>
                  <a:pt x="152400" y="89876"/>
                  <a:pt x="173083" y="91691"/>
                  <a:pt x="175846" y="105507"/>
                </a:cubicBezTo>
                <a:cubicBezTo>
                  <a:pt x="178609" y="119323"/>
                  <a:pt x="157950" y="127726"/>
                  <a:pt x="152400" y="140676"/>
                </a:cubicBezTo>
                <a:cubicBezTo>
                  <a:pt x="146053" y="155485"/>
                  <a:pt x="146334" y="172483"/>
                  <a:pt x="140677" y="187569"/>
                </a:cubicBezTo>
                <a:cubicBezTo>
                  <a:pt x="134541" y="203932"/>
                  <a:pt x="124115" y="218398"/>
                  <a:pt x="117231" y="234461"/>
                </a:cubicBezTo>
                <a:cubicBezTo>
                  <a:pt x="94404" y="287724"/>
                  <a:pt x="121052" y="254087"/>
                  <a:pt x="82061" y="293076"/>
                </a:cubicBezTo>
                <a:cubicBezTo>
                  <a:pt x="69102" y="331953"/>
                  <a:pt x="70338" y="315889"/>
                  <a:pt x="70338" y="33996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0600" y="2857500"/>
            <a:ext cx="3226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Kubeadm</a:t>
            </a:r>
            <a:r>
              <a:rPr lang="en-US" sz="1200" dirty="0" smtClean="0"/>
              <a:t> join –</a:t>
            </a:r>
            <a:r>
              <a:rPr lang="en-US" sz="1200" dirty="0" err="1" smtClean="0"/>
              <a:t>api</a:t>
            </a:r>
            <a:r>
              <a:rPr lang="en-US" sz="1200" dirty="0" smtClean="0"/>
              <a:t>-server 192.167.10.70:6443 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54574" y="33909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24600" y="7239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kubelet</a:t>
            </a:r>
            <a:endParaRPr lang="en-US" i="1" dirty="0"/>
          </a:p>
        </p:txBody>
      </p:sp>
      <p:cxnSp>
        <p:nvCxnSpPr>
          <p:cNvPr id="31" name="Straight Arrow Connector 30"/>
          <p:cNvCxnSpPr>
            <a:stCxn id="19" idx="2"/>
            <a:endCxn id="28" idx="0"/>
          </p:cNvCxnSpPr>
          <p:nvPr/>
        </p:nvCxnSpPr>
        <p:spPr>
          <a:xfrm>
            <a:off x="4894192" y="2312432"/>
            <a:ext cx="604895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86562" y="27051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8" idx="2"/>
            <a:endCxn id="24" idx="0"/>
          </p:cNvCxnSpPr>
          <p:nvPr/>
        </p:nvCxnSpPr>
        <p:spPr>
          <a:xfrm>
            <a:off x="5499087" y="3760232"/>
            <a:ext cx="74871" cy="10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1"/>
          </p:cNvCxnSpPr>
          <p:nvPr/>
        </p:nvCxnSpPr>
        <p:spPr>
          <a:xfrm flipH="1">
            <a:off x="2133600" y="4958834"/>
            <a:ext cx="29718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228600" y="4838700"/>
            <a:ext cx="18288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Hub.docker.com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981200" y="4838700"/>
            <a:ext cx="3124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10200" y="4149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71800" y="4911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343400" y="44577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733800" y="41529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24562" y="44547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4" idx="4"/>
            <a:endCxn id="24" idx="1"/>
          </p:cNvCxnSpPr>
          <p:nvPr/>
        </p:nvCxnSpPr>
        <p:spPr>
          <a:xfrm>
            <a:off x="4076700" y="4457700"/>
            <a:ext cx="1028700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19762" y="44547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5029200" y="41529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95800" y="3924300"/>
            <a:ext cx="838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</a:t>
            </a:r>
            <a:endParaRPr lang="en-US" dirty="0"/>
          </a:p>
        </p:txBody>
      </p:sp>
      <p:sp>
        <p:nvSpPr>
          <p:cNvPr id="53" name="Can 52"/>
          <p:cNvSpPr/>
          <p:nvPr/>
        </p:nvSpPr>
        <p:spPr>
          <a:xfrm>
            <a:off x="6096000" y="1866900"/>
            <a:ext cx="10668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endParaRPr lang="en-US" dirty="0" smtClean="0"/>
          </a:p>
          <a:p>
            <a:pPr algn="ctr"/>
            <a:r>
              <a:rPr lang="en-US" dirty="0" smtClean="0"/>
              <a:t>Key store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16" idx="3"/>
          </p:cNvCxnSpPr>
          <p:nvPr/>
        </p:nvCxnSpPr>
        <p:spPr>
          <a:xfrm>
            <a:off x="5684373" y="1458099"/>
            <a:ext cx="411627" cy="408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657600" y="495300"/>
            <a:ext cx="2133600" cy="1905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791200" y="1181100"/>
            <a:ext cx="1905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90782" y="12689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467600" y="2476500"/>
            <a:ext cx="179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plane (unofficial)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3" idx="4"/>
            <a:endCxn id="62" idx="0"/>
          </p:cNvCxnSpPr>
          <p:nvPr/>
        </p:nvCxnSpPr>
        <p:spPr>
          <a:xfrm>
            <a:off x="7162800" y="2247900"/>
            <a:ext cx="120466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5200" y="3619500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localkube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257300"/>
            <a:ext cx="1752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876300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1181100"/>
            <a:ext cx="1752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8001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409700"/>
            <a:ext cx="175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Install k8sservice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82171" y="1409700"/>
            <a:ext cx="1763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Install k8sservice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790700"/>
            <a:ext cx="838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k8smaster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95600" y="266700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3162300"/>
            <a:ext cx="5638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K8snode1 : 192.167.10.71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323850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K8snode2: 192.167.10.72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1814036"/>
            <a:ext cx="2904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192.168.0.0   next hop 192.167.10.71</a:t>
            </a:r>
          </a:p>
          <a:p>
            <a:r>
              <a:rPr lang="en-US" sz="1400" dirty="0" smtClean="0"/>
              <a:t>192.168.1.0   next hop 192.167.10.72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5822" y="4633436"/>
            <a:ext cx="2580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192.168.0.0   next 192.167.10.71</a:t>
            </a:r>
          </a:p>
          <a:p>
            <a:r>
              <a:rPr lang="en-US" sz="1400" dirty="0" smtClean="0"/>
              <a:t>192.168.0.1   next 192.167.10.72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1143000" y="1409700"/>
            <a:ext cx="1981200" cy="3048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0200" y="10287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mesh-</a:t>
            </a:r>
            <a:r>
              <a:rPr lang="en-US" dirty="0" err="1" smtClean="0"/>
              <a:t>nw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57800" y="80010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57800" y="384810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" y="46863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Pod-to-pod communication:</a:t>
            </a:r>
          </a:p>
          <a:p>
            <a:r>
              <a:rPr lang="en-US" dirty="0" smtClean="0"/>
              <a:t>A pod can talk to any pod on k8s cluster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1333500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192.168.0.2</a:t>
            </a:r>
          </a:p>
          <a:p>
            <a:r>
              <a:rPr lang="en-US" dirty="0" smtClean="0"/>
              <a:t>Ping 192.168.1.2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0200" y="44577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192.168.1.2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2809101"/>
            <a:ext cx="447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Cloud-weave(</a:t>
            </a:r>
            <a:r>
              <a:rPr lang="en-US" sz="1200" dirty="0" err="1" smtClean="0"/>
              <a:t>gc</a:t>
            </a:r>
            <a:r>
              <a:rPr lang="en-US" sz="1200" dirty="0" smtClean="0"/>
              <a:t>), calico(</a:t>
            </a:r>
            <a:r>
              <a:rPr lang="en-US" sz="1200" dirty="0" err="1" smtClean="0"/>
              <a:t>aws</a:t>
            </a:r>
            <a:r>
              <a:rPr lang="en-US" sz="1200" dirty="0" smtClean="0"/>
              <a:t>), flannel(oracle), overlay(</a:t>
            </a:r>
            <a:r>
              <a:rPr lang="en-US" sz="1200" dirty="0" err="1" smtClean="0"/>
              <a:t>docker</a:t>
            </a:r>
            <a:r>
              <a:rPr lang="en-US" sz="1200" dirty="0" smtClean="0"/>
              <a:t>-swarm)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 flipV="1">
            <a:off x="5181600" y="1181100"/>
            <a:ext cx="152400" cy="475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810000" y="3429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10000" y="419100"/>
            <a:ext cx="304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657600" y="2247900"/>
            <a:ext cx="533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2"/>
          </p:cNvCxnSpPr>
          <p:nvPr/>
        </p:nvCxnSpPr>
        <p:spPr>
          <a:xfrm>
            <a:off x="4038600" y="35433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790700"/>
            <a:ext cx="838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k8smaster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95600" y="266700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3162300"/>
            <a:ext cx="5638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K8snode1 : 192.167.10.71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323850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K8snode2: 192.167.10.72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14859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31001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10.101.57.59:8888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>
                <a:sym typeface="Wingdings" pitchFamily="2" charset="2"/>
              </a:rPr>
              <a:t>EP:</a:t>
            </a:r>
            <a:r>
              <a:rPr lang="en-US" sz="1400" dirty="0" smtClean="0"/>
              <a:t>192.168.1.2:3306</a:t>
            </a:r>
          </a:p>
          <a:p>
            <a:r>
              <a:rPr lang="en-US" sz="1400" dirty="0" smtClean="0"/>
              <a:t>Routing table</a:t>
            </a:r>
            <a:endParaRPr lang="en-US" sz="1400" dirty="0" smtClean="0"/>
          </a:p>
          <a:p>
            <a:r>
              <a:rPr lang="en-US" sz="1400" dirty="0" smtClean="0"/>
              <a:t>192.168.0.0   next hop 192.167.10.71</a:t>
            </a:r>
          </a:p>
          <a:p>
            <a:r>
              <a:rPr lang="en-US" sz="1400" dirty="0" smtClean="0"/>
              <a:t>192.168.1.0   next hop </a:t>
            </a:r>
            <a:r>
              <a:rPr lang="en-US" sz="1400" dirty="0" smtClean="0"/>
              <a:t>192.167.10.72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822" y="4354949"/>
            <a:ext cx="33201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10.101.57.59:8888 </a:t>
            </a:r>
            <a:r>
              <a:rPr lang="en-US" sz="1400" dirty="0" smtClean="0">
                <a:sym typeface="Wingdings" pitchFamily="2" charset="2"/>
              </a:rPr>
              <a:t> EP:</a:t>
            </a:r>
            <a:r>
              <a:rPr lang="en-US" sz="1400" dirty="0" smtClean="0"/>
              <a:t>192.168.1.2:3306</a:t>
            </a:r>
          </a:p>
          <a:p>
            <a:r>
              <a:rPr lang="en-US" sz="1400" dirty="0" smtClean="0"/>
              <a:t>Routing table</a:t>
            </a:r>
          </a:p>
          <a:p>
            <a:r>
              <a:rPr lang="en-US" sz="1400" dirty="0" smtClean="0"/>
              <a:t>192.168.0.0   next hop 192.167.10.71</a:t>
            </a:r>
          </a:p>
          <a:p>
            <a:r>
              <a:rPr lang="en-US" sz="1400" dirty="0" smtClean="0"/>
              <a:t>192.168.1.0   next hop 192.167.10.72</a:t>
            </a:r>
          </a:p>
        </p:txBody>
      </p:sp>
      <p:sp>
        <p:nvSpPr>
          <p:cNvPr id="10" name="Cloud 9"/>
          <p:cNvSpPr/>
          <p:nvPr/>
        </p:nvSpPr>
        <p:spPr>
          <a:xfrm>
            <a:off x="1143000" y="1409700"/>
            <a:ext cx="1981200" cy="3048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0200" y="10287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mesh-</a:t>
            </a:r>
            <a:r>
              <a:rPr lang="en-US" dirty="0" err="1" smtClean="0"/>
              <a:t>nw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77000" y="34290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ghost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324600" y="377190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46863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Pod-to-pod communication:</a:t>
            </a:r>
          </a:p>
          <a:p>
            <a:r>
              <a:rPr lang="en-US" dirty="0" smtClean="0"/>
              <a:t>A pod can talk to any pod on k8s cluster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26670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192.168.0.2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438150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192.168.1.2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2809101"/>
            <a:ext cx="447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Cloud-weave(</a:t>
            </a:r>
            <a:r>
              <a:rPr lang="en-US" sz="1200" dirty="0" err="1" smtClean="0"/>
              <a:t>gc</a:t>
            </a:r>
            <a:r>
              <a:rPr lang="en-US" sz="1200" dirty="0" smtClean="0"/>
              <a:t>), calico(</a:t>
            </a:r>
            <a:r>
              <a:rPr lang="en-US" sz="1200" dirty="0" err="1" smtClean="0"/>
              <a:t>aws</a:t>
            </a:r>
            <a:r>
              <a:rPr lang="en-US" sz="1200" dirty="0" smtClean="0"/>
              <a:t>), flannel(oracle), overlay(</a:t>
            </a:r>
            <a:r>
              <a:rPr lang="en-US" sz="1200" dirty="0" err="1" smtClean="0"/>
              <a:t>docker</a:t>
            </a:r>
            <a:r>
              <a:rPr lang="en-US" sz="1200" dirty="0" smtClean="0"/>
              <a:t>-swarm)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952500"/>
            <a:ext cx="20786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db-svc:8888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/etc/</a:t>
            </a:r>
            <a:r>
              <a:rPr lang="en-US" sz="1400" dirty="0" err="1" smtClean="0"/>
              <a:t>resolv.conf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Dns</a:t>
            </a:r>
            <a:r>
              <a:rPr lang="en-US" sz="1400" dirty="0" smtClean="0"/>
              <a:t> replies back with</a:t>
            </a:r>
          </a:p>
          <a:p>
            <a:pPr marL="342900" indent="-342900"/>
            <a:r>
              <a:rPr lang="en-US" sz="1100" dirty="0" smtClean="0"/>
              <a:t>10.101.57.59</a:t>
            </a:r>
          </a:p>
          <a:p>
            <a:pPr marL="342900" indent="-342900"/>
            <a:r>
              <a:rPr lang="en-US" sz="1100" dirty="0" smtClean="0"/>
              <a:t>4.       10.101.57.59:8888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382000" y="11811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29600" y="168149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10.96.0.10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>
          <a:xfrm flipV="1">
            <a:off x="7848600" y="1225737"/>
            <a:ext cx="644992" cy="31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324600" y="647700"/>
            <a:ext cx="76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 flipH="1" flipV="1">
            <a:off x="4206215" y="369332"/>
            <a:ext cx="2118385" cy="278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0200" y="4953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767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634486">
            <a:off x="4180235" y="376215"/>
            <a:ext cx="12170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10.101.57.59:8888</a:t>
            </a:r>
            <a:endParaRPr lang="en-US" sz="105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33600" y="419100"/>
            <a:ext cx="1905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0400" y="3429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0" y="4953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71800" y="495300"/>
            <a:ext cx="1560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8. </a:t>
            </a:r>
            <a:r>
              <a:rPr lang="en-US" sz="1400" dirty="0" err="1" smtClean="0"/>
              <a:t>Inflight</a:t>
            </a:r>
            <a:r>
              <a:rPr lang="en-US" sz="1400" dirty="0" smtClean="0"/>
              <a:t> snagging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2400" y="800100"/>
            <a:ext cx="2015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9. </a:t>
            </a:r>
            <a:r>
              <a:rPr lang="en-US" sz="1200" dirty="0" err="1" smtClean="0"/>
              <a:t>kube</a:t>
            </a:r>
            <a:r>
              <a:rPr lang="en-US" sz="1200" dirty="0" smtClean="0"/>
              <a:t>-proxy acts as </a:t>
            </a:r>
            <a:r>
              <a:rPr lang="en-US" sz="1200" dirty="0" err="1" smtClean="0"/>
              <a:t>sw</a:t>
            </a:r>
            <a:r>
              <a:rPr lang="en-US" sz="1200" dirty="0" smtClean="0"/>
              <a:t> lb</a:t>
            </a:r>
          </a:p>
          <a:p>
            <a:r>
              <a:rPr lang="en-US" sz="1200" dirty="0" smtClean="0"/>
              <a:t>10. </a:t>
            </a:r>
            <a:r>
              <a:rPr lang="en-US" sz="1200" dirty="0" err="1" smtClean="0"/>
              <a:t>Kp</a:t>
            </a:r>
            <a:r>
              <a:rPr lang="en-US" sz="1200" dirty="0" smtClean="0"/>
              <a:t> lookup and convert to </a:t>
            </a:r>
          </a:p>
          <a:p>
            <a:r>
              <a:rPr lang="en-US" sz="1200" dirty="0" smtClean="0"/>
              <a:t>192.168.1.2:3306</a:t>
            </a:r>
          </a:p>
          <a:p>
            <a:r>
              <a:rPr lang="en-US" sz="1200" dirty="0" smtClean="0"/>
              <a:t>11. POD-TO-POD </a:t>
            </a:r>
            <a:r>
              <a:rPr lang="en-US" sz="1200" dirty="0" err="1" smtClean="0"/>
              <a:t>comm</a:t>
            </a:r>
            <a:endParaRPr lang="en-US" sz="1200" dirty="0" smtClean="0"/>
          </a:p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495800" y="1333500"/>
            <a:ext cx="228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419600" y="24765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2"/>
          </p:cNvCxnSpPr>
          <p:nvPr/>
        </p:nvCxnSpPr>
        <p:spPr>
          <a:xfrm>
            <a:off x="4419600" y="3467100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13488" y="1178123"/>
            <a:ext cx="56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canal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4076700"/>
            <a:ext cx="56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canal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9991046">
            <a:off x="-14349" y="389809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90800" y="38481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0" y="8001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0" y="20193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-2209800" y="2400300"/>
            <a:ext cx="1905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K8snode2:31001</a:t>
            </a:r>
          </a:p>
          <a:p>
            <a:pPr algn="ctr"/>
            <a:r>
              <a:rPr lang="en-US" dirty="0" smtClean="0"/>
              <a:t>K8snode1:31001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-1981200" y="20193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201.21.34.56:9090</a:t>
            </a:r>
            <a:endParaRPr lang="en-US" dirty="0"/>
          </a:p>
        </p:txBody>
      </p:sp>
      <p:sp>
        <p:nvSpPr>
          <p:cNvPr id="62" name="Smiley Face 61"/>
          <p:cNvSpPr/>
          <p:nvPr/>
        </p:nvSpPr>
        <p:spPr>
          <a:xfrm>
            <a:off x="-1981200" y="342900"/>
            <a:ext cx="1219200" cy="838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endCxn id="61" idx="0"/>
          </p:cNvCxnSpPr>
          <p:nvPr/>
        </p:nvCxnSpPr>
        <p:spPr>
          <a:xfrm>
            <a:off x="-1371600" y="1257300"/>
            <a:ext cx="36117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-990600" y="24003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9149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Host: 6C, 6G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3815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479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files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2479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6299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057400" y="32385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5295900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9553" y="190500"/>
            <a:ext cx="3881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Speed 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r>
              <a:rPr lang="en-US" sz="1600" dirty="0" smtClean="0"/>
              <a:t>Share-ability : snapshots/checkpoints: 1.6GB</a:t>
            </a:r>
          </a:p>
          <a:p>
            <a:r>
              <a:rPr lang="en-US" sz="1600" dirty="0" smtClean="0"/>
              <a:t>Repeatability :  scripts, run sheets</a:t>
            </a:r>
          </a:p>
          <a:p>
            <a:r>
              <a:rPr lang="en-US" sz="1600" dirty="0" smtClean="0"/>
              <a:t>Bang-for-the-buck: limited, fragmented res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9750532" y="8763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93332" y="571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5" name="Left Brace 14"/>
          <p:cNvSpPr/>
          <p:nvPr/>
        </p:nvSpPr>
        <p:spPr>
          <a:xfrm>
            <a:off x="9064732" y="495300"/>
            <a:ext cx="2286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15400" y="11811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8332" y="14859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8" name="Right Brace 17"/>
          <p:cNvSpPr/>
          <p:nvPr/>
        </p:nvSpPr>
        <p:spPr>
          <a:xfrm>
            <a:off x="12112732" y="723900"/>
            <a:ext cx="228600" cy="1600200"/>
          </a:xfrm>
          <a:prstGeom prst="rightBrace">
            <a:avLst>
              <a:gd name="adj1" fmla="val 8333"/>
              <a:gd name="adj2" fmla="val 50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12732" y="11811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RHEL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34400" y="2350175"/>
            <a:ext cx="4742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LxC</a:t>
            </a:r>
            <a:r>
              <a:rPr lang="en-US" dirty="0" smtClean="0"/>
              <a:t> – </a:t>
            </a:r>
            <a:r>
              <a:rPr lang="en-US" dirty="0" err="1" smtClean="0"/>
              <a:t>linux</a:t>
            </a:r>
            <a:r>
              <a:rPr lang="en-US" dirty="0" smtClean="0"/>
              <a:t> Containers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Geeky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consortium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Manage the lifecycle of a container</a:t>
            </a:r>
          </a:p>
          <a:p>
            <a:pPr marL="1257300" lvl="2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 , RHEL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9149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Host: 6C, 6G (-2C, -2G)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0600" y="43815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76800" y="2476500"/>
            <a:ext cx="1524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1717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81600" y="2476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05400" y="3009900"/>
            <a:ext cx="228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29400" y="2552700"/>
            <a:ext cx="1752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62800" y="22479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86600" y="2476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3009900"/>
            <a:ext cx="228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33398" y="5295900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 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6"/>
            <a:endCxn id="28" idx="2"/>
          </p:cNvCxnSpPr>
          <p:nvPr/>
        </p:nvCxnSpPr>
        <p:spPr>
          <a:xfrm>
            <a:off x="6400800" y="3314700"/>
            <a:ext cx="228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9153" y="256282"/>
            <a:ext cx="40734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Speed : ms</a:t>
            </a:r>
          </a:p>
          <a:p>
            <a:r>
              <a:rPr lang="en-US" sz="1600" dirty="0" smtClean="0"/>
              <a:t>Share-ability : images : 120MB</a:t>
            </a:r>
          </a:p>
          <a:p>
            <a:r>
              <a:rPr lang="en-US" sz="1600" dirty="0" smtClean="0"/>
              <a:t>Repeatability : DSL, </a:t>
            </a:r>
            <a:r>
              <a:rPr lang="en-US" sz="1600" dirty="0" err="1" smtClean="0"/>
              <a:t>Dockerfiles</a:t>
            </a:r>
            <a:endParaRPr lang="en-US" sz="1600" dirty="0" smtClean="0"/>
          </a:p>
          <a:p>
            <a:r>
              <a:rPr lang="en-US" sz="1600" dirty="0" smtClean="0"/>
              <a:t>Bang-for-the-buck: ++, no fragmentation of 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571500"/>
            <a:ext cx="1752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9800" y="571500"/>
            <a:ext cx="1752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0" y="266700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7385" y="1905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k8snode1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04800" y="190500"/>
            <a:ext cx="23622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endParaRPr lang="en-US" dirty="0" smtClean="0"/>
          </a:p>
          <a:p>
            <a:pPr algn="ctr"/>
            <a:r>
              <a:rPr lang="en-US" sz="1400" dirty="0" smtClean="0"/>
              <a:t>Code, </a:t>
            </a:r>
            <a:r>
              <a:rPr lang="en-US" sz="1400" dirty="0" err="1" smtClean="0"/>
              <a:t>Dockerfile</a:t>
            </a:r>
            <a:r>
              <a:rPr lang="en-US" sz="1400" dirty="0" smtClean="0"/>
              <a:t>, dep.yml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33400" y="2019300"/>
            <a:ext cx="28956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7145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Build-machine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095500"/>
            <a:ext cx="2667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Install java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Install </a:t>
            </a:r>
            <a:r>
              <a:rPr lang="en-US" sz="1600" dirty="0" err="1" smtClean="0"/>
              <a:t>jenkins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Config</a:t>
            </a:r>
            <a:r>
              <a:rPr lang="en-US" sz="1600" dirty="0" smtClean="0"/>
              <a:t> a </a:t>
            </a:r>
            <a:r>
              <a:rPr lang="en-US" sz="1600" dirty="0" err="1" smtClean="0"/>
              <a:t>proj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Take code </a:t>
            </a:r>
            <a:r>
              <a:rPr lang="en-US" sz="1600" dirty="0" err="1" smtClean="0"/>
              <a:t>git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Compile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Run tests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War, jar, html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Create an image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Push the image to hub.docker.com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Deploy it on k8s cluster</a:t>
            </a:r>
          </a:p>
          <a:p>
            <a:pPr marL="800100" lvl="1" indent="-342900">
              <a:buAutoNum type="arabicPeriod"/>
            </a:pP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24000" y="876300"/>
            <a:ext cx="12954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2667000" y="27813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95600" y="3314700"/>
            <a:ext cx="14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 – Cont </a:t>
            </a:r>
            <a:r>
              <a:rPr lang="en-US" dirty="0" err="1" smtClean="0"/>
              <a:t>Intg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2895600" y="3848100"/>
            <a:ext cx="1524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0" y="393596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 – Cont Delivery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43200" y="4381500"/>
            <a:ext cx="1905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4648200" y="4076700"/>
            <a:ext cx="28194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5067300"/>
            <a:ext cx="25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Git,docker,kubectl,config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30099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53971" y="30099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71500"/>
            <a:ext cx="87630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4229100"/>
            <a:ext cx="4876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0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38481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2933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77771" y="50673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4800" y="800100"/>
            <a:ext cx="2514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Jenkins, </a:t>
            </a:r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</a:t>
            </a:r>
            <a:r>
              <a:rPr lang="en-US" sz="1400" dirty="0" err="1" smtClean="0"/>
              <a:t>jenkins_home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build ….</a:t>
            </a:r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/run/</a:t>
            </a:r>
            <a:r>
              <a:rPr lang="en-US" sz="1400" dirty="0" err="1" smtClean="0"/>
              <a:t>docker.sock</a:t>
            </a:r>
            <a:endParaRPr lang="en-US" sz="1400" dirty="0" smtClean="0"/>
          </a:p>
          <a:p>
            <a:pPr algn="ctr"/>
            <a:r>
              <a:rPr lang="en-US" sz="1400" dirty="0" err="1" smtClean="0"/>
              <a:t>Kubectl</a:t>
            </a:r>
            <a:r>
              <a:rPr lang="en-US" sz="1400" dirty="0" smtClean="0"/>
              <a:t> apply –f dep.yml</a:t>
            </a:r>
          </a:p>
          <a:p>
            <a:pPr algn="ctr"/>
            <a:r>
              <a:rPr lang="en-US" sz="1400" dirty="0" smtClean="0"/>
              <a:t>/k8s/</a:t>
            </a:r>
            <a:r>
              <a:rPr lang="en-US" sz="1400" dirty="0" err="1" smtClean="0"/>
              <a:t>config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1028700"/>
            <a:ext cx="23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/vagrant/</a:t>
            </a:r>
            <a:r>
              <a:rPr lang="en-US" dirty="0" err="1" smtClean="0"/>
              <a:t>jenkins_home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2286000" y="1213366"/>
            <a:ext cx="685800" cy="120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0" y="1638300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>
          <a:xfrm>
            <a:off x="4885583" y="2007632"/>
            <a:ext cx="3355375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300990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  <a:endCxn id="12" idx="1"/>
          </p:cNvCxnSpPr>
          <p:nvPr/>
        </p:nvCxnSpPr>
        <p:spPr>
          <a:xfrm flipV="1">
            <a:off x="1536188" y="1822966"/>
            <a:ext cx="2273812" cy="1186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>
            <a:off x="2362200" y="1714500"/>
            <a:ext cx="1447800" cy="108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0" y="24765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Build-machine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67457" y="571500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-server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6600" y="2324100"/>
            <a:ext cx="2252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/etc/</a:t>
            </a:r>
            <a:r>
              <a:rPr lang="en-US" sz="1400" dirty="0" err="1" smtClean="0"/>
              <a:t>kubernetes</a:t>
            </a:r>
            <a:r>
              <a:rPr lang="en-US" sz="1400" dirty="0" smtClean="0"/>
              <a:t>/</a:t>
            </a:r>
            <a:r>
              <a:rPr lang="en-US" sz="1400" dirty="0" err="1" smtClean="0"/>
              <a:t>admin.conf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1981200" y="2247900"/>
            <a:ext cx="1295400" cy="2300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42900"/>
            <a:ext cx="2590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2400" y="342900"/>
            <a:ext cx="2590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724400" y="723900"/>
            <a:ext cx="15240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571500"/>
            <a:ext cx="2133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58316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80010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8600" y="4610100"/>
            <a:ext cx="68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43000" y="3009900"/>
            <a:ext cx="541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0" y="30861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PV1: 1GB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24400" y="30861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PV2: 2GB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0" y="26289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PVC1:1G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  <a:endCxn id="19" idx="3"/>
          </p:cNvCxnSpPr>
          <p:nvPr/>
        </p:nvCxnSpPr>
        <p:spPr>
          <a:xfrm flipH="1">
            <a:off x="2819400" y="2781300"/>
            <a:ext cx="228600" cy="4953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21" idx="0"/>
          </p:cNvCxnSpPr>
          <p:nvPr/>
        </p:nvCxnSpPr>
        <p:spPr>
          <a:xfrm flipH="1">
            <a:off x="3581400" y="1638300"/>
            <a:ext cx="19050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38600" y="2628900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4876800" y="3009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38600" y="2857500"/>
            <a:ext cx="879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container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2869168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dev/application dev team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05200" y="2324100"/>
            <a:ext cx="18288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22479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817351" y="2400300"/>
            <a:ext cx="1583449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2247900"/>
            <a:ext cx="242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and release teams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71800" y="1943100"/>
            <a:ext cx="2743200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1878568"/>
            <a:ext cx="246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Pod-to-pod </a:t>
            </a:r>
            <a:r>
              <a:rPr lang="en-US" dirty="0" err="1" smtClean="0"/>
              <a:t>comm</a:t>
            </a:r>
            <a:r>
              <a:rPr lang="en-US" dirty="0" smtClean="0"/>
              <a:t> down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5820078" y="2063234"/>
            <a:ext cx="580722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3200" y="18669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admin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90800" y="1257300"/>
            <a:ext cx="33528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11049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943600" y="13335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1800" y="1181100"/>
            <a:ext cx="24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/ sys admin teams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99110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7, 8, 10 Home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3815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481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790700"/>
            <a:ext cx="2895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0955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7800" y="20955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4"/>
          </p:cNvCxnSpPr>
          <p:nvPr/>
        </p:nvCxnSpPr>
        <p:spPr>
          <a:xfrm>
            <a:off x="952500" y="2400300"/>
            <a:ext cx="495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 flipH="1">
            <a:off x="1676400" y="2400300"/>
            <a:ext cx="114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47771" y="2788920"/>
            <a:ext cx="172569" cy="868680"/>
          </a:xfrm>
          <a:custGeom>
            <a:avLst/>
            <a:gdLst>
              <a:gd name="connsiteX0" fmla="*/ 58269 w 172569"/>
              <a:gd name="connsiteY0" fmla="*/ 0 h 868680"/>
              <a:gd name="connsiteX1" fmla="*/ 12549 w 172569"/>
              <a:gd name="connsiteY1" fmla="*/ 57150 h 868680"/>
              <a:gd name="connsiteX2" fmla="*/ 1119 w 172569"/>
              <a:gd name="connsiteY2" fmla="*/ 102870 h 868680"/>
              <a:gd name="connsiteX3" fmla="*/ 23979 w 172569"/>
              <a:gd name="connsiteY3" fmla="*/ 217170 h 868680"/>
              <a:gd name="connsiteX4" fmla="*/ 58269 w 172569"/>
              <a:gd name="connsiteY4" fmla="*/ 240030 h 868680"/>
              <a:gd name="connsiteX5" fmla="*/ 92559 w 172569"/>
              <a:gd name="connsiteY5" fmla="*/ 274320 h 868680"/>
              <a:gd name="connsiteX6" fmla="*/ 138279 w 172569"/>
              <a:gd name="connsiteY6" fmla="*/ 297180 h 868680"/>
              <a:gd name="connsiteX7" fmla="*/ 172569 w 172569"/>
              <a:gd name="connsiteY7" fmla="*/ 320040 h 868680"/>
              <a:gd name="connsiteX8" fmla="*/ 138279 w 172569"/>
              <a:gd name="connsiteY8" fmla="*/ 411480 h 868680"/>
              <a:gd name="connsiteX9" fmla="*/ 103989 w 172569"/>
              <a:gd name="connsiteY9" fmla="*/ 457200 h 868680"/>
              <a:gd name="connsiteX10" fmla="*/ 69699 w 172569"/>
              <a:gd name="connsiteY10" fmla="*/ 560070 h 868680"/>
              <a:gd name="connsiteX11" fmla="*/ 58269 w 172569"/>
              <a:gd name="connsiteY11" fmla="*/ 605790 h 868680"/>
              <a:gd name="connsiteX12" fmla="*/ 46839 w 172569"/>
              <a:gd name="connsiteY12" fmla="*/ 662940 h 868680"/>
              <a:gd name="connsiteX13" fmla="*/ 23979 w 172569"/>
              <a:gd name="connsiteY13" fmla="*/ 708660 h 868680"/>
              <a:gd name="connsiteX14" fmla="*/ 35409 w 172569"/>
              <a:gd name="connsiteY1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569" h="868680">
                <a:moveTo>
                  <a:pt x="58269" y="0"/>
                </a:moveTo>
                <a:cubicBezTo>
                  <a:pt x="43029" y="19050"/>
                  <a:pt x="24397" y="35824"/>
                  <a:pt x="12549" y="57150"/>
                </a:cubicBezTo>
                <a:cubicBezTo>
                  <a:pt x="4920" y="70882"/>
                  <a:pt x="0" y="87201"/>
                  <a:pt x="1119" y="102870"/>
                </a:cubicBezTo>
                <a:cubicBezTo>
                  <a:pt x="3887" y="141626"/>
                  <a:pt x="9035" y="181304"/>
                  <a:pt x="23979" y="217170"/>
                </a:cubicBezTo>
                <a:cubicBezTo>
                  <a:pt x="29263" y="229850"/>
                  <a:pt x="47716" y="231236"/>
                  <a:pt x="58269" y="240030"/>
                </a:cubicBezTo>
                <a:cubicBezTo>
                  <a:pt x="70687" y="250378"/>
                  <a:pt x="79405" y="264925"/>
                  <a:pt x="92559" y="274320"/>
                </a:cubicBezTo>
                <a:cubicBezTo>
                  <a:pt x="106424" y="284224"/>
                  <a:pt x="123485" y="288726"/>
                  <a:pt x="138279" y="297180"/>
                </a:cubicBezTo>
                <a:cubicBezTo>
                  <a:pt x="150206" y="303996"/>
                  <a:pt x="161139" y="312420"/>
                  <a:pt x="172569" y="320040"/>
                </a:cubicBezTo>
                <a:cubicBezTo>
                  <a:pt x="164014" y="345705"/>
                  <a:pt x="149668" y="390979"/>
                  <a:pt x="138279" y="411480"/>
                </a:cubicBezTo>
                <a:cubicBezTo>
                  <a:pt x="129028" y="428133"/>
                  <a:pt x="115419" y="441960"/>
                  <a:pt x="103989" y="457200"/>
                </a:cubicBezTo>
                <a:cubicBezTo>
                  <a:pt x="92559" y="491490"/>
                  <a:pt x="80329" y="525524"/>
                  <a:pt x="69699" y="560070"/>
                </a:cubicBezTo>
                <a:cubicBezTo>
                  <a:pt x="65079" y="575084"/>
                  <a:pt x="61677" y="590455"/>
                  <a:pt x="58269" y="605790"/>
                </a:cubicBezTo>
                <a:cubicBezTo>
                  <a:pt x="54055" y="624755"/>
                  <a:pt x="52982" y="644510"/>
                  <a:pt x="46839" y="662940"/>
                </a:cubicBezTo>
                <a:cubicBezTo>
                  <a:pt x="41451" y="679104"/>
                  <a:pt x="31599" y="693420"/>
                  <a:pt x="23979" y="708660"/>
                </a:cubicBezTo>
                <a:cubicBezTo>
                  <a:pt x="36042" y="853414"/>
                  <a:pt x="35409" y="799942"/>
                  <a:pt x="35409" y="86868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0861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43815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991100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Win10 pro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5944475" y="3360420"/>
            <a:ext cx="75325" cy="902970"/>
          </a:xfrm>
          <a:custGeom>
            <a:avLst/>
            <a:gdLst>
              <a:gd name="connsiteX0" fmla="*/ 63895 w 75325"/>
              <a:gd name="connsiteY0" fmla="*/ 0 h 902970"/>
              <a:gd name="connsiteX1" fmla="*/ 41035 w 75325"/>
              <a:gd name="connsiteY1" fmla="*/ 80010 h 902970"/>
              <a:gd name="connsiteX2" fmla="*/ 29605 w 75325"/>
              <a:gd name="connsiteY2" fmla="*/ 114300 h 902970"/>
              <a:gd name="connsiteX3" fmla="*/ 6745 w 75325"/>
              <a:gd name="connsiteY3" fmla="*/ 194310 h 902970"/>
              <a:gd name="connsiteX4" fmla="*/ 18175 w 75325"/>
              <a:gd name="connsiteY4" fmla="*/ 525780 h 902970"/>
              <a:gd name="connsiteX5" fmla="*/ 63895 w 75325"/>
              <a:gd name="connsiteY5" fmla="*/ 537210 h 902970"/>
              <a:gd name="connsiteX6" fmla="*/ 75325 w 75325"/>
              <a:gd name="connsiteY6" fmla="*/ 582930 h 902970"/>
              <a:gd name="connsiteX7" fmla="*/ 63895 w 75325"/>
              <a:gd name="connsiteY7" fmla="*/ 640080 h 902970"/>
              <a:gd name="connsiteX8" fmla="*/ 52465 w 75325"/>
              <a:gd name="connsiteY8" fmla="*/ 720090 h 902970"/>
              <a:gd name="connsiteX9" fmla="*/ 41035 w 75325"/>
              <a:gd name="connsiteY9" fmla="*/ 765810 h 902970"/>
              <a:gd name="connsiteX10" fmla="*/ 29605 w 75325"/>
              <a:gd name="connsiteY10" fmla="*/ 800100 h 902970"/>
              <a:gd name="connsiteX11" fmla="*/ 29605 w 75325"/>
              <a:gd name="connsiteY11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25" h="902970">
                <a:moveTo>
                  <a:pt x="63895" y="0"/>
                </a:moveTo>
                <a:cubicBezTo>
                  <a:pt x="56275" y="26670"/>
                  <a:pt x="49005" y="53443"/>
                  <a:pt x="41035" y="80010"/>
                </a:cubicBezTo>
                <a:cubicBezTo>
                  <a:pt x="37573" y="91550"/>
                  <a:pt x="32915" y="102715"/>
                  <a:pt x="29605" y="114300"/>
                </a:cubicBezTo>
                <a:cubicBezTo>
                  <a:pt x="901" y="214765"/>
                  <a:pt x="34150" y="112094"/>
                  <a:pt x="6745" y="194310"/>
                </a:cubicBezTo>
                <a:cubicBezTo>
                  <a:pt x="10555" y="304800"/>
                  <a:pt x="0" y="416729"/>
                  <a:pt x="18175" y="525780"/>
                </a:cubicBezTo>
                <a:cubicBezTo>
                  <a:pt x="20758" y="541275"/>
                  <a:pt x="52787" y="526102"/>
                  <a:pt x="63895" y="537210"/>
                </a:cubicBezTo>
                <a:cubicBezTo>
                  <a:pt x="75003" y="548318"/>
                  <a:pt x="71515" y="567690"/>
                  <a:pt x="75325" y="582930"/>
                </a:cubicBezTo>
                <a:cubicBezTo>
                  <a:pt x="71515" y="601980"/>
                  <a:pt x="67089" y="620917"/>
                  <a:pt x="63895" y="640080"/>
                </a:cubicBezTo>
                <a:cubicBezTo>
                  <a:pt x="59466" y="666654"/>
                  <a:pt x="57284" y="693584"/>
                  <a:pt x="52465" y="720090"/>
                </a:cubicBezTo>
                <a:cubicBezTo>
                  <a:pt x="49655" y="735546"/>
                  <a:pt x="45351" y="750705"/>
                  <a:pt x="41035" y="765810"/>
                </a:cubicBezTo>
                <a:cubicBezTo>
                  <a:pt x="37725" y="777395"/>
                  <a:pt x="30606" y="788093"/>
                  <a:pt x="29605" y="800100"/>
                </a:cubicBezTo>
                <a:cubicBezTo>
                  <a:pt x="26757" y="834272"/>
                  <a:pt x="29605" y="868680"/>
                  <a:pt x="29605" y="9029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10971" y="3619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81600" y="26289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4"/>
          </p:cNvCxnSpPr>
          <p:nvPr/>
        </p:nvCxnSpPr>
        <p:spPr>
          <a:xfrm>
            <a:off x="5715000" y="3314700"/>
            <a:ext cx="2286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81400" y="37719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 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05200" y="3390900"/>
            <a:ext cx="1371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86200" y="23241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4"/>
            <a:endCxn id="23" idx="0"/>
          </p:cNvCxnSpPr>
          <p:nvPr/>
        </p:nvCxnSpPr>
        <p:spPr>
          <a:xfrm flipH="1">
            <a:off x="4191000" y="3009900"/>
            <a:ext cx="114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91000" y="1181100"/>
            <a:ext cx="1752600" cy="441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0" y="43815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5002768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Release in 2019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382000" y="43815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Linux core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7220104" y="3436620"/>
            <a:ext cx="75325" cy="902970"/>
          </a:xfrm>
          <a:custGeom>
            <a:avLst/>
            <a:gdLst>
              <a:gd name="connsiteX0" fmla="*/ 63895 w 75325"/>
              <a:gd name="connsiteY0" fmla="*/ 0 h 902970"/>
              <a:gd name="connsiteX1" fmla="*/ 41035 w 75325"/>
              <a:gd name="connsiteY1" fmla="*/ 80010 h 902970"/>
              <a:gd name="connsiteX2" fmla="*/ 29605 w 75325"/>
              <a:gd name="connsiteY2" fmla="*/ 114300 h 902970"/>
              <a:gd name="connsiteX3" fmla="*/ 6745 w 75325"/>
              <a:gd name="connsiteY3" fmla="*/ 194310 h 902970"/>
              <a:gd name="connsiteX4" fmla="*/ 18175 w 75325"/>
              <a:gd name="connsiteY4" fmla="*/ 525780 h 902970"/>
              <a:gd name="connsiteX5" fmla="*/ 63895 w 75325"/>
              <a:gd name="connsiteY5" fmla="*/ 537210 h 902970"/>
              <a:gd name="connsiteX6" fmla="*/ 75325 w 75325"/>
              <a:gd name="connsiteY6" fmla="*/ 582930 h 902970"/>
              <a:gd name="connsiteX7" fmla="*/ 63895 w 75325"/>
              <a:gd name="connsiteY7" fmla="*/ 640080 h 902970"/>
              <a:gd name="connsiteX8" fmla="*/ 52465 w 75325"/>
              <a:gd name="connsiteY8" fmla="*/ 720090 h 902970"/>
              <a:gd name="connsiteX9" fmla="*/ 41035 w 75325"/>
              <a:gd name="connsiteY9" fmla="*/ 765810 h 902970"/>
              <a:gd name="connsiteX10" fmla="*/ 29605 w 75325"/>
              <a:gd name="connsiteY10" fmla="*/ 800100 h 902970"/>
              <a:gd name="connsiteX11" fmla="*/ 29605 w 75325"/>
              <a:gd name="connsiteY11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25" h="902970">
                <a:moveTo>
                  <a:pt x="63895" y="0"/>
                </a:moveTo>
                <a:cubicBezTo>
                  <a:pt x="56275" y="26670"/>
                  <a:pt x="49005" y="53443"/>
                  <a:pt x="41035" y="80010"/>
                </a:cubicBezTo>
                <a:cubicBezTo>
                  <a:pt x="37573" y="91550"/>
                  <a:pt x="32915" y="102715"/>
                  <a:pt x="29605" y="114300"/>
                </a:cubicBezTo>
                <a:cubicBezTo>
                  <a:pt x="901" y="214765"/>
                  <a:pt x="34150" y="112094"/>
                  <a:pt x="6745" y="194310"/>
                </a:cubicBezTo>
                <a:cubicBezTo>
                  <a:pt x="10555" y="304800"/>
                  <a:pt x="0" y="416729"/>
                  <a:pt x="18175" y="525780"/>
                </a:cubicBezTo>
                <a:cubicBezTo>
                  <a:pt x="20758" y="541275"/>
                  <a:pt x="52787" y="526102"/>
                  <a:pt x="63895" y="537210"/>
                </a:cubicBezTo>
                <a:cubicBezTo>
                  <a:pt x="75003" y="548318"/>
                  <a:pt x="71515" y="567690"/>
                  <a:pt x="75325" y="582930"/>
                </a:cubicBezTo>
                <a:cubicBezTo>
                  <a:pt x="71515" y="601980"/>
                  <a:pt x="67089" y="620917"/>
                  <a:pt x="63895" y="640080"/>
                </a:cubicBezTo>
                <a:cubicBezTo>
                  <a:pt x="59466" y="666654"/>
                  <a:pt x="57284" y="693584"/>
                  <a:pt x="52465" y="720090"/>
                </a:cubicBezTo>
                <a:cubicBezTo>
                  <a:pt x="49655" y="735546"/>
                  <a:pt x="45351" y="750705"/>
                  <a:pt x="41035" y="765810"/>
                </a:cubicBezTo>
                <a:cubicBezTo>
                  <a:pt x="37725" y="777395"/>
                  <a:pt x="30606" y="788093"/>
                  <a:pt x="29605" y="800100"/>
                </a:cubicBezTo>
                <a:cubicBezTo>
                  <a:pt x="26757" y="834272"/>
                  <a:pt x="29605" y="868680"/>
                  <a:pt x="29605" y="9029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86600" y="36957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315200" y="27813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05800" y="35433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38700"/>
            <a:ext cx="624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4381500"/>
            <a:ext cx="441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342900"/>
            <a:ext cx="44196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26668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784623" y="948690"/>
            <a:ext cx="154654" cy="1123591"/>
          </a:xfrm>
          <a:custGeom>
            <a:avLst/>
            <a:gdLst>
              <a:gd name="connsiteX0" fmla="*/ 153137 w 154654"/>
              <a:gd name="connsiteY0" fmla="*/ 0 h 1123591"/>
              <a:gd name="connsiteX1" fmla="*/ 95987 w 154654"/>
              <a:gd name="connsiteY1" fmla="*/ 11430 h 1123591"/>
              <a:gd name="connsiteX2" fmla="*/ 61697 w 154654"/>
              <a:gd name="connsiteY2" fmla="*/ 57150 h 1123591"/>
              <a:gd name="connsiteX3" fmla="*/ 27407 w 154654"/>
              <a:gd name="connsiteY3" fmla="*/ 91440 h 1123591"/>
              <a:gd name="connsiteX4" fmla="*/ 50267 w 154654"/>
              <a:gd name="connsiteY4" fmla="*/ 297180 h 1123591"/>
              <a:gd name="connsiteX5" fmla="*/ 118847 w 154654"/>
              <a:gd name="connsiteY5" fmla="*/ 331470 h 1123591"/>
              <a:gd name="connsiteX6" fmla="*/ 130277 w 154654"/>
              <a:gd name="connsiteY6" fmla="*/ 377190 h 1123591"/>
              <a:gd name="connsiteX7" fmla="*/ 153137 w 154654"/>
              <a:gd name="connsiteY7" fmla="*/ 411480 h 1123591"/>
              <a:gd name="connsiteX8" fmla="*/ 95987 w 154654"/>
              <a:gd name="connsiteY8" fmla="*/ 685800 h 1123591"/>
              <a:gd name="connsiteX9" fmla="*/ 84557 w 154654"/>
              <a:gd name="connsiteY9" fmla="*/ 902970 h 1123591"/>
              <a:gd name="connsiteX10" fmla="*/ 61697 w 154654"/>
              <a:gd name="connsiteY10" fmla="*/ 1005840 h 11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654" h="1123591">
                <a:moveTo>
                  <a:pt x="153137" y="0"/>
                </a:moveTo>
                <a:cubicBezTo>
                  <a:pt x="134087" y="3810"/>
                  <a:pt x="112461" y="1134"/>
                  <a:pt x="95987" y="11430"/>
                </a:cubicBezTo>
                <a:cubicBezTo>
                  <a:pt x="79833" y="21526"/>
                  <a:pt x="74095" y="42686"/>
                  <a:pt x="61697" y="57150"/>
                </a:cubicBezTo>
                <a:cubicBezTo>
                  <a:pt x="51177" y="69423"/>
                  <a:pt x="38837" y="80010"/>
                  <a:pt x="27407" y="91440"/>
                </a:cubicBezTo>
                <a:cubicBezTo>
                  <a:pt x="361" y="172578"/>
                  <a:pt x="0" y="154757"/>
                  <a:pt x="50267" y="297180"/>
                </a:cubicBezTo>
                <a:cubicBezTo>
                  <a:pt x="56176" y="313921"/>
                  <a:pt x="105209" y="326924"/>
                  <a:pt x="118847" y="331470"/>
                </a:cubicBezTo>
                <a:cubicBezTo>
                  <a:pt x="122657" y="346710"/>
                  <a:pt x="124089" y="362751"/>
                  <a:pt x="130277" y="377190"/>
                </a:cubicBezTo>
                <a:cubicBezTo>
                  <a:pt x="135688" y="389816"/>
                  <a:pt x="154654" y="397827"/>
                  <a:pt x="153137" y="411480"/>
                </a:cubicBezTo>
                <a:cubicBezTo>
                  <a:pt x="142822" y="504312"/>
                  <a:pt x="95987" y="685800"/>
                  <a:pt x="95987" y="685800"/>
                </a:cubicBezTo>
                <a:cubicBezTo>
                  <a:pt x="92177" y="758190"/>
                  <a:pt x="93194" y="830996"/>
                  <a:pt x="84557" y="902970"/>
                </a:cubicBezTo>
                <a:cubicBezTo>
                  <a:pt x="58083" y="1123591"/>
                  <a:pt x="61697" y="880478"/>
                  <a:pt x="61697" y="10058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7884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0099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V="1">
            <a:off x="4191000" y="1550432"/>
            <a:ext cx="1055442" cy="153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19800" y="16383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cache</a:t>
            </a:r>
          </a:p>
          <a:p>
            <a:pPr algn="ctr"/>
            <a:r>
              <a:rPr lang="en-US" sz="1400" dirty="0" smtClean="0"/>
              <a:t>5. </a:t>
            </a:r>
            <a:r>
              <a:rPr lang="en-US" sz="1400" dirty="0" err="1" smtClean="0"/>
              <a:t>nginx</a:t>
            </a:r>
            <a:r>
              <a:rPr lang="en-US" sz="1400" dirty="0" smtClean="0"/>
              <a:t> is now on local cache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10200" y="1562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514" y="171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 flipV="1">
            <a:off x="2590800" y="1028700"/>
            <a:ext cx="2187084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0" y="266700"/>
            <a:ext cx="32004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33600" y="1028700"/>
            <a:ext cx="3886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110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1649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5715000" y="876300"/>
            <a:ext cx="8382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53200" y="5715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nginx:80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53200" y="11049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"172.17.0.8"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5339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Fc7181108d40:55.3MB bins/</a:t>
            </a:r>
            <a:r>
              <a:rPr lang="en-US" dirty="0" err="1" smtClean="0"/>
              <a:t>libs</a:t>
            </a:r>
            <a:r>
              <a:rPr lang="en-US" dirty="0" smtClean="0"/>
              <a:t> for OS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40767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d2e987ca2267: 54.1 MB: installation of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36195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0b760b431b11: 22B: file linking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620000" y="3543300"/>
            <a:ext cx="3048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486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31623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f829e015b42d:20MB : mypage.html, ping bins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8077200" y="3009900"/>
            <a:ext cx="1524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53400" y="3619500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ping-</a:t>
            </a:r>
            <a:r>
              <a:rPr lang="en-US" dirty="0" err="1" smtClean="0"/>
              <a:t>mycode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876300"/>
            <a:ext cx="30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Ping-</a:t>
            </a:r>
            <a:r>
              <a:rPr lang="en-US" dirty="0" err="1" smtClean="0"/>
              <a:t>mycode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f829e015b42d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0b760b431b11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419100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0500"/>
            <a:ext cx="7620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342900"/>
            <a:ext cx="242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machine: windows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5630872">
            <a:off x="381000" y="2628900"/>
            <a:ext cx="762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952500"/>
            <a:ext cx="40386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102870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9525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Virtual </a:t>
            </a:r>
            <a:r>
              <a:rPr lang="en-US" sz="1400" dirty="0" err="1" smtClean="0"/>
              <a:t>hostonly</a:t>
            </a:r>
            <a:r>
              <a:rPr lang="en-US" sz="1400" dirty="0" smtClean="0"/>
              <a:t> adapter #11</a:t>
            </a:r>
          </a:p>
          <a:p>
            <a:r>
              <a:rPr lang="en-US" sz="1400" dirty="0" smtClean="0"/>
              <a:t>192.168.99.1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489373" y="1213366"/>
            <a:ext cx="396827" cy="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4533900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dirty="0" smtClean="0"/>
              <a:t>Ping 192.168.99.100</a:t>
            </a:r>
          </a:p>
          <a:p>
            <a:pPr>
              <a:buFont typeface="Wingdings"/>
              <a:buChar char="Ø"/>
            </a:pPr>
            <a:r>
              <a:rPr lang="en-US" dirty="0" smtClean="0"/>
              <a:t>Ping 172.17.0.8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7" idx="2"/>
          </p:cNvCxnSpPr>
          <p:nvPr/>
        </p:nvCxnSpPr>
        <p:spPr>
          <a:xfrm flipH="1" flipV="1">
            <a:off x="2354287" y="1475720"/>
            <a:ext cx="24846" cy="305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19800" y="18669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mypage.html, ping bins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36195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"172.17.0.8"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1562100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docker0</a:t>
            </a:r>
          </a:p>
          <a:p>
            <a:r>
              <a:rPr lang="en-US" dirty="0" smtClean="0"/>
              <a:t>172.17.0.1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3" idx="0"/>
          </p:cNvCxnSpPr>
          <p:nvPr/>
        </p:nvCxnSpPr>
        <p:spPr>
          <a:xfrm flipV="1">
            <a:off x="5367925" y="1866900"/>
            <a:ext cx="1642475" cy="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37719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5" idx="2"/>
          </p:cNvCxnSpPr>
          <p:nvPr/>
        </p:nvCxnSpPr>
        <p:spPr>
          <a:xfrm flipH="1" flipV="1">
            <a:off x="4779463" y="2208431"/>
            <a:ext cx="9388" cy="1563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28575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4157943" y="2476500"/>
            <a:ext cx="1709457" cy="565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90500"/>
            <a:ext cx="56388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19050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342900"/>
            <a:ext cx="2590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24003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/volumes/5ae614204f56656bd4a2d2e16924f733c5a97a42f75dce53be062a03f4dbd077/_data – 100users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181600" y="1181100"/>
            <a:ext cx="3810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40767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</a:t>
            </a:r>
            <a:r>
              <a:rPr lang="en-US" sz="1400" dirty="0" err="1" smtClean="0"/>
              <a:t>proj_db</a:t>
            </a:r>
            <a:r>
              <a:rPr lang="en-US" sz="1400" dirty="0" smtClean="0"/>
              <a:t>/_data</a:t>
            </a:r>
          </a:p>
          <a:p>
            <a:r>
              <a:rPr lang="en-US" sz="1400" dirty="0" err="1" smtClean="0"/>
              <a:t>mydb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0" y="3314700"/>
            <a:ext cx="2590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191000" y="400050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905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2800" y="19050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192.168.99.100 (2c, 4g)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1049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86200" y="8763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746329" y="293077"/>
            <a:ext cx="231116" cy="890954"/>
          </a:xfrm>
          <a:custGeom>
            <a:avLst/>
            <a:gdLst>
              <a:gd name="connsiteX0" fmla="*/ 178471 w 231116"/>
              <a:gd name="connsiteY0" fmla="*/ 0 h 890954"/>
              <a:gd name="connsiteX1" fmla="*/ 84686 w 231116"/>
              <a:gd name="connsiteY1" fmla="*/ 23446 h 890954"/>
              <a:gd name="connsiteX2" fmla="*/ 37794 w 231116"/>
              <a:gd name="connsiteY2" fmla="*/ 117231 h 890954"/>
              <a:gd name="connsiteX3" fmla="*/ 2625 w 231116"/>
              <a:gd name="connsiteY3" fmla="*/ 164123 h 890954"/>
              <a:gd name="connsiteX4" fmla="*/ 14348 w 231116"/>
              <a:gd name="connsiteY4" fmla="*/ 351692 h 890954"/>
              <a:gd name="connsiteX5" fmla="*/ 49517 w 231116"/>
              <a:gd name="connsiteY5" fmla="*/ 363415 h 890954"/>
              <a:gd name="connsiteX6" fmla="*/ 213640 w 231116"/>
              <a:gd name="connsiteY6" fmla="*/ 398585 h 890954"/>
              <a:gd name="connsiteX7" fmla="*/ 155025 w 231116"/>
              <a:gd name="connsiteY7" fmla="*/ 492369 h 890954"/>
              <a:gd name="connsiteX8" fmla="*/ 131579 w 231116"/>
              <a:gd name="connsiteY8" fmla="*/ 539261 h 890954"/>
              <a:gd name="connsiteX9" fmla="*/ 96409 w 231116"/>
              <a:gd name="connsiteY9" fmla="*/ 597877 h 890954"/>
              <a:gd name="connsiteX10" fmla="*/ 84686 w 231116"/>
              <a:gd name="connsiteY10" fmla="*/ 644769 h 890954"/>
              <a:gd name="connsiteX11" fmla="*/ 96409 w 231116"/>
              <a:gd name="connsiteY11" fmla="*/ 715108 h 890954"/>
              <a:gd name="connsiteX12" fmla="*/ 178471 w 231116"/>
              <a:gd name="connsiteY12" fmla="*/ 832338 h 890954"/>
              <a:gd name="connsiteX13" fmla="*/ 190194 w 231116"/>
              <a:gd name="connsiteY13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1116" h="890954">
                <a:moveTo>
                  <a:pt x="178471" y="0"/>
                </a:moveTo>
                <a:cubicBezTo>
                  <a:pt x="147209" y="7815"/>
                  <a:pt x="109441" y="2817"/>
                  <a:pt x="84686" y="23446"/>
                </a:cubicBezTo>
                <a:cubicBezTo>
                  <a:pt x="57836" y="45821"/>
                  <a:pt x="55405" y="87041"/>
                  <a:pt x="37794" y="117231"/>
                </a:cubicBezTo>
                <a:cubicBezTo>
                  <a:pt x="27949" y="134108"/>
                  <a:pt x="14348" y="148492"/>
                  <a:pt x="2625" y="164123"/>
                </a:cubicBezTo>
                <a:cubicBezTo>
                  <a:pt x="6533" y="226646"/>
                  <a:pt x="0" y="290712"/>
                  <a:pt x="14348" y="351692"/>
                </a:cubicBezTo>
                <a:cubicBezTo>
                  <a:pt x="17178" y="363721"/>
                  <a:pt x="38159" y="358547"/>
                  <a:pt x="49517" y="363415"/>
                </a:cubicBezTo>
                <a:cubicBezTo>
                  <a:pt x="149365" y="406207"/>
                  <a:pt x="38951" y="381115"/>
                  <a:pt x="213640" y="398585"/>
                </a:cubicBezTo>
                <a:cubicBezTo>
                  <a:pt x="154233" y="517399"/>
                  <a:pt x="231116" y="370624"/>
                  <a:pt x="155025" y="492369"/>
                </a:cubicBezTo>
                <a:cubicBezTo>
                  <a:pt x="145763" y="507188"/>
                  <a:pt x="140066" y="523985"/>
                  <a:pt x="131579" y="539261"/>
                </a:cubicBezTo>
                <a:cubicBezTo>
                  <a:pt x="120513" y="559179"/>
                  <a:pt x="108132" y="578338"/>
                  <a:pt x="96409" y="597877"/>
                </a:cubicBezTo>
                <a:cubicBezTo>
                  <a:pt x="92501" y="613508"/>
                  <a:pt x="84686" y="628657"/>
                  <a:pt x="84686" y="644769"/>
                </a:cubicBezTo>
                <a:cubicBezTo>
                  <a:pt x="84686" y="668539"/>
                  <a:pt x="87267" y="693167"/>
                  <a:pt x="96409" y="715108"/>
                </a:cubicBezTo>
                <a:cubicBezTo>
                  <a:pt x="105428" y="736753"/>
                  <a:pt x="160170" y="807937"/>
                  <a:pt x="178471" y="832338"/>
                </a:cubicBezTo>
                <a:lnTo>
                  <a:pt x="190194" y="8909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0" y="419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571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38275" y="5831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200" y="29337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5200" y="293370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192.168.99.101 (2c, 4g)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848600" y="3086100"/>
            <a:ext cx="231116" cy="890954"/>
          </a:xfrm>
          <a:custGeom>
            <a:avLst/>
            <a:gdLst>
              <a:gd name="connsiteX0" fmla="*/ 178471 w 231116"/>
              <a:gd name="connsiteY0" fmla="*/ 0 h 890954"/>
              <a:gd name="connsiteX1" fmla="*/ 84686 w 231116"/>
              <a:gd name="connsiteY1" fmla="*/ 23446 h 890954"/>
              <a:gd name="connsiteX2" fmla="*/ 37794 w 231116"/>
              <a:gd name="connsiteY2" fmla="*/ 117231 h 890954"/>
              <a:gd name="connsiteX3" fmla="*/ 2625 w 231116"/>
              <a:gd name="connsiteY3" fmla="*/ 164123 h 890954"/>
              <a:gd name="connsiteX4" fmla="*/ 14348 w 231116"/>
              <a:gd name="connsiteY4" fmla="*/ 351692 h 890954"/>
              <a:gd name="connsiteX5" fmla="*/ 49517 w 231116"/>
              <a:gd name="connsiteY5" fmla="*/ 363415 h 890954"/>
              <a:gd name="connsiteX6" fmla="*/ 213640 w 231116"/>
              <a:gd name="connsiteY6" fmla="*/ 398585 h 890954"/>
              <a:gd name="connsiteX7" fmla="*/ 155025 w 231116"/>
              <a:gd name="connsiteY7" fmla="*/ 492369 h 890954"/>
              <a:gd name="connsiteX8" fmla="*/ 131579 w 231116"/>
              <a:gd name="connsiteY8" fmla="*/ 539261 h 890954"/>
              <a:gd name="connsiteX9" fmla="*/ 96409 w 231116"/>
              <a:gd name="connsiteY9" fmla="*/ 597877 h 890954"/>
              <a:gd name="connsiteX10" fmla="*/ 84686 w 231116"/>
              <a:gd name="connsiteY10" fmla="*/ 644769 h 890954"/>
              <a:gd name="connsiteX11" fmla="*/ 96409 w 231116"/>
              <a:gd name="connsiteY11" fmla="*/ 715108 h 890954"/>
              <a:gd name="connsiteX12" fmla="*/ 178471 w 231116"/>
              <a:gd name="connsiteY12" fmla="*/ 832338 h 890954"/>
              <a:gd name="connsiteX13" fmla="*/ 190194 w 231116"/>
              <a:gd name="connsiteY13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1116" h="890954">
                <a:moveTo>
                  <a:pt x="178471" y="0"/>
                </a:moveTo>
                <a:cubicBezTo>
                  <a:pt x="147209" y="7815"/>
                  <a:pt x="109441" y="2817"/>
                  <a:pt x="84686" y="23446"/>
                </a:cubicBezTo>
                <a:cubicBezTo>
                  <a:pt x="57836" y="45821"/>
                  <a:pt x="55405" y="87041"/>
                  <a:pt x="37794" y="117231"/>
                </a:cubicBezTo>
                <a:cubicBezTo>
                  <a:pt x="27949" y="134108"/>
                  <a:pt x="14348" y="148492"/>
                  <a:pt x="2625" y="164123"/>
                </a:cubicBezTo>
                <a:cubicBezTo>
                  <a:pt x="6533" y="226646"/>
                  <a:pt x="0" y="290712"/>
                  <a:pt x="14348" y="351692"/>
                </a:cubicBezTo>
                <a:cubicBezTo>
                  <a:pt x="17178" y="363721"/>
                  <a:pt x="38159" y="358547"/>
                  <a:pt x="49517" y="363415"/>
                </a:cubicBezTo>
                <a:cubicBezTo>
                  <a:pt x="149365" y="406207"/>
                  <a:pt x="38951" y="381115"/>
                  <a:pt x="213640" y="398585"/>
                </a:cubicBezTo>
                <a:cubicBezTo>
                  <a:pt x="154233" y="517399"/>
                  <a:pt x="231116" y="370624"/>
                  <a:pt x="155025" y="492369"/>
                </a:cubicBezTo>
                <a:cubicBezTo>
                  <a:pt x="145763" y="507188"/>
                  <a:pt x="140066" y="523985"/>
                  <a:pt x="131579" y="539261"/>
                </a:cubicBezTo>
                <a:cubicBezTo>
                  <a:pt x="120513" y="559179"/>
                  <a:pt x="108132" y="578338"/>
                  <a:pt x="96409" y="597877"/>
                </a:cubicBezTo>
                <a:cubicBezTo>
                  <a:pt x="92501" y="613508"/>
                  <a:pt x="84686" y="628657"/>
                  <a:pt x="84686" y="644769"/>
                </a:cubicBezTo>
                <a:cubicBezTo>
                  <a:pt x="84686" y="668539"/>
                  <a:pt x="87267" y="693167"/>
                  <a:pt x="96409" y="715108"/>
                </a:cubicBezTo>
                <a:cubicBezTo>
                  <a:pt x="105428" y="736753"/>
                  <a:pt x="160170" y="807937"/>
                  <a:pt x="178471" y="832338"/>
                </a:cubicBezTo>
                <a:lnTo>
                  <a:pt x="190194" y="8909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22271" y="321212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638800" y="4229100"/>
            <a:ext cx="1524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Wp</a:t>
            </a:r>
            <a:endParaRPr lang="en-US" dirty="0" smtClean="0"/>
          </a:p>
          <a:p>
            <a:pPr algn="ctr"/>
            <a:r>
              <a:rPr lang="en-US" sz="1400" dirty="0" smtClean="0"/>
              <a:t>Db: </a:t>
            </a:r>
            <a:r>
              <a:rPr lang="en-US" sz="1400" dirty="0" err="1" smtClean="0"/>
              <a:t>dbname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757275" y="39359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190500"/>
            <a:ext cx="33412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Orchestration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Manager for all these </a:t>
            </a:r>
            <a:r>
              <a:rPr lang="en-US" dirty="0" err="1" smtClean="0"/>
              <a:t>dockerd</a:t>
            </a:r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Better networking</a:t>
            </a:r>
          </a:p>
          <a:p>
            <a:pPr marL="800100" lvl="1" indent="-342900">
              <a:buAutoNum type="arabicPeriod" startAt="2"/>
            </a:pPr>
            <a:r>
              <a:rPr lang="en-US" dirty="0" smtClean="0"/>
              <a:t>No </a:t>
            </a:r>
            <a:r>
              <a:rPr lang="en-US" dirty="0" err="1" smtClean="0"/>
              <a:t>ip</a:t>
            </a:r>
            <a:r>
              <a:rPr lang="en-US" dirty="0" smtClean="0"/>
              <a:t> clash</a:t>
            </a:r>
          </a:p>
          <a:p>
            <a:pPr marL="800100" lvl="1" indent="-342900">
              <a:buAutoNum type="arabicPeriod" startAt="2"/>
            </a:pPr>
            <a:r>
              <a:rPr lang="en-US" dirty="0" smtClean="0"/>
              <a:t>No Node-awareness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Application scaling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 startAt="2"/>
            </a:pPr>
            <a:r>
              <a:rPr lang="en-US" dirty="0" err="1" smtClean="0"/>
              <a:t>Dns</a:t>
            </a:r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Control all containers sitting </a:t>
            </a:r>
          </a:p>
          <a:p>
            <a:pPr marL="342900" indent="-342900"/>
            <a:r>
              <a:rPr lang="en-US" dirty="0" smtClean="0"/>
              <a:t>at one place</a:t>
            </a:r>
          </a:p>
          <a:p>
            <a:pPr marL="342900" indent="-342900"/>
            <a:r>
              <a:rPr lang="en-US" dirty="0" smtClean="0"/>
              <a:t>7.  Self heal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352800" y="156210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019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4800" y="346710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38600" y="36957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3909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172.180.8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667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26738" y="2667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800100"/>
            <a:ext cx="41910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952500"/>
            <a:ext cx="40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Docker</a:t>
            </a:r>
            <a:r>
              <a:rPr lang="en-US" dirty="0" smtClean="0"/>
              <a:t> community</a:t>
            </a:r>
          </a:p>
          <a:p>
            <a:pPr marL="342900" indent="-342900">
              <a:buAutoNum type="arabicPeriod"/>
            </a:pPr>
            <a:r>
              <a:rPr lang="en-US" dirty="0" smtClean="0"/>
              <a:t>Fairly new, not really battle tested</a:t>
            </a:r>
          </a:p>
          <a:p>
            <a:pPr marL="342900" indent="-342900">
              <a:buAutoNum type="arabicPeriod"/>
            </a:pPr>
            <a:r>
              <a:rPr lang="en-US" dirty="0" smtClean="0"/>
              <a:t>Closely tied with </a:t>
            </a:r>
            <a:r>
              <a:rPr lang="en-US" dirty="0" err="1" smtClean="0"/>
              <a:t>docker</a:t>
            </a:r>
            <a:r>
              <a:rPr lang="en-US" dirty="0" smtClean="0"/>
              <a:t>- learning curve very easy</a:t>
            </a:r>
          </a:p>
          <a:p>
            <a:pPr marL="342900" indent="-342900">
              <a:buAutoNum type="arabicPeriod"/>
            </a:pPr>
            <a:r>
              <a:rPr lang="en-US" dirty="0" smtClean="0"/>
              <a:t>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3692" y="800100"/>
            <a:ext cx="4091707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10287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Google</a:t>
            </a:r>
          </a:p>
          <a:p>
            <a:pPr marL="342900" indent="-342900">
              <a:buAutoNum type="arabicPeriod"/>
            </a:pPr>
            <a:r>
              <a:rPr lang="en-US" dirty="0" smtClean="0"/>
              <a:t>Battle tested- 10000’s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a little steep – too many terminology</a:t>
            </a:r>
          </a:p>
          <a:p>
            <a:pPr marL="342900" indent="-342900">
              <a:buAutoNum type="arabicPeriod"/>
            </a:pPr>
            <a:r>
              <a:rPr lang="en-US" dirty="0" smtClean="0"/>
              <a:t>No 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4076700"/>
            <a:ext cx="167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commands</a:t>
            </a:r>
          </a:p>
          <a:p>
            <a:r>
              <a:rPr lang="en-US" dirty="0" smtClean="0"/>
              <a:t>Go create a pod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5562043" y="4305300"/>
            <a:ext cx="686357" cy="9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24600" y="3467100"/>
            <a:ext cx="304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463498" y="3798277"/>
            <a:ext cx="133056" cy="715108"/>
          </a:xfrm>
          <a:custGeom>
            <a:avLst/>
            <a:gdLst>
              <a:gd name="connsiteX0" fmla="*/ 133056 w 133056"/>
              <a:gd name="connsiteY0" fmla="*/ 0 h 715108"/>
              <a:gd name="connsiteX1" fmla="*/ 86164 w 133056"/>
              <a:gd name="connsiteY1" fmla="*/ 11723 h 715108"/>
              <a:gd name="connsiteX2" fmla="*/ 15825 w 133056"/>
              <a:gd name="connsiteY2" fmla="*/ 23446 h 715108"/>
              <a:gd name="connsiteX3" fmla="*/ 27548 w 133056"/>
              <a:gd name="connsiteY3" fmla="*/ 128954 h 715108"/>
              <a:gd name="connsiteX4" fmla="*/ 62717 w 133056"/>
              <a:gd name="connsiteY4" fmla="*/ 211015 h 715108"/>
              <a:gd name="connsiteX5" fmla="*/ 86164 w 133056"/>
              <a:gd name="connsiteY5" fmla="*/ 281354 h 715108"/>
              <a:gd name="connsiteX6" fmla="*/ 97887 w 133056"/>
              <a:gd name="connsiteY6" fmla="*/ 715108 h 71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056" h="715108">
                <a:moveTo>
                  <a:pt x="133056" y="0"/>
                </a:moveTo>
                <a:cubicBezTo>
                  <a:pt x="117425" y="3908"/>
                  <a:pt x="101963" y="8563"/>
                  <a:pt x="86164" y="11723"/>
                </a:cubicBezTo>
                <a:cubicBezTo>
                  <a:pt x="62856" y="16385"/>
                  <a:pt x="26455" y="2186"/>
                  <a:pt x="15825" y="23446"/>
                </a:cubicBezTo>
                <a:cubicBezTo>
                  <a:pt x="0" y="55096"/>
                  <a:pt x="21731" y="94050"/>
                  <a:pt x="27548" y="128954"/>
                </a:cubicBezTo>
                <a:cubicBezTo>
                  <a:pt x="32939" y="161298"/>
                  <a:pt x="50515" y="180511"/>
                  <a:pt x="62717" y="211015"/>
                </a:cubicBezTo>
                <a:cubicBezTo>
                  <a:pt x="71896" y="233962"/>
                  <a:pt x="81317" y="257119"/>
                  <a:pt x="86164" y="281354"/>
                </a:cubicBezTo>
                <a:cubicBezTo>
                  <a:pt x="122411" y="462587"/>
                  <a:pt x="97887" y="320044"/>
                  <a:pt x="97887" y="7151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96200" y="4000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2" idx="5"/>
          </p:cNvCxnSpPr>
          <p:nvPr/>
        </p:nvCxnSpPr>
        <p:spPr>
          <a:xfrm flipV="1">
            <a:off x="6629400" y="4079631"/>
            <a:ext cx="920262" cy="22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43800" y="43815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772400" y="49911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4229100"/>
            <a:ext cx="162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and K8s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50322</TotalTime>
  <Words>954</Words>
  <Application>Microsoft Office PowerPoint</Application>
  <PresentationFormat>On-screen Show (16:10)</PresentationFormat>
  <Paragraphs>387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164</cp:revision>
  <dcterms:created xsi:type="dcterms:W3CDTF">2016-08-22T15:27:48Z</dcterms:created>
  <dcterms:modified xsi:type="dcterms:W3CDTF">2019-07-19T11:02:27Z</dcterms:modified>
</cp:coreProperties>
</file>