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8" r:id="rId2"/>
    <p:sldId id="712" r:id="rId3"/>
    <p:sldId id="713" r:id="rId4"/>
    <p:sldId id="714" r:id="rId5"/>
    <p:sldId id="715" r:id="rId6"/>
    <p:sldId id="716" r:id="rId7"/>
    <p:sldId id="717" r:id="rId8"/>
    <p:sldId id="718" r:id="rId9"/>
    <p:sldId id="719" r:id="rId10"/>
    <p:sldId id="720" r:id="rId11"/>
    <p:sldId id="721" r:id="rId12"/>
    <p:sldId id="722" r:id="rId13"/>
    <p:sldId id="723" r:id="rId14"/>
    <p:sldId id="725" r:id="rId15"/>
    <p:sldId id="724" r:id="rId1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1" d="100"/>
          <a:sy n="81" d="100"/>
        </p:scale>
        <p:origin x="-1596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10" name="Picture 9" descr="py-orange-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47650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5000" y="2552700"/>
            <a:ext cx="152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200" y="33147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6F9B"/>
                </a:solidFill>
              </a:rPr>
              <a:t>By</a:t>
            </a:r>
          </a:p>
          <a:p>
            <a:pPr algn="ctr"/>
            <a:r>
              <a:rPr lang="en-US" dirty="0" smtClean="0">
                <a:solidFill>
                  <a:srgbClr val="3A6F9B"/>
                </a:solidFill>
              </a:rPr>
              <a:t>ADITYA PRABHAKARA</a:t>
            </a:r>
            <a:endParaRPr lang="en-US" dirty="0">
              <a:solidFill>
                <a:srgbClr val="3A6F9B"/>
              </a:solidFill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4" cstate="print"/>
          <a:srcRect l="4252" r="58211"/>
          <a:stretch>
            <a:fillRect/>
          </a:stretch>
        </p:blipFill>
        <p:spPr>
          <a:xfrm>
            <a:off x="990600" y="2095500"/>
            <a:ext cx="3470606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8400" y="571500"/>
            <a:ext cx="11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Mysql:5.7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571500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Ghost:1-alpine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19800" y="1714500"/>
            <a:ext cx="1752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30099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172.18.0.9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6200000">
            <a:off x="7620000" y="2171700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6200" y="24003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/blog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33600" y="1943100"/>
            <a:ext cx="1905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blog-db:3306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4475" y="30099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"/>
            <a:ext cx="74676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1752600" y="1333500"/>
            <a:ext cx="6781800" cy="2590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171450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</a:t>
            </a:r>
            <a:r>
              <a:rPr lang="en-US" dirty="0" err="1" smtClean="0"/>
              <a:t>nw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156210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blog-db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15621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-p 9090: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1874919" y="1746766"/>
            <a:ext cx="487281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4" idx="2"/>
          </p:cNvCxnSpPr>
          <p:nvPr/>
        </p:nvCxnSpPr>
        <p:spPr>
          <a:xfrm flipV="1">
            <a:off x="4038600" y="2247900"/>
            <a:ext cx="1981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42900"/>
            <a:ext cx="4267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38600" y="342900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Node1:192.168.99.100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377690" y="971550"/>
            <a:ext cx="148590" cy="937260"/>
          </a:xfrm>
          <a:custGeom>
            <a:avLst/>
            <a:gdLst>
              <a:gd name="connsiteX0" fmla="*/ 148590 w 148590"/>
              <a:gd name="connsiteY0" fmla="*/ 0 h 937260"/>
              <a:gd name="connsiteX1" fmla="*/ 68580 w 148590"/>
              <a:gd name="connsiteY1" fmla="*/ 91440 h 937260"/>
              <a:gd name="connsiteX2" fmla="*/ 57150 w 148590"/>
              <a:gd name="connsiteY2" fmla="*/ 137160 h 937260"/>
              <a:gd name="connsiteX3" fmla="*/ 34290 w 148590"/>
              <a:gd name="connsiteY3" fmla="*/ 171450 h 937260"/>
              <a:gd name="connsiteX4" fmla="*/ 0 w 148590"/>
              <a:gd name="connsiteY4" fmla="*/ 240030 h 937260"/>
              <a:gd name="connsiteX5" fmla="*/ 22860 w 148590"/>
              <a:gd name="connsiteY5" fmla="*/ 354330 h 937260"/>
              <a:gd name="connsiteX6" fmla="*/ 57150 w 148590"/>
              <a:gd name="connsiteY6" fmla="*/ 365760 h 937260"/>
              <a:gd name="connsiteX7" fmla="*/ 114300 w 148590"/>
              <a:gd name="connsiteY7" fmla="*/ 434340 h 937260"/>
              <a:gd name="connsiteX8" fmla="*/ 137160 w 148590"/>
              <a:gd name="connsiteY8" fmla="*/ 491490 h 937260"/>
              <a:gd name="connsiteX9" fmla="*/ 137160 w 148590"/>
              <a:gd name="connsiteY9" fmla="*/ 93726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8590" h="937260">
                <a:moveTo>
                  <a:pt x="148590" y="0"/>
                </a:moveTo>
                <a:cubicBezTo>
                  <a:pt x="121920" y="30480"/>
                  <a:pt x="91046" y="57741"/>
                  <a:pt x="68580" y="91440"/>
                </a:cubicBezTo>
                <a:cubicBezTo>
                  <a:pt x="59866" y="104511"/>
                  <a:pt x="63338" y="122721"/>
                  <a:pt x="57150" y="137160"/>
                </a:cubicBezTo>
                <a:cubicBezTo>
                  <a:pt x="51739" y="149786"/>
                  <a:pt x="40961" y="159442"/>
                  <a:pt x="34290" y="171450"/>
                </a:cubicBezTo>
                <a:cubicBezTo>
                  <a:pt x="21878" y="193792"/>
                  <a:pt x="11430" y="217170"/>
                  <a:pt x="0" y="240030"/>
                </a:cubicBezTo>
                <a:cubicBezTo>
                  <a:pt x="7620" y="278130"/>
                  <a:pt x="6782" y="318958"/>
                  <a:pt x="22860" y="354330"/>
                </a:cubicBezTo>
                <a:cubicBezTo>
                  <a:pt x="27846" y="365298"/>
                  <a:pt x="47125" y="359077"/>
                  <a:pt x="57150" y="365760"/>
                </a:cubicBezTo>
                <a:cubicBezTo>
                  <a:pt x="76109" y="378399"/>
                  <a:pt x="103757" y="413255"/>
                  <a:pt x="114300" y="434340"/>
                </a:cubicBezTo>
                <a:cubicBezTo>
                  <a:pt x="123476" y="452691"/>
                  <a:pt x="136228" y="470994"/>
                  <a:pt x="137160" y="491490"/>
                </a:cubicBezTo>
                <a:cubicBezTo>
                  <a:pt x="143907" y="639927"/>
                  <a:pt x="137160" y="788670"/>
                  <a:pt x="137160" y="9372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3400" y="1181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86400" y="8763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266700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16C,128G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72976"/>
            <a:ext cx="4045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Scale out – multi node</a:t>
            </a:r>
          </a:p>
          <a:p>
            <a:pPr marL="342900" indent="-342900">
              <a:buAutoNum type="arabicPeriod"/>
            </a:pPr>
            <a:r>
              <a:rPr lang="en-US" dirty="0" smtClean="0"/>
              <a:t>To control / manage multiple </a:t>
            </a:r>
            <a:r>
              <a:rPr lang="en-US" dirty="0" err="1" smtClean="0"/>
              <a:t>dockerd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Better n/w capabilities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Containers communication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No –node awareness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Application scalability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balancing </a:t>
            </a:r>
          </a:p>
          <a:p>
            <a:pPr marL="342900" indent="-342900">
              <a:buAutoNum type="arabicPeriod"/>
            </a:pPr>
            <a:r>
              <a:rPr lang="en-US" dirty="0" smtClean="0"/>
              <a:t>Better volume handling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2933700"/>
            <a:ext cx="4267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38600" y="2933700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Node2:192.168.99.101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4377690" y="3562350"/>
            <a:ext cx="148590" cy="937260"/>
          </a:xfrm>
          <a:custGeom>
            <a:avLst/>
            <a:gdLst>
              <a:gd name="connsiteX0" fmla="*/ 148590 w 148590"/>
              <a:gd name="connsiteY0" fmla="*/ 0 h 937260"/>
              <a:gd name="connsiteX1" fmla="*/ 68580 w 148590"/>
              <a:gd name="connsiteY1" fmla="*/ 91440 h 937260"/>
              <a:gd name="connsiteX2" fmla="*/ 57150 w 148590"/>
              <a:gd name="connsiteY2" fmla="*/ 137160 h 937260"/>
              <a:gd name="connsiteX3" fmla="*/ 34290 w 148590"/>
              <a:gd name="connsiteY3" fmla="*/ 171450 h 937260"/>
              <a:gd name="connsiteX4" fmla="*/ 0 w 148590"/>
              <a:gd name="connsiteY4" fmla="*/ 240030 h 937260"/>
              <a:gd name="connsiteX5" fmla="*/ 22860 w 148590"/>
              <a:gd name="connsiteY5" fmla="*/ 354330 h 937260"/>
              <a:gd name="connsiteX6" fmla="*/ 57150 w 148590"/>
              <a:gd name="connsiteY6" fmla="*/ 365760 h 937260"/>
              <a:gd name="connsiteX7" fmla="*/ 114300 w 148590"/>
              <a:gd name="connsiteY7" fmla="*/ 434340 h 937260"/>
              <a:gd name="connsiteX8" fmla="*/ 137160 w 148590"/>
              <a:gd name="connsiteY8" fmla="*/ 491490 h 937260"/>
              <a:gd name="connsiteX9" fmla="*/ 137160 w 148590"/>
              <a:gd name="connsiteY9" fmla="*/ 93726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8590" h="937260">
                <a:moveTo>
                  <a:pt x="148590" y="0"/>
                </a:moveTo>
                <a:cubicBezTo>
                  <a:pt x="121920" y="30480"/>
                  <a:pt x="91046" y="57741"/>
                  <a:pt x="68580" y="91440"/>
                </a:cubicBezTo>
                <a:cubicBezTo>
                  <a:pt x="59866" y="104511"/>
                  <a:pt x="63338" y="122721"/>
                  <a:pt x="57150" y="137160"/>
                </a:cubicBezTo>
                <a:cubicBezTo>
                  <a:pt x="51739" y="149786"/>
                  <a:pt x="40961" y="159442"/>
                  <a:pt x="34290" y="171450"/>
                </a:cubicBezTo>
                <a:cubicBezTo>
                  <a:pt x="21878" y="193792"/>
                  <a:pt x="11430" y="217170"/>
                  <a:pt x="0" y="240030"/>
                </a:cubicBezTo>
                <a:cubicBezTo>
                  <a:pt x="7620" y="278130"/>
                  <a:pt x="6782" y="318958"/>
                  <a:pt x="22860" y="354330"/>
                </a:cubicBezTo>
                <a:cubicBezTo>
                  <a:pt x="27846" y="365298"/>
                  <a:pt x="47125" y="359077"/>
                  <a:pt x="57150" y="365760"/>
                </a:cubicBezTo>
                <a:cubicBezTo>
                  <a:pt x="76109" y="378399"/>
                  <a:pt x="103757" y="413255"/>
                  <a:pt x="114300" y="434340"/>
                </a:cubicBezTo>
                <a:cubicBezTo>
                  <a:pt x="123476" y="452691"/>
                  <a:pt x="136228" y="470994"/>
                  <a:pt x="137160" y="491490"/>
                </a:cubicBezTo>
                <a:cubicBezTo>
                  <a:pt x="143907" y="639927"/>
                  <a:pt x="137160" y="788670"/>
                  <a:pt x="137160" y="9372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43400" y="3771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781800" y="38481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2857500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16C,128G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13335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62075" y="36311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34671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010400" y="8763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6600" y="13335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477000" y="647700"/>
            <a:ext cx="533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6" idx="0"/>
          </p:cNvCxnSpPr>
          <p:nvPr/>
        </p:nvCxnSpPr>
        <p:spPr>
          <a:xfrm flipH="1">
            <a:off x="6096000" y="762000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6"/>
            <a:endCxn id="20" idx="0"/>
          </p:cNvCxnSpPr>
          <p:nvPr/>
        </p:nvCxnSpPr>
        <p:spPr>
          <a:xfrm>
            <a:off x="7010400" y="762000"/>
            <a:ext cx="609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57800" y="438150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  <a:endCxn id="15" idx="2"/>
          </p:cNvCxnSpPr>
          <p:nvPr/>
        </p:nvCxnSpPr>
        <p:spPr>
          <a:xfrm flipV="1">
            <a:off x="5857516" y="4114800"/>
            <a:ext cx="924284" cy="451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5800" y="-5834"/>
            <a:ext cx="249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Orchestration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00100"/>
            <a:ext cx="4181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k8s on a single node system - </a:t>
            </a:r>
            <a:r>
              <a:rPr lang="en-US" dirty="0" err="1" smtClean="0"/>
              <a:t>minikube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Communication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Archi</a:t>
            </a:r>
            <a:r>
              <a:rPr lang="en-US" dirty="0" smtClean="0"/>
              <a:t> of k8s</a:t>
            </a:r>
          </a:p>
          <a:p>
            <a:pPr marL="342900" indent="-342900">
              <a:buAutoNum type="arabicPeriod"/>
            </a:pPr>
            <a:r>
              <a:rPr lang="en-US" dirty="0" smtClean="0"/>
              <a:t>K8s on a multi node system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5400" y="800100"/>
            <a:ext cx="40386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05400" y="8001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1676400" y="3009900"/>
            <a:ext cx="6096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171700"/>
            <a:ext cx="2209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</a:t>
            </a:r>
            <a:r>
              <a:rPr lang="en-US" dirty="0" smtClean="0"/>
              <a:t>pod.yml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1562100"/>
            <a:ext cx="13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services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3124200" y="1746766"/>
            <a:ext cx="2209800" cy="111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2800" y="2095500"/>
            <a:ext cx="15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~/.</a:t>
            </a:r>
            <a:r>
              <a:rPr lang="en-US" dirty="0" err="1" smtClean="0"/>
              <a:t>kube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00600" y="1790700"/>
            <a:ext cx="940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pod.yml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7143750" y="2480310"/>
            <a:ext cx="125730" cy="834390"/>
          </a:xfrm>
          <a:custGeom>
            <a:avLst/>
            <a:gdLst>
              <a:gd name="connsiteX0" fmla="*/ 125730 w 125730"/>
              <a:gd name="connsiteY0" fmla="*/ 0 h 834390"/>
              <a:gd name="connsiteX1" fmla="*/ 57150 w 125730"/>
              <a:gd name="connsiteY1" fmla="*/ 34290 h 834390"/>
              <a:gd name="connsiteX2" fmla="*/ 34290 w 125730"/>
              <a:gd name="connsiteY2" fmla="*/ 68580 h 834390"/>
              <a:gd name="connsiteX3" fmla="*/ 0 w 125730"/>
              <a:gd name="connsiteY3" fmla="*/ 125730 h 834390"/>
              <a:gd name="connsiteX4" fmla="*/ 11430 w 125730"/>
              <a:gd name="connsiteY4" fmla="*/ 171450 h 834390"/>
              <a:gd name="connsiteX5" fmla="*/ 68580 w 125730"/>
              <a:gd name="connsiteY5" fmla="*/ 194310 h 834390"/>
              <a:gd name="connsiteX6" fmla="*/ 57150 w 125730"/>
              <a:gd name="connsiteY6" fmla="*/ 331470 h 834390"/>
              <a:gd name="connsiteX7" fmla="*/ 68580 w 125730"/>
              <a:gd name="connsiteY7" fmla="*/ 457200 h 834390"/>
              <a:gd name="connsiteX8" fmla="*/ 80010 w 125730"/>
              <a:gd name="connsiteY8" fmla="*/ 514350 h 834390"/>
              <a:gd name="connsiteX9" fmla="*/ 91440 w 125730"/>
              <a:gd name="connsiteY9" fmla="*/ 834390 h 8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" h="834390">
                <a:moveTo>
                  <a:pt x="125730" y="0"/>
                </a:moveTo>
                <a:cubicBezTo>
                  <a:pt x="102870" y="11430"/>
                  <a:pt x="77597" y="18955"/>
                  <a:pt x="57150" y="34290"/>
                </a:cubicBezTo>
                <a:cubicBezTo>
                  <a:pt x="46160" y="42532"/>
                  <a:pt x="41571" y="56931"/>
                  <a:pt x="34290" y="68580"/>
                </a:cubicBezTo>
                <a:cubicBezTo>
                  <a:pt x="22516" y="87419"/>
                  <a:pt x="11430" y="106680"/>
                  <a:pt x="0" y="125730"/>
                </a:cubicBezTo>
                <a:cubicBezTo>
                  <a:pt x="3810" y="140970"/>
                  <a:pt x="322" y="160342"/>
                  <a:pt x="11430" y="171450"/>
                </a:cubicBezTo>
                <a:cubicBezTo>
                  <a:pt x="25938" y="185958"/>
                  <a:pt x="62943" y="174582"/>
                  <a:pt x="68580" y="194310"/>
                </a:cubicBezTo>
                <a:cubicBezTo>
                  <a:pt x="81184" y="238423"/>
                  <a:pt x="60960" y="285750"/>
                  <a:pt x="57150" y="331470"/>
                </a:cubicBezTo>
                <a:cubicBezTo>
                  <a:pt x="60960" y="373380"/>
                  <a:pt x="63360" y="415442"/>
                  <a:pt x="68580" y="457200"/>
                </a:cubicBezTo>
                <a:cubicBezTo>
                  <a:pt x="70990" y="476477"/>
                  <a:pt x="78759" y="494963"/>
                  <a:pt x="80010" y="514350"/>
                </a:cubicBezTo>
                <a:cubicBezTo>
                  <a:pt x="91733" y="696054"/>
                  <a:pt x="91440" y="721858"/>
                  <a:pt x="91440" y="8343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91400" y="28575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1866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cxnSp>
        <p:nvCxnSpPr>
          <p:cNvPr id="17" name="Straight Arrow Connector 16"/>
          <p:cNvCxnSpPr>
            <a:stCxn id="8" idx="2"/>
            <a:endCxn id="13" idx="8"/>
          </p:cNvCxnSpPr>
          <p:nvPr/>
        </p:nvCxnSpPr>
        <p:spPr>
          <a:xfrm>
            <a:off x="5990045" y="1931432"/>
            <a:ext cx="1233715" cy="1063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72200" y="2171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7086600" y="2019300"/>
            <a:ext cx="381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858000" y="16383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4"/>
          </p:cNvCxnSpPr>
          <p:nvPr/>
        </p:nvCxnSpPr>
        <p:spPr>
          <a:xfrm>
            <a:off x="7239000" y="1943100"/>
            <a:ext cx="457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</p:cNvCxnSpPr>
          <p:nvPr/>
        </p:nvCxnSpPr>
        <p:spPr>
          <a:xfrm flipV="1">
            <a:off x="7859958" y="2171700"/>
            <a:ext cx="21724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848600" y="17145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nginx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13514" y="2171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15200" y="22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75514" y="2324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105400" y="4000500"/>
            <a:ext cx="20574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62600" y="370736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172.17.0.8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019800" y="44577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20000" y="3924300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Curl 172.17.0.8:80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3" idx="1"/>
            <a:endCxn id="31" idx="3"/>
          </p:cNvCxnSpPr>
          <p:nvPr/>
        </p:nvCxnSpPr>
        <p:spPr>
          <a:xfrm flipH="1" flipV="1">
            <a:off x="7268516" y="3892034"/>
            <a:ext cx="351484" cy="216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2" idx="0"/>
          </p:cNvCxnSpPr>
          <p:nvPr/>
        </p:nvCxnSpPr>
        <p:spPr>
          <a:xfrm>
            <a:off x="6415558" y="4076700"/>
            <a:ext cx="175742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05400" y="46101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App:80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028700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73556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172.17.0.8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1600" y="1104900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dirty="0" smtClean="0"/>
              <a:t>Localhost:3306</a:t>
            </a:r>
          </a:p>
        </p:txBody>
      </p:sp>
      <p:sp>
        <p:nvSpPr>
          <p:cNvPr id="5" name="Oval 4"/>
          <p:cNvSpPr/>
          <p:nvPr/>
        </p:nvSpPr>
        <p:spPr>
          <a:xfrm>
            <a:off x="990600" y="20955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1884" y="1017032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9084" y="72390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172.17.0.9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32884" y="1093232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dirty="0" smtClean="0"/>
              <a:t>Localhost:3306</a:t>
            </a:r>
          </a:p>
        </p:txBody>
      </p:sp>
      <p:sp>
        <p:nvSpPr>
          <p:cNvPr id="9" name="Oval 8"/>
          <p:cNvSpPr/>
          <p:nvPr/>
        </p:nvSpPr>
        <p:spPr>
          <a:xfrm>
            <a:off x="3551884" y="2083832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3619500"/>
            <a:ext cx="2057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76400" y="332636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600200" y="3695700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dirty="0" smtClean="0"/>
              <a:t>172.17.0.9:3306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0" y="3390900"/>
            <a:ext cx="2057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91200" y="309776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172.17.0.9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334000" y="35433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6"/>
            <a:endCxn id="14" idx="1"/>
          </p:cNvCxnSpPr>
          <p:nvPr/>
        </p:nvCxnSpPr>
        <p:spPr>
          <a:xfrm flipV="1">
            <a:off x="3276600" y="3282434"/>
            <a:ext cx="2514600" cy="908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6"/>
          </p:cNvCxnSpPr>
          <p:nvPr/>
        </p:nvCxnSpPr>
        <p:spPr>
          <a:xfrm flipH="1">
            <a:off x="6477000" y="3467100"/>
            <a:ext cx="16715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81400" y="4674632"/>
            <a:ext cx="2057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38600" y="43815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962400" y="4750832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dirty="0" smtClean="0"/>
              <a:t>172.17.0.9:3306</a:t>
            </a:r>
          </a:p>
        </p:txBody>
      </p:sp>
      <p:cxnSp>
        <p:nvCxnSpPr>
          <p:cNvPr id="24" name="Straight Arrow Connector 23"/>
          <p:cNvCxnSpPr>
            <a:stCxn id="22" idx="6"/>
            <a:endCxn id="14" idx="3"/>
          </p:cNvCxnSpPr>
          <p:nvPr/>
        </p:nvCxnSpPr>
        <p:spPr>
          <a:xfrm flipV="1">
            <a:off x="5638800" y="3282434"/>
            <a:ext cx="1858316" cy="1963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571500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-swarm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52751" y="4953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04900"/>
            <a:ext cx="323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source, </a:t>
            </a:r>
            <a:r>
              <a:rPr lang="en-US" dirty="0" err="1" smtClean="0"/>
              <a:t>docker</a:t>
            </a:r>
            <a:r>
              <a:rPr lang="en-US" dirty="0" smtClean="0"/>
              <a:t> community</a:t>
            </a:r>
          </a:p>
          <a:p>
            <a:r>
              <a:rPr lang="en-US" dirty="0" smtClean="0"/>
              <a:t>Fairly new</a:t>
            </a:r>
          </a:p>
          <a:p>
            <a:r>
              <a:rPr lang="en-US" dirty="0" smtClean="0"/>
              <a:t>Easy Learning</a:t>
            </a:r>
          </a:p>
          <a:p>
            <a:r>
              <a:rPr lang="en-US" dirty="0" smtClean="0"/>
              <a:t>Vendor </a:t>
            </a:r>
            <a:r>
              <a:rPr lang="en-US" dirty="0" err="1" smtClean="0"/>
              <a:t>lockin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5513" y="1028700"/>
            <a:ext cx="4308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source, </a:t>
            </a:r>
            <a:r>
              <a:rPr lang="en-US" dirty="0" err="1" smtClean="0"/>
              <a:t>google</a:t>
            </a:r>
            <a:endParaRPr lang="en-US" dirty="0" smtClean="0"/>
          </a:p>
          <a:p>
            <a:r>
              <a:rPr lang="en-US" dirty="0" smtClean="0"/>
              <a:t>Battle tested , 10000’s nodes</a:t>
            </a:r>
          </a:p>
          <a:p>
            <a:r>
              <a:rPr lang="en-US" dirty="0" smtClean="0"/>
              <a:t>A lot new terminology and steeper learning </a:t>
            </a:r>
          </a:p>
          <a:p>
            <a:r>
              <a:rPr lang="en-US" dirty="0" smtClean="0"/>
              <a:t>No vendor lock in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7200" y="3086100"/>
            <a:ext cx="3048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3771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4995247" y="3577590"/>
            <a:ext cx="561382" cy="891540"/>
          </a:xfrm>
          <a:custGeom>
            <a:avLst/>
            <a:gdLst>
              <a:gd name="connsiteX0" fmla="*/ 491153 w 561382"/>
              <a:gd name="connsiteY0" fmla="*/ 0 h 891540"/>
              <a:gd name="connsiteX1" fmla="*/ 514013 w 561382"/>
              <a:gd name="connsiteY1" fmla="*/ 388620 h 891540"/>
              <a:gd name="connsiteX2" fmla="*/ 502583 w 561382"/>
              <a:gd name="connsiteY2" fmla="*/ 628650 h 891540"/>
              <a:gd name="connsiteX3" fmla="*/ 502583 w 561382"/>
              <a:gd name="connsiteY3" fmla="*/ 891540 h 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382" h="891540">
                <a:moveTo>
                  <a:pt x="491153" y="0"/>
                </a:moveTo>
                <a:cubicBezTo>
                  <a:pt x="0" y="584706"/>
                  <a:pt x="279461" y="68777"/>
                  <a:pt x="514013" y="388620"/>
                </a:cubicBezTo>
                <a:cubicBezTo>
                  <a:pt x="561382" y="453214"/>
                  <a:pt x="504403" y="548570"/>
                  <a:pt x="502583" y="628650"/>
                </a:cubicBezTo>
                <a:cubicBezTo>
                  <a:pt x="500592" y="716257"/>
                  <a:pt x="502583" y="803910"/>
                  <a:pt x="502583" y="8915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6499716" y="3543300"/>
            <a:ext cx="510684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086600" y="3162300"/>
            <a:ext cx="1066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4000500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 create pod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6" idx="1"/>
          </p:cNvCxnSpPr>
          <p:nvPr/>
        </p:nvCxnSpPr>
        <p:spPr>
          <a:xfrm>
            <a:off x="2458069" y="4185166"/>
            <a:ext cx="1809131" cy="82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 flipV="1">
            <a:off x="4572000" y="3966210"/>
            <a:ext cx="937260" cy="300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4838700"/>
            <a:ext cx="640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– windows/</a:t>
            </a:r>
            <a:r>
              <a:rPr lang="en-US" dirty="0" err="1" smtClean="0"/>
              <a:t>macos</a:t>
            </a:r>
            <a:r>
              <a:rPr lang="en-US" dirty="0" smtClean="0"/>
              <a:t>/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05400" y="42291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virtual 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7813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CMD&gt; </a:t>
            </a:r>
            <a:r>
              <a:rPr lang="en-US" dirty="0" err="1" smtClean="0"/>
              <a:t>minikube</a:t>
            </a:r>
            <a:r>
              <a:rPr lang="en-US" dirty="0" smtClean="0"/>
              <a:t> version</a:t>
            </a:r>
          </a:p>
          <a:p>
            <a:pPr>
              <a:buFont typeface="Wingdings"/>
              <a:buChar char="Ø"/>
            </a:pP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1. download boot2docker.iso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2. talks to virtual box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3. brings up a VM called as </a:t>
            </a:r>
            <a:r>
              <a:rPr lang="en-US" dirty="0" err="1" smtClean="0"/>
              <a:t>minikube</a:t>
            </a:r>
            <a:endParaRPr lang="en-US" dirty="0" smtClean="0"/>
          </a:p>
          <a:p>
            <a:pPr lvl="1">
              <a:buFont typeface="Wingdings"/>
              <a:buChar char="Ø"/>
            </a:pPr>
            <a:r>
              <a:rPr lang="en-US" dirty="0" smtClean="0"/>
              <a:t>4. logs into VM </a:t>
            </a:r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1943100"/>
            <a:ext cx="2971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Minikube</a:t>
            </a:r>
            <a:endParaRPr lang="en-US" dirty="0" smtClean="0"/>
          </a:p>
          <a:p>
            <a:pPr algn="ctr"/>
            <a:r>
              <a:rPr lang="en-US" dirty="0" smtClean="0"/>
              <a:t>5. Downloads </a:t>
            </a:r>
            <a:r>
              <a:rPr lang="en-US" dirty="0" err="1" smtClean="0"/>
              <a:t>localkube</a:t>
            </a:r>
            <a:endParaRPr lang="en-US" dirty="0" smtClean="0"/>
          </a:p>
          <a:p>
            <a:pPr algn="ctr"/>
            <a:r>
              <a:rPr lang="en-US" dirty="0" smtClean="0"/>
              <a:t>6. </a:t>
            </a:r>
            <a:r>
              <a:rPr lang="en-US" dirty="0" err="1" smtClean="0"/>
              <a:t>Docker</a:t>
            </a:r>
            <a:r>
              <a:rPr lang="en-US" dirty="0" smtClean="0"/>
              <a:t> and k8s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57600" y="35433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9911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6C,6G (-2C, -2G)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43815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476500"/>
            <a:ext cx="1828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(0.5C, 0.5G)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2476500"/>
            <a:ext cx="1828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17170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 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1833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 IP2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362200" y="3352800"/>
            <a:ext cx="152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5448" y="5445323"/>
            <a:ext cx="3821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Isolation: 1. Networking, 2. File System, 3. Process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637282"/>
            <a:ext cx="4354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</a:t>
            </a:r>
            <a:r>
              <a:rPr lang="en-US" sz="1600" dirty="0" err="1" smtClean="0"/>
              <a:t>mins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Share-ability: snapshots/checkpoints,1.6GB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Repeatability:  </a:t>
            </a:r>
            <a:r>
              <a:rPr lang="en-US" sz="1600" dirty="0" err="1" smtClean="0"/>
              <a:t>runsheets</a:t>
            </a:r>
            <a:r>
              <a:rPr lang="en-US" sz="1600" dirty="0" smtClean="0"/>
              <a:t>, scripts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Bang-for-buck: limited, fragmented resources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058400" y="2019300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9144000" y="1409700"/>
            <a:ext cx="3810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03964" y="17907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582400" y="24765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12268200" y="1409700"/>
            <a:ext cx="914400" cy="2057400"/>
          </a:xfrm>
          <a:prstGeom prst="rightBrace">
            <a:avLst>
              <a:gd name="adj1" fmla="val 8333"/>
              <a:gd name="adj2" fmla="val 516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771164" y="19547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39200" y="2933700"/>
            <a:ext cx="71014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LxC</a:t>
            </a:r>
            <a:r>
              <a:rPr lang="en-US" dirty="0" smtClean="0"/>
              <a:t>: </a:t>
            </a:r>
            <a:r>
              <a:rPr lang="en-US" dirty="0" err="1" smtClean="0"/>
              <a:t>linux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	</a:t>
            </a:r>
            <a:r>
              <a:rPr lang="en-US" dirty="0" smtClean="0"/>
              <a:t>self contained </a:t>
            </a:r>
            <a:r>
              <a:rPr lang="en-US" dirty="0" err="1" smtClean="0"/>
              <a:t>env</a:t>
            </a:r>
            <a:r>
              <a:rPr lang="en-US" dirty="0" smtClean="0"/>
              <a:t>/sandboxed </a:t>
            </a:r>
            <a:r>
              <a:rPr lang="en-US" dirty="0" err="1" smtClean="0"/>
              <a:t>env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geeky, useable</a:t>
            </a:r>
          </a:p>
          <a:p>
            <a:r>
              <a:rPr lang="en-US" dirty="0" smtClean="0"/>
              <a:t>	</a:t>
            </a:r>
            <a:r>
              <a:rPr lang="en-US" dirty="0" smtClean="0"/>
              <a:t>MS, Lx,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/>
              <a:t>amazon</a:t>
            </a:r>
            <a:r>
              <a:rPr lang="en-US" dirty="0" smtClean="0"/>
              <a:t> </a:t>
            </a:r>
            <a:r>
              <a:rPr lang="en-US" dirty="0" smtClean="0"/>
              <a:t>(Open Container consortium/forum)</a:t>
            </a:r>
          </a:p>
          <a:p>
            <a:r>
              <a:rPr lang="en-US" dirty="0" smtClean="0"/>
              <a:t>	</a:t>
            </a:r>
            <a:r>
              <a:rPr lang="en-US" dirty="0" smtClean="0"/>
              <a:t>spec containers ( Open container spec)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ease of managing lifecycle containers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</a:t>
            </a:r>
            <a:r>
              <a:rPr lang="en-US" dirty="0" err="1" smtClean="0"/>
              <a:t>docker</a:t>
            </a:r>
            <a:r>
              <a:rPr lang="en-US" dirty="0" smtClean="0"/>
              <a:t> is an implementation of Open Container Spec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Cloud Foundry, AWS</a:t>
            </a:r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00600" y="49911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6C,6G (-2C, -2G) (</a:t>
            </a:r>
            <a:r>
              <a:rPr lang="en-US" dirty="0" err="1" smtClean="0"/>
              <a:t>linux</a:t>
            </a:r>
            <a:r>
              <a:rPr lang="en-US" dirty="0" smtClean="0"/>
              <a:t> kernel)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00600" y="43815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953000" y="2628900"/>
            <a:ext cx="1295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sz="1400" dirty="0" smtClean="0"/>
              <a:t>(-1C,-1G)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89884" y="22479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26289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Bins/</a:t>
            </a:r>
            <a:r>
              <a:rPr lang="en-US" sz="1400" dirty="0" err="1" smtClean="0"/>
              <a:t>libs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372600" y="17145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Bins/</a:t>
            </a:r>
            <a:r>
              <a:rPr lang="en-US" sz="1400" dirty="0" err="1" smtClean="0"/>
              <a:t>libs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05400" y="3162300"/>
            <a:ext cx="762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553200" y="2628900"/>
            <a:ext cx="1295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sz="1400" dirty="0" smtClean="0"/>
              <a:t>(-1C,-1G)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05600" y="23241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05600" y="26289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Bins/</a:t>
            </a:r>
            <a:r>
              <a:rPr lang="en-US" sz="1400" dirty="0" err="1" smtClean="0"/>
              <a:t>libs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629400" y="3162300"/>
            <a:ext cx="762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65048" y="5448300"/>
            <a:ext cx="3821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Isolation: 1. Networking, 2. File System, 3. Process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2" idx="6"/>
            <a:endCxn id="27" idx="2"/>
          </p:cNvCxnSpPr>
          <p:nvPr/>
        </p:nvCxnSpPr>
        <p:spPr>
          <a:xfrm>
            <a:off x="6248400" y="34290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48200" y="419100"/>
            <a:ext cx="42442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Share-ability: images, 120MB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Repeatability: DSL,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Bang-for-buck: ++ , no fragmented resources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219700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 win 10 Pro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46863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7, 8, 10 Home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41529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(virtual Box)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866900"/>
            <a:ext cx="32766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OS (</a:t>
            </a:r>
            <a:r>
              <a:rPr lang="en-US" dirty="0" err="1" smtClean="0"/>
              <a:t>minikube</a:t>
            </a:r>
            <a:r>
              <a:rPr lang="en-US" dirty="0" smtClean="0"/>
              <a:t> 192.168.99.100)</a:t>
            </a:r>
          </a:p>
          <a:p>
            <a:pPr algn="ctr"/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3147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5219700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10 Pro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46863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10 Pro windows container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4305300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38800" y="3314700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cont</a:t>
            </a:r>
          </a:p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48400" y="4152900"/>
            <a:ext cx="152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3800" y="43053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VMM Hyper-V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38481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mobylinux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962400" y="3314700"/>
            <a:ext cx="838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Lx cont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953000" y="2400300"/>
            <a:ext cx="685800" cy="3314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86600" y="46101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2019</a:t>
            </a:r>
          </a:p>
          <a:p>
            <a:pPr algn="ctr"/>
            <a:r>
              <a:rPr lang="en-US" dirty="0" smtClean="0"/>
              <a:t>Win container/</a:t>
            </a:r>
            <a:r>
              <a:rPr lang="en-US" dirty="0" err="1" smtClean="0"/>
              <a:t>linux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15200" y="4229100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010400" y="3314700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cont</a:t>
            </a:r>
          </a:p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239000" y="4076700"/>
            <a:ext cx="152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305800" y="3467100"/>
            <a:ext cx="838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Lx cont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686800" y="4000500"/>
            <a:ext cx="152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6"/>
            <a:endCxn id="22" idx="2"/>
          </p:cNvCxnSpPr>
          <p:nvPr/>
        </p:nvCxnSpPr>
        <p:spPr>
          <a:xfrm>
            <a:off x="8001000" y="37338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266700"/>
            <a:ext cx="53340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5600" y="2667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991100"/>
            <a:ext cx="746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575755" y="857250"/>
            <a:ext cx="134870" cy="1099000"/>
          </a:xfrm>
          <a:custGeom>
            <a:avLst/>
            <a:gdLst>
              <a:gd name="connsiteX0" fmla="*/ 93275 w 134870"/>
              <a:gd name="connsiteY0" fmla="*/ 0 h 1099000"/>
              <a:gd name="connsiteX1" fmla="*/ 1835 w 134870"/>
              <a:gd name="connsiteY1" fmla="*/ 194310 h 1099000"/>
              <a:gd name="connsiteX2" fmla="*/ 13265 w 134870"/>
              <a:gd name="connsiteY2" fmla="*/ 240030 h 1099000"/>
              <a:gd name="connsiteX3" fmla="*/ 104705 w 134870"/>
              <a:gd name="connsiteY3" fmla="*/ 274320 h 1099000"/>
              <a:gd name="connsiteX4" fmla="*/ 116135 w 134870"/>
              <a:gd name="connsiteY4" fmla="*/ 308610 h 1099000"/>
              <a:gd name="connsiteX5" fmla="*/ 104705 w 134870"/>
              <a:gd name="connsiteY5" fmla="*/ 400050 h 1099000"/>
              <a:gd name="connsiteX6" fmla="*/ 93275 w 134870"/>
              <a:gd name="connsiteY6" fmla="*/ 697230 h 1099000"/>
              <a:gd name="connsiteX7" fmla="*/ 70415 w 134870"/>
              <a:gd name="connsiteY7" fmla="*/ 731520 h 1099000"/>
              <a:gd name="connsiteX8" fmla="*/ 47555 w 134870"/>
              <a:gd name="connsiteY8" fmla="*/ 800100 h 1099000"/>
              <a:gd name="connsiteX9" fmla="*/ 36125 w 134870"/>
              <a:gd name="connsiteY9" fmla="*/ 834390 h 1099000"/>
              <a:gd name="connsiteX10" fmla="*/ 47555 w 134870"/>
              <a:gd name="connsiteY10" fmla="*/ 937260 h 1099000"/>
              <a:gd name="connsiteX11" fmla="*/ 70415 w 134870"/>
              <a:gd name="connsiteY11" fmla="*/ 982980 h 1099000"/>
              <a:gd name="connsiteX12" fmla="*/ 116135 w 134870"/>
              <a:gd name="connsiteY12" fmla="*/ 1062990 h 109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4870" h="1099000">
                <a:moveTo>
                  <a:pt x="93275" y="0"/>
                </a:moveTo>
                <a:cubicBezTo>
                  <a:pt x="6762" y="69210"/>
                  <a:pt x="20087" y="39168"/>
                  <a:pt x="1835" y="194310"/>
                </a:cubicBezTo>
                <a:cubicBezTo>
                  <a:pt x="0" y="209911"/>
                  <a:pt x="3208" y="227962"/>
                  <a:pt x="13265" y="240030"/>
                </a:cubicBezTo>
                <a:cubicBezTo>
                  <a:pt x="28994" y="258905"/>
                  <a:pt x="83059" y="268909"/>
                  <a:pt x="104705" y="274320"/>
                </a:cubicBezTo>
                <a:cubicBezTo>
                  <a:pt x="108515" y="285750"/>
                  <a:pt x="116135" y="296562"/>
                  <a:pt x="116135" y="308610"/>
                </a:cubicBezTo>
                <a:cubicBezTo>
                  <a:pt x="116135" y="339327"/>
                  <a:pt x="106509" y="369386"/>
                  <a:pt x="104705" y="400050"/>
                </a:cubicBezTo>
                <a:cubicBezTo>
                  <a:pt x="98884" y="499012"/>
                  <a:pt x="103476" y="598623"/>
                  <a:pt x="93275" y="697230"/>
                </a:cubicBezTo>
                <a:cubicBezTo>
                  <a:pt x="91861" y="710894"/>
                  <a:pt x="75994" y="718967"/>
                  <a:pt x="70415" y="731520"/>
                </a:cubicBezTo>
                <a:cubicBezTo>
                  <a:pt x="60628" y="753540"/>
                  <a:pt x="55175" y="777240"/>
                  <a:pt x="47555" y="800100"/>
                </a:cubicBezTo>
                <a:lnTo>
                  <a:pt x="36125" y="834390"/>
                </a:lnTo>
                <a:cubicBezTo>
                  <a:pt x="39935" y="868680"/>
                  <a:pt x="39797" y="903643"/>
                  <a:pt x="47555" y="937260"/>
                </a:cubicBezTo>
                <a:cubicBezTo>
                  <a:pt x="51386" y="953862"/>
                  <a:pt x="62140" y="968085"/>
                  <a:pt x="70415" y="982980"/>
                </a:cubicBezTo>
                <a:cubicBezTo>
                  <a:pt x="134870" y="1099000"/>
                  <a:pt x="84883" y="1000485"/>
                  <a:pt x="116135" y="10629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1104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3543300"/>
            <a:ext cx="28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 flipH="1" flipV="1">
            <a:off x="4049958" y="1474232"/>
            <a:ext cx="141042" cy="2069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6200" y="2400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1790700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image cache</a:t>
            </a:r>
          </a:p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/images</a:t>
            </a:r>
          </a:p>
          <a:p>
            <a:pPr algn="ctr"/>
            <a:r>
              <a:rPr lang="en-US" dirty="0" smtClean="0"/>
              <a:t>5. </a:t>
            </a:r>
            <a:r>
              <a:rPr lang="en-US" dirty="0" err="1" smtClean="0"/>
              <a:t>nginx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67200" y="14859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70314" y="1409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1"/>
          </p:cNvCxnSpPr>
          <p:nvPr/>
        </p:nvCxnSpPr>
        <p:spPr>
          <a:xfrm flipH="1" flipV="1">
            <a:off x="762000" y="800100"/>
            <a:ext cx="2819400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152400" y="0"/>
            <a:ext cx="2514600" cy="800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Hub.docker.com</a:t>
            </a:r>
          </a:p>
          <a:p>
            <a:pPr algn="ctr"/>
            <a:r>
              <a:rPr lang="en-US" sz="1600" dirty="0" err="1" smtClean="0"/>
              <a:t>nginx</a:t>
            </a:r>
            <a:endParaRPr lang="en-US" sz="1600" dirty="0" smtClean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952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57400" y="723900"/>
            <a:ext cx="28194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9800" y="647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" idx="3"/>
          </p:cNvCxnSpPr>
          <p:nvPr/>
        </p:nvCxnSpPr>
        <p:spPr>
          <a:xfrm flipV="1">
            <a:off x="4518516" y="1028700"/>
            <a:ext cx="1272684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791200" y="723900"/>
            <a:ext cx="1447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ff04e7b3ccac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28700"/>
            <a:ext cx="57150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0" y="2324100"/>
            <a:ext cx="27432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3619500"/>
            <a:ext cx="236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: 172.17.0.8</a:t>
            </a:r>
          </a:p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10287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Windows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#11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192.168.99.1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714500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CMD&gt; ping 192.168.99.100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  <a:endCxn id="5" idx="2"/>
          </p:cNvCxnSpPr>
          <p:nvPr/>
        </p:nvCxnSpPr>
        <p:spPr>
          <a:xfrm>
            <a:off x="3039844" y="1899166"/>
            <a:ext cx="1303556" cy="5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3" idx="0"/>
          </p:cNvCxnSpPr>
          <p:nvPr/>
        </p:nvCxnSpPr>
        <p:spPr>
          <a:xfrm>
            <a:off x="4343400" y="1952030"/>
            <a:ext cx="152400" cy="37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57600" y="2324100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192.168.99.100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37355" y="3009900"/>
            <a:ext cx="200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Docker0 172.17.0.1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491490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ping 172.17.0.8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4" idx="2"/>
          </p:cNvCxnSpPr>
          <p:nvPr/>
        </p:nvCxnSpPr>
        <p:spPr>
          <a:xfrm flipV="1">
            <a:off x="3505200" y="3379232"/>
            <a:ext cx="1132878" cy="1611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>
            <a:off x="4638078" y="3379232"/>
            <a:ext cx="314922" cy="621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31623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9600" y="3695700"/>
            <a:ext cx="2286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9600" y="37719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http://192.168.99.100:9999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514600" y="34671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</p:cNvCxnSpPr>
          <p:nvPr/>
        </p:nvCxnSpPr>
        <p:spPr>
          <a:xfrm>
            <a:off x="3472143" y="3346966"/>
            <a:ext cx="1023657" cy="805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0" y="0"/>
            <a:ext cx="47244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ping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6200" y="228600"/>
            <a:ext cx="3276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81000" y="685800"/>
            <a:ext cx="14478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debian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18288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5800" y="51435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Layer1 55.3 MB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0" y="45339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 2 54.1 MB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39243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 3 22B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7543800" y="3848100"/>
            <a:ext cx="228600" cy="1866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96200" y="46101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95800" y="33147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 4 20MB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4267200" y="3238500"/>
            <a:ext cx="228600" cy="2476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0" y="4240768"/>
            <a:ext cx="11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dirty="0" err="1" smtClean="0"/>
              <a:t>ginx</a:t>
            </a:r>
            <a:r>
              <a:rPr lang="en-US" dirty="0" smtClean="0"/>
              <a:t>-ping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96160" y="2488168"/>
            <a:ext cx="243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UFS: Unified File System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42900"/>
            <a:ext cx="74676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00" y="624364"/>
            <a:ext cx="2286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Apache2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/log/apache2</a:t>
            </a:r>
          </a:p>
          <a:p>
            <a:pPr algn="ctr"/>
            <a:r>
              <a:rPr lang="en-US" dirty="0" smtClean="0"/>
              <a:t>-- access.log</a:t>
            </a:r>
          </a:p>
          <a:p>
            <a:pPr algn="ctr"/>
            <a:r>
              <a:rPr lang="en-US" dirty="0" smtClean="0"/>
              <a:t>-- error.log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429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172.17.0.8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828800" y="15621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9200" y="2476500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/volumes/fc28640c0a2378b7588124ce98ccb4a93219551c9be3d9d46aa1e99532f1f6d5/_data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914400" y="647700"/>
            <a:ext cx="1905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Mysql</a:t>
            </a:r>
            <a:endParaRPr lang="en-US" sz="1400" dirty="0" smtClean="0"/>
          </a:p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mysql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791200" y="4000500"/>
            <a:ext cx="220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"/</a:t>
            </a:r>
            <a:r>
              <a:rPr lang="en-US" sz="1200" dirty="0" err="1" smtClean="0"/>
              <a:t>var</a:t>
            </a:r>
            <a:r>
              <a:rPr lang="en-US" sz="1200" dirty="0" smtClean="0"/>
              <a:t>/lib/</a:t>
            </a:r>
            <a:r>
              <a:rPr lang="en-US" sz="1200" dirty="0" err="1" smtClean="0"/>
              <a:t>docker</a:t>
            </a:r>
            <a:r>
              <a:rPr lang="en-US" sz="1200" dirty="0" smtClean="0"/>
              <a:t>/volumes/d96b3c9aa2c7393eee5173613e53e4d9a01522d00919ba9575480711a483bdc2/_</a:t>
            </a:r>
            <a:r>
              <a:rPr lang="en-US" sz="1200" dirty="0" smtClean="0"/>
              <a:t>data“  100 users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62000" y="1943100"/>
            <a:ext cx="3886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/>
              <a:t>var</a:t>
            </a:r>
            <a:r>
              <a:rPr lang="en-US" sz="1100" dirty="0" smtClean="0"/>
              <a:t>/lib/</a:t>
            </a:r>
            <a:r>
              <a:rPr lang="en-US" sz="1100" dirty="0" err="1" smtClean="0"/>
              <a:t>docker</a:t>
            </a:r>
            <a:r>
              <a:rPr lang="en-US" sz="1100" dirty="0" smtClean="0"/>
              <a:t>/volumes/12345345a2c7393eee5173613e53e4d9a01522d00919ba95754807111123122</a:t>
            </a:r>
            <a:r>
              <a:rPr lang="en-US" sz="1100" dirty="0" smtClean="0"/>
              <a:t>/_data</a:t>
            </a:r>
            <a:endParaRPr lang="en-US" sz="1100" dirty="0"/>
          </a:p>
        </p:txBody>
      </p:sp>
      <p:sp>
        <p:nvSpPr>
          <p:cNvPr id="12" name="Down Arrow 11"/>
          <p:cNvSpPr/>
          <p:nvPr/>
        </p:nvSpPr>
        <p:spPr>
          <a:xfrm>
            <a:off x="1524000" y="36195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" y="2705100"/>
            <a:ext cx="1905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Mysql</a:t>
            </a:r>
            <a:endParaRPr lang="en-US" sz="1400" dirty="0" smtClean="0"/>
          </a:p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mysql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62000" y="4026813"/>
            <a:ext cx="3886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/>
              <a:t>var</a:t>
            </a:r>
            <a:r>
              <a:rPr lang="en-US" sz="1100" dirty="0" smtClean="0"/>
              <a:t>/lib/</a:t>
            </a:r>
            <a:r>
              <a:rPr lang="en-US" sz="1100" dirty="0" err="1" smtClean="0"/>
              <a:t>docker</a:t>
            </a:r>
            <a:r>
              <a:rPr lang="en-US" sz="1100" dirty="0" smtClean="0"/>
              <a:t>/volumes/</a:t>
            </a:r>
            <a:r>
              <a:rPr lang="en-US" sz="1100" dirty="0" err="1" smtClean="0"/>
              <a:t>proj_data</a:t>
            </a:r>
            <a:r>
              <a:rPr lang="en-US" sz="1100" dirty="0" smtClean="0"/>
              <a:t>/_data  </a:t>
            </a:r>
            <a:r>
              <a:rPr lang="en-US" sz="1100" dirty="0" smtClean="0">
                <a:sym typeface="Wingdings" pitchFamily="2" charset="2"/>
              </a:rPr>
              <a:t> </a:t>
            </a:r>
            <a:r>
              <a:rPr lang="en-US" sz="1100" dirty="0" err="1" smtClean="0">
                <a:sym typeface="Wingdings" pitchFamily="2" charset="2"/>
              </a:rPr>
              <a:t>mydb</a:t>
            </a:r>
            <a:r>
              <a:rPr lang="en-US" sz="1100" dirty="0" smtClean="0">
                <a:sym typeface="Wingdings" pitchFamily="2" charset="2"/>
              </a:rPr>
              <a:t> database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342900"/>
            <a:ext cx="60198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cxnSp>
        <p:nvCxnSpPr>
          <p:cNvPr id="7" name="Straight Arrow Connector 6"/>
          <p:cNvCxnSpPr>
            <a:stCxn id="24" idx="3"/>
            <a:endCxn id="25" idx="1"/>
          </p:cNvCxnSpPr>
          <p:nvPr/>
        </p:nvCxnSpPr>
        <p:spPr>
          <a:xfrm>
            <a:off x="5265618" y="3804166"/>
            <a:ext cx="373182" cy="150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25527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w2: "</a:t>
            </a:r>
            <a:r>
              <a:rPr lang="en-US" dirty="0" smtClean="0"/>
              <a:t>172.19.0.2"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723900"/>
            <a:ext cx="20489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Better isolation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W1 </a:t>
            </a:r>
            <a:r>
              <a:rPr lang="en-US" dirty="0" smtClean="0">
                <a:sym typeface="Wingdings" pitchFamily="2" charset="2"/>
              </a:rPr>
              <a:t>db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W2 db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W1 –X- W2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Cloud 17"/>
          <p:cNvSpPr/>
          <p:nvPr/>
        </p:nvSpPr>
        <p:spPr>
          <a:xfrm>
            <a:off x="2743200" y="800100"/>
            <a:ext cx="4876800" cy="6096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19600" y="723900"/>
            <a:ext cx="1768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Bridge: 172.17.0.0/16</a:t>
            </a:r>
            <a:endParaRPr lang="en-US" sz="1400" dirty="0"/>
          </a:p>
        </p:txBody>
      </p:sp>
      <p:sp>
        <p:nvSpPr>
          <p:cNvPr id="20" name="Cloud 19"/>
          <p:cNvSpPr/>
          <p:nvPr/>
        </p:nvSpPr>
        <p:spPr>
          <a:xfrm>
            <a:off x="2895600" y="3162300"/>
            <a:ext cx="4876800" cy="19812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41119" y="4762500"/>
            <a:ext cx="2060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w</a:t>
            </a:r>
            <a:r>
              <a:rPr lang="en-US" sz="1400" dirty="0" smtClean="0"/>
              <a:t>1-db-net: 172.18.0.0/16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505200" y="36195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w1: </a:t>
            </a:r>
            <a:r>
              <a:rPr lang="en-US" dirty="0" smtClean="0"/>
              <a:t>"172.18.0.2"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800" y="363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db: "</a:t>
            </a:r>
            <a:r>
              <a:rPr lang="en-US" dirty="0" smtClean="0"/>
              <a:t>172.18.0.3“</a:t>
            </a:r>
          </a:p>
          <a:p>
            <a:r>
              <a:rPr lang="en-US" dirty="0" smtClean="0"/>
              <a:t>       "172.19.0.3</a:t>
            </a:r>
            <a:r>
              <a:rPr lang="en-US" dirty="0" smtClean="0"/>
              <a:t>" 	</a:t>
            </a:r>
            <a:endParaRPr lang="en-US" dirty="0"/>
          </a:p>
        </p:txBody>
      </p:sp>
      <p:sp>
        <p:nvSpPr>
          <p:cNvPr id="28" name="Cloud 27"/>
          <p:cNvSpPr/>
          <p:nvPr/>
        </p:nvSpPr>
        <p:spPr>
          <a:xfrm rot="5400000">
            <a:off x="4686300" y="2514600"/>
            <a:ext cx="3276600" cy="19812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19600" y="1787723"/>
            <a:ext cx="2092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W2-db-net: 172.19.0.0/16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8" idx="2"/>
            <a:endCxn id="25" idx="0"/>
          </p:cNvCxnSpPr>
          <p:nvPr/>
        </p:nvCxnSpPr>
        <p:spPr>
          <a:xfrm>
            <a:off x="6290409" y="2922032"/>
            <a:ext cx="364054" cy="709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</p:cNvCxnSpPr>
          <p:nvPr/>
        </p:nvCxnSpPr>
        <p:spPr>
          <a:xfrm flipV="1">
            <a:off x="4385409" y="2781300"/>
            <a:ext cx="1024791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00600" y="29453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50589</TotalTime>
  <Words>588</Words>
  <Application>Microsoft Office PowerPoint</Application>
  <PresentationFormat>On-screen Show (16:10)</PresentationFormat>
  <Paragraphs>237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158</cp:revision>
  <dcterms:created xsi:type="dcterms:W3CDTF">2016-08-22T15:27:48Z</dcterms:created>
  <dcterms:modified xsi:type="dcterms:W3CDTF">2019-07-24T21:51:08Z</dcterms:modified>
</cp:coreProperties>
</file>