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00" r:id="rId2"/>
    <p:sldId id="701" r:id="rId3"/>
    <p:sldId id="702" r:id="rId4"/>
    <p:sldId id="703" r:id="rId5"/>
    <p:sldId id="704" r:id="rId6"/>
    <p:sldId id="705" r:id="rId7"/>
    <p:sldId id="706" r:id="rId8"/>
    <p:sldId id="707" r:id="rId9"/>
    <p:sldId id="710" r:id="rId10"/>
    <p:sldId id="711" r:id="rId11"/>
    <p:sldId id="712" r:id="rId12"/>
    <p:sldId id="714" r:id="rId13"/>
    <p:sldId id="713" r:id="rId14"/>
    <p:sldId id="709" r:id="rId15"/>
    <p:sldId id="708" r:id="rId16"/>
    <p:sldId id="715" r:id="rId17"/>
    <p:sldId id="716" r:id="rId18"/>
    <p:sldId id="717" r:id="rId19"/>
    <p:sldId id="718" r:id="rId20"/>
    <p:sldId id="719" r:id="rId21"/>
    <p:sldId id="720" r:id="rId2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4838700"/>
            <a:ext cx="678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Host/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086100"/>
            <a:ext cx="3907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where </a:t>
            </a:r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downloads boot2docker.iso</a:t>
            </a:r>
          </a:p>
          <a:p>
            <a:r>
              <a:rPr lang="en-US" dirty="0" smtClean="0"/>
              <a:t>	</a:t>
            </a:r>
            <a:r>
              <a:rPr lang="en-US" dirty="0" smtClean="0"/>
              <a:t>2. talks to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3. brings up </a:t>
            </a:r>
            <a:r>
              <a:rPr lang="en-US" dirty="0" err="1" smtClean="0"/>
              <a:t>minikube</a:t>
            </a:r>
            <a:r>
              <a:rPr lang="en-US" dirty="0" smtClean="0"/>
              <a:t> VM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0767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Box(VMM)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1638300"/>
            <a:ext cx="3276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16383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476500"/>
            <a:ext cx="240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Downloads </a:t>
            </a:r>
            <a:r>
              <a:rPr lang="en-US" dirty="0" err="1" smtClean="0"/>
              <a:t>localkube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Docker</a:t>
            </a:r>
            <a:r>
              <a:rPr lang="en-US" dirty="0" smtClean="0"/>
              <a:t> and k8s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81100"/>
            <a:ext cx="2514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876300"/>
            <a:ext cx="146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Windows: IP1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562100"/>
            <a:ext cx="1752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4097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VM: IP2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1714500"/>
            <a:ext cx="1600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172.17.0.2</a:t>
            </a:r>
          </a:p>
          <a:p>
            <a:pPr algn="ctr"/>
            <a:r>
              <a:rPr lang="en-US" dirty="0" smtClean="0"/>
              <a:t>IP3:50001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1104900"/>
            <a:ext cx="2514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600" y="800100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Windows: IP3:50001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1485900"/>
            <a:ext cx="1752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5400" y="13335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VM: IP4: 9090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53000" y="19431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172.17.0.2:3306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533400" y="495300"/>
            <a:ext cx="8305800" cy="3352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" idx="3"/>
            <a:endCxn id="8" idx="1"/>
          </p:cNvCxnSpPr>
          <p:nvPr/>
        </p:nvCxnSpPr>
        <p:spPr>
          <a:xfrm flipV="1">
            <a:off x="2459528" y="984766"/>
            <a:ext cx="1960072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342900"/>
            <a:ext cx="4800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7105650" y="480060"/>
            <a:ext cx="140970" cy="537210"/>
          </a:xfrm>
          <a:custGeom>
            <a:avLst/>
            <a:gdLst>
              <a:gd name="connsiteX0" fmla="*/ 140970 w 140970"/>
              <a:gd name="connsiteY0" fmla="*/ 0 h 537210"/>
              <a:gd name="connsiteX1" fmla="*/ 3810 w 140970"/>
              <a:gd name="connsiteY1" fmla="*/ 114300 h 537210"/>
              <a:gd name="connsiteX2" fmla="*/ 38100 w 140970"/>
              <a:gd name="connsiteY2" fmla="*/ 125730 h 537210"/>
              <a:gd name="connsiteX3" fmla="*/ 60960 w 140970"/>
              <a:gd name="connsiteY3" fmla="*/ 160020 h 537210"/>
              <a:gd name="connsiteX4" fmla="*/ 83820 w 140970"/>
              <a:gd name="connsiteY4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" h="537210">
                <a:moveTo>
                  <a:pt x="140970" y="0"/>
                </a:moveTo>
                <a:cubicBezTo>
                  <a:pt x="124542" y="11734"/>
                  <a:pt x="13851" y="84178"/>
                  <a:pt x="3810" y="114300"/>
                </a:cubicBezTo>
                <a:cubicBezTo>
                  <a:pt x="0" y="125730"/>
                  <a:pt x="26670" y="121920"/>
                  <a:pt x="38100" y="125730"/>
                </a:cubicBezTo>
                <a:cubicBezTo>
                  <a:pt x="45720" y="137160"/>
                  <a:pt x="55858" y="147265"/>
                  <a:pt x="60960" y="160020"/>
                </a:cubicBezTo>
                <a:cubicBezTo>
                  <a:pt x="111034" y="285205"/>
                  <a:pt x="83820" y="391125"/>
                  <a:pt x="83820" y="5372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62800" y="571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43400" y="11049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Ip2:8080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4400" y="41529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10287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2C , 2G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3086100"/>
            <a:ext cx="4800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258050" y="3314700"/>
            <a:ext cx="140970" cy="537210"/>
          </a:xfrm>
          <a:custGeom>
            <a:avLst/>
            <a:gdLst>
              <a:gd name="connsiteX0" fmla="*/ 140970 w 140970"/>
              <a:gd name="connsiteY0" fmla="*/ 0 h 537210"/>
              <a:gd name="connsiteX1" fmla="*/ 3810 w 140970"/>
              <a:gd name="connsiteY1" fmla="*/ 114300 h 537210"/>
              <a:gd name="connsiteX2" fmla="*/ 38100 w 140970"/>
              <a:gd name="connsiteY2" fmla="*/ 125730 h 537210"/>
              <a:gd name="connsiteX3" fmla="*/ 60960 w 140970"/>
              <a:gd name="connsiteY3" fmla="*/ 160020 h 537210"/>
              <a:gd name="connsiteX4" fmla="*/ 83820 w 140970"/>
              <a:gd name="connsiteY4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" h="537210">
                <a:moveTo>
                  <a:pt x="140970" y="0"/>
                </a:moveTo>
                <a:cubicBezTo>
                  <a:pt x="124542" y="11734"/>
                  <a:pt x="13851" y="84178"/>
                  <a:pt x="3810" y="114300"/>
                </a:cubicBezTo>
                <a:cubicBezTo>
                  <a:pt x="0" y="125730"/>
                  <a:pt x="26670" y="121920"/>
                  <a:pt x="38100" y="125730"/>
                </a:cubicBezTo>
                <a:cubicBezTo>
                  <a:pt x="45720" y="137160"/>
                  <a:pt x="55858" y="147265"/>
                  <a:pt x="60960" y="160020"/>
                </a:cubicBezTo>
                <a:cubicBezTo>
                  <a:pt x="111034" y="285205"/>
                  <a:pt x="83820" y="391125"/>
                  <a:pt x="83820" y="5372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340614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1714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6957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172.18.0.4:3306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0" y="2667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Node1:ip1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38600" y="28691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Node2:ip2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H="1" flipV="1">
            <a:off x="5486400" y="3086100"/>
            <a:ext cx="39656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 flipH="1">
            <a:off x="4495800" y="1625226"/>
            <a:ext cx="81944" cy="123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95800" y="32385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7800" y="3009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8080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1" y="41910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dirty="0" smtClean="0"/>
              <a:t>Container Orchestration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n/w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Ip</a:t>
            </a:r>
            <a:r>
              <a:rPr lang="en-US" dirty="0" smtClean="0"/>
              <a:t> clash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 node 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Better container mgmt across nodes ( </a:t>
            </a:r>
            <a:r>
              <a:rPr lang="en-US" dirty="0" err="1" smtClean="0"/>
              <a:t>dockerd</a:t>
            </a:r>
            <a:r>
              <a:rPr lang="en-US" dirty="0" smtClean="0"/>
              <a:t> mgmt)</a:t>
            </a:r>
          </a:p>
          <a:p>
            <a:pPr marL="342900" indent="-342900">
              <a:buAutoNum type="arabicPeriod"/>
            </a:pPr>
            <a:r>
              <a:rPr lang="en-US" dirty="0" smtClean="0"/>
              <a:t>Application scaling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 smtClean="0"/>
              <a:t>Better volume mgmt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638800" y="16383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Ip2:8080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15000" y="5715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4"/>
            <a:endCxn id="5" idx="6"/>
          </p:cNvCxnSpPr>
          <p:nvPr/>
        </p:nvCxnSpPr>
        <p:spPr>
          <a:xfrm flipH="1">
            <a:off x="5943600" y="1104900"/>
            <a:ext cx="419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4"/>
            <a:endCxn id="23" idx="0"/>
          </p:cNvCxnSpPr>
          <p:nvPr/>
        </p:nvCxnSpPr>
        <p:spPr>
          <a:xfrm>
            <a:off x="6362700" y="11049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5200" y="266700"/>
            <a:ext cx="51054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31649" y="697230"/>
            <a:ext cx="136146" cy="857250"/>
          </a:xfrm>
          <a:custGeom>
            <a:avLst/>
            <a:gdLst>
              <a:gd name="connsiteX0" fmla="*/ 35011 w 136146"/>
              <a:gd name="connsiteY0" fmla="*/ 0 h 857250"/>
              <a:gd name="connsiteX1" fmla="*/ 23581 w 136146"/>
              <a:gd name="connsiteY1" fmla="*/ 80010 h 857250"/>
              <a:gd name="connsiteX2" fmla="*/ 23581 w 136146"/>
              <a:gd name="connsiteY2" fmla="*/ 205740 h 857250"/>
              <a:gd name="connsiteX3" fmla="*/ 57871 w 136146"/>
              <a:gd name="connsiteY3" fmla="*/ 240030 h 857250"/>
              <a:gd name="connsiteX4" fmla="*/ 69301 w 136146"/>
              <a:gd name="connsiteY4" fmla="*/ 274320 h 857250"/>
              <a:gd name="connsiteX5" fmla="*/ 103591 w 136146"/>
              <a:gd name="connsiteY5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146" h="857250">
                <a:moveTo>
                  <a:pt x="35011" y="0"/>
                </a:moveTo>
                <a:cubicBezTo>
                  <a:pt x="31201" y="26670"/>
                  <a:pt x="28010" y="53436"/>
                  <a:pt x="23581" y="80010"/>
                </a:cubicBezTo>
                <a:cubicBezTo>
                  <a:pt x="15114" y="130809"/>
                  <a:pt x="0" y="152683"/>
                  <a:pt x="23581" y="205740"/>
                </a:cubicBezTo>
                <a:cubicBezTo>
                  <a:pt x="30146" y="220511"/>
                  <a:pt x="46441" y="228600"/>
                  <a:pt x="57871" y="240030"/>
                </a:cubicBezTo>
                <a:cubicBezTo>
                  <a:pt x="61681" y="251460"/>
                  <a:pt x="66379" y="262631"/>
                  <a:pt x="69301" y="274320"/>
                </a:cubicBezTo>
                <a:cubicBezTo>
                  <a:pt x="136146" y="541701"/>
                  <a:pt x="103591" y="435542"/>
                  <a:pt x="103591" y="8572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3800" y="8763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1295400" y="2933700"/>
            <a:ext cx="5334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20193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</a:p>
          <a:p>
            <a:pPr algn="ctr"/>
            <a:r>
              <a:rPr lang="en-US" dirty="0" smtClean="0"/>
              <a:t>~.</a:t>
            </a:r>
            <a:r>
              <a:rPr lang="en-US" dirty="0" err="1" smtClean="0"/>
              <a:t>kube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1409700"/>
            <a:ext cx="131209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 flipV="1">
            <a:off x="2438400" y="1594366"/>
            <a:ext cx="1524000" cy="1034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2019300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Pod.yml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3"/>
            <a:endCxn id="7" idx="1"/>
          </p:cNvCxnSpPr>
          <p:nvPr/>
        </p:nvCxnSpPr>
        <p:spPr>
          <a:xfrm flipV="1">
            <a:off x="5274490" y="1060966"/>
            <a:ext cx="226931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>
            <a:off x="6629400" y="1060966"/>
            <a:ext cx="914400" cy="80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43600" y="18669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0" y="1257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4914" y="1421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7"/>
            <a:endCxn id="7" idx="2"/>
          </p:cNvCxnSpPr>
          <p:nvPr/>
        </p:nvCxnSpPr>
        <p:spPr>
          <a:xfrm flipV="1">
            <a:off x="7049293" y="1245632"/>
            <a:ext cx="963065" cy="710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</p:cNvCxnSpPr>
          <p:nvPr/>
        </p:nvCxnSpPr>
        <p:spPr>
          <a:xfrm flipH="1">
            <a:off x="7772400" y="1245632"/>
            <a:ext cx="239958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239000" y="24765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53200" y="22479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</a:t>
            </a:r>
          </a:p>
          <a:p>
            <a:pPr algn="ctr"/>
            <a:r>
              <a:rPr lang="en-US" dirty="0" err="1" smtClean="0"/>
              <a:t>veth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28675" y="17261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14800" y="2781300"/>
            <a:ext cx="19050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91000" y="29337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172.17.0.5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114800" y="33909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429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8138" y="3429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14970"/>
            <a:ext cx="4525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Fairly new, not very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is very easy ( very less new </a:t>
            </a:r>
            <a:r>
              <a:rPr lang="en-US" dirty="0" err="1" smtClean="0"/>
              <a:t>termi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lock 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2465" y="647700"/>
            <a:ext cx="4379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Google</a:t>
            </a:r>
          </a:p>
          <a:p>
            <a:pPr marL="342900" indent="-342900">
              <a:buAutoNum type="arabicPeriod"/>
            </a:pPr>
            <a:r>
              <a:rPr lang="en-US" dirty="0" smtClean="0"/>
              <a:t>Benched marked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Many new terms – learning </a:t>
            </a:r>
            <a:r>
              <a:rPr lang="en-US" dirty="0" err="1" smtClean="0"/>
              <a:t>curvesteeper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No vendor lock in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6107299" y="2846070"/>
            <a:ext cx="149002" cy="628650"/>
          </a:xfrm>
          <a:custGeom>
            <a:avLst/>
            <a:gdLst>
              <a:gd name="connsiteX0" fmla="*/ 53471 w 149002"/>
              <a:gd name="connsiteY0" fmla="*/ 0 h 628650"/>
              <a:gd name="connsiteX1" fmla="*/ 42041 w 149002"/>
              <a:gd name="connsiteY1" fmla="*/ 45720 h 628650"/>
              <a:gd name="connsiteX2" fmla="*/ 42041 w 149002"/>
              <a:gd name="connsiteY2" fmla="*/ 182880 h 628650"/>
              <a:gd name="connsiteX3" fmla="*/ 110621 w 149002"/>
              <a:gd name="connsiteY3" fmla="*/ 251460 h 628650"/>
              <a:gd name="connsiteX4" fmla="*/ 110621 w 149002"/>
              <a:gd name="connsiteY4" fmla="*/ 537210 h 628650"/>
              <a:gd name="connsiteX5" fmla="*/ 110621 w 149002"/>
              <a:gd name="connsiteY5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002" h="628650">
                <a:moveTo>
                  <a:pt x="53471" y="0"/>
                </a:moveTo>
                <a:cubicBezTo>
                  <a:pt x="49661" y="15240"/>
                  <a:pt x="46555" y="30673"/>
                  <a:pt x="42041" y="45720"/>
                </a:cubicBezTo>
                <a:cubicBezTo>
                  <a:pt x="23122" y="108782"/>
                  <a:pt x="0" y="119818"/>
                  <a:pt x="42041" y="182880"/>
                </a:cubicBezTo>
                <a:cubicBezTo>
                  <a:pt x="59974" y="209779"/>
                  <a:pt x="110621" y="251460"/>
                  <a:pt x="110621" y="251460"/>
                </a:cubicBezTo>
                <a:cubicBezTo>
                  <a:pt x="149002" y="366602"/>
                  <a:pt x="119695" y="265004"/>
                  <a:pt x="110621" y="537210"/>
                </a:cubicBezTo>
                <a:cubicBezTo>
                  <a:pt x="109606" y="567673"/>
                  <a:pt x="110621" y="598170"/>
                  <a:pt x="110621" y="6286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2933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dockerd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2819400" y="3009900"/>
            <a:ext cx="6096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2324100"/>
            <a:ext cx="3048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</a:t>
            </a:r>
          </a:p>
          <a:p>
            <a:pPr algn="ctr"/>
            <a:r>
              <a:rPr lang="en-US" dirty="0" smtClean="0"/>
              <a:t>interfaces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6"/>
            <a:endCxn id="9" idx="1"/>
          </p:cNvCxnSpPr>
          <p:nvPr/>
        </p:nvCxnSpPr>
        <p:spPr>
          <a:xfrm>
            <a:off x="3429000" y="33147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96200" y="28575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36195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6" idx="3"/>
          </p:cNvCxnSpPr>
          <p:nvPr/>
        </p:nvCxnSpPr>
        <p:spPr>
          <a:xfrm flipV="1">
            <a:off x="5181600" y="3097530"/>
            <a:ext cx="1036320" cy="90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66700"/>
            <a:ext cx="2743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3429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87630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err="1" smtClean="0"/>
              <a:t>Dbip</a:t>
            </a:r>
            <a:r>
              <a:rPr lang="en-US" dirty="0" smtClean="0"/>
              <a:t>: localhost:3306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0" y="1943100"/>
            <a:ext cx="1676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266700"/>
            <a:ext cx="2743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3429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172.17.0.6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1400" y="87630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err="1" smtClean="0"/>
              <a:t>Dbip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172.17.0.7:3306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00800" y="266700"/>
            <a:ext cx="2590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7000" y="3429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172.17.0.7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010400" y="1028700"/>
            <a:ext cx="1676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6"/>
            <a:endCxn id="17" idx="1"/>
          </p:cNvCxnSpPr>
          <p:nvPr/>
        </p:nvCxnSpPr>
        <p:spPr>
          <a:xfrm flipV="1">
            <a:off x="5410200" y="527566"/>
            <a:ext cx="1066800" cy="84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>
            <a:off x="7302002" y="712232"/>
            <a:ext cx="54659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33800" y="2705100"/>
            <a:ext cx="2743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27813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33800" y="331470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err="1" smtClean="0"/>
              <a:t>Dbip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172.17.0.7:3306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81800" y="2705100"/>
            <a:ext cx="2209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858000" y="27813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781800" y="331470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err="1" smtClean="0"/>
              <a:t>Dbip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172.17.0.7:3306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6"/>
            <a:endCxn id="17" idx="1"/>
          </p:cNvCxnSpPr>
          <p:nvPr/>
        </p:nvCxnSpPr>
        <p:spPr>
          <a:xfrm flipV="1">
            <a:off x="5562600" y="527566"/>
            <a:ext cx="914400" cy="328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17" idx="1"/>
          </p:cNvCxnSpPr>
          <p:nvPr/>
        </p:nvCxnSpPr>
        <p:spPr>
          <a:xfrm flipH="1" flipV="1">
            <a:off x="6477000" y="527566"/>
            <a:ext cx="572622" cy="293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200" y="3238500"/>
            <a:ext cx="27432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5800" y="3467100"/>
            <a:ext cx="6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57200" y="4076700"/>
            <a:ext cx="1447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86000" y="4762500"/>
            <a:ext cx="838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glod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14300"/>
            <a:ext cx="60960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415290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W1: 172.18.0.2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4076700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Db: 172.18.0.3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172.19.0.3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66700"/>
            <a:ext cx="1720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Bridge 172.17.0.0/16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4953000" y="4229100"/>
            <a:ext cx="1600200" cy="1092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232410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W2: 172.19.0.2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009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2743200" y="419100"/>
            <a:ext cx="5791200" cy="609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0400" y="3390900"/>
            <a:ext cx="204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W1-db-net 172.18.0.0/16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2895600" y="3314700"/>
            <a:ext cx="5791200" cy="18288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53000" y="1943100"/>
            <a:ext cx="200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W2-db-net172.19.0.0/16</a:t>
            </a:r>
            <a:endParaRPr lang="en-US" dirty="0"/>
          </a:p>
        </p:txBody>
      </p:sp>
      <p:sp>
        <p:nvSpPr>
          <p:cNvPr id="25" name="Cloud 24"/>
          <p:cNvSpPr/>
          <p:nvPr/>
        </p:nvSpPr>
        <p:spPr>
          <a:xfrm rot="5400000">
            <a:off x="4838700" y="1981200"/>
            <a:ext cx="4419600" cy="2514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7" idx="2"/>
            <a:endCxn id="4" idx="0"/>
          </p:cNvCxnSpPr>
          <p:nvPr/>
        </p:nvCxnSpPr>
        <p:spPr>
          <a:xfrm>
            <a:off x="6745377" y="2631877"/>
            <a:ext cx="447582" cy="14448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0"/>
            <a:endCxn id="7" idx="1"/>
          </p:cNvCxnSpPr>
          <p:nvPr/>
        </p:nvCxnSpPr>
        <p:spPr>
          <a:xfrm flipV="1">
            <a:off x="4306977" y="2477989"/>
            <a:ext cx="1789023" cy="1674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419100"/>
            <a:ext cx="50292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9600" y="3924300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00600" y="40767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36957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25527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3637" y="4191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4191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(Opt)  expose a pod outside the cluster through </a:t>
            </a:r>
            <a:r>
              <a:rPr lang="en-US" dirty="0" err="1" smtClean="0"/>
              <a:t>nodeport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mapping on the name of svc </a:t>
            </a:r>
            <a:r>
              <a:rPr lang="en-US" dirty="0" smtClean="0">
                <a:sym typeface="Wingdings" pitchFamily="2" charset="2"/>
              </a:rPr>
              <a:t> service discovery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300990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EP: 172.17.0.15:80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5311775" y="3379232"/>
            <a:ext cx="95493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10000" y="140970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10.107.79.95:8888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12" idx="1"/>
          </p:cNvCxnSpPr>
          <p:nvPr/>
        </p:nvCxnSpPr>
        <p:spPr>
          <a:xfrm flipH="1" flipV="1">
            <a:off x="3810000" y="1594366"/>
            <a:ext cx="160163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9" idx="0"/>
          </p:cNvCxnSpPr>
          <p:nvPr/>
        </p:nvCxnSpPr>
        <p:spPr>
          <a:xfrm flipH="1">
            <a:off x="5311775" y="1594366"/>
            <a:ext cx="439782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>
            <a:off x="1371600" y="4229100"/>
            <a:ext cx="762000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800" y="3314700"/>
            <a:ext cx="2133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 minikubeip:31001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9400" y="2705100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010400" y="28575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24765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17907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EP: 172.17.0.9:80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  <a:endCxn id="21" idx="0"/>
          </p:cNvCxnSpPr>
          <p:nvPr/>
        </p:nvCxnSpPr>
        <p:spPr>
          <a:xfrm>
            <a:off x="7463065" y="2160032"/>
            <a:ext cx="95493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22" idx="0"/>
          </p:cNvCxnSpPr>
          <p:nvPr/>
        </p:nvCxnSpPr>
        <p:spPr>
          <a:xfrm>
            <a:off x="5751557" y="1594366"/>
            <a:ext cx="1711508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6" idx="1"/>
          </p:cNvCxnSpPr>
          <p:nvPr/>
        </p:nvCxnSpPr>
        <p:spPr>
          <a:xfrm flipV="1">
            <a:off x="2819400" y="2737366"/>
            <a:ext cx="381000" cy="1186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0" y="1104900"/>
            <a:ext cx="22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ServiceIP</a:t>
            </a:r>
            <a:r>
              <a:rPr lang="en-US" dirty="0" smtClean="0"/>
              <a:t>: Service Port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467600" y="4953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62800" y="13335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12.34.56.78:3306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4953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1738" y="13335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12.34.56.79:8080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228600" y="342900"/>
            <a:ext cx="762000" cy="762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2" idx="2"/>
          </p:cNvCxnSpPr>
          <p:nvPr/>
        </p:nvCxnSpPr>
        <p:spPr>
          <a:xfrm>
            <a:off x="6553200" y="914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990600" y="1905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86400" y="17907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17938" y="26289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12.34.56.80:8080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  <a:endCxn id="2" idx="2"/>
          </p:cNvCxnSpPr>
          <p:nvPr/>
        </p:nvCxnSpPr>
        <p:spPr>
          <a:xfrm flipV="1">
            <a:off x="6629400" y="914400"/>
            <a:ext cx="838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24200" y="8763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4953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12.34.56.81:8888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1" y="1890236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Backend: </a:t>
            </a:r>
            <a:r>
              <a:rPr lang="en-US" sz="1400" dirty="0" err="1" smtClean="0"/>
              <a:t>roundrobin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smtClean="0"/>
              <a:t>12.34.56.79:8080</a:t>
            </a:r>
          </a:p>
          <a:p>
            <a:r>
              <a:rPr lang="en-US" sz="1400" dirty="0" smtClean="0"/>
              <a:t>	12.34.56.80:8080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3"/>
            <a:endCxn id="4" idx="1"/>
          </p:cNvCxnSpPr>
          <p:nvPr/>
        </p:nvCxnSpPr>
        <p:spPr>
          <a:xfrm flipV="1">
            <a:off x="4343400" y="9144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1" idx="1"/>
          </p:cNvCxnSpPr>
          <p:nvPr/>
        </p:nvCxnSpPr>
        <p:spPr>
          <a:xfrm>
            <a:off x="4343400" y="13716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295400" y="-266700"/>
            <a:ext cx="3048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Dns</a:t>
            </a:r>
            <a:endParaRPr lang="en-US" sz="1400" dirty="0" smtClean="0"/>
          </a:p>
          <a:p>
            <a:pPr algn="ctr"/>
            <a:r>
              <a:rPr lang="en-US" sz="1600" dirty="0" smtClean="0"/>
              <a:t>Prod.com 12.34.56.81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-533400" y="1104900"/>
            <a:ext cx="233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https://prod.com:8888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" y="125968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Prod.com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90600" y="3429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95400" y="419100"/>
            <a:ext cx="8675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12.34.56.81</a:t>
            </a:r>
            <a:endParaRPr lang="en-US" sz="1100" dirty="0"/>
          </a:p>
        </p:txBody>
      </p:sp>
      <p:cxnSp>
        <p:nvCxnSpPr>
          <p:cNvPr id="36" name="Straight Arrow Connector 35"/>
          <p:cNvCxnSpPr>
            <a:stCxn id="6" idx="5"/>
            <a:endCxn id="17" idx="1"/>
          </p:cNvCxnSpPr>
          <p:nvPr/>
        </p:nvCxnSpPr>
        <p:spPr>
          <a:xfrm flipV="1">
            <a:off x="879008" y="679966"/>
            <a:ext cx="1940392" cy="31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86400" y="3086100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172.17.0.9:80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486400" y="354330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172.17.0.15:80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895600" y="331470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10.107.79.95:8888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3"/>
            <a:endCxn id="37" idx="1"/>
          </p:cNvCxnSpPr>
          <p:nvPr/>
        </p:nvCxnSpPr>
        <p:spPr>
          <a:xfrm flipV="1">
            <a:off x="4837157" y="3270766"/>
            <a:ext cx="649243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38" idx="1"/>
          </p:cNvCxnSpPr>
          <p:nvPr/>
        </p:nvCxnSpPr>
        <p:spPr>
          <a:xfrm>
            <a:off x="4837157" y="3499366"/>
            <a:ext cx="649243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90500"/>
            <a:ext cx="62484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72200" y="217170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</a:t>
            </a:r>
            <a:r>
              <a:rPr lang="en-US" dirty="0" smtClean="0"/>
              <a:t>-&gt;</a:t>
            </a:r>
            <a:r>
              <a:rPr lang="en-US" dirty="0" err="1" smtClean="0"/>
              <a:t>rs</a:t>
            </a:r>
            <a:r>
              <a:rPr lang="en-US" dirty="0" smtClean="0"/>
              <a:t>-&gt;pod-&gt;cont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25527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33909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PODIP: 172.17.0.9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217170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</a:t>
            </a:r>
            <a:r>
              <a:rPr lang="en-US" dirty="0" smtClean="0"/>
              <a:t>-&gt;</a:t>
            </a:r>
            <a:r>
              <a:rPr lang="en-US" dirty="0" err="1" smtClean="0"/>
              <a:t>rs</a:t>
            </a:r>
            <a:r>
              <a:rPr lang="en-US" dirty="0" smtClean="0"/>
              <a:t>-&gt;pod-&gt;cont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5527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Db-svc:8888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339090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PODIP: 172.17.0.10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1714500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Ghost-svc:8888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17145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32005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609600" y="1899166"/>
            <a:ext cx="1524000" cy="9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9" idx="1"/>
          </p:cNvCxnSpPr>
          <p:nvPr/>
        </p:nvCxnSpPr>
        <p:spPr>
          <a:xfrm>
            <a:off x="2903363" y="1899166"/>
            <a:ext cx="1446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7" idx="0"/>
          </p:cNvCxnSpPr>
          <p:nvPr/>
        </p:nvCxnSpPr>
        <p:spPr>
          <a:xfrm>
            <a:off x="4082098" y="2171700"/>
            <a:ext cx="3270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200" y="1714500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Db-svc:8888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4" idx="0"/>
          </p:cNvCxnSpPr>
          <p:nvPr/>
        </p:nvCxnSpPr>
        <p:spPr>
          <a:xfrm>
            <a:off x="7221075" y="2083832"/>
            <a:ext cx="17925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495300"/>
            <a:ext cx="35052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2600" y="3402568"/>
            <a:ext cx="24384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3478768"/>
            <a:ext cx="24384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3385" y="190500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4985" y="516683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3031" y="523136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6600" y="48503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48503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2371" y="495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3414236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478768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11774" y="7239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647700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-server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24200" y="1333500"/>
            <a:ext cx="2009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manager</a:t>
            </a:r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dep</a:t>
            </a:r>
            <a:r>
              <a:rPr lang="en-US" sz="1400" dirty="0" smtClean="0"/>
              <a:t>, </a:t>
            </a:r>
            <a:r>
              <a:rPr lang="en-US" sz="1400" dirty="0" err="1" smtClean="0"/>
              <a:t>rs</a:t>
            </a:r>
            <a:r>
              <a:rPr lang="en-US" sz="1400" dirty="0" smtClean="0"/>
              <a:t>, </a:t>
            </a:r>
            <a:r>
              <a:rPr lang="en-US" sz="1400" dirty="0" err="1" smtClean="0"/>
              <a:t>rc,pod</a:t>
            </a:r>
            <a:r>
              <a:rPr lang="en-US" sz="1400" dirty="0" smtClean="0"/>
              <a:t>-def)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21717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 smtClean="0"/>
              <a:t>cheduler</a:t>
            </a:r>
            <a:endParaRPr lang="en-US" dirty="0"/>
          </a:p>
        </p:txBody>
      </p:sp>
      <p:cxnSp>
        <p:nvCxnSpPr>
          <p:cNvPr id="18" name="Curved Connector 17"/>
          <p:cNvCxnSpPr>
            <a:stCxn id="3" idx="3"/>
            <a:endCxn id="2" idx="3"/>
          </p:cNvCxnSpPr>
          <p:nvPr/>
        </p:nvCxnSpPr>
        <p:spPr>
          <a:xfrm flipH="1" flipV="1">
            <a:off x="6400800" y="1600200"/>
            <a:ext cx="1600200" cy="2678668"/>
          </a:xfrm>
          <a:prstGeom prst="curvedConnector3">
            <a:avLst>
              <a:gd name="adj1" fmla="val -14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3800" y="2019300"/>
            <a:ext cx="115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Kubeadm</a:t>
            </a:r>
            <a:r>
              <a:rPr lang="en-US" sz="1200" dirty="0" smtClean="0"/>
              <a:t> join…</a:t>
            </a:r>
            <a:endParaRPr lang="en-US" dirty="0"/>
          </a:p>
        </p:txBody>
      </p:sp>
      <p:cxnSp>
        <p:nvCxnSpPr>
          <p:cNvPr id="21" name="Curved Connector 20"/>
          <p:cNvCxnSpPr>
            <a:stCxn id="4" idx="1"/>
            <a:endCxn id="2" idx="1"/>
          </p:cNvCxnSpPr>
          <p:nvPr/>
        </p:nvCxnSpPr>
        <p:spPr>
          <a:xfrm rot="10800000" flipH="1">
            <a:off x="1676400" y="1600200"/>
            <a:ext cx="1219200" cy="2754868"/>
          </a:xfrm>
          <a:prstGeom prst="curvedConnector3">
            <a:avLst>
              <a:gd name="adj1" fmla="val -187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2199501"/>
            <a:ext cx="115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Kubeadm</a:t>
            </a:r>
            <a:r>
              <a:rPr lang="en-US" sz="1200" dirty="0" smtClean="0"/>
              <a:t> join…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685800" y="647700"/>
            <a:ext cx="457200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1905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dep.yml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3"/>
            <a:endCxn id="14" idx="1"/>
          </p:cNvCxnSpPr>
          <p:nvPr/>
        </p:nvCxnSpPr>
        <p:spPr>
          <a:xfrm>
            <a:off x="1676400" y="609600"/>
            <a:ext cx="1447800" cy="222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57600" y="952500"/>
            <a:ext cx="430598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6" idx="0"/>
          </p:cNvCxnSpPr>
          <p:nvPr/>
        </p:nvCxnSpPr>
        <p:spPr>
          <a:xfrm flipH="1">
            <a:off x="3911607" y="1918275"/>
            <a:ext cx="217163" cy="25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1" idx="0"/>
          </p:cNvCxnSpPr>
          <p:nvPr/>
        </p:nvCxnSpPr>
        <p:spPr>
          <a:xfrm>
            <a:off x="3911607" y="2541032"/>
            <a:ext cx="3619506" cy="873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0"/>
          </p:cNvCxnSpPr>
          <p:nvPr/>
        </p:nvCxnSpPr>
        <p:spPr>
          <a:xfrm flipH="1">
            <a:off x="7495815" y="3848100"/>
            <a:ext cx="47985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</p:cNvCxnSpPr>
          <p:nvPr/>
        </p:nvCxnSpPr>
        <p:spPr>
          <a:xfrm flipH="1" flipV="1">
            <a:off x="6172200" y="4914900"/>
            <a:ext cx="914400" cy="12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15000" y="45339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6324600" y="47625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</p:cNvCxnSpPr>
          <p:nvPr/>
        </p:nvCxnSpPr>
        <p:spPr>
          <a:xfrm flipV="1">
            <a:off x="7905029" y="4914900"/>
            <a:ext cx="1010371" cy="12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8915400" y="4610100"/>
            <a:ext cx="1295400" cy="457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2" idx="2"/>
          </p:cNvCxnSpPr>
          <p:nvPr/>
        </p:nvCxnSpPr>
        <p:spPr>
          <a:xfrm flipH="1">
            <a:off x="7772400" y="4838700"/>
            <a:ext cx="1147018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934200" y="43815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24600" y="40767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133600" y="4953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99186" y="9803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27786" y="18947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70786" y="2732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32986" y="4256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77000" y="47903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71186" y="4838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010400" y="45339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76800" y="17145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n 57"/>
          <p:cNvSpPr/>
          <p:nvPr/>
        </p:nvSpPr>
        <p:spPr>
          <a:xfrm>
            <a:off x="5562600" y="1866900"/>
            <a:ext cx="7620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971800" y="571500"/>
            <a:ext cx="2133600" cy="1981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219200" y="1257300"/>
            <a:ext cx="1752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4800" y="1714500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Control-plane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8" idx="4"/>
          </p:cNvCxnSpPr>
          <p:nvPr/>
        </p:nvCxnSpPr>
        <p:spPr>
          <a:xfrm flipV="1">
            <a:off x="6324600" y="13335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91400" y="1181100"/>
            <a:ext cx="18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Unoff</a:t>
            </a:r>
            <a:r>
              <a:rPr lang="en-US" dirty="0" smtClean="0"/>
              <a:t>: data plane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9911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4577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4765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 , 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4765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1717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782" y="21717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286000" y="33909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" y="5383768"/>
            <a:ext cx="387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96" y="112574"/>
            <a:ext cx="4573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min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Share-ability:  snapshots/checkpoints: 1.6GB 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scripts, multiple hands, </a:t>
            </a:r>
            <a:r>
              <a:rPr lang="en-US" dirty="0" err="1" smtClean="0"/>
              <a:t>runsheets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 for the buck: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1636" y="13335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46836" y="11049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394436" y="876300"/>
            <a:ext cx="762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02000" y="13335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28036" y="17145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137636" y="800100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442436" y="14097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23687" y="2400300"/>
            <a:ext cx="4458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LxC</a:t>
            </a:r>
            <a:r>
              <a:rPr lang="en-US" dirty="0" smtClean="0"/>
              <a:t> :  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Geeky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consortium(forum)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Specs for managing containers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1714500" lvl="3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foundry, </a:t>
            </a:r>
            <a:r>
              <a:rPr lang="en-US" dirty="0" err="1" smtClean="0"/>
              <a:t>rhel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0600" y="50673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4577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29200" y="25527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400" y="25527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3"/>
          </p:cNvCxnSpPr>
          <p:nvPr/>
        </p:nvCxnSpPr>
        <p:spPr>
          <a:xfrm flipH="1">
            <a:off x="5257800" y="3983597"/>
            <a:ext cx="5744" cy="1083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58000" y="25527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15200" y="25527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229600" y="3983597"/>
            <a:ext cx="5744" cy="1083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22696" y="209371"/>
            <a:ext cx="4573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Share-ability:  Image,  layers, 120MB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DSL,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 for the buck: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5372100"/>
            <a:ext cx="392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File system, Process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2247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43317" y="21717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IP2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6"/>
            <a:endCxn id="26" idx="2"/>
          </p:cNvCxnSpPr>
          <p:nvPr/>
        </p:nvCxnSpPr>
        <p:spPr>
          <a:xfrm>
            <a:off x="6629400" y="3390900"/>
            <a:ext cx="22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193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 master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90500"/>
            <a:ext cx="70866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086100"/>
            <a:ext cx="70866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202168"/>
            <a:ext cx="177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K8snode1: 192.167.10.71</a:t>
            </a:r>
          </a:p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086100"/>
            <a:ext cx="177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K8snode2: 192.167.10.72</a:t>
            </a:r>
          </a:p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53000" y="723900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9256" y="1333500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172.18.0.3</a:t>
            </a:r>
          </a:p>
          <a:p>
            <a:r>
              <a:rPr lang="en-US" sz="1400" dirty="0" smtClean="0"/>
              <a:t>ping 172.19.0.3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4343400" y="3554968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656" y="41645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172.19.0.3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619500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Pod-Pod Communication:</a:t>
            </a:r>
          </a:p>
          <a:p>
            <a:r>
              <a:rPr lang="en-US" dirty="0" smtClean="0"/>
              <a:t>A pod can connect to any pod using its </a:t>
            </a:r>
            <a:r>
              <a:rPr lang="en-US" dirty="0" err="1" smtClean="0"/>
              <a:t>ipaddress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952500"/>
            <a:ext cx="1003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canal</a:t>
            </a:r>
          </a:p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3859768"/>
            <a:ext cx="1003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canal</a:t>
            </a:r>
          </a:p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762000" y="1714500"/>
            <a:ext cx="1371600" cy="2133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9119" y="148292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Mesh-n/w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2705100"/>
            <a:ext cx="5208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Calico(AWS), flannel(oracle), </a:t>
            </a:r>
            <a:r>
              <a:rPr lang="en-US" sz="1400" dirty="0" err="1" smtClean="0"/>
              <a:t>coud</a:t>
            </a:r>
            <a:r>
              <a:rPr lang="en-US" sz="1400" dirty="0" smtClean="0"/>
              <a:t>-weave(</a:t>
            </a:r>
            <a:r>
              <a:rPr lang="en-US" sz="1400" dirty="0" err="1" smtClean="0"/>
              <a:t>gc</a:t>
            </a:r>
            <a:r>
              <a:rPr lang="en-US" sz="1400" dirty="0" smtClean="0"/>
              <a:t>), overlay(</a:t>
            </a:r>
            <a:r>
              <a:rPr lang="en-US" sz="1400" dirty="0" err="1" smtClean="0"/>
              <a:t>docker</a:t>
            </a:r>
            <a:r>
              <a:rPr lang="en-US" sz="1400" dirty="0" smtClean="0"/>
              <a:t>-swarm)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190500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pod-</a:t>
            </a:r>
            <a:r>
              <a:rPr lang="en-US" sz="1200" dirty="0" err="1" smtClean="0"/>
              <a:t>cidr</a:t>
            </a:r>
            <a:r>
              <a:rPr lang="en-US" sz="1200" dirty="0" smtClean="0"/>
              <a:t>: 172.18.0.0/16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3162300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pod-</a:t>
            </a:r>
            <a:r>
              <a:rPr lang="en-US" sz="1200" dirty="0" err="1" smtClean="0"/>
              <a:t>cidr</a:t>
            </a:r>
            <a:r>
              <a:rPr lang="en-US" sz="1200" dirty="0" smtClean="0"/>
              <a:t>: 172.19.0.0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1790700"/>
            <a:ext cx="323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Iptable</a:t>
            </a:r>
            <a:r>
              <a:rPr lang="en-US" sz="1200" dirty="0" smtClean="0"/>
              <a:t> routes:</a:t>
            </a:r>
          </a:p>
          <a:p>
            <a:r>
              <a:rPr lang="en-US" sz="1200" dirty="0" smtClean="0"/>
              <a:t>172.18.0.0 </a:t>
            </a:r>
            <a:r>
              <a:rPr lang="en-US" sz="1200" dirty="0" smtClean="0">
                <a:sym typeface="Wingdings" pitchFamily="2" charset="2"/>
              </a:rPr>
              <a:t> next hop  </a:t>
            </a:r>
            <a:r>
              <a:rPr lang="en-US" sz="1200" dirty="0" smtClean="0"/>
              <a:t>192.167.10.71(node1)</a:t>
            </a:r>
            <a:endParaRPr lang="en-US" sz="1200" dirty="0" smtClean="0"/>
          </a:p>
          <a:p>
            <a:r>
              <a:rPr lang="en-US" sz="1200" dirty="0" smtClean="0"/>
              <a:t>172.19.0.0 </a:t>
            </a:r>
            <a:r>
              <a:rPr lang="en-US" sz="1200" dirty="0" smtClean="0">
                <a:sym typeface="Wingdings" pitchFamily="2" charset="2"/>
              </a:rPr>
              <a:t> next hop  </a:t>
            </a:r>
            <a:r>
              <a:rPr lang="en-US" sz="1200" dirty="0" smtClean="0"/>
              <a:t>192.167.10.72(node2)</a:t>
            </a:r>
            <a:endParaRPr lang="en-US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762500"/>
            <a:ext cx="323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Iptable</a:t>
            </a:r>
            <a:r>
              <a:rPr lang="en-US" sz="1200" dirty="0" smtClean="0"/>
              <a:t> routes:</a:t>
            </a:r>
          </a:p>
          <a:p>
            <a:r>
              <a:rPr lang="en-US" sz="1200" dirty="0" smtClean="0"/>
              <a:t>172.18.0.0 </a:t>
            </a:r>
            <a:r>
              <a:rPr lang="en-US" sz="1200" dirty="0" smtClean="0">
                <a:sym typeface="Wingdings" pitchFamily="2" charset="2"/>
              </a:rPr>
              <a:t> next hop  </a:t>
            </a:r>
            <a:r>
              <a:rPr lang="en-US" sz="1200" dirty="0" smtClean="0"/>
              <a:t>192.167.10.71(node1)</a:t>
            </a:r>
            <a:endParaRPr lang="en-US" sz="1200" dirty="0" smtClean="0"/>
          </a:p>
          <a:p>
            <a:r>
              <a:rPr lang="en-US" sz="1200" dirty="0" smtClean="0"/>
              <a:t>172.19.0.0 </a:t>
            </a:r>
            <a:r>
              <a:rPr lang="en-US" sz="1200" dirty="0" smtClean="0">
                <a:sym typeface="Wingdings" pitchFamily="2" charset="2"/>
              </a:rPr>
              <a:t> next hop  </a:t>
            </a:r>
            <a:r>
              <a:rPr lang="en-US" sz="1200" dirty="0" smtClean="0"/>
              <a:t>192.167.10.72(node2)</a:t>
            </a:r>
            <a:endParaRPr lang="en-US" sz="1200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029200" y="11811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 flipH="1" flipV="1">
            <a:off x="3048000" y="4191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48000" y="495300"/>
            <a:ext cx="304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71800" y="24003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2"/>
          </p:cNvCxnSpPr>
          <p:nvPr/>
        </p:nvCxnSpPr>
        <p:spPr>
          <a:xfrm>
            <a:off x="2971800" y="3314700"/>
            <a:ext cx="13716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193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 master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90500"/>
            <a:ext cx="70866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086100"/>
            <a:ext cx="70866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202168"/>
            <a:ext cx="177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K8snode1: 192.167.10.71</a:t>
            </a:r>
          </a:p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3086100"/>
            <a:ext cx="177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K8snode2: 192.167.10.72</a:t>
            </a:r>
          </a:p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53000" y="723900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953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172.18.0.3</a:t>
            </a:r>
          </a:p>
        </p:txBody>
      </p:sp>
      <p:sp>
        <p:nvSpPr>
          <p:cNvPr id="9" name="Oval 8"/>
          <p:cNvSpPr/>
          <p:nvPr/>
        </p:nvSpPr>
        <p:spPr>
          <a:xfrm>
            <a:off x="4343400" y="3554968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9656" y="41645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172.19.0.3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619500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Pod-Pod Communication:</a:t>
            </a:r>
          </a:p>
          <a:p>
            <a:r>
              <a:rPr lang="en-US" dirty="0" smtClean="0"/>
              <a:t>A pod can connect to any pod using its </a:t>
            </a:r>
            <a:r>
              <a:rPr lang="en-US" dirty="0" err="1" smtClean="0"/>
              <a:t>ipaddress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952500"/>
            <a:ext cx="2640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canal</a:t>
            </a:r>
          </a:p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200" dirty="0" smtClean="0"/>
              <a:t>10.107.79.95:8888 </a:t>
            </a:r>
            <a:r>
              <a:rPr lang="en-US" sz="1200" dirty="0" smtClean="0">
                <a:sym typeface="Wingdings" pitchFamily="2" charset="2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smtClean="0"/>
              <a:t>172.19.0.3:3306</a:t>
            </a:r>
            <a:r>
              <a:rPr lang="en-US" sz="1200" dirty="0" smtClean="0">
                <a:sym typeface="Wingdings" pitchFamily="2" charset="2"/>
              </a:rPr>
              <a:t> </a:t>
            </a:r>
          </a:p>
          <a:p>
            <a:r>
              <a:rPr lang="en-US" sz="1200" dirty="0" smtClean="0"/>
              <a:t>10.107.56.88:8888 </a:t>
            </a:r>
            <a:r>
              <a:rPr lang="en-US" sz="1200" dirty="0" smtClean="0">
                <a:sym typeface="Wingdings" pitchFamily="2" charset="2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smtClean="0"/>
              <a:t>172.18.0.3:2368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3859768"/>
            <a:ext cx="26052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canal</a:t>
            </a:r>
          </a:p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200" dirty="0" smtClean="0"/>
              <a:t>10.107.79.95:8888 </a:t>
            </a:r>
            <a:r>
              <a:rPr lang="en-US" sz="1200" dirty="0" smtClean="0">
                <a:sym typeface="Wingdings" pitchFamily="2" charset="2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smtClean="0"/>
              <a:t>172.19.0.3:3306</a:t>
            </a:r>
          </a:p>
          <a:p>
            <a:r>
              <a:rPr lang="en-US" sz="1200" dirty="0" smtClean="0"/>
              <a:t>10.107.56.88:8888 </a:t>
            </a:r>
            <a:r>
              <a:rPr lang="en-US" sz="1200" dirty="0" smtClean="0">
                <a:sym typeface="Wingdings" pitchFamily="2" charset="2"/>
              </a:rPr>
              <a:t></a:t>
            </a:r>
            <a:r>
              <a:rPr lang="en-US" sz="1200" dirty="0" smtClean="0"/>
              <a:t> 172.18.0.3:2368</a:t>
            </a:r>
          </a:p>
          <a:p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762000" y="1714500"/>
            <a:ext cx="1371600" cy="2133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9119" y="148292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Mesh-n/w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705100"/>
            <a:ext cx="5208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Calico(AWS), flannel(oracle), </a:t>
            </a:r>
            <a:r>
              <a:rPr lang="en-US" sz="1400" dirty="0" err="1" smtClean="0"/>
              <a:t>coud</a:t>
            </a:r>
            <a:r>
              <a:rPr lang="en-US" sz="1400" dirty="0" smtClean="0"/>
              <a:t>-weave(</a:t>
            </a:r>
            <a:r>
              <a:rPr lang="en-US" sz="1400" dirty="0" err="1" smtClean="0"/>
              <a:t>gc</a:t>
            </a:r>
            <a:r>
              <a:rPr lang="en-US" sz="1400" dirty="0" smtClean="0"/>
              <a:t>), overlay(</a:t>
            </a:r>
            <a:r>
              <a:rPr lang="en-US" sz="1400" dirty="0" err="1" smtClean="0"/>
              <a:t>docker</a:t>
            </a:r>
            <a:r>
              <a:rPr lang="en-US" sz="1400" dirty="0" smtClean="0"/>
              <a:t>-swarm)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190500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pod-</a:t>
            </a:r>
            <a:r>
              <a:rPr lang="en-US" sz="1200" dirty="0" err="1" smtClean="0"/>
              <a:t>cidr</a:t>
            </a:r>
            <a:r>
              <a:rPr lang="en-US" sz="1200" dirty="0" smtClean="0"/>
              <a:t>: 172.18.0.0/16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15200" y="3162300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pod-</a:t>
            </a:r>
            <a:r>
              <a:rPr lang="en-US" sz="1200" dirty="0" err="1" smtClean="0"/>
              <a:t>cidr</a:t>
            </a:r>
            <a:r>
              <a:rPr lang="en-US" sz="1200" dirty="0" smtClean="0"/>
              <a:t>: 172.19.0.0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81200" y="1790700"/>
            <a:ext cx="323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Iptable</a:t>
            </a:r>
            <a:r>
              <a:rPr lang="en-US" sz="1200" dirty="0" smtClean="0"/>
              <a:t> routes:</a:t>
            </a:r>
          </a:p>
          <a:p>
            <a:r>
              <a:rPr lang="en-US" sz="1200" dirty="0" smtClean="0"/>
              <a:t>172.18.0.0 </a:t>
            </a:r>
            <a:r>
              <a:rPr lang="en-US" sz="1200" dirty="0" smtClean="0">
                <a:sym typeface="Wingdings" pitchFamily="2" charset="2"/>
              </a:rPr>
              <a:t> next hop  </a:t>
            </a:r>
            <a:r>
              <a:rPr lang="en-US" sz="1200" dirty="0" smtClean="0"/>
              <a:t>192.167.10.71(node1)</a:t>
            </a:r>
            <a:endParaRPr lang="en-US" sz="1200" dirty="0" smtClean="0"/>
          </a:p>
          <a:p>
            <a:r>
              <a:rPr lang="en-US" sz="1200" dirty="0" smtClean="0"/>
              <a:t>172.19.0.0 </a:t>
            </a:r>
            <a:r>
              <a:rPr lang="en-US" sz="1200" dirty="0" smtClean="0">
                <a:sym typeface="Wingdings" pitchFamily="2" charset="2"/>
              </a:rPr>
              <a:t> next hop  </a:t>
            </a:r>
            <a:r>
              <a:rPr lang="en-US" sz="1200" dirty="0" smtClean="0"/>
              <a:t>192.167.10.72(node2)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4762500"/>
            <a:ext cx="323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Iptable</a:t>
            </a:r>
            <a:r>
              <a:rPr lang="en-US" sz="1200" dirty="0" smtClean="0"/>
              <a:t> routes:</a:t>
            </a:r>
          </a:p>
          <a:p>
            <a:r>
              <a:rPr lang="en-US" sz="1200" dirty="0" smtClean="0"/>
              <a:t>172.18.0.0 </a:t>
            </a:r>
            <a:r>
              <a:rPr lang="en-US" sz="1200" dirty="0" smtClean="0">
                <a:sym typeface="Wingdings" pitchFamily="2" charset="2"/>
              </a:rPr>
              <a:t> next hop  </a:t>
            </a:r>
            <a:r>
              <a:rPr lang="en-US" sz="1200" dirty="0" smtClean="0"/>
              <a:t>192.167.10.71(node1)</a:t>
            </a:r>
            <a:endParaRPr lang="en-US" sz="1200" dirty="0" smtClean="0"/>
          </a:p>
          <a:p>
            <a:r>
              <a:rPr lang="en-US" sz="1200" dirty="0" smtClean="0"/>
              <a:t>172.19.0.0 </a:t>
            </a:r>
            <a:r>
              <a:rPr lang="en-US" sz="1200" dirty="0" smtClean="0">
                <a:sym typeface="Wingdings" pitchFamily="2" charset="2"/>
              </a:rPr>
              <a:t> next hop  </a:t>
            </a:r>
            <a:r>
              <a:rPr lang="en-US" sz="1200" dirty="0" smtClean="0"/>
              <a:t>192.167.10.72(node2)</a:t>
            </a:r>
            <a:endParaRPr lang="en-US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0" y="342900"/>
            <a:ext cx="16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apply –f</a:t>
            </a:r>
          </a:p>
          <a:p>
            <a:r>
              <a:rPr lang="en-US" dirty="0" smtClean="0"/>
              <a:t>s</a:t>
            </a:r>
            <a:r>
              <a:rPr lang="en-US" dirty="0" smtClean="0"/>
              <a:t>vc.yml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2"/>
            <a:endCxn id="2" idx="0"/>
          </p:cNvCxnSpPr>
          <p:nvPr/>
        </p:nvCxnSpPr>
        <p:spPr>
          <a:xfrm flipH="1">
            <a:off x="457200" y="989231"/>
            <a:ext cx="388352" cy="103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153400" y="647700"/>
            <a:ext cx="1447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Dns</a:t>
            </a:r>
            <a:endParaRPr lang="en-US" sz="1200" dirty="0" smtClean="0"/>
          </a:p>
          <a:p>
            <a:pPr algn="ctr"/>
            <a:r>
              <a:rPr lang="en-US" sz="1200" dirty="0" smtClean="0"/>
              <a:t>Db-svc:</a:t>
            </a:r>
            <a:r>
              <a:rPr lang="en-US" sz="1200" dirty="0" smtClean="0"/>
              <a:t>10.107.79.95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1333500"/>
            <a:ext cx="30757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db-svc:8888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/etc/</a:t>
            </a:r>
            <a:r>
              <a:rPr lang="en-US" sz="1400" dirty="0" err="1" smtClean="0"/>
              <a:t>resolv.conf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Sends db-svc to </a:t>
            </a:r>
            <a:r>
              <a:rPr lang="en-US" sz="1400" dirty="0" err="1" smtClean="0"/>
              <a:t>dns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Dns</a:t>
            </a:r>
            <a:r>
              <a:rPr lang="en-US" sz="1400" dirty="0" smtClean="0"/>
              <a:t> replies back with 10.107.79.95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10.107.79.95:8888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29" idx="2"/>
          </p:cNvCxnSpPr>
          <p:nvPr/>
        </p:nvCxnSpPr>
        <p:spPr>
          <a:xfrm flipV="1">
            <a:off x="7391400" y="12573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382000" y="19431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3"/>
          </p:cNvCxnSpPr>
          <p:nvPr/>
        </p:nvCxnSpPr>
        <p:spPr>
          <a:xfrm flipH="1" flipV="1">
            <a:off x="5231981" y="1244226"/>
            <a:ext cx="178219" cy="1003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895600" y="419100"/>
            <a:ext cx="2133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524000" y="3429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33600" y="6477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33600" y="723900"/>
            <a:ext cx="1216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Inflight</a:t>
            </a:r>
            <a:r>
              <a:rPr lang="en-US" sz="1200" dirty="0" smtClean="0"/>
              <a:t>-snagging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733800" y="16383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00400" y="24003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9" idx="2"/>
          </p:cNvCxnSpPr>
          <p:nvPr/>
        </p:nvCxnSpPr>
        <p:spPr>
          <a:xfrm>
            <a:off x="3200400" y="3314700"/>
            <a:ext cx="11430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6637" y="659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31001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69037" y="293370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31001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-304800" y="308610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31001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-2286000" y="2400300"/>
            <a:ext cx="1828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K8snode1:31001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-2209800" y="19431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201.34.56.78:80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6101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&lt;  10 Pro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0005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09700"/>
            <a:ext cx="2971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  <a:p>
            <a:pPr algn="ctr"/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2000" y="30099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31623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6800" y="33147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46101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4076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86400" y="3009900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</a:t>
            </a:r>
            <a:r>
              <a:rPr lang="en-US" dirty="0" smtClean="0"/>
              <a:t>, ad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5954958" y="3848100"/>
            <a:ext cx="14104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5954958" y="4446032"/>
            <a:ext cx="6484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46101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</a:t>
            </a:r>
            <a:r>
              <a:rPr lang="en-US" dirty="0" err="1" smtClean="0"/>
              <a:t>Cn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40767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3695700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733800" y="28575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 flipV="1">
            <a:off x="4876800" y="4000500"/>
            <a:ext cx="6096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3400" y="1943100"/>
            <a:ext cx="1524000" cy="3581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81800" y="46101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15400" y="46101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</a:t>
            </a:r>
            <a:r>
              <a:rPr lang="en-US" dirty="0" err="1" smtClean="0"/>
              <a:t>Cn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4610100"/>
            <a:ext cx="8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Lx core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0" y="4152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934200" y="33909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153400" y="3162300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</a:t>
            </a:r>
            <a:r>
              <a:rPr lang="en-US" dirty="0" smtClean="0"/>
              <a:t>, ad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4"/>
            <a:endCxn id="26" idx="1"/>
          </p:cNvCxnSpPr>
          <p:nvPr/>
        </p:nvCxnSpPr>
        <p:spPr>
          <a:xfrm>
            <a:off x="7429500" y="3924300"/>
            <a:ext cx="2667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25" idx="0"/>
          </p:cNvCxnSpPr>
          <p:nvPr/>
        </p:nvCxnSpPr>
        <p:spPr>
          <a:xfrm flipH="1">
            <a:off x="7356688" y="4337566"/>
            <a:ext cx="339512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4"/>
            <a:endCxn id="26" idx="3"/>
          </p:cNvCxnSpPr>
          <p:nvPr/>
        </p:nvCxnSpPr>
        <p:spPr>
          <a:xfrm flipH="1">
            <a:off x="8633316" y="3924300"/>
            <a:ext cx="129684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24" idx="0"/>
          </p:cNvCxnSpPr>
          <p:nvPr/>
        </p:nvCxnSpPr>
        <p:spPr>
          <a:xfrm>
            <a:off x="8633316" y="4337566"/>
            <a:ext cx="713453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914900"/>
            <a:ext cx="777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190500"/>
            <a:ext cx="5029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6200" y="1905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389120" y="937260"/>
            <a:ext cx="22860" cy="708660"/>
          </a:xfrm>
          <a:custGeom>
            <a:avLst/>
            <a:gdLst>
              <a:gd name="connsiteX0" fmla="*/ 22860 w 22860"/>
              <a:gd name="connsiteY0" fmla="*/ 0 h 708660"/>
              <a:gd name="connsiteX1" fmla="*/ 0 w 22860"/>
              <a:gd name="connsiteY1" fmla="*/ 91440 h 708660"/>
              <a:gd name="connsiteX2" fmla="*/ 22860 w 22860"/>
              <a:gd name="connsiteY2" fmla="*/ 194310 h 708660"/>
              <a:gd name="connsiteX3" fmla="*/ 11430 w 22860"/>
              <a:gd name="connsiteY3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" h="708660">
                <a:moveTo>
                  <a:pt x="22860" y="0"/>
                </a:moveTo>
                <a:cubicBezTo>
                  <a:pt x="13841" y="27058"/>
                  <a:pt x="0" y="63854"/>
                  <a:pt x="0" y="91440"/>
                </a:cubicBezTo>
                <a:cubicBezTo>
                  <a:pt x="0" y="131672"/>
                  <a:pt x="11073" y="158950"/>
                  <a:pt x="22860" y="194310"/>
                </a:cubicBezTo>
                <a:cubicBezTo>
                  <a:pt x="18873" y="365756"/>
                  <a:pt x="11430" y="537168"/>
                  <a:pt x="11430" y="7086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3543300"/>
            <a:ext cx="286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ping 172.17.0.15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V="1">
            <a:off x="4495800" y="1474232"/>
            <a:ext cx="316158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270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14097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19800" y="20193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image cache</a:t>
            </a:r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0914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152400" y="342900"/>
            <a:ext cx="28956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2201" y="1104900"/>
            <a:ext cx="3657599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5200" y="87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1345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1"/>
          </p:cNvCxnSpPr>
          <p:nvPr/>
        </p:nvCxnSpPr>
        <p:spPr>
          <a:xfrm flipH="1" flipV="1">
            <a:off x="2895600" y="876300"/>
            <a:ext cx="14478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26" idx="2"/>
          </p:cNvCxnSpPr>
          <p:nvPr/>
        </p:nvCxnSpPr>
        <p:spPr>
          <a:xfrm>
            <a:off x="5280516" y="1289566"/>
            <a:ext cx="1196484" cy="8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77000" y="1104900"/>
            <a:ext cx="1981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172.17.0.15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95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0" y="2095500"/>
            <a:ext cx="179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</a:t>
            </a:r>
            <a:r>
              <a:rPr lang="en-US" dirty="0" err="1" smtClean="0"/>
              <a:t>onlyadapter</a:t>
            </a:r>
            <a:endParaRPr lang="en-US" dirty="0" smtClean="0"/>
          </a:p>
          <a:p>
            <a:r>
              <a:rPr lang="en-US" dirty="0" smtClean="0"/>
              <a:t>192.168.99.1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4" idx="1"/>
          </p:cNvCxnSpPr>
          <p:nvPr/>
        </p:nvCxnSpPr>
        <p:spPr>
          <a:xfrm flipV="1">
            <a:off x="2743200" y="375166"/>
            <a:ext cx="1143000" cy="2177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3000" y="3924300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ping 192.168.99.100</a:t>
            </a:r>
          </a:p>
          <a:p>
            <a:r>
              <a:rPr lang="en-US" dirty="0" smtClean="0"/>
              <a:t>CMD &gt; ping 172.17.0.15 --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2544987" y="2705100"/>
            <a:ext cx="45813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81800" y="342900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Docker0 -172.17.0.1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26" idx="0"/>
          </p:cNvCxnSpPr>
          <p:nvPr/>
        </p:nvCxnSpPr>
        <p:spPr>
          <a:xfrm flipH="1">
            <a:off x="7467600" y="712232"/>
            <a:ext cx="35018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1"/>
          </p:cNvCxnSpPr>
          <p:nvPr/>
        </p:nvCxnSpPr>
        <p:spPr>
          <a:xfrm flipV="1">
            <a:off x="5715000" y="527566"/>
            <a:ext cx="1066800" cy="347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81400" y="2628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  <a:endCxn id="26" idx="3"/>
          </p:cNvCxnSpPr>
          <p:nvPr/>
        </p:nvCxnSpPr>
        <p:spPr>
          <a:xfrm flipV="1">
            <a:off x="4234143" y="1560185"/>
            <a:ext cx="2532997" cy="125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2400" y="2933700"/>
            <a:ext cx="1905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2400" y="30099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192.168.99.100:9090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0" y="49149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RO:Lay1-OS- : 69.2MB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43053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RO:Lay2: installed </a:t>
            </a:r>
            <a:r>
              <a:rPr lang="en-US" dirty="0" err="1" smtClean="0"/>
              <a:t>nginx</a:t>
            </a:r>
            <a:r>
              <a:rPr lang="en-US" dirty="0" smtClean="0"/>
              <a:t>: 56.6MB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36957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RO:Lay3: </a:t>
            </a:r>
            <a:r>
              <a:rPr lang="en-US" dirty="0" err="1" smtClean="0"/>
              <a:t>ln</a:t>
            </a:r>
            <a:r>
              <a:rPr lang="en-US" dirty="0" smtClean="0"/>
              <a:t>-s : 22B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543800" y="3543300"/>
            <a:ext cx="3048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0" y="4457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933700"/>
            <a:ext cx="3581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mypage.html, ping bins: 19MB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3581400" y="2781300"/>
            <a:ext cx="15240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3924300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-ping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647700"/>
            <a:ext cx="24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 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3695700"/>
            <a:ext cx="3505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image push wl:1</a:t>
            </a:r>
          </a:p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image pull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5943600" y="571500"/>
            <a:ext cx="25146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295400" y="1028700"/>
            <a:ext cx="30480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Oracle.docker.com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2171700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nexus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266700"/>
            <a:ext cx="5638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000" y="342900"/>
            <a:ext cx="2819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pPr algn="ctr"/>
            <a:r>
              <a:rPr lang="en-US" dirty="0" smtClean="0"/>
              <a:t>          access.log and error.log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20193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/volumes/9d6c796783d449f5e1bd76c2f3211491bb660561aff818c116e84e997d2e0c34/_data</a:t>
            </a:r>
            <a:endParaRPr lang="en-US" sz="1200" dirty="0"/>
          </a:p>
        </p:txBody>
      </p:sp>
      <p:sp>
        <p:nvSpPr>
          <p:cNvPr id="9" name="Down Arrow 8"/>
          <p:cNvSpPr/>
          <p:nvPr/>
        </p:nvSpPr>
        <p:spPr>
          <a:xfrm>
            <a:off x="5257800" y="16383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8000" y="2476500"/>
            <a:ext cx="2819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6400" y="46863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/volumes/1234565666767675e1bd76c2f3211491bb660561aff818c116e84e997d2e0c34</a:t>
            </a:r>
            <a:r>
              <a:rPr lang="en-US" sz="1200" dirty="0" smtClean="0"/>
              <a:t>/_</a:t>
            </a:r>
            <a:r>
              <a:rPr lang="en-US" sz="1200" dirty="0" smtClean="0"/>
              <a:t>data – 100 rows of data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4876800" y="37719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41529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</a:t>
            </a:r>
            <a:r>
              <a:rPr lang="en-US" sz="1200" dirty="0" err="1" smtClean="0"/>
              <a:t>customerdb</a:t>
            </a:r>
            <a:r>
              <a:rPr lang="en-US" sz="1200" dirty="0" smtClean="0"/>
              <a:t>/_data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90500"/>
            <a:ext cx="60960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1257300"/>
            <a:ext cx="309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W1: 172.17.0.10</a:t>
            </a:r>
          </a:p>
          <a:p>
            <a:r>
              <a:rPr lang="en-US" dirty="0" err="1" smtClean="0"/>
              <a:t>j</a:t>
            </a:r>
            <a:r>
              <a:rPr lang="en-US" dirty="0" err="1" smtClean="0"/>
              <a:t>dbc:mysql</a:t>
            </a:r>
            <a:r>
              <a:rPr lang="en-US" dirty="0" smtClean="0"/>
              <a:t>://172.17.0.11:3306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4097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Db: 172.17.0.15:3306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80010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6291311" y="1580466"/>
            <a:ext cx="414289" cy="13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262890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W2: 172.17.0.12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4" idx="2"/>
          </p:cNvCxnSpPr>
          <p:nvPr/>
        </p:nvCxnSpPr>
        <p:spPr>
          <a:xfrm flipV="1">
            <a:off x="5541564" y="1779032"/>
            <a:ext cx="2266261" cy="1034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4953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n/w isolation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– use some name to connect to db and not an IP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8" idx="0"/>
          </p:cNvCxnSpPr>
          <p:nvPr/>
        </p:nvCxnSpPr>
        <p:spPr>
          <a:xfrm flipH="1">
            <a:off x="4675782" y="1903631"/>
            <a:ext cx="70074" cy="725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21717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14300"/>
            <a:ext cx="60960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400800" y="1562100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7696200" y="22479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91400" y="24765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/blog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29000" y="1638300"/>
            <a:ext cx="1905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err="1" smtClean="0"/>
              <a:t>Db_host</a:t>
            </a:r>
            <a:r>
              <a:rPr lang="en-US" dirty="0" smtClean="0"/>
              <a:t>:  blog-db</a:t>
            </a:r>
          </a:p>
          <a:p>
            <a:pPr algn="ctr"/>
            <a:r>
              <a:rPr lang="en-US" dirty="0" smtClean="0"/>
              <a:t>Port: 3306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3200400" y="723900"/>
            <a:ext cx="4953000" cy="4114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1800" y="11811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6779" y="1257300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Blog-ghost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2286000" y="1441966"/>
            <a:ext cx="1530779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3" idx="2"/>
          </p:cNvCxnSpPr>
          <p:nvPr/>
        </p:nvCxnSpPr>
        <p:spPr>
          <a:xfrm flipV="1">
            <a:off x="5334000" y="1981200"/>
            <a:ext cx="1066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53138</TotalTime>
  <Words>914</Words>
  <Application>Microsoft Office PowerPoint</Application>
  <PresentationFormat>On-screen Show (16:10)</PresentationFormat>
  <Paragraphs>365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163</cp:revision>
  <dcterms:created xsi:type="dcterms:W3CDTF">2016-08-22T15:27:48Z</dcterms:created>
  <dcterms:modified xsi:type="dcterms:W3CDTF">2019-08-02T04:08:56Z</dcterms:modified>
</cp:coreProperties>
</file>