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24" autoAdjust="0"/>
  </p:normalViewPr>
  <p:slideViewPr>
    <p:cSldViewPr>
      <p:cViewPr varScale="1">
        <p:scale>
          <a:sx n="87" d="100"/>
          <a:sy n="87" d="100"/>
        </p:scale>
        <p:origin x="-780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2E4C-C239-4644-B0EC-3358EA1C320D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0AF1-454F-4525-AF3B-C5039F99A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2E4C-C239-4644-B0EC-3358EA1C320D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0AF1-454F-4525-AF3B-C5039F99A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2E4C-C239-4644-B0EC-3358EA1C320D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0AF1-454F-4525-AF3B-C5039F99A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2E4C-C239-4644-B0EC-3358EA1C320D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0AF1-454F-4525-AF3B-C5039F99A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2E4C-C239-4644-B0EC-3358EA1C320D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0AF1-454F-4525-AF3B-C5039F99A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2E4C-C239-4644-B0EC-3358EA1C320D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0AF1-454F-4525-AF3B-C5039F99A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2E4C-C239-4644-B0EC-3358EA1C320D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0AF1-454F-4525-AF3B-C5039F99A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2E4C-C239-4644-B0EC-3358EA1C320D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0AF1-454F-4525-AF3B-C5039F99A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2E4C-C239-4644-B0EC-3358EA1C320D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0AF1-454F-4525-AF3B-C5039F99A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2E4C-C239-4644-B0EC-3358EA1C320D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0AF1-454F-4525-AF3B-C5039F99A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2E4C-C239-4644-B0EC-3358EA1C320D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0AF1-454F-4525-AF3B-C5039F99A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B2E4C-C239-4644-B0EC-3358EA1C320D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0AF1-454F-4525-AF3B-C5039F99A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457700"/>
            <a:ext cx="76962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Host/ windows/</a:t>
            </a:r>
            <a:r>
              <a:rPr lang="en-US" dirty="0" err="1" smtClean="0"/>
              <a:t>MacOs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29200" y="4114800"/>
            <a:ext cx="312420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Box (VMM)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1" y="2686050"/>
            <a:ext cx="37903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/>
              <a:buChar char="Ø"/>
            </a:pPr>
            <a:r>
              <a:rPr lang="en-US" dirty="0" smtClean="0"/>
              <a:t>where </a:t>
            </a:r>
            <a:r>
              <a:rPr lang="en-US" dirty="0" err="1" smtClean="0"/>
              <a:t>minikube</a:t>
            </a:r>
            <a:r>
              <a:rPr lang="en-US" dirty="0" smtClean="0"/>
              <a:t> </a:t>
            </a:r>
          </a:p>
          <a:p>
            <a:pPr>
              <a:buFont typeface="Wingdings"/>
              <a:buChar char="Ø"/>
            </a:pPr>
            <a:r>
              <a:rPr lang="en-US" dirty="0"/>
              <a:t> </a:t>
            </a:r>
            <a:r>
              <a:rPr lang="en-US" dirty="0" err="1" smtClean="0"/>
              <a:t>minikube</a:t>
            </a:r>
            <a:r>
              <a:rPr lang="en-US" dirty="0" smtClean="0"/>
              <a:t> start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Downloads boot2docker.iso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Talk to VB and brings up a VM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Logs into the VM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Downloads </a:t>
            </a:r>
            <a:r>
              <a:rPr lang="en-US" dirty="0" err="1" smtClean="0"/>
              <a:t>localkube</a:t>
            </a:r>
            <a:endParaRPr lang="en-US" dirty="0"/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4191000" y="3486150"/>
            <a:ext cx="838200" cy="771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800600" y="1771650"/>
            <a:ext cx="33528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00600" y="148590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48000" y="2628900"/>
            <a:ext cx="1981200" cy="1028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285750"/>
            <a:ext cx="5638800" cy="449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71800" y="28575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2400" y="3105150"/>
            <a:ext cx="958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C1</a:t>
            </a:r>
          </a:p>
          <a:p>
            <a:r>
              <a:rPr lang="en-US" sz="1400" dirty="0" smtClean="0"/>
              <a:t>172.18.0.2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867400" y="3105150"/>
            <a:ext cx="9589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C2</a:t>
            </a:r>
          </a:p>
          <a:p>
            <a:r>
              <a:rPr lang="en-US" sz="1400" dirty="0" smtClean="0"/>
              <a:t>172.18.0.3</a:t>
            </a:r>
          </a:p>
          <a:p>
            <a:r>
              <a:rPr lang="en-US" sz="1400" dirty="0" smtClean="0"/>
              <a:t>172.19.0.3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1657350"/>
            <a:ext cx="958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C3</a:t>
            </a:r>
          </a:p>
          <a:p>
            <a:r>
              <a:rPr lang="en-US" sz="1400" dirty="0" smtClean="0"/>
              <a:t>172.19.0.2</a:t>
            </a:r>
            <a:endParaRPr lang="en-US" sz="1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95400" y="211455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191000" y="3333750"/>
            <a:ext cx="1828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191000" y="1885950"/>
            <a:ext cx="1905000" cy="1143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524000" y="1123950"/>
            <a:ext cx="7620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53000" y="23431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Cloud 15"/>
          <p:cNvSpPr/>
          <p:nvPr/>
        </p:nvSpPr>
        <p:spPr>
          <a:xfrm>
            <a:off x="3429000" y="666750"/>
            <a:ext cx="4267200" cy="609600"/>
          </a:xfrm>
          <a:prstGeom prst="cloud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14800" y="590550"/>
            <a:ext cx="154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Bridge: 172.17.0.0/16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05600" y="312063"/>
            <a:ext cx="189026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Docker0: 172.17.0.1</a:t>
            </a:r>
          </a:p>
          <a:p>
            <a:r>
              <a:rPr lang="en-US" sz="1100" dirty="0" smtClean="0"/>
              <a:t>br-142108b31dbc: 172.18.0.1</a:t>
            </a:r>
          </a:p>
          <a:p>
            <a:r>
              <a:rPr lang="en-US" sz="1100" dirty="0" smtClean="0"/>
              <a:t>br-344163ede7da: 172.19.0.1</a:t>
            </a:r>
            <a:endParaRPr lang="en-US" sz="1100" dirty="0"/>
          </a:p>
        </p:txBody>
      </p:sp>
      <p:sp>
        <p:nvSpPr>
          <p:cNvPr id="19" name="Cloud 18"/>
          <p:cNvSpPr/>
          <p:nvPr/>
        </p:nvSpPr>
        <p:spPr>
          <a:xfrm>
            <a:off x="3276600" y="2952750"/>
            <a:ext cx="4267200" cy="1295400"/>
          </a:xfrm>
          <a:prstGeom prst="cloud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962400" y="2876550"/>
            <a:ext cx="1748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c1-c2-net: 172.18.0.0/16</a:t>
            </a:r>
            <a:endParaRPr lang="en-US" dirty="0"/>
          </a:p>
        </p:txBody>
      </p:sp>
      <p:sp>
        <p:nvSpPr>
          <p:cNvPr id="22" name="Cloud 21"/>
          <p:cNvSpPr/>
          <p:nvPr/>
        </p:nvSpPr>
        <p:spPr>
          <a:xfrm rot="5551771">
            <a:off x="4849629" y="2158325"/>
            <a:ext cx="3005108" cy="1295400"/>
          </a:xfrm>
          <a:prstGeom prst="cloud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495800" y="1657350"/>
            <a:ext cx="1732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c2-c3-net: 172.19.0.0/16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6" idx="1"/>
          </p:cNvCxnSpPr>
          <p:nvPr/>
        </p:nvCxnSpPr>
        <p:spPr>
          <a:xfrm>
            <a:off x="6172200" y="1918960"/>
            <a:ext cx="76200" cy="12623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285750"/>
            <a:ext cx="3048000" cy="449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71800" y="28575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429000" y="1809750"/>
            <a:ext cx="1752600" cy="220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Ghost:1-alpine</a:t>
            </a:r>
          </a:p>
          <a:p>
            <a:pPr algn="ctr"/>
            <a:r>
              <a:rPr lang="en-US" dirty="0" err="1" smtClean="0"/>
              <a:t>Root,welcome</a:t>
            </a:r>
            <a:r>
              <a:rPr lang="en-US" dirty="0" smtClean="0"/>
              <a:t>,</a:t>
            </a:r>
          </a:p>
          <a:p>
            <a:pPr algn="ctr"/>
            <a:r>
              <a:rPr lang="en-US" dirty="0" smtClean="0"/>
              <a:t>Blog-db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848600" y="1657350"/>
            <a:ext cx="1752600" cy="220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Mysql:5.7</a:t>
            </a:r>
          </a:p>
          <a:p>
            <a:pPr algn="ctr"/>
            <a:r>
              <a:rPr lang="en-US" dirty="0" smtClean="0"/>
              <a:t>3306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53400" y="150495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172.17.0.5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9372600" y="3257550"/>
            <a:ext cx="457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829800" y="3028950"/>
            <a:ext cx="457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23675" y="151661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05800" y="1276350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Blog-db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20000" y="209550"/>
            <a:ext cx="3048000" cy="449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20000" y="20955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" y="514351"/>
            <a:ext cx="2971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Networking which works on multiple machine</a:t>
            </a:r>
          </a:p>
          <a:p>
            <a:pPr marL="342900" indent="-342900">
              <a:buAutoNum type="arabicPeriod"/>
            </a:pPr>
            <a:r>
              <a:rPr lang="en-US" dirty="0" smtClean="0"/>
              <a:t>Manage container better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Across nodes</a:t>
            </a:r>
          </a:p>
          <a:p>
            <a:pPr marL="342900" indent="-342900">
              <a:buAutoNum type="arabicPeriod"/>
            </a:pPr>
            <a:r>
              <a:rPr lang="en-US" dirty="0" smtClean="0"/>
              <a:t>Scale, load balancing service access</a:t>
            </a:r>
          </a:p>
          <a:p>
            <a:pPr marL="342900" indent="-342900">
              <a:buAutoNum type="arabicPeriod"/>
            </a:pPr>
            <a:r>
              <a:rPr lang="en-US" dirty="0" smtClean="0"/>
              <a:t>Container placement</a:t>
            </a:r>
          </a:p>
          <a:p>
            <a:pPr marL="342900" indent="-342900">
              <a:buAutoNum type="arabicPeriod"/>
            </a:pPr>
            <a:r>
              <a:rPr lang="en-US" dirty="0" smtClean="0"/>
              <a:t>Rebalance the load</a:t>
            </a:r>
          </a:p>
          <a:p>
            <a:pPr marL="342900" indent="-342900">
              <a:buAutoNum type="arabicPeriod"/>
            </a:pPr>
            <a:r>
              <a:rPr lang="en-US" dirty="0" smtClean="0"/>
              <a:t>No node awareness</a:t>
            </a:r>
          </a:p>
          <a:p>
            <a:pPr marL="342900" indent="-342900">
              <a:buAutoNum type="arabicPeriod"/>
            </a:pPr>
            <a:r>
              <a:rPr lang="en-US" dirty="0" smtClean="0"/>
              <a:t>Configuration mgmt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71800" y="59055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Nodes 4G, 4C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26665" y="438150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Nodes 64G 16C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419600" y="2647950"/>
            <a:ext cx="1752600" cy="220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Ghost:1-alpine</a:t>
            </a:r>
          </a:p>
          <a:p>
            <a:pPr algn="ctr"/>
            <a:r>
              <a:rPr lang="en-US" dirty="0" err="1" smtClean="0"/>
              <a:t>Root,welcome</a:t>
            </a:r>
            <a:r>
              <a:rPr lang="en-US" dirty="0" smtClean="0"/>
              <a:t>,</a:t>
            </a:r>
          </a:p>
          <a:p>
            <a:pPr algn="ctr"/>
            <a:r>
              <a:rPr lang="en-US" dirty="0" smtClean="0"/>
              <a:t>Blog-db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14275" y="235481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172.17.0.7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724400" y="1885950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715000" y="257175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895600" y="3562350"/>
            <a:ext cx="609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lb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25" idx="1"/>
          </p:cNvCxnSpPr>
          <p:nvPr/>
        </p:nvCxnSpPr>
        <p:spPr>
          <a:xfrm flipV="1">
            <a:off x="2362200" y="394335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3"/>
          </p:cNvCxnSpPr>
          <p:nvPr/>
        </p:nvCxnSpPr>
        <p:spPr>
          <a:xfrm flipV="1">
            <a:off x="3505200" y="348615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8600" y="133350"/>
            <a:ext cx="170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of nodes</a:t>
            </a:r>
            <a:endParaRPr lang="en-US" dirty="0"/>
          </a:p>
        </p:txBody>
      </p:sp>
      <p:sp>
        <p:nvSpPr>
          <p:cNvPr id="33" name="Cloud 32"/>
          <p:cNvSpPr/>
          <p:nvPr/>
        </p:nvSpPr>
        <p:spPr>
          <a:xfrm>
            <a:off x="2819400" y="133350"/>
            <a:ext cx="8534400" cy="52578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3562350"/>
            <a:ext cx="2663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Orchestrating services</a:t>
            </a:r>
          </a:p>
          <a:p>
            <a:r>
              <a:rPr lang="en-US" dirty="0"/>
              <a:t>	</a:t>
            </a:r>
            <a:r>
              <a:rPr lang="en-US" dirty="0" smtClean="0"/>
              <a:t>1. K8s</a:t>
            </a:r>
          </a:p>
          <a:p>
            <a:r>
              <a:rPr lang="en-US" dirty="0"/>
              <a:t>	</a:t>
            </a:r>
            <a:r>
              <a:rPr lang="en-US" dirty="0" smtClean="0"/>
              <a:t>2. </a:t>
            </a:r>
            <a:r>
              <a:rPr lang="en-US" dirty="0" err="1" smtClean="0"/>
              <a:t>Docker</a:t>
            </a:r>
            <a:r>
              <a:rPr lang="en-US" dirty="0" smtClean="0"/>
              <a:t> Swarm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5779" y="-19050"/>
            <a:ext cx="43491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Swarm</a:t>
            </a:r>
          </a:p>
          <a:p>
            <a:pPr marL="342900" indent="-342900">
              <a:buAutoNum type="arabicPeriod"/>
            </a:pPr>
            <a:r>
              <a:rPr lang="en-US" dirty="0" smtClean="0"/>
              <a:t>OS and maintained by </a:t>
            </a:r>
            <a:r>
              <a:rPr lang="en-US" dirty="0" err="1" smtClean="0"/>
              <a:t>Docker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Swarm works with </a:t>
            </a:r>
            <a:r>
              <a:rPr lang="en-US" dirty="0" err="1" smtClean="0"/>
              <a:t>Docker</a:t>
            </a:r>
            <a:r>
              <a:rPr lang="en-US" dirty="0" smtClean="0"/>
              <a:t> containers</a:t>
            </a:r>
          </a:p>
          <a:p>
            <a:pPr marL="342900" indent="-342900">
              <a:buAutoNum type="arabicPeriod"/>
            </a:pPr>
            <a:r>
              <a:rPr lang="en-US" dirty="0" smtClean="0"/>
              <a:t>It has native support to </a:t>
            </a:r>
            <a:r>
              <a:rPr lang="en-US" dirty="0" err="1" smtClean="0"/>
              <a:t>docker</a:t>
            </a:r>
            <a:r>
              <a:rPr lang="en-US" dirty="0" smtClean="0"/>
              <a:t> containers</a:t>
            </a:r>
          </a:p>
          <a:p>
            <a:pPr marL="342900" indent="-342900">
              <a:buAutoNum type="arabicPeriod"/>
            </a:pPr>
            <a:r>
              <a:rPr lang="en-US" dirty="0" smtClean="0"/>
              <a:t>Its fairly new</a:t>
            </a:r>
          </a:p>
          <a:p>
            <a:pPr marL="342900" indent="-342900">
              <a:buAutoNum type="arabicPeriod"/>
            </a:pPr>
            <a:r>
              <a:rPr lang="en-US" dirty="0" smtClean="0"/>
              <a:t>Very to learn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Orch</a:t>
            </a:r>
            <a:r>
              <a:rPr lang="en-US" dirty="0" smtClean="0"/>
              <a:t>: DS Container D </a:t>
            </a:r>
            <a:r>
              <a:rPr lang="en-US" dirty="0" smtClean="0">
                <a:sym typeface="Wingdings" pitchFamily="2" charset="2"/>
              </a:rPr>
              <a:t> vendor lock in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800600" y="-19050"/>
            <a:ext cx="434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K8s</a:t>
            </a:r>
          </a:p>
          <a:p>
            <a:pPr marL="342900" indent="-342900">
              <a:buAutoNum type="arabicPeriod"/>
            </a:pPr>
            <a:r>
              <a:rPr lang="en-US" dirty="0" smtClean="0"/>
              <a:t>Open Source </a:t>
            </a:r>
          </a:p>
          <a:p>
            <a:pPr marL="342900" indent="-342900">
              <a:buAutoNum type="arabicPeriod"/>
            </a:pPr>
            <a:r>
              <a:rPr lang="en-US" dirty="0" smtClean="0"/>
              <a:t>Can work with any open container spec</a:t>
            </a:r>
          </a:p>
          <a:p>
            <a:pPr marL="342900" indent="-342900">
              <a:buAutoNum type="arabicPeriod"/>
            </a:pPr>
            <a:r>
              <a:rPr lang="en-US" dirty="0" smtClean="0"/>
              <a:t>No native support to </a:t>
            </a:r>
            <a:r>
              <a:rPr lang="en-US" dirty="0" err="1" smtClean="0"/>
              <a:t>docker</a:t>
            </a:r>
            <a:r>
              <a:rPr lang="en-US" dirty="0" smtClean="0"/>
              <a:t> containers</a:t>
            </a:r>
          </a:p>
          <a:p>
            <a:pPr marL="342900" indent="-342900">
              <a:buAutoNum type="arabicPeriod"/>
            </a:pPr>
            <a:r>
              <a:rPr lang="en-US" dirty="0" smtClean="0"/>
              <a:t>Battle tested – 10000’s nodes</a:t>
            </a:r>
          </a:p>
          <a:p>
            <a:pPr marL="342900" indent="-342900">
              <a:buAutoNum type="arabicPeriod"/>
            </a:pPr>
            <a:r>
              <a:rPr lang="en-US" dirty="0" smtClean="0"/>
              <a:t>New terms, a little steeper learning curve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Orch</a:t>
            </a:r>
            <a:r>
              <a:rPr lang="en-US" dirty="0" smtClean="0"/>
              <a:t>: K8s, </a:t>
            </a:r>
            <a:r>
              <a:rPr lang="en-US" dirty="0" err="1" smtClean="0"/>
              <a:t>Cont:D</a:t>
            </a:r>
            <a:r>
              <a:rPr lang="en-US" dirty="0" smtClean="0"/>
              <a:t>, CF,: No vendor </a:t>
            </a:r>
            <a:r>
              <a:rPr lang="en-US" dirty="0" err="1" smtClean="0"/>
              <a:t>lockin</a:t>
            </a: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400" y="209550"/>
            <a:ext cx="5334000" cy="4629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00400" y="20955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6244076" y="675409"/>
            <a:ext cx="164837" cy="1194955"/>
          </a:xfrm>
          <a:custGeom>
            <a:avLst/>
            <a:gdLst>
              <a:gd name="connsiteX0" fmla="*/ 115160 w 164837"/>
              <a:gd name="connsiteY0" fmla="*/ 0 h 1194955"/>
              <a:gd name="connsiteX1" fmla="*/ 83988 w 164837"/>
              <a:gd name="connsiteY1" fmla="*/ 114300 h 1194955"/>
              <a:gd name="connsiteX2" fmla="*/ 63206 w 164837"/>
              <a:gd name="connsiteY2" fmla="*/ 446809 h 1194955"/>
              <a:gd name="connsiteX3" fmla="*/ 94379 w 164837"/>
              <a:gd name="connsiteY3" fmla="*/ 467591 h 1194955"/>
              <a:gd name="connsiteX4" fmla="*/ 104769 w 164837"/>
              <a:gd name="connsiteY4" fmla="*/ 831273 h 1194955"/>
              <a:gd name="connsiteX5" fmla="*/ 156724 w 164837"/>
              <a:gd name="connsiteY5" fmla="*/ 883227 h 1194955"/>
              <a:gd name="connsiteX6" fmla="*/ 135942 w 164837"/>
              <a:gd name="connsiteY6" fmla="*/ 1070264 h 1194955"/>
              <a:gd name="connsiteX7" fmla="*/ 125551 w 164837"/>
              <a:gd name="connsiteY7" fmla="*/ 1194955 h 119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4837" h="1194955">
                <a:moveTo>
                  <a:pt x="115160" y="0"/>
                </a:moveTo>
                <a:cubicBezTo>
                  <a:pt x="104769" y="38100"/>
                  <a:pt x="91142" y="75462"/>
                  <a:pt x="83988" y="114300"/>
                </a:cubicBezTo>
                <a:cubicBezTo>
                  <a:pt x="76754" y="153573"/>
                  <a:pt x="0" y="358322"/>
                  <a:pt x="63206" y="446809"/>
                </a:cubicBezTo>
                <a:cubicBezTo>
                  <a:pt x="70465" y="456971"/>
                  <a:pt x="83988" y="460664"/>
                  <a:pt x="94379" y="467591"/>
                </a:cubicBezTo>
                <a:cubicBezTo>
                  <a:pt x="97842" y="588818"/>
                  <a:pt x="86779" y="711338"/>
                  <a:pt x="104769" y="831273"/>
                </a:cubicBezTo>
                <a:cubicBezTo>
                  <a:pt x="108402" y="855494"/>
                  <a:pt x="153556" y="858941"/>
                  <a:pt x="156724" y="883227"/>
                </a:cubicBezTo>
                <a:cubicBezTo>
                  <a:pt x="164837" y="945429"/>
                  <a:pt x="142397" y="1007868"/>
                  <a:pt x="135942" y="1070264"/>
                </a:cubicBezTo>
                <a:cubicBezTo>
                  <a:pt x="125237" y="1173741"/>
                  <a:pt x="125551" y="1147599"/>
                  <a:pt x="125551" y="119495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01884" y="104775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>
            <a:off x="762000" y="1581150"/>
            <a:ext cx="457200" cy="533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112395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kubectl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3405963" y="1070264"/>
            <a:ext cx="220464" cy="1080654"/>
          </a:xfrm>
          <a:custGeom>
            <a:avLst/>
            <a:gdLst>
              <a:gd name="connsiteX0" fmla="*/ 95773 w 220464"/>
              <a:gd name="connsiteY0" fmla="*/ 0 h 1080654"/>
              <a:gd name="connsiteX1" fmla="*/ 64601 w 220464"/>
              <a:gd name="connsiteY1" fmla="*/ 20781 h 1080654"/>
              <a:gd name="connsiteX2" fmla="*/ 54210 w 220464"/>
              <a:gd name="connsiteY2" fmla="*/ 51954 h 1080654"/>
              <a:gd name="connsiteX3" fmla="*/ 23037 w 220464"/>
              <a:gd name="connsiteY3" fmla="*/ 83127 h 1080654"/>
              <a:gd name="connsiteX4" fmla="*/ 23037 w 220464"/>
              <a:gd name="connsiteY4" fmla="*/ 228600 h 1080654"/>
              <a:gd name="connsiteX5" fmla="*/ 54210 w 220464"/>
              <a:gd name="connsiteY5" fmla="*/ 238991 h 1080654"/>
              <a:gd name="connsiteX6" fmla="*/ 85382 w 220464"/>
              <a:gd name="connsiteY6" fmla="*/ 270163 h 1080654"/>
              <a:gd name="connsiteX7" fmla="*/ 116555 w 220464"/>
              <a:gd name="connsiteY7" fmla="*/ 290945 h 1080654"/>
              <a:gd name="connsiteX8" fmla="*/ 126946 w 220464"/>
              <a:gd name="connsiteY8" fmla="*/ 415636 h 1080654"/>
              <a:gd name="connsiteX9" fmla="*/ 116555 w 220464"/>
              <a:gd name="connsiteY9" fmla="*/ 581891 h 1080654"/>
              <a:gd name="connsiteX10" fmla="*/ 106164 w 220464"/>
              <a:gd name="connsiteY10" fmla="*/ 613063 h 1080654"/>
              <a:gd name="connsiteX11" fmla="*/ 126946 w 220464"/>
              <a:gd name="connsiteY11" fmla="*/ 737754 h 1080654"/>
              <a:gd name="connsiteX12" fmla="*/ 158119 w 220464"/>
              <a:gd name="connsiteY12" fmla="*/ 768927 h 1080654"/>
              <a:gd name="connsiteX13" fmla="*/ 178901 w 220464"/>
              <a:gd name="connsiteY13" fmla="*/ 852054 h 1080654"/>
              <a:gd name="connsiteX14" fmla="*/ 199682 w 220464"/>
              <a:gd name="connsiteY14" fmla="*/ 883227 h 1080654"/>
              <a:gd name="connsiteX15" fmla="*/ 210073 w 220464"/>
              <a:gd name="connsiteY15" fmla="*/ 924791 h 1080654"/>
              <a:gd name="connsiteX16" fmla="*/ 220464 w 220464"/>
              <a:gd name="connsiteY16" fmla="*/ 1080654 h 1080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0464" h="1080654">
                <a:moveTo>
                  <a:pt x="95773" y="0"/>
                </a:moveTo>
                <a:cubicBezTo>
                  <a:pt x="85382" y="6927"/>
                  <a:pt x="72402" y="11030"/>
                  <a:pt x="64601" y="20781"/>
                </a:cubicBezTo>
                <a:cubicBezTo>
                  <a:pt x="57759" y="29334"/>
                  <a:pt x="60286" y="42840"/>
                  <a:pt x="54210" y="51954"/>
                </a:cubicBezTo>
                <a:cubicBezTo>
                  <a:pt x="46059" y="64181"/>
                  <a:pt x="33428" y="72736"/>
                  <a:pt x="23037" y="83127"/>
                </a:cubicBezTo>
                <a:cubicBezTo>
                  <a:pt x="12517" y="135724"/>
                  <a:pt x="0" y="171007"/>
                  <a:pt x="23037" y="228600"/>
                </a:cubicBezTo>
                <a:cubicBezTo>
                  <a:pt x="27105" y="238770"/>
                  <a:pt x="43819" y="235527"/>
                  <a:pt x="54210" y="238991"/>
                </a:cubicBezTo>
                <a:cubicBezTo>
                  <a:pt x="64601" y="249382"/>
                  <a:pt x="74093" y="260756"/>
                  <a:pt x="85382" y="270163"/>
                </a:cubicBezTo>
                <a:cubicBezTo>
                  <a:pt x="94976" y="278158"/>
                  <a:pt x="113124" y="278937"/>
                  <a:pt x="116555" y="290945"/>
                </a:cubicBezTo>
                <a:cubicBezTo>
                  <a:pt x="128013" y="331048"/>
                  <a:pt x="123482" y="374072"/>
                  <a:pt x="126946" y="415636"/>
                </a:cubicBezTo>
                <a:cubicBezTo>
                  <a:pt x="123482" y="471054"/>
                  <a:pt x="122368" y="526670"/>
                  <a:pt x="116555" y="581891"/>
                </a:cubicBezTo>
                <a:cubicBezTo>
                  <a:pt x="115408" y="592784"/>
                  <a:pt x="106164" y="602110"/>
                  <a:pt x="106164" y="613063"/>
                </a:cubicBezTo>
                <a:cubicBezTo>
                  <a:pt x="106164" y="613564"/>
                  <a:pt x="116002" y="718602"/>
                  <a:pt x="126946" y="737754"/>
                </a:cubicBezTo>
                <a:cubicBezTo>
                  <a:pt x="134237" y="750513"/>
                  <a:pt x="147728" y="758536"/>
                  <a:pt x="158119" y="768927"/>
                </a:cubicBezTo>
                <a:cubicBezTo>
                  <a:pt x="165046" y="796636"/>
                  <a:pt x="169140" y="825212"/>
                  <a:pt x="178901" y="852054"/>
                </a:cubicBezTo>
                <a:cubicBezTo>
                  <a:pt x="183169" y="863790"/>
                  <a:pt x="194763" y="871748"/>
                  <a:pt x="199682" y="883227"/>
                </a:cubicBezTo>
                <a:cubicBezTo>
                  <a:pt x="205307" y="896353"/>
                  <a:pt x="206609" y="910936"/>
                  <a:pt x="210073" y="924791"/>
                </a:cubicBezTo>
                <a:lnTo>
                  <a:pt x="220464" y="1080654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05200" y="1428750"/>
            <a:ext cx="131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 services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9" idx="1"/>
          </p:cNvCxnSpPr>
          <p:nvPr/>
        </p:nvCxnSpPr>
        <p:spPr>
          <a:xfrm>
            <a:off x="1447800" y="1581150"/>
            <a:ext cx="2057400" cy="322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66800" y="742950"/>
            <a:ext cx="2499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Kubectl</a:t>
            </a:r>
            <a:r>
              <a:rPr lang="en-US" dirty="0" smtClean="0"/>
              <a:t> apply –f pod.yml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62200" y="1352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9" idx="3"/>
            <a:endCxn id="5" idx="1"/>
          </p:cNvCxnSpPr>
          <p:nvPr/>
        </p:nvCxnSpPr>
        <p:spPr>
          <a:xfrm flipV="1">
            <a:off x="4817290" y="1232416"/>
            <a:ext cx="1484594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12387" y="1319540"/>
            <a:ext cx="18646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2. Create a container for POD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477000" y="1428750"/>
            <a:ext cx="381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477000" y="2190750"/>
            <a:ext cx="1143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77000" y="1657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6934200" y="1352550"/>
            <a:ext cx="228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81800" y="1581150"/>
            <a:ext cx="1620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4. Create </a:t>
            </a:r>
            <a:r>
              <a:rPr lang="en-US" sz="1100" dirty="0" err="1" smtClean="0"/>
              <a:t>nginx</a:t>
            </a:r>
            <a:r>
              <a:rPr lang="en-US" sz="1100" dirty="0" smtClean="0"/>
              <a:t> container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086600" y="666750"/>
            <a:ext cx="381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543800" y="438150"/>
            <a:ext cx="1219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086600" y="7546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429000" y="3181350"/>
            <a:ext cx="18288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429000" y="2876550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172.17.0.6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038600" y="3867150"/>
            <a:ext cx="1219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Nginx:80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543800" y="3486150"/>
            <a:ext cx="990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400" y="209550"/>
            <a:ext cx="5334000" cy="4629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00400" y="20955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9000" y="2114550"/>
            <a:ext cx="2133600" cy="251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9000" y="4552950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172.17.0.6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600" y="356235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Mysql:3306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429000" y="2190750"/>
            <a:ext cx="19050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Ghost:2368</a:t>
            </a:r>
          </a:p>
          <a:p>
            <a:pPr algn="ctr"/>
            <a:r>
              <a:rPr lang="en-US" dirty="0"/>
              <a:t>l</a:t>
            </a:r>
            <a:r>
              <a:rPr lang="en-US" dirty="0" smtClean="0"/>
              <a:t>ocalhost:3306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96000" y="1504950"/>
            <a:ext cx="21336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19800" y="1200150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172.17.0.7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096000" y="1581150"/>
            <a:ext cx="19050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Ghost:2368</a:t>
            </a:r>
          </a:p>
          <a:p>
            <a:pPr algn="ctr"/>
            <a:r>
              <a:rPr lang="en-US" dirty="0" smtClean="0"/>
              <a:t>172.17.0.9:3306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72200" y="3619500"/>
            <a:ext cx="2133600" cy="933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96000" y="3314700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172.17.0.9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172200" y="3695700"/>
            <a:ext cx="1676400" cy="781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Mysql:3306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1" idx="0"/>
          </p:cNvCxnSpPr>
          <p:nvPr/>
        </p:nvCxnSpPr>
        <p:spPr>
          <a:xfrm flipH="1">
            <a:off x="7010400" y="2724150"/>
            <a:ext cx="76200" cy="971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419600" y="819150"/>
            <a:ext cx="21336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419600" y="514350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172.17.0.8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419600" y="895350"/>
            <a:ext cx="19050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Ghost:2368</a:t>
            </a:r>
          </a:p>
          <a:p>
            <a:pPr algn="ctr"/>
            <a:r>
              <a:rPr lang="en-US" dirty="0" smtClean="0"/>
              <a:t>172.17.0.9:3306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15000" y="2114550"/>
            <a:ext cx="11430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7010400" y="361950"/>
            <a:ext cx="914400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0" y="43815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3"/>
            <a:endCxn id="2" idx="2"/>
          </p:cNvCxnSpPr>
          <p:nvPr/>
        </p:nvCxnSpPr>
        <p:spPr>
          <a:xfrm>
            <a:off x="5791200" y="81915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miley Face 5"/>
          <p:cNvSpPr/>
          <p:nvPr/>
        </p:nvSpPr>
        <p:spPr>
          <a:xfrm>
            <a:off x="228600" y="994886"/>
            <a:ext cx="533400" cy="533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6"/>
          </p:cNvCxnSpPr>
          <p:nvPr/>
        </p:nvCxnSpPr>
        <p:spPr>
          <a:xfrm>
            <a:off x="762000" y="1261586"/>
            <a:ext cx="381000" cy="1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57108" y="1200150"/>
            <a:ext cx="1372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12.4.23.45:3306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95800" y="1200150"/>
            <a:ext cx="1372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12.4.23.46:8080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72000" y="1578173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5800" y="2340173"/>
            <a:ext cx="1372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12.4.23.47:8080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4" idx="3"/>
            <a:endCxn id="2" idx="2"/>
          </p:cNvCxnSpPr>
          <p:nvPr/>
        </p:nvCxnSpPr>
        <p:spPr>
          <a:xfrm flipV="1">
            <a:off x="5791200" y="819150"/>
            <a:ext cx="1219200" cy="1140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286000" y="918686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ha-proxy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0" y="61388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12.4.23.48:80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1" y="1680686"/>
            <a:ext cx="1904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Backends</a:t>
            </a:r>
            <a:r>
              <a:rPr lang="en-US" sz="1400" dirty="0" smtClean="0"/>
              <a:t>: round-robin</a:t>
            </a:r>
          </a:p>
          <a:p>
            <a:r>
              <a:rPr lang="en-US" sz="1400" dirty="0" smtClean="0"/>
              <a:t>         </a:t>
            </a:r>
            <a:r>
              <a:rPr lang="en-US" sz="1400" dirty="0" smtClean="0"/>
              <a:t>12.4.23.46:8080</a:t>
            </a:r>
          </a:p>
          <a:p>
            <a:r>
              <a:rPr lang="en-US" sz="1400" dirty="0" smtClean="0"/>
              <a:t>         12.4.23.47:8080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1" idx="3"/>
            <a:endCxn id="3" idx="1"/>
          </p:cNvCxnSpPr>
          <p:nvPr/>
        </p:nvCxnSpPr>
        <p:spPr>
          <a:xfrm flipV="1">
            <a:off x="3429000" y="819150"/>
            <a:ext cx="1143000" cy="480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3"/>
            <a:endCxn id="14" idx="1"/>
          </p:cNvCxnSpPr>
          <p:nvPr/>
        </p:nvCxnSpPr>
        <p:spPr>
          <a:xfrm>
            <a:off x="3429000" y="1299686"/>
            <a:ext cx="1143000" cy="659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14400" y="0"/>
            <a:ext cx="9144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dns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85800" y="381000"/>
            <a:ext cx="15680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App:80 -&gt; 12.4.23.48:80</a:t>
            </a:r>
            <a:endParaRPr 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152400" y="4183618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app:80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0" idx="3"/>
          </p:cNvCxnSpPr>
          <p:nvPr/>
        </p:nvCxnSpPr>
        <p:spPr>
          <a:xfrm flipV="1">
            <a:off x="987885" y="4324350"/>
            <a:ext cx="993315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90600" y="3943350"/>
            <a:ext cx="999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Dns</a:t>
            </a:r>
            <a:r>
              <a:rPr lang="en-US" sz="1400" dirty="0" smtClean="0"/>
              <a:t> lookup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981200" y="417195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12.4.23.48:80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048000" y="4292084"/>
            <a:ext cx="1371600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276600" y="4095750"/>
            <a:ext cx="612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lookup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419600" y="4171950"/>
            <a:ext cx="12057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12.4.23.47:8080</a:t>
            </a:r>
            <a:endParaRPr lang="en-US" sz="1200" dirty="0"/>
          </a:p>
        </p:txBody>
      </p:sp>
      <p:cxnSp>
        <p:nvCxnSpPr>
          <p:cNvPr id="52" name="Straight Arrow Connector 51"/>
          <p:cNvCxnSpPr>
            <a:endCxn id="15" idx="2"/>
          </p:cNvCxnSpPr>
          <p:nvPr/>
        </p:nvCxnSpPr>
        <p:spPr>
          <a:xfrm flipV="1">
            <a:off x="5181600" y="2647950"/>
            <a:ext cx="446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486400" y="272415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410200" y="3486150"/>
            <a:ext cx="1372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12.4.23.47:8080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00600" y="133350"/>
            <a:ext cx="4191000" cy="4629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76800" y="209550"/>
            <a:ext cx="2054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Minikube</a:t>
            </a:r>
            <a:r>
              <a:rPr lang="en-US" sz="1400" dirty="0" smtClean="0"/>
              <a:t> 192.168.99.100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7010400" y="819150"/>
            <a:ext cx="13716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315200" y="1276350"/>
            <a:ext cx="1066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aa:80(Target Port)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0400" y="511373"/>
            <a:ext cx="23152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172.17.0.9 (through selector)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4762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Service:</a:t>
            </a:r>
          </a:p>
          <a:p>
            <a:pPr marL="342900" indent="-342900">
              <a:buAutoNum type="arabicPeriod"/>
            </a:pPr>
            <a:r>
              <a:rPr lang="en-US" dirty="0" smtClean="0"/>
              <a:t>(optional) expose a pod to the outside world </a:t>
            </a:r>
          </a:p>
          <a:p>
            <a:pPr marL="342900" indent="-342900">
              <a:buAutoNum type="arabicPeriod"/>
            </a:pPr>
            <a:r>
              <a:rPr lang="en-US" dirty="0" smtClean="0"/>
              <a:t>Load balancing</a:t>
            </a:r>
          </a:p>
          <a:p>
            <a:pPr marL="342900" indent="-342900">
              <a:buAutoNum type="arabicPeriod"/>
            </a:pPr>
            <a:r>
              <a:rPr lang="en-US" dirty="0" smtClean="0"/>
              <a:t>DNS mapping ( Service discovery)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7200" y="2038350"/>
            <a:ext cx="10857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31001</a:t>
            </a:r>
          </a:p>
          <a:p>
            <a:r>
              <a:rPr lang="en-US" dirty="0" err="1" smtClean="0"/>
              <a:t>NodePort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>
          <a:xfrm flipV="1">
            <a:off x="3124200" y="2361516"/>
            <a:ext cx="1143000" cy="362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20" idx="1"/>
          </p:cNvCxnSpPr>
          <p:nvPr/>
        </p:nvCxnSpPr>
        <p:spPr>
          <a:xfrm flipV="1">
            <a:off x="5352946" y="2266950"/>
            <a:ext cx="209654" cy="94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>
            <a:off x="7620000" y="81915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86600" y="2952750"/>
            <a:ext cx="13716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91400" y="3409950"/>
            <a:ext cx="1066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aa:80(Target Port)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086600" y="2644973"/>
            <a:ext cx="2312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172.17.0.10(through selector</a:t>
            </a:r>
            <a:endParaRPr lang="en-US" sz="1400" dirty="0"/>
          </a:p>
        </p:txBody>
      </p:sp>
      <p:cxnSp>
        <p:nvCxnSpPr>
          <p:cNvPr id="19" name="Straight Arrow Connector 18"/>
          <p:cNvCxnSpPr>
            <a:endCxn id="17" idx="0"/>
          </p:cNvCxnSpPr>
          <p:nvPr/>
        </p:nvCxnSpPr>
        <p:spPr>
          <a:xfrm>
            <a:off x="7696200" y="295275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562600" y="1885950"/>
            <a:ext cx="1066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630165" y="1504950"/>
            <a:ext cx="85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Hw-svc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0" idx="3"/>
            <a:endCxn id="6" idx="1"/>
          </p:cNvCxnSpPr>
          <p:nvPr/>
        </p:nvCxnSpPr>
        <p:spPr>
          <a:xfrm flipV="1">
            <a:off x="6629400" y="665262"/>
            <a:ext cx="381000" cy="1601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3"/>
            <a:endCxn id="18" idx="1"/>
          </p:cNvCxnSpPr>
          <p:nvPr/>
        </p:nvCxnSpPr>
        <p:spPr>
          <a:xfrm>
            <a:off x="6629400" y="2266950"/>
            <a:ext cx="457200" cy="531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334000" y="2687419"/>
            <a:ext cx="16014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10.98.220.82:8888</a:t>
            </a:r>
          </a:p>
          <a:p>
            <a:r>
              <a:rPr lang="en-US" sz="1200" dirty="0" smtClean="0"/>
              <a:t>IP:PORT</a:t>
            </a:r>
          </a:p>
          <a:p>
            <a:r>
              <a:rPr lang="en-US" sz="1200" dirty="0" smtClean="0"/>
              <a:t>Service IP: service Port</a:t>
            </a:r>
            <a:endParaRPr lang="en-US" sz="1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133350"/>
            <a:ext cx="7848600" cy="4629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85750"/>
            <a:ext cx="2054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Minikube</a:t>
            </a:r>
            <a:r>
              <a:rPr lang="en-US" sz="1400" dirty="0" smtClean="0"/>
              <a:t> 192.168.99.100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524000" y="2495550"/>
            <a:ext cx="13716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00200" y="2571750"/>
            <a:ext cx="12192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Ghost:1-alpine</a:t>
            </a:r>
          </a:p>
          <a:p>
            <a:pPr algn="ctr"/>
            <a:r>
              <a:rPr lang="en-US" sz="1400" dirty="0" smtClean="0"/>
              <a:t>Host:db-svc:8888</a:t>
            </a:r>
          </a:p>
          <a:p>
            <a:pPr algn="ctr"/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524000" y="2187773"/>
            <a:ext cx="9589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172.17.0.9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800600" y="2571750"/>
            <a:ext cx="13716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53000" y="2800350"/>
            <a:ext cx="1066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Mysql:5.7</a:t>
            </a:r>
          </a:p>
          <a:p>
            <a:pPr algn="ctr"/>
            <a:r>
              <a:rPr lang="en-US" sz="1400" dirty="0" smtClean="0"/>
              <a:t>3306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4800600" y="2263973"/>
            <a:ext cx="1050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172.17.0.10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1657350"/>
            <a:ext cx="13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db-svc:8888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  <a:endCxn id="9" idx="0"/>
          </p:cNvCxnSpPr>
          <p:nvPr/>
        </p:nvCxnSpPr>
        <p:spPr>
          <a:xfrm flipH="1">
            <a:off x="5325744" y="2026682"/>
            <a:ext cx="208512" cy="237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00200" y="1657350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ghost-svc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28935" y="2026682"/>
            <a:ext cx="4665" cy="16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1"/>
          </p:cNvCxnSpPr>
          <p:nvPr/>
        </p:nvCxnSpPr>
        <p:spPr>
          <a:xfrm flipH="1">
            <a:off x="762000" y="1842016"/>
            <a:ext cx="838200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0437" y="173355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32023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48200" y="590550"/>
            <a:ext cx="23622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477000" y="3311723"/>
            <a:ext cx="23622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0" y="3311723"/>
            <a:ext cx="23622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914400" y="1047750"/>
            <a:ext cx="609600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361950"/>
            <a:ext cx="2057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Kubectl</a:t>
            </a:r>
            <a:r>
              <a:rPr lang="en-US" dirty="0" smtClean="0"/>
              <a:t> create..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4600" y="2266950"/>
            <a:ext cx="67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docker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7000" y="4527946"/>
            <a:ext cx="67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docker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32770" y="4530923"/>
            <a:ext cx="67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docker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0" y="4835723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Node1 k8snode1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77000" y="4835723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Node2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57008" y="3311723"/>
            <a:ext cx="653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kubelet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77000" y="3311723"/>
            <a:ext cx="653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kubelet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57208" y="590550"/>
            <a:ext cx="653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kubelet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67400" y="285750"/>
            <a:ext cx="1980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Master Node: k8smaster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00600" y="590550"/>
            <a:ext cx="1021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api</a:t>
            </a:r>
            <a:r>
              <a:rPr lang="en-US" sz="1600" dirty="0" smtClean="0"/>
              <a:t>-server</a:t>
            </a:r>
            <a:endParaRPr lang="en-US" sz="1600" dirty="0"/>
          </a:p>
        </p:txBody>
      </p:sp>
      <p:cxnSp>
        <p:nvCxnSpPr>
          <p:cNvPr id="22" name="Straight Arrow Connector 21"/>
          <p:cNvCxnSpPr>
            <a:stCxn id="5" idx="3"/>
            <a:endCxn id="20" idx="1"/>
          </p:cNvCxnSpPr>
          <p:nvPr/>
        </p:nvCxnSpPr>
        <p:spPr>
          <a:xfrm flipV="1">
            <a:off x="2286000" y="759827"/>
            <a:ext cx="2514600" cy="287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64636" y="709940"/>
            <a:ext cx="1197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1. Create dep.yml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0" idx="2"/>
            <a:endCxn id="27" idx="0"/>
          </p:cNvCxnSpPr>
          <p:nvPr/>
        </p:nvCxnSpPr>
        <p:spPr>
          <a:xfrm>
            <a:off x="5311285" y="929104"/>
            <a:ext cx="247293" cy="271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48200" y="1200150"/>
            <a:ext cx="1820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Controller-manager</a:t>
            </a:r>
          </a:p>
          <a:p>
            <a:r>
              <a:rPr lang="en-US" sz="1100" dirty="0" smtClean="0"/>
              <a:t>(</a:t>
            </a:r>
            <a:r>
              <a:rPr lang="en-US" sz="1100" dirty="0" err="1" smtClean="0"/>
              <a:t>dep</a:t>
            </a:r>
            <a:r>
              <a:rPr lang="en-US" sz="1100" dirty="0" smtClean="0"/>
              <a:t>, </a:t>
            </a:r>
            <a:r>
              <a:rPr lang="en-US" sz="1100" dirty="0" err="1" smtClean="0"/>
              <a:t>rc</a:t>
            </a:r>
            <a:r>
              <a:rPr lang="en-US" sz="1100" dirty="0" smtClean="0"/>
              <a:t>, </a:t>
            </a:r>
            <a:r>
              <a:rPr lang="en-US" sz="1100" dirty="0" err="1" smtClean="0"/>
              <a:t>rs</a:t>
            </a:r>
            <a:r>
              <a:rPr lang="en-US" sz="1100" dirty="0" smtClean="0"/>
              <a:t>, pod-def)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76800" y="1885950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</a:t>
            </a:r>
            <a:r>
              <a:rPr lang="en-US" sz="1600" dirty="0" smtClean="0"/>
              <a:t>cheduler</a:t>
            </a:r>
            <a:endParaRPr lang="en-US" sz="1600" dirty="0"/>
          </a:p>
        </p:txBody>
      </p:sp>
      <p:cxnSp>
        <p:nvCxnSpPr>
          <p:cNvPr id="30" name="Straight Arrow Connector 29"/>
          <p:cNvCxnSpPr>
            <a:stCxn id="27" idx="2"/>
            <a:endCxn id="28" idx="0"/>
          </p:cNvCxnSpPr>
          <p:nvPr/>
        </p:nvCxnSpPr>
        <p:spPr>
          <a:xfrm flipH="1">
            <a:off x="5375495" y="1723370"/>
            <a:ext cx="183083" cy="162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3" idx="0"/>
          </p:cNvCxnSpPr>
          <p:nvPr/>
        </p:nvCxnSpPr>
        <p:spPr>
          <a:xfrm flipH="1">
            <a:off x="5083604" y="2266950"/>
            <a:ext cx="250396" cy="1044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57800" y="9231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10200" y="1581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29200" y="27519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13" idx="2"/>
            <a:endCxn id="9" idx="0"/>
          </p:cNvCxnSpPr>
          <p:nvPr/>
        </p:nvCxnSpPr>
        <p:spPr>
          <a:xfrm flipH="1">
            <a:off x="5071485" y="3588722"/>
            <a:ext cx="12119" cy="942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4724400" y="4095750"/>
            <a:ext cx="236970" cy="436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962400" y="3867150"/>
            <a:ext cx="838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Pod</a:t>
            </a:r>
            <a:endParaRPr lang="en-US" dirty="0"/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4419600" y="4248150"/>
            <a:ext cx="313170" cy="436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124200" y="424815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nginx</a:t>
            </a:r>
            <a:endParaRPr lang="en-US" sz="1200" dirty="0"/>
          </a:p>
        </p:txBody>
      </p:sp>
      <p:cxnSp>
        <p:nvCxnSpPr>
          <p:cNvPr id="46" name="Straight Arrow Connector 45"/>
          <p:cNvCxnSpPr>
            <a:endCxn id="44" idx="6"/>
          </p:cNvCxnSpPr>
          <p:nvPr/>
        </p:nvCxnSpPr>
        <p:spPr>
          <a:xfrm flipH="1" flipV="1">
            <a:off x="3886200" y="440055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953000" y="37425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689786" y="41235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461186" y="42759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7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080186" y="4400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8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419600" y="666750"/>
            <a:ext cx="1981200" cy="16002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3200400" y="1885950"/>
            <a:ext cx="1219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91548" y="2266950"/>
            <a:ext cx="1470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Control-plane</a:t>
            </a:r>
            <a:endParaRPr lang="en-US" dirty="0"/>
          </a:p>
        </p:txBody>
      </p:sp>
      <p:sp>
        <p:nvSpPr>
          <p:cNvPr id="55" name="Can 54"/>
          <p:cNvSpPr/>
          <p:nvPr/>
        </p:nvSpPr>
        <p:spPr>
          <a:xfrm>
            <a:off x="6477000" y="1581150"/>
            <a:ext cx="762000" cy="533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etcd</a:t>
            </a:r>
            <a:endParaRPr lang="en-US" dirty="0"/>
          </a:p>
        </p:txBody>
      </p:sp>
      <p:cxnSp>
        <p:nvCxnSpPr>
          <p:cNvPr id="57" name="Straight Arrow Connector 56"/>
          <p:cNvCxnSpPr>
            <a:endCxn id="55" idx="2"/>
          </p:cNvCxnSpPr>
          <p:nvPr/>
        </p:nvCxnSpPr>
        <p:spPr>
          <a:xfrm>
            <a:off x="6019800" y="1504950"/>
            <a:ext cx="4572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7239000" y="135255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315200" y="1047750"/>
            <a:ext cx="121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data-plane</a:t>
            </a:r>
            <a:endParaRPr lang="en-US" dirty="0"/>
          </a:p>
        </p:txBody>
      </p:sp>
      <p:sp>
        <p:nvSpPr>
          <p:cNvPr id="64" name="Cloud 63"/>
          <p:cNvSpPr/>
          <p:nvPr/>
        </p:nvSpPr>
        <p:spPr>
          <a:xfrm>
            <a:off x="4800600" y="2419350"/>
            <a:ext cx="2286000" cy="1295400"/>
          </a:xfrm>
          <a:prstGeom prst="cloud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638800" y="2800350"/>
            <a:ext cx="2977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Calico (AWS) , flannel (Oracle) , cloud-weave(GC)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0" y="2724150"/>
            <a:ext cx="1219200" cy="2419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US" sz="1200" dirty="0" err="1" smtClean="0"/>
              <a:t>Docker</a:t>
            </a:r>
            <a:endParaRPr lang="en-US" sz="1200" dirty="0" smtClean="0"/>
          </a:p>
          <a:p>
            <a:pPr marL="342900" indent="-342900" algn="ctr">
              <a:buAutoNum type="arabicPeriod"/>
            </a:pPr>
            <a:r>
              <a:rPr lang="en-US" sz="1200" dirty="0" smtClean="0"/>
              <a:t>K8s packages downloaded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0" y="2343150"/>
            <a:ext cx="114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k8smaster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371600" y="2724150"/>
            <a:ext cx="1219200" cy="2419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US" sz="1200" dirty="0" err="1" smtClean="0"/>
              <a:t>Docker</a:t>
            </a:r>
            <a:endParaRPr lang="en-US" sz="1200" dirty="0" smtClean="0"/>
          </a:p>
          <a:p>
            <a:pPr marL="342900" indent="-342900" algn="ctr">
              <a:buAutoNum type="arabicPeriod"/>
            </a:pPr>
            <a:r>
              <a:rPr lang="en-US" sz="1200" dirty="0" smtClean="0"/>
              <a:t>K8s packages downloaded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371600" y="241935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k8snode1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81150"/>
            <a:ext cx="685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09800" y="285750"/>
            <a:ext cx="66294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2876550"/>
            <a:ext cx="66294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84951"/>
            <a:ext cx="1657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Node1: 192.168.99.100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52174" y="2876550"/>
            <a:ext cx="1657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Node2: 192.168.99.101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-19050"/>
            <a:ext cx="2133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POD-POD Communication</a:t>
            </a:r>
          </a:p>
          <a:p>
            <a:r>
              <a:rPr lang="en-US" sz="1400" dirty="0" smtClean="0"/>
              <a:t>Any pod should be able to talk to any other pod</a:t>
            </a:r>
          </a:p>
          <a:p>
            <a:r>
              <a:rPr lang="en-US" sz="1400" dirty="0" smtClean="0"/>
              <a:t>1. </a:t>
            </a:r>
            <a:r>
              <a:rPr lang="en-US" sz="1400" dirty="0" err="1" smtClean="0"/>
              <a:t>kube</a:t>
            </a:r>
            <a:r>
              <a:rPr lang="en-US" sz="1400" dirty="0" smtClean="0"/>
              <a:t>-proxy of all the nodes will make an entries in the </a:t>
            </a:r>
            <a:r>
              <a:rPr lang="en-US" sz="1400" dirty="0" err="1" smtClean="0"/>
              <a:t>iptables</a:t>
            </a:r>
            <a:r>
              <a:rPr lang="en-US" sz="1400" dirty="0" smtClean="0"/>
              <a:t> about the next hop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572000" y="819150"/>
            <a:ext cx="1219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ghost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1047750"/>
            <a:ext cx="10711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172.17.0.2</a:t>
            </a:r>
          </a:p>
          <a:p>
            <a:r>
              <a:rPr lang="en-US" sz="1100" dirty="0" smtClean="0"/>
              <a:t>Ping 172.18.0.3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648200" y="3333750"/>
            <a:ext cx="1219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43389" y="3714750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172.18.0.3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06103" y="1733550"/>
            <a:ext cx="255871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kube</a:t>
            </a:r>
            <a:r>
              <a:rPr lang="en-US" sz="1100" dirty="0" smtClean="0"/>
              <a:t>-proxy</a:t>
            </a:r>
          </a:p>
          <a:p>
            <a:r>
              <a:rPr lang="en-US" sz="1100" dirty="0" smtClean="0"/>
              <a:t>172.18.0.0/16    next hop 192.168.99.101</a:t>
            </a:r>
          </a:p>
          <a:p>
            <a:r>
              <a:rPr lang="en-US" sz="1100" dirty="0" smtClean="0"/>
              <a:t>172.17.0.0/16    </a:t>
            </a:r>
            <a:r>
              <a:rPr lang="en-US" sz="1100" dirty="0" smtClean="0"/>
              <a:t>next hop </a:t>
            </a:r>
            <a:r>
              <a:rPr lang="en-US" sz="1100" dirty="0" smtClean="0"/>
              <a:t>192.168.99.100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8600" y="1581150"/>
            <a:ext cx="841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Kube</a:t>
            </a:r>
            <a:r>
              <a:rPr lang="en-US" sz="1100" dirty="0" smtClean="0"/>
              <a:t>-proxy</a:t>
            </a:r>
            <a:endParaRPr lang="en-US" dirty="0"/>
          </a:p>
        </p:txBody>
      </p:sp>
      <p:sp>
        <p:nvSpPr>
          <p:cNvPr id="20" name="Cloud 19"/>
          <p:cNvSpPr/>
          <p:nvPr/>
        </p:nvSpPr>
        <p:spPr>
          <a:xfrm>
            <a:off x="762000" y="1352550"/>
            <a:ext cx="1600200" cy="2590800"/>
          </a:xfrm>
          <a:prstGeom prst="cloud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09800" y="4324350"/>
            <a:ext cx="255871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kube</a:t>
            </a:r>
            <a:r>
              <a:rPr lang="en-US" sz="1100" dirty="0" smtClean="0"/>
              <a:t>-proxy</a:t>
            </a:r>
          </a:p>
          <a:p>
            <a:r>
              <a:rPr lang="en-US" sz="1100" dirty="0" smtClean="0"/>
              <a:t>172.18.0.0/16    next hop 192.168.99.101</a:t>
            </a:r>
          </a:p>
          <a:p>
            <a:r>
              <a:rPr lang="en-US" sz="1100" dirty="0" smtClean="0"/>
              <a:t>172.17.0.0/16    </a:t>
            </a:r>
            <a:r>
              <a:rPr lang="en-US" sz="1100" dirty="0" smtClean="0"/>
              <a:t>next hop </a:t>
            </a:r>
            <a:r>
              <a:rPr lang="en-US" sz="1100" dirty="0" smtClean="0"/>
              <a:t>192.168.99.100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8" idx="3"/>
          </p:cNvCxnSpPr>
          <p:nvPr/>
        </p:nvCxnSpPr>
        <p:spPr>
          <a:xfrm flipH="1" flipV="1">
            <a:off x="4750548" y="1144354"/>
            <a:ext cx="354852" cy="284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</p:cNvCxnSpPr>
          <p:nvPr/>
        </p:nvCxnSpPr>
        <p:spPr>
          <a:xfrm flipH="1" flipV="1">
            <a:off x="3200400" y="361950"/>
            <a:ext cx="13716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6" idx="0"/>
          </p:cNvCxnSpPr>
          <p:nvPr/>
        </p:nvCxnSpPr>
        <p:spPr>
          <a:xfrm flipH="1">
            <a:off x="2981087" y="514350"/>
            <a:ext cx="143113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10" idx="2"/>
          </p:cNvCxnSpPr>
          <p:nvPr/>
        </p:nvCxnSpPr>
        <p:spPr>
          <a:xfrm>
            <a:off x="2981087" y="3153549"/>
            <a:ext cx="1667113" cy="370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6477000" y="2571750"/>
            <a:ext cx="16002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-1C, -1G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953000" y="2571750"/>
            <a:ext cx="13716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dirty="0" smtClean="0"/>
              <a:t>-1C, -1G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4800" y="4476750"/>
            <a:ext cx="411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(6C, 6G) (-2C, -2G)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3943350"/>
            <a:ext cx="4114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VMM (Virtual Machine Manager)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2266950"/>
            <a:ext cx="1905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r>
              <a:rPr lang="en-US" dirty="0" smtClean="0"/>
              <a:t> (-1C, -1G)</a:t>
            </a:r>
          </a:p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dirty="0" smtClean="0"/>
              <a:t>(-1C, -1G) (.5G)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96215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VM1: IP1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14600" y="2266950"/>
            <a:ext cx="1905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r>
              <a:rPr lang="en-US" dirty="0" smtClean="0"/>
              <a:t>(-1C, -1G)</a:t>
            </a:r>
          </a:p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(-1C,-1G) (.5G)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189761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VM2: IP2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7976" y="4857750"/>
            <a:ext cx="3578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Isolation 1. Network , 2. File system, 3. Process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2286000" y="302895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286000" y="325755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285750"/>
            <a:ext cx="47547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Speed: </a:t>
            </a:r>
            <a:r>
              <a:rPr lang="en-US" sz="1400" dirty="0" err="1" smtClean="0"/>
              <a:t>mins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Share-ability: snapshot, checkpoint, save, 1.6 GB(</a:t>
            </a:r>
            <a:r>
              <a:rPr lang="en-US" sz="1400" dirty="0" err="1" smtClean="0"/>
              <a:t>ubuntu</a:t>
            </a:r>
            <a:r>
              <a:rPr lang="en-US" sz="1400" dirty="0" smtClean="0"/>
              <a:t>)</a:t>
            </a:r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Repeat-ability: scripts, Run-sheets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Bang-for-buck: limited , fragmented resources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066800" y="0"/>
            <a:ext cx="2027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Virtualization Setup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818323" y="1657350"/>
            <a:ext cx="1905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core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181600" y="2495550"/>
            <a:ext cx="990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U-Bin/</a:t>
            </a:r>
            <a:r>
              <a:rPr lang="en-US" dirty="0" err="1" smtClean="0"/>
              <a:t>libs</a:t>
            </a:r>
            <a:endParaRPr lang="en-US" dirty="0"/>
          </a:p>
        </p:txBody>
      </p:sp>
      <p:sp>
        <p:nvSpPr>
          <p:cNvPr id="19" name="Left Brace 18"/>
          <p:cNvSpPr/>
          <p:nvPr/>
        </p:nvSpPr>
        <p:spPr>
          <a:xfrm>
            <a:off x="10056323" y="1123950"/>
            <a:ext cx="152400" cy="1219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218123" y="1428750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ubuntu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705600" y="2419350"/>
            <a:ext cx="990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F-Bin/</a:t>
            </a:r>
            <a:r>
              <a:rPr lang="en-US" dirty="0" err="1" smtClean="0"/>
              <a:t>libs</a:t>
            </a:r>
            <a:endParaRPr lang="en-US" dirty="0"/>
          </a:p>
        </p:txBody>
      </p:sp>
      <p:sp>
        <p:nvSpPr>
          <p:cNvPr id="22" name="Right Brace 21"/>
          <p:cNvSpPr/>
          <p:nvPr/>
        </p:nvSpPr>
        <p:spPr>
          <a:xfrm>
            <a:off x="13030200" y="1200150"/>
            <a:ext cx="533400" cy="16764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3150087" y="1581150"/>
            <a:ext cx="79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fedora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0" y="2724150"/>
            <a:ext cx="62001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LxC</a:t>
            </a:r>
            <a:r>
              <a:rPr lang="en-US" sz="1200" dirty="0" smtClean="0"/>
              <a:t>: sandboxed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1. Very Geeky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2. Open Container Forum- manage the lifecycle of a container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3. Open Container Spec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4. Open source </a:t>
            </a:r>
            <a:r>
              <a:rPr lang="en-US" sz="1200" dirty="0" err="1" smtClean="0"/>
              <a:t>impl</a:t>
            </a:r>
            <a:r>
              <a:rPr lang="en-US" sz="1200" dirty="0" smtClean="0"/>
              <a:t> of Open Container Spec – </a:t>
            </a:r>
            <a:r>
              <a:rPr lang="en-US" sz="1200" dirty="0" err="1" smtClean="0"/>
              <a:t>Docker</a:t>
            </a:r>
            <a:r>
              <a:rPr lang="en-US" sz="1200" dirty="0" smtClean="0"/>
              <a:t>, </a:t>
            </a:r>
            <a:r>
              <a:rPr lang="en-US" sz="1200" dirty="0" err="1" smtClean="0"/>
              <a:t>Clound</a:t>
            </a:r>
            <a:r>
              <a:rPr lang="en-US" sz="1200" dirty="0" smtClean="0"/>
              <a:t> </a:t>
            </a:r>
            <a:r>
              <a:rPr lang="en-US" sz="1200" dirty="0" err="1" smtClean="0"/>
              <a:t>Foundy</a:t>
            </a:r>
            <a:r>
              <a:rPr lang="en-US" sz="1200" dirty="0" smtClean="0"/>
              <a:t>, RHEL, AWS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876800" y="4476750"/>
            <a:ext cx="411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(6C, 6G) (-2C, -2G) Linux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876800" y="3943350"/>
            <a:ext cx="4114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Daemon/ </a:t>
            </a:r>
            <a:r>
              <a:rPr lang="en-US" dirty="0" err="1" smtClean="0"/>
              <a:t>Docker</a:t>
            </a:r>
            <a:r>
              <a:rPr lang="en-US" dirty="0" smtClean="0"/>
              <a:t> engine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10200" y="219075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C1:IP1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934200" y="212621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C2:IP2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81600" y="4857750"/>
            <a:ext cx="3578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Isolation 1. Network , 2. File system, 3. Process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248400" y="310515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324600" y="333375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76800" y="361950"/>
            <a:ext cx="38677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Speed: ms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Share-ability: image, layered,120MB(</a:t>
            </a:r>
            <a:r>
              <a:rPr lang="en-US" sz="1400" dirty="0" err="1" smtClean="0"/>
              <a:t>ubuntu</a:t>
            </a:r>
            <a:r>
              <a:rPr lang="en-US" sz="1400" dirty="0" smtClean="0"/>
              <a:t>)</a:t>
            </a:r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Repeat-ability: DSL, code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Bang-for-buck: higher,  No fragmentation</a:t>
            </a:r>
            <a:endParaRPr lang="en-US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10058400" y="1276350"/>
            <a:ext cx="990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Bin/</a:t>
            </a:r>
            <a:r>
              <a:rPr lang="en-US" dirty="0" err="1" smtClean="0"/>
              <a:t>libs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543800" y="3486150"/>
            <a:ext cx="53340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257800" y="3638550"/>
            <a:ext cx="76200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12420600" y="2114550"/>
            <a:ext cx="990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F-Bin/</a:t>
            </a:r>
            <a:r>
              <a:rPr lang="en-US" dirty="0" err="1" smtClean="0"/>
              <a:t>libs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4648200" y="0"/>
            <a:ext cx="0" cy="514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81150"/>
            <a:ext cx="685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09800" y="285750"/>
            <a:ext cx="66294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2876550"/>
            <a:ext cx="66294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84951"/>
            <a:ext cx="1657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Node1: 192.168.99.100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52174" y="2876550"/>
            <a:ext cx="1657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Node2: 192.168.99.101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943600" y="438150"/>
            <a:ext cx="1219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ghost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81800" y="209550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172.17.0.2</a:t>
            </a:r>
          </a:p>
        </p:txBody>
      </p:sp>
      <p:sp>
        <p:nvSpPr>
          <p:cNvPr id="10" name="Oval 9"/>
          <p:cNvSpPr/>
          <p:nvPr/>
        </p:nvSpPr>
        <p:spPr>
          <a:xfrm>
            <a:off x="4648200" y="3333750"/>
            <a:ext cx="1219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43389" y="3714750"/>
            <a:ext cx="11224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172.18.0.3:3306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09800" y="1428750"/>
            <a:ext cx="3226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canal</a:t>
            </a:r>
          </a:p>
          <a:p>
            <a:r>
              <a:rPr lang="en-US" sz="1100" dirty="0" err="1" smtClean="0"/>
              <a:t>kube</a:t>
            </a:r>
            <a:r>
              <a:rPr lang="en-US" sz="1100" dirty="0" smtClean="0"/>
              <a:t>-proxy</a:t>
            </a:r>
          </a:p>
          <a:p>
            <a:r>
              <a:rPr lang="en-US" sz="1100" dirty="0" smtClean="0"/>
              <a:t>172.18.0.0/16    next hop 192.168.99.101</a:t>
            </a:r>
          </a:p>
          <a:p>
            <a:r>
              <a:rPr lang="en-US" sz="1100" dirty="0" smtClean="0"/>
              <a:t>172.17.0.0/16    </a:t>
            </a:r>
            <a:r>
              <a:rPr lang="en-US" sz="1100" dirty="0" smtClean="0"/>
              <a:t>next hop </a:t>
            </a:r>
            <a:r>
              <a:rPr lang="en-US" sz="1100" dirty="0" smtClean="0"/>
              <a:t>192.168.99.100</a:t>
            </a:r>
            <a:endParaRPr lang="en-US" sz="900" dirty="0" smtClean="0"/>
          </a:p>
          <a:p>
            <a:r>
              <a:rPr lang="en-US" sz="1200" dirty="0" smtClean="0"/>
              <a:t>10.99.207.110:8888</a:t>
            </a:r>
            <a:r>
              <a:rPr lang="en-US" sz="1200" dirty="0" smtClean="0">
                <a:sym typeface="Wingdings" pitchFamily="2" charset="2"/>
              </a:rPr>
              <a:t></a:t>
            </a:r>
            <a:r>
              <a:rPr lang="en-US" sz="1200" dirty="0" smtClean="0"/>
              <a:t>lookup</a:t>
            </a:r>
            <a:r>
              <a:rPr lang="en-US" sz="1200" dirty="0" smtClean="0">
                <a:sym typeface="Wingdings" pitchFamily="2" charset="2"/>
              </a:rPr>
              <a:t> </a:t>
            </a:r>
            <a:r>
              <a:rPr lang="en-US" sz="1200" dirty="0" smtClean="0">
                <a:sym typeface="Wingdings" pitchFamily="2" charset="2"/>
              </a:rPr>
              <a:t>172.18.0.3:3306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8600" y="1581150"/>
            <a:ext cx="841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Kube</a:t>
            </a:r>
            <a:r>
              <a:rPr lang="en-US" sz="1100" dirty="0" smtClean="0"/>
              <a:t>-proxy</a:t>
            </a:r>
            <a:endParaRPr lang="en-US" dirty="0"/>
          </a:p>
        </p:txBody>
      </p:sp>
      <p:sp>
        <p:nvSpPr>
          <p:cNvPr id="20" name="Cloud 19"/>
          <p:cNvSpPr/>
          <p:nvPr/>
        </p:nvSpPr>
        <p:spPr>
          <a:xfrm>
            <a:off x="762000" y="1352550"/>
            <a:ext cx="1600200" cy="2590800"/>
          </a:xfrm>
          <a:prstGeom prst="cloud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09800" y="4019550"/>
            <a:ext cx="264848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canal</a:t>
            </a:r>
            <a:endParaRPr lang="en-US" sz="1100" dirty="0" smtClean="0"/>
          </a:p>
          <a:p>
            <a:r>
              <a:rPr lang="en-US" sz="1100" dirty="0" err="1" smtClean="0"/>
              <a:t>kube</a:t>
            </a:r>
            <a:r>
              <a:rPr lang="en-US" sz="1100" dirty="0" smtClean="0"/>
              <a:t>-proxy</a:t>
            </a:r>
          </a:p>
          <a:p>
            <a:r>
              <a:rPr lang="en-US" sz="1100" dirty="0" smtClean="0"/>
              <a:t>172.18.0.0/16    next hop 192.168.99.101</a:t>
            </a:r>
          </a:p>
          <a:p>
            <a:r>
              <a:rPr lang="en-US" sz="1100" dirty="0" smtClean="0"/>
              <a:t>172.17.0.0/16    </a:t>
            </a:r>
            <a:r>
              <a:rPr lang="en-US" sz="1100" dirty="0" smtClean="0"/>
              <a:t>next hop </a:t>
            </a:r>
            <a:r>
              <a:rPr lang="en-US" sz="1100" dirty="0" smtClean="0"/>
              <a:t>192.168.99.100</a:t>
            </a:r>
          </a:p>
          <a:p>
            <a:r>
              <a:rPr lang="en-US" sz="1100" dirty="0" smtClean="0"/>
              <a:t>10.99.207.110</a:t>
            </a:r>
            <a:r>
              <a:rPr lang="en-US" sz="1100" dirty="0" smtClean="0">
                <a:sym typeface="Wingdings" pitchFamily="2" charset="2"/>
              </a:rPr>
              <a:t></a:t>
            </a:r>
            <a:r>
              <a:rPr lang="en-US" sz="1100" dirty="0" smtClean="0"/>
              <a:t>lookup</a:t>
            </a:r>
            <a:r>
              <a:rPr lang="en-US" sz="1100" dirty="0" smtClean="0">
                <a:sym typeface="Wingdings" pitchFamily="2" charset="2"/>
              </a:rPr>
              <a:t> </a:t>
            </a:r>
            <a:r>
              <a:rPr lang="en-US" sz="1100" dirty="0" smtClean="0">
                <a:sym typeface="Wingdings" pitchFamily="2" charset="2"/>
              </a:rPr>
              <a:t>172.18.0.3:3306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742950"/>
            <a:ext cx="30194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err="1" smtClean="0"/>
              <a:t>Jdbc</a:t>
            </a:r>
            <a:r>
              <a:rPr lang="en-US" sz="1200" dirty="0" smtClean="0"/>
              <a:t>: db-svc:8888</a:t>
            </a:r>
          </a:p>
          <a:p>
            <a:pPr marL="342900" indent="-342900">
              <a:buAutoNum type="arabicPeriod" startAt="2"/>
            </a:pPr>
            <a:r>
              <a:rPr lang="en-US" sz="1200" dirty="0" smtClean="0"/>
              <a:t>Checks /etc/</a:t>
            </a:r>
            <a:r>
              <a:rPr lang="en-US" sz="1200" dirty="0" err="1" smtClean="0"/>
              <a:t>resolv.conf</a:t>
            </a:r>
            <a:endParaRPr lang="en-US" sz="1200" dirty="0" smtClean="0"/>
          </a:p>
          <a:p>
            <a:pPr marL="342900" indent="-342900">
              <a:buAutoNum type="arabicPeriod" startAt="2"/>
            </a:pPr>
            <a:r>
              <a:rPr lang="en-US" sz="1200" dirty="0" smtClean="0"/>
              <a:t>Talks to </a:t>
            </a:r>
            <a:r>
              <a:rPr lang="en-US" sz="1200" dirty="0" err="1" smtClean="0"/>
              <a:t>dns</a:t>
            </a:r>
            <a:r>
              <a:rPr lang="en-US" sz="1200" dirty="0" smtClean="0"/>
              <a:t> and </a:t>
            </a:r>
            <a:r>
              <a:rPr lang="en-US" sz="1200" dirty="0" err="1" smtClean="0"/>
              <a:t>dns</a:t>
            </a:r>
            <a:r>
              <a:rPr lang="en-US" sz="1200" dirty="0" smtClean="0"/>
              <a:t> will reply back with</a:t>
            </a:r>
          </a:p>
          <a:p>
            <a:pPr marL="342900" indent="-342900"/>
            <a:r>
              <a:rPr lang="en-US" sz="1200" dirty="0" smtClean="0"/>
              <a:t>10.99.207.110</a:t>
            </a:r>
          </a:p>
          <a:p>
            <a:pPr marL="342900" indent="-342900"/>
            <a:r>
              <a:rPr lang="en-US" sz="1200" dirty="0" smtClean="0"/>
              <a:t>4. Connection for 10.99.207.110:8888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8" idx="2"/>
          </p:cNvCxnSpPr>
          <p:nvPr/>
        </p:nvCxnSpPr>
        <p:spPr>
          <a:xfrm flipH="1" flipV="1">
            <a:off x="5943600" y="628650"/>
            <a:ext cx="2286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5" idx="3"/>
          </p:cNvCxnSpPr>
          <p:nvPr/>
        </p:nvCxnSpPr>
        <p:spPr>
          <a:xfrm flipH="1" flipV="1">
            <a:off x="3867626" y="223451"/>
            <a:ext cx="2075974" cy="405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143000" y="361950"/>
            <a:ext cx="1676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286000" y="438150"/>
            <a:ext cx="457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43600" y="1047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5400" y="361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362200" y="285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7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438400" y="742950"/>
            <a:ext cx="1357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8: </a:t>
            </a:r>
            <a:r>
              <a:rPr lang="en-US" sz="1200" dirty="0" err="1" smtClean="0"/>
              <a:t>inflight</a:t>
            </a:r>
            <a:r>
              <a:rPr lang="en-US" sz="1200" dirty="0" smtClean="0"/>
              <a:t> snagging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743200" y="1276350"/>
            <a:ext cx="152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00400" y="1352550"/>
            <a:ext cx="2651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 lookup and convert 10.. To 172.18.0.3</a:t>
            </a:r>
          </a:p>
          <a:p>
            <a:r>
              <a:rPr lang="en-US" sz="1200" dirty="0" smtClean="0"/>
              <a:t>10  POD to POD communication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648200" y="180975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6" idx="3"/>
          </p:cNvCxnSpPr>
          <p:nvPr/>
        </p:nvCxnSpPr>
        <p:spPr>
          <a:xfrm flipH="1">
            <a:off x="3810000" y="2038350"/>
            <a:ext cx="762000" cy="97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3"/>
            <a:endCxn id="10" idx="2"/>
          </p:cNvCxnSpPr>
          <p:nvPr/>
        </p:nvCxnSpPr>
        <p:spPr>
          <a:xfrm>
            <a:off x="3810000" y="3015050"/>
            <a:ext cx="838200" cy="50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400" y="285750"/>
            <a:ext cx="48006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00400" y="285750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Node1 192.168.99.100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304800"/>
            <a:ext cx="2209800" cy="241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36195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67200" y="819150"/>
            <a:ext cx="1600200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86400" y="971550"/>
            <a:ext cx="16002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86400" y="66675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943600" y="1276350"/>
            <a:ext cx="12192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Mysql</a:t>
            </a:r>
            <a:endParaRPr lang="en-US" sz="1600" dirty="0" smtClean="0"/>
          </a:p>
          <a:p>
            <a:pPr algn="ctr"/>
            <a:r>
              <a:rPr lang="en-US" sz="1600" dirty="0" smtClean="0"/>
              <a:t>/</a:t>
            </a:r>
            <a:r>
              <a:rPr lang="en-US" sz="1600" dirty="0" err="1" smtClean="0"/>
              <a:t>var</a:t>
            </a:r>
            <a:r>
              <a:rPr lang="en-US" sz="1600" dirty="0" smtClean="0"/>
              <a:t>/lib/</a:t>
            </a:r>
            <a:r>
              <a:rPr lang="en-US" sz="1600" dirty="0" err="1" smtClean="0"/>
              <a:t>mysql</a:t>
            </a:r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304800" y="2571750"/>
            <a:ext cx="7543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</a:t>
            </a:r>
            <a:r>
              <a:rPr lang="en-US" dirty="0" err="1" smtClean="0"/>
              <a:t>mnt</a:t>
            </a:r>
            <a:r>
              <a:rPr lang="en-US" dirty="0" smtClean="0"/>
              <a:t>/sda2/data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38200" y="272415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Proj</a:t>
            </a:r>
            <a:r>
              <a:rPr lang="en-US" dirty="0" smtClean="0"/>
              <a:t> (1G)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181600" y="272415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Proj2 (.5G)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2000" y="2507218"/>
            <a:ext cx="4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PV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81600" y="2495550"/>
            <a:ext cx="4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PV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362200" y="2647950"/>
            <a:ext cx="554960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PVC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1"/>
            <a:endCxn id="16" idx="3"/>
          </p:cNvCxnSpPr>
          <p:nvPr/>
        </p:nvCxnSpPr>
        <p:spPr>
          <a:xfrm flipH="1">
            <a:off x="1905000" y="2832616"/>
            <a:ext cx="457200" cy="439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5"/>
            <a:endCxn id="21" idx="0"/>
          </p:cNvCxnSpPr>
          <p:nvPr/>
        </p:nvCxnSpPr>
        <p:spPr>
          <a:xfrm flipH="1">
            <a:off x="2639680" y="2251962"/>
            <a:ext cx="4344572" cy="3959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5800" y="514350"/>
            <a:ext cx="19812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95800" y="209550"/>
            <a:ext cx="114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k8smaster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62800" y="514350"/>
            <a:ext cx="19812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62800" y="209550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k8snode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58571" y="241935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25571" y="241935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docker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1943100"/>
            <a:ext cx="274320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477416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4949" y="2005905"/>
            <a:ext cx="28677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Install java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Jenkins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Configure project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Checkout code from </a:t>
            </a:r>
            <a:r>
              <a:rPr lang="en-US" sz="1400" dirty="0" err="1" smtClean="0"/>
              <a:t>github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Compile, tests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Artifacts created (</a:t>
            </a:r>
            <a:r>
              <a:rPr lang="en-US" sz="1400" dirty="0" err="1" smtClean="0"/>
              <a:t>jar,war,files</a:t>
            </a:r>
            <a:r>
              <a:rPr lang="en-US" sz="1400" dirty="0" smtClean="0"/>
              <a:t>)</a:t>
            </a:r>
          </a:p>
          <a:p>
            <a:pPr marL="342900" indent="-342900">
              <a:buAutoNum type="arabicPeriod"/>
            </a:pPr>
            <a:r>
              <a:rPr lang="en-US" sz="1400" dirty="0" err="1" smtClean="0"/>
              <a:t>Docker</a:t>
            </a:r>
            <a:r>
              <a:rPr lang="en-US" sz="1400" dirty="0" smtClean="0"/>
              <a:t> build </a:t>
            </a:r>
            <a:r>
              <a:rPr lang="en-US" sz="1400" dirty="0" smtClean="0">
                <a:sym typeface="Wingdings" pitchFamily="2" charset="2"/>
              </a:rPr>
              <a:t> create an image</a:t>
            </a:r>
          </a:p>
          <a:p>
            <a:pPr marL="342900" indent="-342900">
              <a:buAutoNum type="arabicPeriod"/>
            </a:pPr>
            <a:r>
              <a:rPr lang="en-US" sz="1400" dirty="0" err="1" smtClean="0">
                <a:sym typeface="Wingdings" pitchFamily="2" charset="2"/>
              </a:rPr>
              <a:t>Docker</a:t>
            </a:r>
            <a:r>
              <a:rPr lang="en-US" sz="1400" dirty="0" smtClean="0">
                <a:sym typeface="Wingdings" pitchFamily="2" charset="2"/>
              </a:rPr>
              <a:t> image push</a:t>
            </a:r>
          </a:p>
          <a:p>
            <a:pPr marL="342900" indent="-342900">
              <a:buAutoNum type="arabicPeriod"/>
            </a:pPr>
            <a:r>
              <a:rPr lang="en-US" sz="1400" dirty="0" err="1" smtClean="0">
                <a:sym typeface="Wingdings" pitchFamily="2" charset="2"/>
              </a:rPr>
              <a:t>Kubectl</a:t>
            </a:r>
            <a:r>
              <a:rPr lang="en-US" sz="1400" dirty="0" smtClean="0">
                <a:sym typeface="Wingdings" pitchFamily="2" charset="2"/>
              </a:rPr>
              <a:t> apply –f dep.yml</a:t>
            </a:r>
            <a:endParaRPr lang="en-US" sz="1400" dirty="0"/>
          </a:p>
        </p:txBody>
      </p:sp>
      <p:sp>
        <p:nvSpPr>
          <p:cNvPr id="11" name="Cloud 10"/>
          <p:cNvSpPr/>
          <p:nvPr/>
        </p:nvSpPr>
        <p:spPr>
          <a:xfrm>
            <a:off x="228600" y="209550"/>
            <a:ext cx="2590800" cy="838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Github.com</a:t>
            </a:r>
          </a:p>
          <a:p>
            <a:pPr algn="ctr"/>
            <a:r>
              <a:rPr lang="en-US" sz="1200" dirty="0" err="1" smtClean="0"/>
              <a:t>Func</a:t>
            </a:r>
            <a:r>
              <a:rPr lang="en-US" sz="1200" dirty="0" smtClean="0"/>
              <a:t> code, </a:t>
            </a:r>
            <a:r>
              <a:rPr lang="en-US" sz="1200" dirty="0" err="1" smtClean="0"/>
              <a:t>Dockerfile</a:t>
            </a:r>
            <a:r>
              <a:rPr lang="en-US" sz="1200" dirty="0" smtClean="0"/>
              <a:t>, dep.yml </a:t>
            </a:r>
            <a:endParaRPr lang="en-US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24000" y="895350"/>
            <a:ext cx="5334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>
            <a:off x="2743200" y="2628900"/>
            <a:ext cx="228600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48000" y="27929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76400" y="4533900"/>
            <a:ext cx="1827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Docker</a:t>
            </a:r>
            <a:r>
              <a:rPr lang="en-US" sz="1400" dirty="0" smtClean="0"/>
              <a:t>, </a:t>
            </a:r>
            <a:r>
              <a:rPr lang="en-US" sz="1400" dirty="0" err="1" smtClean="0"/>
              <a:t>kubectl</a:t>
            </a:r>
            <a:r>
              <a:rPr lang="en-US" sz="1400" dirty="0" smtClean="0"/>
              <a:t>, </a:t>
            </a:r>
            <a:r>
              <a:rPr lang="en-US" sz="1400" dirty="0" err="1" smtClean="0"/>
              <a:t>config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16" idx="0"/>
          </p:cNvCxnSpPr>
          <p:nvPr/>
        </p:nvCxnSpPr>
        <p:spPr>
          <a:xfrm>
            <a:off x="1143000" y="3467100"/>
            <a:ext cx="144708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209800" y="3467100"/>
            <a:ext cx="380268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057400" y="1428750"/>
            <a:ext cx="4572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loud 22"/>
          <p:cNvSpPr/>
          <p:nvPr/>
        </p:nvSpPr>
        <p:spPr>
          <a:xfrm>
            <a:off x="2438400" y="971550"/>
            <a:ext cx="1905000" cy="457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Hub.docker.com</a:t>
            </a:r>
            <a:endParaRPr lang="en-US" dirty="0"/>
          </a:p>
        </p:txBody>
      </p:sp>
      <p:sp>
        <p:nvSpPr>
          <p:cNvPr id="24" name="Right Brace 23"/>
          <p:cNvSpPr/>
          <p:nvPr/>
        </p:nvSpPr>
        <p:spPr>
          <a:xfrm>
            <a:off x="2971800" y="3390900"/>
            <a:ext cx="152400" cy="381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48000" y="3402568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 Delivery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438400" y="1276350"/>
            <a:ext cx="213360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72000" y="1123950"/>
            <a:ext cx="825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Api</a:t>
            </a:r>
            <a:r>
              <a:rPr lang="en-US" sz="1200" dirty="0" smtClean="0"/>
              <a:t>-server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4495800" y="1581150"/>
            <a:ext cx="1408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Controller-manager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0" y="2114550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scheduler</a:t>
            </a:r>
            <a:endParaRPr lang="en-US" sz="1200" dirty="0"/>
          </a:p>
        </p:txBody>
      </p:sp>
      <p:cxnSp>
        <p:nvCxnSpPr>
          <p:cNvPr id="34" name="Straight Arrow Connector 33"/>
          <p:cNvCxnSpPr>
            <a:endCxn id="31" idx="0"/>
          </p:cNvCxnSpPr>
          <p:nvPr/>
        </p:nvCxnSpPr>
        <p:spPr>
          <a:xfrm>
            <a:off x="4953000" y="1276350"/>
            <a:ext cx="247288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0"/>
          </p:cNvCxnSpPr>
          <p:nvPr/>
        </p:nvCxnSpPr>
        <p:spPr>
          <a:xfrm flipH="1">
            <a:off x="4968904" y="1858149"/>
            <a:ext cx="231384" cy="256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3"/>
          </p:cNvCxnSpPr>
          <p:nvPr/>
        </p:nvCxnSpPr>
        <p:spPr>
          <a:xfrm flipV="1">
            <a:off x="5365807" y="742950"/>
            <a:ext cx="1873193" cy="151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239000" y="590550"/>
            <a:ext cx="653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kubelet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7924800" y="74295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39" idx="2"/>
          </p:cNvCxnSpPr>
          <p:nvPr/>
        </p:nvCxnSpPr>
        <p:spPr>
          <a:xfrm>
            <a:off x="7565596" y="867549"/>
            <a:ext cx="816404" cy="1628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" idx="1"/>
          </p:cNvCxnSpPr>
          <p:nvPr/>
        </p:nvCxnSpPr>
        <p:spPr>
          <a:xfrm flipH="1" flipV="1">
            <a:off x="4038600" y="1428750"/>
            <a:ext cx="4286971" cy="1175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3" idx="0"/>
            <a:endCxn id="40" idx="2"/>
          </p:cNvCxnSpPr>
          <p:nvPr/>
        </p:nvCxnSpPr>
        <p:spPr>
          <a:xfrm flipV="1">
            <a:off x="4341813" y="971550"/>
            <a:ext cx="3582987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ight Brace 46"/>
          <p:cNvSpPr/>
          <p:nvPr/>
        </p:nvSpPr>
        <p:spPr>
          <a:xfrm>
            <a:off x="2667000" y="3771900"/>
            <a:ext cx="152400" cy="304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819400" y="3771900"/>
            <a:ext cx="18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 Deployment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424815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7/win 8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04800" y="2876550"/>
            <a:ext cx="1371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3943350"/>
            <a:ext cx="2590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Box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1885950"/>
            <a:ext cx="25908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" y="203835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Linux VM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05000" y="302895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2101231" y="2618509"/>
            <a:ext cx="258323" cy="1018309"/>
          </a:xfrm>
          <a:custGeom>
            <a:avLst/>
            <a:gdLst>
              <a:gd name="connsiteX0" fmla="*/ 205551 w 258323"/>
              <a:gd name="connsiteY0" fmla="*/ 0 h 1018309"/>
              <a:gd name="connsiteX1" fmla="*/ 153596 w 258323"/>
              <a:gd name="connsiteY1" fmla="*/ 62346 h 1018309"/>
              <a:gd name="connsiteX2" fmla="*/ 80860 w 258323"/>
              <a:gd name="connsiteY2" fmla="*/ 145473 h 1018309"/>
              <a:gd name="connsiteX3" fmla="*/ 28905 w 258323"/>
              <a:gd name="connsiteY3" fmla="*/ 259773 h 1018309"/>
              <a:gd name="connsiteX4" fmla="*/ 39296 w 258323"/>
              <a:gd name="connsiteY4" fmla="*/ 384464 h 1018309"/>
              <a:gd name="connsiteX5" fmla="*/ 132814 w 258323"/>
              <a:gd name="connsiteY5" fmla="*/ 301336 h 1018309"/>
              <a:gd name="connsiteX6" fmla="*/ 195160 w 258323"/>
              <a:gd name="connsiteY6" fmla="*/ 426027 h 1018309"/>
              <a:gd name="connsiteX7" fmla="*/ 226333 w 258323"/>
              <a:gd name="connsiteY7" fmla="*/ 446809 h 1018309"/>
              <a:gd name="connsiteX8" fmla="*/ 226333 w 258323"/>
              <a:gd name="connsiteY8" fmla="*/ 841664 h 1018309"/>
              <a:gd name="connsiteX9" fmla="*/ 205551 w 258323"/>
              <a:gd name="connsiteY9" fmla="*/ 997527 h 1018309"/>
              <a:gd name="connsiteX10" fmla="*/ 205551 w 258323"/>
              <a:gd name="connsiteY10" fmla="*/ 1018309 h 10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323" h="1018309">
                <a:moveTo>
                  <a:pt x="205551" y="0"/>
                </a:moveTo>
                <a:cubicBezTo>
                  <a:pt x="188233" y="20782"/>
                  <a:pt x="171568" y="42127"/>
                  <a:pt x="153596" y="62346"/>
                </a:cubicBezTo>
                <a:cubicBezTo>
                  <a:pt x="113536" y="107413"/>
                  <a:pt x="121349" y="84741"/>
                  <a:pt x="80860" y="145473"/>
                </a:cubicBezTo>
                <a:cubicBezTo>
                  <a:pt x="67827" y="165023"/>
                  <a:pt x="32894" y="250466"/>
                  <a:pt x="28905" y="259773"/>
                </a:cubicBezTo>
                <a:cubicBezTo>
                  <a:pt x="26311" y="275340"/>
                  <a:pt x="0" y="373237"/>
                  <a:pt x="39296" y="384464"/>
                </a:cubicBezTo>
                <a:cubicBezTo>
                  <a:pt x="49759" y="387453"/>
                  <a:pt x="125741" y="308409"/>
                  <a:pt x="132814" y="301336"/>
                </a:cubicBezTo>
                <a:cubicBezTo>
                  <a:pt x="146897" y="334197"/>
                  <a:pt x="169591" y="396197"/>
                  <a:pt x="195160" y="426027"/>
                </a:cubicBezTo>
                <a:cubicBezTo>
                  <a:pt x="203287" y="435509"/>
                  <a:pt x="215942" y="439882"/>
                  <a:pt x="226333" y="446809"/>
                </a:cubicBezTo>
                <a:cubicBezTo>
                  <a:pt x="258323" y="606760"/>
                  <a:pt x="242615" y="507890"/>
                  <a:pt x="226333" y="841664"/>
                </a:cubicBezTo>
                <a:cubicBezTo>
                  <a:pt x="224657" y="876018"/>
                  <a:pt x="209583" y="961238"/>
                  <a:pt x="205551" y="997527"/>
                </a:cubicBezTo>
                <a:cubicBezTo>
                  <a:pt x="204786" y="1004412"/>
                  <a:pt x="205551" y="1011382"/>
                  <a:pt x="205551" y="101830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3" idx="0"/>
          </p:cNvCxnSpPr>
          <p:nvPr/>
        </p:nvCxnSpPr>
        <p:spPr>
          <a:xfrm flipV="1">
            <a:off x="990600" y="2343150"/>
            <a:ext cx="76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00400" y="4248150"/>
            <a:ext cx="4495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10 Pro + Windows Container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43400" y="4095750"/>
            <a:ext cx="166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Docker</a:t>
            </a:r>
            <a:r>
              <a:rPr lang="en-US" dirty="0" smtClean="0">
                <a:solidFill>
                  <a:schemeClr val="bg1"/>
                </a:solidFill>
              </a:rPr>
              <a:t> daemon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81400" y="2952750"/>
            <a:ext cx="1600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container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105400" y="3638550"/>
            <a:ext cx="228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29000" y="2876550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038600" y="1809750"/>
            <a:ext cx="1676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containers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181600" y="2800350"/>
            <a:ext cx="2286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72200" y="379095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Hyper-V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53200" y="3345418"/>
            <a:ext cx="116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mobylinux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23" idx="2"/>
          </p:cNvCxnSpPr>
          <p:nvPr/>
        </p:nvCxnSpPr>
        <p:spPr>
          <a:xfrm flipV="1">
            <a:off x="6781800" y="3714750"/>
            <a:ext cx="353675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2"/>
          </p:cNvCxnSpPr>
          <p:nvPr/>
        </p:nvCxnSpPr>
        <p:spPr>
          <a:xfrm>
            <a:off x="6648453" y="4160282"/>
            <a:ext cx="209547" cy="87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3"/>
          </p:cNvCxnSpPr>
          <p:nvPr/>
        </p:nvCxnSpPr>
        <p:spPr>
          <a:xfrm flipV="1">
            <a:off x="6011421" y="3867150"/>
            <a:ext cx="1532379" cy="413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324600" y="2571750"/>
            <a:ext cx="1524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containers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4953000" y="1276350"/>
            <a:ext cx="1752600" cy="38671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934200" y="1504950"/>
            <a:ext cx="1676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containers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781800" y="1504950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724400" y="133350"/>
            <a:ext cx="1981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2019 win ser </a:t>
            </a:r>
            <a:r>
              <a:rPr lang="en-US" dirty="0" err="1" smtClean="0"/>
              <a:t>ver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linux</a:t>
            </a:r>
            <a:r>
              <a:rPr lang="en-US" dirty="0" smtClean="0"/>
              <a:t> core)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315200" y="209550"/>
            <a:ext cx="1143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cont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581400" y="302895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81400" y="302895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010400" y="742950"/>
            <a:ext cx="1143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con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5" idx="3"/>
            <a:endCxn id="36" idx="2"/>
          </p:cNvCxnSpPr>
          <p:nvPr/>
        </p:nvCxnSpPr>
        <p:spPr>
          <a:xfrm flipV="1">
            <a:off x="6705600" y="400050"/>
            <a:ext cx="6096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3"/>
            <a:endCxn id="39" idx="2"/>
          </p:cNvCxnSpPr>
          <p:nvPr/>
        </p:nvCxnSpPr>
        <p:spPr>
          <a:xfrm>
            <a:off x="6705600" y="590550"/>
            <a:ext cx="3048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4400550"/>
            <a:ext cx="6553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Windows/</a:t>
            </a:r>
            <a:r>
              <a:rPr lang="en-US" dirty="0" err="1" smtClean="0"/>
              <a:t>MacOS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09800" y="3943350"/>
            <a:ext cx="655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Box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209550"/>
            <a:ext cx="6477000" cy="358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09800" y="20955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2537385" y="872836"/>
            <a:ext cx="99376" cy="608544"/>
          </a:xfrm>
          <a:custGeom>
            <a:avLst/>
            <a:gdLst>
              <a:gd name="connsiteX0" fmla="*/ 60342 w 99376"/>
              <a:gd name="connsiteY0" fmla="*/ 0 h 608544"/>
              <a:gd name="connsiteX1" fmla="*/ 18779 w 99376"/>
              <a:gd name="connsiteY1" fmla="*/ 93519 h 608544"/>
              <a:gd name="connsiteX2" fmla="*/ 8388 w 99376"/>
              <a:gd name="connsiteY2" fmla="*/ 166255 h 608544"/>
              <a:gd name="connsiteX3" fmla="*/ 49951 w 99376"/>
              <a:gd name="connsiteY3" fmla="*/ 207819 h 608544"/>
              <a:gd name="connsiteX4" fmla="*/ 81124 w 99376"/>
              <a:gd name="connsiteY4" fmla="*/ 197428 h 608544"/>
              <a:gd name="connsiteX5" fmla="*/ 81124 w 99376"/>
              <a:gd name="connsiteY5" fmla="*/ 342900 h 608544"/>
              <a:gd name="connsiteX6" fmla="*/ 70733 w 99376"/>
              <a:gd name="connsiteY6" fmla="*/ 415637 h 608544"/>
              <a:gd name="connsiteX7" fmla="*/ 49951 w 99376"/>
              <a:gd name="connsiteY7" fmla="*/ 477982 h 608544"/>
              <a:gd name="connsiteX8" fmla="*/ 29170 w 99376"/>
              <a:gd name="connsiteY8" fmla="*/ 550719 h 608544"/>
              <a:gd name="connsiteX9" fmla="*/ 60342 w 99376"/>
              <a:gd name="connsiteY9" fmla="*/ 592282 h 60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376" h="608544">
                <a:moveTo>
                  <a:pt x="60342" y="0"/>
                </a:moveTo>
                <a:cubicBezTo>
                  <a:pt x="47744" y="25197"/>
                  <a:pt x="25414" y="66980"/>
                  <a:pt x="18779" y="93519"/>
                </a:cubicBezTo>
                <a:cubicBezTo>
                  <a:pt x="12839" y="117279"/>
                  <a:pt x="11852" y="142010"/>
                  <a:pt x="8388" y="166255"/>
                </a:cubicBezTo>
                <a:cubicBezTo>
                  <a:pt x="22939" y="253559"/>
                  <a:pt x="0" y="232794"/>
                  <a:pt x="49951" y="207819"/>
                </a:cubicBezTo>
                <a:cubicBezTo>
                  <a:pt x="59748" y="202921"/>
                  <a:pt x="70733" y="200892"/>
                  <a:pt x="81124" y="197428"/>
                </a:cubicBezTo>
                <a:cubicBezTo>
                  <a:pt x="99376" y="270435"/>
                  <a:pt x="94353" y="230451"/>
                  <a:pt x="81124" y="342900"/>
                </a:cubicBezTo>
                <a:cubicBezTo>
                  <a:pt x="78262" y="367224"/>
                  <a:pt x="76240" y="391772"/>
                  <a:pt x="70733" y="415637"/>
                </a:cubicBezTo>
                <a:cubicBezTo>
                  <a:pt x="65807" y="436982"/>
                  <a:pt x="56246" y="457000"/>
                  <a:pt x="49951" y="477982"/>
                </a:cubicBezTo>
                <a:cubicBezTo>
                  <a:pt x="10782" y="608544"/>
                  <a:pt x="64110" y="445890"/>
                  <a:pt x="29170" y="550719"/>
                </a:cubicBezTo>
                <a:cubicBezTo>
                  <a:pt x="52668" y="585967"/>
                  <a:pt x="41121" y="573061"/>
                  <a:pt x="60342" y="59228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90800" y="97155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2800350"/>
            <a:ext cx="2866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container run </a:t>
            </a:r>
            <a:r>
              <a:rPr lang="en-US" dirty="0" err="1" smtClean="0"/>
              <a:t>nginx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container run </a:t>
            </a:r>
            <a:r>
              <a:rPr lang="en-US" dirty="0" err="1" smtClean="0"/>
              <a:t>nginx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10" name="Straight Arrow Connector 9"/>
          <p:cNvCxnSpPr>
            <a:endCxn id="7" idx="2"/>
          </p:cNvCxnSpPr>
          <p:nvPr/>
        </p:nvCxnSpPr>
        <p:spPr>
          <a:xfrm flipH="1" flipV="1">
            <a:off x="3059358" y="1340882"/>
            <a:ext cx="979242" cy="1383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29000" y="18859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62400" y="1581150"/>
            <a:ext cx="1600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cache</a:t>
            </a:r>
          </a:p>
          <a:p>
            <a:pPr algn="ctr"/>
            <a:r>
              <a:rPr lang="en-US" dirty="0" err="1" smtClean="0"/>
              <a:t>Nginx</a:t>
            </a:r>
            <a:endParaRPr lang="en-US" dirty="0" smtClean="0"/>
          </a:p>
          <a:p>
            <a:pPr algn="ctr"/>
            <a:r>
              <a:rPr lang="en-US" dirty="0" err="1" smtClean="0"/>
              <a:t>Nginx</a:t>
            </a:r>
            <a:r>
              <a:rPr lang="en-US" dirty="0" smtClean="0"/>
              <a:t>-app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276600" y="127635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29000" y="1352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Cloud 16"/>
          <p:cNvSpPr/>
          <p:nvPr/>
        </p:nvSpPr>
        <p:spPr>
          <a:xfrm>
            <a:off x="0" y="361950"/>
            <a:ext cx="2133600" cy="762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Hub.docker.com</a:t>
            </a:r>
          </a:p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1"/>
          </p:cNvCxnSpPr>
          <p:nvPr/>
        </p:nvCxnSpPr>
        <p:spPr>
          <a:xfrm flipH="1" flipV="1">
            <a:off x="1905000" y="895350"/>
            <a:ext cx="685800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2" idx="1"/>
          </p:cNvCxnSpPr>
          <p:nvPr/>
        </p:nvCxnSpPr>
        <p:spPr>
          <a:xfrm>
            <a:off x="1371600" y="1123950"/>
            <a:ext cx="2590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60514" y="7546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00200" y="1135618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4:pull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1809750"/>
            <a:ext cx="75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57200" y="1200150"/>
            <a:ext cx="228600" cy="53340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3"/>
          </p:cNvCxnSpPr>
          <p:nvPr/>
        </p:nvCxnSpPr>
        <p:spPr>
          <a:xfrm flipV="1">
            <a:off x="3527916" y="742950"/>
            <a:ext cx="1882284" cy="413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486400" y="514350"/>
            <a:ext cx="1905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r>
              <a:rPr lang="en-US" dirty="0" smtClean="0"/>
              <a:t> container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191000" y="895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514350"/>
            <a:ext cx="6553200" cy="419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28800" y="514350"/>
            <a:ext cx="93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</a:t>
            </a:r>
            <a:endParaRPr lang="en-US" dirty="0"/>
          </a:p>
        </p:txBody>
      </p:sp>
      <p:cxnSp>
        <p:nvCxnSpPr>
          <p:cNvPr id="5" name="Straight Arrow Connector 4"/>
          <p:cNvCxnSpPr>
            <a:endCxn id="6" idx="0"/>
          </p:cNvCxnSpPr>
          <p:nvPr/>
        </p:nvCxnSpPr>
        <p:spPr>
          <a:xfrm flipH="1">
            <a:off x="1294511" y="2343150"/>
            <a:ext cx="534289" cy="2324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loud 5"/>
          <p:cNvSpPr/>
          <p:nvPr/>
        </p:nvSpPr>
        <p:spPr>
          <a:xfrm>
            <a:off x="228600" y="4476750"/>
            <a:ext cx="1066800" cy="381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95600" y="1200150"/>
            <a:ext cx="4953000" cy="297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95600" y="1200150"/>
            <a:ext cx="3027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VM: 192.168.99.100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981200" y="1809750"/>
            <a:ext cx="762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192.168.99.1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3"/>
            <a:endCxn id="8" idx="2"/>
          </p:cNvCxnSpPr>
          <p:nvPr/>
        </p:nvCxnSpPr>
        <p:spPr>
          <a:xfrm flipV="1">
            <a:off x="2743200" y="1569482"/>
            <a:ext cx="1665924" cy="697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81200" y="4400550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 Ping 192.168.99.100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9" idx="2"/>
          </p:cNvCxnSpPr>
          <p:nvPr/>
        </p:nvCxnSpPr>
        <p:spPr>
          <a:xfrm flipH="1" flipV="1">
            <a:off x="2362200" y="2724150"/>
            <a:ext cx="3048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486400" y="2419350"/>
            <a:ext cx="1981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172.17.0.5:80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80484" y="203835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629400" y="2038350"/>
            <a:ext cx="1548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96c869da797c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810000" y="2495550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172.17.0.1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3"/>
            <a:endCxn id="15" idx="2"/>
          </p:cNvCxnSpPr>
          <p:nvPr/>
        </p:nvCxnSpPr>
        <p:spPr>
          <a:xfrm>
            <a:off x="5181600" y="268605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962400" y="2266950"/>
            <a:ext cx="935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docker0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00400" y="386715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ping 172.17.0.5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18" idx="2"/>
          </p:cNvCxnSpPr>
          <p:nvPr/>
        </p:nvCxnSpPr>
        <p:spPr>
          <a:xfrm flipV="1">
            <a:off x="4267200" y="2876550"/>
            <a:ext cx="228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67000" y="318135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9999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5" idx="3"/>
          </p:cNvCxnSpPr>
          <p:nvPr/>
        </p:nvCxnSpPr>
        <p:spPr>
          <a:xfrm flipV="1">
            <a:off x="3319743" y="3028950"/>
            <a:ext cx="2319057" cy="337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81000" y="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29" name="Cube 28"/>
          <p:cNvSpPr/>
          <p:nvPr/>
        </p:nvSpPr>
        <p:spPr>
          <a:xfrm>
            <a:off x="228600" y="685800"/>
            <a:ext cx="457200" cy="3048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Cube 29"/>
          <p:cNvSpPr/>
          <p:nvPr/>
        </p:nvSpPr>
        <p:spPr>
          <a:xfrm>
            <a:off x="1066800" y="685800"/>
            <a:ext cx="457200" cy="3048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0" y="1371600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1" idx="0"/>
            <a:endCxn id="29" idx="3"/>
          </p:cNvCxnSpPr>
          <p:nvPr/>
        </p:nvCxnSpPr>
        <p:spPr>
          <a:xfrm flipV="1">
            <a:off x="190500" y="990600"/>
            <a:ext cx="228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0"/>
            <a:endCxn id="28" idx="2"/>
          </p:cNvCxnSpPr>
          <p:nvPr/>
        </p:nvCxnSpPr>
        <p:spPr>
          <a:xfrm flipV="1">
            <a:off x="495300" y="4572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33400" y="1371600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7" idx="0"/>
            <a:endCxn id="29" idx="3"/>
          </p:cNvCxnSpPr>
          <p:nvPr/>
        </p:nvCxnSpPr>
        <p:spPr>
          <a:xfrm flipH="1" flipV="1">
            <a:off x="419100" y="9906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219200" y="1371600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0" idx="0"/>
            <a:endCxn id="30" idx="3"/>
          </p:cNvCxnSpPr>
          <p:nvPr/>
        </p:nvCxnSpPr>
        <p:spPr>
          <a:xfrm flipH="1" flipV="1">
            <a:off x="1257300" y="990600"/>
            <a:ext cx="152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0" idx="0"/>
            <a:endCxn id="28" idx="2"/>
          </p:cNvCxnSpPr>
          <p:nvPr/>
        </p:nvCxnSpPr>
        <p:spPr>
          <a:xfrm flipH="1" flipV="1">
            <a:off x="800100" y="4572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be 45"/>
          <p:cNvSpPr/>
          <p:nvPr/>
        </p:nvSpPr>
        <p:spPr>
          <a:xfrm>
            <a:off x="533400" y="2190750"/>
            <a:ext cx="381000" cy="3048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37" idx="2"/>
            <a:endCxn id="46" idx="0"/>
          </p:cNvCxnSpPr>
          <p:nvPr/>
        </p:nvCxnSpPr>
        <p:spPr>
          <a:xfrm>
            <a:off x="723900" y="1828800"/>
            <a:ext cx="38100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0" y="2800350"/>
            <a:ext cx="5334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609600" y="2800350"/>
            <a:ext cx="5334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1" name="Oval 50"/>
          <p:cNvSpPr/>
          <p:nvPr/>
        </p:nvSpPr>
        <p:spPr>
          <a:xfrm>
            <a:off x="1219200" y="2800350"/>
            <a:ext cx="5334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9" idx="0"/>
            <a:endCxn id="46" idx="3"/>
          </p:cNvCxnSpPr>
          <p:nvPr/>
        </p:nvCxnSpPr>
        <p:spPr>
          <a:xfrm flipV="1">
            <a:off x="266700" y="2495550"/>
            <a:ext cx="4191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0"/>
            <a:endCxn id="46" idx="3"/>
          </p:cNvCxnSpPr>
          <p:nvPr/>
        </p:nvCxnSpPr>
        <p:spPr>
          <a:xfrm flipH="1" flipV="1">
            <a:off x="685800" y="2495550"/>
            <a:ext cx="1905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0"/>
            <a:endCxn id="46" idx="3"/>
          </p:cNvCxnSpPr>
          <p:nvPr/>
        </p:nvCxnSpPr>
        <p:spPr>
          <a:xfrm flipH="1" flipV="1">
            <a:off x="685800" y="2495550"/>
            <a:ext cx="8001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6200" y="295275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Ip1:80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295400" y="135255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Ping ip1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90600" y="0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Ping ip1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Curl VM2:9090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Left Arrow 61"/>
          <p:cNvSpPr/>
          <p:nvPr/>
        </p:nvSpPr>
        <p:spPr>
          <a:xfrm rot="17672444">
            <a:off x="-479200" y="2140011"/>
            <a:ext cx="1592151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33400" y="112395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9090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495550"/>
            <a:ext cx="2133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2952750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</a:p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debian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571750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nginx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2133600" y="3257550"/>
            <a:ext cx="1219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352800" y="2495550"/>
            <a:ext cx="29718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r>
              <a:rPr lang="en-US" dirty="0" smtClean="0"/>
              <a:t> container</a:t>
            </a:r>
          </a:p>
          <a:p>
            <a:pPr algn="ctr"/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/share/</a:t>
            </a:r>
            <a:r>
              <a:rPr lang="en-US" dirty="0" err="1" smtClean="0"/>
              <a:t>nginx</a:t>
            </a:r>
            <a:r>
              <a:rPr lang="en-US" dirty="0" smtClean="0"/>
              <a:t>/html</a:t>
            </a:r>
          </a:p>
          <a:p>
            <a:pPr algn="ctr">
              <a:buFont typeface="Wingdings"/>
              <a:buChar char="à"/>
            </a:pPr>
            <a:r>
              <a:rPr lang="en-US" dirty="0" smtClean="0">
                <a:sym typeface="Wingdings" pitchFamily="2" charset="2"/>
              </a:rPr>
              <a:t>mypage.html</a:t>
            </a:r>
          </a:p>
          <a:p>
            <a:pPr algn="ctr">
              <a:buFont typeface="Wingdings"/>
              <a:buChar char="à"/>
            </a:pPr>
            <a:r>
              <a:rPr lang="en-US" dirty="0" smtClean="0">
                <a:sym typeface="Wingdings" pitchFamily="2" charset="2"/>
              </a:rPr>
              <a:t>Ping bins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324600" y="318135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10400" y="2495550"/>
            <a:ext cx="19050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10400" y="3105150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</a:p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debian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86600" y="2724150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nginx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0400" y="2343150"/>
            <a:ext cx="1948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Mypage.html, ping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2190750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39000" y="2038350"/>
            <a:ext cx="113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r>
              <a:rPr lang="en-US" dirty="0" smtClean="0"/>
              <a:t>-app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14350"/>
            <a:ext cx="1606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r>
              <a:rPr lang="en-US" dirty="0" smtClean="0"/>
              <a:t>: 109</a:t>
            </a:r>
          </a:p>
          <a:p>
            <a:r>
              <a:rPr lang="en-US" dirty="0" err="1" smtClean="0"/>
              <a:t>Nginx</a:t>
            </a:r>
            <a:r>
              <a:rPr lang="en-US" dirty="0" smtClean="0"/>
              <a:t>-app: 128</a:t>
            </a:r>
          </a:p>
          <a:p>
            <a:r>
              <a:rPr lang="en-US" dirty="0"/>
              <a:t>	</a:t>
            </a:r>
            <a:r>
              <a:rPr lang="en-US" dirty="0" smtClean="0"/>
              <a:t>: 128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33600" y="4476750"/>
            <a:ext cx="3733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RO:ea06a73e : ADD file:fcb …55.3MB</a:t>
            </a:r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>
            <a:off x="1905000" y="4324350"/>
            <a:ext cx="76200" cy="685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447675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debian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33600" y="4019550"/>
            <a:ext cx="3733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RO:22c458a : Install </a:t>
            </a:r>
            <a:r>
              <a:rPr lang="en-US" dirty="0" err="1" smtClean="0"/>
              <a:t>nginx</a:t>
            </a:r>
            <a:r>
              <a:rPr lang="en-US" dirty="0" smtClean="0"/>
              <a:t>: 53 MB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33600" y="3562350"/>
            <a:ext cx="3657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RO:6270adb5 : </a:t>
            </a:r>
            <a:r>
              <a:rPr lang="en-US" dirty="0" err="1" smtClean="0"/>
              <a:t>Ln</a:t>
            </a:r>
            <a:r>
              <a:rPr lang="en-US" dirty="0" smtClean="0"/>
              <a:t> –s … 22 B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5791200" y="3409950"/>
            <a:ext cx="304800" cy="1600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0" y="4019550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1600200" y="188595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1ffd300: </a:t>
            </a:r>
            <a:r>
              <a:rPr lang="en-US" dirty="0" err="1" smtClean="0"/>
              <a:t>RO:mypage.html</a:t>
            </a:r>
            <a:r>
              <a:rPr lang="en-US" dirty="0" smtClean="0"/>
              <a:t>, ping: 19MB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>
            <a:off x="6400800" y="2876550"/>
            <a:ext cx="609600" cy="2133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62800" y="3714750"/>
            <a:ext cx="11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r>
              <a:rPr lang="en-US" dirty="0" smtClean="0"/>
              <a:t>-app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-1371600" y="280035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RO:prod</a:t>
            </a:r>
            <a:endParaRPr lang="en-US" dirty="0"/>
          </a:p>
        </p:txBody>
      </p:sp>
      <p:sp>
        <p:nvSpPr>
          <p:cNvPr id="14" name="Left Brace 13"/>
          <p:cNvSpPr/>
          <p:nvPr/>
        </p:nvSpPr>
        <p:spPr>
          <a:xfrm>
            <a:off x="1676400" y="3028950"/>
            <a:ext cx="76200" cy="1905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5800" y="3790950"/>
            <a:ext cx="12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ecommerce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133600" y="3105150"/>
            <a:ext cx="3657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 layer: mypage.html, pings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09800" y="514350"/>
            <a:ext cx="2438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UFS: Unified File System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5000" y="1504950"/>
            <a:ext cx="479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SA: image of OS: + net :policies  + install </a:t>
            </a:r>
            <a:r>
              <a:rPr lang="en-US" dirty="0" err="1" smtClean="0"/>
              <a:t>weblogic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477000" y="104775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239000" y="819150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8382000" y="1123950"/>
            <a:ext cx="1295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495800" y="97155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57800" y="43815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3"/>
          </p:cNvCxnSpPr>
          <p:nvPr/>
        </p:nvCxnSpPr>
        <p:spPr>
          <a:xfrm flipV="1">
            <a:off x="6172200" y="361950"/>
            <a:ext cx="914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477000" y="1809750"/>
            <a:ext cx="990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467600" y="226695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prod3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2" idx="3"/>
          </p:cNvCxnSpPr>
          <p:nvPr/>
        </p:nvCxnSpPr>
        <p:spPr>
          <a:xfrm flipV="1">
            <a:off x="8763000" y="2343150"/>
            <a:ext cx="914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209550"/>
            <a:ext cx="53340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572000" y="361950"/>
            <a:ext cx="3200400" cy="2590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24400" y="1200150"/>
            <a:ext cx="1749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- 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data files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7000" y="40195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docker</a:t>
            </a:r>
            <a:r>
              <a:rPr lang="en-US" dirty="0" smtClean="0"/>
              <a:t>/volumes/f1ba0f4765acf93d2470e4cb839b284c66e8cfd3d5e65ef4eb0bd7266102a8fa/_data – 100 users data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rot="4956373">
            <a:off x="3965163" y="1085560"/>
            <a:ext cx="457200" cy="1483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26479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docker</a:t>
            </a:r>
            <a:r>
              <a:rPr lang="en-US" dirty="0" smtClean="0"/>
              <a:t>/volumes/234454765acf93d2470e4cb839b284c66e8cfd3d5e65ef4eb0bd7266102a8fa/_data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1428750"/>
            <a:ext cx="3928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docker</a:t>
            </a:r>
            <a:r>
              <a:rPr lang="en-US" dirty="0" smtClean="0"/>
              <a:t>/volumes/</a:t>
            </a:r>
            <a:r>
              <a:rPr lang="en-US" dirty="0" err="1" smtClean="0"/>
              <a:t>proj_db</a:t>
            </a:r>
            <a:r>
              <a:rPr lang="en-US" dirty="0" smtClean="0"/>
              <a:t>/_data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153400" y="285750"/>
            <a:ext cx="685800" cy="472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</a:t>
            </a:r>
            <a:r>
              <a:rPr lang="en-US" dirty="0" err="1" smtClean="0"/>
              <a:t>mnt</a:t>
            </a:r>
            <a:r>
              <a:rPr lang="en-US" dirty="0" smtClean="0"/>
              <a:t>/sda1/proj1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285750"/>
            <a:ext cx="3124200" cy="449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71800" y="28575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33800" y="1657350"/>
            <a:ext cx="73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81800" y="136421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1962150"/>
            <a:ext cx="2706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172.17.0.4:80</a:t>
            </a:r>
          </a:p>
          <a:p>
            <a:r>
              <a:rPr lang="en-US" dirty="0" smtClean="0"/>
              <a:t>Ping 172.17.0.6</a:t>
            </a:r>
          </a:p>
          <a:p>
            <a:r>
              <a:rPr lang="en-US" dirty="0" err="1" smtClean="0"/>
              <a:t>Jdbc</a:t>
            </a:r>
            <a:r>
              <a:rPr lang="en-US" dirty="0" smtClean="0"/>
              <a:t>: 192.168.99.101:9999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1581150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172.17.0.10:3306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48200" y="74295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docker0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10" idx="1"/>
          </p:cNvCxnSpPr>
          <p:nvPr/>
        </p:nvCxnSpPr>
        <p:spPr>
          <a:xfrm>
            <a:off x="2971800" y="895350"/>
            <a:ext cx="1676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40" idx="1"/>
          </p:cNvCxnSpPr>
          <p:nvPr/>
        </p:nvCxnSpPr>
        <p:spPr>
          <a:xfrm>
            <a:off x="4469451" y="1842016"/>
            <a:ext cx="1702749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62400" y="3333750"/>
            <a:ext cx="70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57600" y="3638550"/>
            <a:ext cx="2238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172.17.0.5</a:t>
            </a:r>
          </a:p>
          <a:p>
            <a:r>
              <a:rPr lang="en-US" dirty="0" smtClean="0"/>
              <a:t>Ping 172.17.0.6</a:t>
            </a:r>
          </a:p>
          <a:p>
            <a:r>
              <a:rPr lang="en-US" dirty="0" err="1" smtClean="0"/>
              <a:t>Jdbc</a:t>
            </a:r>
            <a:r>
              <a:rPr lang="en-US" dirty="0" smtClean="0"/>
              <a:t>: 172.17.0.6:3306</a:t>
            </a:r>
          </a:p>
        </p:txBody>
      </p:sp>
      <p:cxnSp>
        <p:nvCxnSpPr>
          <p:cNvPr id="24" name="Straight Arrow Connector 23"/>
          <p:cNvCxnSpPr>
            <a:stCxn id="21" idx="3"/>
          </p:cNvCxnSpPr>
          <p:nvPr/>
        </p:nvCxnSpPr>
        <p:spPr>
          <a:xfrm flipH="1" flipV="1">
            <a:off x="3352800" y="3333750"/>
            <a:ext cx="1311587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0" y="438150"/>
            <a:ext cx="2814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Better isolation web1 –X- web2</a:t>
            </a:r>
          </a:p>
          <a:p>
            <a:pPr marL="342900" indent="-342900">
              <a:buAutoNum type="arabicPeriod"/>
            </a:pPr>
            <a:r>
              <a:rPr lang="en-US" sz="1400" dirty="0" err="1" smtClean="0"/>
              <a:t>Dns</a:t>
            </a:r>
            <a:r>
              <a:rPr lang="en-US" sz="1400" dirty="0" smtClean="0"/>
              <a:t> resolution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14600" y="1657350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9090:80</a:t>
            </a:r>
            <a:endParaRPr lang="en-US" dirty="0"/>
          </a:p>
        </p:txBody>
      </p:sp>
      <p:cxnSp>
        <p:nvCxnSpPr>
          <p:cNvPr id="34" name="Straight Arrow Connector 33"/>
          <p:cNvCxnSpPr>
            <a:endCxn id="6" idx="1"/>
          </p:cNvCxnSpPr>
          <p:nvPr/>
        </p:nvCxnSpPr>
        <p:spPr>
          <a:xfrm flipV="1">
            <a:off x="3505200" y="1842016"/>
            <a:ext cx="228600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81000" y="1809750"/>
            <a:ext cx="2057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400800" y="361950"/>
            <a:ext cx="3124200" cy="449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400800" y="36195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192.168.99.101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934200" y="74295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172200" y="2419350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9999:3306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5062</TotalTime>
  <Words>1064</Words>
  <Application>Microsoft Office PowerPoint</Application>
  <PresentationFormat>On-screen Show (16:9)</PresentationFormat>
  <Paragraphs>425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 lap</dc:creator>
  <cp:lastModifiedBy>Dell lap</cp:lastModifiedBy>
  <cp:revision>5</cp:revision>
  <dcterms:created xsi:type="dcterms:W3CDTF">2019-06-10T04:56:30Z</dcterms:created>
  <dcterms:modified xsi:type="dcterms:W3CDTF">2019-06-14T10:21:16Z</dcterms:modified>
</cp:coreProperties>
</file>