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AD2-19AA-45A7-89C4-DC385C36D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B6414-AA3E-4FE3-B297-68CA1E6A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09DE-EB43-45B8-A401-FFF2EC4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3FD6-24C8-435D-A6A6-D73587B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AD31-7DDD-42E2-AF59-C446363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961-919E-452C-AF81-121676A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0835-B131-47B2-AC1A-E08F2B61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99EE-90E5-40FF-8BC1-40E1E1BF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F3C9-CF76-4EB1-8B2E-0BB3DF60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90BF-2162-41F2-93FF-36063DC1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C60E2-4A2D-43B7-8BD6-C9D4D3303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E60E-FCC2-4E49-A44B-BA626ABA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9E37-E9CA-4CB0-A6FF-872CE87E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2E5D-767B-49CE-B134-6A0A31A8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B8F5-470C-4C67-B7F9-B92E422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5322-B95F-44AC-A7FC-E73B877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9DBE-4F30-4C18-B535-6584398D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41A7-0970-47B5-A03C-E5F9DD2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D75F-4994-48E1-9A9A-68BECBFE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3FEA-E379-4825-813F-A2480792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003F-96E2-4369-B923-59F31E43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35FF-94F5-4F2F-8B66-6C1E9FA2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F39-EBBC-4C2F-9AA1-3ED09EA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894E-D9B1-439C-ADD0-F0B4A62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16E1-A320-4B78-985A-010B5459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841C-5711-4668-B4EC-1AB1B558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011-F2AB-4FE8-B1A0-48A16DDA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60B8-FF29-430C-93E3-E4A14BF6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E078-4583-4090-8076-3CA7A0F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CF0F-829F-469C-999A-4A90214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1B02-4943-4FA1-B80A-7F4BE22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432-9066-402A-B79C-F168B6BF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46A4-9407-4486-9A11-D44F7037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3257-1648-41B7-A60E-68AD3DF53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0DDF2-8C06-4986-9AD6-912B9203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003AC-9249-4184-B21C-B8947053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D0A6E-C334-4662-AAD4-1D408B88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A1F86-6707-46F4-96E8-0751C36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10647-26E0-46C0-9F67-5254D827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06A2-EDD6-4521-9D95-7BA0372E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E0D59-0B0F-4EC2-B802-71F56033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F7488-C243-4535-A959-4F2656B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C6CB6-516D-4250-9278-88D2602D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8FB91-2134-4E79-9ACD-E8549044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3BDE-41F5-42F9-8D38-1C6B86AB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1E4C-10A9-4FA8-BD5D-CC63EDC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6BC1-5779-42AA-9F2A-0A0CED5C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D879-2687-440F-9B71-0E4A41C6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3EDD6-8920-4656-8F60-A8E7983C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F0E6-0306-4F56-A1A0-2DB96C44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1D43B-6423-43F9-8ECD-D888F72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5F9C1-84CA-4182-810B-63AE29D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585-8FB4-4837-AABF-CBE6A15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2A99-95EF-43E4-9C17-FD07C6AC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0952-782C-49D8-A5D3-1C2EBB68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EEEC-2F6B-4FE6-9B7E-635BF637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A883-A04B-4FB2-B11E-E81BD08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2CFA-539A-4CFA-9847-A2B48DA4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9E37A-9E8E-4EC6-A695-BD6DBB43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68FF-17EB-484C-9D48-B5C10D19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5F80-CDE9-4917-B084-AC78E83C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BBE8-BB34-49B3-A6B5-FAE5B97B4A5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693A-BF7F-4420-B3B3-24C7C430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B42-19C0-4290-BD3D-78D403B2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d.com:8888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94932-E391-4074-8242-96B3BDE05EBA}"/>
              </a:ext>
            </a:extLst>
          </p:cNvPr>
          <p:cNvSpPr/>
          <p:nvPr/>
        </p:nvSpPr>
        <p:spPr>
          <a:xfrm>
            <a:off x="2397967" y="5831633"/>
            <a:ext cx="8882743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</a:t>
            </a:r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0656B-5537-47EC-9445-FD38A10AF63B}"/>
              </a:ext>
            </a:extLst>
          </p:cNvPr>
          <p:cNvSpPr/>
          <p:nvPr/>
        </p:nvSpPr>
        <p:spPr>
          <a:xfrm>
            <a:off x="6755363" y="5150498"/>
            <a:ext cx="4432041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box(VMM)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FCC8F-B4B0-43EF-A1BA-CCA3C29B42E2}"/>
              </a:ext>
            </a:extLst>
          </p:cNvPr>
          <p:cNvSpPr/>
          <p:nvPr/>
        </p:nvSpPr>
        <p:spPr>
          <a:xfrm>
            <a:off x="2304661" y="3041780"/>
            <a:ext cx="3974841" cy="2584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BF65D-8722-4967-B344-87385CAB3F19}"/>
              </a:ext>
            </a:extLst>
          </p:cNvPr>
          <p:cNvSpPr txBox="1"/>
          <p:nvPr/>
        </p:nvSpPr>
        <p:spPr>
          <a:xfrm>
            <a:off x="2491273" y="3377682"/>
            <a:ext cx="36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Downloads an iso 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Talks to VB and bring up a </a:t>
            </a:r>
            <a:r>
              <a:rPr lang="en-US" dirty="0" err="1"/>
              <a:t>vm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4BB0E-54FC-43CD-870F-ED343EE9ECF5}"/>
              </a:ext>
            </a:extLst>
          </p:cNvPr>
          <p:cNvSpPr/>
          <p:nvPr/>
        </p:nvSpPr>
        <p:spPr>
          <a:xfrm>
            <a:off x="6755363" y="1884784"/>
            <a:ext cx="4432041" cy="3135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A3806-AA44-43B2-A0F9-B82A3830C695}"/>
              </a:ext>
            </a:extLst>
          </p:cNvPr>
          <p:cNvSpPr txBox="1"/>
          <p:nvPr/>
        </p:nvSpPr>
        <p:spPr>
          <a:xfrm>
            <a:off x="6839339" y="2108718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5B8ADA-CE95-4A08-BEE0-CE492C90EADF}"/>
              </a:ext>
            </a:extLst>
          </p:cNvPr>
          <p:cNvSpPr/>
          <p:nvPr/>
        </p:nvSpPr>
        <p:spPr>
          <a:xfrm>
            <a:off x="7147249" y="3918857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797CE-4E45-4297-825D-C49F6935069E}"/>
              </a:ext>
            </a:extLst>
          </p:cNvPr>
          <p:cNvSpPr txBox="1"/>
          <p:nvPr/>
        </p:nvSpPr>
        <p:spPr>
          <a:xfrm>
            <a:off x="7156133" y="4124139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1CDB3C-FAF5-4709-9EB0-C277BC0330C3}"/>
              </a:ext>
            </a:extLst>
          </p:cNvPr>
          <p:cNvSpPr/>
          <p:nvPr/>
        </p:nvSpPr>
        <p:spPr>
          <a:xfrm>
            <a:off x="9700727" y="4017610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1ED82-B6EC-4638-BA79-FE82D5A57E76}"/>
              </a:ext>
            </a:extLst>
          </p:cNvPr>
          <p:cNvSpPr txBox="1"/>
          <p:nvPr/>
        </p:nvSpPr>
        <p:spPr>
          <a:xfrm>
            <a:off x="9747381" y="417623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21451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30D09-630A-4489-A901-A2F0AA500D21}"/>
              </a:ext>
            </a:extLst>
          </p:cNvPr>
          <p:cNvSpPr txBox="1"/>
          <p:nvPr/>
        </p:nvSpPr>
        <p:spPr>
          <a:xfrm>
            <a:off x="704850" y="1076325"/>
            <a:ext cx="5191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Swarm</a:t>
            </a:r>
          </a:p>
          <a:p>
            <a:pPr marL="342900" indent="-342900">
              <a:buAutoNum type="arabicPeriod"/>
            </a:pPr>
            <a:r>
              <a:rPr lang="en-US" dirty="0"/>
              <a:t>Open source, Docker</a:t>
            </a:r>
          </a:p>
          <a:p>
            <a:pPr marL="342900" indent="-342900">
              <a:buAutoNum type="arabicPeriod"/>
            </a:pPr>
            <a:r>
              <a:rPr lang="en-US" dirty="0"/>
              <a:t>Native support for docker containers</a:t>
            </a:r>
          </a:p>
          <a:p>
            <a:pPr marL="342900" indent="-342900">
              <a:buAutoNum type="arabicPeriod"/>
            </a:pPr>
            <a:r>
              <a:rPr lang="en-US" dirty="0"/>
              <a:t>Learning curve is smooth</a:t>
            </a:r>
          </a:p>
          <a:p>
            <a:pPr marL="342900" indent="-342900">
              <a:buAutoNum type="arabicPeriod"/>
            </a:pPr>
            <a:r>
              <a:rPr lang="en-US" dirty="0"/>
              <a:t>DS </a:t>
            </a:r>
            <a:r>
              <a:rPr lang="en-US" dirty="0">
                <a:sym typeface="Wingdings" panose="05000000000000000000" pitchFamily="2" charset="2"/>
              </a:rPr>
              <a:t> docker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Vendor-</a:t>
            </a:r>
            <a:r>
              <a:rPr lang="en-US" dirty="0" err="1">
                <a:sym typeface="Wingdings" panose="05000000000000000000" pitchFamily="2" charset="2"/>
              </a:rPr>
              <a:t>lockin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Fairly new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36B8E-0280-4283-81B0-92E13C4D68E3}"/>
              </a:ext>
            </a:extLst>
          </p:cNvPr>
          <p:cNvSpPr txBox="1"/>
          <p:nvPr/>
        </p:nvSpPr>
        <p:spPr>
          <a:xfrm>
            <a:off x="6524625" y="1076324"/>
            <a:ext cx="5191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  <a:p>
            <a:pPr marL="342900" indent="-342900">
              <a:buAutoNum type="arabicPeriod"/>
            </a:pPr>
            <a:r>
              <a:rPr lang="en-US" dirty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/>
              <a:t>Terminology or adapters </a:t>
            </a:r>
          </a:p>
          <a:p>
            <a:pPr marL="342900" indent="-342900">
              <a:buAutoNum type="arabicPeriod"/>
            </a:pPr>
            <a:r>
              <a:rPr lang="en-US" dirty="0"/>
              <a:t>Learning curve is a litter steeper</a:t>
            </a:r>
          </a:p>
          <a:p>
            <a:pPr marL="342900" indent="-342900">
              <a:buAutoNum type="arabicPeriod"/>
            </a:pPr>
            <a:r>
              <a:rPr lang="en-US" dirty="0"/>
              <a:t>K8s -&gt; any container provider which implement Open Container Spec</a:t>
            </a:r>
          </a:p>
          <a:p>
            <a:pPr marL="342900" indent="-342900">
              <a:buAutoNum type="arabicPeriod"/>
            </a:pPr>
            <a:r>
              <a:rPr lang="en-US" dirty="0"/>
              <a:t>No vendor </a:t>
            </a:r>
            <a:r>
              <a:rPr lang="en-US" dirty="0" err="1"/>
              <a:t>lockin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Battle tested </a:t>
            </a:r>
            <a:r>
              <a:rPr lang="en-US" dirty="0">
                <a:sym typeface="Wingdings" panose="05000000000000000000" pitchFamily="2" charset="2"/>
              </a:rPr>
              <a:t> benchmarked against 10000’s nodes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4A067D-3F7F-4EDC-ABBE-5B25C73F559C}"/>
              </a:ext>
            </a:extLst>
          </p:cNvPr>
          <p:cNvSpPr/>
          <p:nvPr/>
        </p:nvSpPr>
        <p:spPr>
          <a:xfrm>
            <a:off x="7258050" y="4581525"/>
            <a:ext cx="38613" cy="800100"/>
          </a:xfrm>
          <a:custGeom>
            <a:avLst/>
            <a:gdLst>
              <a:gd name="connsiteX0" fmla="*/ 0 w 38613"/>
              <a:gd name="connsiteY0" fmla="*/ 0 h 800100"/>
              <a:gd name="connsiteX1" fmla="*/ 9525 w 38613"/>
              <a:gd name="connsiteY1" fmla="*/ 57150 h 800100"/>
              <a:gd name="connsiteX2" fmla="*/ 19050 w 38613"/>
              <a:gd name="connsiteY2" fmla="*/ 85725 h 800100"/>
              <a:gd name="connsiteX3" fmla="*/ 28575 w 38613"/>
              <a:gd name="connsiteY3" fmla="*/ 200025 h 800100"/>
              <a:gd name="connsiteX4" fmla="*/ 19050 w 38613"/>
              <a:gd name="connsiteY4" fmla="*/ 514350 h 800100"/>
              <a:gd name="connsiteX5" fmla="*/ 28575 w 38613"/>
              <a:gd name="connsiteY5" fmla="*/ 714375 h 800100"/>
              <a:gd name="connsiteX6" fmla="*/ 38100 w 38613"/>
              <a:gd name="connsiteY6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3" h="800100">
                <a:moveTo>
                  <a:pt x="0" y="0"/>
                </a:moveTo>
                <a:cubicBezTo>
                  <a:pt x="3175" y="19050"/>
                  <a:pt x="5335" y="38297"/>
                  <a:pt x="9525" y="57150"/>
                </a:cubicBezTo>
                <a:cubicBezTo>
                  <a:pt x="11703" y="66951"/>
                  <a:pt x="17723" y="75773"/>
                  <a:pt x="19050" y="85725"/>
                </a:cubicBezTo>
                <a:cubicBezTo>
                  <a:pt x="24103" y="123622"/>
                  <a:pt x="25400" y="161925"/>
                  <a:pt x="28575" y="200025"/>
                </a:cubicBezTo>
                <a:cubicBezTo>
                  <a:pt x="25400" y="304800"/>
                  <a:pt x="19050" y="409527"/>
                  <a:pt x="19050" y="514350"/>
                </a:cubicBezTo>
                <a:cubicBezTo>
                  <a:pt x="19050" y="581101"/>
                  <a:pt x="23252" y="647837"/>
                  <a:pt x="28575" y="714375"/>
                </a:cubicBezTo>
                <a:cubicBezTo>
                  <a:pt x="41950" y="881566"/>
                  <a:pt x="38100" y="601515"/>
                  <a:pt x="38100" y="800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966BC5-297B-4B8F-AAA4-0F794C64F390}"/>
              </a:ext>
            </a:extLst>
          </p:cNvPr>
          <p:cNvCxnSpPr/>
          <p:nvPr/>
        </p:nvCxnSpPr>
        <p:spPr>
          <a:xfrm flipV="1">
            <a:off x="7315200" y="4886325"/>
            <a:ext cx="866775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EDF3499-E64E-4329-9AE7-7DECC3E004C5}"/>
              </a:ext>
            </a:extLst>
          </p:cNvPr>
          <p:cNvSpPr/>
          <p:nvPr/>
        </p:nvSpPr>
        <p:spPr>
          <a:xfrm>
            <a:off x="8220075" y="4705350"/>
            <a:ext cx="123825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17F42-D684-463E-B0B8-4272014482AD}"/>
              </a:ext>
            </a:extLst>
          </p:cNvPr>
          <p:cNvSpPr txBox="1"/>
          <p:nvPr/>
        </p:nvSpPr>
        <p:spPr>
          <a:xfrm>
            <a:off x="7333739" y="45815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449890CB-1FA9-443B-A6CB-355918519DDD}"/>
              </a:ext>
            </a:extLst>
          </p:cNvPr>
          <p:cNvSpPr/>
          <p:nvPr/>
        </p:nvSpPr>
        <p:spPr>
          <a:xfrm>
            <a:off x="2381250" y="4581525"/>
            <a:ext cx="914400" cy="7239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E0BB0-3582-482D-B4FA-D490A4578E83}"/>
              </a:ext>
            </a:extLst>
          </p:cNvPr>
          <p:cNvSpPr/>
          <p:nvPr/>
        </p:nvSpPr>
        <p:spPr>
          <a:xfrm>
            <a:off x="5981700" y="4067175"/>
            <a:ext cx="418074" cy="325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7096A4-7154-4E80-A839-AF2DFD7085D8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3295650" y="4943475"/>
            <a:ext cx="268605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3AB8DB-1F35-4EE7-8720-AD9C7407A67A}"/>
              </a:ext>
            </a:extLst>
          </p:cNvPr>
          <p:cNvSpPr txBox="1"/>
          <p:nvPr/>
        </p:nvSpPr>
        <p:spPr>
          <a:xfrm>
            <a:off x="3676650" y="5038725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language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6C7A4B-36EB-477A-A2F6-0F67A1351025}"/>
              </a:ext>
            </a:extLst>
          </p:cNvPr>
          <p:cNvCxnSpPr>
            <a:stCxn id="10" idx="3"/>
            <a:endCxn id="4" idx="3"/>
          </p:cNvCxnSpPr>
          <p:nvPr/>
        </p:nvCxnSpPr>
        <p:spPr>
          <a:xfrm flipV="1">
            <a:off x="6399774" y="4781550"/>
            <a:ext cx="88685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4717F9-ADB9-4C5D-A6A9-9353F2B9AD97}"/>
              </a:ext>
            </a:extLst>
          </p:cNvPr>
          <p:cNvSpPr txBox="1"/>
          <p:nvPr/>
        </p:nvSpPr>
        <p:spPr>
          <a:xfrm>
            <a:off x="1133475" y="58483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– K8s</a:t>
            </a:r>
          </a:p>
        </p:txBody>
      </p:sp>
    </p:spTree>
    <p:extLst>
      <p:ext uri="{BB962C8B-B14F-4D97-AF65-F5344CB8AC3E}">
        <p14:creationId xmlns:p14="http://schemas.microsoft.com/office/powerpoint/2010/main" val="141257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E84EA-2B3E-4FC4-BB16-8F3D849EF415}"/>
              </a:ext>
            </a:extLst>
          </p:cNvPr>
          <p:cNvSpPr txBox="1"/>
          <p:nvPr/>
        </p:nvSpPr>
        <p:spPr>
          <a:xfrm>
            <a:off x="981075" y="1257300"/>
            <a:ext cx="5114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K8s</a:t>
            </a:r>
          </a:p>
          <a:p>
            <a:pPr marL="342900" indent="-342900">
              <a:buAutoNum type="arabicPeriod"/>
            </a:pPr>
            <a:r>
              <a:rPr lang="en-US" dirty="0"/>
              <a:t>Terms and concepts k8s – single node cluster</a:t>
            </a:r>
          </a:p>
          <a:p>
            <a:pPr marL="342900" indent="-342900">
              <a:buAutoNum type="arabicPeriod"/>
            </a:pPr>
            <a:r>
              <a:rPr lang="en-US" dirty="0"/>
              <a:t>Communication – single node </a:t>
            </a:r>
            <a:r>
              <a:rPr lang="en-US" dirty="0" err="1"/>
              <a:t>clust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AutoNum type="arabicPeriod"/>
            </a:pPr>
            <a:r>
              <a:rPr lang="en-US" dirty="0"/>
              <a:t>Multi-node cluster k8s</a:t>
            </a:r>
          </a:p>
        </p:txBody>
      </p:sp>
    </p:spTree>
    <p:extLst>
      <p:ext uri="{BB962C8B-B14F-4D97-AF65-F5344CB8AC3E}">
        <p14:creationId xmlns:p14="http://schemas.microsoft.com/office/powerpoint/2010/main" val="30091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E1D408-E136-4C5E-90E1-ABA1DC82CE5B}"/>
              </a:ext>
            </a:extLst>
          </p:cNvPr>
          <p:cNvSpPr/>
          <p:nvPr/>
        </p:nvSpPr>
        <p:spPr>
          <a:xfrm>
            <a:off x="4810125" y="447675"/>
            <a:ext cx="6858000" cy="600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4D4F8-5798-48EE-9F89-E9847F4DDF02}"/>
              </a:ext>
            </a:extLst>
          </p:cNvPr>
          <p:cNvSpPr txBox="1"/>
          <p:nvPr/>
        </p:nvSpPr>
        <p:spPr>
          <a:xfrm>
            <a:off x="4924425" y="62865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3D62CF-4202-4E89-828F-6C2C1DE3B91E}"/>
              </a:ext>
            </a:extLst>
          </p:cNvPr>
          <p:cNvSpPr/>
          <p:nvPr/>
        </p:nvSpPr>
        <p:spPr>
          <a:xfrm>
            <a:off x="8524875" y="1581150"/>
            <a:ext cx="172562" cy="1123950"/>
          </a:xfrm>
          <a:custGeom>
            <a:avLst/>
            <a:gdLst>
              <a:gd name="connsiteX0" fmla="*/ 0 w 172562"/>
              <a:gd name="connsiteY0" fmla="*/ 0 h 1123950"/>
              <a:gd name="connsiteX1" fmla="*/ 19050 w 172562"/>
              <a:gd name="connsiteY1" fmla="*/ 95250 h 1123950"/>
              <a:gd name="connsiteX2" fmla="*/ 38100 w 172562"/>
              <a:gd name="connsiteY2" fmla="*/ 133350 h 1123950"/>
              <a:gd name="connsiteX3" fmla="*/ 95250 w 172562"/>
              <a:gd name="connsiteY3" fmla="*/ 200025 h 1123950"/>
              <a:gd name="connsiteX4" fmla="*/ 104775 w 172562"/>
              <a:gd name="connsiteY4" fmla="*/ 228600 h 1123950"/>
              <a:gd name="connsiteX5" fmla="*/ 123825 w 172562"/>
              <a:gd name="connsiteY5" fmla="*/ 257175 h 1123950"/>
              <a:gd name="connsiteX6" fmla="*/ 95250 w 172562"/>
              <a:gd name="connsiteY6" fmla="*/ 419100 h 1123950"/>
              <a:gd name="connsiteX7" fmla="*/ 76200 w 172562"/>
              <a:gd name="connsiteY7" fmla="*/ 495300 h 1123950"/>
              <a:gd name="connsiteX8" fmla="*/ 66675 w 172562"/>
              <a:gd name="connsiteY8" fmla="*/ 523875 h 1123950"/>
              <a:gd name="connsiteX9" fmla="*/ 47625 w 172562"/>
              <a:gd name="connsiteY9" fmla="*/ 590550 h 1123950"/>
              <a:gd name="connsiteX10" fmla="*/ 57150 w 172562"/>
              <a:gd name="connsiteY10" fmla="*/ 619125 h 1123950"/>
              <a:gd name="connsiteX11" fmla="*/ 95250 w 172562"/>
              <a:gd name="connsiteY11" fmla="*/ 676275 h 1123950"/>
              <a:gd name="connsiteX12" fmla="*/ 123825 w 172562"/>
              <a:gd name="connsiteY12" fmla="*/ 790575 h 1123950"/>
              <a:gd name="connsiteX13" fmla="*/ 133350 w 172562"/>
              <a:gd name="connsiteY13" fmla="*/ 819150 h 1123950"/>
              <a:gd name="connsiteX14" fmla="*/ 142875 w 172562"/>
              <a:gd name="connsiteY14" fmla="*/ 857250 h 1123950"/>
              <a:gd name="connsiteX15" fmla="*/ 152400 w 172562"/>
              <a:gd name="connsiteY15" fmla="*/ 885825 h 1123950"/>
              <a:gd name="connsiteX16" fmla="*/ 161925 w 172562"/>
              <a:gd name="connsiteY16" fmla="*/ 942975 h 1123950"/>
              <a:gd name="connsiteX17" fmla="*/ 171450 w 172562"/>
              <a:gd name="connsiteY17" fmla="*/ 981075 h 1123950"/>
              <a:gd name="connsiteX18" fmla="*/ 171450 w 172562"/>
              <a:gd name="connsiteY18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62" h="1123950">
                <a:moveTo>
                  <a:pt x="0" y="0"/>
                </a:moveTo>
                <a:cubicBezTo>
                  <a:pt x="6350" y="31750"/>
                  <a:pt x="10155" y="64117"/>
                  <a:pt x="19050" y="95250"/>
                </a:cubicBezTo>
                <a:cubicBezTo>
                  <a:pt x="22951" y="108903"/>
                  <a:pt x="30575" y="121309"/>
                  <a:pt x="38100" y="133350"/>
                </a:cubicBezTo>
                <a:cubicBezTo>
                  <a:pt x="58465" y="165934"/>
                  <a:pt x="69274" y="174049"/>
                  <a:pt x="95250" y="200025"/>
                </a:cubicBezTo>
                <a:cubicBezTo>
                  <a:pt x="98425" y="209550"/>
                  <a:pt x="100285" y="219620"/>
                  <a:pt x="104775" y="228600"/>
                </a:cubicBezTo>
                <a:cubicBezTo>
                  <a:pt x="109895" y="238839"/>
                  <a:pt x="123153" y="245747"/>
                  <a:pt x="123825" y="257175"/>
                </a:cubicBezTo>
                <a:cubicBezTo>
                  <a:pt x="130812" y="375952"/>
                  <a:pt x="134568" y="360123"/>
                  <a:pt x="95250" y="419100"/>
                </a:cubicBezTo>
                <a:cubicBezTo>
                  <a:pt x="88900" y="444500"/>
                  <a:pt x="83089" y="470041"/>
                  <a:pt x="76200" y="495300"/>
                </a:cubicBezTo>
                <a:cubicBezTo>
                  <a:pt x="73558" y="504986"/>
                  <a:pt x="69433" y="514221"/>
                  <a:pt x="66675" y="523875"/>
                </a:cubicBezTo>
                <a:cubicBezTo>
                  <a:pt x="42755" y="607596"/>
                  <a:pt x="70463" y="522037"/>
                  <a:pt x="47625" y="590550"/>
                </a:cubicBezTo>
                <a:cubicBezTo>
                  <a:pt x="50800" y="600075"/>
                  <a:pt x="52274" y="610348"/>
                  <a:pt x="57150" y="619125"/>
                </a:cubicBezTo>
                <a:cubicBezTo>
                  <a:pt x="68269" y="639139"/>
                  <a:pt x="88010" y="654555"/>
                  <a:pt x="95250" y="676275"/>
                </a:cubicBezTo>
                <a:cubicBezTo>
                  <a:pt x="133743" y="791755"/>
                  <a:pt x="98173" y="675139"/>
                  <a:pt x="123825" y="790575"/>
                </a:cubicBezTo>
                <a:cubicBezTo>
                  <a:pt x="126003" y="800376"/>
                  <a:pt x="130592" y="809496"/>
                  <a:pt x="133350" y="819150"/>
                </a:cubicBezTo>
                <a:cubicBezTo>
                  <a:pt x="136946" y="831737"/>
                  <a:pt x="139279" y="844663"/>
                  <a:pt x="142875" y="857250"/>
                </a:cubicBezTo>
                <a:cubicBezTo>
                  <a:pt x="145633" y="866904"/>
                  <a:pt x="150222" y="876024"/>
                  <a:pt x="152400" y="885825"/>
                </a:cubicBezTo>
                <a:cubicBezTo>
                  <a:pt x="156590" y="904678"/>
                  <a:pt x="158137" y="924037"/>
                  <a:pt x="161925" y="942975"/>
                </a:cubicBezTo>
                <a:cubicBezTo>
                  <a:pt x="164492" y="955812"/>
                  <a:pt x="170762" y="968002"/>
                  <a:pt x="171450" y="981075"/>
                </a:cubicBezTo>
                <a:cubicBezTo>
                  <a:pt x="173953" y="1028634"/>
                  <a:pt x="171450" y="1076325"/>
                  <a:pt x="171450" y="1123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CA4C0-DB46-430D-80A0-049964B7D8C8}"/>
              </a:ext>
            </a:extLst>
          </p:cNvPr>
          <p:cNvSpPr txBox="1"/>
          <p:nvPr/>
        </p:nvSpPr>
        <p:spPr>
          <a:xfrm>
            <a:off x="8420100" y="18097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2BC62C-95C1-4434-B1DF-C3E4CE88A848}"/>
              </a:ext>
            </a:extLst>
          </p:cNvPr>
          <p:cNvSpPr/>
          <p:nvPr/>
        </p:nvSpPr>
        <p:spPr>
          <a:xfrm>
            <a:off x="5070966" y="1695450"/>
            <a:ext cx="172562" cy="1123950"/>
          </a:xfrm>
          <a:custGeom>
            <a:avLst/>
            <a:gdLst>
              <a:gd name="connsiteX0" fmla="*/ 0 w 172562"/>
              <a:gd name="connsiteY0" fmla="*/ 0 h 1123950"/>
              <a:gd name="connsiteX1" fmla="*/ 19050 w 172562"/>
              <a:gd name="connsiteY1" fmla="*/ 95250 h 1123950"/>
              <a:gd name="connsiteX2" fmla="*/ 38100 w 172562"/>
              <a:gd name="connsiteY2" fmla="*/ 133350 h 1123950"/>
              <a:gd name="connsiteX3" fmla="*/ 95250 w 172562"/>
              <a:gd name="connsiteY3" fmla="*/ 200025 h 1123950"/>
              <a:gd name="connsiteX4" fmla="*/ 104775 w 172562"/>
              <a:gd name="connsiteY4" fmla="*/ 228600 h 1123950"/>
              <a:gd name="connsiteX5" fmla="*/ 123825 w 172562"/>
              <a:gd name="connsiteY5" fmla="*/ 257175 h 1123950"/>
              <a:gd name="connsiteX6" fmla="*/ 95250 w 172562"/>
              <a:gd name="connsiteY6" fmla="*/ 419100 h 1123950"/>
              <a:gd name="connsiteX7" fmla="*/ 76200 w 172562"/>
              <a:gd name="connsiteY7" fmla="*/ 495300 h 1123950"/>
              <a:gd name="connsiteX8" fmla="*/ 66675 w 172562"/>
              <a:gd name="connsiteY8" fmla="*/ 523875 h 1123950"/>
              <a:gd name="connsiteX9" fmla="*/ 47625 w 172562"/>
              <a:gd name="connsiteY9" fmla="*/ 590550 h 1123950"/>
              <a:gd name="connsiteX10" fmla="*/ 57150 w 172562"/>
              <a:gd name="connsiteY10" fmla="*/ 619125 h 1123950"/>
              <a:gd name="connsiteX11" fmla="*/ 95250 w 172562"/>
              <a:gd name="connsiteY11" fmla="*/ 676275 h 1123950"/>
              <a:gd name="connsiteX12" fmla="*/ 123825 w 172562"/>
              <a:gd name="connsiteY12" fmla="*/ 790575 h 1123950"/>
              <a:gd name="connsiteX13" fmla="*/ 133350 w 172562"/>
              <a:gd name="connsiteY13" fmla="*/ 819150 h 1123950"/>
              <a:gd name="connsiteX14" fmla="*/ 142875 w 172562"/>
              <a:gd name="connsiteY14" fmla="*/ 857250 h 1123950"/>
              <a:gd name="connsiteX15" fmla="*/ 152400 w 172562"/>
              <a:gd name="connsiteY15" fmla="*/ 885825 h 1123950"/>
              <a:gd name="connsiteX16" fmla="*/ 161925 w 172562"/>
              <a:gd name="connsiteY16" fmla="*/ 942975 h 1123950"/>
              <a:gd name="connsiteX17" fmla="*/ 171450 w 172562"/>
              <a:gd name="connsiteY17" fmla="*/ 981075 h 1123950"/>
              <a:gd name="connsiteX18" fmla="*/ 171450 w 172562"/>
              <a:gd name="connsiteY18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62" h="1123950">
                <a:moveTo>
                  <a:pt x="0" y="0"/>
                </a:moveTo>
                <a:cubicBezTo>
                  <a:pt x="6350" y="31750"/>
                  <a:pt x="10155" y="64117"/>
                  <a:pt x="19050" y="95250"/>
                </a:cubicBezTo>
                <a:cubicBezTo>
                  <a:pt x="22951" y="108903"/>
                  <a:pt x="30575" y="121309"/>
                  <a:pt x="38100" y="133350"/>
                </a:cubicBezTo>
                <a:cubicBezTo>
                  <a:pt x="58465" y="165934"/>
                  <a:pt x="69274" y="174049"/>
                  <a:pt x="95250" y="200025"/>
                </a:cubicBezTo>
                <a:cubicBezTo>
                  <a:pt x="98425" y="209550"/>
                  <a:pt x="100285" y="219620"/>
                  <a:pt x="104775" y="228600"/>
                </a:cubicBezTo>
                <a:cubicBezTo>
                  <a:pt x="109895" y="238839"/>
                  <a:pt x="123153" y="245747"/>
                  <a:pt x="123825" y="257175"/>
                </a:cubicBezTo>
                <a:cubicBezTo>
                  <a:pt x="130812" y="375952"/>
                  <a:pt x="134568" y="360123"/>
                  <a:pt x="95250" y="419100"/>
                </a:cubicBezTo>
                <a:cubicBezTo>
                  <a:pt x="88900" y="444500"/>
                  <a:pt x="83089" y="470041"/>
                  <a:pt x="76200" y="495300"/>
                </a:cubicBezTo>
                <a:cubicBezTo>
                  <a:pt x="73558" y="504986"/>
                  <a:pt x="69433" y="514221"/>
                  <a:pt x="66675" y="523875"/>
                </a:cubicBezTo>
                <a:cubicBezTo>
                  <a:pt x="42755" y="607596"/>
                  <a:pt x="70463" y="522037"/>
                  <a:pt x="47625" y="590550"/>
                </a:cubicBezTo>
                <a:cubicBezTo>
                  <a:pt x="50800" y="600075"/>
                  <a:pt x="52274" y="610348"/>
                  <a:pt x="57150" y="619125"/>
                </a:cubicBezTo>
                <a:cubicBezTo>
                  <a:pt x="68269" y="639139"/>
                  <a:pt x="88010" y="654555"/>
                  <a:pt x="95250" y="676275"/>
                </a:cubicBezTo>
                <a:cubicBezTo>
                  <a:pt x="133743" y="791755"/>
                  <a:pt x="98173" y="675139"/>
                  <a:pt x="123825" y="790575"/>
                </a:cubicBezTo>
                <a:cubicBezTo>
                  <a:pt x="126003" y="800376"/>
                  <a:pt x="130592" y="809496"/>
                  <a:pt x="133350" y="819150"/>
                </a:cubicBezTo>
                <a:cubicBezTo>
                  <a:pt x="136946" y="831737"/>
                  <a:pt x="139279" y="844663"/>
                  <a:pt x="142875" y="857250"/>
                </a:cubicBezTo>
                <a:cubicBezTo>
                  <a:pt x="145633" y="866904"/>
                  <a:pt x="150222" y="876024"/>
                  <a:pt x="152400" y="885825"/>
                </a:cubicBezTo>
                <a:cubicBezTo>
                  <a:pt x="156590" y="904678"/>
                  <a:pt x="158137" y="924037"/>
                  <a:pt x="161925" y="942975"/>
                </a:cubicBezTo>
                <a:cubicBezTo>
                  <a:pt x="164492" y="955812"/>
                  <a:pt x="170762" y="968002"/>
                  <a:pt x="171450" y="981075"/>
                </a:cubicBezTo>
                <a:cubicBezTo>
                  <a:pt x="173953" y="1028634"/>
                  <a:pt x="171450" y="1076325"/>
                  <a:pt x="171450" y="1123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E15F8-3484-4DA5-81F3-732F89294D37}"/>
              </a:ext>
            </a:extLst>
          </p:cNvPr>
          <p:cNvSpPr txBox="1"/>
          <p:nvPr/>
        </p:nvSpPr>
        <p:spPr>
          <a:xfrm>
            <a:off x="4966191" y="1924050"/>
            <a:ext cx="12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K8s-service</a:t>
            </a:r>
          </a:p>
          <a:p>
            <a:r>
              <a:rPr lang="en-US" sz="1400" dirty="0"/>
              <a:t>(pod-def)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78F46-1EF0-4638-8548-939B5DE41BF5}"/>
              </a:ext>
            </a:extLst>
          </p:cNvPr>
          <p:cNvSpPr txBox="1"/>
          <p:nvPr/>
        </p:nvSpPr>
        <p:spPr>
          <a:xfrm>
            <a:off x="495300" y="2293382"/>
            <a:ext cx="3114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sz="1400" dirty="0"/>
              <a:t>(refers to ~/.</a:t>
            </a:r>
            <a:r>
              <a:rPr lang="en-US" sz="1400" dirty="0" err="1"/>
              <a:t>kube</a:t>
            </a:r>
            <a:r>
              <a:rPr lang="en-US" sz="1400" dirty="0"/>
              <a:t>/config)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Kubectl</a:t>
            </a:r>
            <a:r>
              <a:rPr lang="en-US" sz="1400" dirty="0"/>
              <a:t> apply –f </a:t>
            </a:r>
            <a:r>
              <a:rPr lang="en-US" sz="1400" dirty="0" err="1"/>
              <a:t>pod.yml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08B607-252C-4479-BFF5-21CC03DC0AB3}"/>
              </a:ext>
            </a:extLst>
          </p:cNvPr>
          <p:cNvCxnSpPr>
            <a:endCxn id="7" idx="1"/>
          </p:cNvCxnSpPr>
          <p:nvPr/>
        </p:nvCxnSpPr>
        <p:spPr>
          <a:xfrm flipV="1">
            <a:off x="1447800" y="2216438"/>
            <a:ext cx="3518391" cy="25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F05B9-011D-49C3-B952-748CFE2730B8}"/>
              </a:ext>
            </a:extLst>
          </p:cNvPr>
          <p:cNvCxnSpPr>
            <a:stCxn id="7" idx="1"/>
          </p:cNvCxnSpPr>
          <p:nvPr/>
        </p:nvCxnSpPr>
        <p:spPr>
          <a:xfrm flipH="1">
            <a:off x="1543051" y="2216438"/>
            <a:ext cx="3423140" cy="6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DFD312-4AEE-4A51-92C9-2301E1833F43}"/>
              </a:ext>
            </a:extLst>
          </p:cNvPr>
          <p:cNvSpPr txBox="1"/>
          <p:nvPr/>
        </p:nvSpPr>
        <p:spPr>
          <a:xfrm>
            <a:off x="1633553" y="2570976"/>
            <a:ext cx="1071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version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455C69-4FF1-4010-B930-815CDB64C4D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05321" y="2216438"/>
            <a:ext cx="2260870" cy="11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FAB40F-5A79-4468-A244-7D2C5B351ACF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6206146" y="1994416"/>
            <a:ext cx="2213954" cy="22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F129C1-7D96-43DD-9194-7C3065FFFB64}"/>
              </a:ext>
            </a:extLst>
          </p:cNvPr>
          <p:cNvCxnSpPr>
            <a:stCxn id="5" idx="2"/>
          </p:cNvCxnSpPr>
          <p:nvPr/>
        </p:nvCxnSpPr>
        <p:spPr>
          <a:xfrm flipH="1">
            <a:off x="8048625" y="2179082"/>
            <a:ext cx="840033" cy="115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ABD1F77-1909-4561-90C9-3AD8B0374773}"/>
              </a:ext>
            </a:extLst>
          </p:cNvPr>
          <p:cNvSpPr/>
          <p:nvPr/>
        </p:nvSpPr>
        <p:spPr>
          <a:xfrm>
            <a:off x="7248525" y="3297943"/>
            <a:ext cx="1600200" cy="590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cont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716C6D-A5EF-4D18-B28D-BF067AE4F48B}"/>
              </a:ext>
            </a:extLst>
          </p:cNvPr>
          <p:cNvCxnSpPr>
            <a:stCxn id="5" idx="2"/>
          </p:cNvCxnSpPr>
          <p:nvPr/>
        </p:nvCxnSpPr>
        <p:spPr>
          <a:xfrm>
            <a:off x="8888658" y="2179082"/>
            <a:ext cx="979242" cy="91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E0968C-AAF7-42D5-AAC6-11BA3F6341BE}"/>
              </a:ext>
            </a:extLst>
          </p:cNvPr>
          <p:cNvSpPr/>
          <p:nvPr/>
        </p:nvSpPr>
        <p:spPr>
          <a:xfrm>
            <a:off x="9221234" y="3095625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008BC1-A7F6-4A1F-97C8-26DE662E4642}"/>
              </a:ext>
            </a:extLst>
          </p:cNvPr>
          <p:cNvSpPr/>
          <p:nvPr/>
        </p:nvSpPr>
        <p:spPr>
          <a:xfrm>
            <a:off x="7621034" y="3788153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"172.17.0.4"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3B1F82-2DA8-474A-847F-AB1FC85CFBE6}"/>
              </a:ext>
            </a:extLst>
          </p:cNvPr>
          <p:cNvSpPr/>
          <p:nvPr/>
        </p:nvSpPr>
        <p:spPr>
          <a:xfrm>
            <a:off x="8468641" y="3190875"/>
            <a:ext cx="936200" cy="49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Shared-</a:t>
            </a:r>
            <a:r>
              <a:rPr lang="en-US" sz="1400" dirty="0" err="1"/>
              <a:t>veth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E5F10D-DC9D-455F-B820-D49A65967D5A}"/>
              </a:ext>
            </a:extLst>
          </p:cNvPr>
          <p:cNvSpPr txBox="1"/>
          <p:nvPr/>
        </p:nvSpPr>
        <p:spPr>
          <a:xfrm>
            <a:off x="4867278" y="4781313"/>
            <a:ext cx="35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curl &lt;pod’s </a:t>
            </a:r>
            <a:r>
              <a:rPr lang="en-US" dirty="0" err="1"/>
              <a:t>ip</a:t>
            </a:r>
            <a:r>
              <a:rPr lang="en-US" dirty="0"/>
              <a:t>&gt;:&lt;port of </a:t>
            </a:r>
            <a:r>
              <a:rPr lang="en-US" dirty="0" err="1"/>
              <a:t>cont</a:t>
            </a:r>
            <a:r>
              <a:rPr lang="en-US" dirty="0"/>
              <a:t>&gt;</a:t>
            </a:r>
          </a:p>
          <a:p>
            <a:r>
              <a:rPr lang="en-US" dirty="0"/>
              <a:t>$ curl 172.17.0.4:80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231EB-B9B1-4CA5-BC6F-D07E2F7210DB}"/>
              </a:ext>
            </a:extLst>
          </p:cNvPr>
          <p:cNvSpPr txBox="1"/>
          <p:nvPr/>
        </p:nvSpPr>
        <p:spPr>
          <a:xfrm>
            <a:off x="480938" y="3545592"/>
            <a:ext cx="3217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pod-</a:t>
            </a:r>
            <a:r>
              <a:rPr lang="en-US" dirty="0" err="1"/>
              <a:t>cont</a:t>
            </a:r>
            <a:r>
              <a:rPr lang="en-US" dirty="0"/>
              <a:t> provides n/w access to containers</a:t>
            </a:r>
          </a:p>
          <a:p>
            <a:pPr marL="342900" indent="-342900">
              <a:buAutoNum type="arabicPeriod"/>
            </a:pPr>
            <a:r>
              <a:rPr lang="en-US" dirty="0"/>
              <a:t>Make sure that always the required containers run</a:t>
            </a:r>
          </a:p>
          <a:p>
            <a:pPr marL="342900" indent="-342900">
              <a:buAutoNum type="arabicPeriod"/>
            </a:pPr>
            <a:r>
              <a:rPr lang="en-US" dirty="0"/>
              <a:t>Pod can have multiple containers provided they come up on different port number</a:t>
            </a:r>
          </a:p>
          <a:p>
            <a:pPr marL="342900" indent="-342900">
              <a:buAutoNum type="arabicPeriod"/>
            </a:pPr>
            <a:r>
              <a:rPr lang="en-US" dirty="0"/>
              <a:t>Design time decision: Should I put containers in the same pod --- if they scalable together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5E307C-D097-45E0-A44D-9A23E2518CCA}"/>
              </a:ext>
            </a:extLst>
          </p:cNvPr>
          <p:cNvSpPr/>
          <p:nvPr/>
        </p:nvSpPr>
        <p:spPr>
          <a:xfrm>
            <a:off x="8848725" y="4686300"/>
            <a:ext cx="2047875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3586FE-6477-4C7A-B02C-607CF98AB07B}"/>
              </a:ext>
            </a:extLst>
          </p:cNvPr>
          <p:cNvSpPr/>
          <p:nvPr/>
        </p:nvSpPr>
        <p:spPr>
          <a:xfrm>
            <a:off x="9307979" y="5104478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E0D41D-0A83-4DFE-8CCF-D6319B40F8A9}"/>
              </a:ext>
            </a:extLst>
          </p:cNvPr>
          <p:cNvSpPr txBox="1"/>
          <p:nvPr/>
        </p:nvSpPr>
        <p:spPr>
          <a:xfrm>
            <a:off x="8888658" y="44577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C3A518-4961-428B-88E5-0AF3380017C5}"/>
              </a:ext>
            </a:extLst>
          </p:cNvPr>
          <p:cNvCxnSpPr>
            <a:endCxn id="33" idx="1"/>
          </p:cNvCxnSpPr>
          <p:nvPr/>
        </p:nvCxnSpPr>
        <p:spPr>
          <a:xfrm flipV="1">
            <a:off x="6842688" y="4642366"/>
            <a:ext cx="2045970" cy="58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F1FFD-35F7-40BF-88E5-B02F788C4F4A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>
            <a:off x="9713660" y="4827032"/>
            <a:ext cx="388630" cy="2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8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AFA8C-7654-4540-98D9-4441A455424D}"/>
              </a:ext>
            </a:extLst>
          </p:cNvPr>
          <p:cNvSpPr/>
          <p:nvPr/>
        </p:nvSpPr>
        <p:spPr>
          <a:xfrm>
            <a:off x="1000125" y="400050"/>
            <a:ext cx="2324100" cy="3143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FE546-C31C-4B57-B574-04BD88864E70}"/>
              </a:ext>
            </a:extLst>
          </p:cNvPr>
          <p:cNvSpPr txBox="1"/>
          <p:nvPr/>
        </p:nvSpPr>
        <p:spPr>
          <a:xfrm>
            <a:off x="1152525" y="51435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B99E4-9459-4C10-A4DA-63F85A404894}"/>
              </a:ext>
            </a:extLst>
          </p:cNvPr>
          <p:cNvSpPr/>
          <p:nvPr/>
        </p:nvSpPr>
        <p:spPr>
          <a:xfrm>
            <a:off x="1000125" y="895350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localhost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E19E02-8B31-494D-A7C5-6E088E3213DF}"/>
              </a:ext>
            </a:extLst>
          </p:cNvPr>
          <p:cNvSpPr/>
          <p:nvPr/>
        </p:nvSpPr>
        <p:spPr>
          <a:xfrm>
            <a:off x="1952625" y="2295525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Mysql:3306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CC666-D3E2-484A-99A3-C86E37093795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2371725" y="1495425"/>
            <a:ext cx="2667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ECE02-6B93-499D-BA3F-E3C96622C7C3}"/>
              </a:ext>
            </a:extLst>
          </p:cNvPr>
          <p:cNvSpPr/>
          <p:nvPr/>
        </p:nvSpPr>
        <p:spPr>
          <a:xfrm>
            <a:off x="4352925" y="13811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EE62C-77EF-4257-B822-75290DC8627C}"/>
              </a:ext>
            </a:extLst>
          </p:cNvPr>
          <p:cNvSpPr txBox="1"/>
          <p:nvPr/>
        </p:nvSpPr>
        <p:spPr>
          <a:xfrm>
            <a:off x="4505325" y="1495425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C1420-69C9-4D53-902C-BE0C4A94CC81}"/>
              </a:ext>
            </a:extLst>
          </p:cNvPr>
          <p:cNvSpPr/>
          <p:nvPr/>
        </p:nvSpPr>
        <p:spPr>
          <a:xfrm>
            <a:off x="4352925" y="18764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7AF49-D520-4832-AD35-83E569CA0BB7}"/>
              </a:ext>
            </a:extLst>
          </p:cNvPr>
          <p:cNvSpPr/>
          <p:nvPr/>
        </p:nvSpPr>
        <p:spPr>
          <a:xfrm>
            <a:off x="7153275" y="2447925"/>
            <a:ext cx="23241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CDB05-6C95-4F07-AA2F-EE3B14EE505A}"/>
              </a:ext>
            </a:extLst>
          </p:cNvPr>
          <p:cNvSpPr txBox="1"/>
          <p:nvPr/>
        </p:nvSpPr>
        <p:spPr>
          <a:xfrm>
            <a:off x="7153275" y="2463284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F3249A-4BED-4550-916D-F468DEFE60E6}"/>
              </a:ext>
            </a:extLst>
          </p:cNvPr>
          <p:cNvSpPr/>
          <p:nvPr/>
        </p:nvSpPr>
        <p:spPr>
          <a:xfrm>
            <a:off x="8105775" y="2883932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Mysql:3306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B1562D-24CA-4F1F-ABAA-385892400B84}"/>
              </a:ext>
            </a:extLst>
          </p:cNvPr>
          <p:cNvCxnSpPr/>
          <p:nvPr/>
        </p:nvCxnSpPr>
        <p:spPr>
          <a:xfrm>
            <a:off x="38385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65FC7C-4C7B-4C1C-BF04-B31843D722FB}"/>
              </a:ext>
            </a:extLst>
          </p:cNvPr>
          <p:cNvSpPr txBox="1"/>
          <p:nvPr/>
        </p:nvSpPr>
        <p:spPr>
          <a:xfrm>
            <a:off x="1000125" y="3895725"/>
            <a:ext cx="256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not scalable as it creates copies of DB too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4116E6-A1EC-4E23-B444-290A7A85A977}"/>
              </a:ext>
            </a:extLst>
          </p:cNvPr>
          <p:cNvCxnSpPr>
            <a:stCxn id="15" idx="6"/>
            <a:endCxn id="19" idx="1"/>
          </p:cNvCxnSpPr>
          <p:nvPr/>
        </p:nvCxnSpPr>
        <p:spPr>
          <a:xfrm>
            <a:off x="5724525" y="2476500"/>
            <a:ext cx="142875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BDCD8-2125-4BD8-973C-C48BEA489373}"/>
              </a:ext>
            </a:extLst>
          </p:cNvPr>
          <p:cNvCxnSpPr>
            <a:stCxn id="19" idx="2"/>
            <a:endCxn id="21" idx="1"/>
          </p:cNvCxnSpPr>
          <p:nvPr/>
        </p:nvCxnSpPr>
        <p:spPr>
          <a:xfrm>
            <a:off x="7951827" y="2832616"/>
            <a:ext cx="354814" cy="17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C897396-855B-4D83-8CD5-24B735DE3F83}"/>
              </a:ext>
            </a:extLst>
          </p:cNvPr>
          <p:cNvSpPr/>
          <p:nvPr/>
        </p:nvSpPr>
        <p:spPr>
          <a:xfrm>
            <a:off x="4295775" y="39719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C64091-3B62-4203-908E-1E43ECE74DCE}"/>
              </a:ext>
            </a:extLst>
          </p:cNvPr>
          <p:cNvSpPr txBox="1"/>
          <p:nvPr/>
        </p:nvSpPr>
        <p:spPr>
          <a:xfrm>
            <a:off x="4448175" y="4086225"/>
            <a:ext cx="159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Pod:172.17.0.6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192C5-CCAD-4952-89B7-CF7E5E0DC8B5}"/>
              </a:ext>
            </a:extLst>
          </p:cNvPr>
          <p:cNvSpPr/>
          <p:nvPr/>
        </p:nvSpPr>
        <p:spPr>
          <a:xfrm>
            <a:off x="4295775" y="44672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2838F4-BE76-470F-8F89-B2B41D78D89E}"/>
              </a:ext>
            </a:extLst>
          </p:cNvPr>
          <p:cNvSpPr/>
          <p:nvPr/>
        </p:nvSpPr>
        <p:spPr>
          <a:xfrm>
            <a:off x="8315325" y="41243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26A28D-6A03-457D-9C55-B30FD3A2EEB1}"/>
              </a:ext>
            </a:extLst>
          </p:cNvPr>
          <p:cNvSpPr txBox="1"/>
          <p:nvPr/>
        </p:nvSpPr>
        <p:spPr>
          <a:xfrm>
            <a:off x="8467725" y="4238625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14B901-882D-4CF6-A8C0-BC3C57C4ACA6}"/>
              </a:ext>
            </a:extLst>
          </p:cNvPr>
          <p:cNvSpPr/>
          <p:nvPr/>
        </p:nvSpPr>
        <p:spPr>
          <a:xfrm>
            <a:off x="8315325" y="46196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B8BB2-2D22-4271-95A0-FAEBF01DF11B}"/>
              </a:ext>
            </a:extLst>
          </p:cNvPr>
          <p:cNvCxnSpPr>
            <a:stCxn id="32" idx="6"/>
            <a:endCxn id="19" idx="1"/>
          </p:cNvCxnSpPr>
          <p:nvPr/>
        </p:nvCxnSpPr>
        <p:spPr>
          <a:xfrm flipV="1">
            <a:off x="5667375" y="2647950"/>
            <a:ext cx="1485900" cy="24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A1E7FF-23E7-4E3A-B480-9C583733EF4C}"/>
              </a:ext>
            </a:extLst>
          </p:cNvPr>
          <p:cNvCxnSpPr>
            <a:stCxn id="35" idx="1"/>
            <a:endCxn id="19" idx="1"/>
          </p:cNvCxnSpPr>
          <p:nvPr/>
        </p:nvCxnSpPr>
        <p:spPr>
          <a:xfrm flipH="1" flipV="1">
            <a:off x="7153275" y="2647950"/>
            <a:ext cx="1362916" cy="21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B34B3-08FE-42C2-9AB1-E470BB4EAB47}"/>
              </a:ext>
            </a:extLst>
          </p:cNvPr>
          <p:cNvSpPr/>
          <p:nvPr/>
        </p:nvSpPr>
        <p:spPr>
          <a:xfrm>
            <a:off x="9001125" y="85725"/>
            <a:ext cx="2552692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66A9D1F-6D92-4C47-A6BE-08EC41E13AE9}"/>
              </a:ext>
            </a:extLst>
          </p:cNvPr>
          <p:cNvSpPr/>
          <p:nvPr/>
        </p:nvSpPr>
        <p:spPr>
          <a:xfrm>
            <a:off x="9001125" y="723900"/>
            <a:ext cx="1771650" cy="455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E42F30-3649-4005-81EE-5C432E40B36A}"/>
              </a:ext>
            </a:extLst>
          </p:cNvPr>
          <p:cNvSpPr/>
          <p:nvPr/>
        </p:nvSpPr>
        <p:spPr>
          <a:xfrm>
            <a:off x="9001125" y="1817132"/>
            <a:ext cx="1063704" cy="32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36A1B3-DD07-4A41-AD37-174761522478}"/>
              </a:ext>
            </a:extLst>
          </p:cNvPr>
          <p:cNvSpPr/>
          <p:nvPr/>
        </p:nvSpPr>
        <p:spPr>
          <a:xfrm>
            <a:off x="10490113" y="1472089"/>
            <a:ext cx="1063704" cy="32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BF5708-E19D-4780-A917-B4D3403644B4}"/>
              </a:ext>
            </a:extLst>
          </p:cNvPr>
          <p:cNvCxnSpPr>
            <a:endCxn id="44" idx="2"/>
          </p:cNvCxnSpPr>
          <p:nvPr/>
        </p:nvCxnSpPr>
        <p:spPr>
          <a:xfrm flipV="1">
            <a:off x="6962775" y="951429"/>
            <a:ext cx="2038350" cy="6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19F9A9-BA16-456E-BCAE-7FE756F2F851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 flipH="1">
            <a:off x="9532977" y="1178957"/>
            <a:ext cx="353973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F5B1B5-6D23-49D9-8123-1CA788EA0581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9886950" y="1178957"/>
            <a:ext cx="1135015" cy="29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9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B5959-40DF-4A96-A335-84F5030E2C9A}"/>
              </a:ext>
            </a:extLst>
          </p:cNvPr>
          <p:cNvSpPr/>
          <p:nvPr/>
        </p:nvSpPr>
        <p:spPr>
          <a:xfrm>
            <a:off x="4810125" y="447675"/>
            <a:ext cx="6858000" cy="600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78626-9614-431E-AE80-504452E990E5}"/>
              </a:ext>
            </a:extLst>
          </p:cNvPr>
          <p:cNvSpPr txBox="1"/>
          <p:nvPr/>
        </p:nvSpPr>
        <p:spPr>
          <a:xfrm>
            <a:off x="4924425" y="62865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DD098-9FED-4D1A-B98C-5D6012FBB2F5}"/>
              </a:ext>
            </a:extLst>
          </p:cNvPr>
          <p:cNvSpPr/>
          <p:nvPr/>
        </p:nvSpPr>
        <p:spPr>
          <a:xfrm>
            <a:off x="8848725" y="4686300"/>
            <a:ext cx="2047875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583FAE-D714-4675-B7FA-685C96CEAD12}"/>
              </a:ext>
            </a:extLst>
          </p:cNvPr>
          <p:cNvSpPr/>
          <p:nvPr/>
        </p:nvSpPr>
        <p:spPr>
          <a:xfrm>
            <a:off x="9307979" y="5104478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38275-1DEF-4BD4-97B9-66E43F45CC38}"/>
              </a:ext>
            </a:extLst>
          </p:cNvPr>
          <p:cNvSpPr txBox="1"/>
          <p:nvPr/>
        </p:nvSpPr>
        <p:spPr>
          <a:xfrm>
            <a:off x="8888658" y="44577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524BA-7E06-4B68-B3EA-76EA5D196A14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9772169" y="4827032"/>
            <a:ext cx="330121" cy="2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111AB-9F14-4BF8-959C-FFA4C26D4729}"/>
              </a:ext>
            </a:extLst>
          </p:cNvPr>
          <p:cNvSpPr txBox="1"/>
          <p:nvPr/>
        </p:nvSpPr>
        <p:spPr>
          <a:xfrm>
            <a:off x="5981381" y="2484582"/>
            <a:ext cx="15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</a:t>
            </a:r>
            <a:r>
              <a:rPr lang="en-US" dirty="0"/>
              <a:t>-svc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3715E-4A12-4E73-9433-16F2F319A4CE}"/>
              </a:ext>
            </a:extLst>
          </p:cNvPr>
          <p:cNvSpPr txBox="1"/>
          <p:nvPr/>
        </p:nvSpPr>
        <p:spPr>
          <a:xfrm>
            <a:off x="7038337" y="2687782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EP: 172.17.0.10/4:80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50D77-AD5C-42E6-BEC7-886B83F4D110}"/>
              </a:ext>
            </a:extLst>
          </p:cNvPr>
          <p:cNvSpPr txBox="1"/>
          <p:nvPr/>
        </p:nvSpPr>
        <p:spPr>
          <a:xfrm>
            <a:off x="4217916" y="3814618"/>
            <a:ext cx="88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31001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423EDE-D47F-4067-BC35-D7F2FF3A606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5098474" y="2669248"/>
            <a:ext cx="882907" cy="13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BC9376-F979-435C-96B1-59C01DD6AA6F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6754509" y="2853914"/>
            <a:ext cx="3017660" cy="160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658894-67E7-495B-A0A9-DBF9634C5D09}"/>
              </a:ext>
            </a:extLst>
          </p:cNvPr>
          <p:cNvSpPr txBox="1"/>
          <p:nvPr/>
        </p:nvSpPr>
        <p:spPr>
          <a:xfrm>
            <a:off x="277091" y="526473"/>
            <a:ext cx="3879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  <a:p>
            <a:pPr marL="342900" indent="-342900">
              <a:buAutoNum type="arabicPeriod"/>
            </a:pPr>
            <a:r>
              <a:rPr lang="en-US" dirty="0"/>
              <a:t>(opt): exposes a port on the node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Name mapping: the name of the svc itself will acts as a </a:t>
            </a:r>
            <a:r>
              <a:rPr lang="en-US" dirty="0" err="1"/>
              <a:t>dns</a:t>
            </a:r>
            <a:r>
              <a:rPr lang="en-US" dirty="0"/>
              <a:t> entry.</a:t>
            </a:r>
          </a:p>
          <a:p>
            <a:r>
              <a:rPr lang="en-US" dirty="0"/>
              <a:t> also called as Service Discovery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26F9EE-BB93-4D14-8D27-3CF3A180D02E}"/>
              </a:ext>
            </a:extLst>
          </p:cNvPr>
          <p:cNvSpPr/>
          <p:nvPr/>
        </p:nvSpPr>
        <p:spPr>
          <a:xfrm>
            <a:off x="6247460" y="4686300"/>
            <a:ext cx="2047875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B7A8B7-69F6-4E85-AF88-0A717E57F6FD}"/>
              </a:ext>
            </a:extLst>
          </p:cNvPr>
          <p:cNvSpPr/>
          <p:nvPr/>
        </p:nvSpPr>
        <p:spPr>
          <a:xfrm>
            <a:off x="6706714" y="5104478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88586-7E30-4542-9067-0E55C4E3FD23}"/>
              </a:ext>
            </a:extLst>
          </p:cNvPr>
          <p:cNvSpPr txBox="1"/>
          <p:nvPr/>
        </p:nvSpPr>
        <p:spPr>
          <a:xfrm>
            <a:off x="6287393" y="44577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B3128-DB0A-4DAF-B2DD-F05798CBCA98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7112395" y="4827032"/>
            <a:ext cx="388630" cy="2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B17C07-6329-4427-9253-18A27D1293E6}"/>
              </a:ext>
            </a:extLst>
          </p:cNvPr>
          <p:cNvCxnSpPr>
            <a:endCxn id="19" idx="0"/>
          </p:cNvCxnSpPr>
          <p:nvPr/>
        </p:nvCxnSpPr>
        <p:spPr>
          <a:xfrm>
            <a:off x="6567055" y="2946400"/>
            <a:ext cx="545340" cy="151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9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794E83-F7F6-428D-A5A5-89F017DF7557}"/>
              </a:ext>
            </a:extLst>
          </p:cNvPr>
          <p:cNvSpPr/>
          <p:nvPr/>
        </p:nvSpPr>
        <p:spPr>
          <a:xfrm>
            <a:off x="7530123" y="1025236"/>
            <a:ext cx="1764146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Tomcat:8080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50253-6A67-4B90-A6BB-43FB416D4044}"/>
              </a:ext>
            </a:extLst>
          </p:cNvPr>
          <p:cNvSpPr txBox="1"/>
          <p:nvPr/>
        </p:nvSpPr>
        <p:spPr>
          <a:xfrm>
            <a:off x="7499927" y="217978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12.23.34.56:8080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C96E98EE-C74F-4910-B1A4-1D6BB14D353E}"/>
              </a:ext>
            </a:extLst>
          </p:cNvPr>
          <p:cNvSpPr/>
          <p:nvPr/>
        </p:nvSpPr>
        <p:spPr>
          <a:xfrm>
            <a:off x="240145" y="923636"/>
            <a:ext cx="748146" cy="5726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7A11FE-9ACE-4E8D-A310-478B094AB5A9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988291" y="637309"/>
            <a:ext cx="803564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776C02-B750-4340-99AF-B7B12BBBADD8}"/>
              </a:ext>
            </a:extLst>
          </p:cNvPr>
          <p:cNvSpPr/>
          <p:nvPr/>
        </p:nvSpPr>
        <p:spPr>
          <a:xfrm>
            <a:off x="7560319" y="2701514"/>
            <a:ext cx="1764146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Tomcat:8080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E83A-2AFA-4EB8-9759-622BBAE29E38}"/>
              </a:ext>
            </a:extLst>
          </p:cNvPr>
          <p:cNvSpPr txBox="1"/>
          <p:nvPr/>
        </p:nvSpPr>
        <p:spPr>
          <a:xfrm>
            <a:off x="7530123" y="385606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12.23.34.57:8080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E788-D1AB-4599-BCE6-5F20ED9E4DFD}"/>
              </a:ext>
            </a:extLst>
          </p:cNvPr>
          <p:cNvSpPr/>
          <p:nvPr/>
        </p:nvSpPr>
        <p:spPr>
          <a:xfrm>
            <a:off x="3830604" y="1971841"/>
            <a:ext cx="1930400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Ha-proxy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6D410-A6B4-48CF-90B1-6AF74D3B1028}"/>
              </a:ext>
            </a:extLst>
          </p:cNvPr>
          <p:cNvSpPr txBox="1"/>
          <p:nvPr/>
        </p:nvSpPr>
        <p:spPr>
          <a:xfrm>
            <a:off x="3908757" y="160250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12.23.34.58:8888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D4252-CECD-47BE-9670-678FD0EE525E}"/>
              </a:ext>
            </a:extLst>
          </p:cNvPr>
          <p:cNvSpPr txBox="1"/>
          <p:nvPr/>
        </p:nvSpPr>
        <p:spPr>
          <a:xfrm>
            <a:off x="3830604" y="3184114"/>
            <a:ext cx="238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Backend: (round-robin)</a:t>
            </a:r>
          </a:p>
          <a:p>
            <a:r>
              <a:rPr lang="en-US" dirty="0"/>
              <a:t>        12.23.34.56:8080</a:t>
            </a:r>
          </a:p>
          <a:p>
            <a:r>
              <a:rPr lang="en-US" dirty="0"/>
              <a:t>        12.23.34.57:8080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86EC19-4E7E-458B-A9CB-0213F6606A85}"/>
              </a:ext>
            </a:extLst>
          </p:cNvPr>
          <p:cNvCxnSpPr>
            <a:stCxn id="10" idx="3"/>
            <a:endCxn id="2" idx="1"/>
          </p:cNvCxnSpPr>
          <p:nvPr/>
        </p:nvCxnSpPr>
        <p:spPr>
          <a:xfrm flipV="1">
            <a:off x="5761004" y="1602509"/>
            <a:ext cx="1769119" cy="94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BE5C69-D92D-4D31-A131-4F60F28210F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761004" y="2549114"/>
            <a:ext cx="1799315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3E9AAA-1274-4FD9-94A7-4E362FE52C2F}"/>
              </a:ext>
            </a:extLst>
          </p:cNvPr>
          <p:cNvSpPr txBox="1"/>
          <p:nvPr/>
        </p:nvSpPr>
        <p:spPr>
          <a:xfrm>
            <a:off x="46183" y="1537855"/>
            <a:ext cx="18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hlinkClick r:id="rId2"/>
              </a:rPr>
              <a:t>http://prod.com:8888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dirty="0"/>
              <a:t>4. http://12.23.34.58:8888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31A9D9-904D-417D-A798-0451576097D4}"/>
              </a:ext>
            </a:extLst>
          </p:cNvPr>
          <p:cNvSpPr/>
          <p:nvPr/>
        </p:nvSpPr>
        <p:spPr>
          <a:xfrm>
            <a:off x="1791855" y="350982"/>
            <a:ext cx="2540000" cy="572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Prod.com </a:t>
            </a:r>
            <a:r>
              <a:rPr lang="en-US" dirty="0">
                <a:sym typeface="Wingdings" panose="05000000000000000000" pitchFamily="2" charset="2"/>
              </a:rPr>
              <a:t> 12.23.34.58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55E8D-7C6D-43D1-8360-B7A82B0C2E4E}"/>
              </a:ext>
            </a:extLst>
          </p:cNvPr>
          <p:cNvSpPr txBox="1"/>
          <p:nvPr/>
        </p:nvSpPr>
        <p:spPr>
          <a:xfrm>
            <a:off x="979055" y="729673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prod.com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6C0FAA-F95D-4E7F-9B08-C4325B4DFC8F}"/>
              </a:ext>
            </a:extLst>
          </p:cNvPr>
          <p:cNvCxnSpPr>
            <a:stCxn id="23" idx="4"/>
          </p:cNvCxnSpPr>
          <p:nvPr/>
        </p:nvCxnSpPr>
        <p:spPr>
          <a:xfrm flipH="1">
            <a:off x="988291" y="923636"/>
            <a:ext cx="2073564" cy="11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922D07-90AF-4445-8DD1-6EFDAA7D7F41}"/>
              </a:ext>
            </a:extLst>
          </p:cNvPr>
          <p:cNvSpPr/>
          <p:nvPr/>
        </p:nvSpPr>
        <p:spPr>
          <a:xfrm>
            <a:off x="1861730" y="1147741"/>
            <a:ext cx="10070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ym typeface="Wingdings" panose="05000000000000000000" pitchFamily="2" charset="2"/>
              </a:rPr>
              <a:t>3. 12.23.34.58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272B4D-1148-4B3E-8804-DB05DC3EBF29}"/>
              </a:ext>
            </a:extLst>
          </p:cNvPr>
          <p:cNvCxnSpPr>
            <a:endCxn id="11" idx="1"/>
          </p:cNvCxnSpPr>
          <p:nvPr/>
        </p:nvCxnSpPr>
        <p:spPr>
          <a:xfrm flipV="1">
            <a:off x="1791855" y="1787175"/>
            <a:ext cx="2116902" cy="28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7F5C85A-E3A4-445C-9C3B-080FF12C7A62}"/>
              </a:ext>
            </a:extLst>
          </p:cNvPr>
          <p:cNvSpPr/>
          <p:nvPr/>
        </p:nvSpPr>
        <p:spPr>
          <a:xfrm>
            <a:off x="1447805" y="4456117"/>
            <a:ext cx="2540000" cy="572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hw</a:t>
            </a:r>
            <a:r>
              <a:rPr lang="en-US" dirty="0"/>
              <a:t>-svc</a:t>
            </a:r>
            <a:r>
              <a:rPr lang="en-US" dirty="0">
                <a:sym typeface="Wingdings" panose="05000000000000000000" pitchFamily="2" charset="2"/>
              </a:rPr>
              <a:t> 10.106.208.225</a:t>
            </a:r>
            <a:endParaRPr lang="en-US" dirty="0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809239AF-A5BA-430E-949C-537F66DC6FA2}"/>
              </a:ext>
            </a:extLst>
          </p:cNvPr>
          <p:cNvSpPr/>
          <p:nvPr/>
        </p:nvSpPr>
        <p:spPr>
          <a:xfrm>
            <a:off x="254146" y="4705926"/>
            <a:ext cx="748146" cy="5726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D3AEB5-5AD2-4CCD-9CAB-D3C3585B407E}"/>
              </a:ext>
            </a:extLst>
          </p:cNvPr>
          <p:cNvSpPr txBox="1"/>
          <p:nvPr/>
        </p:nvSpPr>
        <p:spPr>
          <a:xfrm>
            <a:off x="60184" y="5320145"/>
            <a:ext cx="2091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hlinkClick r:id="rId2"/>
              </a:rPr>
              <a:t>http://hw-svc:8888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dirty="0"/>
              <a:t>4. http://10.106.208.225:8888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30637A-46CE-4B28-A8AB-7862FC96910B}"/>
              </a:ext>
            </a:extLst>
          </p:cNvPr>
          <p:cNvSpPr txBox="1"/>
          <p:nvPr/>
        </p:nvSpPr>
        <p:spPr>
          <a:xfrm>
            <a:off x="3699225" y="5560291"/>
            <a:ext cx="239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service : EP: 172.17.0.4:80,172.17.0.5:80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868D9B-7311-41DE-AD8B-92ACAA0C6A9E}"/>
              </a:ext>
            </a:extLst>
          </p:cNvPr>
          <p:cNvSpPr/>
          <p:nvPr/>
        </p:nvSpPr>
        <p:spPr>
          <a:xfrm>
            <a:off x="6733311" y="4673603"/>
            <a:ext cx="2290618" cy="1468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0E49-82BB-4641-A552-9966BDCA045F}"/>
              </a:ext>
            </a:extLst>
          </p:cNvPr>
          <p:cNvSpPr txBox="1"/>
          <p:nvPr/>
        </p:nvSpPr>
        <p:spPr>
          <a:xfrm>
            <a:off x="6733311" y="4424221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57129B-9B30-41A6-ACDA-7BF9E843CB1C}"/>
              </a:ext>
            </a:extLst>
          </p:cNvPr>
          <p:cNvSpPr/>
          <p:nvPr/>
        </p:nvSpPr>
        <p:spPr>
          <a:xfrm>
            <a:off x="7191117" y="4761102"/>
            <a:ext cx="1727200" cy="1237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Curl 192…:31001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231AF0-2891-4DCA-B31D-F22D4EEC81C8}"/>
              </a:ext>
            </a:extLst>
          </p:cNvPr>
          <p:cNvSpPr/>
          <p:nvPr/>
        </p:nvSpPr>
        <p:spPr>
          <a:xfrm>
            <a:off x="9411857" y="4668985"/>
            <a:ext cx="2290618" cy="1468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E86D8F-12D1-4739-A064-6D98F420C3CF}"/>
              </a:ext>
            </a:extLst>
          </p:cNvPr>
          <p:cNvSpPr txBox="1"/>
          <p:nvPr/>
        </p:nvSpPr>
        <p:spPr>
          <a:xfrm>
            <a:off x="9411857" y="4419603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14BFFC-2C54-499F-9CC6-C860C5801325}"/>
              </a:ext>
            </a:extLst>
          </p:cNvPr>
          <p:cNvSpPr/>
          <p:nvPr/>
        </p:nvSpPr>
        <p:spPr>
          <a:xfrm>
            <a:off x="9975275" y="4817917"/>
            <a:ext cx="1727200" cy="921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A219E4-3B92-4A0B-90FD-4A6E3D618098}"/>
              </a:ext>
            </a:extLst>
          </p:cNvPr>
          <p:cNvCxnSpPr>
            <a:stCxn id="35" idx="6"/>
            <a:endCxn id="32" idx="2"/>
          </p:cNvCxnSpPr>
          <p:nvPr/>
        </p:nvCxnSpPr>
        <p:spPr>
          <a:xfrm flipV="1">
            <a:off x="1002292" y="4742444"/>
            <a:ext cx="445513" cy="24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A4A280-FF81-4772-B440-EDCA1D30C916}"/>
              </a:ext>
            </a:extLst>
          </p:cNvPr>
          <p:cNvCxnSpPr>
            <a:stCxn id="32" idx="4"/>
          </p:cNvCxnSpPr>
          <p:nvPr/>
        </p:nvCxnSpPr>
        <p:spPr>
          <a:xfrm flipH="1">
            <a:off x="1653309" y="5028771"/>
            <a:ext cx="1064496" cy="79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EDA110-B3BE-44F2-A696-2F82BB6F29EE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2152039" y="5643311"/>
            <a:ext cx="1547186" cy="37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12B5FD-031A-4646-B6D5-B18FAC67D3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6096000" y="4608887"/>
            <a:ext cx="637311" cy="141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6684FC-0BEF-40B9-909C-2DDE71DF0A52}"/>
              </a:ext>
            </a:extLst>
          </p:cNvPr>
          <p:cNvCxnSpPr>
            <a:stCxn id="41" idx="2"/>
            <a:endCxn id="42" idx="2"/>
          </p:cNvCxnSpPr>
          <p:nvPr/>
        </p:nvCxnSpPr>
        <p:spPr>
          <a:xfrm flipH="1">
            <a:off x="7191117" y="4793553"/>
            <a:ext cx="340746" cy="5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5B3DBE3-3BC2-401A-A4B4-3F248D3574C2}"/>
              </a:ext>
            </a:extLst>
          </p:cNvPr>
          <p:cNvSpPr/>
          <p:nvPr/>
        </p:nvSpPr>
        <p:spPr>
          <a:xfrm>
            <a:off x="2025073" y="422539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10.96.0.10</a:t>
            </a:r>
          </a:p>
        </p:txBody>
      </p:sp>
    </p:spTree>
    <p:extLst>
      <p:ext uri="{BB962C8B-B14F-4D97-AF65-F5344CB8AC3E}">
        <p14:creationId xmlns:p14="http://schemas.microsoft.com/office/powerpoint/2010/main" val="62543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99AF-EDFB-4811-8AEA-D618B383CDA3}"/>
              </a:ext>
            </a:extLst>
          </p:cNvPr>
          <p:cNvSpPr/>
          <p:nvPr/>
        </p:nvSpPr>
        <p:spPr>
          <a:xfrm>
            <a:off x="1791855" y="258618"/>
            <a:ext cx="9587345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5813C-5006-429C-925B-7F7789D5BE92}"/>
              </a:ext>
            </a:extLst>
          </p:cNvPr>
          <p:cNvSpPr txBox="1"/>
          <p:nvPr/>
        </p:nvSpPr>
        <p:spPr>
          <a:xfrm>
            <a:off x="1801092" y="249382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9D7AE-54D0-44EA-94CB-B999AFAC084B}"/>
              </a:ext>
            </a:extLst>
          </p:cNvPr>
          <p:cNvSpPr/>
          <p:nvPr/>
        </p:nvSpPr>
        <p:spPr>
          <a:xfrm>
            <a:off x="3306618" y="618714"/>
            <a:ext cx="7795491" cy="5578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7A03-D90D-43E5-9FA8-1C3DD615EA83}"/>
              </a:ext>
            </a:extLst>
          </p:cNvPr>
          <p:cNvSpPr txBox="1"/>
          <p:nvPr/>
        </p:nvSpPr>
        <p:spPr>
          <a:xfrm>
            <a:off x="3306618" y="618714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C91B2-6928-4C74-84B2-E8A655F5EEB9}"/>
              </a:ext>
            </a:extLst>
          </p:cNvPr>
          <p:cNvSpPr/>
          <p:nvPr/>
        </p:nvSpPr>
        <p:spPr>
          <a:xfrm>
            <a:off x="4839855" y="2309091"/>
            <a:ext cx="2290618" cy="300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047B3-74EF-4F0D-962B-E94BF3155B4A}"/>
              </a:ext>
            </a:extLst>
          </p:cNvPr>
          <p:cNvSpPr txBox="1"/>
          <p:nvPr/>
        </p:nvSpPr>
        <p:spPr>
          <a:xfrm>
            <a:off x="4839855" y="2059709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0E13F3-CE0D-411E-8463-878496E536FB}"/>
              </a:ext>
            </a:extLst>
          </p:cNvPr>
          <p:cNvSpPr/>
          <p:nvPr/>
        </p:nvSpPr>
        <p:spPr>
          <a:xfrm>
            <a:off x="5403273" y="3112656"/>
            <a:ext cx="1727200" cy="1237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Curl 192…:31001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9E7DD-F797-4797-AB19-CA21F6E3639F}"/>
              </a:ext>
            </a:extLst>
          </p:cNvPr>
          <p:cNvSpPr/>
          <p:nvPr/>
        </p:nvSpPr>
        <p:spPr>
          <a:xfrm>
            <a:off x="7518401" y="2304473"/>
            <a:ext cx="2290618" cy="300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1E2D9-9E22-4083-A9F3-52B32015EFE4}"/>
              </a:ext>
            </a:extLst>
          </p:cNvPr>
          <p:cNvSpPr txBox="1"/>
          <p:nvPr/>
        </p:nvSpPr>
        <p:spPr>
          <a:xfrm>
            <a:off x="7518401" y="2055091"/>
            <a:ext cx="17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5139B8-871A-43E3-B4A2-0E9966F7DB54}"/>
              </a:ext>
            </a:extLst>
          </p:cNvPr>
          <p:cNvSpPr/>
          <p:nvPr/>
        </p:nvSpPr>
        <p:spPr>
          <a:xfrm>
            <a:off x="8081819" y="3424382"/>
            <a:ext cx="1727200" cy="921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24CF2-31E4-463C-A88D-77379B162872}"/>
              </a:ext>
            </a:extLst>
          </p:cNvPr>
          <p:cNvSpPr txBox="1"/>
          <p:nvPr/>
        </p:nvSpPr>
        <p:spPr>
          <a:xfrm>
            <a:off x="2983808" y="3842327"/>
            <a:ext cx="8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31001</a:t>
            </a:r>
          </a:p>
        </p:txBody>
      </p:sp>
    </p:spTree>
    <p:extLst>
      <p:ext uri="{BB962C8B-B14F-4D97-AF65-F5344CB8AC3E}">
        <p14:creationId xmlns:p14="http://schemas.microsoft.com/office/powerpoint/2010/main" val="147893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813AC6-9845-4D46-A603-3454E8A77472}"/>
              </a:ext>
            </a:extLst>
          </p:cNvPr>
          <p:cNvSpPr/>
          <p:nvPr/>
        </p:nvSpPr>
        <p:spPr>
          <a:xfrm>
            <a:off x="325367" y="5939405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3E2EA-F3FB-486E-BC5A-FB3C41C59103}"/>
              </a:ext>
            </a:extLst>
          </p:cNvPr>
          <p:cNvSpPr/>
          <p:nvPr/>
        </p:nvSpPr>
        <p:spPr>
          <a:xfrm>
            <a:off x="325367" y="5503177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VMM(virtual Machine manager)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94BBE-DBCF-4DC0-A93F-F89BF6E762BF}"/>
              </a:ext>
            </a:extLst>
          </p:cNvPr>
          <p:cNvSpPr/>
          <p:nvPr/>
        </p:nvSpPr>
        <p:spPr>
          <a:xfrm>
            <a:off x="451202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0.5G)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6295A-CB24-474C-9BBD-88AAF8C45772}"/>
              </a:ext>
            </a:extLst>
          </p:cNvPr>
          <p:cNvSpPr/>
          <p:nvPr/>
        </p:nvSpPr>
        <p:spPr>
          <a:xfrm>
            <a:off x="3363580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Fedora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(0.5C,0.5G)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93EC7-66CB-4F85-AE35-E1749FF855DC}"/>
              </a:ext>
            </a:extLst>
          </p:cNvPr>
          <p:cNvSpPr txBox="1"/>
          <p:nvPr/>
        </p:nvSpPr>
        <p:spPr>
          <a:xfrm>
            <a:off x="451201" y="272642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VM1: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732B-0BD2-4E2A-9958-C738FC2027E1}"/>
              </a:ext>
            </a:extLst>
          </p:cNvPr>
          <p:cNvSpPr txBox="1"/>
          <p:nvPr/>
        </p:nvSpPr>
        <p:spPr>
          <a:xfrm>
            <a:off x="3296467" y="266748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VM2: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2AC93D-7ED8-4929-89ED-F935F959D2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24618" y="4202883"/>
            <a:ext cx="638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828F0-4EDC-46AC-80B2-8154FD5C3304}"/>
              </a:ext>
            </a:extLst>
          </p:cNvPr>
          <p:cNvSpPr txBox="1"/>
          <p:nvPr/>
        </p:nvSpPr>
        <p:spPr>
          <a:xfrm>
            <a:off x="192947" y="209725"/>
            <a:ext cx="521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mins</a:t>
            </a:r>
          </a:p>
          <a:p>
            <a:pPr marL="342900" indent="-342900">
              <a:buAutoNum type="arabicPeriod"/>
            </a:pPr>
            <a:r>
              <a:rPr lang="en-US" dirty="0"/>
              <a:t>Share-ability: snapshot/checkpoint/appliance: 1.6 GB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run sheets, scripts</a:t>
            </a:r>
          </a:p>
          <a:p>
            <a:pPr marL="342900" indent="-342900">
              <a:buAutoNum type="arabicPeriod"/>
            </a:pPr>
            <a:r>
              <a:rPr lang="en-US" dirty="0"/>
              <a:t>Bang-for-buck: limited, fragmented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8412B-F089-432D-B779-006CA50629FC}"/>
              </a:ext>
            </a:extLst>
          </p:cNvPr>
          <p:cNvSpPr/>
          <p:nvPr/>
        </p:nvSpPr>
        <p:spPr>
          <a:xfrm>
            <a:off x="13710408" y="1953552"/>
            <a:ext cx="1803633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2C966-632C-4FA3-9B4E-4394AEF7B3DF}"/>
              </a:ext>
            </a:extLst>
          </p:cNvPr>
          <p:cNvSpPr/>
          <p:nvPr/>
        </p:nvSpPr>
        <p:spPr>
          <a:xfrm>
            <a:off x="13232235" y="1659938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9DC3CB1-DB16-49EF-91B7-57886217EA96}"/>
              </a:ext>
            </a:extLst>
          </p:cNvPr>
          <p:cNvSpPr/>
          <p:nvPr/>
        </p:nvSpPr>
        <p:spPr>
          <a:xfrm>
            <a:off x="13106400" y="1542492"/>
            <a:ext cx="125835" cy="1115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B425-4571-4174-B085-432E062F4B15}"/>
              </a:ext>
            </a:extLst>
          </p:cNvPr>
          <p:cNvSpPr txBox="1"/>
          <p:nvPr/>
        </p:nvSpPr>
        <p:spPr>
          <a:xfrm>
            <a:off x="12192000" y="195355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6E4EA-BB1B-47DB-BF3C-37752A35367A}"/>
              </a:ext>
            </a:extLst>
          </p:cNvPr>
          <p:cNvSpPr/>
          <p:nvPr/>
        </p:nvSpPr>
        <p:spPr>
          <a:xfrm>
            <a:off x="15111369" y="2348917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425E56-C4C0-4F19-8BDC-8A2AF0DA021E}"/>
              </a:ext>
            </a:extLst>
          </p:cNvPr>
          <p:cNvSpPr/>
          <p:nvPr/>
        </p:nvSpPr>
        <p:spPr>
          <a:xfrm>
            <a:off x="15916712" y="1466991"/>
            <a:ext cx="125835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93479-5749-43B7-AFE9-BC62C47A8451}"/>
              </a:ext>
            </a:extLst>
          </p:cNvPr>
          <p:cNvSpPr txBox="1"/>
          <p:nvPr/>
        </p:nvSpPr>
        <p:spPr>
          <a:xfrm>
            <a:off x="16000603" y="1979585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Fedora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3A2C9-7349-4EFD-8E9B-9A48703EC3A5}"/>
              </a:ext>
            </a:extLst>
          </p:cNvPr>
          <p:cNvSpPr txBox="1"/>
          <p:nvPr/>
        </p:nvSpPr>
        <p:spPr>
          <a:xfrm>
            <a:off x="12436947" y="2944319"/>
            <a:ext cx="61541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LxC</a:t>
            </a:r>
            <a:r>
              <a:rPr lang="en-US" dirty="0"/>
              <a:t> – </a:t>
            </a:r>
            <a:r>
              <a:rPr lang="en-US" dirty="0" err="1"/>
              <a:t>linux</a:t>
            </a:r>
            <a:r>
              <a:rPr lang="en-US" dirty="0"/>
              <a:t> container</a:t>
            </a:r>
          </a:p>
          <a:p>
            <a:pPr marL="800100" lvl="1" indent="-342900">
              <a:buAutoNum type="arabicPeriod"/>
            </a:pPr>
            <a:r>
              <a:rPr lang="en-US" dirty="0"/>
              <a:t>Sandboxed env</a:t>
            </a:r>
          </a:p>
          <a:p>
            <a:pPr marL="800100" lvl="1" indent="-342900">
              <a:buAutoNum type="arabicPeriod"/>
            </a:pPr>
            <a:r>
              <a:rPr lang="en-US" dirty="0"/>
              <a:t>Geeky</a:t>
            </a:r>
          </a:p>
          <a:p>
            <a:pPr marL="342900" indent="-342900">
              <a:buAutoNum type="arabicPeriod"/>
            </a:pPr>
            <a:r>
              <a:rPr lang="en-US" dirty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/>
              <a:t>Open container specs</a:t>
            </a:r>
          </a:p>
          <a:p>
            <a:pPr marL="1257300" lvl="2" indent="-342900">
              <a:buAutoNum type="arabicPeriod"/>
            </a:pPr>
            <a:r>
              <a:rPr lang="en-US" dirty="0"/>
              <a:t>Ease the way we work with container</a:t>
            </a:r>
          </a:p>
          <a:p>
            <a:pPr marL="1257300" lvl="2" indent="-342900">
              <a:buAutoNum type="arabicPeriod"/>
            </a:pPr>
            <a:r>
              <a:rPr lang="en-US" dirty="0"/>
              <a:t>Docker – open source </a:t>
            </a:r>
            <a:r>
              <a:rPr lang="en-US" dirty="0" err="1"/>
              <a:t>impl</a:t>
            </a:r>
            <a:r>
              <a:rPr lang="en-US" dirty="0"/>
              <a:t> of open container spec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CB5446-8034-49EE-8DE4-B3B0CBB39925}"/>
              </a:ext>
            </a:extLst>
          </p:cNvPr>
          <p:cNvSpPr/>
          <p:nvPr/>
        </p:nvSpPr>
        <p:spPr>
          <a:xfrm>
            <a:off x="6470329" y="5925058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F396E2-2277-4AE6-ABAC-5F4F34C35461}"/>
              </a:ext>
            </a:extLst>
          </p:cNvPr>
          <p:cNvSpPr/>
          <p:nvPr/>
        </p:nvSpPr>
        <p:spPr>
          <a:xfrm>
            <a:off x="6470329" y="5480909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daemon/docker engine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35B5DD-AAF8-4310-9525-C0571F763874}"/>
              </a:ext>
            </a:extLst>
          </p:cNvPr>
          <p:cNvSpPr/>
          <p:nvPr/>
        </p:nvSpPr>
        <p:spPr>
          <a:xfrm>
            <a:off x="6561591" y="3392677"/>
            <a:ext cx="1676555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(-1C, -1G)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347093-B664-48C8-9168-06B8A404CB6E}"/>
              </a:ext>
            </a:extLst>
          </p:cNvPr>
          <p:cNvSpPr/>
          <p:nvPr/>
        </p:nvSpPr>
        <p:spPr>
          <a:xfrm>
            <a:off x="8435628" y="3318275"/>
            <a:ext cx="1671047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(-1C,-1G)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BC273F-F9F9-4CF0-96C0-11A7A36F7BD1}"/>
              </a:ext>
            </a:extLst>
          </p:cNvPr>
          <p:cNvCxnSpPr>
            <a:stCxn id="23" idx="2"/>
          </p:cNvCxnSpPr>
          <p:nvPr/>
        </p:nvCxnSpPr>
        <p:spPr>
          <a:xfrm>
            <a:off x="6561591" y="4406882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4484C-C0AB-4F57-868E-871AA1C1ED91}"/>
              </a:ext>
            </a:extLst>
          </p:cNvPr>
          <p:cNvCxnSpPr/>
          <p:nvPr/>
        </p:nvCxnSpPr>
        <p:spPr>
          <a:xfrm>
            <a:off x="10106675" y="4396910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53DD6-DFB3-4E7B-BFD7-0221AADE31EE}"/>
              </a:ext>
            </a:extLst>
          </p:cNvPr>
          <p:cNvSpPr/>
          <p:nvPr/>
        </p:nvSpPr>
        <p:spPr>
          <a:xfrm>
            <a:off x="7049781" y="321623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7B437-B35F-4042-A998-395574713EC3}"/>
              </a:ext>
            </a:extLst>
          </p:cNvPr>
          <p:cNvSpPr/>
          <p:nvPr/>
        </p:nvSpPr>
        <p:spPr>
          <a:xfrm>
            <a:off x="8831829" y="306562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413DED-4A7B-48D6-A59F-8302542AA18A}"/>
              </a:ext>
            </a:extLst>
          </p:cNvPr>
          <p:cNvSpPr txBox="1"/>
          <p:nvPr/>
        </p:nvSpPr>
        <p:spPr>
          <a:xfrm>
            <a:off x="6344874" y="210748"/>
            <a:ext cx="521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Share-ability: images</a:t>
            </a:r>
          </a:p>
          <a:p>
            <a:pPr marL="342900" indent="-342900">
              <a:buAutoNum type="arabicPeriod"/>
            </a:pPr>
            <a:r>
              <a:rPr lang="en-US" dirty="0"/>
              <a:t>Repeat-ability: DSL, code</a:t>
            </a:r>
          </a:p>
          <a:p>
            <a:pPr marL="342900" indent="-342900">
              <a:buAutoNum type="arabicPeriod"/>
            </a:pPr>
            <a:r>
              <a:rPr lang="en-US" dirty="0"/>
              <a:t>Bang-for-buck: ++, not fragmented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E6D20-AA3C-4712-A342-0355F0AD0BA3}"/>
              </a:ext>
            </a:extLst>
          </p:cNvPr>
          <p:cNvSpPr txBox="1"/>
          <p:nvPr/>
        </p:nvSpPr>
        <p:spPr>
          <a:xfrm>
            <a:off x="325368" y="6493764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773F02-6C5C-42E4-A683-7145E5304BB1}"/>
              </a:ext>
            </a:extLst>
          </p:cNvPr>
          <p:cNvSpPr txBox="1"/>
          <p:nvPr/>
        </p:nvSpPr>
        <p:spPr>
          <a:xfrm>
            <a:off x="6461940" y="6462586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844A7-E186-4DCB-BF74-B813076C37D9}"/>
              </a:ext>
            </a:extLst>
          </p:cNvPr>
          <p:cNvSpPr txBox="1"/>
          <p:nvPr/>
        </p:nvSpPr>
        <p:spPr>
          <a:xfrm>
            <a:off x="6964822" y="290524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C1: IP1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B81FC-EF9C-4CAC-B83E-EE9CCDFA7317}"/>
              </a:ext>
            </a:extLst>
          </p:cNvPr>
          <p:cNvSpPr txBox="1"/>
          <p:nvPr/>
        </p:nvSpPr>
        <p:spPr>
          <a:xfrm>
            <a:off x="8817558" y="273401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C2: IP2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76BFD0-24FC-430E-841F-705CD0657B8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8238146" y="4332480"/>
            <a:ext cx="197482" cy="74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2BA79-54F7-477D-BF51-EC2476FF1C0B}"/>
              </a:ext>
            </a:extLst>
          </p:cNvPr>
          <p:cNvSpPr/>
          <p:nvPr/>
        </p:nvSpPr>
        <p:spPr>
          <a:xfrm>
            <a:off x="3982340" y="188007"/>
            <a:ext cx="7494662" cy="545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C09CC5-D8B0-4A67-8685-3D4D453443DE}"/>
              </a:ext>
            </a:extLst>
          </p:cNvPr>
          <p:cNvSpPr/>
          <p:nvPr/>
        </p:nvSpPr>
        <p:spPr>
          <a:xfrm>
            <a:off x="5614587" y="1469877"/>
            <a:ext cx="230736" cy="1034041"/>
          </a:xfrm>
          <a:custGeom>
            <a:avLst/>
            <a:gdLst>
              <a:gd name="connsiteX0" fmla="*/ 76912 w 230736"/>
              <a:gd name="connsiteY0" fmla="*/ 0 h 1034041"/>
              <a:gd name="connsiteX1" fmla="*/ 68366 w 230736"/>
              <a:gd name="connsiteY1" fmla="*/ 153824 h 1034041"/>
              <a:gd name="connsiteX2" fmla="*/ 59820 w 230736"/>
              <a:gd name="connsiteY2" fmla="*/ 179461 h 1034041"/>
              <a:gd name="connsiteX3" fmla="*/ 94004 w 230736"/>
              <a:gd name="connsiteY3" fmla="*/ 273465 h 1034041"/>
              <a:gd name="connsiteX4" fmla="*/ 179462 w 230736"/>
              <a:gd name="connsiteY4" fmla="*/ 341831 h 1034041"/>
              <a:gd name="connsiteX5" fmla="*/ 230736 w 230736"/>
              <a:gd name="connsiteY5" fmla="*/ 376015 h 1034041"/>
              <a:gd name="connsiteX6" fmla="*/ 222191 w 230736"/>
              <a:gd name="connsiteY6" fmla="*/ 435835 h 1034041"/>
              <a:gd name="connsiteX7" fmla="*/ 170916 w 230736"/>
              <a:gd name="connsiteY7" fmla="*/ 529839 h 1034041"/>
              <a:gd name="connsiteX8" fmla="*/ 42729 w 230736"/>
              <a:gd name="connsiteY8" fmla="*/ 675117 h 1034041"/>
              <a:gd name="connsiteX9" fmla="*/ 25637 w 230736"/>
              <a:gd name="connsiteY9" fmla="*/ 726392 h 1034041"/>
              <a:gd name="connsiteX10" fmla="*/ 0 w 230736"/>
              <a:gd name="connsiteY10" fmla="*/ 752030 h 1034041"/>
              <a:gd name="connsiteX11" fmla="*/ 25637 w 230736"/>
              <a:gd name="connsiteY11" fmla="*/ 769121 h 1034041"/>
              <a:gd name="connsiteX12" fmla="*/ 51275 w 230736"/>
              <a:gd name="connsiteY12" fmla="*/ 803304 h 1034041"/>
              <a:gd name="connsiteX13" fmla="*/ 68366 w 230736"/>
              <a:gd name="connsiteY13" fmla="*/ 828942 h 1034041"/>
              <a:gd name="connsiteX14" fmla="*/ 102549 w 230736"/>
              <a:gd name="connsiteY14" fmla="*/ 897308 h 1034041"/>
              <a:gd name="connsiteX15" fmla="*/ 119641 w 230736"/>
              <a:gd name="connsiteY15" fmla="*/ 922945 h 1034041"/>
              <a:gd name="connsiteX16" fmla="*/ 128187 w 230736"/>
              <a:gd name="connsiteY16" fmla="*/ 1034041 h 103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736" h="1034041">
                <a:moveTo>
                  <a:pt x="76912" y="0"/>
                </a:moveTo>
                <a:cubicBezTo>
                  <a:pt x="74063" y="51275"/>
                  <a:pt x="73235" y="102702"/>
                  <a:pt x="68366" y="153824"/>
                </a:cubicBezTo>
                <a:cubicBezTo>
                  <a:pt x="67512" y="162791"/>
                  <a:pt x="59820" y="170453"/>
                  <a:pt x="59820" y="179461"/>
                </a:cubicBezTo>
                <a:cubicBezTo>
                  <a:pt x="59820" y="205143"/>
                  <a:pt x="78044" y="256277"/>
                  <a:pt x="94004" y="273465"/>
                </a:cubicBezTo>
                <a:cubicBezTo>
                  <a:pt x="118827" y="300197"/>
                  <a:pt x="149109" y="321595"/>
                  <a:pt x="179462" y="341831"/>
                </a:cubicBezTo>
                <a:lnTo>
                  <a:pt x="230736" y="376015"/>
                </a:lnTo>
                <a:cubicBezTo>
                  <a:pt x="227888" y="395955"/>
                  <a:pt x="227076" y="416294"/>
                  <a:pt x="222191" y="435835"/>
                </a:cubicBezTo>
                <a:cubicBezTo>
                  <a:pt x="213369" y="471123"/>
                  <a:pt x="192318" y="501303"/>
                  <a:pt x="170916" y="529839"/>
                </a:cubicBezTo>
                <a:cubicBezTo>
                  <a:pt x="106431" y="615819"/>
                  <a:pt x="111726" y="606120"/>
                  <a:pt x="42729" y="675117"/>
                </a:cubicBezTo>
                <a:cubicBezTo>
                  <a:pt x="37032" y="692209"/>
                  <a:pt x="34386" y="710643"/>
                  <a:pt x="25637" y="726392"/>
                </a:cubicBezTo>
                <a:cubicBezTo>
                  <a:pt x="19768" y="736957"/>
                  <a:pt x="0" y="739944"/>
                  <a:pt x="0" y="752030"/>
                </a:cubicBezTo>
                <a:cubicBezTo>
                  <a:pt x="0" y="762301"/>
                  <a:pt x="18375" y="761859"/>
                  <a:pt x="25637" y="769121"/>
                </a:cubicBezTo>
                <a:cubicBezTo>
                  <a:pt x="35708" y="779192"/>
                  <a:pt x="42996" y="791714"/>
                  <a:pt x="51275" y="803304"/>
                </a:cubicBezTo>
                <a:cubicBezTo>
                  <a:pt x="57245" y="811662"/>
                  <a:pt x="63448" y="819925"/>
                  <a:pt x="68366" y="828942"/>
                </a:cubicBezTo>
                <a:cubicBezTo>
                  <a:pt x="80566" y="851310"/>
                  <a:pt x="88416" y="876109"/>
                  <a:pt x="102549" y="897308"/>
                </a:cubicBezTo>
                <a:lnTo>
                  <a:pt x="119641" y="922945"/>
                </a:lnTo>
                <a:cubicBezTo>
                  <a:pt x="132656" y="988020"/>
                  <a:pt x="128187" y="951149"/>
                  <a:pt x="128187" y="10340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BA173-886B-4D3A-A424-BC356538D5FC}"/>
              </a:ext>
            </a:extLst>
          </p:cNvPr>
          <p:cNvSpPr txBox="1"/>
          <p:nvPr/>
        </p:nvSpPr>
        <p:spPr>
          <a:xfrm>
            <a:off x="5674405" y="17775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C7FA-DACB-46FA-8B7B-7580F634412A}"/>
              </a:ext>
            </a:extLst>
          </p:cNvPr>
          <p:cNvSpPr txBox="1"/>
          <p:nvPr/>
        </p:nvSpPr>
        <p:spPr>
          <a:xfrm>
            <a:off x="4281443" y="4606183"/>
            <a:ext cx="286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version</a:t>
            </a:r>
          </a:p>
          <a:p>
            <a:r>
              <a:rPr lang="en-US" dirty="0"/>
              <a:t>$ docker container run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$ curl 172.17.0.4:80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ADD9C-F613-4185-BFAA-4CFAFCD6703A}"/>
              </a:ext>
            </a:extLst>
          </p:cNvPr>
          <p:cNvSpPr txBox="1"/>
          <p:nvPr/>
        </p:nvSpPr>
        <p:spPr>
          <a:xfrm>
            <a:off x="3982340" y="247828"/>
            <a:ext cx="3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</a:t>
            </a: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6942C-062E-41CE-B49A-123BE81AE878}"/>
              </a:ext>
            </a:extLst>
          </p:cNvPr>
          <p:cNvSpPr/>
          <p:nvPr/>
        </p:nvSpPr>
        <p:spPr>
          <a:xfrm>
            <a:off x="286247" y="6273579"/>
            <a:ext cx="11190755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5AAD5-F69D-4E72-AB4A-45BDCB56AAA4}"/>
              </a:ext>
            </a:extLst>
          </p:cNvPr>
          <p:cNvSpPr/>
          <p:nvPr/>
        </p:nvSpPr>
        <p:spPr>
          <a:xfrm>
            <a:off x="3982340" y="5812403"/>
            <a:ext cx="7494662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DA5F1-5D3F-4AE8-A5C4-21CA36FC92E4}"/>
              </a:ext>
            </a:extLst>
          </p:cNvPr>
          <p:cNvCxnSpPr>
            <a:endCxn id="4" idx="2"/>
          </p:cNvCxnSpPr>
          <p:nvPr/>
        </p:nvCxnSpPr>
        <p:spPr>
          <a:xfrm flipV="1">
            <a:off x="4770783" y="2146857"/>
            <a:ext cx="1372180" cy="28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BB6-0E27-4DC1-870A-9134B2AED01F}"/>
              </a:ext>
            </a:extLst>
          </p:cNvPr>
          <p:cNvSpPr txBox="1"/>
          <p:nvPr/>
        </p:nvSpPr>
        <p:spPr>
          <a:xfrm>
            <a:off x="5152445" y="375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78409-3F62-4161-AD27-F82EE4959F51}"/>
              </a:ext>
            </a:extLst>
          </p:cNvPr>
          <p:cNvSpPr/>
          <p:nvPr/>
        </p:nvSpPr>
        <p:spPr>
          <a:xfrm>
            <a:off x="6611521" y="2503918"/>
            <a:ext cx="1649884" cy="98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image cache</a:t>
            </a:r>
          </a:p>
          <a:p>
            <a:pPr algn="ctr"/>
            <a:r>
              <a:rPr lang="en-US" sz="1400" dirty="0"/>
              <a:t>5. Nginx</a:t>
            </a:r>
          </a:p>
          <a:p>
            <a:pPr algn="ctr"/>
            <a:r>
              <a:rPr lang="en-US" sz="1400" dirty="0"/>
              <a:t>Nginx-code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41D6-0029-4A27-924D-7DB7BC121D86}"/>
              </a:ext>
            </a:extLst>
          </p:cNvPr>
          <p:cNvCxnSpPr>
            <a:stCxn id="4" idx="2"/>
          </p:cNvCxnSpPr>
          <p:nvPr/>
        </p:nvCxnSpPr>
        <p:spPr>
          <a:xfrm>
            <a:off x="6142963" y="2146857"/>
            <a:ext cx="468558" cy="35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77C4F5CE-4413-4656-BB7D-EA431C98F2C9}"/>
              </a:ext>
            </a:extLst>
          </p:cNvPr>
          <p:cNvSpPr/>
          <p:nvPr/>
        </p:nvSpPr>
        <p:spPr>
          <a:xfrm>
            <a:off x="214685" y="453224"/>
            <a:ext cx="2154804" cy="7156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hub.docker.com</a:t>
            </a:r>
          </a:p>
          <a:p>
            <a:pPr algn="ctr"/>
            <a:r>
              <a:rPr lang="en-US" sz="1400" dirty="0" err="1"/>
              <a:t>nginx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F2952-3299-438A-B7B9-9C0A81008FF4}"/>
              </a:ext>
            </a:extLst>
          </p:cNvPr>
          <p:cNvCxnSpPr>
            <a:stCxn id="4" idx="1"/>
            <a:endCxn id="17" idx="1"/>
          </p:cNvCxnSpPr>
          <p:nvPr/>
        </p:nvCxnSpPr>
        <p:spPr>
          <a:xfrm flipH="1" flipV="1">
            <a:off x="1292087" y="1168080"/>
            <a:ext cx="4382318" cy="7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969344-E37F-4737-899F-07C00FD9BF0B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>
            <a:off x="2367693" y="811033"/>
            <a:ext cx="4243828" cy="218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734D90-0F06-4CF2-8654-92EBEE75DEA9}"/>
              </a:ext>
            </a:extLst>
          </p:cNvPr>
          <p:cNvSpPr txBox="1"/>
          <p:nvPr/>
        </p:nvSpPr>
        <p:spPr>
          <a:xfrm>
            <a:off x="6123830" y="209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8BFF2-7D48-434D-8000-848D498F34F5}"/>
              </a:ext>
            </a:extLst>
          </p:cNvPr>
          <p:cNvSpPr txBox="1"/>
          <p:nvPr/>
        </p:nvSpPr>
        <p:spPr>
          <a:xfrm>
            <a:off x="5035826" y="1616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A7DCF-5627-48D1-80FD-5F94712F758E}"/>
              </a:ext>
            </a:extLst>
          </p:cNvPr>
          <p:cNvSpPr txBox="1"/>
          <p:nvPr/>
        </p:nvSpPr>
        <p:spPr>
          <a:xfrm>
            <a:off x="5188226" y="213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ED27CF-EC06-423E-B24F-4018C8266C90}"/>
              </a:ext>
            </a:extLst>
          </p:cNvPr>
          <p:cNvCxnSpPr>
            <a:stCxn id="4" idx="3"/>
          </p:cNvCxnSpPr>
          <p:nvPr/>
        </p:nvCxnSpPr>
        <p:spPr>
          <a:xfrm flipV="1">
            <a:off x="6611521" y="1304385"/>
            <a:ext cx="1713495" cy="65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86656C-53B7-4254-8EC2-F111FB348B8E}"/>
              </a:ext>
            </a:extLst>
          </p:cNvPr>
          <p:cNvSpPr/>
          <p:nvPr/>
        </p:nvSpPr>
        <p:spPr>
          <a:xfrm>
            <a:off x="8325016" y="791563"/>
            <a:ext cx="2329732" cy="106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1849F-5FDE-4170-8166-1F621B51787E}"/>
              </a:ext>
            </a:extLst>
          </p:cNvPr>
          <p:cNvSpPr/>
          <p:nvPr/>
        </p:nvSpPr>
        <p:spPr>
          <a:xfrm>
            <a:off x="8738341" y="1700498"/>
            <a:ext cx="151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7a79f4e2c176</a:t>
            </a:r>
          </a:p>
          <a:p>
            <a:r>
              <a:rPr lang="en-US" dirty="0"/>
              <a:t>"172.17.0.4"</a:t>
            </a:r>
          </a:p>
        </p:txBody>
      </p:sp>
    </p:spTree>
    <p:extLst>
      <p:ext uri="{BB962C8B-B14F-4D97-AF65-F5344CB8AC3E}">
        <p14:creationId xmlns:p14="http://schemas.microsoft.com/office/powerpoint/2010/main" val="240513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CE3A8-B279-42F5-9E33-0319C8E3A5DB}"/>
              </a:ext>
            </a:extLst>
          </p:cNvPr>
          <p:cNvSpPr/>
          <p:nvPr/>
        </p:nvSpPr>
        <p:spPr>
          <a:xfrm>
            <a:off x="516835" y="405517"/>
            <a:ext cx="10281036" cy="6066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F515-3CAA-4C8F-9F1E-4F536564A431}"/>
              </a:ext>
            </a:extLst>
          </p:cNvPr>
          <p:cNvSpPr txBox="1"/>
          <p:nvPr/>
        </p:nvSpPr>
        <p:spPr>
          <a:xfrm>
            <a:off x="659958" y="556591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Windows/host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18735-79F3-4A4D-A5AD-DBA50132D838}"/>
              </a:ext>
            </a:extLst>
          </p:cNvPr>
          <p:cNvSpPr/>
          <p:nvPr/>
        </p:nvSpPr>
        <p:spPr>
          <a:xfrm>
            <a:off x="2087385" y="1391074"/>
            <a:ext cx="2548225" cy="183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Virtualhostonly</a:t>
            </a:r>
            <a:r>
              <a:rPr lang="en-US" dirty="0"/>
              <a:t> network adapter #4</a:t>
            </a:r>
          </a:p>
          <a:p>
            <a:pPr algn="ctr"/>
            <a:r>
              <a:rPr lang="en-US" dirty="0"/>
              <a:t>Low: 192.168.99.100</a:t>
            </a:r>
          </a:p>
          <a:p>
            <a:pPr algn="ctr"/>
            <a:r>
              <a:rPr lang="en-US" dirty="0"/>
              <a:t>Upper: 192.168.99.255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Gateway:192.168.99.1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37C31-6F93-4DF7-8196-2F3BA251CB01}"/>
              </a:ext>
            </a:extLst>
          </p:cNvPr>
          <p:cNvSpPr/>
          <p:nvPr/>
        </p:nvSpPr>
        <p:spPr>
          <a:xfrm>
            <a:off x="5088835" y="644056"/>
            <a:ext cx="5430741" cy="5367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439C2-B150-43E5-BCA9-B5E994A0E714}"/>
              </a:ext>
            </a:extLst>
          </p:cNvPr>
          <p:cNvSpPr txBox="1"/>
          <p:nvPr/>
        </p:nvSpPr>
        <p:spPr>
          <a:xfrm>
            <a:off x="5239910" y="846814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B608F1-B1DB-4548-B2D7-BC33FB80CA4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35610" y="925923"/>
            <a:ext cx="453226" cy="138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8E65F-2D03-4078-B810-DE578781197A}"/>
              </a:ext>
            </a:extLst>
          </p:cNvPr>
          <p:cNvSpPr txBox="1"/>
          <p:nvPr/>
        </p:nvSpPr>
        <p:spPr>
          <a:xfrm>
            <a:off x="1150690" y="3514476"/>
            <a:ext cx="383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192.168.99.100   -- will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172.17.0.4  -- cannot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D79632-FC36-49BB-A8AE-3B1E39E944A7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3066954" y="3228229"/>
            <a:ext cx="294544" cy="28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4F7964-3D6C-499A-90CF-6D96D0CC3239}"/>
              </a:ext>
            </a:extLst>
          </p:cNvPr>
          <p:cNvSpPr/>
          <p:nvPr/>
        </p:nvSpPr>
        <p:spPr>
          <a:xfrm>
            <a:off x="8555603" y="1401705"/>
            <a:ext cx="1812898" cy="104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824C4-8E37-4B22-9202-EDBFD1A48D73}"/>
              </a:ext>
            </a:extLst>
          </p:cNvPr>
          <p:cNvSpPr txBox="1"/>
          <p:nvPr/>
        </p:nvSpPr>
        <p:spPr>
          <a:xfrm>
            <a:off x="8873589" y="245127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172.17.0.4:80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8236D-B610-4454-A165-077336B8DD31}"/>
              </a:ext>
            </a:extLst>
          </p:cNvPr>
          <p:cNvSpPr txBox="1"/>
          <p:nvPr/>
        </p:nvSpPr>
        <p:spPr>
          <a:xfrm>
            <a:off x="5326008" y="1804946"/>
            <a:ext cx="210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Docker0/bridge</a:t>
            </a:r>
          </a:p>
          <a:p>
            <a:r>
              <a:rPr lang="en-US" dirty="0"/>
              <a:t>Gateway: 172.17.0.1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B806D-F288-4E14-911C-64F56D01ABBE}"/>
              </a:ext>
            </a:extLst>
          </p:cNvPr>
          <p:cNvCxnSpPr>
            <a:stCxn id="18" idx="3"/>
            <a:endCxn id="16" idx="2"/>
          </p:cNvCxnSpPr>
          <p:nvPr/>
        </p:nvCxnSpPr>
        <p:spPr>
          <a:xfrm flipV="1">
            <a:off x="7434470" y="1926491"/>
            <a:ext cx="1121133" cy="2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E61217-7BAF-44E5-A919-778225740CA3}"/>
              </a:ext>
            </a:extLst>
          </p:cNvPr>
          <p:cNvSpPr txBox="1"/>
          <p:nvPr/>
        </p:nvSpPr>
        <p:spPr>
          <a:xfrm>
            <a:off x="5716988" y="434141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curl 172.17.0.4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673231-8FCF-4C67-9FC5-03698774761C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H="1" flipV="1">
            <a:off x="6380239" y="2451277"/>
            <a:ext cx="212951" cy="189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EBAF3E-02E1-4767-ACEF-340A4134E18C}"/>
              </a:ext>
            </a:extLst>
          </p:cNvPr>
          <p:cNvSpPr txBox="1"/>
          <p:nvPr/>
        </p:nvSpPr>
        <p:spPr>
          <a:xfrm>
            <a:off x="4875708" y="5192202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9999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3CEA03-FE50-410D-A605-FAB2272E2F95}"/>
              </a:ext>
            </a:extLst>
          </p:cNvPr>
          <p:cNvSpPr/>
          <p:nvPr/>
        </p:nvSpPr>
        <p:spPr>
          <a:xfrm>
            <a:off x="1394129" y="4710744"/>
            <a:ext cx="2976535" cy="159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A1F16F-8DB3-4CE5-9B0D-B3FCC245C334}"/>
              </a:ext>
            </a:extLst>
          </p:cNvPr>
          <p:cNvSpPr/>
          <p:nvPr/>
        </p:nvSpPr>
        <p:spPr>
          <a:xfrm>
            <a:off x="1468073" y="4790114"/>
            <a:ext cx="2793534" cy="27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http://192.168.99.100: 9999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5034CF-F52B-4C32-83D9-922A5228B820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4261607" y="4927749"/>
            <a:ext cx="614101" cy="44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3D4D8B4-29B3-4CCB-83D0-05B0E5486FDC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5654179" y="2820609"/>
            <a:ext cx="3956150" cy="25562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74E251-EBD5-4044-ADCF-8CFC22207377}"/>
              </a:ext>
            </a:extLst>
          </p:cNvPr>
          <p:cNvSpPr txBox="1"/>
          <p:nvPr/>
        </p:nvSpPr>
        <p:spPr>
          <a:xfrm>
            <a:off x="7028417" y="4731390"/>
            <a:ext cx="155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Port-</a:t>
            </a:r>
            <a:r>
              <a:rPr lang="en-US" sz="1200" dirty="0" err="1"/>
              <a:t>fwd</a:t>
            </a:r>
            <a:r>
              <a:rPr lang="en-US" sz="1200" dirty="0"/>
              <a:t>/port-publish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1E1A3-8FF6-46CE-A5E7-00289A2E48DB}"/>
              </a:ext>
            </a:extLst>
          </p:cNvPr>
          <p:cNvSpPr/>
          <p:nvPr/>
        </p:nvSpPr>
        <p:spPr>
          <a:xfrm>
            <a:off x="3638025" y="6191075"/>
            <a:ext cx="491594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Layer1~70MB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A467DBE-8233-4DEE-B08B-07BD6EA8EFBF}"/>
              </a:ext>
            </a:extLst>
          </p:cNvPr>
          <p:cNvSpPr/>
          <p:nvPr/>
        </p:nvSpPr>
        <p:spPr>
          <a:xfrm>
            <a:off x="3389152" y="6123963"/>
            <a:ext cx="117446" cy="595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C3721-B5CE-44E4-8049-266C4D740A91}"/>
              </a:ext>
            </a:extLst>
          </p:cNvPr>
          <p:cNvSpPr txBox="1"/>
          <p:nvPr/>
        </p:nvSpPr>
        <p:spPr>
          <a:xfrm>
            <a:off x="2597790" y="6237106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debian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13BB5-8A95-40C0-937E-9007EE90D3DD}"/>
              </a:ext>
            </a:extLst>
          </p:cNvPr>
          <p:cNvSpPr/>
          <p:nvPr/>
        </p:nvSpPr>
        <p:spPr>
          <a:xfrm>
            <a:off x="3638025" y="5645791"/>
            <a:ext cx="4915949" cy="4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Layer2 ~57MB (installed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38617-DEB4-4BFA-964F-328B68EE1F62}"/>
              </a:ext>
            </a:extLst>
          </p:cNvPr>
          <p:cNvSpPr/>
          <p:nvPr/>
        </p:nvSpPr>
        <p:spPr>
          <a:xfrm>
            <a:off x="3638025" y="5125673"/>
            <a:ext cx="4915949" cy="40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Layer3 ~22B (soft link)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0E5404-1C82-4822-9BD8-5ED45C851D7C}"/>
              </a:ext>
            </a:extLst>
          </p:cNvPr>
          <p:cNvSpPr/>
          <p:nvPr/>
        </p:nvSpPr>
        <p:spPr>
          <a:xfrm>
            <a:off x="8615494" y="4999839"/>
            <a:ext cx="117446" cy="171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80B01-B412-4421-8D63-49CC168D44AE}"/>
              </a:ext>
            </a:extLst>
          </p:cNvPr>
          <p:cNvSpPr txBox="1"/>
          <p:nvPr/>
        </p:nvSpPr>
        <p:spPr>
          <a:xfrm>
            <a:off x="8732940" y="5645791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41C56-0A64-49E1-8B8A-7967D56546C5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5532647"/>
            <a:ext cx="0" cy="1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CF4FF-C8AA-4EE4-8D33-CA2CE9DCCFB2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6000" y="6077931"/>
            <a:ext cx="0" cy="1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8A589-4351-4E7C-AC18-C5F283F399FB}"/>
              </a:ext>
            </a:extLst>
          </p:cNvPr>
          <p:cNvCxnSpPr/>
          <p:nvPr/>
        </p:nvCxnSpPr>
        <p:spPr>
          <a:xfrm>
            <a:off x="3003259" y="4857226"/>
            <a:ext cx="634766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F5236E-B4E1-4F11-9BAD-B444E70E1495}"/>
              </a:ext>
            </a:extLst>
          </p:cNvPr>
          <p:cNvSpPr txBox="1"/>
          <p:nvPr/>
        </p:nvSpPr>
        <p:spPr>
          <a:xfrm>
            <a:off x="1507366" y="4614812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ab56bba91343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510AB-7E93-4EE7-96E7-05655FAC813F}"/>
              </a:ext>
            </a:extLst>
          </p:cNvPr>
          <p:cNvSpPr txBox="1"/>
          <p:nvPr/>
        </p:nvSpPr>
        <p:spPr>
          <a:xfrm>
            <a:off x="829257" y="4245480"/>
            <a:ext cx="7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012E2-44CC-4C61-91BD-F5CD795E3B32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1624812" y="4430146"/>
            <a:ext cx="69209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54E95-8D99-487D-9717-E7C267198807}"/>
              </a:ext>
            </a:extLst>
          </p:cNvPr>
          <p:cNvSpPr/>
          <p:nvPr/>
        </p:nvSpPr>
        <p:spPr>
          <a:xfrm>
            <a:off x="5905850" y="4608140"/>
            <a:ext cx="2648124" cy="415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Layer4 ~19MB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4049D-E204-4A4C-A333-DF8EAB27ADF1}"/>
              </a:ext>
            </a:extLst>
          </p:cNvPr>
          <p:cNvSpPr txBox="1"/>
          <p:nvPr/>
        </p:nvSpPr>
        <p:spPr>
          <a:xfrm>
            <a:off x="6295936" y="3839790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38e22b985a5f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C8E379-5394-4662-A812-A9B18A5FDF41}"/>
              </a:ext>
            </a:extLst>
          </p:cNvPr>
          <p:cNvCxnSpPr>
            <a:stCxn id="25" idx="3"/>
          </p:cNvCxnSpPr>
          <p:nvPr/>
        </p:nvCxnSpPr>
        <p:spPr>
          <a:xfrm>
            <a:off x="7915012" y="4024456"/>
            <a:ext cx="286624" cy="5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7F9491-FA44-457F-8A23-5FA4C6B5B82B}"/>
              </a:ext>
            </a:extLst>
          </p:cNvPr>
          <p:cNvSpPr txBox="1"/>
          <p:nvPr/>
        </p:nvSpPr>
        <p:spPr>
          <a:xfrm>
            <a:off x="5108895" y="3432816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-code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39EA46-F7C0-4ABB-B1C3-BFA09857952E}"/>
              </a:ext>
            </a:extLst>
          </p:cNvPr>
          <p:cNvCxnSpPr>
            <a:stCxn id="28" idx="3"/>
            <a:endCxn id="25" idx="0"/>
          </p:cNvCxnSpPr>
          <p:nvPr/>
        </p:nvCxnSpPr>
        <p:spPr>
          <a:xfrm>
            <a:off x="6321856" y="3617482"/>
            <a:ext cx="783618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9C23ED6-9904-4B12-BB27-0E973310084E}"/>
              </a:ext>
            </a:extLst>
          </p:cNvPr>
          <p:cNvSpPr/>
          <p:nvPr/>
        </p:nvSpPr>
        <p:spPr>
          <a:xfrm>
            <a:off x="9513116" y="4504834"/>
            <a:ext cx="117446" cy="2214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55FE1-3FE4-4D59-841C-D033C4314131}"/>
              </a:ext>
            </a:extLst>
          </p:cNvPr>
          <p:cNvSpPr txBox="1"/>
          <p:nvPr/>
        </p:nvSpPr>
        <p:spPr>
          <a:xfrm>
            <a:off x="9665517" y="5462631"/>
            <a:ext cx="125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-code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F55FF-4DB2-4004-A891-1BA3E0E5449A}"/>
              </a:ext>
            </a:extLst>
          </p:cNvPr>
          <p:cNvSpPr/>
          <p:nvPr/>
        </p:nvSpPr>
        <p:spPr>
          <a:xfrm>
            <a:off x="2772726" y="37628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7c6571209852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CED6FC-E8FB-476D-AC09-513625F229E2}"/>
              </a:ext>
            </a:extLst>
          </p:cNvPr>
          <p:cNvSpPr/>
          <p:nvPr/>
        </p:nvSpPr>
        <p:spPr>
          <a:xfrm>
            <a:off x="3660540" y="4608140"/>
            <a:ext cx="2125212" cy="42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Layer5 ~19MB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8E77D1-2443-450D-A4B3-C201DFAC3E42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>
            <a:off x="4342386" y="3947563"/>
            <a:ext cx="380760" cy="66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58A370-FC11-436C-9A44-A6D2EA8866DA}"/>
              </a:ext>
            </a:extLst>
          </p:cNvPr>
          <p:cNvCxnSpPr>
            <a:endCxn id="34" idx="1"/>
          </p:cNvCxnSpPr>
          <p:nvPr/>
        </p:nvCxnSpPr>
        <p:spPr>
          <a:xfrm>
            <a:off x="2316904" y="3515854"/>
            <a:ext cx="455822" cy="43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C70507-9D23-4B74-939B-3541F7DF079E}"/>
              </a:ext>
            </a:extLst>
          </p:cNvPr>
          <p:cNvSpPr txBox="1"/>
          <p:nvPr/>
        </p:nvSpPr>
        <p:spPr>
          <a:xfrm>
            <a:off x="84179" y="3180078"/>
            <a:ext cx="323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shruthikeerthi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-customized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2E6EE-493E-405C-9320-56940B660E47}"/>
              </a:ext>
            </a:extLst>
          </p:cNvPr>
          <p:cNvCxnSpPr>
            <a:stCxn id="22" idx="2"/>
          </p:cNvCxnSpPr>
          <p:nvPr/>
        </p:nvCxnSpPr>
        <p:spPr>
          <a:xfrm flipH="1">
            <a:off x="7214532" y="5023502"/>
            <a:ext cx="15380" cy="10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5A637-38EE-4DE5-8944-BC454DACB374}"/>
              </a:ext>
            </a:extLst>
          </p:cNvPr>
          <p:cNvSpPr txBox="1"/>
          <p:nvPr/>
        </p:nvSpPr>
        <p:spPr>
          <a:xfrm>
            <a:off x="570451" y="377505"/>
            <a:ext cx="46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Unified File System</a:t>
            </a:r>
          </a:p>
        </p:txBody>
      </p:sp>
    </p:spTree>
    <p:extLst>
      <p:ext uri="{BB962C8B-B14F-4D97-AF65-F5344CB8AC3E}">
        <p14:creationId xmlns:p14="http://schemas.microsoft.com/office/powerpoint/2010/main" val="219848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0376CA-B6A8-4A2F-8540-C38751C2B139}"/>
              </a:ext>
            </a:extLst>
          </p:cNvPr>
          <p:cNvSpPr/>
          <p:nvPr/>
        </p:nvSpPr>
        <p:spPr>
          <a:xfrm>
            <a:off x="4521666" y="218114"/>
            <a:ext cx="5989740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5193-5DA0-4B41-A5FB-8D60C8E47C84}"/>
              </a:ext>
            </a:extLst>
          </p:cNvPr>
          <p:cNvSpPr txBox="1"/>
          <p:nvPr/>
        </p:nvSpPr>
        <p:spPr>
          <a:xfrm>
            <a:off x="4689446" y="38589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668CD9-6E31-4538-8855-06AE95264482}"/>
              </a:ext>
            </a:extLst>
          </p:cNvPr>
          <p:cNvSpPr/>
          <p:nvPr/>
        </p:nvSpPr>
        <p:spPr>
          <a:xfrm>
            <a:off x="4882335" y="755226"/>
            <a:ext cx="2063693" cy="13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sz="1200" dirty="0"/>
              <a:t>-- </a:t>
            </a:r>
            <a:r>
              <a:rPr lang="en-US" sz="1050" dirty="0"/>
              <a:t>/var/log/access.log</a:t>
            </a:r>
          </a:p>
          <a:p>
            <a:pPr algn="ctr"/>
            <a:r>
              <a:rPr lang="en-US" sz="1050" dirty="0"/>
              <a:t>/var/log/error.log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61ED6-0955-4929-BAA9-88C1E2803C62}"/>
              </a:ext>
            </a:extLst>
          </p:cNvPr>
          <p:cNvSpPr txBox="1"/>
          <p:nvPr/>
        </p:nvSpPr>
        <p:spPr>
          <a:xfrm>
            <a:off x="184558" y="494950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</a:t>
            </a:r>
            <a:r>
              <a:rPr lang="en-US" dirty="0" err="1"/>
              <a:t>fS</a:t>
            </a:r>
            <a:r>
              <a:rPr lang="en-US" dirty="0"/>
              <a:t> : </a:t>
            </a:r>
            <a:r>
              <a:rPr lang="en-US" dirty="0" err="1"/>
              <a:t>ephimeral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4706B-4481-4E0D-B188-02AB1DD89338}"/>
              </a:ext>
            </a:extLst>
          </p:cNvPr>
          <p:cNvSpPr/>
          <p:nvPr/>
        </p:nvSpPr>
        <p:spPr>
          <a:xfrm>
            <a:off x="4958300" y="4099000"/>
            <a:ext cx="2063693" cy="13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sz="1200" dirty="0"/>
              <a:t>/var/lib/</a:t>
            </a:r>
            <a:r>
              <a:rPr lang="en-US" sz="1200" dirty="0" err="1"/>
              <a:t>mysql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E7C2CB5-4D39-46C1-915E-AB7C60CF3F9B}"/>
              </a:ext>
            </a:extLst>
          </p:cNvPr>
          <p:cNvSpPr/>
          <p:nvPr/>
        </p:nvSpPr>
        <p:spPr>
          <a:xfrm rot="16200000">
            <a:off x="6736302" y="1191236"/>
            <a:ext cx="419449" cy="72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A89E3-11B6-4389-BBCD-44C9995450F4}"/>
              </a:ext>
            </a:extLst>
          </p:cNvPr>
          <p:cNvSpPr/>
          <p:nvPr/>
        </p:nvSpPr>
        <p:spPr>
          <a:xfrm>
            <a:off x="7133279" y="1336519"/>
            <a:ext cx="3190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/var/lib/docker/volumes/5c64f44a8e33ca0f49a82c044e9db87d8e568413744d90605ca8e30cb9cbab9c/_data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E318F-0B03-49A4-A5E4-D1155B56FA0F}"/>
              </a:ext>
            </a:extLst>
          </p:cNvPr>
          <p:cNvSpPr/>
          <p:nvPr/>
        </p:nvSpPr>
        <p:spPr>
          <a:xfrm>
            <a:off x="7200900" y="2895072"/>
            <a:ext cx="345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/var/lib/docker/volumes/5aef8ea1e6723a12ecb353b6b923de933051a68516b096e5035a3fa01bb0e18d/_data – 100 users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44C4626-5C1C-4E70-AF67-E502997BBF4F}"/>
              </a:ext>
            </a:extLst>
          </p:cNvPr>
          <p:cNvSpPr/>
          <p:nvPr/>
        </p:nvSpPr>
        <p:spPr>
          <a:xfrm rot="16200000">
            <a:off x="6630448" y="4473102"/>
            <a:ext cx="419449" cy="72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0CAD6-D276-4354-9E93-0F02D072CAF4}"/>
              </a:ext>
            </a:extLst>
          </p:cNvPr>
          <p:cNvSpPr/>
          <p:nvPr/>
        </p:nvSpPr>
        <p:spPr>
          <a:xfrm>
            <a:off x="7107732" y="4691225"/>
            <a:ext cx="3457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</a:t>
            </a:r>
            <a:r>
              <a:rPr lang="en-US" sz="1200" dirty="0" err="1"/>
              <a:t>projdb</a:t>
            </a:r>
            <a:r>
              <a:rPr lang="en-US" sz="1200" dirty="0"/>
              <a:t>/_data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48F62-20C7-4C90-A5C0-B708EB98C053}"/>
              </a:ext>
            </a:extLst>
          </p:cNvPr>
          <p:cNvSpPr/>
          <p:nvPr/>
        </p:nvSpPr>
        <p:spPr>
          <a:xfrm>
            <a:off x="4521665" y="218114"/>
            <a:ext cx="7356009" cy="611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AE96-F11C-4C88-9D82-49856ED868D0}"/>
              </a:ext>
            </a:extLst>
          </p:cNvPr>
          <p:cNvSpPr txBox="1"/>
          <p:nvPr/>
        </p:nvSpPr>
        <p:spPr>
          <a:xfrm>
            <a:off x="4689445" y="385894"/>
            <a:ext cx="12980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14C2A-5316-49EF-8187-E4B73BF3F604}"/>
              </a:ext>
            </a:extLst>
          </p:cNvPr>
          <p:cNvSpPr txBox="1"/>
          <p:nvPr/>
        </p:nvSpPr>
        <p:spPr>
          <a:xfrm>
            <a:off x="8509026" y="43513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73F1-F23F-4386-8351-1B16ACB50129}"/>
              </a:ext>
            </a:extLst>
          </p:cNvPr>
          <p:cNvSpPr txBox="1"/>
          <p:nvPr/>
        </p:nvSpPr>
        <p:spPr>
          <a:xfrm flipH="1">
            <a:off x="5897797" y="4609255"/>
            <a:ext cx="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4072D-FC2C-45B4-ACB1-3651D8031B67}"/>
              </a:ext>
            </a:extLst>
          </p:cNvPr>
          <p:cNvSpPr txBox="1"/>
          <p:nvPr/>
        </p:nvSpPr>
        <p:spPr>
          <a:xfrm>
            <a:off x="5631361" y="497858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AD802-1A1F-4BDA-8280-97CA53E3DB3A}"/>
              </a:ext>
            </a:extLst>
          </p:cNvPr>
          <p:cNvSpPr txBox="1"/>
          <p:nvPr/>
        </p:nvSpPr>
        <p:spPr>
          <a:xfrm>
            <a:off x="8134724" y="4768314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172.18.0.3</a:t>
            </a:r>
          </a:p>
          <a:p>
            <a:r>
              <a:rPr lang="en-US" dirty="0"/>
              <a:t>172.19.0.3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7E92F-F53F-4EBA-8B0F-D733FFE74143}"/>
              </a:ext>
            </a:extLst>
          </p:cNvPr>
          <p:cNvSpPr txBox="1"/>
          <p:nvPr/>
        </p:nvSpPr>
        <p:spPr>
          <a:xfrm flipH="1">
            <a:off x="6779893" y="755226"/>
            <a:ext cx="93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1A20A-4C68-4ED9-8291-E83218C89D03}"/>
              </a:ext>
            </a:extLst>
          </p:cNvPr>
          <p:cNvSpPr txBox="1"/>
          <p:nvPr/>
        </p:nvSpPr>
        <p:spPr>
          <a:xfrm>
            <a:off x="123825" y="755226"/>
            <a:ext cx="396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ipaddress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dns</a:t>
            </a:r>
            <a:r>
              <a:rPr lang="en-US" dirty="0">
                <a:sym typeface="Wingdings" panose="05000000000000000000" pitchFamily="2" charset="2"/>
              </a:rPr>
              <a:t> service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Better isolation: w1 -&gt; 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, w2 -&gt; 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, w1 – X - w2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130F510E-0A27-4AC6-B757-BFCAB98DC3F5}"/>
              </a:ext>
            </a:extLst>
          </p:cNvPr>
          <p:cNvSpPr/>
          <p:nvPr/>
        </p:nvSpPr>
        <p:spPr>
          <a:xfrm>
            <a:off x="4844762" y="567214"/>
            <a:ext cx="4810125" cy="76977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349749-C38F-4E03-BFCF-3BA18BEE1122}"/>
              </a:ext>
            </a:extLst>
          </p:cNvPr>
          <p:cNvSpPr txBox="1"/>
          <p:nvPr/>
        </p:nvSpPr>
        <p:spPr>
          <a:xfrm>
            <a:off x="8010525" y="738319"/>
            <a:ext cx="1768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Bridge: 172.17.0.0/16</a:t>
            </a:r>
            <a:endParaRPr lang="en-US" dirty="0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4E18D42F-A851-4A50-8F30-046DF377AFF8}"/>
              </a:ext>
            </a:extLst>
          </p:cNvPr>
          <p:cNvSpPr/>
          <p:nvPr/>
        </p:nvSpPr>
        <p:spPr>
          <a:xfrm>
            <a:off x="4968961" y="3510347"/>
            <a:ext cx="4810125" cy="28384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3983F-6177-43FB-921F-D65F9786BFE2}"/>
              </a:ext>
            </a:extLst>
          </p:cNvPr>
          <p:cNvSpPr txBox="1"/>
          <p:nvPr/>
        </p:nvSpPr>
        <p:spPr>
          <a:xfrm>
            <a:off x="4600950" y="3899898"/>
            <a:ext cx="206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w1-db-net: 172.18.0.0/16</a:t>
            </a:r>
            <a:endParaRPr lang="en-US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70338E92-A60E-4030-B36E-E104343ED157}"/>
              </a:ext>
            </a:extLst>
          </p:cNvPr>
          <p:cNvSpPr/>
          <p:nvPr/>
        </p:nvSpPr>
        <p:spPr>
          <a:xfrm rot="5400000">
            <a:off x="6554284" y="2565611"/>
            <a:ext cx="4810125" cy="22933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2694A-C678-4B40-BCCC-2C48492F4C85}"/>
              </a:ext>
            </a:extLst>
          </p:cNvPr>
          <p:cNvSpPr txBox="1"/>
          <p:nvPr/>
        </p:nvSpPr>
        <p:spPr>
          <a:xfrm>
            <a:off x="8851118" y="1601901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W2-db-net: 172.19.0.0/16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8E0D9-4AC6-4EC7-9F1D-B169328B0BC0}"/>
              </a:ext>
            </a:extLst>
          </p:cNvPr>
          <p:cNvSpPr txBox="1"/>
          <p:nvPr/>
        </p:nvSpPr>
        <p:spPr>
          <a:xfrm flipH="1">
            <a:off x="8660169" y="2053182"/>
            <a:ext cx="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2BCF51-F1BF-4CD6-9030-393DFF6C2BCC}"/>
              </a:ext>
            </a:extLst>
          </p:cNvPr>
          <p:cNvSpPr txBox="1"/>
          <p:nvPr/>
        </p:nvSpPr>
        <p:spPr>
          <a:xfrm>
            <a:off x="8393733" y="242251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172.19.0.2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50FBE6-700C-42E9-922F-FA1D17A523A6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V="1">
            <a:off x="6452154" y="4536023"/>
            <a:ext cx="2056872" cy="257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B2B1E8-49B3-46E7-B791-1D1B4D0AA778}"/>
              </a:ext>
            </a:extLst>
          </p:cNvPr>
          <p:cNvCxnSpPr>
            <a:stCxn id="37" idx="2"/>
            <a:endCxn id="4" idx="0"/>
          </p:cNvCxnSpPr>
          <p:nvPr/>
        </p:nvCxnSpPr>
        <p:spPr>
          <a:xfrm flipH="1">
            <a:off x="8723187" y="2422514"/>
            <a:ext cx="214160" cy="1928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38F4E7-CF58-4BA9-B66E-8B614B5C42D9}"/>
              </a:ext>
            </a:extLst>
          </p:cNvPr>
          <p:cNvCxnSpPr>
            <a:stCxn id="5" idx="0"/>
            <a:endCxn id="37" idx="3"/>
          </p:cNvCxnSpPr>
          <p:nvPr/>
        </p:nvCxnSpPr>
        <p:spPr>
          <a:xfrm flipV="1">
            <a:off x="6174975" y="2237848"/>
            <a:ext cx="2485194" cy="2371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9D882B-AC36-43C2-A0E8-1676BEBE15B2}"/>
              </a:ext>
            </a:extLst>
          </p:cNvPr>
          <p:cNvSpPr txBox="1"/>
          <p:nvPr/>
        </p:nvSpPr>
        <p:spPr>
          <a:xfrm>
            <a:off x="7260818" y="3013556"/>
            <a:ext cx="4395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2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3139CF-5503-4BA2-AA37-6138018117F1}"/>
              </a:ext>
            </a:extLst>
          </p:cNvPr>
          <p:cNvSpPr/>
          <p:nvPr/>
        </p:nvSpPr>
        <p:spPr>
          <a:xfrm>
            <a:off x="4521666" y="218114"/>
            <a:ext cx="5989740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E64E6-5D5F-4B36-B76D-4DC6416D69C2}"/>
              </a:ext>
            </a:extLst>
          </p:cNvPr>
          <p:cNvSpPr txBox="1"/>
          <p:nvPr/>
        </p:nvSpPr>
        <p:spPr>
          <a:xfrm>
            <a:off x="4689446" y="38589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7FC83E-D314-4EC0-88DE-D655A18D452A}"/>
              </a:ext>
            </a:extLst>
          </p:cNvPr>
          <p:cNvSpPr/>
          <p:nvPr/>
        </p:nvSpPr>
        <p:spPr>
          <a:xfrm>
            <a:off x="8096250" y="2114550"/>
            <a:ext cx="15621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Mysql:5.7</a:t>
            </a:r>
          </a:p>
          <a:p>
            <a:pPr algn="ctr"/>
            <a:r>
              <a:rPr lang="en-US" dirty="0"/>
              <a:t>3306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4AB7A-F488-44EA-92EB-87EA5274A207}"/>
              </a:ext>
            </a:extLst>
          </p:cNvPr>
          <p:cNvSpPr txBox="1"/>
          <p:nvPr/>
        </p:nvSpPr>
        <p:spPr>
          <a:xfrm>
            <a:off x="8005166" y="291026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</a:t>
            </a:r>
            <a:r>
              <a:rPr lang="en-US" dirty="0" err="1"/>
              <a:t>db</a:t>
            </a:r>
            <a:r>
              <a:rPr lang="en-US" dirty="0"/>
              <a:t>: 172.18.0.4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69CE21-5AC1-4D3D-BA58-A3880E83FFC7}"/>
              </a:ext>
            </a:extLst>
          </p:cNvPr>
          <p:cNvSpPr/>
          <p:nvPr/>
        </p:nvSpPr>
        <p:spPr>
          <a:xfrm>
            <a:off x="9368425" y="2533650"/>
            <a:ext cx="5280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9CAF4-26AC-4C0B-AC43-6DFBF68AC285}"/>
              </a:ext>
            </a:extLst>
          </p:cNvPr>
          <p:cNvSpPr txBox="1"/>
          <p:nvPr/>
        </p:nvSpPr>
        <p:spPr>
          <a:xfrm>
            <a:off x="9697028" y="2581275"/>
            <a:ext cx="10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1B671-66C1-4F81-8DEA-FF57BF2E5A3E}"/>
              </a:ext>
            </a:extLst>
          </p:cNvPr>
          <p:cNvSpPr/>
          <p:nvPr/>
        </p:nvSpPr>
        <p:spPr>
          <a:xfrm>
            <a:off x="4924424" y="1914525"/>
            <a:ext cx="2318769" cy="264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  <a:p>
            <a:pPr algn="ctr"/>
            <a:r>
              <a:rPr lang="en-US" dirty="0"/>
              <a:t>Host=blog-</a:t>
            </a:r>
            <a:r>
              <a:rPr lang="en-US" dirty="0" err="1"/>
              <a:t>db</a:t>
            </a:r>
            <a:endParaRPr lang="en-US" dirty="0"/>
          </a:p>
          <a:p>
            <a:pPr algn="ctr"/>
            <a:r>
              <a:rPr lang="en-US" dirty="0"/>
              <a:t>Port:3306</a:t>
            </a:r>
          </a:p>
          <a:p>
            <a:pPr algn="ctr"/>
            <a:r>
              <a:rPr lang="en-US" dirty="0"/>
              <a:t>User=root</a:t>
            </a:r>
          </a:p>
          <a:p>
            <a:pPr algn="ctr"/>
            <a:r>
              <a:rPr lang="en-US" dirty="0" err="1"/>
              <a:t>Pwd</a:t>
            </a:r>
            <a:r>
              <a:rPr lang="en-US" dirty="0"/>
              <a:t>=welcome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6CDC9-426A-4077-99E0-338D19C55E26}"/>
              </a:ext>
            </a:extLst>
          </p:cNvPr>
          <p:cNvSpPr txBox="1"/>
          <p:nvPr/>
        </p:nvSpPr>
        <p:spPr>
          <a:xfrm>
            <a:off x="5476875" y="4562475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172.18.0.6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9BEBF89-C687-4E0F-8BDB-EAD982AE7093}"/>
              </a:ext>
            </a:extLst>
          </p:cNvPr>
          <p:cNvSpPr/>
          <p:nvPr/>
        </p:nvSpPr>
        <p:spPr>
          <a:xfrm>
            <a:off x="4257031" y="1456166"/>
            <a:ext cx="6753869" cy="393498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6BD85-F7B4-4452-9641-78EA43891D82}"/>
              </a:ext>
            </a:extLst>
          </p:cNvPr>
          <p:cNvSpPr txBox="1"/>
          <p:nvPr/>
        </p:nvSpPr>
        <p:spPr>
          <a:xfrm>
            <a:off x="4257031" y="1638300"/>
            <a:ext cx="6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745B1E-5709-43C0-9233-127F041FA166}"/>
              </a:ext>
            </a:extLst>
          </p:cNvPr>
          <p:cNvCxnSpPr>
            <a:stCxn id="12" idx="3"/>
          </p:cNvCxnSpPr>
          <p:nvPr/>
        </p:nvCxnSpPr>
        <p:spPr>
          <a:xfrm>
            <a:off x="4924424" y="1822966"/>
            <a:ext cx="1171576" cy="91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7A97B1-A909-4292-A521-EA2493AA45D7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43193" y="2590800"/>
            <a:ext cx="853057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0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DE65-6D67-4782-93F4-EFAFEED8A7BE}"/>
              </a:ext>
            </a:extLst>
          </p:cNvPr>
          <p:cNvSpPr/>
          <p:nvPr/>
        </p:nvSpPr>
        <p:spPr>
          <a:xfrm>
            <a:off x="5210175" y="352425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4F7014-9734-4C19-AAA2-42B55372E448}"/>
              </a:ext>
            </a:extLst>
          </p:cNvPr>
          <p:cNvSpPr/>
          <p:nvPr/>
        </p:nvSpPr>
        <p:spPr>
          <a:xfrm>
            <a:off x="7077075" y="384688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753BD0-6686-416C-899A-2EB6F77AC5B6}"/>
              </a:ext>
            </a:extLst>
          </p:cNvPr>
          <p:cNvSpPr/>
          <p:nvPr/>
        </p:nvSpPr>
        <p:spPr>
          <a:xfrm>
            <a:off x="9328787" y="1125943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D6D74-5288-4AF6-A1EB-8741D741013E}"/>
              </a:ext>
            </a:extLst>
          </p:cNvPr>
          <p:cNvSpPr txBox="1"/>
          <p:nvPr/>
        </p:nvSpPr>
        <p:spPr>
          <a:xfrm>
            <a:off x="381000" y="447675"/>
            <a:ext cx="3524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Application scaling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Interact and coordinate between multiple </a:t>
            </a:r>
            <a:r>
              <a:rPr lang="en-US" dirty="0" err="1"/>
              <a:t>dockerd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Networking</a:t>
            </a:r>
          </a:p>
          <a:p>
            <a:pPr marL="800100" lvl="1" indent="-342900">
              <a:buAutoNum type="arabicPeriod"/>
            </a:pPr>
            <a:r>
              <a:rPr lang="en-US" dirty="0"/>
              <a:t>Ip address management</a:t>
            </a:r>
          </a:p>
          <a:p>
            <a:pPr marL="800100" lvl="1" indent="-342900">
              <a:buAutoNum type="arabicPeriod"/>
            </a:pPr>
            <a:r>
              <a:rPr lang="en-US" dirty="0"/>
              <a:t>No node awareness</a:t>
            </a:r>
          </a:p>
          <a:p>
            <a:pPr marL="342900" indent="-342900">
              <a:buAutoNum type="arabicPeriod"/>
            </a:pPr>
            <a:r>
              <a:rPr lang="en-US" dirty="0" err="1"/>
              <a:t>Dns</a:t>
            </a:r>
            <a:r>
              <a:rPr lang="en-US" dirty="0"/>
              <a:t> services</a:t>
            </a:r>
          </a:p>
          <a:p>
            <a:pPr marL="342900" indent="-342900">
              <a:buAutoNum type="arabicPeriod"/>
            </a:pPr>
            <a:r>
              <a:rPr lang="en-US" dirty="0"/>
              <a:t>Node (VM, on </a:t>
            </a:r>
            <a:r>
              <a:rPr lang="en-US" dirty="0" err="1"/>
              <a:t>prem,on</a:t>
            </a:r>
            <a:r>
              <a:rPr lang="en-US" dirty="0"/>
              <a:t> cloud, physical) management -&gt; cluster management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CE6852-2176-421F-B0AB-B19B8B3333A9}"/>
              </a:ext>
            </a:extLst>
          </p:cNvPr>
          <p:cNvSpPr/>
          <p:nvPr/>
        </p:nvSpPr>
        <p:spPr>
          <a:xfrm>
            <a:off x="8658225" y="3429000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F8052D-6C7E-42B0-9F68-1FBDFBCF0D9A}"/>
              </a:ext>
            </a:extLst>
          </p:cNvPr>
          <p:cNvSpPr/>
          <p:nvPr/>
        </p:nvSpPr>
        <p:spPr>
          <a:xfrm>
            <a:off x="6326572" y="3270769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58E29-74EE-4CFC-9092-75FB5BEB493E}"/>
              </a:ext>
            </a:extLst>
          </p:cNvPr>
          <p:cNvSpPr txBox="1"/>
          <p:nvPr/>
        </p:nvSpPr>
        <p:spPr>
          <a:xfrm>
            <a:off x="5210174" y="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 8c, 124g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2CD6C-A03A-42B3-8B8C-51A829FB9BA6}"/>
              </a:ext>
            </a:extLst>
          </p:cNvPr>
          <p:cNvSpPr/>
          <p:nvPr/>
        </p:nvSpPr>
        <p:spPr>
          <a:xfrm>
            <a:off x="5221393" y="2727844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2748C-040F-42D2-80D2-F4CE978EF9D6}"/>
              </a:ext>
            </a:extLst>
          </p:cNvPr>
          <p:cNvSpPr txBox="1"/>
          <p:nvPr/>
        </p:nvSpPr>
        <p:spPr>
          <a:xfrm>
            <a:off x="5221392" y="237541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Node2 8c, 124g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BAA446-1309-4C2B-90C0-221B153A0726}"/>
              </a:ext>
            </a:extLst>
          </p:cNvPr>
          <p:cNvSpPr/>
          <p:nvPr/>
        </p:nvSpPr>
        <p:spPr>
          <a:xfrm>
            <a:off x="5486371" y="1514475"/>
            <a:ext cx="108163" cy="790575"/>
          </a:xfrm>
          <a:custGeom>
            <a:avLst/>
            <a:gdLst>
              <a:gd name="connsiteX0" fmla="*/ 19079 w 108163"/>
              <a:gd name="connsiteY0" fmla="*/ 0 h 790575"/>
              <a:gd name="connsiteX1" fmla="*/ 29 w 108163"/>
              <a:gd name="connsiteY1" fmla="*/ 47625 h 790575"/>
              <a:gd name="connsiteX2" fmla="*/ 19079 w 108163"/>
              <a:gd name="connsiteY2" fmla="*/ 123825 h 790575"/>
              <a:gd name="connsiteX3" fmla="*/ 57179 w 108163"/>
              <a:gd name="connsiteY3" fmla="*/ 180975 h 790575"/>
              <a:gd name="connsiteX4" fmla="*/ 95279 w 108163"/>
              <a:gd name="connsiteY4" fmla="*/ 238125 h 790575"/>
              <a:gd name="connsiteX5" fmla="*/ 95279 w 108163"/>
              <a:gd name="connsiteY5" fmla="*/ 419100 h 790575"/>
              <a:gd name="connsiteX6" fmla="*/ 76229 w 108163"/>
              <a:gd name="connsiteY6" fmla="*/ 447675 h 790575"/>
              <a:gd name="connsiteX7" fmla="*/ 66704 w 108163"/>
              <a:gd name="connsiteY7" fmla="*/ 476250 h 790575"/>
              <a:gd name="connsiteX8" fmla="*/ 76229 w 108163"/>
              <a:gd name="connsiteY8" fmla="*/ 704850 h 790575"/>
              <a:gd name="connsiteX9" fmla="*/ 95279 w 108163"/>
              <a:gd name="connsiteY9" fmla="*/ 762000 h 790575"/>
              <a:gd name="connsiteX10" fmla="*/ 104804 w 108163"/>
              <a:gd name="connsiteY10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63" h="790575">
                <a:moveTo>
                  <a:pt x="19079" y="0"/>
                </a:moveTo>
                <a:cubicBezTo>
                  <a:pt x="12729" y="15875"/>
                  <a:pt x="1730" y="30612"/>
                  <a:pt x="29" y="47625"/>
                </a:cubicBezTo>
                <a:cubicBezTo>
                  <a:pt x="-687" y="54781"/>
                  <a:pt x="12007" y="111095"/>
                  <a:pt x="19079" y="123825"/>
                </a:cubicBezTo>
                <a:cubicBezTo>
                  <a:pt x="30198" y="143839"/>
                  <a:pt x="49939" y="159255"/>
                  <a:pt x="57179" y="180975"/>
                </a:cubicBezTo>
                <a:cubicBezTo>
                  <a:pt x="70964" y="222329"/>
                  <a:pt x="59604" y="202450"/>
                  <a:pt x="95279" y="238125"/>
                </a:cubicBezTo>
                <a:cubicBezTo>
                  <a:pt x="110513" y="314294"/>
                  <a:pt x="114300" y="311314"/>
                  <a:pt x="95279" y="419100"/>
                </a:cubicBezTo>
                <a:cubicBezTo>
                  <a:pt x="93290" y="430373"/>
                  <a:pt x="81349" y="437436"/>
                  <a:pt x="76229" y="447675"/>
                </a:cubicBezTo>
                <a:cubicBezTo>
                  <a:pt x="71739" y="456655"/>
                  <a:pt x="69879" y="466725"/>
                  <a:pt x="66704" y="476250"/>
                </a:cubicBezTo>
                <a:cubicBezTo>
                  <a:pt x="69879" y="552450"/>
                  <a:pt x="68640" y="628962"/>
                  <a:pt x="76229" y="704850"/>
                </a:cubicBezTo>
                <a:cubicBezTo>
                  <a:pt x="78227" y="724831"/>
                  <a:pt x="88929" y="742950"/>
                  <a:pt x="95279" y="762000"/>
                </a:cubicBezTo>
                <a:lnTo>
                  <a:pt x="104804" y="7905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192E9-D85A-41A2-995F-BC1F96A18DB4}"/>
              </a:ext>
            </a:extLst>
          </p:cNvPr>
          <p:cNvSpPr txBox="1"/>
          <p:nvPr/>
        </p:nvSpPr>
        <p:spPr>
          <a:xfrm>
            <a:off x="5389456" y="16192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E6D4A5-8A89-40CB-AAA7-E4E53F20BDFC}"/>
              </a:ext>
            </a:extLst>
          </p:cNvPr>
          <p:cNvSpPr/>
          <p:nvPr/>
        </p:nvSpPr>
        <p:spPr>
          <a:xfrm>
            <a:off x="5307089" y="3889894"/>
            <a:ext cx="108163" cy="790575"/>
          </a:xfrm>
          <a:custGeom>
            <a:avLst/>
            <a:gdLst>
              <a:gd name="connsiteX0" fmla="*/ 19079 w 108163"/>
              <a:gd name="connsiteY0" fmla="*/ 0 h 790575"/>
              <a:gd name="connsiteX1" fmla="*/ 29 w 108163"/>
              <a:gd name="connsiteY1" fmla="*/ 47625 h 790575"/>
              <a:gd name="connsiteX2" fmla="*/ 19079 w 108163"/>
              <a:gd name="connsiteY2" fmla="*/ 123825 h 790575"/>
              <a:gd name="connsiteX3" fmla="*/ 57179 w 108163"/>
              <a:gd name="connsiteY3" fmla="*/ 180975 h 790575"/>
              <a:gd name="connsiteX4" fmla="*/ 95279 w 108163"/>
              <a:gd name="connsiteY4" fmla="*/ 238125 h 790575"/>
              <a:gd name="connsiteX5" fmla="*/ 95279 w 108163"/>
              <a:gd name="connsiteY5" fmla="*/ 419100 h 790575"/>
              <a:gd name="connsiteX6" fmla="*/ 76229 w 108163"/>
              <a:gd name="connsiteY6" fmla="*/ 447675 h 790575"/>
              <a:gd name="connsiteX7" fmla="*/ 66704 w 108163"/>
              <a:gd name="connsiteY7" fmla="*/ 476250 h 790575"/>
              <a:gd name="connsiteX8" fmla="*/ 76229 w 108163"/>
              <a:gd name="connsiteY8" fmla="*/ 704850 h 790575"/>
              <a:gd name="connsiteX9" fmla="*/ 95279 w 108163"/>
              <a:gd name="connsiteY9" fmla="*/ 762000 h 790575"/>
              <a:gd name="connsiteX10" fmla="*/ 104804 w 108163"/>
              <a:gd name="connsiteY10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63" h="790575">
                <a:moveTo>
                  <a:pt x="19079" y="0"/>
                </a:moveTo>
                <a:cubicBezTo>
                  <a:pt x="12729" y="15875"/>
                  <a:pt x="1730" y="30612"/>
                  <a:pt x="29" y="47625"/>
                </a:cubicBezTo>
                <a:cubicBezTo>
                  <a:pt x="-687" y="54781"/>
                  <a:pt x="12007" y="111095"/>
                  <a:pt x="19079" y="123825"/>
                </a:cubicBezTo>
                <a:cubicBezTo>
                  <a:pt x="30198" y="143839"/>
                  <a:pt x="49939" y="159255"/>
                  <a:pt x="57179" y="180975"/>
                </a:cubicBezTo>
                <a:cubicBezTo>
                  <a:pt x="70964" y="222329"/>
                  <a:pt x="59604" y="202450"/>
                  <a:pt x="95279" y="238125"/>
                </a:cubicBezTo>
                <a:cubicBezTo>
                  <a:pt x="110513" y="314294"/>
                  <a:pt x="114300" y="311314"/>
                  <a:pt x="95279" y="419100"/>
                </a:cubicBezTo>
                <a:cubicBezTo>
                  <a:pt x="93290" y="430373"/>
                  <a:pt x="81349" y="437436"/>
                  <a:pt x="76229" y="447675"/>
                </a:cubicBezTo>
                <a:cubicBezTo>
                  <a:pt x="71739" y="456655"/>
                  <a:pt x="69879" y="466725"/>
                  <a:pt x="66704" y="476250"/>
                </a:cubicBezTo>
                <a:cubicBezTo>
                  <a:pt x="69879" y="552450"/>
                  <a:pt x="68640" y="628962"/>
                  <a:pt x="76229" y="704850"/>
                </a:cubicBezTo>
                <a:cubicBezTo>
                  <a:pt x="78227" y="724831"/>
                  <a:pt x="88929" y="742950"/>
                  <a:pt x="95279" y="762000"/>
                </a:cubicBezTo>
                <a:lnTo>
                  <a:pt x="104804" y="7905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E2CA9-9F17-494F-B5B7-3C4B991B5226}"/>
              </a:ext>
            </a:extLst>
          </p:cNvPr>
          <p:cNvSpPr txBox="1"/>
          <p:nvPr/>
        </p:nvSpPr>
        <p:spPr>
          <a:xfrm>
            <a:off x="5210174" y="3994669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9122F-FC74-43DF-9F21-3C4AAE228480}"/>
              </a:ext>
            </a:extLst>
          </p:cNvPr>
          <p:cNvSpPr txBox="1"/>
          <p:nvPr/>
        </p:nvSpPr>
        <p:spPr>
          <a:xfrm flipH="1">
            <a:off x="9450706" y="17926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172.20.0.2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3D800-382A-4740-BB79-DAA9CFC4B67F}"/>
              </a:ext>
            </a:extLst>
          </p:cNvPr>
          <p:cNvSpPr txBox="1"/>
          <p:nvPr/>
        </p:nvSpPr>
        <p:spPr>
          <a:xfrm flipH="1">
            <a:off x="8658224" y="4082537"/>
            <a:ext cx="223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172.21.0.5</a:t>
            </a:r>
          </a:p>
          <a:p>
            <a:r>
              <a:rPr lang="en-US" dirty="0"/>
              <a:t>Host: </a:t>
            </a:r>
            <a:r>
              <a:rPr lang="en-US" dirty="0" err="1"/>
              <a:t>db</a:t>
            </a:r>
            <a:r>
              <a:rPr lang="en-US" dirty="0"/>
              <a:t> ip:2345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6199A7-D7B1-4A29-B561-22B9DA24E2BD}"/>
              </a:ext>
            </a:extLst>
          </p:cNvPr>
          <p:cNvSpPr/>
          <p:nvPr/>
        </p:nvSpPr>
        <p:spPr>
          <a:xfrm>
            <a:off x="5259493" y="5061469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B6DC1-7010-47CB-9694-E9378D83871B}"/>
              </a:ext>
            </a:extLst>
          </p:cNvPr>
          <p:cNvSpPr txBox="1"/>
          <p:nvPr/>
        </p:nvSpPr>
        <p:spPr>
          <a:xfrm>
            <a:off x="5259492" y="4709044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Node3 8c, 124g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0DD42A-EF66-4B16-9BD4-814C3CAC61B8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flipV="1">
            <a:off x="9776458" y="1125943"/>
            <a:ext cx="161929" cy="295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13B773-7450-41A3-9CD9-91AB194B9A67}"/>
              </a:ext>
            </a:extLst>
          </p:cNvPr>
          <p:cNvSpPr txBox="1"/>
          <p:nvPr/>
        </p:nvSpPr>
        <p:spPr>
          <a:xfrm>
            <a:off x="380999" y="78343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C37119-A095-40EE-942B-90A09C426209}"/>
              </a:ext>
            </a:extLst>
          </p:cNvPr>
          <p:cNvSpPr txBox="1"/>
          <p:nvPr/>
        </p:nvSpPr>
        <p:spPr>
          <a:xfrm>
            <a:off x="447675" y="4728868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Products:</a:t>
            </a:r>
          </a:p>
          <a:p>
            <a:r>
              <a:rPr lang="en-US" dirty="0"/>
              <a:t>K8s</a:t>
            </a:r>
          </a:p>
          <a:p>
            <a:r>
              <a:rPr lang="en-US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247969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974</Words>
  <Application>Microsoft Office PowerPoint</Application>
  <PresentationFormat>Widescreen</PresentationFormat>
  <Paragraphs>285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51</cp:revision>
  <dcterms:created xsi:type="dcterms:W3CDTF">2019-09-16T04:51:47Z</dcterms:created>
  <dcterms:modified xsi:type="dcterms:W3CDTF">2019-09-19T05:46:00Z</dcterms:modified>
</cp:coreProperties>
</file>