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3" d="100"/>
          <a:sy n="103" d="100"/>
        </p:scale>
        <p:origin x="85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CAD2-19AA-45A7-89C4-DC385C36D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B6414-AA3E-4FE3-B297-68CA1E6A0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09DE-EB43-45B8-A401-FFF2EC4B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3FD6-24C8-435D-A6A6-D73587B4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AD31-7DDD-42E2-AF59-C446363E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9961-919E-452C-AF81-121676AA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60835-B131-47B2-AC1A-E08F2B612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99EE-90E5-40FF-8BC1-40E1E1BF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F3C9-CF76-4EB1-8B2E-0BB3DF60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90BF-2162-41F2-93FF-36063DC1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C60E2-4A2D-43B7-8BD6-C9D4D3303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DE60E-FCC2-4E49-A44B-BA626ABA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9E37-E9CA-4CB0-A6FF-872CE87E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2E5D-767B-49CE-B134-6A0A31A8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B8F5-470C-4C67-B7F9-B92E4222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1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5322-B95F-44AC-A7FC-E73B8770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9DBE-4F30-4C18-B535-6584398D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41A7-0970-47B5-A03C-E5F9DD20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D75F-4994-48E1-9A9A-68BECBFE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3FEA-E379-4825-813F-A2480792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9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003F-96E2-4369-B923-59F31E43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235FF-94F5-4F2F-8B66-6C1E9FA2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F39-EBBC-4C2F-9AA1-3ED09EA7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894E-D9B1-439C-ADD0-F0B4A621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16E1-A320-4B78-985A-010B5459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3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841C-5711-4668-B4EC-1AB1B558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5011-F2AB-4FE8-B1A0-48A16DDAA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460B8-FF29-430C-93E3-E4A14BF69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AE078-4583-4090-8076-3CA7A0FB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9CF0F-829F-469C-999A-4A90214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B1B02-4943-4FA1-B80A-7F4BE228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432-9066-402A-B79C-F168B6BF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446A4-9407-4486-9A11-D44F70377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43257-1648-41B7-A60E-68AD3DF53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0DDF2-8C06-4986-9AD6-912B9203D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003AC-9249-4184-B21C-B8947053E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D0A6E-C334-4662-AAD4-1D408B88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A1F86-6707-46F4-96E8-0751C36E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10647-26E0-46C0-9F67-5254D827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06A2-EDD6-4521-9D95-7BA0372E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E0D59-0B0F-4EC2-B802-71F56033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F7488-C243-4535-A959-4F2656BF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C6CB6-516D-4250-9278-88D2602D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8FB91-2134-4E79-9ACD-E8549044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3BDE-41F5-42F9-8D38-1C6B86AB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01E4C-10A9-4FA8-BD5D-CC63EDC4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6BC1-5779-42AA-9F2A-0A0CED5C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D879-2687-440F-9B71-0E4A41C6E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3EDD6-8920-4656-8F60-A8E7983C1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1F0E6-0306-4F56-A1A0-2DB96C44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1D43B-6423-43F9-8ECD-D888F721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5F9C1-84CA-4182-810B-63AE29DD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C585-8FB4-4837-AABF-CBE6A156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D2A99-95EF-43E4-9C17-FD07C6ACC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20952-782C-49D8-A5D3-1C2EBB68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EEEC-2F6B-4FE6-9B7E-635BF637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7A883-A04B-4FB2-B11E-E81BD088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B2CFA-539A-4CFA-9847-A2B48DA4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9E37A-9E8E-4EC6-A695-BD6DBB43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B68FF-17EB-484C-9D48-B5C10D19F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5F80-CDE9-4917-B084-AC78E83C1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693A-BF7F-4420-B3B3-24C7C4307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AB42-19C0-4290-BD3D-78D403B2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4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rod.com:8888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694932-E391-4074-8242-96B3BDE05EBA}"/>
              </a:ext>
            </a:extLst>
          </p:cNvPr>
          <p:cNvSpPr/>
          <p:nvPr/>
        </p:nvSpPr>
        <p:spPr>
          <a:xfrm>
            <a:off x="2397967" y="5831633"/>
            <a:ext cx="8882743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Windows/</a:t>
            </a:r>
            <a:r>
              <a:rPr lang="en-US" dirty="0" err="1"/>
              <a:t>macos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0656B-5537-47EC-9445-FD38A10AF63B}"/>
              </a:ext>
            </a:extLst>
          </p:cNvPr>
          <p:cNvSpPr/>
          <p:nvPr/>
        </p:nvSpPr>
        <p:spPr>
          <a:xfrm>
            <a:off x="6755363" y="5150498"/>
            <a:ext cx="4432041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box(VMM)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FCC8F-B4B0-43EF-A1BA-CCA3C29B42E2}"/>
              </a:ext>
            </a:extLst>
          </p:cNvPr>
          <p:cNvSpPr/>
          <p:nvPr/>
        </p:nvSpPr>
        <p:spPr>
          <a:xfrm>
            <a:off x="2304661" y="3041780"/>
            <a:ext cx="3974841" cy="2584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BF65D-8722-4967-B344-87385CAB3F19}"/>
              </a:ext>
            </a:extLst>
          </p:cNvPr>
          <p:cNvSpPr txBox="1"/>
          <p:nvPr/>
        </p:nvSpPr>
        <p:spPr>
          <a:xfrm>
            <a:off x="2491273" y="3377682"/>
            <a:ext cx="360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Minikube</a:t>
            </a:r>
            <a:r>
              <a:rPr lang="en-US" dirty="0"/>
              <a:t> start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Downloads an iso file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Talks to VB and bring up a </a:t>
            </a:r>
            <a:r>
              <a:rPr lang="en-US" dirty="0" err="1"/>
              <a:t>vm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4BB0E-54FC-43CD-870F-ED343EE9ECF5}"/>
              </a:ext>
            </a:extLst>
          </p:cNvPr>
          <p:cNvSpPr/>
          <p:nvPr/>
        </p:nvSpPr>
        <p:spPr>
          <a:xfrm>
            <a:off x="6755363" y="1884784"/>
            <a:ext cx="4432041" cy="3135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A3806-AA44-43B2-A0F9-B82A3830C695}"/>
              </a:ext>
            </a:extLst>
          </p:cNvPr>
          <p:cNvSpPr txBox="1"/>
          <p:nvPr/>
        </p:nvSpPr>
        <p:spPr>
          <a:xfrm>
            <a:off x="6839339" y="2108718"/>
            <a:ext cx="302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</a:t>
            </a:r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55B8ADA-CE95-4A08-BEE0-CE492C90EADF}"/>
              </a:ext>
            </a:extLst>
          </p:cNvPr>
          <p:cNvSpPr/>
          <p:nvPr/>
        </p:nvSpPr>
        <p:spPr>
          <a:xfrm>
            <a:off x="7147249" y="3918857"/>
            <a:ext cx="167951" cy="951723"/>
          </a:xfrm>
          <a:custGeom>
            <a:avLst/>
            <a:gdLst>
              <a:gd name="connsiteX0" fmla="*/ 167951 w 167951"/>
              <a:gd name="connsiteY0" fmla="*/ 0 h 951723"/>
              <a:gd name="connsiteX1" fmla="*/ 130629 w 167951"/>
              <a:gd name="connsiteY1" fmla="*/ 46653 h 951723"/>
              <a:gd name="connsiteX2" fmla="*/ 111967 w 167951"/>
              <a:gd name="connsiteY2" fmla="*/ 74645 h 951723"/>
              <a:gd name="connsiteX3" fmla="*/ 55984 w 167951"/>
              <a:gd name="connsiteY3" fmla="*/ 130629 h 951723"/>
              <a:gd name="connsiteX4" fmla="*/ 27992 w 167951"/>
              <a:gd name="connsiteY4" fmla="*/ 177282 h 951723"/>
              <a:gd name="connsiteX5" fmla="*/ 0 w 167951"/>
              <a:gd name="connsiteY5" fmla="*/ 233265 h 951723"/>
              <a:gd name="connsiteX6" fmla="*/ 9331 w 167951"/>
              <a:gd name="connsiteY6" fmla="*/ 363894 h 951723"/>
              <a:gd name="connsiteX7" fmla="*/ 65314 w 167951"/>
              <a:gd name="connsiteY7" fmla="*/ 466531 h 951723"/>
              <a:gd name="connsiteX8" fmla="*/ 111967 w 167951"/>
              <a:gd name="connsiteY8" fmla="*/ 541176 h 951723"/>
              <a:gd name="connsiteX9" fmla="*/ 130629 w 167951"/>
              <a:gd name="connsiteY9" fmla="*/ 559837 h 951723"/>
              <a:gd name="connsiteX10" fmla="*/ 139959 w 167951"/>
              <a:gd name="connsiteY10" fmla="*/ 587829 h 951723"/>
              <a:gd name="connsiteX11" fmla="*/ 158620 w 167951"/>
              <a:gd name="connsiteY11" fmla="*/ 615821 h 951723"/>
              <a:gd name="connsiteX12" fmla="*/ 149290 w 167951"/>
              <a:gd name="connsiteY12" fmla="*/ 690465 h 951723"/>
              <a:gd name="connsiteX13" fmla="*/ 130629 w 167951"/>
              <a:gd name="connsiteY13" fmla="*/ 746449 h 951723"/>
              <a:gd name="connsiteX14" fmla="*/ 102637 w 167951"/>
              <a:gd name="connsiteY14" fmla="*/ 811763 h 951723"/>
              <a:gd name="connsiteX15" fmla="*/ 111967 w 167951"/>
              <a:gd name="connsiteY15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7951" h="951723">
                <a:moveTo>
                  <a:pt x="167951" y="0"/>
                </a:moveTo>
                <a:cubicBezTo>
                  <a:pt x="155510" y="15551"/>
                  <a:pt x="142578" y="30721"/>
                  <a:pt x="130629" y="46653"/>
                </a:cubicBezTo>
                <a:cubicBezTo>
                  <a:pt x="123900" y="55624"/>
                  <a:pt x="119417" y="66263"/>
                  <a:pt x="111967" y="74645"/>
                </a:cubicBezTo>
                <a:cubicBezTo>
                  <a:pt x="94434" y="94370"/>
                  <a:pt x="69562" y="107999"/>
                  <a:pt x="55984" y="130629"/>
                </a:cubicBezTo>
                <a:cubicBezTo>
                  <a:pt x="46653" y="146180"/>
                  <a:pt x="36103" y="161061"/>
                  <a:pt x="27992" y="177282"/>
                </a:cubicBezTo>
                <a:cubicBezTo>
                  <a:pt x="-10638" y="254540"/>
                  <a:pt x="53478" y="153049"/>
                  <a:pt x="0" y="233265"/>
                </a:cubicBezTo>
                <a:cubicBezTo>
                  <a:pt x="3110" y="276808"/>
                  <a:pt x="2855" y="320723"/>
                  <a:pt x="9331" y="363894"/>
                </a:cubicBezTo>
                <a:cubicBezTo>
                  <a:pt x="17896" y="420997"/>
                  <a:pt x="32300" y="422512"/>
                  <a:pt x="65314" y="466531"/>
                </a:cubicBezTo>
                <a:cubicBezTo>
                  <a:pt x="105751" y="520448"/>
                  <a:pt x="59258" y="467385"/>
                  <a:pt x="111967" y="541176"/>
                </a:cubicBezTo>
                <a:cubicBezTo>
                  <a:pt x="117080" y="548334"/>
                  <a:pt x="124408" y="553617"/>
                  <a:pt x="130629" y="559837"/>
                </a:cubicBezTo>
                <a:cubicBezTo>
                  <a:pt x="133739" y="569168"/>
                  <a:pt x="135561" y="579032"/>
                  <a:pt x="139959" y="587829"/>
                </a:cubicBezTo>
                <a:cubicBezTo>
                  <a:pt x="144974" y="597859"/>
                  <a:pt x="157605" y="604653"/>
                  <a:pt x="158620" y="615821"/>
                </a:cubicBezTo>
                <a:cubicBezTo>
                  <a:pt x="160890" y="640793"/>
                  <a:pt x="154544" y="665947"/>
                  <a:pt x="149290" y="690465"/>
                </a:cubicBezTo>
                <a:cubicBezTo>
                  <a:pt x="145169" y="709699"/>
                  <a:pt x="136849" y="727788"/>
                  <a:pt x="130629" y="746449"/>
                </a:cubicBezTo>
                <a:cubicBezTo>
                  <a:pt x="116901" y="787633"/>
                  <a:pt x="125694" y="765648"/>
                  <a:pt x="102637" y="811763"/>
                </a:cubicBezTo>
                <a:lnTo>
                  <a:pt x="111967" y="9517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797CE-4E45-4297-825D-C49F6935069E}"/>
              </a:ext>
            </a:extLst>
          </p:cNvPr>
          <p:cNvSpPr txBox="1"/>
          <p:nvPr/>
        </p:nvSpPr>
        <p:spPr>
          <a:xfrm>
            <a:off x="7156133" y="4124139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1CDB3C-FAF5-4709-9EB0-C277BC0330C3}"/>
              </a:ext>
            </a:extLst>
          </p:cNvPr>
          <p:cNvSpPr/>
          <p:nvPr/>
        </p:nvSpPr>
        <p:spPr>
          <a:xfrm>
            <a:off x="9700727" y="4017610"/>
            <a:ext cx="167951" cy="951723"/>
          </a:xfrm>
          <a:custGeom>
            <a:avLst/>
            <a:gdLst>
              <a:gd name="connsiteX0" fmla="*/ 167951 w 167951"/>
              <a:gd name="connsiteY0" fmla="*/ 0 h 951723"/>
              <a:gd name="connsiteX1" fmla="*/ 130629 w 167951"/>
              <a:gd name="connsiteY1" fmla="*/ 46653 h 951723"/>
              <a:gd name="connsiteX2" fmla="*/ 111967 w 167951"/>
              <a:gd name="connsiteY2" fmla="*/ 74645 h 951723"/>
              <a:gd name="connsiteX3" fmla="*/ 55984 w 167951"/>
              <a:gd name="connsiteY3" fmla="*/ 130629 h 951723"/>
              <a:gd name="connsiteX4" fmla="*/ 27992 w 167951"/>
              <a:gd name="connsiteY4" fmla="*/ 177282 h 951723"/>
              <a:gd name="connsiteX5" fmla="*/ 0 w 167951"/>
              <a:gd name="connsiteY5" fmla="*/ 233265 h 951723"/>
              <a:gd name="connsiteX6" fmla="*/ 9331 w 167951"/>
              <a:gd name="connsiteY6" fmla="*/ 363894 h 951723"/>
              <a:gd name="connsiteX7" fmla="*/ 65314 w 167951"/>
              <a:gd name="connsiteY7" fmla="*/ 466531 h 951723"/>
              <a:gd name="connsiteX8" fmla="*/ 111967 w 167951"/>
              <a:gd name="connsiteY8" fmla="*/ 541176 h 951723"/>
              <a:gd name="connsiteX9" fmla="*/ 130629 w 167951"/>
              <a:gd name="connsiteY9" fmla="*/ 559837 h 951723"/>
              <a:gd name="connsiteX10" fmla="*/ 139959 w 167951"/>
              <a:gd name="connsiteY10" fmla="*/ 587829 h 951723"/>
              <a:gd name="connsiteX11" fmla="*/ 158620 w 167951"/>
              <a:gd name="connsiteY11" fmla="*/ 615821 h 951723"/>
              <a:gd name="connsiteX12" fmla="*/ 149290 w 167951"/>
              <a:gd name="connsiteY12" fmla="*/ 690465 h 951723"/>
              <a:gd name="connsiteX13" fmla="*/ 130629 w 167951"/>
              <a:gd name="connsiteY13" fmla="*/ 746449 h 951723"/>
              <a:gd name="connsiteX14" fmla="*/ 102637 w 167951"/>
              <a:gd name="connsiteY14" fmla="*/ 811763 h 951723"/>
              <a:gd name="connsiteX15" fmla="*/ 111967 w 167951"/>
              <a:gd name="connsiteY15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7951" h="951723">
                <a:moveTo>
                  <a:pt x="167951" y="0"/>
                </a:moveTo>
                <a:cubicBezTo>
                  <a:pt x="155510" y="15551"/>
                  <a:pt x="142578" y="30721"/>
                  <a:pt x="130629" y="46653"/>
                </a:cubicBezTo>
                <a:cubicBezTo>
                  <a:pt x="123900" y="55624"/>
                  <a:pt x="119417" y="66263"/>
                  <a:pt x="111967" y="74645"/>
                </a:cubicBezTo>
                <a:cubicBezTo>
                  <a:pt x="94434" y="94370"/>
                  <a:pt x="69562" y="107999"/>
                  <a:pt x="55984" y="130629"/>
                </a:cubicBezTo>
                <a:cubicBezTo>
                  <a:pt x="46653" y="146180"/>
                  <a:pt x="36103" y="161061"/>
                  <a:pt x="27992" y="177282"/>
                </a:cubicBezTo>
                <a:cubicBezTo>
                  <a:pt x="-10638" y="254540"/>
                  <a:pt x="53478" y="153049"/>
                  <a:pt x="0" y="233265"/>
                </a:cubicBezTo>
                <a:cubicBezTo>
                  <a:pt x="3110" y="276808"/>
                  <a:pt x="2855" y="320723"/>
                  <a:pt x="9331" y="363894"/>
                </a:cubicBezTo>
                <a:cubicBezTo>
                  <a:pt x="17896" y="420997"/>
                  <a:pt x="32300" y="422512"/>
                  <a:pt x="65314" y="466531"/>
                </a:cubicBezTo>
                <a:cubicBezTo>
                  <a:pt x="105751" y="520448"/>
                  <a:pt x="59258" y="467385"/>
                  <a:pt x="111967" y="541176"/>
                </a:cubicBezTo>
                <a:cubicBezTo>
                  <a:pt x="117080" y="548334"/>
                  <a:pt x="124408" y="553617"/>
                  <a:pt x="130629" y="559837"/>
                </a:cubicBezTo>
                <a:cubicBezTo>
                  <a:pt x="133739" y="569168"/>
                  <a:pt x="135561" y="579032"/>
                  <a:pt x="139959" y="587829"/>
                </a:cubicBezTo>
                <a:cubicBezTo>
                  <a:pt x="144974" y="597859"/>
                  <a:pt x="157605" y="604653"/>
                  <a:pt x="158620" y="615821"/>
                </a:cubicBezTo>
                <a:cubicBezTo>
                  <a:pt x="160890" y="640793"/>
                  <a:pt x="154544" y="665947"/>
                  <a:pt x="149290" y="690465"/>
                </a:cubicBezTo>
                <a:cubicBezTo>
                  <a:pt x="145169" y="709699"/>
                  <a:pt x="136849" y="727788"/>
                  <a:pt x="130629" y="746449"/>
                </a:cubicBezTo>
                <a:cubicBezTo>
                  <a:pt x="116901" y="787633"/>
                  <a:pt x="125694" y="765648"/>
                  <a:pt x="102637" y="811763"/>
                </a:cubicBezTo>
                <a:lnTo>
                  <a:pt x="111967" y="9517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1ED82-B6EC-4638-BA79-FE82D5A57E76}"/>
              </a:ext>
            </a:extLst>
          </p:cNvPr>
          <p:cNvSpPr txBox="1"/>
          <p:nvPr/>
        </p:nvSpPr>
        <p:spPr>
          <a:xfrm>
            <a:off x="9747381" y="417623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val="214510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30D09-630A-4489-A901-A2F0AA500D21}"/>
              </a:ext>
            </a:extLst>
          </p:cNvPr>
          <p:cNvSpPr txBox="1"/>
          <p:nvPr/>
        </p:nvSpPr>
        <p:spPr>
          <a:xfrm>
            <a:off x="704850" y="1076325"/>
            <a:ext cx="5191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Swarm</a:t>
            </a:r>
          </a:p>
          <a:p>
            <a:pPr marL="342900" indent="-342900">
              <a:buAutoNum type="arabicPeriod"/>
            </a:pPr>
            <a:r>
              <a:rPr lang="en-US" dirty="0"/>
              <a:t>Open source, Docker</a:t>
            </a:r>
          </a:p>
          <a:p>
            <a:pPr marL="342900" indent="-342900">
              <a:buAutoNum type="arabicPeriod"/>
            </a:pPr>
            <a:r>
              <a:rPr lang="en-US" dirty="0"/>
              <a:t>Native support for docker containers</a:t>
            </a:r>
          </a:p>
          <a:p>
            <a:pPr marL="342900" indent="-342900">
              <a:buAutoNum type="arabicPeriod"/>
            </a:pPr>
            <a:r>
              <a:rPr lang="en-US" dirty="0"/>
              <a:t>Learning curve is smooth</a:t>
            </a:r>
          </a:p>
          <a:p>
            <a:pPr marL="342900" indent="-342900">
              <a:buAutoNum type="arabicPeriod"/>
            </a:pPr>
            <a:r>
              <a:rPr lang="en-US" dirty="0"/>
              <a:t>DS </a:t>
            </a:r>
            <a:r>
              <a:rPr lang="en-US" dirty="0">
                <a:sym typeface="Wingdings" panose="05000000000000000000" pitchFamily="2" charset="2"/>
              </a:rPr>
              <a:t> docker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Vendor-</a:t>
            </a:r>
            <a:r>
              <a:rPr lang="en-US" dirty="0" err="1">
                <a:sym typeface="Wingdings" panose="05000000000000000000" pitchFamily="2" charset="2"/>
              </a:rPr>
              <a:t>lockin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Fairly new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36B8E-0280-4283-81B0-92E13C4D68E3}"/>
              </a:ext>
            </a:extLst>
          </p:cNvPr>
          <p:cNvSpPr txBox="1"/>
          <p:nvPr/>
        </p:nvSpPr>
        <p:spPr>
          <a:xfrm>
            <a:off x="6524625" y="1076324"/>
            <a:ext cx="5191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</a:t>
            </a:r>
          </a:p>
          <a:p>
            <a:pPr marL="342900" indent="-342900">
              <a:buAutoNum type="arabicPeriod"/>
            </a:pPr>
            <a:r>
              <a:rPr lang="en-US" dirty="0"/>
              <a:t>Open source, Google</a:t>
            </a:r>
          </a:p>
          <a:p>
            <a:pPr marL="342900" indent="-342900">
              <a:buAutoNum type="arabicPeriod"/>
            </a:pPr>
            <a:r>
              <a:rPr lang="en-US" dirty="0"/>
              <a:t>Terminology or adapters </a:t>
            </a:r>
          </a:p>
          <a:p>
            <a:pPr marL="342900" indent="-342900">
              <a:buAutoNum type="arabicPeriod"/>
            </a:pPr>
            <a:r>
              <a:rPr lang="en-US" dirty="0"/>
              <a:t>Learning curve is a litter steeper</a:t>
            </a:r>
          </a:p>
          <a:p>
            <a:pPr marL="342900" indent="-342900">
              <a:buAutoNum type="arabicPeriod"/>
            </a:pPr>
            <a:r>
              <a:rPr lang="en-US" dirty="0"/>
              <a:t>K8s -&gt; any container provider which implement Open Container Spec</a:t>
            </a:r>
          </a:p>
          <a:p>
            <a:pPr marL="342900" indent="-342900">
              <a:buAutoNum type="arabicPeriod"/>
            </a:pPr>
            <a:r>
              <a:rPr lang="en-US" dirty="0"/>
              <a:t>No vendor </a:t>
            </a:r>
            <a:r>
              <a:rPr lang="en-US" dirty="0" err="1"/>
              <a:t>lockin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Battle tested </a:t>
            </a:r>
            <a:r>
              <a:rPr lang="en-US" dirty="0">
                <a:sym typeface="Wingdings" panose="05000000000000000000" pitchFamily="2" charset="2"/>
              </a:rPr>
              <a:t> benchmarked against 10000’s nodes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64A067D-3F7F-4EDC-ABBE-5B25C73F559C}"/>
              </a:ext>
            </a:extLst>
          </p:cNvPr>
          <p:cNvSpPr/>
          <p:nvPr/>
        </p:nvSpPr>
        <p:spPr>
          <a:xfrm>
            <a:off x="7258050" y="4581525"/>
            <a:ext cx="38613" cy="800100"/>
          </a:xfrm>
          <a:custGeom>
            <a:avLst/>
            <a:gdLst>
              <a:gd name="connsiteX0" fmla="*/ 0 w 38613"/>
              <a:gd name="connsiteY0" fmla="*/ 0 h 800100"/>
              <a:gd name="connsiteX1" fmla="*/ 9525 w 38613"/>
              <a:gd name="connsiteY1" fmla="*/ 57150 h 800100"/>
              <a:gd name="connsiteX2" fmla="*/ 19050 w 38613"/>
              <a:gd name="connsiteY2" fmla="*/ 85725 h 800100"/>
              <a:gd name="connsiteX3" fmla="*/ 28575 w 38613"/>
              <a:gd name="connsiteY3" fmla="*/ 200025 h 800100"/>
              <a:gd name="connsiteX4" fmla="*/ 19050 w 38613"/>
              <a:gd name="connsiteY4" fmla="*/ 514350 h 800100"/>
              <a:gd name="connsiteX5" fmla="*/ 28575 w 38613"/>
              <a:gd name="connsiteY5" fmla="*/ 714375 h 800100"/>
              <a:gd name="connsiteX6" fmla="*/ 38100 w 38613"/>
              <a:gd name="connsiteY6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13" h="800100">
                <a:moveTo>
                  <a:pt x="0" y="0"/>
                </a:moveTo>
                <a:cubicBezTo>
                  <a:pt x="3175" y="19050"/>
                  <a:pt x="5335" y="38297"/>
                  <a:pt x="9525" y="57150"/>
                </a:cubicBezTo>
                <a:cubicBezTo>
                  <a:pt x="11703" y="66951"/>
                  <a:pt x="17723" y="75773"/>
                  <a:pt x="19050" y="85725"/>
                </a:cubicBezTo>
                <a:cubicBezTo>
                  <a:pt x="24103" y="123622"/>
                  <a:pt x="25400" y="161925"/>
                  <a:pt x="28575" y="200025"/>
                </a:cubicBezTo>
                <a:cubicBezTo>
                  <a:pt x="25400" y="304800"/>
                  <a:pt x="19050" y="409527"/>
                  <a:pt x="19050" y="514350"/>
                </a:cubicBezTo>
                <a:cubicBezTo>
                  <a:pt x="19050" y="581101"/>
                  <a:pt x="23252" y="647837"/>
                  <a:pt x="28575" y="714375"/>
                </a:cubicBezTo>
                <a:cubicBezTo>
                  <a:pt x="41950" y="881566"/>
                  <a:pt x="38100" y="601515"/>
                  <a:pt x="38100" y="800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966BC5-297B-4B8F-AAA4-0F794C64F390}"/>
              </a:ext>
            </a:extLst>
          </p:cNvPr>
          <p:cNvCxnSpPr/>
          <p:nvPr/>
        </p:nvCxnSpPr>
        <p:spPr>
          <a:xfrm flipV="1">
            <a:off x="7315200" y="4886325"/>
            <a:ext cx="866775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EDF3499-E64E-4329-9AE7-7DECC3E004C5}"/>
              </a:ext>
            </a:extLst>
          </p:cNvPr>
          <p:cNvSpPr/>
          <p:nvPr/>
        </p:nvSpPr>
        <p:spPr>
          <a:xfrm>
            <a:off x="8220075" y="4705350"/>
            <a:ext cx="123825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17F42-D684-463E-B0B8-4272014482AD}"/>
              </a:ext>
            </a:extLst>
          </p:cNvPr>
          <p:cNvSpPr txBox="1"/>
          <p:nvPr/>
        </p:nvSpPr>
        <p:spPr>
          <a:xfrm>
            <a:off x="7333739" y="4581525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449890CB-1FA9-443B-A6CB-355918519DDD}"/>
              </a:ext>
            </a:extLst>
          </p:cNvPr>
          <p:cNvSpPr/>
          <p:nvPr/>
        </p:nvSpPr>
        <p:spPr>
          <a:xfrm>
            <a:off x="2381250" y="4581525"/>
            <a:ext cx="914400" cy="7239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BE0BB0-3582-482D-B4FA-D490A4578E83}"/>
              </a:ext>
            </a:extLst>
          </p:cNvPr>
          <p:cNvSpPr/>
          <p:nvPr/>
        </p:nvSpPr>
        <p:spPr>
          <a:xfrm>
            <a:off x="5981700" y="4067175"/>
            <a:ext cx="418074" cy="325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7096A4-7154-4E80-A839-AF2DFD7085D8}"/>
              </a:ext>
            </a:extLst>
          </p:cNvPr>
          <p:cNvCxnSpPr>
            <a:stCxn id="9" idx="6"/>
            <a:endCxn id="10" idx="1"/>
          </p:cNvCxnSpPr>
          <p:nvPr/>
        </p:nvCxnSpPr>
        <p:spPr>
          <a:xfrm>
            <a:off x="3295650" y="4943475"/>
            <a:ext cx="2686050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3AB8DB-1F35-4EE7-8720-AD9C7407A67A}"/>
              </a:ext>
            </a:extLst>
          </p:cNvPr>
          <p:cNvSpPr txBox="1"/>
          <p:nvPr/>
        </p:nvSpPr>
        <p:spPr>
          <a:xfrm>
            <a:off x="3676650" y="5038725"/>
            <a:ext cx="141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language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6C7A4B-36EB-477A-A2F6-0F67A1351025}"/>
              </a:ext>
            </a:extLst>
          </p:cNvPr>
          <p:cNvCxnSpPr>
            <a:stCxn id="10" idx="3"/>
            <a:endCxn id="4" idx="3"/>
          </p:cNvCxnSpPr>
          <p:nvPr/>
        </p:nvCxnSpPr>
        <p:spPr>
          <a:xfrm flipV="1">
            <a:off x="6399774" y="4781550"/>
            <a:ext cx="88685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4717F9-ADB9-4C5D-A6A9-9353F2B9AD97}"/>
              </a:ext>
            </a:extLst>
          </p:cNvPr>
          <p:cNvSpPr txBox="1"/>
          <p:nvPr/>
        </p:nvSpPr>
        <p:spPr>
          <a:xfrm>
            <a:off x="1133475" y="58483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– K8s</a:t>
            </a:r>
          </a:p>
        </p:txBody>
      </p:sp>
    </p:spTree>
    <p:extLst>
      <p:ext uri="{BB962C8B-B14F-4D97-AF65-F5344CB8AC3E}">
        <p14:creationId xmlns:p14="http://schemas.microsoft.com/office/powerpoint/2010/main" val="141257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E84EA-2B3E-4FC4-BB16-8F3D849EF415}"/>
              </a:ext>
            </a:extLst>
          </p:cNvPr>
          <p:cNvSpPr txBox="1"/>
          <p:nvPr/>
        </p:nvSpPr>
        <p:spPr>
          <a:xfrm>
            <a:off x="981075" y="1257300"/>
            <a:ext cx="5114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K8s</a:t>
            </a:r>
          </a:p>
          <a:p>
            <a:pPr marL="342900" indent="-342900">
              <a:buAutoNum type="arabicPeriod"/>
            </a:pPr>
            <a:r>
              <a:rPr lang="en-US" dirty="0"/>
              <a:t>Terms and concepts k8s – single node cluster</a:t>
            </a:r>
          </a:p>
          <a:p>
            <a:pPr marL="342900" indent="-342900">
              <a:buAutoNum type="arabicPeriod"/>
            </a:pPr>
            <a:r>
              <a:rPr lang="en-US" dirty="0"/>
              <a:t>Communication – single node </a:t>
            </a:r>
            <a:r>
              <a:rPr lang="en-US" dirty="0" err="1"/>
              <a:t>clust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Architecture</a:t>
            </a:r>
          </a:p>
          <a:p>
            <a:pPr marL="342900" indent="-342900">
              <a:buAutoNum type="arabicPeriod"/>
            </a:pPr>
            <a:r>
              <a:rPr lang="en-US" dirty="0"/>
              <a:t>Multi-node cluster k8s</a:t>
            </a:r>
          </a:p>
        </p:txBody>
      </p:sp>
    </p:spTree>
    <p:extLst>
      <p:ext uri="{BB962C8B-B14F-4D97-AF65-F5344CB8AC3E}">
        <p14:creationId xmlns:p14="http://schemas.microsoft.com/office/powerpoint/2010/main" val="300919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E1D408-E136-4C5E-90E1-ABA1DC82CE5B}"/>
              </a:ext>
            </a:extLst>
          </p:cNvPr>
          <p:cNvSpPr/>
          <p:nvPr/>
        </p:nvSpPr>
        <p:spPr>
          <a:xfrm>
            <a:off x="4810125" y="447675"/>
            <a:ext cx="6858000" cy="600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4D4F8-5798-48EE-9F89-E9847F4DDF02}"/>
              </a:ext>
            </a:extLst>
          </p:cNvPr>
          <p:cNvSpPr txBox="1"/>
          <p:nvPr/>
        </p:nvSpPr>
        <p:spPr>
          <a:xfrm>
            <a:off x="4924425" y="62865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3D62CF-4202-4E89-828F-6C2C1DE3B91E}"/>
              </a:ext>
            </a:extLst>
          </p:cNvPr>
          <p:cNvSpPr/>
          <p:nvPr/>
        </p:nvSpPr>
        <p:spPr>
          <a:xfrm>
            <a:off x="8524875" y="1581150"/>
            <a:ext cx="172562" cy="1123950"/>
          </a:xfrm>
          <a:custGeom>
            <a:avLst/>
            <a:gdLst>
              <a:gd name="connsiteX0" fmla="*/ 0 w 172562"/>
              <a:gd name="connsiteY0" fmla="*/ 0 h 1123950"/>
              <a:gd name="connsiteX1" fmla="*/ 19050 w 172562"/>
              <a:gd name="connsiteY1" fmla="*/ 95250 h 1123950"/>
              <a:gd name="connsiteX2" fmla="*/ 38100 w 172562"/>
              <a:gd name="connsiteY2" fmla="*/ 133350 h 1123950"/>
              <a:gd name="connsiteX3" fmla="*/ 95250 w 172562"/>
              <a:gd name="connsiteY3" fmla="*/ 200025 h 1123950"/>
              <a:gd name="connsiteX4" fmla="*/ 104775 w 172562"/>
              <a:gd name="connsiteY4" fmla="*/ 228600 h 1123950"/>
              <a:gd name="connsiteX5" fmla="*/ 123825 w 172562"/>
              <a:gd name="connsiteY5" fmla="*/ 257175 h 1123950"/>
              <a:gd name="connsiteX6" fmla="*/ 95250 w 172562"/>
              <a:gd name="connsiteY6" fmla="*/ 419100 h 1123950"/>
              <a:gd name="connsiteX7" fmla="*/ 76200 w 172562"/>
              <a:gd name="connsiteY7" fmla="*/ 495300 h 1123950"/>
              <a:gd name="connsiteX8" fmla="*/ 66675 w 172562"/>
              <a:gd name="connsiteY8" fmla="*/ 523875 h 1123950"/>
              <a:gd name="connsiteX9" fmla="*/ 47625 w 172562"/>
              <a:gd name="connsiteY9" fmla="*/ 590550 h 1123950"/>
              <a:gd name="connsiteX10" fmla="*/ 57150 w 172562"/>
              <a:gd name="connsiteY10" fmla="*/ 619125 h 1123950"/>
              <a:gd name="connsiteX11" fmla="*/ 95250 w 172562"/>
              <a:gd name="connsiteY11" fmla="*/ 676275 h 1123950"/>
              <a:gd name="connsiteX12" fmla="*/ 123825 w 172562"/>
              <a:gd name="connsiteY12" fmla="*/ 790575 h 1123950"/>
              <a:gd name="connsiteX13" fmla="*/ 133350 w 172562"/>
              <a:gd name="connsiteY13" fmla="*/ 819150 h 1123950"/>
              <a:gd name="connsiteX14" fmla="*/ 142875 w 172562"/>
              <a:gd name="connsiteY14" fmla="*/ 857250 h 1123950"/>
              <a:gd name="connsiteX15" fmla="*/ 152400 w 172562"/>
              <a:gd name="connsiteY15" fmla="*/ 885825 h 1123950"/>
              <a:gd name="connsiteX16" fmla="*/ 161925 w 172562"/>
              <a:gd name="connsiteY16" fmla="*/ 942975 h 1123950"/>
              <a:gd name="connsiteX17" fmla="*/ 171450 w 172562"/>
              <a:gd name="connsiteY17" fmla="*/ 981075 h 1123950"/>
              <a:gd name="connsiteX18" fmla="*/ 171450 w 172562"/>
              <a:gd name="connsiteY18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2562" h="1123950">
                <a:moveTo>
                  <a:pt x="0" y="0"/>
                </a:moveTo>
                <a:cubicBezTo>
                  <a:pt x="6350" y="31750"/>
                  <a:pt x="10155" y="64117"/>
                  <a:pt x="19050" y="95250"/>
                </a:cubicBezTo>
                <a:cubicBezTo>
                  <a:pt x="22951" y="108903"/>
                  <a:pt x="30575" y="121309"/>
                  <a:pt x="38100" y="133350"/>
                </a:cubicBezTo>
                <a:cubicBezTo>
                  <a:pt x="58465" y="165934"/>
                  <a:pt x="69274" y="174049"/>
                  <a:pt x="95250" y="200025"/>
                </a:cubicBezTo>
                <a:cubicBezTo>
                  <a:pt x="98425" y="209550"/>
                  <a:pt x="100285" y="219620"/>
                  <a:pt x="104775" y="228600"/>
                </a:cubicBezTo>
                <a:cubicBezTo>
                  <a:pt x="109895" y="238839"/>
                  <a:pt x="123153" y="245747"/>
                  <a:pt x="123825" y="257175"/>
                </a:cubicBezTo>
                <a:cubicBezTo>
                  <a:pt x="130812" y="375952"/>
                  <a:pt x="134568" y="360123"/>
                  <a:pt x="95250" y="419100"/>
                </a:cubicBezTo>
                <a:cubicBezTo>
                  <a:pt x="88900" y="444500"/>
                  <a:pt x="83089" y="470041"/>
                  <a:pt x="76200" y="495300"/>
                </a:cubicBezTo>
                <a:cubicBezTo>
                  <a:pt x="73558" y="504986"/>
                  <a:pt x="69433" y="514221"/>
                  <a:pt x="66675" y="523875"/>
                </a:cubicBezTo>
                <a:cubicBezTo>
                  <a:pt x="42755" y="607596"/>
                  <a:pt x="70463" y="522037"/>
                  <a:pt x="47625" y="590550"/>
                </a:cubicBezTo>
                <a:cubicBezTo>
                  <a:pt x="50800" y="600075"/>
                  <a:pt x="52274" y="610348"/>
                  <a:pt x="57150" y="619125"/>
                </a:cubicBezTo>
                <a:cubicBezTo>
                  <a:pt x="68269" y="639139"/>
                  <a:pt x="88010" y="654555"/>
                  <a:pt x="95250" y="676275"/>
                </a:cubicBezTo>
                <a:cubicBezTo>
                  <a:pt x="133743" y="791755"/>
                  <a:pt x="98173" y="675139"/>
                  <a:pt x="123825" y="790575"/>
                </a:cubicBezTo>
                <a:cubicBezTo>
                  <a:pt x="126003" y="800376"/>
                  <a:pt x="130592" y="809496"/>
                  <a:pt x="133350" y="819150"/>
                </a:cubicBezTo>
                <a:cubicBezTo>
                  <a:pt x="136946" y="831737"/>
                  <a:pt x="139279" y="844663"/>
                  <a:pt x="142875" y="857250"/>
                </a:cubicBezTo>
                <a:cubicBezTo>
                  <a:pt x="145633" y="866904"/>
                  <a:pt x="150222" y="876024"/>
                  <a:pt x="152400" y="885825"/>
                </a:cubicBezTo>
                <a:cubicBezTo>
                  <a:pt x="156590" y="904678"/>
                  <a:pt x="158137" y="924037"/>
                  <a:pt x="161925" y="942975"/>
                </a:cubicBezTo>
                <a:cubicBezTo>
                  <a:pt x="164492" y="955812"/>
                  <a:pt x="170762" y="968002"/>
                  <a:pt x="171450" y="981075"/>
                </a:cubicBezTo>
                <a:cubicBezTo>
                  <a:pt x="173953" y="1028634"/>
                  <a:pt x="171450" y="1076325"/>
                  <a:pt x="171450" y="1123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CA4C0-DB46-430D-80A0-049964B7D8C8}"/>
              </a:ext>
            </a:extLst>
          </p:cNvPr>
          <p:cNvSpPr txBox="1"/>
          <p:nvPr/>
        </p:nvSpPr>
        <p:spPr>
          <a:xfrm>
            <a:off x="8420100" y="180975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2BC62C-95C1-4434-B1DF-C3E4CE88A848}"/>
              </a:ext>
            </a:extLst>
          </p:cNvPr>
          <p:cNvSpPr/>
          <p:nvPr/>
        </p:nvSpPr>
        <p:spPr>
          <a:xfrm>
            <a:off x="5070966" y="1695450"/>
            <a:ext cx="172562" cy="1123950"/>
          </a:xfrm>
          <a:custGeom>
            <a:avLst/>
            <a:gdLst>
              <a:gd name="connsiteX0" fmla="*/ 0 w 172562"/>
              <a:gd name="connsiteY0" fmla="*/ 0 h 1123950"/>
              <a:gd name="connsiteX1" fmla="*/ 19050 w 172562"/>
              <a:gd name="connsiteY1" fmla="*/ 95250 h 1123950"/>
              <a:gd name="connsiteX2" fmla="*/ 38100 w 172562"/>
              <a:gd name="connsiteY2" fmla="*/ 133350 h 1123950"/>
              <a:gd name="connsiteX3" fmla="*/ 95250 w 172562"/>
              <a:gd name="connsiteY3" fmla="*/ 200025 h 1123950"/>
              <a:gd name="connsiteX4" fmla="*/ 104775 w 172562"/>
              <a:gd name="connsiteY4" fmla="*/ 228600 h 1123950"/>
              <a:gd name="connsiteX5" fmla="*/ 123825 w 172562"/>
              <a:gd name="connsiteY5" fmla="*/ 257175 h 1123950"/>
              <a:gd name="connsiteX6" fmla="*/ 95250 w 172562"/>
              <a:gd name="connsiteY6" fmla="*/ 419100 h 1123950"/>
              <a:gd name="connsiteX7" fmla="*/ 76200 w 172562"/>
              <a:gd name="connsiteY7" fmla="*/ 495300 h 1123950"/>
              <a:gd name="connsiteX8" fmla="*/ 66675 w 172562"/>
              <a:gd name="connsiteY8" fmla="*/ 523875 h 1123950"/>
              <a:gd name="connsiteX9" fmla="*/ 47625 w 172562"/>
              <a:gd name="connsiteY9" fmla="*/ 590550 h 1123950"/>
              <a:gd name="connsiteX10" fmla="*/ 57150 w 172562"/>
              <a:gd name="connsiteY10" fmla="*/ 619125 h 1123950"/>
              <a:gd name="connsiteX11" fmla="*/ 95250 w 172562"/>
              <a:gd name="connsiteY11" fmla="*/ 676275 h 1123950"/>
              <a:gd name="connsiteX12" fmla="*/ 123825 w 172562"/>
              <a:gd name="connsiteY12" fmla="*/ 790575 h 1123950"/>
              <a:gd name="connsiteX13" fmla="*/ 133350 w 172562"/>
              <a:gd name="connsiteY13" fmla="*/ 819150 h 1123950"/>
              <a:gd name="connsiteX14" fmla="*/ 142875 w 172562"/>
              <a:gd name="connsiteY14" fmla="*/ 857250 h 1123950"/>
              <a:gd name="connsiteX15" fmla="*/ 152400 w 172562"/>
              <a:gd name="connsiteY15" fmla="*/ 885825 h 1123950"/>
              <a:gd name="connsiteX16" fmla="*/ 161925 w 172562"/>
              <a:gd name="connsiteY16" fmla="*/ 942975 h 1123950"/>
              <a:gd name="connsiteX17" fmla="*/ 171450 w 172562"/>
              <a:gd name="connsiteY17" fmla="*/ 981075 h 1123950"/>
              <a:gd name="connsiteX18" fmla="*/ 171450 w 172562"/>
              <a:gd name="connsiteY18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2562" h="1123950">
                <a:moveTo>
                  <a:pt x="0" y="0"/>
                </a:moveTo>
                <a:cubicBezTo>
                  <a:pt x="6350" y="31750"/>
                  <a:pt x="10155" y="64117"/>
                  <a:pt x="19050" y="95250"/>
                </a:cubicBezTo>
                <a:cubicBezTo>
                  <a:pt x="22951" y="108903"/>
                  <a:pt x="30575" y="121309"/>
                  <a:pt x="38100" y="133350"/>
                </a:cubicBezTo>
                <a:cubicBezTo>
                  <a:pt x="58465" y="165934"/>
                  <a:pt x="69274" y="174049"/>
                  <a:pt x="95250" y="200025"/>
                </a:cubicBezTo>
                <a:cubicBezTo>
                  <a:pt x="98425" y="209550"/>
                  <a:pt x="100285" y="219620"/>
                  <a:pt x="104775" y="228600"/>
                </a:cubicBezTo>
                <a:cubicBezTo>
                  <a:pt x="109895" y="238839"/>
                  <a:pt x="123153" y="245747"/>
                  <a:pt x="123825" y="257175"/>
                </a:cubicBezTo>
                <a:cubicBezTo>
                  <a:pt x="130812" y="375952"/>
                  <a:pt x="134568" y="360123"/>
                  <a:pt x="95250" y="419100"/>
                </a:cubicBezTo>
                <a:cubicBezTo>
                  <a:pt x="88900" y="444500"/>
                  <a:pt x="83089" y="470041"/>
                  <a:pt x="76200" y="495300"/>
                </a:cubicBezTo>
                <a:cubicBezTo>
                  <a:pt x="73558" y="504986"/>
                  <a:pt x="69433" y="514221"/>
                  <a:pt x="66675" y="523875"/>
                </a:cubicBezTo>
                <a:cubicBezTo>
                  <a:pt x="42755" y="607596"/>
                  <a:pt x="70463" y="522037"/>
                  <a:pt x="47625" y="590550"/>
                </a:cubicBezTo>
                <a:cubicBezTo>
                  <a:pt x="50800" y="600075"/>
                  <a:pt x="52274" y="610348"/>
                  <a:pt x="57150" y="619125"/>
                </a:cubicBezTo>
                <a:cubicBezTo>
                  <a:pt x="68269" y="639139"/>
                  <a:pt x="88010" y="654555"/>
                  <a:pt x="95250" y="676275"/>
                </a:cubicBezTo>
                <a:cubicBezTo>
                  <a:pt x="133743" y="791755"/>
                  <a:pt x="98173" y="675139"/>
                  <a:pt x="123825" y="790575"/>
                </a:cubicBezTo>
                <a:cubicBezTo>
                  <a:pt x="126003" y="800376"/>
                  <a:pt x="130592" y="809496"/>
                  <a:pt x="133350" y="819150"/>
                </a:cubicBezTo>
                <a:cubicBezTo>
                  <a:pt x="136946" y="831737"/>
                  <a:pt x="139279" y="844663"/>
                  <a:pt x="142875" y="857250"/>
                </a:cubicBezTo>
                <a:cubicBezTo>
                  <a:pt x="145633" y="866904"/>
                  <a:pt x="150222" y="876024"/>
                  <a:pt x="152400" y="885825"/>
                </a:cubicBezTo>
                <a:cubicBezTo>
                  <a:pt x="156590" y="904678"/>
                  <a:pt x="158137" y="924037"/>
                  <a:pt x="161925" y="942975"/>
                </a:cubicBezTo>
                <a:cubicBezTo>
                  <a:pt x="164492" y="955812"/>
                  <a:pt x="170762" y="968002"/>
                  <a:pt x="171450" y="981075"/>
                </a:cubicBezTo>
                <a:cubicBezTo>
                  <a:pt x="173953" y="1028634"/>
                  <a:pt x="171450" y="1076325"/>
                  <a:pt x="171450" y="1123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E15F8-3484-4DA5-81F3-732F89294D37}"/>
              </a:ext>
            </a:extLst>
          </p:cNvPr>
          <p:cNvSpPr txBox="1"/>
          <p:nvPr/>
        </p:nvSpPr>
        <p:spPr>
          <a:xfrm>
            <a:off x="4966191" y="1924050"/>
            <a:ext cx="12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K8s-service</a:t>
            </a:r>
          </a:p>
          <a:p>
            <a:r>
              <a:rPr lang="en-US" sz="1400" dirty="0"/>
              <a:t>(pod-def)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78F46-1EF0-4638-8548-939B5DE41BF5}"/>
              </a:ext>
            </a:extLst>
          </p:cNvPr>
          <p:cNvSpPr txBox="1"/>
          <p:nvPr/>
        </p:nvSpPr>
        <p:spPr>
          <a:xfrm>
            <a:off x="495300" y="2293382"/>
            <a:ext cx="31146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sz="1400" dirty="0"/>
              <a:t>(refers to ~/.</a:t>
            </a:r>
            <a:r>
              <a:rPr lang="en-US" sz="1400" dirty="0" err="1"/>
              <a:t>kube</a:t>
            </a:r>
            <a:r>
              <a:rPr lang="en-US" sz="1400" dirty="0"/>
              <a:t>/config)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Kubectl</a:t>
            </a:r>
            <a:r>
              <a:rPr lang="en-US" sz="1400" dirty="0"/>
              <a:t> apply –f </a:t>
            </a:r>
            <a:r>
              <a:rPr lang="en-US" sz="1400" dirty="0" err="1"/>
              <a:t>pod.yml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08B607-252C-4479-BFF5-21CC03DC0AB3}"/>
              </a:ext>
            </a:extLst>
          </p:cNvPr>
          <p:cNvCxnSpPr>
            <a:endCxn id="7" idx="1"/>
          </p:cNvCxnSpPr>
          <p:nvPr/>
        </p:nvCxnSpPr>
        <p:spPr>
          <a:xfrm flipV="1">
            <a:off x="1447800" y="2216438"/>
            <a:ext cx="3518391" cy="25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F05B9-011D-49C3-B952-748CFE2730B8}"/>
              </a:ext>
            </a:extLst>
          </p:cNvPr>
          <p:cNvCxnSpPr>
            <a:stCxn id="7" idx="1"/>
          </p:cNvCxnSpPr>
          <p:nvPr/>
        </p:nvCxnSpPr>
        <p:spPr>
          <a:xfrm flipH="1">
            <a:off x="1543051" y="2216438"/>
            <a:ext cx="3423140" cy="6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DFD312-4AEE-4A51-92C9-2301E1833F43}"/>
              </a:ext>
            </a:extLst>
          </p:cNvPr>
          <p:cNvSpPr txBox="1"/>
          <p:nvPr/>
        </p:nvSpPr>
        <p:spPr>
          <a:xfrm>
            <a:off x="1633553" y="2570976"/>
            <a:ext cx="1071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 version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455C69-4FF1-4010-B930-815CDB64C4D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705321" y="2216438"/>
            <a:ext cx="2260870" cy="111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FAB40F-5A79-4468-A244-7D2C5B351ACF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6206146" y="1994416"/>
            <a:ext cx="2213954" cy="22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F129C1-7D96-43DD-9194-7C3065FFFB64}"/>
              </a:ext>
            </a:extLst>
          </p:cNvPr>
          <p:cNvCxnSpPr>
            <a:stCxn id="5" idx="2"/>
          </p:cNvCxnSpPr>
          <p:nvPr/>
        </p:nvCxnSpPr>
        <p:spPr>
          <a:xfrm flipH="1">
            <a:off x="8048625" y="2179082"/>
            <a:ext cx="840033" cy="115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ABD1F77-1909-4561-90C9-3AD8B0374773}"/>
              </a:ext>
            </a:extLst>
          </p:cNvPr>
          <p:cNvSpPr/>
          <p:nvPr/>
        </p:nvSpPr>
        <p:spPr>
          <a:xfrm>
            <a:off x="7248525" y="3297943"/>
            <a:ext cx="1600200" cy="590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dirty="0" err="1"/>
              <a:t>cont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716C6D-A5EF-4D18-B28D-BF067AE4F48B}"/>
              </a:ext>
            </a:extLst>
          </p:cNvPr>
          <p:cNvCxnSpPr>
            <a:stCxn id="5" idx="2"/>
          </p:cNvCxnSpPr>
          <p:nvPr/>
        </p:nvCxnSpPr>
        <p:spPr>
          <a:xfrm>
            <a:off x="8888658" y="2179082"/>
            <a:ext cx="979242" cy="91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AE0968C-AAF7-42D5-AAC6-11BA3F6341BE}"/>
              </a:ext>
            </a:extLst>
          </p:cNvPr>
          <p:cNvSpPr/>
          <p:nvPr/>
        </p:nvSpPr>
        <p:spPr>
          <a:xfrm>
            <a:off x="9221234" y="3095625"/>
            <a:ext cx="1588621" cy="811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Web:nginx:80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008BC1-A7F6-4A1F-97C8-26DE662E4642}"/>
              </a:ext>
            </a:extLst>
          </p:cNvPr>
          <p:cNvSpPr/>
          <p:nvPr/>
        </p:nvSpPr>
        <p:spPr>
          <a:xfrm>
            <a:off x="7621034" y="3788153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"172.17.0.4"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3B1F82-2DA8-474A-847F-AB1FC85CFBE6}"/>
              </a:ext>
            </a:extLst>
          </p:cNvPr>
          <p:cNvSpPr/>
          <p:nvPr/>
        </p:nvSpPr>
        <p:spPr>
          <a:xfrm>
            <a:off x="8468641" y="3190875"/>
            <a:ext cx="936200" cy="49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Shared-</a:t>
            </a:r>
            <a:r>
              <a:rPr lang="en-US" sz="1400" dirty="0" err="1"/>
              <a:t>veth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E5F10D-DC9D-455F-B820-D49A65967D5A}"/>
              </a:ext>
            </a:extLst>
          </p:cNvPr>
          <p:cNvSpPr txBox="1"/>
          <p:nvPr/>
        </p:nvSpPr>
        <p:spPr>
          <a:xfrm>
            <a:off x="4867278" y="4781313"/>
            <a:ext cx="355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curl &lt;pod’s </a:t>
            </a:r>
            <a:r>
              <a:rPr lang="en-US" dirty="0" err="1"/>
              <a:t>ip</a:t>
            </a:r>
            <a:r>
              <a:rPr lang="en-US" dirty="0"/>
              <a:t>&gt;:&lt;port of </a:t>
            </a:r>
            <a:r>
              <a:rPr lang="en-US" dirty="0" err="1"/>
              <a:t>cont</a:t>
            </a:r>
            <a:r>
              <a:rPr lang="en-US" dirty="0"/>
              <a:t>&gt;</a:t>
            </a:r>
          </a:p>
          <a:p>
            <a:r>
              <a:rPr lang="en-US" dirty="0"/>
              <a:t>$ curl 172.17.0.4:80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0231EB-B9B1-4CA5-BC6F-D07E2F7210DB}"/>
              </a:ext>
            </a:extLst>
          </p:cNvPr>
          <p:cNvSpPr txBox="1"/>
          <p:nvPr/>
        </p:nvSpPr>
        <p:spPr>
          <a:xfrm>
            <a:off x="480938" y="3545592"/>
            <a:ext cx="3217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pod-</a:t>
            </a:r>
            <a:r>
              <a:rPr lang="en-US" dirty="0" err="1"/>
              <a:t>cont</a:t>
            </a:r>
            <a:r>
              <a:rPr lang="en-US" dirty="0"/>
              <a:t> provides n/w access to containers</a:t>
            </a:r>
          </a:p>
          <a:p>
            <a:pPr marL="342900" indent="-342900">
              <a:buAutoNum type="arabicPeriod"/>
            </a:pPr>
            <a:r>
              <a:rPr lang="en-US" dirty="0"/>
              <a:t>Make sure that always the required containers run</a:t>
            </a:r>
          </a:p>
          <a:p>
            <a:pPr marL="342900" indent="-342900">
              <a:buAutoNum type="arabicPeriod"/>
            </a:pPr>
            <a:r>
              <a:rPr lang="en-US" dirty="0"/>
              <a:t>Pod can have multiple containers provided they come up on different port number</a:t>
            </a:r>
          </a:p>
          <a:p>
            <a:pPr marL="342900" indent="-342900">
              <a:buAutoNum type="arabicPeriod"/>
            </a:pPr>
            <a:r>
              <a:rPr lang="en-US" dirty="0"/>
              <a:t>Design time decision: Should I put containers in the same pod --- if they scalable together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5E307C-D097-45E0-A44D-9A23E2518CCA}"/>
              </a:ext>
            </a:extLst>
          </p:cNvPr>
          <p:cNvSpPr/>
          <p:nvPr/>
        </p:nvSpPr>
        <p:spPr>
          <a:xfrm>
            <a:off x="8848725" y="4686300"/>
            <a:ext cx="2047875" cy="150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3586FE-6477-4C7A-B02C-607CF98AB07B}"/>
              </a:ext>
            </a:extLst>
          </p:cNvPr>
          <p:cNvSpPr/>
          <p:nvPr/>
        </p:nvSpPr>
        <p:spPr>
          <a:xfrm>
            <a:off x="9307979" y="5104478"/>
            <a:ext cx="1588621" cy="811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Web:nginx:80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E0D41D-0A83-4DFE-8CCF-D6319B40F8A9}"/>
              </a:ext>
            </a:extLst>
          </p:cNvPr>
          <p:cNvSpPr txBox="1"/>
          <p:nvPr/>
        </p:nvSpPr>
        <p:spPr>
          <a:xfrm>
            <a:off x="8888658" y="4457700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172.17.0.4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C3A518-4961-428B-88E5-0AF3380017C5}"/>
              </a:ext>
            </a:extLst>
          </p:cNvPr>
          <p:cNvCxnSpPr>
            <a:endCxn id="33" idx="1"/>
          </p:cNvCxnSpPr>
          <p:nvPr/>
        </p:nvCxnSpPr>
        <p:spPr>
          <a:xfrm flipV="1">
            <a:off x="6842688" y="4642366"/>
            <a:ext cx="2045970" cy="58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5F1FFD-35F7-40BF-88E5-B02F788C4F4A}"/>
              </a:ext>
            </a:extLst>
          </p:cNvPr>
          <p:cNvCxnSpPr>
            <a:stCxn id="33" idx="2"/>
            <a:endCxn id="31" idx="0"/>
          </p:cNvCxnSpPr>
          <p:nvPr/>
        </p:nvCxnSpPr>
        <p:spPr>
          <a:xfrm>
            <a:off x="9713660" y="4827032"/>
            <a:ext cx="388630" cy="2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8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3AFA8C-7654-4540-98D9-4441A455424D}"/>
              </a:ext>
            </a:extLst>
          </p:cNvPr>
          <p:cNvSpPr/>
          <p:nvPr/>
        </p:nvSpPr>
        <p:spPr>
          <a:xfrm>
            <a:off x="1000125" y="400050"/>
            <a:ext cx="2324100" cy="3143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FE546-C31C-4B57-B574-04BD88864E70}"/>
              </a:ext>
            </a:extLst>
          </p:cNvPr>
          <p:cNvSpPr txBox="1"/>
          <p:nvPr/>
        </p:nvSpPr>
        <p:spPr>
          <a:xfrm>
            <a:off x="1152525" y="51435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8B99E4-9459-4C10-A4DA-63F85A404894}"/>
              </a:ext>
            </a:extLst>
          </p:cNvPr>
          <p:cNvSpPr/>
          <p:nvPr/>
        </p:nvSpPr>
        <p:spPr>
          <a:xfrm>
            <a:off x="1000125" y="895350"/>
            <a:ext cx="1371600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Ghost:2368</a:t>
            </a:r>
          </a:p>
          <a:p>
            <a:pPr algn="ctr"/>
            <a:r>
              <a:rPr lang="en-US" sz="1200" dirty="0" err="1"/>
              <a:t>Dbhost</a:t>
            </a:r>
            <a:r>
              <a:rPr lang="en-US" sz="1200" dirty="0"/>
              <a:t>: localhost</a:t>
            </a:r>
          </a:p>
          <a:p>
            <a:pPr algn="ctr"/>
            <a:r>
              <a:rPr lang="en-US" sz="1200" dirty="0"/>
              <a:t>Port:3306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E19E02-8B31-494D-A7C5-6E088E3213DF}"/>
              </a:ext>
            </a:extLst>
          </p:cNvPr>
          <p:cNvSpPr/>
          <p:nvPr/>
        </p:nvSpPr>
        <p:spPr>
          <a:xfrm>
            <a:off x="1952625" y="2295525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Mysql:3306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3CC666-D3E2-484A-99A3-C86E37093795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2371725" y="1495425"/>
            <a:ext cx="26670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F0ECE02-6B93-499D-BA3F-E3C96622C7C3}"/>
              </a:ext>
            </a:extLst>
          </p:cNvPr>
          <p:cNvSpPr/>
          <p:nvPr/>
        </p:nvSpPr>
        <p:spPr>
          <a:xfrm>
            <a:off x="4352925" y="1381125"/>
            <a:ext cx="23241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EE62C-77EF-4257-B822-75290DC8627C}"/>
              </a:ext>
            </a:extLst>
          </p:cNvPr>
          <p:cNvSpPr txBox="1"/>
          <p:nvPr/>
        </p:nvSpPr>
        <p:spPr>
          <a:xfrm>
            <a:off x="4505325" y="1495425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7C1420-69C9-4D53-902C-BE0C4A94CC81}"/>
              </a:ext>
            </a:extLst>
          </p:cNvPr>
          <p:cNvSpPr/>
          <p:nvPr/>
        </p:nvSpPr>
        <p:spPr>
          <a:xfrm>
            <a:off x="4352925" y="1876425"/>
            <a:ext cx="1371600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Ghost:2368</a:t>
            </a:r>
          </a:p>
          <a:p>
            <a:pPr algn="ctr"/>
            <a:r>
              <a:rPr lang="en-US" sz="1200" dirty="0" err="1"/>
              <a:t>Dbhost</a:t>
            </a:r>
            <a:r>
              <a:rPr lang="en-US" sz="1200" dirty="0"/>
              <a:t>: 172.17.0.5</a:t>
            </a:r>
          </a:p>
          <a:p>
            <a:pPr algn="ctr"/>
            <a:r>
              <a:rPr lang="en-US" sz="1200" dirty="0"/>
              <a:t>Port:3306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77AF49-D520-4832-AD35-83E569CA0BB7}"/>
              </a:ext>
            </a:extLst>
          </p:cNvPr>
          <p:cNvSpPr/>
          <p:nvPr/>
        </p:nvSpPr>
        <p:spPr>
          <a:xfrm>
            <a:off x="7153275" y="2447925"/>
            <a:ext cx="23241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CDB05-6C95-4F07-AA2F-EE3B14EE505A}"/>
              </a:ext>
            </a:extLst>
          </p:cNvPr>
          <p:cNvSpPr txBox="1"/>
          <p:nvPr/>
        </p:nvSpPr>
        <p:spPr>
          <a:xfrm>
            <a:off x="7153275" y="2463284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F3249A-4BED-4550-916D-F468DEFE60E6}"/>
              </a:ext>
            </a:extLst>
          </p:cNvPr>
          <p:cNvSpPr/>
          <p:nvPr/>
        </p:nvSpPr>
        <p:spPr>
          <a:xfrm>
            <a:off x="8105775" y="2883932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Mysql:3306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B1562D-24CA-4F1F-ABAA-385892400B84}"/>
              </a:ext>
            </a:extLst>
          </p:cNvPr>
          <p:cNvCxnSpPr/>
          <p:nvPr/>
        </p:nvCxnSpPr>
        <p:spPr>
          <a:xfrm>
            <a:off x="383857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65FC7C-4C7B-4C1C-BF04-B31843D722FB}"/>
              </a:ext>
            </a:extLst>
          </p:cNvPr>
          <p:cNvSpPr txBox="1"/>
          <p:nvPr/>
        </p:nvSpPr>
        <p:spPr>
          <a:xfrm>
            <a:off x="1000125" y="3895725"/>
            <a:ext cx="2562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not scalable as it creates copies of DB too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4116E6-A1EC-4E23-B444-290A7A85A977}"/>
              </a:ext>
            </a:extLst>
          </p:cNvPr>
          <p:cNvCxnSpPr>
            <a:stCxn id="15" idx="6"/>
            <a:endCxn id="19" idx="1"/>
          </p:cNvCxnSpPr>
          <p:nvPr/>
        </p:nvCxnSpPr>
        <p:spPr>
          <a:xfrm>
            <a:off x="5724525" y="2476500"/>
            <a:ext cx="142875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BDCD8-2125-4BD8-973C-C48BEA489373}"/>
              </a:ext>
            </a:extLst>
          </p:cNvPr>
          <p:cNvCxnSpPr>
            <a:stCxn id="19" idx="2"/>
            <a:endCxn id="21" idx="1"/>
          </p:cNvCxnSpPr>
          <p:nvPr/>
        </p:nvCxnSpPr>
        <p:spPr>
          <a:xfrm>
            <a:off x="7951827" y="2832616"/>
            <a:ext cx="354814" cy="17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C897396-855B-4D83-8CD5-24B735DE3F83}"/>
              </a:ext>
            </a:extLst>
          </p:cNvPr>
          <p:cNvSpPr/>
          <p:nvPr/>
        </p:nvSpPr>
        <p:spPr>
          <a:xfrm>
            <a:off x="4295775" y="3971925"/>
            <a:ext cx="23241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C64091-3B62-4203-908E-1E43ECE74DCE}"/>
              </a:ext>
            </a:extLst>
          </p:cNvPr>
          <p:cNvSpPr txBox="1"/>
          <p:nvPr/>
        </p:nvSpPr>
        <p:spPr>
          <a:xfrm>
            <a:off x="4448175" y="4086225"/>
            <a:ext cx="159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Pod:172.17.0.6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C192C5-CCAD-4952-89B7-CF7E5E0DC8B5}"/>
              </a:ext>
            </a:extLst>
          </p:cNvPr>
          <p:cNvSpPr/>
          <p:nvPr/>
        </p:nvSpPr>
        <p:spPr>
          <a:xfrm>
            <a:off x="4295775" y="4467225"/>
            <a:ext cx="1371600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Ghost:2368</a:t>
            </a:r>
          </a:p>
          <a:p>
            <a:pPr algn="ctr"/>
            <a:r>
              <a:rPr lang="en-US" sz="1200" dirty="0" err="1"/>
              <a:t>Dbhost</a:t>
            </a:r>
            <a:r>
              <a:rPr lang="en-US" sz="1200" dirty="0"/>
              <a:t>: 172.17.0.5</a:t>
            </a:r>
          </a:p>
          <a:p>
            <a:pPr algn="ctr"/>
            <a:r>
              <a:rPr lang="en-US" sz="1200" dirty="0"/>
              <a:t>Port:3306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2838F4-BE76-470F-8F89-B2B41D78D89E}"/>
              </a:ext>
            </a:extLst>
          </p:cNvPr>
          <p:cNvSpPr/>
          <p:nvPr/>
        </p:nvSpPr>
        <p:spPr>
          <a:xfrm>
            <a:off x="8315325" y="4124325"/>
            <a:ext cx="23241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26A28D-6A03-457D-9C55-B30FD3A2EEB1}"/>
              </a:ext>
            </a:extLst>
          </p:cNvPr>
          <p:cNvSpPr txBox="1"/>
          <p:nvPr/>
        </p:nvSpPr>
        <p:spPr>
          <a:xfrm>
            <a:off x="8467725" y="4238625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14B901-882D-4CF6-A8C0-BC3C57C4ACA6}"/>
              </a:ext>
            </a:extLst>
          </p:cNvPr>
          <p:cNvSpPr/>
          <p:nvPr/>
        </p:nvSpPr>
        <p:spPr>
          <a:xfrm>
            <a:off x="8315325" y="4619625"/>
            <a:ext cx="1371600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Ghost:2368</a:t>
            </a:r>
          </a:p>
          <a:p>
            <a:pPr algn="ctr"/>
            <a:r>
              <a:rPr lang="en-US" sz="1200" dirty="0" err="1"/>
              <a:t>Dbhost</a:t>
            </a:r>
            <a:r>
              <a:rPr lang="en-US" sz="1200" dirty="0"/>
              <a:t>: 172.17.0.5</a:t>
            </a:r>
          </a:p>
          <a:p>
            <a:pPr algn="ctr"/>
            <a:r>
              <a:rPr lang="en-US" sz="1200" dirty="0"/>
              <a:t>Port:3306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3B8BB2-2D22-4271-95A0-FAEBF01DF11B}"/>
              </a:ext>
            </a:extLst>
          </p:cNvPr>
          <p:cNvCxnSpPr>
            <a:stCxn id="32" idx="6"/>
            <a:endCxn id="19" idx="1"/>
          </p:cNvCxnSpPr>
          <p:nvPr/>
        </p:nvCxnSpPr>
        <p:spPr>
          <a:xfrm flipV="1">
            <a:off x="5667375" y="2647950"/>
            <a:ext cx="1485900" cy="24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A1E7FF-23E7-4E3A-B480-9C583733EF4C}"/>
              </a:ext>
            </a:extLst>
          </p:cNvPr>
          <p:cNvCxnSpPr>
            <a:stCxn id="35" idx="1"/>
            <a:endCxn id="19" idx="1"/>
          </p:cNvCxnSpPr>
          <p:nvPr/>
        </p:nvCxnSpPr>
        <p:spPr>
          <a:xfrm flipH="1" flipV="1">
            <a:off x="7153275" y="2647950"/>
            <a:ext cx="1362916" cy="21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B34B3-08FE-42C2-9AB1-E470BB4EAB47}"/>
              </a:ext>
            </a:extLst>
          </p:cNvPr>
          <p:cNvSpPr/>
          <p:nvPr/>
        </p:nvSpPr>
        <p:spPr>
          <a:xfrm>
            <a:off x="9001125" y="85725"/>
            <a:ext cx="2552692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66A9D1F-6D92-4C47-A6BE-08EC41E13AE9}"/>
              </a:ext>
            </a:extLst>
          </p:cNvPr>
          <p:cNvSpPr/>
          <p:nvPr/>
        </p:nvSpPr>
        <p:spPr>
          <a:xfrm>
            <a:off x="9001125" y="723900"/>
            <a:ext cx="1771650" cy="455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E42F30-3649-4005-81EE-5C432E40B36A}"/>
              </a:ext>
            </a:extLst>
          </p:cNvPr>
          <p:cNvSpPr/>
          <p:nvPr/>
        </p:nvSpPr>
        <p:spPr>
          <a:xfrm>
            <a:off x="9001125" y="1817132"/>
            <a:ext cx="1063704" cy="32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036A1B3-DD07-4A41-AD37-174761522478}"/>
              </a:ext>
            </a:extLst>
          </p:cNvPr>
          <p:cNvSpPr/>
          <p:nvPr/>
        </p:nvSpPr>
        <p:spPr>
          <a:xfrm>
            <a:off x="10490113" y="1472089"/>
            <a:ext cx="1063704" cy="32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BF5708-E19D-4780-A917-B4D3403644B4}"/>
              </a:ext>
            </a:extLst>
          </p:cNvPr>
          <p:cNvCxnSpPr>
            <a:endCxn id="44" idx="2"/>
          </p:cNvCxnSpPr>
          <p:nvPr/>
        </p:nvCxnSpPr>
        <p:spPr>
          <a:xfrm flipV="1">
            <a:off x="6962775" y="951429"/>
            <a:ext cx="2038350" cy="6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19F9A9-BA16-456E-BCAE-7FE756F2F851}"/>
              </a:ext>
            </a:extLst>
          </p:cNvPr>
          <p:cNvCxnSpPr>
            <a:stCxn id="44" idx="4"/>
            <a:endCxn id="45" idx="0"/>
          </p:cNvCxnSpPr>
          <p:nvPr/>
        </p:nvCxnSpPr>
        <p:spPr>
          <a:xfrm flipH="1">
            <a:off x="9532977" y="1178957"/>
            <a:ext cx="353973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F5B1B5-6D23-49D9-8123-1CA788EA0581}"/>
              </a:ext>
            </a:extLst>
          </p:cNvPr>
          <p:cNvCxnSpPr>
            <a:stCxn id="44" idx="4"/>
            <a:endCxn id="46" idx="0"/>
          </p:cNvCxnSpPr>
          <p:nvPr/>
        </p:nvCxnSpPr>
        <p:spPr>
          <a:xfrm>
            <a:off x="9886950" y="1178957"/>
            <a:ext cx="1135015" cy="29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9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6B5959-40DF-4A96-A335-84F5030E2C9A}"/>
              </a:ext>
            </a:extLst>
          </p:cNvPr>
          <p:cNvSpPr/>
          <p:nvPr/>
        </p:nvSpPr>
        <p:spPr>
          <a:xfrm>
            <a:off x="4810125" y="447675"/>
            <a:ext cx="6858000" cy="600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78626-9614-431E-AE80-504452E990E5}"/>
              </a:ext>
            </a:extLst>
          </p:cNvPr>
          <p:cNvSpPr txBox="1"/>
          <p:nvPr/>
        </p:nvSpPr>
        <p:spPr>
          <a:xfrm>
            <a:off x="4924425" y="62865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CDD098-9FED-4D1A-B98C-5D6012FBB2F5}"/>
              </a:ext>
            </a:extLst>
          </p:cNvPr>
          <p:cNvSpPr/>
          <p:nvPr/>
        </p:nvSpPr>
        <p:spPr>
          <a:xfrm>
            <a:off x="8848725" y="4686300"/>
            <a:ext cx="2047875" cy="150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583FAE-D714-4675-B7FA-685C96CEAD12}"/>
              </a:ext>
            </a:extLst>
          </p:cNvPr>
          <p:cNvSpPr/>
          <p:nvPr/>
        </p:nvSpPr>
        <p:spPr>
          <a:xfrm>
            <a:off x="9307979" y="5104478"/>
            <a:ext cx="1588621" cy="811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Web:nginx:80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38275-1DEF-4BD4-97B9-66E43F45CC38}"/>
              </a:ext>
            </a:extLst>
          </p:cNvPr>
          <p:cNvSpPr txBox="1"/>
          <p:nvPr/>
        </p:nvSpPr>
        <p:spPr>
          <a:xfrm>
            <a:off x="8888658" y="4457700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172.17.0.10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1524BA-7E06-4B68-B3EA-76EA5D196A14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9772169" y="4827032"/>
            <a:ext cx="330121" cy="2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111AB-9F14-4BF8-959C-FFA4C26D4729}"/>
              </a:ext>
            </a:extLst>
          </p:cNvPr>
          <p:cNvSpPr txBox="1"/>
          <p:nvPr/>
        </p:nvSpPr>
        <p:spPr>
          <a:xfrm>
            <a:off x="5981381" y="2484582"/>
            <a:ext cx="15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</a:t>
            </a:r>
            <a:r>
              <a:rPr lang="en-US" dirty="0"/>
              <a:t>-svc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3715E-4A12-4E73-9433-16F2F319A4CE}"/>
              </a:ext>
            </a:extLst>
          </p:cNvPr>
          <p:cNvSpPr txBox="1"/>
          <p:nvPr/>
        </p:nvSpPr>
        <p:spPr>
          <a:xfrm>
            <a:off x="7038337" y="2687782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EP: 172.17.0.10/4:80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50D77-AD5C-42E6-BEC7-886B83F4D110}"/>
              </a:ext>
            </a:extLst>
          </p:cNvPr>
          <p:cNvSpPr txBox="1"/>
          <p:nvPr/>
        </p:nvSpPr>
        <p:spPr>
          <a:xfrm>
            <a:off x="4217916" y="3814618"/>
            <a:ext cx="88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31001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423EDE-D47F-4067-BC35-D7F2FF3A6069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5098474" y="2669248"/>
            <a:ext cx="882907" cy="13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BC9376-F979-435C-96B1-59C01DD6AA6F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6754509" y="2853914"/>
            <a:ext cx="3017660" cy="160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658894-67E7-495B-A0A9-DBF9634C5D09}"/>
              </a:ext>
            </a:extLst>
          </p:cNvPr>
          <p:cNvSpPr txBox="1"/>
          <p:nvPr/>
        </p:nvSpPr>
        <p:spPr>
          <a:xfrm>
            <a:off x="277091" y="526473"/>
            <a:ext cx="3879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</a:t>
            </a:r>
          </a:p>
          <a:p>
            <a:pPr marL="342900" indent="-342900">
              <a:buAutoNum type="arabicPeriod"/>
            </a:pPr>
            <a:r>
              <a:rPr lang="en-US" dirty="0"/>
              <a:t>(opt): exposes a port on the node</a:t>
            </a:r>
          </a:p>
          <a:p>
            <a:pPr marL="342900" indent="-342900">
              <a:buAutoNum type="arabicPeriod"/>
            </a:pPr>
            <a:r>
              <a:rPr lang="en-US" dirty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/>
              <a:t>Name mapping: the name of the svc itself will acts as a </a:t>
            </a:r>
            <a:r>
              <a:rPr lang="en-US" dirty="0" err="1"/>
              <a:t>dns</a:t>
            </a:r>
            <a:r>
              <a:rPr lang="en-US" dirty="0"/>
              <a:t> entry.</a:t>
            </a:r>
          </a:p>
          <a:p>
            <a:r>
              <a:rPr lang="en-US" dirty="0"/>
              <a:t> also called as Service Discovery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26F9EE-BB93-4D14-8D27-3CF3A180D02E}"/>
              </a:ext>
            </a:extLst>
          </p:cNvPr>
          <p:cNvSpPr/>
          <p:nvPr/>
        </p:nvSpPr>
        <p:spPr>
          <a:xfrm>
            <a:off x="6247460" y="4686300"/>
            <a:ext cx="2047875" cy="150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B7A8B7-69F6-4E85-AF88-0A717E57F6FD}"/>
              </a:ext>
            </a:extLst>
          </p:cNvPr>
          <p:cNvSpPr/>
          <p:nvPr/>
        </p:nvSpPr>
        <p:spPr>
          <a:xfrm>
            <a:off x="6706714" y="5104478"/>
            <a:ext cx="1588621" cy="811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Web:nginx:80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888586-7E30-4542-9067-0E55C4E3FD23}"/>
              </a:ext>
            </a:extLst>
          </p:cNvPr>
          <p:cNvSpPr txBox="1"/>
          <p:nvPr/>
        </p:nvSpPr>
        <p:spPr>
          <a:xfrm>
            <a:off x="6287393" y="4457700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172.17.0.4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5B3128-DB0A-4DAF-B2DD-F05798CBCA98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7112395" y="4827032"/>
            <a:ext cx="388630" cy="2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B17C07-6329-4427-9253-18A27D1293E6}"/>
              </a:ext>
            </a:extLst>
          </p:cNvPr>
          <p:cNvCxnSpPr>
            <a:endCxn id="19" idx="0"/>
          </p:cNvCxnSpPr>
          <p:nvPr/>
        </p:nvCxnSpPr>
        <p:spPr>
          <a:xfrm>
            <a:off x="6567055" y="2946400"/>
            <a:ext cx="545340" cy="151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9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794E83-F7F6-428D-A5A5-89F017DF7557}"/>
              </a:ext>
            </a:extLst>
          </p:cNvPr>
          <p:cNvSpPr/>
          <p:nvPr/>
        </p:nvSpPr>
        <p:spPr>
          <a:xfrm>
            <a:off x="7530123" y="1025236"/>
            <a:ext cx="1764146" cy="115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Tomcat:8080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50253-6A67-4B90-A6BB-43FB416D4044}"/>
              </a:ext>
            </a:extLst>
          </p:cNvPr>
          <p:cNvSpPr txBox="1"/>
          <p:nvPr/>
        </p:nvSpPr>
        <p:spPr>
          <a:xfrm>
            <a:off x="7499927" y="2179782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12.23.34.56:8080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C96E98EE-C74F-4910-B1A4-1D6BB14D353E}"/>
              </a:ext>
            </a:extLst>
          </p:cNvPr>
          <p:cNvSpPr/>
          <p:nvPr/>
        </p:nvSpPr>
        <p:spPr>
          <a:xfrm>
            <a:off x="240145" y="923636"/>
            <a:ext cx="748146" cy="57265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7A11FE-9ACE-4E8D-A310-478B094AB5A9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 flipV="1">
            <a:off x="988291" y="637309"/>
            <a:ext cx="803564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2776C02-B750-4340-99AF-B7B12BBBADD8}"/>
              </a:ext>
            </a:extLst>
          </p:cNvPr>
          <p:cNvSpPr/>
          <p:nvPr/>
        </p:nvSpPr>
        <p:spPr>
          <a:xfrm>
            <a:off x="7560319" y="2701514"/>
            <a:ext cx="1764146" cy="115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Tomcat:8080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9E83A-2AFA-4EB8-9759-622BBAE29E38}"/>
              </a:ext>
            </a:extLst>
          </p:cNvPr>
          <p:cNvSpPr txBox="1"/>
          <p:nvPr/>
        </p:nvSpPr>
        <p:spPr>
          <a:xfrm>
            <a:off x="7530123" y="385606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12.23.34.57:8080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9E788-D1AB-4599-BCE6-5F20ED9E4DFD}"/>
              </a:ext>
            </a:extLst>
          </p:cNvPr>
          <p:cNvSpPr/>
          <p:nvPr/>
        </p:nvSpPr>
        <p:spPr>
          <a:xfrm>
            <a:off x="3830604" y="1971841"/>
            <a:ext cx="1930400" cy="115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Ha-proxy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6D410-A6B4-48CF-90B1-6AF74D3B1028}"/>
              </a:ext>
            </a:extLst>
          </p:cNvPr>
          <p:cNvSpPr txBox="1"/>
          <p:nvPr/>
        </p:nvSpPr>
        <p:spPr>
          <a:xfrm>
            <a:off x="3908757" y="160250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12.23.34.58:8888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D4252-CECD-47BE-9670-678FD0EE525E}"/>
              </a:ext>
            </a:extLst>
          </p:cNvPr>
          <p:cNvSpPr txBox="1"/>
          <p:nvPr/>
        </p:nvSpPr>
        <p:spPr>
          <a:xfrm>
            <a:off x="3830604" y="3184114"/>
            <a:ext cx="238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Backend: (round-robin)</a:t>
            </a:r>
          </a:p>
          <a:p>
            <a:r>
              <a:rPr lang="en-US" dirty="0"/>
              <a:t>        12.23.34.56:8080</a:t>
            </a:r>
          </a:p>
          <a:p>
            <a:r>
              <a:rPr lang="en-US" dirty="0"/>
              <a:t>        12.23.34.57:8080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86EC19-4E7E-458B-A9CB-0213F6606A85}"/>
              </a:ext>
            </a:extLst>
          </p:cNvPr>
          <p:cNvCxnSpPr>
            <a:stCxn id="10" idx="3"/>
            <a:endCxn id="2" idx="1"/>
          </p:cNvCxnSpPr>
          <p:nvPr/>
        </p:nvCxnSpPr>
        <p:spPr>
          <a:xfrm flipV="1">
            <a:off x="5761004" y="1602509"/>
            <a:ext cx="1769119" cy="94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BE5C69-D92D-4D31-A131-4F60F28210F3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5761004" y="2549114"/>
            <a:ext cx="1799315" cy="7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3E9AAA-1274-4FD9-94A7-4E362FE52C2F}"/>
              </a:ext>
            </a:extLst>
          </p:cNvPr>
          <p:cNvSpPr txBox="1"/>
          <p:nvPr/>
        </p:nvSpPr>
        <p:spPr>
          <a:xfrm>
            <a:off x="46183" y="1537855"/>
            <a:ext cx="185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hlinkClick r:id="rId2"/>
              </a:rPr>
              <a:t>http://prod.com:8888</a:t>
            </a: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  <a:p>
            <a:r>
              <a:rPr lang="en-US" sz="1200" dirty="0"/>
              <a:t>4. http://12.23.34.58:8888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31A9D9-904D-417D-A798-0451576097D4}"/>
              </a:ext>
            </a:extLst>
          </p:cNvPr>
          <p:cNvSpPr/>
          <p:nvPr/>
        </p:nvSpPr>
        <p:spPr>
          <a:xfrm>
            <a:off x="1791855" y="350982"/>
            <a:ext cx="2540000" cy="572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Prod.com </a:t>
            </a:r>
            <a:r>
              <a:rPr lang="en-US" dirty="0">
                <a:sym typeface="Wingdings" panose="05000000000000000000" pitchFamily="2" charset="2"/>
              </a:rPr>
              <a:t> 12.23.34.58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C55E8D-7C6D-43D1-8360-B7A82B0C2E4E}"/>
              </a:ext>
            </a:extLst>
          </p:cNvPr>
          <p:cNvSpPr txBox="1"/>
          <p:nvPr/>
        </p:nvSpPr>
        <p:spPr>
          <a:xfrm>
            <a:off x="979055" y="729673"/>
            <a:ext cx="93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prod.com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6C0FAA-F95D-4E7F-9B08-C4325B4DFC8F}"/>
              </a:ext>
            </a:extLst>
          </p:cNvPr>
          <p:cNvCxnSpPr>
            <a:stCxn id="23" idx="4"/>
          </p:cNvCxnSpPr>
          <p:nvPr/>
        </p:nvCxnSpPr>
        <p:spPr>
          <a:xfrm flipH="1">
            <a:off x="988291" y="923636"/>
            <a:ext cx="2073564" cy="11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F922D07-90AF-4445-8DD1-6EFDAA7D7F41}"/>
              </a:ext>
            </a:extLst>
          </p:cNvPr>
          <p:cNvSpPr/>
          <p:nvPr/>
        </p:nvSpPr>
        <p:spPr>
          <a:xfrm>
            <a:off x="1861730" y="1147741"/>
            <a:ext cx="10070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ym typeface="Wingdings" panose="05000000000000000000" pitchFamily="2" charset="2"/>
              </a:rPr>
              <a:t>3. 12.23.34.58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272B4D-1148-4B3E-8804-DB05DC3EBF29}"/>
              </a:ext>
            </a:extLst>
          </p:cNvPr>
          <p:cNvCxnSpPr>
            <a:endCxn id="11" idx="1"/>
          </p:cNvCxnSpPr>
          <p:nvPr/>
        </p:nvCxnSpPr>
        <p:spPr>
          <a:xfrm flipV="1">
            <a:off x="1791855" y="1787175"/>
            <a:ext cx="2116902" cy="28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7F5C85A-E3A4-445C-9C3B-080FF12C7A62}"/>
              </a:ext>
            </a:extLst>
          </p:cNvPr>
          <p:cNvSpPr/>
          <p:nvPr/>
        </p:nvSpPr>
        <p:spPr>
          <a:xfrm>
            <a:off x="1447805" y="4456117"/>
            <a:ext cx="2540000" cy="572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hw</a:t>
            </a:r>
            <a:r>
              <a:rPr lang="en-US" dirty="0"/>
              <a:t>-svc</a:t>
            </a:r>
            <a:r>
              <a:rPr lang="en-US" dirty="0">
                <a:sym typeface="Wingdings" panose="05000000000000000000" pitchFamily="2" charset="2"/>
              </a:rPr>
              <a:t> 10.106.208.225</a:t>
            </a:r>
            <a:endParaRPr lang="en-US" dirty="0"/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809239AF-A5BA-430E-949C-537F66DC6FA2}"/>
              </a:ext>
            </a:extLst>
          </p:cNvPr>
          <p:cNvSpPr/>
          <p:nvPr/>
        </p:nvSpPr>
        <p:spPr>
          <a:xfrm>
            <a:off x="254146" y="4705926"/>
            <a:ext cx="748146" cy="57265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D3AEB5-5AD2-4CCD-9CAB-D3C3585B407E}"/>
              </a:ext>
            </a:extLst>
          </p:cNvPr>
          <p:cNvSpPr txBox="1"/>
          <p:nvPr/>
        </p:nvSpPr>
        <p:spPr>
          <a:xfrm>
            <a:off x="60184" y="5320145"/>
            <a:ext cx="2091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hlinkClick r:id="rId2"/>
              </a:rPr>
              <a:t>http://hw-svc:8888</a:t>
            </a: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  <a:p>
            <a:r>
              <a:rPr lang="en-US" sz="1200" dirty="0"/>
              <a:t>4. http://10.106.208.225:8888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30637A-46CE-4B28-A8AB-7862FC96910B}"/>
              </a:ext>
            </a:extLst>
          </p:cNvPr>
          <p:cNvSpPr txBox="1"/>
          <p:nvPr/>
        </p:nvSpPr>
        <p:spPr>
          <a:xfrm>
            <a:off x="3699225" y="5560291"/>
            <a:ext cx="239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service : EP: 172.17.0.4:80,172.17.0.5:80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868D9B-7311-41DE-AD8B-92ACAA0C6A9E}"/>
              </a:ext>
            </a:extLst>
          </p:cNvPr>
          <p:cNvSpPr/>
          <p:nvPr/>
        </p:nvSpPr>
        <p:spPr>
          <a:xfrm>
            <a:off x="6733311" y="4673603"/>
            <a:ext cx="2290618" cy="1468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0E49-82BB-4641-A552-9966BDCA045F}"/>
              </a:ext>
            </a:extLst>
          </p:cNvPr>
          <p:cNvSpPr txBox="1"/>
          <p:nvPr/>
        </p:nvSpPr>
        <p:spPr>
          <a:xfrm>
            <a:off x="6733311" y="4424221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857129B-9B30-41A6-ACDA-7BF9E843CB1C}"/>
              </a:ext>
            </a:extLst>
          </p:cNvPr>
          <p:cNvSpPr/>
          <p:nvPr/>
        </p:nvSpPr>
        <p:spPr>
          <a:xfrm>
            <a:off x="7191117" y="4761102"/>
            <a:ext cx="1727200" cy="1237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Curl 192…:31001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231AF0-2891-4DCA-B31D-F22D4EEC81C8}"/>
              </a:ext>
            </a:extLst>
          </p:cNvPr>
          <p:cNvSpPr/>
          <p:nvPr/>
        </p:nvSpPr>
        <p:spPr>
          <a:xfrm>
            <a:off x="9411857" y="4668985"/>
            <a:ext cx="2290618" cy="1468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E86D8F-12D1-4739-A064-6D98F420C3CF}"/>
              </a:ext>
            </a:extLst>
          </p:cNvPr>
          <p:cNvSpPr txBox="1"/>
          <p:nvPr/>
        </p:nvSpPr>
        <p:spPr>
          <a:xfrm>
            <a:off x="9411857" y="4419603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14BFFC-2C54-499F-9CC6-C860C5801325}"/>
              </a:ext>
            </a:extLst>
          </p:cNvPr>
          <p:cNvSpPr/>
          <p:nvPr/>
        </p:nvSpPr>
        <p:spPr>
          <a:xfrm>
            <a:off x="9975275" y="4817917"/>
            <a:ext cx="1727200" cy="921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A219E4-3B92-4A0B-90FD-4A6E3D618098}"/>
              </a:ext>
            </a:extLst>
          </p:cNvPr>
          <p:cNvCxnSpPr>
            <a:stCxn id="35" idx="6"/>
            <a:endCxn id="32" idx="2"/>
          </p:cNvCxnSpPr>
          <p:nvPr/>
        </p:nvCxnSpPr>
        <p:spPr>
          <a:xfrm flipV="1">
            <a:off x="1002292" y="4742444"/>
            <a:ext cx="445513" cy="24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A4A280-FF81-4772-B440-EDCA1D30C916}"/>
              </a:ext>
            </a:extLst>
          </p:cNvPr>
          <p:cNvCxnSpPr>
            <a:stCxn id="32" idx="4"/>
          </p:cNvCxnSpPr>
          <p:nvPr/>
        </p:nvCxnSpPr>
        <p:spPr>
          <a:xfrm flipH="1">
            <a:off x="1653309" y="5028771"/>
            <a:ext cx="1064496" cy="79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EDA110-B3BE-44F2-A696-2F82BB6F29EE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>
            <a:off x="2152039" y="5643311"/>
            <a:ext cx="1547186" cy="37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12B5FD-031A-4646-B6D5-B18FAC67D3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6096000" y="4608887"/>
            <a:ext cx="637311" cy="141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6684FC-0BEF-40B9-909C-2DDE71DF0A52}"/>
              </a:ext>
            </a:extLst>
          </p:cNvPr>
          <p:cNvCxnSpPr>
            <a:stCxn id="41" idx="2"/>
            <a:endCxn id="42" idx="2"/>
          </p:cNvCxnSpPr>
          <p:nvPr/>
        </p:nvCxnSpPr>
        <p:spPr>
          <a:xfrm flipH="1">
            <a:off x="7191117" y="4793553"/>
            <a:ext cx="340746" cy="58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5B3DBE3-3BC2-401A-A4B4-3F248D3574C2}"/>
              </a:ext>
            </a:extLst>
          </p:cNvPr>
          <p:cNvSpPr/>
          <p:nvPr/>
        </p:nvSpPr>
        <p:spPr>
          <a:xfrm>
            <a:off x="2025073" y="4225392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10.96.0.10</a:t>
            </a:r>
          </a:p>
        </p:txBody>
      </p:sp>
    </p:spTree>
    <p:extLst>
      <p:ext uri="{BB962C8B-B14F-4D97-AF65-F5344CB8AC3E}">
        <p14:creationId xmlns:p14="http://schemas.microsoft.com/office/powerpoint/2010/main" val="625438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D399AF-EDFB-4811-8AEA-D618B383CDA3}"/>
              </a:ext>
            </a:extLst>
          </p:cNvPr>
          <p:cNvSpPr/>
          <p:nvPr/>
        </p:nvSpPr>
        <p:spPr>
          <a:xfrm>
            <a:off x="1791855" y="258618"/>
            <a:ext cx="9587345" cy="629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5813C-5006-429C-925B-7F7789D5BE92}"/>
              </a:ext>
            </a:extLst>
          </p:cNvPr>
          <p:cNvSpPr txBox="1"/>
          <p:nvPr/>
        </p:nvSpPr>
        <p:spPr>
          <a:xfrm>
            <a:off x="1801092" y="249382"/>
            <a:ext cx="102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89D7AE-54D0-44EA-94CB-B999AFAC084B}"/>
              </a:ext>
            </a:extLst>
          </p:cNvPr>
          <p:cNvSpPr/>
          <p:nvPr/>
        </p:nvSpPr>
        <p:spPr>
          <a:xfrm>
            <a:off x="3306618" y="618714"/>
            <a:ext cx="7795491" cy="5578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37A03-D90D-43E5-9FA8-1C3DD615EA83}"/>
              </a:ext>
            </a:extLst>
          </p:cNvPr>
          <p:cNvSpPr txBox="1"/>
          <p:nvPr/>
        </p:nvSpPr>
        <p:spPr>
          <a:xfrm>
            <a:off x="3306618" y="618714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C91B2-6928-4C74-84B2-E8A655F5EEB9}"/>
              </a:ext>
            </a:extLst>
          </p:cNvPr>
          <p:cNvSpPr/>
          <p:nvPr/>
        </p:nvSpPr>
        <p:spPr>
          <a:xfrm>
            <a:off x="4839855" y="2309091"/>
            <a:ext cx="2290618" cy="3001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047B3-74EF-4F0D-962B-E94BF3155B4A}"/>
              </a:ext>
            </a:extLst>
          </p:cNvPr>
          <p:cNvSpPr txBox="1"/>
          <p:nvPr/>
        </p:nvSpPr>
        <p:spPr>
          <a:xfrm>
            <a:off x="4839855" y="2059709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0E13F3-CE0D-411E-8463-878496E536FB}"/>
              </a:ext>
            </a:extLst>
          </p:cNvPr>
          <p:cNvSpPr/>
          <p:nvPr/>
        </p:nvSpPr>
        <p:spPr>
          <a:xfrm>
            <a:off x="5403273" y="3112656"/>
            <a:ext cx="1727200" cy="1237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Curl 192…:31001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49E7DD-F797-4797-AB19-CA21F6E3639F}"/>
              </a:ext>
            </a:extLst>
          </p:cNvPr>
          <p:cNvSpPr/>
          <p:nvPr/>
        </p:nvSpPr>
        <p:spPr>
          <a:xfrm>
            <a:off x="7518401" y="2304473"/>
            <a:ext cx="2290618" cy="3001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1E2D9-9E22-4083-A9F3-52B32015EFE4}"/>
              </a:ext>
            </a:extLst>
          </p:cNvPr>
          <p:cNvSpPr txBox="1"/>
          <p:nvPr/>
        </p:nvSpPr>
        <p:spPr>
          <a:xfrm>
            <a:off x="7518401" y="2055091"/>
            <a:ext cx="17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5139B8-871A-43E3-B4A2-0E9966F7DB54}"/>
              </a:ext>
            </a:extLst>
          </p:cNvPr>
          <p:cNvSpPr/>
          <p:nvPr/>
        </p:nvSpPr>
        <p:spPr>
          <a:xfrm>
            <a:off x="8081819" y="3424382"/>
            <a:ext cx="1727200" cy="921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24CF2-31E4-463C-A88D-77379B162872}"/>
              </a:ext>
            </a:extLst>
          </p:cNvPr>
          <p:cNvSpPr txBox="1"/>
          <p:nvPr/>
        </p:nvSpPr>
        <p:spPr>
          <a:xfrm>
            <a:off x="2983808" y="3842327"/>
            <a:ext cx="81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31001</a:t>
            </a:r>
          </a:p>
        </p:txBody>
      </p:sp>
    </p:spTree>
    <p:extLst>
      <p:ext uri="{BB962C8B-B14F-4D97-AF65-F5344CB8AC3E}">
        <p14:creationId xmlns:p14="http://schemas.microsoft.com/office/powerpoint/2010/main" val="1478933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0353E7-E130-4838-A5BC-2D7E4343E938}"/>
              </a:ext>
            </a:extLst>
          </p:cNvPr>
          <p:cNvSpPr/>
          <p:nvPr/>
        </p:nvSpPr>
        <p:spPr>
          <a:xfrm>
            <a:off x="3038764" y="447675"/>
            <a:ext cx="8629361" cy="600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7E85F-9FAC-453F-B2FB-AED20A686638}"/>
              </a:ext>
            </a:extLst>
          </p:cNvPr>
          <p:cNvSpPr txBox="1"/>
          <p:nvPr/>
        </p:nvSpPr>
        <p:spPr>
          <a:xfrm>
            <a:off x="3038764" y="447675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4DB92-272F-4AA1-9973-0FAC72DB9172}"/>
              </a:ext>
            </a:extLst>
          </p:cNvPr>
          <p:cNvSpPr txBox="1"/>
          <p:nvPr/>
        </p:nvSpPr>
        <p:spPr>
          <a:xfrm>
            <a:off x="9619671" y="5384984"/>
            <a:ext cx="63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E72F71-0270-4CDF-8BFA-F31530CC3C0C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9938327" y="5080000"/>
            <a:ext cx="0" cy="30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2E3018-71B0-42BA-9B53-C02E2C7365DD}"/>
              </a:ext>
            </a:extLst>
          </p:cNvPr>
          <p:cNvSpPr txBox="1"/>
          <p:nvPr/>
        </p:nvSpPr>
        <p:spPr>
          <a:xfrm>
            <a:off x="9753598" y="4710668"/>
            <a:ext cx="3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C4BB47-EED3-4FCE-ADD4-A43AA420223C}"/>
              </a:ext>
            </a:extLst>
          </p:cNvPr>
          <p:cNvCxnSpPr>
            <a:stCxn id="7" idx="0"/>
          </p:cNvCxnSpPr>
          <p:nvPr/>
        </p:nvCxnSpPr>
        <p:spPr>
          <a:xfrm flipV="1">
            <a:off x="9938327" y="4211782"/>
            <a:ext cx="0" cy="49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693B64-0460-4510-98F5-1F82BF40C81B}"/>
              </a:ext>
            </a:extLst>
          </p:cNvPr>
          <p:cNvSpPr/>
          <p:nvPr/>
        </p:nvSpPr>
        <p:spPr>
          <a:xfrm>
            <a:off x="9004008" y="2136045"/>
            <a:ext cx="2004291" cy="2115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C48FED-FD2C-496A-B257-DE7F7AFE4F33}"/>
              </a:ext>
            </a:extLst>
          </p:cNvPr>
          <p:cNvSpPr/>
          <p:nvPr/>
        </p:nvSpPr>
        <p:spPr>
          <a:xfrm>
            <a:off x="9521257" y="2826463"/>
            <a:ext cx="1487042" cy="584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Mysql:3306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9B603-E410-4E25-8864-1BE85A9ECE80}"/>
              </a:ext>
            </a:extLst>
          </p:cNvPr>
          <p:cNvSpPr txBox="1"/>
          <p:nvPr/>
        </p:nvSpPr>
        <p:spPr>
          <a:xfrm>
            <a:off x="9003995" y="184971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172.17.0.5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79352-4D7C-42FA-B1D3-290120B29BF8}"/>
              </a:ext>
            </a:extLst>
          </p:cNvPr>
          <p:cNvSpPr txBox="1"/>
          <p:nvPr/>
        </p:nvSpPr>
        <p:spPr>
          <a:xfrm>
            <a:off x="5654601" y="5288002"/>
            <a:ext cx="63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F23A88-4537-4E71-88E5-0CE8B49EC94D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V="1">
            <a:off x="5973257" y="4983018"/>
            <a:ext cx="0" cy="30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62C15D-262F-4D1F-815C-AA4A00FAE3AB}"/>
              </a:ext>
            </a:extLst>
          </p:cNvPr>
          <p:cNvSpPr txBox="1"/>
          <p:nvPr/>
        </p:nvSpPr>
        <p:spPr>
          <a:xfrm>
            <a:off x="5788528" y="4613686"/>
            <a:ext cx="3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rs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BC037B-B783-455B-9229-33C177244A13}"/>
              </a:ext>
            </a:extLst>
          </p:cNvPr>
          <p:cNvCxnSpPr>
            <a:stCxn id="17" idx="0"/>
          </p:cNvCxnSpPr>
          <p:nvPr/>
        </p:nvCxnSpPr>
        <p:spPr>
          <a:xfrm flipV="1">
            <a:off x="5973257" y="4114800"/>
            <a:ext cx="0" cy="49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A92876D-7F66-4D01-92F9-55174B9540D2}"/>
              </a:ext>
            </a:extLst>
          </p:cNvPr>
          <p:cNvSpPr/>
          <p:nvPr/>
        </p:nvSpPr>
        <p:spPr>
          <a:xfrm>
            <a:off x="4892603" y="2008909"/>
            <a:ext cx="2004291" cy="2115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CCE0CF-8069-42B3-95B5-762A444FF519}"/>
              </a:ext>
            </a:extLst>
          </p:cNvPr>
          <p:cNvSpPr/>
          <p:nvPr/>
        </p:nvSpPr>
        <p:spPr>
          <a:xfrm>
            <a:off x="5043054" y="2159000"/>
            <a:ext cx="1853839" cy="185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Ghost:2368</a:t>
            </a:r>
          </a:p>
          <a:p>
            <a:pPr algn="ctr"/>
            <a:r>
              <a:rPr lang="en-US" sz="1200" dirty="0" err="1"/>
              <a:t>Dbhost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Db-svc</a:t>
            </a:r>
          </a:p>
          <a:p>
            <a:pPr algn="ctr"/>
            <a:r>
              <a:rPr lang="en-US" sz="1200" dirty="0" err="1"/>
              <a:t>Dbport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8888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E60ED5-625F-4C09-B5B1-15D6E30038E9}"/>
              </a:ext>
            </a:extLst>
          </p:cNvPr>
          <p:cNvSpPr txBox="1"/>
          <p:nvPr/>
        </p:nvSpPr>
        <p:spPr>
          <a:xfrm>
            <a:off x="4892590" y="172258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172.17.0.6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8A855F-6690-4C31-8C7E-FDC7E7B814FE}"/>
              </a:ext>
            </a:extLst>
          </p:cNvPr>
          <p:cNvSpPr txBox="1"/>
          <p:nvPr/>
        </p:nvSpPr>
        <p:spPr>
          <a:xfrm>
            <a:off x="8488218" y="817007"/>
            <a:ext cx="3029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ClusterIP</a:t>
            </a:r>
            <a:r>
              <a:rPr lang="en-US" dirty="0"/>
              <a:t> svc</a:t>
            </a:r>
          </a:p>
          <a:p>
            <a:r>
              <a:rPr lang="en-US" dirty="0" err="1"/>
              <a:t>db</a:t>
            </a:r>
            <a:r>
              <a:rPr lang="en-US" dirty="0"/>
              <a:t>-svc: 8888</a:t>
            </a:r>
          </a:p>
          <a:p>
            <a:r>
              <a:rPr lang="en-US" dirty="0"/>
              <a:t>	EP : 172.17.0.5:3306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A060A2-676D-4A40-96F8-1E60E664C7EC}"/>
              </a:ext>
            </a:extLst>
          </p:cNvPr>
          <p:cNvCxnSpPr>
            <a:endCxn id="12" idx="3"/>
          </p:cNvCxnSpPr>
          <p:nvPr/>
        </p:nvCxnSpPr>
        <p:spPr>
          <a:xfrm flipH="1">
            <a:off x="10180920" y="1431361"/>
            <a:ext cx="426674" cy="60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446E22-0FA9-4396-A2D1-88777E88EDEB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9592458" y="2219050"/>
            <a:ext cx="672320" cy="60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A18B51-F710-4A03-AF24-12C7D7F2C890}"/>
              </a:ext>
            </a:extLst>
          </p:cNvPr>
          <p:cNvCxnSpPr>
            <a:endCxn id="22" idx="1"/>
          </p:cNvCxnSpPr>
          <p:nvPr/>
        </p:nvCxnSpPr>
        <p:spPr>
          <a:xfrm flipV="1">
            <a:off x="6157986" y="1278672"/>
            <a:ext cx="2330232" cy="1914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ED67EA-A683-41A6-9E82-2C9513DC32C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8364" y="2826463"/>
            <a:ext cx="1524000" cy="122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2CBA0C-E75C-4F59-A3DA-D12F81D50685}"/>
              </a:ext>
            </a:extLst>
          </p:cNvPr>
          <p:cNvSpPr txBox="1"/>
          <p:nvPr/>
        </p:nvSpPr>
        <p:spPr>
          <a:xfrm>
            <a:off x="2632364" y="3870036"/>
            <a:ext cx="77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32005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BCBEE0-631C-4682-BF5F-3F3F9E413A45}"/>
              </a:ext>
            </a:extLst>
          </p:cNvPr>
          <p:cNvSpPr txBox="1"/>
          <p:nvPr/>
        </p:nvSpPr>
        <p:spPr>
          <a:xfrm>
            <a:off x="3821418" y="926388"/>
            <a:ext cx="271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nodePort</a:t>
            </a:r>
            <a:endParaRPr lang="en-US" dirty="0"/>
          </a:p>
          <a:p>
            <a:r>
              <a:rPr lang="en-US" dirty="0"/>
              <a:t>Ghost-svc EP</a:t>
            </a:r>
          </a:p>
          <a:p>
            <a:r>
              <a:rPr lang="en-US" dirty="0"/>
              <a:t>	172.17.0.6:2368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CC51C7-D65A-4C71-B61C-95573E4AFE29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 flipV="1">
            <a:off x="3408218" y="1388053"/>
            <a:ext cx="413200" cy="266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8AFB94-705F-4BD2-B330-DEE7CC4EA82A}"/>
              </a:ext>
            </a:extLst>
          </p:cNvPr>
          <p:cNvCxnSpPr>
            <a:stCxn id="34" idx="3"/>
            <a:endCxn id="21" idx="3"/>
          </p:cNvCxnSpPr>
          <p:nvPr/>
        </p:nvCxnSpPr>
        <p:spPr>
          <a:xfrm flipH="1">
            <a:off x="6069515" y="1388053"/>
            <a:ext cx="470795" cy="51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87FAF2-13DB-431B-B6E7-7E5AD1679ED6}"/>
              </a:ext>
            </a:extLst>
          </p:cNvPr>
          <p:cNvCxnSpPr>
            <a:cxnSpLocks/>
            <a:stCxn id="21" idx="3"/>
            <a:endCxn id="20" idx="0"/>
          </p:cNvCxnSpPr>
          <p:nvPr/>
        </p:nvCxnSpPr>
        <p:spPr>
          <a:xfrm flipH="1">
            <a:off x="5969974" y="1907248"/>
            <a:ext cx="99541" cy="25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55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8F2A509-DBEE-4F57-83BC-BEC41963545C}"/>
              </a:ext>
            </a:extLst>
          </p:cNvPr>
          <p:cNvSpPr/>
          <p:nvPr/>
        </p:nvSpPr>
        <p:spPr>
          <a:xfrm>
            <a:off x="1717964" y="1810327"/>
            <a:ext cx="471054" cy="7573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E1B045-C680-478A-875E-61594E5CF36A}"/>
              </a:ext>
            </a:extLst>
          </p:cNvPr>
          <p:cNvSpPr/>
          <p:nvPr/>
        </p:nvSpPr>
        <p:spPr>
          <a:xfrm>
            <a:off x="942109" y="1136073"/>
            <a:ext cx="2004291" cy="113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Kubectl</a:t>
            </a:r>
            <a:r>
              <a:rPr lang="en-US" sz="1200" dirty="0"/>
              <a:t> apply –f </a:t>
            </a:r>
            <a:r>
              <a:rPr lang="en-US" sz="1200" dirty="0" err="1"/>
              <a:t>dep.ym</a:t>
            </a:r>
            <a:endParaRPr lang="en-US" sz="1200" dirty="0"/>
          </a:p>
          <a:p>
            <a:pPr algn="ctr"/>
            <a:r>
              <a:rPr lang="en-US" sz="1200" dirty="0"/>
              <a:t>~/.</a:t>
            </a:r>
            <a:r>
              <a:rPr lang="en-US" sz="1200" dirty="0" err="1"/>
              <a:t>kube</a:t>
            </a:r>
            <a:r>
              <a:rPr lang="en-US" sz="1200" dirty="0"/>
              <a:t>/config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EED3B-D6C3-4EE2-93A0-8C074FB1AAAC}"/>
              </a:ext>
            </a:extLst>
          </p:cNvPr>
          <p:cNvSpPr/>
          <p:nvPr/>
        </p:nvSpPr>
        <p:spPr>
          <a:xfrm>
            <a:off x="5966690" y="572654"/>
            <a:ext cx="3731491" cy="2429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5DD01-255F-4E1A-A626-6D7F5A7FCC1E}"/>
              </a:ext>
            </a:extLst>
          </p:cNvPr>
          <p:cNvSpPr txBox="1"/>
          <p:nvPr/>
        </p:nvSpPr>
        <p:spPr>
          <a:xfrm>
            <a:off x="6096000" y="277091"/>
            <a:ext cx="256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K8smaster:192.167.10.70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4606E-8A66-42ED-8059-498C2BB321CD}"/>
              </a:ext>
            </a:extLst>
          </p:cNvPr>
          <p:cNvSpPr txBox="1"/>
          <p:nvPr/>
        </p:nvSpPr>
        <p:spPr>
          <a:xfrm>
            <a:off x="6845130" y="646423"/>
            <a:ext cx="126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api</a:t>
            </a:r>
            <a:r>
              <a:rPr lang="en-US" dirty="0"/>
              <a:t>-server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A623E1-18CE-4438-84B0-6430A1E4DCEC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2946400" y="831089"/>
            <a:ext cx="3898730" cy="8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40870F-C17F-4CC5-BAA8-5B9F85E77709}"/>
              </a:ext>
            </a:extLst>
          </p:cNvPr>
          <p:cNvSpPr txBox="1"/>
          <p:nvPr/>
        </p:nvSpPr>
        <p:spPr>
          <a:xfrm>
            <a:off x="4156362" y="1089523"/>
            <a:ext cx="944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 </a:t>
            </a:r>
            <a:r>
              <a:rPr lang="en-US" sz="1400" dirty="0" err="1"/>
              <a:t>dep.yml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A4878B-2874-41FB-ABE7-F2B3260CAD85}"/>
              </a:ext>
            </a:extLst>
          </p:cNvPr>
          <p:cNvCxnSpPr>
            <a:stCxn id="6" idx="2"/>
          </p:cNvCxnSpPr>
          <p:nvPr/>
        </p:nvCxnSpPr>
        <p:spPr>
          <a:xfrm>
            <a:off x="7477821" y="1015755"/>
            <a:ext cx="0" cy="38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0E22BC-57CC-4FF7-8FF1-265CD222BDEE}"/>
              </a:ext>
            </a:extLst>
          </p:cNvPr>
          <p:cNvSpPr txBox="1"/>
          <p:nvPr/>
        </p:nvSpPr>
        <p:spPr>
          <a:xfrm>
            <a:off x="6474693" y="1366985"/>
            <a:ext cx="20267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Controller-manager</a:t>
            </a:r>
          </a:p>
          <a:p>
            <a:r>
              <a:rPr lang="en-US" sz="1200" i="1" dirty="0"/>
              <a:t>(dep, </a:t>
            </a:r>
            <a:r>
              <a:rPr lang="en-US" sz="1200" i="1" dirty="0" err="1"/>
              <a:t>rc</a:t>
            </a:r>
            <a:r>
              <a:rPr lang="en-US" sz="1200" i="1" dirty="0"/>
              <a:t>, </a:t>
            </a:r>
            <a:r>
              <a:rPr lang="en-US" sz="1200" i="1" dirty="0" err="1"/>
              <a:t>rs</a:t>
            </a:r>
            <a:r>
              <a:rPr lang="en-US" sz="1200" i="1" dirty="0"/>
              <a:t>, pod-def)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836B5D-4A0C-4E3D-80B0-8EACD07CB492}"/>
              </a:ext>
            </a:extLst>
          </p:cNvPr>
          <p:cNvSpPr txBox="1"/>
          <p:nvPr/>
        </p:nvSpPr>
        <p:spPr>
          <a:xfrm>
            <a:off x="7490691" y="1043710"/>
            <a:ext cx="15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54BB68-D174-4509-92BD-E8B1969DB75B}"/>
              </a:ext>
            </a:extLst>
          </p:cNvPr>
          <p:cNvCxnSpPr>
            <a:stCxn id="12" idx="2"/>
          </p:cNvCxnSpPr>
          <p:nvPr/>
        </p:nvCxnSpPr>
        <p:spPr>
          <a:xfrm>
            <a:off x="7488080" y="1920983"/>
            <a:ext cx="2611" cy="49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A2259D-ED4E-44B5-9512-F49E4024637A}"/>
              </a:ext>
            </a:extLst>
          </p:cNvPr>
          <p:cNvSpPr txBox="1"/>
          <p:nvPr/>
        </p:nvSpPr>
        <p:spPr>
          <a:xfrm>
            <a:off x="6896951" y="2327566"/>
            <a:ext cx="120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1686B5-61AE-41A1-A9EA-4AEA64B99B5E}"/>
              </a:ext>
            </a:extLst>
          </p:cNvPr>
          <p:cNvSpPr txBox="1"/>
          <p:nvPr/>
        </p:nvSpPr>
        <p:spPr>
          <a:xfrm>
            <a:off x="7523019" y="1981200"/>
            <a:ext cx="15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1248A0-647D-4EF2-9701-3C820F5AF723}"/>
              </a:ext>
            </a:extLst>
          </p:cNvPr>
          <p:cNvSpPr/>
          <p:nvPr/>
        </p:nvSpPr>
        <p:spPr>
          <a:xfrm>
            <a:off x="6382327" y="646423"/>
            <a:ext cx="2119139" cy="214283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6D5F7-2DCB-4B5F-A546-70E94B493B9C}"/>
              </a:ext>
            </a:extLst>
          </p:cNvPr>
          <p:cNvCxnSpPr/>
          <p:nvPr/>
        </p:nvCxnSpPr>
        <p:spPr>
          <a:xfrm flipV="1">
            <a:off x="8501466" y="415636"/>
            <a:ext cx="651770" cy="41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7E71C-0BB4-454C-A2FB-888C090C93BC}"/>
              </a:ext>
            </a:extLst>
          </p:cNvPr>
          <p:cNvSpPr txBox="1"/>
          <p:nvPr/>
        </p:nvSpPr>
        <p:spPr>
          <a:xfrm>
            <a:off x="9245600" y="277091"/>
            <a:ext cx="14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Control-plane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777AF-D67D-48BE-82A0-757C0008E885}"/>
              </a:ext>
            </a:extLst>
          </p:cNvPr>
          <p:cNvSpPr/>
          <p:nvPr/>
        </p:nvSpPr>
        <p:spPr>
          <a:xfrm>
            <a:off x="8501466" y="3800948"/>
            <a:ext cx="2854036" cy="2429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739467-C759-4ABB-B947-392C20BDDCE0}"/>
              </a:ext>
            </a:extLst>
          </p:cNvPr>
          <p:cNvSpPr txBox="1"/>
          <p:nvPr/>
        </p:nvSpPr>
        <p:spPr>
          <a:xfrm>
            <a:off x="8723310" y="6205073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K8snode1:192.167.10.71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7F8FC-3DDB-4B60-B3DD-BFF3DDC1C4B8}"/>
              </a:ext>
            </a:extLst>
          </p:cNvPr>
          <p:cNvSpPr/>
          <p:nvPr/>
        </p:nvSpPr>
        <p:spPr>
          <a:xfrm>
            <a:off x="4037690" y="3782414"/>
            <a:ext cx="2854036" cy="2429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2B7746-7FAC-4C8B-B61F-4842CEC09A44}"/>
              </a:ext>
            </a:extLst>
          </p:cNvPr>
          <p:cNvSpPr txBox="1"/>
          <p:nvPr/>
        </p:nvSpPr>
        <p:spPr>
          <a:xfrm>
            <a:off x="4206992" y="6205073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K8snode2:192.167.10.72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32408-92BD-4138-BDBC-5C8BA34BD382}"/>
              </a:ext>
            </a:extLst>
          </p:cNvPr>
          <p:cNvSpPr txBox="1"/>
          <p:nvPr/>
        </p:nvSpPr>
        <p:spPr>
          <a:xfrm>
            <a:off x="10501745" y="5865091"/>
            <a:ext cx="85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4CBAD-FBD1-474D-91A4-563B9452B7F0}"/>
              </a:ext>
            </a:extLst>
          </p:cNvPr>
          <p:cNvSpPr txBox="1"/>
          <p:nvPr/>
        </p:nvSpPr>
        <p:spPr>
          <a:xfrm>
            <a:off x="6035952" y="5860474"/>
            <a:ext cx="85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56D4CA-1A9B-454A-8C1B-4C0151D66804}"/>
              </a:ext>
            </a:extLst>
          </p:cNvPr>
          <p:cNvSpPr txBox="1"/>
          <p:nvPr/>
        </p:nvSpPr>
        <p:spPr>
          <a:xfrm>
            <a:off x="8633388" y="2730971"/>
            <a:ext cx="1103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Docker, </a:t>
            </a:r>
            <a:r>
              <a:rPr lang="en-US" sz="1100" dirty="0" err="1"/>
              <a:t>kubelet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7B46B7-729C-4F76-B4C9-8C949AACB6DA}"/>
              </a:ext>
            </a:extLst>
          </p:cNvPr>
          <p:cNvSpPr txBox="1"/>
          <p:nvPr/>
        </p:nvSpPr>
        <p:spPr>
          <a:xfrm>
            <a:off x="6003634" y="3796146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A4526A-E369-4EE4-88D8-1427595E5ACE}"/>
              </a:ext>
            </a:extLst>
          </p:cNvPr>
          <p:cNvSpPr txBox="1"/>
          <p:nvPr/>
        </p:nvSpPr>
        <p:spPr>
          <a:xfrm>
            <a:off x="10469424" y="3810002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kubelet</a:t>
            </a:r>
            <a:endParaRPr lang="en-US" dirty="0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5AC3B6DD-306E-45B9-A6C5-7486109B904A}"/>
              </a:ext>
            </a:extLst>
          </p:cNvPr>
          <p:cNvCxnSpPr>
            <a:stCxn id="22" idx="3"/>
            <a:endCxn id="6" idx="3"/>
          </p:cNvCxnSpPr>
          <p:nvPr/>
        </p:nvCxnSpPr>
        <p:spPr>
          <a:xfrm flipH="1" flipV="1">
            <a:off x="8110512" y="831089"/>
            <a:ext cx="3244990" cy="4184441"/>
          </a:xfrm>
          <a:prstGeom prst="curvedConnector3">
            <a:avLst>
              <a:gd name="adj1" fmla="val -7045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FD72903-853D-4B39-8B11-C64521BBE1A8}"/>
              </a:ext>
            </a:extLst>
          </p:cNvPr>
          <p:cNvSpPr txBox="1"/>
          <p:nvPr/>
        </p:nvSpPr>
        <p:spPr>
          <a:xfrm>
            <a:off x="10704943" y="2068945"/>
            <a:ext cx="115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Kubeadm</a:t>
            </a:r>
            <a:r>
              <a:rPr lang="en-US" sz="1200" dirty="0"/>
              <a:t> join…</a:t>
            </a:r>
          </a:p>
          <a:p>
            <a:r>
              <a:rPr lang="en-US" sz="1200" dirty="0"/>
              <a:t>token</a:t>
            </a:r>
            <a:endParaRPr lang="en-US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A330A38-0830-4CA9-A6E7-AF7DACD94F50}"/>
              </a:ext>
            </a:extLst>
          </p:cNvPr>
          <p:cNvCxnSpPr>
            <a:stCxn id="24" idx="1"/>
            <a:endCxn id="6" idx="1"/>
          </p:cNvCxnSpPr>
          <p:nvPr/>
        </p:nvCxnSpPr>
        <p:spPr>
          <a:xfrm rot="10800000" flipH="1">
            <a:off x="4037690" y="831090"/>
            <a:ext cx="2807440" cy="4165907"/>
          </a:xfrm>
          <a:prstGeom prst="curvedConnector3">
            <a:avLst>
              <a:gd name="adj1" fmla="val -8143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A7008A2-26C8-48B5-8B32-A1B48E02EA8D}"/>
              </a:ext>
            </a:extLst>
          </p:cNvPr>
          <p:cNvSpPr txBox="1"/>
          <p:nvPr/>
        </p:nvSpPr>
        <p:spPr>
          <a:xfrm>
            <a:off x="3486703" y="2221345"/>
            <a:ext cx="121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Kubeadm</a:t>
            </a:r>
            <a:r>
              <a:rPr lang="en-US" sz="1200" dirty="0"/>
              <a:t> join…</a:t>
            </a:r>
          </a:p>
          <a:p>
            <a:r>
              <a:rPr lang="en-US" sz="1200" dirty="0"/>
              <a:t>token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9C9CB8-F380-401C-BDA9-16D854541071}"/>
              </a:ext>
            </a:extLst>
          </p:cNvPr>
          <p:cNvCxnSpPr>
            <a:cxnSpLocks/>
            <a:stCxn id="16" idx="2"/>
            <a:endCxn id="29" idx="0"/>
          </p:cNvCxnSpPr>
          <p:nvPr/>
        </p:nvCxnSpPr>
        <p:spPr>
          <a:xfrm flipH="1">
            <a:off x="6448147" y="2696898"/>
            <a:ext cx="1049168" cy="109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E327E76-4B09-4E2C-A865-C26FCA4A5356}"/>
              </a:ext>
            </a:extLst>
          </p:cNvPr>
          <p:cNvSpPr txBox="1"/>
          <p:nvPr/>
        </p:nvSpPr>
        <p:spPr>
          <a:xfrm>
            <a:off x="6890329" y="2992581"/>
            <a:ext cx="15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B0AD19-36C9-4F29-BE57-462202FCF9AE}"/>
              </a:ext>
            </a:extLst>
          </p:cNvPr>
          <p:cNvCxnSpPr>
            <a:stCxn id="29" idx="2"/>
            <a:endCxn id="27" idx="0"/>
          </p:cNvCxnSpPr>
          <p:nvPr/>
        </p:nvCxnSpPr>
        <p:spPr>
          <a:xfrm>
            <a:off x="6448147" y="4165478"/>
            <a:ext cx="14684" cy="16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6D8F07-B0BB-4431-BFF8-8B667A4FC1F2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5958435" y="5264726"/>
            <a:ext cx="504396" cy="5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9E466D2-D4C9-4C3C-8077-ABC7D1D9008B}"/>
              </a:ext>
            </a:extLst>
          </p:cNvPr>
          <p:cNvSpPr/>
          <p:nvPr/>
        </p:nvSpPr>
        <p:spPr>
          <a:xfrm>
            <a:off x="5504873" y="5015530"/>
            <a:ext cx="844520" cy="326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92A4DF-BD94-41CA-9BC3-463BA00D51D9}"/>
              </a:ext>
            </a:extLst>
          </p:cNvPr>
          <p:cNvSpPr/>
          <p:nvPr/>
        </p:nvSpPr>
        <p:spPr>
          <a:xfrm>
            <a:off x="5100531" y="4996998"/>
            <a:ext cx="643323" cy="258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veth</a:t>
            </a:r>
            <a:endParaRPr lang="en-US" sz="12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0AB11D-B26C-4C2F-9BA7-F481A789D454}"/>
              </a:ext>
            </a:extLst>
          </p:cNvPr>
          <p:cNvSpPr/>
          <p:nvPr/>
        </p:nvSpPr>
        <p:spPr>
          <a:xfrm>
            <a:off x="4516582" y="5180302"/>
            <a:ext cx="1059554" cy="344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nginx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D7F3DE-8AC9-4CDE-BB70-C0292DE1B163}"/>
              </a:ext>
            </a:extLst>
          </p:cNvPr>
          <p:cNvCxnSpPr>
            <a:stCxn id="27" idx="1"/>
            <a:endCxn id="49" idx="4"/>
          </p:cNvCxnSpPr>
          <p:nvPr/>
        </p:nvCxnSpPr>
        <p:spPr>
          <a:xfrm flipH="1" flipV="1">
            <a:off x="5046359" y="5524901"/>
            <a:ext cx="989593" cy="52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miley Face 51">
            <a:extLst>
              <a:ext uri="{FF2B5EF4-FFF2-40B4-BE49-F238E27FC236}">
                <a16:creationId xmlns:a16="http://schemas.microsoft.com/office/drawing/2014/main" id="{F6A7A86B-28AA-45C4-81F7-7ABE12F3A397}"/>
              </a:ext>
            </a:extLst>
          </p:cNvPr>
          <p:cNvSpPr/>
          <p:nvPr/>
        </p:nvSpPr>
        <p:spPr>
          <a:xfrm>
            <a:off x="434109" y="572654"/>
            <a:ext cx="628075" cy="56341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6675404F-3BB3-4966-8299-9CC5D40C7A6F}"/>
              </a:ext>
            </a:extLst>
          </p:cNvPr>
          <p:cNvSpPr/>
          <p:nvPr/>
        </p:nvSpPr>
        <p:spPr>
          <a:xfrm>
            <a:off x="8633388" y="1810327"/>
            <a:ext cx="974571" cy="5763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AE12AB-5F81-4145-A671-14986E3E06CA}"/>
              </a:ext>
            </a:extLst>
          </p:cNvPr>
          <p:cNvCxnSpPr>
            <a:endCxn id="53" idx="2"/>
          </p:cNvCxnSpPr>
          <p:nvPr/>
        </p:nvCxnSpPr>
        <p:spPr>
          <a:xfrm>
            <a:off x="8062982" y="1704109"/>
            <a:ext cx="570406" cy="394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2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4DF015-67D2-4105-A54D-11DA66ABA3E5}"/>
              </a:ext>
            </a:extLst>
          </p:cNvPr>
          <p:cNvSpPr/>
          <p:nvPr/>
        </p:nvSpPr>
        <p:spPr>
          <a:xfrm>
            <a:off x="2586181" y="295563"/>
            <a:ext cx="9245600" cy="2678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B04FD2-89FE-469A-8DD1-E9EE588A1B44}"/>
              </a:ext>
            </a:extLst>
          </p:cNvPr>
          <p:cNvSpPr/>
          <p:nvPr/>
        </p:nvSpPr>
        <p:spPr>
          <a:xfrm>
            <a:off x="2586181" y="3883891"/>
            <a:ext cx="92456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21BAA-58B6-44AC-9EBA-334BF1AB7DCC}"/>
              </a:ext>
            </a:extLst>
          </p:cNvPr>
          <p:cNvSpPr txBox="1"/>
          <p:nvPr/>
        </p:nvSpPr>
        <p:spPr>
          <a:xfrm>
            <a:off x="2595417" y="-27704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K8snode1:192.167.10.71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1E5B2-817C-4C03-B2C8-E70E08B92FC0}"/>
              </a:ext>
            </a:extLst>
          </p:cNvPr>
          <p:cNvSpPr txBox="1"/>
          <p:nvPr/>
        </p:nvSpPr>
        <p:spPr>
          <a:xfrm>
            <a:off x="2609271" y="3652992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K8snode2:192.167.10.72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5E052-51A2-4C01-BD5D-E5D161C2CA8A}"/>
              </a:ext>
            </a:extLst>
          </p:cNvPr>
          <p:cNvSpPr txBox="1"/>
          <p:nvPr/>
        </p:nvSpPr>
        <p:spPr>
          <a:xfrm>
            <a:off x="10667999" y="314038"/>
            <a:ext cx="1151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Docker, </a:t>
            </a:r>
            <a:r>
              <a:rPr lang="en-US" sz="1200" dirty="0" err="1"/>
              <a:t>kubelet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18497-B4CE-4BCB-B56F-271C9A26B298}"/>
              </a:ext>
            </a:extLst>
          </p:cNvPr>
          <p:cNvSpPr txBox="1"/>
          <p:nvPr/>
        </p:nvSpPr>
        <p:spPr>
          <a:xfrm>
            <a:off x="10691091" y="3893133"/>
            <a:ext cx="1151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Docker, </a:t>
            </a:r>
            <a:r>
              <a:rPr lang="en-US" sz="1200" dirty="0" err="1"/>
              <a:t>kubelet</a:t>
            </a:r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0853A3-C169-486C-8324-FFE241FEAF3F}"/>
              </a:ext>
            </a:extLst>
          </p:cNvPr>
          <p:cNvSpPr/>
          <p:nvPr/>
        </p:nvSpPr>
        <p:spPr>
          <a:xfrm>
            <a:off x="7858181" y="4461163"/>
            <a:ext cx="1588654" cy="766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Db:3306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27DF8-08CA-4A7F-A61F-FBB6F4C836E5}"/>
              </a:ext>
            </a:extLst>
          </p:cNvPr>
          <p:cNvSpPr txBox="1"/>
          <p:nvPr/>
        </p:nvSpPr>
        <p:spPr>
          <a:xfrm>
            <a:off x="8144507" y="516312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172.18.0.6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7E1034-8CE7-4D73-BF5B-2DDC5D736730}"/>
              </a:ext>
            </a:extLst>
          </p:cNvPr>
          <p:cNvSpPr/>
          <p:nvPr/>
        </p:nvSpPr>
        <p:spPr>
          <a:xfrm>
            <a:off x="7539528" y="568115"/>
            <a:ext cx="1865744" cy="90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Ghost:2368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41EF4-4278-432C-930D-24E3755F7C9C}"/>
              </a:ext>
            </a:extLst>
          </p:cNvPr>
          <p:cNvSpPr txBox="1"/>
          <p:nvPr/>
        </p:nvSpPr>
        <p:spPr>
          <a:xfrm>
            <a:off x="7927454" y="1380918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172.17.0.6</a:t>
            </a:r>
          </a:p>
          <a:p>
            <a:r>
              <a:rPr lang="en-US" dirty="0"/>
              <a:t>Ping 172.18.0.6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EFC53-AEC2-45CD-A652-3312586C7638}"/>
              </a:ext>
            </a:extLst>
          </p:cNvPr>
          <p:cNvSpPr/>
          <p:nvPr/>
        </p:nvSpPr>
        <p:spPr>
          <a:xfrm>
            <a:off x="362527" y="1782618"/>
            <a:ext cx="489527" cy="267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k8smaster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889089-3F03-41F9-B85E-9816A93FB3CE}"/>
              </a:ext>
            </a:extLst>
          </p:cNvPr>
          <p:cNvSpPr txBox="1"/>
          <p:nvPr/>
        </p:nvSpPr>
        <p:spPr>
          <a:xfrm>
            <a:off x="83127" y="5015345"/>
            <a:ext cx="2410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Pod-to-pod communication:</a:t>
            </a:r>
          </a:p>
          <a:p>
            <a:r>
              <a:rPr lang="en-US" dirty="0"/>
              <a:t>Any pod should be able to talk to any pod on a k8s cluster through its </a:t>
            </a:r>
            <a:r>
              <a:rPr lang="en-US" dirty="0" err="1"/>
              <a:t>ipaddress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0D2C9-265B-4EB3-B7D5-13AEA48F2FAA}"/>
              </a:ext>
            </a:extLst>
          </p:cNvPr>
          <p:cNvSpPr txBox="1"/>
          <p:nvPr/>
        </p:nvSpPr>
        <p:spPr>
          <a:xfrm>
            <a:off x="2604659" y="1782618"/>
            <a:ext cx="44519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canal</a:t>
            </a:r>
          </a:p>
          <a:p>
            <a:r>
              <a:rPr lang="en-US" sz="1400" dirty="0" err="1"/>
              <a:t>Kubeproxy</a:t>
            </a:r>
            <a:endParaRPr lang="en-US" sz="1400" dirty="0"/>
          </a:p>
          <a:p>
            <a:r>
              <a:rPr lang="en-US" sz="1400" dirty="0"/>
              <a:t>Route:</a:t>
            </a:r>
          </a:p>
          <a:p>
            <a:r>
              <a:rPr lang="en-US" sz="1400" dirty="0"/>
              <a:t>172.18.0.0  next hop 192.167.10.72</a:t>
            </a:r>
          </a:p>
          <a:p>
            <a:r>
              <a:rPr lang="en-US" sz="1400" dirty="0"/>
              <a:t>172.17.0.0 next hop 192.167.10.71</a:t>
            </a:r>
          </a:p>
          <a:p>
            <a:endParaRPr lang="en-US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E0C30AF1-F7C1-46D7-BC5C-06A953A1BE79}"/>
              </a:ext>
            </a:extLst>
          </p:cNvPr>
          <p:cNvSpPr/>
          <p:nvPr/>
        </p:nvSpPr>
        <p:spPr>
          <a:xfrm>
            <a:off x="655782" y="1505527"/>
            <a:ext cx="2410691" cy="380538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94879-9455-4640-8FA7-261BC9D17A53}"/>
              </a:ext>
            </a:extLst>
          </p:cNvPr>
          <p:cNvSpPr txBox="1"/>
          <p:nvPr/>
        </p:nvSpPr>
        <p:spPr>
          <a:xfrm>
            <a:off x="969818" y="1431631"/>
            <a:ext cx="156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Mesh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0C2A78-C94E-4856-B29D-F680318278B8}"/>
              </a:ext>
            </a:extLst>
          </p:cNvPr>
          <p:cNvSpPr txBox="1"/>
          <p:nvPr/>
        </p:nvSpPr>
        <p:spPr>
          <a:xfrm>
            <a:off x="938644" y="3205018"/>
            <a:ext cx="132426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Calico(AWS), flannel (oracle), cloud-weave(GC), (overlay n/w </a:t>
            </a:r>
            <a:r>
              <a:rPr lang="en-US" sz="1100" dirty="0">
                <a:sym typeface="Wingdings" panose="05000000000000000000" pitchFamily="2" charset="2"/>
              </a:rPr>
              <a:t> docker swarm</a:t>
            </a:r>
            <a:r>
              <a:rPr lang="en-US" sz="11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34D249-A25A-4A86-8CF4-8F85612FF4CF}"/>
              </a:ext>
            </a:extLst>
          </p:cNvPr>
          <p:cNvSpPr txBox="1"/>
          <p:nvPr/>
        </p:nvSpPr>
        <p:spPr>
          <a:xfrm>
            <a:off x="2648809" y="5333416"/>
            <a:ext cx="44519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canal</a:t>
            </a:r>
          </a:p>
          <a:p>
            <a:r>
              <a:rPr lang="en-US" sz="1400" dirty="0" err="1"/>
              <a:t>kubeproxy</a:t>
            </a:r>
            <a:endParaRPr lang="en-US" sz="1400" dirty="0"/>
          </a:p>
          <a:p>
            <a:r>
              <a:rPr lang="en-US" sz="1400" dirty="0"/>
              <a:t>Route:</a:t>
            </a:r>
          </a:p>
          <a:p>
            <a:r>
              <a:rPr lang="en-US" sz="1400" dirty="0"/>
              <a:t>172.18.0.0  next hop 192.167.10.72</a:t>
            </a:r>
          </a:p>
          <a:p>
            <a:r>
              <a:rPr lang="en-US" sz="1400" dirty="0"/>
              <a:t>172.17.0.0 next hop 192.167.10.71</a:t>
            </a:r>
          </a:p>
          <a:p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F5D0A8-A997-4057-B22D-33C247389FDB}"/>
              </a:ext>
            </a:extLst>
          </p:cNvPr>
          <p:cNvCxnSpPr/>
          <p:nvPr/>
        </p:nvCxnSpPr>
        <p:spPr>
          <a:xfrm flipH="1" flipV="1">
            <a:off x="7539528" y="1200727"/>
            <a:ext cx="480292" cy="69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1E3751-2077-483B-BDCD-ED5B37AAD85F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3853133" y="341628"/>
            <a:ext cx="3582140" cy="67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9CE72D-6F89-4E72-A7AE-B44A53D0EDA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401636" y="341628"/>
            <a:ext cx="451497" cy="217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8FD7FD-48D2-4620-9BE9-0E2152C37616}"/>
              </a:ext>
            </a:extLst>
          </p:cNvPr>
          <p:cNvCxnSpPr/>
          <p:nvPr/>
        </p:nvCxnSpPr>
        <p:spPr>
          <a:xfrm flipH="1">
            <a:off x="4572000" y="2519159"/>
            <a:ext cx="618836" cy="115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7DC022-249A-430B-B842-2EDB59F8CC01}"/>
              </a:ext>
            </a:extLst>
          </p:cNvPr>
          <p:cNvCxnSpPr>
            <a:stCxn id="5" idx="2"/>
            <a:endCxn id="8" idx="2"/>
          </p:cNvCxnSpPr>
          <p:nvPr/>
        </p:nvCxnSpPr>
        <p:spPr>
          <a:xfrm>
            <a:off x="3866987" y="4022324"/>
            <a:ext cx="3991194" cy="8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2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813AC6-9845-4D46-A603-3454E8A77472}"/>
              </a:ext>
            </a:extLst>
          </p:cNvPr>
          <p:cNvSpPr/>
          <p:nvPr/>
        </p:nvSpPr>
        <p:spPr>
          <a:xfrm>
            <a:off x="325367" y="5939405"/>
            <a:ext cx="5528345" cy="43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(6C, 6G) (-2C, -2G)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3E2EA-F3FB-486E-BC5A-FB3C41C59103}"/>
              </a:ext>
            </a:extLst>
          </p:cNvPr>
          <p:cNvSpPr/>
          <p:nvPr/>
        </p:nvSpPr>
        <p:spPr>
          <a:xfrm>
            <a:off x="325367" y="5503177"/>
            <a:ext cx="5511567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VMM(virtual Machine manager)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794BBE-DBCF-4DC0-A93F-F89BF6E762BF}"/>
              </a:ext>
            </a:extLst>
          </p:cNvPr>
          <p:cNvSpPr/>
          <p:nvPr/>
        </p:nvSpPr>
        <p:spPr>
          <a:xfrm>
            <a:off x="451202" y="3036813"/>
            <a:ext cx="2273416" cy="233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OS: Ubuntu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War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(0.5C, 0.5G)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6295A-CB24-474C-9BBD-88AAF8C45772}"/>
              </a:ext>
            </a:extLst>
          </p:cNvPr>
          <p:cNvSpPr/>
          <p:nvPr/>
        </p:nvSpPr>
        <p:spPr>
          <a:xfrm>
            <a:off x="3363580" y="3036813"/>
            <a:ext cx="2273416" cy="233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OS: Fedora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App data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(0.5C,0.5G)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93EC7-66CB-4F85-AE35-E1749FF855DC}"/>
              </a:ext>
            </a:extLst>
          </p:cNvPr>
          <p:cNvSpPr txBox="1"/>
          <p:nvPr/>
        </p:nvSpPr>
        <p:spPr>
          <a:xfrm>
            <a:off x="451201" y="2726421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VM1: IP1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8732B-0BD2-4E2A-9958-C738FC2027E1}"/>
              </a:ext>
            </a:extLst>
          </p:cNvPr>
          <p:cNvSpPr txBox="1"/>
          <p:nvPr/>
        </p:nvSpPr>
        <p:spPr>
          <a:xfrm>
            <a:off x="3296467" y="2667481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VM2: IP2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2AC93D-7ED8-4929-89ED-F935F959D25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24618" y="4202883"/>
            <a:ext cx="638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8828F0-4EDC-46AC-80B2-8154FD5C3304}"/>
              </a:ext>
            </a:extLst>
          </p:cNvPr>
          <p:cNvSpPr txBox="1"/>
          <p:nvPr/>
        </p:nvSpPr>
        <p:spPr>
          <a:xfrm>
            <a:off x="192947" y="209725"/>
            <a:ext cx="521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speed: mins</a:t>
            </a:r>
          </a:p>
          <a:p>
            <a:pPr marL="342900" indent="-342900">
              <a:buAutoNum type="arabicPeriod"/>
            </a:pPr>
            <a:r>
              <a:rPr lang="en-US" dirty="0"/>
              <a:t>Share-ability: snapshot/checkpoint/appliance: 1.6 GB</a:t>
            </a:r>
          </a:p>
          <a:p>
            <a:pPr marL="342900" indent="-342900">
              <a:buAutoNum type="arabicPeriod"/>
            </a:pPr>
            <a:r>
              <a:rPr lang="en-US" dirty="0"/>
              <a:t>Repeat-ability: run sheets, scripts</a:t>
            </a:r>
          </a:p>
          <a:p>
            <a:pPr marL="342900" indent="-342900">
              <a:buAutoNum type="arabicPeriod"/>
            </a:pPr>
            <a:r>
              <a:rPr lang="en-US" dirty="0"/>
              <a:t>Bang-for-buck: limited, fragmented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8412B-F089-432D-B779-006CA50629FC}"/>
              </a:ext>
            </a:extLst>
          </p:cNvPr>
          <p:cNvSpPr/>
          <p:nvPr/>
        </p:nvSpPr>
        <p:spPr>
          <a:xfrm>
            <a:off x="13710408" y="1953552"/>
            <a:ext cx="1803633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62C966-632C-4FA3-9B4E-4394AEF7B3DF}"/>
              </a:ext>
            </a:extLst>
          </p:cNvPr>
          <p:cNvSpPr/>
          <p:nvPr/>
        </p:nvSpPr>
        <p:spPr>
          <a:xfrm>
            <a:off x="13232235" y="1659938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9DC3CB1-DB16-49EF-91B7-57886217EA96}"/>
              </a:ext>
            </a:extLst>
          </p:cNvPr>
          <p:cNvSpPr/>
          <p:nvPr/>
        </p:nvSpPr>
        <p:spPr>
          <a:xfrm>
            <a:off x="13106400" y="1542492"/>
            <a:ext cx="125835" cy="1115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5B425-4571-4174-B085-432E062F4B15}"/>
              </a:ext>
            </a:extLst>
          </p:cNvPr>
          <p:cNvSpPr txBox="1"/>
          <p:nvPr/>
        </p:nvSpPr>
        <p:spPr>
          <a:xfrm>
            <a:off x="12192000" y="1953552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56E4EA-BB1B-47DB-BF3C-37752A35367A}"/>
              </a:ext>
            </a:extLst>
          </p:cNvPr>
          <p:cNvSpPr/>
          <p:nvPr/>
        </p:nvSpPr>
        <p:spPr>
          <a:xfrm>
            <a:off x="15111369" y="2348917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1425E56-C4C0-4F19-8BDC-8A2AF0DA021E}"/>
              </a:ext>
            </a:extLst>
          </p:cNvPr>
          <p:cNvSpPr/>
          <p:nvPr/>
        </p:nvSpPr>
        <p:spPr>
          <a:xfrm>
            <a:off x="15916712" y="1466991"/>
            <a:ext cx="125835" cy="1477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93479-5749-43B7-AFE9-BC62C47A8451}"/>
              </a:ext>
            </a:extLst>
          </p:cNvPr>
          <p:cNvSpPr txBox="1"/>
          <p:nvPr/>
        </p:nvSpPr>
        <p:spPr>
          <a:xfrm>
            <a:off x="16000603" y="1979585"/>
            <a:ext cx="8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Fedora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3A2C9-7349-4EFD-8E9B-9A48703EC3A5}"/>
              </a:ext>
            </a:extLst>
          </p:cNvPr>
          <p:cNvSpPr txBox="1"/>
          <p:nvPr/>
        </p:nvSpPr>
        <p:spPr>
          <a:xfrm>
            <a:off x="12436947" y="2944319"/>
            <a:ext cx="61541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LxC</a:t>
            </a:r>
            <a:r>
              <a:rPr lang="en-US" dirty="0"/>
              <a:t> – </a:t>
            </a:r>
            <a:r>
              <a:rPr lang="en-US" dirty="0" err="1"/>
              <a:t>linux</a:t>
            </a:r>
            <a:r>
              <a:rPr lang="en-US" dirty="0"/>
              <a:t> container</a:t>
            </a:r>
          </a:p>
          <a:p>
            <a:pPr marL="800100" lvl="1" indent="-342900">
              <a:buAutoNum type="arabicPeriod"/>
            </a:pPr>
            <a:r>
              <a:rPr lang="en-US" dirty="0"/>
              <a:t>Sandboxed env</a:t>
            </a:r>
          </a:p>
          <a:p>
            <a:pPr marL="800100" lvl="1" indent="-342900">
              <a:buAutoNum type="arabicPeriod"/>
            </a:pPr>
            <a:r>
              <a:rPr lang="en-US" dirty="0"/>
              <a:t>Geeky</a:t>
            </a:r>
          </a:p>
          <a:p>
            <a:pPr marL="342900" indent="-342900">
              <a:buAutoNum type="arabicPeriod"/>
            </a:pPr>
            <a:r>
              <a:rPr lang="en-US" dirty="0"/>
              <a:t>Open container consortium</a:t>
            </a:r>
          </a:p>
          <a:p>
            <a:pPr marL="800100" lvl="1" indent="-342900">
              <a:buAutoNum type="arabicPeriod"/>
            </a:pPr>
            <a:r>
              <a:rPr lang="en-US" dirty="0"/>
              <a:t>Open container specs</a:t>
            </a:r>
          </a:p>
          <a:p>
            <a:pPr marL="1257300" lvl="2" indent="-342900">
              <a:buAutoNum type="arabicPeriod"/>
            </a:pPr>
            <a:r>
              <a:rPr lang="en-US" dirty="0"/>
              <a:t>Ease the way we work with container</a:t>
            </a:r>
          </a:p>
          <a:p>
            <a:pPr marL="1257300" lvl="2" indent="-342900">
              <a:buAutoNum type="arabicPeriod"/>
            </a:pPr>
            <a:r>
              <a:rPr lang="en-US" dirty="0"/>
              <a:t>Docker – open source </a:t>
            </a:r>
            <a:r>
              <a:rPr lang="en-US" dirty="0" err="1"/>
              <a:t>impl</a:t>
            </a:r>
            <a:r>
              <a:rPr lang="en-US" dirty="0"/>
              <a:t> of open container spec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CB5446-8034-49EE-8DE4-B3B0CBB39925}"/>
              </a:ext>
            </a:extLst>
          </p:cNvPr>
          <p:cNvSpPr/>
          <p:nvPr/>
        </p:nvSpPr>
        <p:spPr>
          <a:xfrm>
            <a:off x="6470329" y="5925058"/>
            <a:ext cx="5528345" cy="43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(6C, 6G) (-2C, -2G)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F396E2-2277-4AE6-ABAC-5F4F34C35461}"/>
              </a:ext>
            </a:extLst>
          </p:cNvPr>
          <p:cNvSpPr/>
          <p:nvPr/>
        </p:nvSpPr>
        <p:spPr>
          <a:xfrm>
            <a:off x="6470329" y="5480909"/>
            <a:ext cx="5511567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daemon/docker engine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35B5DD-AAF8-4310-9525-C0571F763874}"/>
              </a:ext>
            </a:extLst>
          </p:cNvPr>
          <p:cNvSpPr/>
          <p:nvPr/>
        </p:nvSpPr>
        <p:spPr>
          <a:xfrm>
            <a:off x="6561591" y="3392677"/>
            <a:ext cx="1676555" cy="2028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(-1C, -1G)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347093-B664-48C8-9168-06B8A404CB6E}"/>
              </a:ext>
            </a:extLst>
          </p:cNvPr>
          <p:cNvSpPr/>
          <p:nvPr/>
        </p:nvSpPr>
        <p:spPr>
          <a:xfrm>
            <a:off x="8435628" y="3318275"/>
            <a:ext cx="1671047" cy="2028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(-1C,-1G)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BC273F-F9F9-4CF0-96C0-11A7A36F7BD1}"/>
              </a:ext>
            </a:extLst>
          </p:cNvPr>
          <p:cNvCxnSpPr>
            <a:stCxn id="23" idx="2"/>
          </p:cNvCxnSpPr>
          <p:nvPr/>
        </p:nvCxnSpPr>
        <p:spPr>
          <a:xfrm>
            <a:off x="6561591" y="4406882"/>
            <a:ext cx="105559" cy="1510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64484C-C0AB-4F57-868E-871AA1C1ED91}"/>
              </a:ext>
            </a:extLst>
          </p:cNvPr>
          <p:cNvCxnSpPr/>
          <p:nvPr/>
        </p:nvCxnSpPr>
        <p:spPr>
          <a:xfrm>
            <a:off x="10106675" y="4396910"/>
            <a:ext cx="105559" cy="1510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2D53DD6-DFB3-4E7B-BFD7-0221AADE31EE}"/>
              </a:ext>
            </a:extLst>
          </p:cNvPr>
          <p:cNvSpPr/>
          <p:nvPr/>
        </p:nvSpPr>
        <p:spPr>
          <a:xfrm>
            <a:off x="7049781" y="3216233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87B437-B35F-4042-A998-395574713EC3}"/>
              </a:ext>
            </a:extLst>
          </p:cNvPr>
          <p:cNvSpPr/>
          <p:nvPr/>
        </p:nvSpPr>
        <p:spPr>
          <a:xfrm>
            <a:off x="8831829" y="3065623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413DED-4A7B-48D6-A59F-8302542AA18A}"/>
              </a:ext>
            </a:extLst>
          </p:cNvPr>
          <p:cNvSpPr txBox="1"/>
          <p:nvPr/>
        </p:nvSpPr>
        <p:spPr>
          <a:xfrm>
            <a:off x="6344874" y="210748"/>
            <a:ext cx="521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speed: </a:t>
            </a:r>
            <a:r>
              <a:rPr lang="en-US" dirty="0" err="1"/>
              <a:t>ms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Share-ability: images</a:t>
            </a:r>
          </a:p>
          <a:p>
            <a:pPr marL="342900" indent="-342900">
              <a:buAutoNum type="arabicPeriod"/>
            </a:pPr>
            <a:r>
              <a:rPr lang="en-US" dirty="0"/>
              <a:t>Repeat-ability: DSL, code</a:t>
            </a:r>
          </a:p>
          <a:p>
            <a:pPr marL="342900" indent="-342900">
              <a:buAutoNum type="arabicPeriod"/>
            </a:pPr>
            <a:r>
              <a:rPr lang="en-US" dirty="0"/>
              <a:t>Bang-for-buck: ++, not fragmented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EE6D20-AA3C-4712-A342-0355F0AD0BA3}"/>
              </a:ext>
            </a:extLst>
          </p:cNvPr>
          <p:cNvSpPr txBox="1"/>
          <p:nvPr/>
        </p:nvSpPr>
        <p:spPr>
          <a:xfrm>
            <a:off x="325368" y="6493764"/>
            <a:ext cx="55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Isolation: Network, file system, process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773F02-6C5C-42E4-A683-7145E5304BB1}"/>
              </a:ext>
            </a:extLst>
          </p:cNvPr>
          <p:cNvSpPr txBox="1"/>
          <p:nvPr/>
        </p:nvSpPr>
        <p:spPr>
          <a:xfrm>
            <a:off x="6461940" y="6462586"/>
            <a:ext cx="55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Isolation: Network, file system,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9844A7-E186-4DCB-BF74-B813076C37D9}"/>
              </a:ext>
            </a:extLst>
          </p:cNvPr>
          <p:cNvSpPr txBox="1"/>
          <p:nvPr/>
        </p:nvSpPr>
        <p:spPr>
          <a:xfrm>
            <a:off x="6964822" y="290524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C1: IP1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B81FC-EF9C-4CAC-B83E-EE9CCDFA7317}"/>
              </a:ext>
            </a:extLst>
          </p:cNvPr>
          <p:cNvSpPr txBox="1"/>
          <p:nvPr/>
        </p:nvSpPr>
        <p:spPr>
          <a:xfrm>
            <a:off x="8817558" y="273401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C2: IP2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76BFD0-24FC-430E-841F-705CD0657B8C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8238146" y="4332480"/>
            <a:ext cx="197482" cy="74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46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4DF015-67D2-4105-A54D-11DA66ABA3E5}"/>
              </a:ext>
            </a:extLst>
          </p:cNvPr>
          <p:cNvSpPr/>
          <p:nvPr/>
        </p:nvSpPr>
        <p:spPr>
          <a:xfrm>
            <a:off x="2586181" y="295563"/>
            <a:ext cx="9245600" cy="2678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10.101.225.160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B04FD2-89FE-469A-8DD1-E9EE588A1B44}"/>
              </a:ext>
            </a:extLst>
          </p:cNvPr>
          <p:cNvSpPr/>
          <p:nvPr/>
        </p:nvSpPr>
        <p:spPr>
          <a:xfrm>
            <a:off x="2586181" y="3883891"/>
            <a:ext cx="92456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21BAA-58B6-44AC-9EBA-334BF1AB7DCC}"/>
              </a:ext>
            </a:extLst>
          </p:cNvPr>
          <p:cNvSpPr txBox="1"/>
          <p:nvPr/>
        </p:nvSpPr>
        <p:spPr>
          <a:xfrm>
            <a:off x="2595417" y="-27704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K8snode1:192.167.10.71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1E5B2-817C-4C03-B2C8-E70E08B92FC0}"/>
              </a:ext>
            </a:extLst>
          </p:cNvPr>
          <p:cNvSpPr txBox="1"/>
          <p:nvPr/>
        </p:nvSpPr>
        <p:spPr>
          <a:xfrm>
            <a:off x="2609271" y="3652992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K8snode2:192.167.10.72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5E052-51A2-4C01-BD5D-E5D161C2CA8A}"/>
              </a:ext>
            </a:extLst>
          </p:cNvPr>
          <p:cNvSpPr txBox="1"/>
          <p:nvPr/>
        </p:nvSpPr>
        <p:spPr>
          <a:xfrm>
            <a:off x="10667999" y="314038"/>
            <a:ext cx="1151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Docker, </a:t>
            </a:r>
            <a:r>
              <a:rPr lang="en-US" sz="1200" dirty="0" err="1"/>
              <a:t>kubelet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18497-B4CE-4BCB-B56F-271C9A26B298}"/>
              </a:ext>
            </a:extLst>
          </p:cNvPr>
          <p:cNvSpPr txBox="1"/>
          <p:nvPr/>
        </p:nvSpPr>
        <p:spPr>
          <a:xfrm>
            <a:off x="10691091" y="3893133"/>
            <a:ext cx="1151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Docker, </a:t>
            </a:r>
            <a:r>
              <a:rPr lang="en-US" sz="1200" dirty="0" err="1"/>
              <a:t>kubelet</a:t>
            </a:r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0853A3-C169-486C-8324-FFE241FEAF3F}"/>
              </a:ext>
            </a:extLst>
          </p:cNvPr>
          <p:cNvSpPr/>
          <p:nvPr/>
        </p:nvSpPr>
        <p:spPr>
          <a:xfrm>
            <a:off x="7858181" y="4461163"/>
            <a:ext cx="1588654" cy="766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Db:3306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27DF8-08CA-4A7F-A61F-FBB6F4C836E5}"/>
              </a:ext>
            </a:extLst>
          </p:cNvPr>
          <p:cNvSpPr txBox="1"/>
          <p:nvPr/>
        </p:nvSpPr>
        <p:spPr>
          <a:xfrm>
            <a:off x="8144507" y="516312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172.18.0.6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7E1034-8CE7-4D73-BF5B-2DDC5D736730}"/>
              </a:ext>
            </a:extLst>
          </p:cNvPr>
          <p:cNvSpPr/>
          <p:nvPr/>
        </p:nvSpPr>
        <p:spPr>
          <a:xfrm>
            <a:off x="7539528" y="568115"/>
            <a:ext cx="1865744" cy="90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Ghost:2368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41EF4-4278-432C-930D-24E3755F7C9C}"/>
              </a:ext>
            </a:extLst>
          </p:cNvPr>
          <p:cNvSpPr txBox="1"/>
          <p:nvPr/>
        </p:nvSpPr>
        <p:spPr>
          <a:xfrm>
            <a:off x="7890495" y="38344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172.17.0.6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EFC53-AEC2-45CD-A652-3312586C7638}"/>
              </a:ext>
            </a:extLst>
          </p:cNvPr>
          <p:cNvSpPr/>
          <p:nvPr/>
        </p:nvSpPr>
        <p:spPr>
          <a:xfrm>
            <a:off x="362527" y="1782618"/>
            <a:ext cx="489527" cy="267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k8smaster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889089-3F03-41F9-B85E-9816A93FB3CE}"/>
              </a:ext>
            </a:extLst>
          </p:cNvPr>
          <p:cNvSpPr txBox="1"/>
          <p:nvPr/>
        </p:nvSpPr>
        <p:spPr>
          <a:xfrm>
            <a:off x="83127" y="5015345"/>
            <a:ext cx="2410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Pod-to-pod communication:</a:t>
            </a:r>
          </a:p>
          <a:p>
            <a:r>
              <a:rPr lang="en-US" dirty="0"/>
              <a:t>Any pod should be able to talk to any pod on a k8s cluster through its </a:t>
            </a:r>
            <a:r>
              <a:rPr lang="en-US" dirty="0" err="1"/>
              <a:t>ipaddress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0D2C9-265B-4EB3-B7D5-13AEA48F2FAA}"/>
              </a:ext>
            </a:extLst>
          </p:cNvPr>
          <p:cNvSpPr txBox="1"/>
          <p:nvPr/>
        </p:nvSpPr>
        <p:spPr>
          <a:xfrm>
            <a:off x="2595417" y="1533196"/>
            <a:ext cx="44519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canal</a:t>
            </a:r>
          </a:p>
          <a:p>
            <a:r>
              <a:rPr lang="en-US" sz="1400" dirty="0" err="1"/>
              <a:t>Kubeproxy</a:t>
            </a:r>
            <a:endParaRPr lang="en-US" sz="1400" dirty="0"/>
          </a:p>
          <a:p>
            <a:r>
              <a:rPr lang="en-US" sz="1400" dirty="0"/>
              <a:t>	10.101.225.160:8888-&gt;172.18.0.6:3306</a:t>
            </a:r>
          </a:p>
          <a:p>
            <a:r>
              <a:rPr lang="en-US" sz="1400" dirty="0"/>
              <a:t>Route:</a:t>
            </a:r>
          </a:p>
          <a:p>
            <a:r>
              <a:rPr lang="en-US" sz="1400" dirty="0"/>
              <a:t>172.18.0.0  next hop 192.167.10.72</a:t>
            </a:r>
          </a:p>
          <a:p>
            <a:r>
              <a:rPr lang="en-US" sz="1400" dirty="0"/>
              <a:t>172.17.0.0 next hop 192.167.10.71</a:t>
            </a:r>
          </a:p>
          <a:p>
            <a:endParaRPr lang="en-US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E0C30AF1-F7C1-46D7-BC5C-06A953A1BE79}"/>
              </a:ext>
            </a:extLst>
          </p:cNvPr>
          <p:cNvSpPr/>
          <p:nvPr/>
        </p:nvSpPr>
        <p:spPr>
          <a:xfrm>
            <a:off x="655782" y="1505527"/>
            <a:ext cx="2410691" cy="380538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94879-9455-4640-8FA7-261BC9D17A53}"/>
              </a:ext>
            </a:extLst>
          </p:cNvPr>
          <p:cNvSpPr txBox="1"/>
          <p:nvPr/>
        </p:nvSpPr>
        <p:spPr>
          <a:xfrm>
            <a:off x="969818" y="1431631"/>
            <a:ext cx="156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Mesh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0C2A78-C94E-4856-B29D-F680318278B8}"/>
              </a:ext>
            </a:extLst>
          </p:cNvPr>
          <p:cNvSpPr txBox="1"/>
          <p:nvPr/>
        </p:nvSpPr>
        <p:spPr>
          <a:xfrm>
            <a:off x="938644" y="3205018"/>
            <a:ext cx="132426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Calico(AWS), flannel (oracle), cloud-weave(GC), (overlay n/w </a:t>
            </a:r>
            <a:r>
              <a:rPr lang="en-US" sz="1100" dirty="0">
                <a:sym typeface="Wingdings" panose="05000000000000000000" pitchFamily="2" charset="2"/>
              </a:rPr>
              <a:t> docker swarm</a:t>
            </a:r>
            <a:r>
              <a:rPr lang="en-US" sz="11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34D249-A25A-4A86-8CF4-8F85612FF4CF}"/>
              </a:ext>
            </a:extLst>
          </p:cNvPr>
          <p:cNvSpPr txBox="1"/>
          <p:nvPr/>
        </p:nvSpPr>
        <p:spPr>
          <a:xfrm>
            <a:off x="2586181" y="5124205"/>
            <a:ext cx="44519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canal</a:t>
            </a:r>
          </a:p>
          <a:p>
            <a:r>
              <a:rPr lang="en-US" sz="1400" dirty="0" err="1"/>
              <a:t>Kubeproxy</a:t>
            </a:r>
            <a:endParaRPr lang="en-US" sz="1400" dirty="0"/>
          </a:p>
          <a:p>
            <a:r>
              <a:rPr lang="en-US" sz="1400" dirty="0"/>
              <a:t>	10.101.225.160:8888-&gt;172.18.0.6:3306</a:t>
            </a:r>
          </a:p>
          <a:p>
            <a:r>
              <a:rPr lang="en-US" sz="1400" dirty="0"/>
              <a:t>Route:</a:t>
            </a:r>
          </a:p>
          <a:p>
            <a:r>
              <a:rPr lang="en-US" sz="1400" dirty="0"/>
              <a:t>172.18.0.0  next hop 192.167.10.72</a:t>
            </a:r>
          </a:p>
          <a:p>
            <a:r>
              <a:rPr lang="en-US" sz="1400" dirty="0"/>
              <a:t>172.17.0.0 next hop 192.167.10.71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31C91-5B54-4505-BCC7-67588B2BC4D4}"/>
              </a:ext>
            </a:extLst>
          </p:cNvPr>
          <p:cNvSpPr txBox="1"/>
          <p:nvPr/>
        </p:nvSpPr>
        <p:spPr>
          <a:xfrm>
            <a:off x="7858181" y="1505527"/>
            <a:ext cx="2662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jdbc:blog-db-svc:8888</a:t>
            </a:r>
          </a:p>
          <a:p>
            <a:pPr marL="342900" indent="-342900">
              <a:buAutoNum type="arabicPeriod"/>
            </a:pPr>
            <a:r>
              <a:rPr lang="en-US" sz="1400" dirty="0"/>
              <a:t>/</a:t>
            </a:r>
            <a:r>
              <a:rPr lang="en-US" sz="1400" dirty="0" err="1"/>
              <a:t>etc</a:t>
            </a:r>
            <a:r>
              <a:rPr lang="en-US" sz="1400" dirty="0"/>
              <a:t>/</a:t>
            </a:r>
            <a:r>
              <a:rPr lang="en-US" sz="1400" dirty="0" err="1"/>
              <a:t>resolv.conf</a:t>
            </a:r>
            <a:r>
              <a:rPr lang="en-US" sz="1400" dirty="0"/>
              <a:t> </a:t>
            </a:r>
          </a:p>
          <a:p>
            <a:pPr marL="342900" indent="-342900">
              <a:buAutoNum type="arabicPeriod"/>
            </a:pPr>
            <a:r>
              <a:rPr lang="en-US" sz="1400" dirty="0"/>
              <a:t>Contacts </a:t>
            </a:r>
            <a:r>
              <a:rPr lang="en-US" sz="1400" dirty="0" err="1"/>
              <a:t>dns</a:t>
            </a:r>
            <a:r>
              <a:rPr lang="en-US" sz="1400" dirty="0"/>
              <a:t> service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Jdbc</a:t>
            </a:r>
            <a:r>
              <a:rPr lang="en-US" sz="1400" dirty="0"/>
              <a:t> 10.101.225.160:8888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8CD212-AF8A-40A7-83AD-8317DDDFE967}"/>
              </a:ext>
            </a:extLst>
          </p:cNvPr>
          <p:cNvSpPr/>
          <p:nvPr/>
        </p:nvSpPr>
        <p:spPr>
          <a:xfrm>
            <a:off x="10843491" y="1123712"/>
            <a:ext cx="1256145" cy="464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dns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01B101-49A9-47C0-AC40-CD43125F3A13}"/>
              </a:ext>
            </a:extLst>
          </p:cNvPr>
          <p:cNvCxnSpPr>
            <a:endCxn id="20" idx="2"/>
          </p:cNvCxnSpPr>
          <p:nvPr/>
        </p:nvCxnSpPr>
        <p:spPr>
          <a:xfrm flipV="1">
            <a:off x="9790545" y="1356143"/>
            <a:ext cx="1052946" cy="80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B54BB57-7EE5-44EF-BF7A-B890D87F9BA1}"/>
              </a:ext>
            </a:extLst>
          </p:cNvPr>
          <p:cNvSpPr/>
          <p:nvPr/>
        </p:nvSpPr>
        <p:spPr>
          <a:xfrm>
            <a:off x="10037209" y="1450074"/>
            <a:ext cx="898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blog-</a:t>
            </a:r>
            <a:r>
              <a:rPr lang="en-US" sz="1200" dirty="0" err="1"/>
              <a:t>db</a:t>
            </a:r>
            <a:r>
              <a:rPr lang="en-US" sz="1200" dirty="0"/>
              <a:t>-svc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B2A531-ECC2-4EE5-A462-C3328719A47A}"/>
              </a:ext>
            </a:extLst>
          </p:cNvPr>
          <p:cNvCxnSpPr>
            <a:stCxn id="20" idx="4"/>
          </p:cNvCxnSpPr>
          <p:nvPr/>
        </p:nvCxnSpPr>
        <p:spPr>
          <a:xfrm flipH="1">
            <a:off x="9790545" y="1588574"/>
            <a:ext cx="1681019" cy="77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73BA348-5F4F-4109-9F30-ED85EB1FB3F1}"/>
              </a:ext>
            </a:extLst>
          </p:cNvPr>
          <p:cNvSpPr/>
          <p:nvPr/>
        </p:nvSpPr>
        <p:spPr>
          <a:xfrm>
            <a:off x="10191848" y="1819473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10.101.225.160</a:t>
            </a:r>
            <a:endParaRPr lang="en-US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AA88FB-D91A-40A4-BA0F-37C7C102BD2F}"/>
              </a:ext>
            </a:extLst>
          </p:cNvPr>
          <p:cNvCxnSpPr/>
          <p:nvPr/>
        </p:nvCxnSpPr>
        <p:spPr>
          <a:xfrm flipH="1" flipV="1">
            <a:off x="7432613" y="983680"/>
            <a:ext cx="406514" cy="132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F80564-D29A-4F40-99EF-ECEDEDAB8D91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3853133" y="341628"/>
            <a:ext cx="3517480" cy="78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D61397-634D-4C96-8B0D-781283765BCE}"/>
              </a:ext>
            </a:extLst>
          </p:cNvPr>
          <p:cNvCxnSpPr/>
          <p:nvPr/>
        </p:nvCxnSpPr>
        <p:spPr>
          <a:xfrm flipH="1" flipV="1">
            <a:off x="1333673" y="321928"/>
            <a:ext cx="2344706" cy="9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8B296F8-0820-42BB-89BD-B458E5FDCC78}"/>
              </a:ext>
            </a:extLst>
          </p:cNvPr>
          <p:cNvSpPr/>
          <p:nvPr/>
        </p:nvSpPr>
        <p:spPr>
          <a:xfrm>
            <a:off x="4582727" y="452537"/>
            <a:ext cx="12234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5. 10.101.225.160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8FF9C8-9529-4A23-A146-53EF4046C31F}"/>
              </a:ext>
            </a:extLst>
          </p:cNvPr>
          <p:cNvCxnSpPr>
            <a:cxnSpLocks/>
          </p:cNvCxnSpPr>
          <p:nvPr/>
        </p:nvCxnSpPr>
        <p:spPr>
          <a:xfrm>
            <a:off x="2863273" y="367916"/>
            <a:ext cx="628219" cy="158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BDFF17-C4FE-4F92-B366-9A77068AD1BD}"/>
              </a:ext>
            </a:extLst>
          </p:cNvPr>
          <p:cNvSpPr txBox="1"/>
          <p:nvPr/>
        </p:nvSpPr>
        <p:spPr>
          <a:xfrm>
            <a:off x="2818929" y="648133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6. Inflight snagging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B3E4E5-91F6-490C-B885-BDBC23036391}"/>
              </a:ext>
            </a:extLst>
          </p:cNvPr>
          <p:cNvSpPr txBox="1"/>
          <p:nvPr/>
        </p:nvSpPr>
        <p:spPr>
          <a:xfrm>
            <a:off x="4451927" y="1431631"/>
            <a:ext cx="17235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7. </a:t>
            </a:r>
            <a:r>
              <a:rPr lang="en-US" sz="1100" dirty="0" err="1"/>
              <a:t>Kubeprox</a:t>
            </a:r>
            <a:r>
              <a:rPr lang="en-US" sz="1100" dirty="0"/>
              <a:t> load balances</a:t>
            </a:r>
          </a:p>
          <a:p>
            <a:r>
              <a:rPr lang="en-US" sz="1100" dirty="0"/>
              <a:t>8. Convert svc </a:t>
            </a:r>
            <a:r>
              <a:rPr lang="en-US" sz="1100" dirty="0" err="1"/>
              <a:t>ip</a:t>
            </a:r>
            <a:r>
              <a:rPr lang="en-US" sz="1100" dirty="0"/>
              <a:t> to pods </a:t>
            </a:r>
            <a:r>
              <a:rPr lang="en-US" sz="1100" dirty="0" err="1"/>
              <a:t>ip</a:t>
            </a:r>
            <a:endParaRPr lang="en-US" sz="1100" dirty="0"/>
          </a:p>
          <a:p>
            <a:r>
              <a:rPr lang="en-US" sz="1100" dirty="0"/>
              <a:t>9. Pod – to - comm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FA6F17-5B5A-46A6-B258-60986F513835}"/>
              </a:ext>
            </a:extLst>
          </p:cNvPr>
          <p:cNvCxnSpPr/>
          <p:nvPr/>
        </p:nvCxnSpPr>
        <p:spPr>
          <a:xfrm flipH="1">
            <a:off x="5218545" y="2161852"/>
            <a:ext cx="587594" cy="29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E52B66-0D71-4327-B5A8-4886E2549931}"/>
              </a:ext>
            </a:extLst>
          </p:cNvPr>
          <p:cNvCxnSpPr/>
          <p:nvPr/>
        </p:nvCxnSpPr>
        <p:spPr>
          <a:xfrm flipH="1">
            <a:off x="4285673" y="2595418"/>
            <a:ext cx="825176" cy="117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887986-852E-43E5-B3C2-15B99ACEB9D4}"/>
              </a:ext>
            </a:extLst>
          </p:cNvPr>
          <p:cNvCxnSpPr>
            <a:endCxn id="8" idx="2"/>
          </p:cNvCxnSpPr>
          <p:nvPr/>
        </p:nvCxnSpPr>
        <p:spPr>
          <a:xfrm>
            <a:off x="4221018" y="4022324"/>
            <a:ext cx="3637163" cy="8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24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26111-424D-4933-B395-F232DEEA5816}"/>
              </a:ext>
            </a:extLst>
          </p:cNvPr>
          <p:cNvSpPr/>
          <p:nvPr/>
        </p:nvSpPr>
        <p:spPr>
          <a:xfrm>
            <a:off x="7121236" y="415636"/>
            <a:ext cx="1948873" cy="126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/Kubernetes/</a:t>
            </a:r>
            <a:r>
              <a:rPr lang="en-US" dirty="0" err="1"/>
              <a:t>admin.conf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1E800-E521-4B38-AE42-B35EEDAAE2F4}"/>
              </a:ext>
            </a:extLst>
          </p:cNvPr>
          <p:cNvSpPr txBox="1"/>
          <p:nvPr/>
        </p:nvSpPr>
        <p:spPr>
          <a:xfrm>
            <a:off x="7121236" y="0"/>
            <a:ext cx="26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50474-08CC-4D43-AE90-1B8FC27B6FC7}"/>
              </a:ext>
            </a:extLst>
          </p:cNvPr>
          <p:cNvSpPr/>
          <p:nvPr/>
        </p:nvSpPr>
        <p:spPr>
          <a:xfrm>
            <a:off x="775854" y="535709"/>
            <a:ext cx="3195782" cy="142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68D62-A72B-4C6F-B5EA-B9573BDA56F5}"/>
              </a:ext>
            </a:extLst>
          </p:cNvPr>
          <p:cNvSpPr txBox="1"/>
          <p:nvPr/>
        </p:nvSpPr>
        <p:spPr>
          <a:xfrm>
            <a:off x="1311563" y="1163782"/>
            <a:ext cx="1678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~/.</a:t>
            </a:r>
            <a:r>
              <a:rPr lang="en-US" dirty="0" err="1"/>
              <a:t>kube</a:t>
            </a:r>
            <a:endParaRPr lang="en-US" dirty="0"/>
          </a:p>
          <a:p>
            <a:r>
              <a:rPr lang="en-US" dirty="0"/>
              <a:t>	config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509D63-E28B-4FAD-A7F2-7BF42AA25358}"/>
              </a:ext>
            </a:extLst>
          </p:cNvPr>
          <p:cNvCxnSpPr/>
          <p:nvPr/>
        </p:nvCxnSpPr>
        <p:spPr>
          <a:xfrm flipV="1">
            <a:off x="2890982" y="1163782"/>
            <a:ext cx="4461163" cy="5172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B4C21D-BA3D-4A7D-A3E5-4FA6CF94FF42}"/>
              </a:ext>
            </a:extLst>
          </p:cNvPr>
          <p:cNvSpPr txBox="1"/>
          <p:nvPr/>
        </p:nvSpPr>
        <p:spPr>
          <a:xfrm>
            <a:off x="994118" y="258618"/>
            <a:ext cx="102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5AA30C-06CC-4C6E-B0D1-9741FD404E10}"/>
              </a:ext>
            </a:extLst>
          </p:cNvPr>
          <p:cNvSpPr/>
          <p:nvPr/>
        </p:nvSpPr>
        <p:spPr>
          <a:xfrm>
            <a:off x="5504874" y="2041236"/>
            <a:ext cx="3666836" cy="314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Kubeadmin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apiserver,etcd,controllermanger</a:t>
            </a:r>
            <a:r>
              <a:rPr lang="en-US" dirty="0">
                <a:sym typeface="Wingdings" panose="05000000000000000000" pitchFamily="2" charset="2"/>
              </a:rPr>
              <a:t>,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Scheduler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$cp /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/Kubernetes/</a:t>
            </a:r>
            <a:r>
              <a:rPr lang="en-US" dirty="0" err="1">
                <a:sym typeface="Wingdings" panose="05000000000000000000" pitchFamily="2" charset="2"/>
              </a:rPr>
              <a:t>admin.conf</a:t>
            </a:r>
            <a:r>
              <a:rPr lang="en-US" dirty="0">
                <a:sym typeface="Wingdings" panose="05000000000000000000" pitchFamily="2" charset="2"/>
              </a:rPr>
              <a:t> ~/.</a:t>
            </a:r>
            <a:r>
              <a:rPr lang="en-US" dirty="0" err="1">
                <a:sym typeface="Wingdings" panose="05000000000000000000" pitchFamily="2" charset="2"/>
              </a:rPr>
              <a:t>kube</a:t>
            </a:r>
            <a:r>
              <a:rPr lang="en-US" dirty="0">
                <a:sym typeface="Wingdings" panose="05000000000000000000" pitchFamily="2" charset="2"/>
              </a:rPr>
              <a:t>/config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$</a:t>
            </a:r>
            <a:r>
              <a:rPr lang="en-US" dirty="0" err="1">
                <a:sym typeface="Wingdings" panose="05000000000000000000" pitchFamily="2" charset="2"/>
              </a:rPr>
              <a:t>kubectl</a:t>
            </a:r>
            <a:r>
              <a:rPr lang="en-US" dirty="0">
                <a:sym typeface="Wingdings" panose="05000000000000000000" pitchFamily="2" charset="2"/>
              </a:rPr>
              <a:t> get nodes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6BD050-2FA7-40BD-988C-5EC1CC7814EE}"/>
              </a:ext>
            </a:extLst>
          </p:cNvPr>
          <p:cNvSpPr/>
          <p:nvPr/>
        </p:nvSpPr>
        <p:spPr>
          <a:xfrm>
            <a:off x="9476509" y="2041235"/>
            <a:ext cx="2225964" cy="314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Kubeadm</a:t>
            </a:r>
            <a:r>
              <a:rPr lang="en-US" dirty="0"/>
              <a:t> join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$ </a:t>
            </a:r>
            <a:r>
              <a:rPr lang="en-US" dirty="0" err="1"/>
              <a:t>scp</a:t>
            </a:r>
            <a:r>
              <a:rPr lang="en-US" dirty="0"/>
              <a:t> from k8smaster </a:t>
            </a:r>
            <a:r>
              <a:rPr lang="en-US" dirty="0" err="1"/>
              <a:t>admin.conf</a:t>
            </a:r>
            <a:r>
              <a:rPr lang="en-US" dirty="0"/>
              <a:t> to ~/.</a:t>
            </a:r>
            <a:r>
              <a:rPr lang="en-US" dirty="0" err="1"/>
              <a:t>kube</a:t>
            </a:r>
            <a:r>
              <a:rPr lang="en-US" dirty="0"/>
              <a:t>/config</a:t>
            </a:r>
          </a:p>
          <a:p>
            <a:pPr algn="ctr"/>
            <a:r>
              <a:rPr lang="en-US" dirty="0"/>
              <a:t>$</a:t>
            </a:r>
            <a:r>
              <a:rPr lang="en-US" dirty="0" err="1"/>
              <a:t>kubectl</a:t>
            </a:r>
            <a:r>
              <a:rPr lang="en-US" dirty="0"/>
              <a:t> get nodes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19398-A7E6-41E2-84CD-A49CC5ADDCBB}"/>
              </a:ext>
            </a:extLst>
          </p:cNvPr>
          <p:cNvSpPr txBox="1"/>
          <p:nvPr/>
        </p:nvSpPr>
        <p:spPr>
          <a:xfrm>
            <a:off x="7121236" y="5324886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k8smaster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08053-7844-4CD4-A062-16294BDD5CE3}"/>
              </a:ext>
            </a:extLst>
          </p:cNvPr>
          <p:cNvSpPr txBox="1"/>
          <p:nvPr/>
        </p:nvSpPr>
        <p:spPr>
          <a:xfrm>
            <a:off x="9580615" y="541269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k8snode1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F2BA92-AF80-4E26-B49A-34082FD0DEBE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9171710" y="3611417"/>
            <a:ext cx="304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EDB236-3006-452C-99AF-63E290CC58A6}"/>
              </a:ext>
            </a:extLst>
          </p:cNvPr>
          <p:cNvCxnSpPr/>
          <p:nvPr/>
        </p:nvCxnSpPr>
        <p:spPr>
          <a:xfrm flipH="1" flipV="1">
            <a:off x="6253018" y="3112655"/>
            <a:ext cx="3500582" cy="1302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FC38F31-4712-4DCF-977E-6C2C76A53295}"/>
              </a:ext>
            </a:extLst>
          </p:cNvPr>
          <p:cNvCxnSpPr/>
          <p:nvPr/>
        </p:nvCxnSpPr>
        <p:spPr>
          <a:xfrm rot="16200000" flipV="1">
            <a:off x="5444836" y="3514436"/>
            <a:ext cx="1302327" cy="498764"/>
          </a:xfrm>
          <a:prstGeom prst="curvedConnector3">
            <a:avLst>
              <a:gd name="adj1" fmla="val -1039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B6FECDA-99C2-4967-8EC5-0ED5C2443710}"/>
              </a:ext>
            </a:extLst>
          </p:cNvPr>
          <p:cNvSpPr/>
          <p:nvPr/>
        </p:nvSpPr>
        <p:spPr>
          <a:xfrm>
            <a:off x="701962" y="3759199"/>
            <a:ext cx="3195782" cy="3294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54D724-6B7E-45A0-8737-F6C63F4F922A}"/>
              </a:ext>
            </a:extLst>
          </p:cNvPr>
          <p:cNvSpPr txBox="1"/>
          <p:nvPr/>
        </p:nvSpPr>
        <p:spPr>
          <a:xfrm>
            <a:off x="728378" y="3898111"/>
            <a:ext cx="3222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~/.</a:t>
            </a:r>
            <a:r>
              <a:rPr lang="en-US" dirty="0" err="1"/>
              <a:t>kube</a:t>
            </a:r>
            <a:endParaRPr lang="en-US" dirty="0"/>
          </a:p>
          <a:p>
            <a:r>
              <a:rPr lang="en-US" dirty="0"/>
              <a:t>	config</a:t>
            </a:r>
          </a:p>
          <a:p>
            <a:r>
              <a:rPr lang="en-US" dirty="0"/>
              <a:t>		1. k8smaster</a:t>
            </a:r>
          </a:p>
          <a:p>
            <a:r>
              <a:rPr lang="en-US" dirty="0"/>
              <a:t>		2. </a:t>
            </a:r>
            <a:r>
              <a:rPr lang="en-US" dirty="0" err="1"/>
              <a:t>minikube</a:t>
            </a:r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15D5F6-0457-4C41-8AEF-01D10501ED90}"/>
              </a:ext>
            </a:extLst>
          </p:cNvPr>
          <p:cNvSpPr txBox="1"/>
          <p:nvPr/>
        </p:nvSpPr>
        <p:spPr>
          <a:xfrm>
            <a:off x="920226" y="3482108"/>
            <a:ext cx="102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EC9130-F712-4925-99D9-14701D8A61E9}"/>
              </a:ext>
            </a:extLst>
          </p:cNvPr>
          <p:cNvSpPr txBox="1"/>
          <p:nvPr/>
        </p:nvSpPr>
        <p:spPr>
          <a:xfrm>
            <a:off x="850192" y="5465950"/>
            <a:ext cx="45738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get nodes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Minikube</a:t>
            </a:r>
            <a:r>
              <a:rPr lang="en-US" dirty="0"/>
              <a:t> start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config get-contexts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get nodes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config use-context &lt;context name&gt;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F5C250-5770-4139-AFC9-F3F516A83516}"/>
              </a:ext>
            </a:extLst>
          </p:cNvPr>
          <p:cNvSpPr/>
          <p:nvPr/>
        </p:nvSpPr>
        <p:spPr>
          <a:xfrm>
            <a:off x="4553339" y="662473"/>
            <a:ext cx="2323322" cy="338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Apiserver</a:t>
            </a:r>
            <a:r>
              <a:rPr lang="en-US" dirty="0"/>
              <a:t>, </a:t>
            </a:r>
            <a:r>
              <a:rPr lang="en-US" dirty="0" err="1"/>
              <a:t>controllermanger</a:t>
            </a:r>
            <a:r>
              <a:rPr lang="en-US" dirty="0"/>
              <a:t>, scheduler,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kubelet</a:t>
            </a:r>
            <a:r>
              <a:rPr lang="en-US" dirty="0"/>
              <a:t>, </a:t>
            </a:r>
            <a:r>
              <a:rPr lang="en-US" dirty="0" err="1"/>
              <a:t>docker,kubeproxy,canal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E90419-8BFF-4C37-934E-33BF24CFC878}"/>
              </a:ext>
            </a:extLst>
          </p:cNvPr>
          <p:cNvSpPr/>
          <p:nvPr/>
        </p:nvSpPr>
        <p:spPr>
          <a:xfrm>
            <a:off x="7448939" y="662472"/>
            <a:ext cx="2323322" cy="338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r>
              <a:rPr lang="en-US" dirty="0"/>
              <a:t>, docker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5E2D5-9DCF-4095-9D62-560BD31A5BEB}"/>
              </a:ext>
            </a:extLst>
          </p:cNvPr>
          <p:cNvSpPr txBox="1"/>
          <p:nvPr/>
        </p:nvSpPr>
        <p:spPr>
          <a:xfrm>
            <a:off x="4730620" y="382555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4FBDA-4E02-41C6-8E02-C98DB48EF4FF}"/>
              </a:ext>
            </a:extLst>
          </p:cNvPr>
          <p:cNvSpPr txBox="1"/>
          <p:nvPr/>
        </p:nvSpPr>
        <p:spPr>
          <a:xfrm>
            <a:off x="7462785" y="38255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k8snode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80EA8DF6-AC6F-41D5-8AA3-3F481F5F896E}"/>
              </a:ext>
            </a:extLst>
          </p:cNvPr>
          <p:cNvSpPr/>
          <p:nvPr/>
        </p:nvSpPr>
        <p:spPr>
          <a:xfrm>
            <a:off x="74645" y="-1"/>
            <a:ext cx="2659224" cy="14057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</a:t>
            </a:r>
          </a:p>
          <a:p>
            <a:pPr algn="ctr"/>
            <a:r>
              <a:rPr lang="en-US" dirty="0" err="1"/>
              <a:t>Func</a:t>
            </a:r>
            <a:r>
              <a:rPr lang="en-US" dirty="0"/>
              <a:t> code, </a:t>
            </a:r>
            <a:r>
              <a:rPr lang="en-US" dirty="0" err="1"/>
              <a:t>Dockerfile</a:t>
            </a:r>
            <a:r>
              <a:rPr lang="en-US" dirty="0"/>
              <a:t>, </a:t>
            </a:r>
            <a:r>
              <a:rPr lang="en-US" dirty="0" err="1"/>
              <a:t>dep.yml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F225A-8F5D-4A78-ADCB-CCCB82DFBF6D}"/>
              </a:ext>
            </a:extLst>
          </p:cNvPr>
          <p:cNvSpPr/>
          <p:nvPr/>
        </p:nvSpPr>
        <p:spPr>
          <a:xfrm>
            <a:off x="298579" y="2355978"/>
            <a:ext cx="3389973" cy="4110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A464F-1FE9-4EE0-8572-CF2E245A8633}"/>
              </a:ext>
            </a:extLst>
          </p:cNvPr>
          <p:cNvSpPr txBox="1"/>
          <p:nvPr/>
        </p:nvSpPr>
        <p:spPr>
          <a:xfrm>
            <a:off x="298580" y="2071396"/>
            <a:ext cx="18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Build-machine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748D9-9562-4C83-88A4-04189930BA32}"/>
              </a:ext>
            </a:extLst>
          </p:cNvPr>
          <p:cNvSpPr txBox="1"/>
          <p:nvPr/>
        </p:nvSpPr>
        <p:spPr>
          <a:xfrm>
            <a:off x="307909" y="2845836"/>
            <a:ext cx="3402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java</a:t>
            </a:r>
          </a:p>
          <a:p>
            <a:pPr marL="342900" indent="-342900">
              <a:buAutoNum type="arabicPeriod"/>
            </a:pPr>
            <a:r>
              <a:rPr lang="en-US" dirty="0"/>
              <a:t>Install Jenkins</a:t>
            </a:r>
          </a:p>
          <a:p>
            <a:pPr marL="342900" indent="-342900">
              <a:buAutoNum type="arabicPeriod"/>
            </a:pPr>
            <a:r>
              <a:rPr lang="en-US" dirty="0"/>
              <a:t>Create a project</a:t>
            </a:r>
          </a:p>
          <a:p>
            <a:pPr marL="800100" lvl="1" indent="-342900">
              <a:buAutoNum type="arabicPeriod"/>
            </a:pPr>
            <a:r>
              <a:rPr lang="en-US" dirty="0"/>
              <a:t>Git clone of repo</a:t>
            </a:r>
          </a:p>
          <a:p>
            <a:pPr marL="800100" lvl="1" indent="-342900">
              <a:buAutoNum type="arabicPeriod"/>
            </a:pPr>
            <a:r>
              <a:rPr lang="en-US" dirty="0"/>
              <a:t>Compile</a:t>
            </a:r>
          </a:p>
          <a:p>
            <a:pPr marL="800100" lvl="1" indent="-342900">
              <a:buAutoNum type="arabicPeriod"/>
            </a:pPr>
            <a:r>
              <a:rPr lang="en-US" dirty="0"/>
              <a:t>Build an image</a:t>
            </a:r>
          </a:p>
          <a:p>
            <a:pPr marL="800100" lvl="1" indent="-342900">
              <a:buAutoNum type="arabicPeriod"/>
            </a:pPr>
            <a:r>
              <a:rPr lang="en-US" dirty="0"/>
              <a:t>Push the image</a:t>
            </a:r>
          </a:p>
          <a:p>
            <a:pPr marL="800100" lvl="1" indent="-342900">
              <a:buAutoNum type="arabicPeriod"/>
            </a:pP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dep.yml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418B43-50F5-4F04-BF5E-6AA4DA9C714F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1404257" y="1404275"/>
            <a:ext cx="1286070" cy="239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4C72C5-C55D-4953-A8E6-CD7A3DC419EC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690327" y="4702629"/>
            <a:ext cx="3107797" cy="77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>
            <a:extLst>
              <a:ext uri="{FF2B5EF4-FFF2-40B4-BE49-F238E27FC236}">
                <a16:creationId xmlns:a16="http://schemas.microsoft.com/office/drawing/2014/main" id="{8460AB65-A1E2-405A-BE3D-3121D5CC9C6C}"/>
              </a:ext>
            </a:extLst>
          </p:cNvPr>
          <p:cNvSpPr/>
          <p:nvPr/>
        </p:nvSpPr>
        <p:spPr>
          <a:xfrm>
            <a:off x="5785129" y="4702628"/>
            <a:ext cx="4189296" cy="15582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Hub.docker.com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3117A94-6D30-459F-B2D6-AE3DEBB4EF77}"/>
              </a:ext>
            </a:extLst>
          </p:cNvPr>
          <p:cNvSpPr/>
          <p:nvPr/>
        </p:nvSpPr>
        <p:spPr>
          <a:xfrm>
            <a:off x="2874763" y="3713584"/>
            <a:ext cx="45719" cy="779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F0BE8F-9CC8-48C7-A452-2E6C638B8CCD}"/>
              </a:ext>
            </a:extLst>
          </p:cNvPr>
          <p:cNvSpPr txBox="1"/>
          <p:nvPr/>
        </p:nvSpPr>
        <p:spPr>
          <a:xfrm>
            <a:off x="2941711" y="3914963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intg</a:t>
            </a:r>
            <a:r>
              <a:rPr lang="en-US" dirty="0"/>
              <a:t>(CI)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A35DD77-F8BC-4F3A-A963-E1B1EA4FE0C5}"/>
              </a:ext>
            </a:extLst>
          </p:cNvPr>
          <p:cNvSpPr/>
          <p:nvPr/>
        </p:nvSpPr>
        <p:spPr>
          <a:xfrm>
            <a:off x="2941711" y="4562669"/>
            <a:ext cx="45719" cy="3405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901F7C-B264-45DA-9D2E-15143F2DB7CD}"/>
              </a:ext>
            </a:extLst>
          </p:cNvPr>
          <p:cNvSpPr txBox="1"/>
          <p:nvPr/>
        </p:nvSpPr>
        <p:spPr>
          <a:xfrm>
            <a:off x="2954149" y="453389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</a:t>
            </a:r>
            <a:r>
              <a:rPr lang="en-US" dirty="0"/>
              <a:t> Delivery(CD)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1960331-98E0-4F27-A7B4-54A945D43B91}"/>
              </a:ext>
            </a:extLst>
          </p:cNvPr>
          <p:cNvSpPr/>
          <p:nvPr/>
        </p:nvSpPr>
        <p:spPr>
          <a:xfrm>
            <a:off x="3523318" y="4892352"/>
            <a:ext cx="45719" cy="3405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1163F-6395-4A31-9724-F78BC285D15D}"/>
              </a:ext>
            </a:extLst>
          </p:cNvPr>
          <p:cNvSpPr txBox="1"/>
          <p:nvPr/>
        </p:nvSpPr>
        <p:spPr>
          <a:xfrm>
            <a:off x="3535756" y="4863576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</a:t>
            </a:r>
            <a:r>
              <a:rPr lang="en-US" dirty="0"/>
              <a:t> Deploy(CD)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D43EE-B090-4EDA-B73C-9333669F6DE1}"/>
              </a:ext>
            </a:extLst>
          </p:cNvPr>
          <p:cNvSpPr txBox="1"/>
          <p:nvPr/>
        </p:nvSpPr>
        <p:spPr>
          <a:xfrm>
            <a:off x="308843" y="5819783"/>
            <a:ext cx="357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Git, docker, </a:t>
            </a:r>
            <a:r>
              <a:rPr lang="en-US" dirty="0" err="1"/>
              <a:t>kubectl</a:t>
            </a:r>
            <a:r>
              <a:rPr lang="en-US" dirty="0"/>
              <a:t> , config files to connect to a cluster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3E586F-200D-4883-B009-015E594F8889}"/>
              </a:ext>
            </a:extLst>
          </p:cNvPr>
          <p:cNvSpPr txBox="1"/>
          <p:nvPr/>
        </p:nvSpPr>
        <p:spPr>
          <a:xfrm>
            <a:off x="1726163" y="1660849"/>
            <a:ext cx="21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EOD: env on Demand</a:t>
            </a:r>
          </a:p>
        </p:txBody>
      </p:sp>
    </p:spTree>
    <p:extLst>
      <p:ext uri="{BB962C8B-B14F-4D97-AF65-F5344CB8AC3E}">
        <p14:creationId xmlns:p14="http://schemas.microsoft.com/office/powerpoint/2010/main" val="376634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82F7AB-1668-4006-B31A-79EF835CECFE}"/>
              </a:ext>
            </a:extLst>
          </p:cNvPr>
          <p:cNvSpPr/>
          <p:nvPr/>
        </p:nvSpPr>
        <p:spPr>
          <a:xfrm>
            <a:off x="895739" y="765110"/>
            <a:ext cx="7809722" cy="5271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E47D72-DE35-46BF-9ACD-C2B63594C799}"/>
              </a:ext>
            </a:extLst>
          </p:cNvPr>
          <p:cNvSpPr/>
          <p:nvPr/>
        </p:nvSpPr>
        <p:spPr>
          <a:xfrm>
            <a:off x="9470571" y="3592286"/>
            <a:ext cx="2332653" cy="2444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01A48-98F2-4851-956E-CF1355861F67}"/>
              </a:ext>
            </a:extLst>
          </p:cNvPr>
          <p:cNvSpPr txBox="1"/>
          <p:nvPr/>
        </p:nvSpPr>
        <p:spPr>
          <a:xfrm>
            <a:off x="895739" y="485192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9875A-B9BD-42D8-9C32-E958F1479C48}"/>
              </a:ext>
            </a:extLst>
          </p:cNvPr>
          <p:cNvSpPr txBox="1"/>
          <p:nvPr/>
        </p:nvSpPr>
        <p:spPr>
          <a:xfrm>
            <a:off x="9445684" y="325016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k8snode1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1EE0DC4-2991-4B9B-9BAF-F39B6ED32630}"/>
              </a:ext>
            </a:extLst>
          </p:cNvPr>
          <p:cNvSpPr/>
          <p:nvPr/>
        </p:nvSpPr>
        <p:spPr>
          <a:xfrm>
            <a:off x="6937771" y="4161453"/>
            <a:ext cx="111967" cy="1446245"/>
          </a:xfrm>
          <a:custGeom>
            <a:avLst/>
            <a:gdLst>
              <a:gd name="connsiteX0" fmla="*/ 65314 w 111967"/>
              <a:gd name="connsiteY0" fmla="*/ 0 h 1446245"/>
              <a:gd name="connsiteX1" fmla="*/ 46653 w 111967"/>
              <a:gd name="connsiteY1" fmla="*/ 65314 h 1446245"/>
              <a:gd name="connsiteX2" fmla="*/ 37322 w 111967"/>
              <a:gd name="connsiteY2" fmla="*/ 102637 h 1446245"/>
              <a:gd name="connsiteX3" fmla="*/ 18661 w 111967"/>
              <a:gd name="connsiteY3" fmla="*/ 167951 h 1446245"/>
              <a:gd name="connsiteX4" fmla="*/ 9330 w 111967"/>
              <a:gd name="connsiteY4" fmla="*/ 270588 h 1446245"/>
              <a:gd name="connsiteX5" fmla="*/ 0 w 111967"/>
              <a:gd name="connsiteY5" fmla="*/ 307910 h 1446245"/>
              <a:gd name="connsiteX6" fmla="*/ 9330 w 111967"/>
              <a:gd name="connsiteY6" fmla="*/ 447869 h 1446245"/>
              <a:gd name="connsiteX7" fmla="*/ 27992 w 111967"/>
              <a:gd name="connsiteY7" fmla="*/ 550506 h 1446245"/>
              <a:gd name="connsiteX8" fmla="*/ 65314 w 111967"/>
              <a:gd name="connsiteY8" fmla="*/ 615820 h 1446245"/>
              <a:gd name="connsiteX9" fmla="*/ 111967 w 111967"/>
              <a:gd name="connsiteY9" fmla="*/ 671804 h 1446245"/>
              <a:gd name="connsiteX10" fmla="*/ 93306 w 111967"/>
              <a:gd name="connsiteY10" fmla="*/ 849086 h 1446245"/>
              <a:gd name="connsiteX11" fmla="*/ 83975 w 111967"/>
              <a:gd name="connsiteY11" fmla="*/ 877078 h 1446245"/>
              <a:gd name="connsiteX12" fmla="*/ 65314 w 111967"/>
              <a:gd name="connsiteY12" fmla="*/ 905069 h 1446245"/>
              <a:gd name="connsiteX13" fmla="*/ 46653 w 111967"/>
              <a:gd name="connsiteY13" fmla="*/ 979714 h 1446245"/>
              <a:gd name="connsiteX14" fmla="*/ 37322 w 111967"/>
              <a:gd name="connsiteY14" fmla="*/ 1017037 h 1446245"/>
              <a:gd name="connsiteX15" fmla="*/ 18661 w 111967"/>
              <a:gd name="connsiteY15" fmla="*/ 1073020 h 1446245"/>
              <a:gd name="connsiteX16" fmla="*/ 18661 w 111967"/>
              <a:gd name="connsiteY16" fmla="*/ 1324947 h 1446245"/>
              <a:gd name="connsiteX17" fmla="*/ 55983 w 111967"/>
              <a:gd name="connsiteY17" fmla="*/ 1418253 h 1446245"/>
              <a:gd name="connsiteX18" fmla="*/ 65314 w 111967"/>
              <a:gd name="connsiteY18" fmla="*/ 1446245 h 144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1967" h="1446245">
                <a:moveTo>
                  <a:pt x="65314" y="0"/>
                </a:moveTo>
                <a:cubicBezTo>
                  <a:pt x="59094" y="21771"/>
                  <a:pt x="52611" y="43469"/>
                  <a:pt x="46653" y="65314"/>
                </a:cubicBezTo>
                <a:cubicBezTo>
                  <a:pt x="43279" y="77686"/>
                  <a:pt x="40696" y="90265"/>
                  <a:pt x="37322" y="102637"/>
                </a:cubicBezTo>
                <a:cubicBezTo>
                  <a:pt x="31364" y="124482"/>
                  <a:pt x="24881" y="146180"/>
                  <a:pt x="18661" y="167951"/>
                </a:cubicBezTo>
                <a:cubicBezTo>
                  <a:pt x="15551" y="202163"/>
                  <a:pt x="13870" y="236536"/>
                  <a:pt x="9330" y="270588"/>
                </a:cubicBezTo>
                <a:cubicBezTo>
                  <a:pt x="7635" y="283299"/>
                  <a:pt x="0" y="295086"/>
                  <a:pt x="0" y="307910"/>
                </a:cubicBezTo>
                <a:cubicBezTo>
                  <a:pt x="0" y="354667"/>
                  <a:pt x="5280" y="401288"/>
                  <a:pt x="9330" y="447869"/>
                </a:cubicBezTo>
                <a:cubicBezTo>
                  <a:pt x="12652" y="486074"/>
                  <a:pt x="13567" y="516847"/>
                  <a:pt x="27992" y="550506"/>
                </a:cubicBezTo>
                <a:cubicBezTo>
                  <a:pt x="36046" y="569298"/>
                  <a:pt x="51532" y="599282"/>
                  <a:pt x="65314" y="615820"/>
                </a:cubicBezTo>
                <a:cubicBezTo>
                  <a:pt x="125178" y="687657"/>
                  <a:pt x="65639" y="602311"/>
                  <a:pt x="111967" y="671804"/>
                </a:cubicBezTo>
                <a:cubicBezTo>
                  <a:pt x="105061" y="775385"/>
                  <a:pt x="113076" y="779889"/>
                  <a:pt x="93306" y="849086"/>
                </a:cubicBezTo>
                <a:cubicBezTo>
                  <a:pt x="90604" y="858543"/>
                  <a:pt x="88374" y="868281"/>
                  <a:pt x="83975" y="877078"/>
                </a:cubicBezTo>
                <a:cubicBezTo>
                  <a:pt x="78960" y="887108"/>
                  <a:pt x="71534" y="895739"/>
                  <a:pt x="65314" y="905069"/>
                </a:cubicBezTo>
                <a:lnTo>
                  <a:pt x="46653" y="979714"/>
                </a:lnTo>
                <a:cubicBezTo>
                  <a:pt x="43543" y="992155"/>
                  <a:pt x="41377" y="1004871"/>
                  <a:pt x="37322" y="1017037"/>
                </a:cubicBezTo>
                <a:lnTo>
                  <a:pt x="18661" y="1073020"/>
                </a:lnTo>
                <a:cubicBezTo>
                  <a:pt x="8553" y="1184208"/>
                  <a:pt x="1763" y="1201030"/>
                  <a:pt x="18661" y="1324947"/>
                </a:cubicBezTo>
                <a:cubicBezTo>
                  <a:pt x="24325" y="1366480"/>
                  <a:pt x="40825" y="1382886"/>
                  <a:pt x="55983" y="1418253"/>
                </a:cubicBezTo>
                <a:cubicBezTo>
                  <a:pt x="59857" y="1427293"/>
                  <a:pt x="65314" y="1446245"/>
                  <a:pt x="65314" y="1446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BEAE5-4D91-4CF6-83AC-D38BC3C82329}"/>
              </a:ext>
            </a:extLst>
          </p:cNvPr>
          <p:cNvSpPr txBox="1"/>
          <p:nvPr/>
        </p:nvSpPr>
        <p:spPr>
          <a:xfrm>
            <a:off x="7034187" y="4460033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908B31B-3550-49BF-8E04-9FBC2ABB46AE}"/>
              </a:ext>
            </a:extLst>
          </p:cNvPr>
          <p:cNvSpPr/>
          <p:nvPr/>
        </p:nvSpPr>
        <p:spPr>
          <a:xfrm>
            <a:off x="6335486" y="2332653"/>
            <a:ext cx="139959" cy="1073074"/>
          </a:xfrm>
          <a:custGeom>
            <a:avLst/>
            <a:gdLst>
              <a:gd name="connsiteX0" fmla="*/ 0 w 139959"/>
              <a:gd name="connsiteY0" fmla="*/ 0 h 1073074"/>
              <a:gd name="connsiteX1" fmla="*/ 9330 w 139959"/>
              <a:gd name="connsiteY1" fmla="*/ 149290 h 1073074"/>
              <a:gd name="connsiteX2" fmla="*/ 18661 w 139959"/>
              <a:gd name="connsiteY2" fmla="*/ 177282 h 1073074"/>
              <a:gd name="connsiteX3" fmla="*/ 37322 w 139959"/>
              <a:gd name="connsiteY3" fmla="*/ 270588 h 1073074"/>
              <a:gd name="connsiteX4" fmla="*/ 46653 w 139959"/>
              <a:gd name="connsiteY4" fmla="*/ 298580 h 1073074"/>
              <a:gd name="connsiteX5" fmla="*/ 65314 w 139959"/>
              <a:gd name="connsiteY5" fmla="*/ 363894 h 1073074"/>
              <a:gd name="connsiteX6" fmla="*/ 102636 w 139959"/>
              <a:gd name="connsiteY6" fmla="*/ 419878 h 1073074"/>
              <a:gd name="connsiteX7" fmla="*/ 93306 w 139959"/>
              <a:gd name="connsiteY7" fmla="*/ 615820 h 1073074"/>
              <a:gd name="connsiteX8" fmla="*/ 65314 w 139959"/>
              <a:gd name="connsiteY8" fmla="*/ 690465 h 1073074"/>
              <a:gd name="connsiteX9" fmla="*/ 37322 w 139959"/>
              <a:gd name="connsiteY9" fmla="*/ 746449 h 1073074"/>
              <a:gd name="connsiteX10" fmla="*/ 74645 w 139959"/>
              <a:gd name="connsiteY10" fmla="*/ 961053 h 1073074"/>
              <a:gd name="connsiteX11" fmla="*/ 102636 w 139959"/>
              <a:gd name="connsiteY11" fmla="*/ 1017037 h 1073074"/>
              <a:gd name="connsiteX12" fmla="*/ 111967 w 139959"/>
              <a:gd name="connsiteY12" fmla="*/ 1045029 h 1073074"/>
              <a:gd name="connsiteX13" fmla="*/ 139959 w 139959"/>
              <a:gd name="connsiteY13" fmla="*/ 1073020 h 107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959" h="1073074">
                <a:moveTo>
                  <a:pt x="0" y="0"/>
                </a:moveTo>
                <a:cubicBezTo>
                  <a:pt x="3110" y="49763"/>
                  <a:pt x="4110" y="99704"/>
                  <a:pt x="9330" y="149290"/>
                </a:cubicBezTo>
                <a:cubicBezTo>
                  <a:pt x="10360" y="159071"/>
                  <a:pt x="16527" y="167681"/>
                  <a:pt x="18661" y="177282"/>
                </a:cubicBezTo>
                <a:cubicBezTo>
                  <a:pt x="36989" y="259753"/>
                  <a:pt x="18735" y="205531"/>
                  <a:pt x="37322" y="270588"/>
                </a:cubicBezTo>
                <a:cubicBezTo>
                  <a:pt x="40024" y="280045"/>
                  <a:pt x="43951" y="289123"/>
                  <a:pt x="46653" y="298580"/>
                </a:cubicBezTo>
                <a:cubicBezTo>
                  <a:pt x="49497" y="308533"/>
                  <a:pt x="58732" y="352046"/>
                  <a:pt x="65314" y="363894"/>
                </a:cubicBezTo>
                <a:cubicBezTo>
                  <a:pt x="76206" y="383500"/>
                  <a:pt x="102636" y="419878"/>
                  <a:pt x="102636" y="419878"/>
                </a:cubicBezTo>
                <a:cubicBezTo>
                  <a:pt x="99526" y="485192"/>
                  <a:pt x="98520" y="550640"/>
                  <a:pt x="93306" y="615820"/>
                </a:cubicBezTo>
                <a:cubicBezTo>
                  <a:pt x="90486" y="651070"/>
                  <a:pt x="78989" y="658557"/>
                  <a:pt x="65314" y="690465"/>
                </a:cubicBezTo>
                <a:cubicBezTo>
                  <a:pt x="42136" y="744548"/>
                  <a:pt x="73184" y="692656"/>
                  <a:pt x="37322" y="746449"/>
                </a:cubicBezTo>
                <a:cubicBezTo>
                  <a:pt x="7901" y="834719"/>
                  <a:pt x="24411" y="768487"/>
                  <a:pt x="74645" y="961053"/>
                </a:cubicBezTo>
                <a:cubicBezTo>
                  <a:pt x="87438" y="1010092"/>
                  <a:pt x="78614" y="968994"/>
                  <a:pt x="102636" y="1017037"/>
                </a:cubicBezTo>
                <a:cubicBezTo>
                  <a:pt x="107035" y="1025834"/>
                  <a:pt x="107568" y="1036232"/>
                  <a:pt x="111967" y="1045029"/>
                </a:cubicBezTo>
                <a:cubicBezTo>
                  <a:pt x="127257" y="1075608"/>
                  <a:pt x="120828" y="1073020"/>
                  <a:pt x="139959" y="10730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64417-56CC-4304-A864-29DB00ED709E}"/>
              </a:ext>
            </a:extLst>
          </p:cNvPr>
          <p:cNvSpPr txBox="1"/>
          <p:nvPr/>
        </p:nvSpPr>
        <p:spPr>
          <a:xfrm>
            <a:off x="6447452" y="2701985"/>
            <a:ext cx="13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K8s-services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21FC0B-5CC1-4995-94FA-4FFD5926B66B}"/>
              </a:ext>
            </a:extLst>
          </p:cNvPr>
          <p:cNvSpPr/>
          <p:nvPr/>
        </p:nvSpPr>
        <p:spPr>
          <a:xfrm>
            <a:off x="1469646" y="1278294"/>
            <a:ext cx="3270305" cy="244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Build-machine</a:t>
            </a:r>
          </a:p>
          <a:p>
            <a:pPr algn="ctr"/>
            <a:r>
              <a:rPr lang="en-US" dirty="0" err="1"/>
              <a:t>Java,Jenkins,docker</a:t>
            </a:r>
            <a:r>
              <a:rPr lang="en-US" dirty="0"/>
              <a:t>, </a:t>
            </a:r>
            <a:r>
              <a:rPr lang="en-US" dirty="0" err="1"/>
              <a:t>kubectl</a:t>
            </a:r>
            <a:r>
              <a:rPr lang="en-US" dirty="0"/>
              <a:t>, git</a:t>
            </a:r>
          </a:p>
          <a:p>
            <a:pPr algn="ctr"/>
            <a:r>
              <a:rPr lang="en-US" sz="1600" dirty="0" err="1"/>
              <a:t>Kubectl</a:t>
            </a:r>
            <a:r>
              <a:rPr lang="en-US" sz="1600" dirty="0"/>
              <a:t> deploy </a:t>
            </a:r>
            <a:r>
              <a:rPr lang="en-US" sz="1600" dirty="0" err="1"/>
              <a:t>dep.yml</a:t>
            </a:r>
            <a:endParaRPr lang="en-US" sz="1600" dirty="0"/>
          </a:p>
          <a:p>
            <a:pPr algn="ctr"/>
            <a:endParaRPr lang="en-US" dirty="0"/>
          </a:p>
          <a:p>
            <a:pPr algn="ctr"/>
            <a:r>
              <a:rPr lang="en-US" dirty="0"/>
              <a:t>docker container 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8D1B0-7BFD-41B3-9FBD-0FB270FEC516}"/>
              </a:ext>
            </a:extLst>
          </p:cNvPr>
          <p:cNvSpPr txBox="1"/>
          <p:nvPr/>
        </p:nvSpPr>
        <p:spPr>
          <a:xfrm>
            <a:off x="1469646" y="4898571"/>
            <a:ext cx="243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docker container ls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DC5499-8DFB-4404-9170-6B33FF8D3085}"/>
              </a:ext>
            </a:extLst>
          </p:cNvPr>
          <p:cNvCxnSpPr>
            <a:cxnSpLocks/>
            <a:stCxn id="13" idx="0"/>
            <a:endCxn id="16" idx="1"/>
          </p:cNvCxnSpPr>
          <p:nvPr/>
        </p:nvCxnSpPr>
        <p:spPr>
          <a:xfrm flipH="1" flipV="1">
            <a:off x="2192694" y="3722914"/>
            <a:ext cx="496893" cy="1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422E21-423E-4E68-95AA-2BD360A1B1EE}"/>
              </a:ext>
            </a:extLst>
          </p:cNvPr>
          <p:cNvSpPr txBox="1"/>
          <p:nvPr/>
        </p:nvSpPr>
        <p:spPr>
          <a:xfrm>
            <a:off x="2192694" y="3538248"/>
            <a:ext cx="215116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/var/run/</a:t>
            </a:r>
            <a:r>
              <a:rPr lang="en-US" dirty="0" err="1"/>
              <a:t>docker.sock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B9AFFB-600A-43D3-8B54-95C44C895B59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4343860" y="3722914"/>
            <a:ext cx="2690327" cy="92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A403CC-F10D-4308-817F-43FC1F0BA162}"/>
              </a:ext>
            </a:extLst>
          </p:cNvPr>
          <p:cNvCxnSpPr>
            <a:endCxn id="16" idx="0"/>
          </p:cNvCxnSpPr>
          <p:nvPr/>
        </p:nvCxnSpPr>
        <p:spPr>
          <a:xfrm>
            <a:off x="3079889" y="3135086"/>
            <a:ext cx="188388" cy="403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5AB3B3-71D5-4674-B87A-8D34D5935EE0}"/>
              </a:ext>
            </a:extLst>
          </p:cNvPr>
          <p:cNvSpPr txBox="1"/>
          <p:nvPr/>
        </p:nvSpPr>
        <p:spPr>
          <a:xfrm>
            <a:off x="5210404" y="5607698"/>
            <a:ext cx="286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/Kubernetes/</a:t>
            </a:r>
            <a:r>
              <a:rPr lang="en-US" dirty="0" err="1"/>
              <a:t>admin.conf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9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2BA79-54F7-477D-BF51-EC2476FF1C0B}"/>
              </a:ext>
            </a:extLst>
          </p:cNvPr>
          <p:cNvSpPr/>
          <p:nvPr/>
        </p:nvSpPr>
        <p:spPr>
          <a:xfrm>
            <a:off x="3982340" y="188007"/>
            <a:ext cx="7494662" cy="5457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0C09CC5-D8B0-4A67-8685-3D4D453443DE}"/>
              </a:ext>
            </a:extLst>
          </p:cNvPr>
          <p:cNvSpPr/>
          <p:nvPr/>
        </p:nvSpPr>
        <p:spPr>
          <a:xfrm>
            <a:off x="5614587" y="1469877"/>
            <a:ext cx="230736" cy="1034041"/>
          </a:xfrm>
          <a:custGeom>
            <a:avLst/>
            <a:gdLst>
              <a:gd name="connsiteX0" fmla="*/ 76912 w 230736"/>
              <a:gd name="connsiteY0" fmla="*/ 0 h 1034041"/>
              <a:gd name="connsiteX1" fmla="*/ 68366 w 230736"/>
              <a:gd name="connsiteY1" fmla="*/ 153824 h 1034041"/>
              <a:gd name="connsiteX2" fmla="*/ 59820 w 230736"/>
              <a:gd name="connsiteY2" fmla="*/ 179461 h 1034041"/>
              <a:gd name="connsiteX3" fmla="*/ 94004 w 230736"/>
              <a:gd name="connsiteY3" fmla="*/ 273465 h 1034041"/>
              <a:gd name="connsiteX4" fmla="*/ 179462 w 230736"/>
              <a:gd name="connsiteY4" fmla="*/ 341831 h 1034041"/>
              <a:gd name="connsiteX5" fmla="*/ 230736 w 230736"/>
              <a:gd name="connsiteY5" fmla="*/ 376015 h 1034041"/>
              <a:gd name="connsiteX6" fmla="*/ 222191 w 230736"/>
              <a:gd name="connsiteY6" fmla="*/ 435835 h 1034041"/>
              <a:gd name="connsiteX7" fmla="*/ 170916 w 230736"/>
              <a:gd name="connsiteY7" fmla="*/ 529839 h 1034041"/>
              <a:gd name="connsiteX8" fmla="*/ 42729 w 230736"/>
              <a:gd name="connsiteY8" fmla="*/ 675117 h 1034041"/>
              <a:gd name="connsiteX9" fmla="*/ 25637 w 230736"/>
              <a:gd name="connsiteY9" fmla="*/ 726392 h 1034041"/>
              <a:gd name="connsiteX10" fmla="*/ 0 w 230736"/>
              <a:gd name="connsiteY10" fmla="*/ 752030 h 1034041"/>
              <a:gd name="connsiteX11" fmla="*/ 25637 w 230736"/>
              <a:gd name="connsiteY11" fmla="*/ 769121 h 1034041"/>
              <a:gd name="connsiteX12" fmla="*/ 51275 w 230736"/>
              <a:gd name="connsiteY12" fmla="*/ 803304 h 1034041"/>
              <a:gd name="connsiteX13" fmla="*/ 68366 w 230736"/>
              <a:gd name="connsiteY13" fmla="*/ 828942 h 1034041"/>
              <a:gd name="connsiteX14" fmla="*/ 102549 w 230736"/>
              <a:gd name="connsiteY14" fmla="*/ 897308 h 1034041"/>
              <a:gd name="connsiteX15" fmla="*/ 119641 w 230736"/>
              <a:gd name="connsiteY15" fmla="*/ 922945 h 1034041"/>
              <a:gd name="connsiteX16" fmla="*/ 128187 w 230736"/>
              <a:gd name="connsiteY16" fmla="*/ 1034041 h 1034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0736" h="1034041">
                <a:moveTo>
                  <a:pt x="76912" y="0"/>
                </a:moveTo>
                <a:cubicBezTo>
                  <a:pt x="74063" y="51275"/>
                  <a:pt x="73235" y="102702"/>
                  <a:pt x="68366" y="153824"/>
                </a:cubicBezTo>
                <a:cubicBezTo>
                  <a:pt x="67512" y="162791"/>
                  <a:pt x="59820" y="170453"/>
                  <a:pt x="59820" y="179461"/>
                </a:cubicBezTo>
                <a:cubicBezTo>
                  <a:pt x="59820" y="205143"/>
                  <a:pt x="78044" y="256277"/>
                  <a:pt x="94004" y="273465"/>
                </a:cubicBezTo>
                <a:cubicBezTo>
                  <a:pt x="118827" y="300197"/>
                  <a:pt x="149109" y="321595"/>
                  <a:pt x="179462" y="341831"/>
                </a:cubicBezTo>
                <a:lnTo>
                  <a:pt x="230736" y="376015"/>
                </a:lnTo>
                <a:cubicBezTo>
                  <a:pt x="227888" y="395955"/>
                  <a:pt x="227076" y="416294"/>
                  <a:pt x="222191" y="435835"/>
                </a:cubicBezTo>
                <a:cubicBezTo>
                  <a:pt x="213369" y="471123"/>
                  <a:pt x="192318" y="501303"/>
                  <a:pt x="170916" y="529839"/>
                </a:cubicBezTo>
                <a:cubicBezTo>
                  <a:pt x="106431" y="615819"/>
                  <a:pt x="111726" y="606120"/>
                  <a:pt x="42729" y="675117"/>
                </a:cubicBezTo>
                <a:cubicBezTo>
                  <a:pt x="37032" y="692209"/>
                  <a:pt x="34386" y="710643"/>
                  <a:pt x="25637" y="726392"/>
                </a:cubicBezTo>
                <a:cubicBezTo>
                  <a:pt x="19768" y="736957"/>
                  <a:pt x="0" y="739944"/>
                  <a:pt x="0" y="752030"/>
                </a:cubicBezTo>
                <a:cubicBezTo>
                  <a:pt x="0" y="762301"/>
                  <a:pt x="18375" y="761859"/>
                  <a:pt x="25637" y="769121"/>
                </a:cubicBezTo>
                <a:cubicBezTo>
                  <a:pt x="35708" y="779192"/>
                  <a:pt x="42996" y="791714"/>
                  <a:pt x="51275" y="803304"/>
                </a:cubicBezTo>
                <a:cubicBezTo>
                  <a:pt x="57245" y="811662"/>
                  <a:pt x="63448" y="819925"/>
                  <a:pt x="68366" y="828942"/>
                </a:cubicBezTo>
                <a:cubicBezTo>
                  <a:pt x="80566" y="851310"/>
                  <a:pt x="88416" y="876109"/>
                  <a:pt x="102549" y="897308"/>
                </a:cubicBezTo>
                <a:lnTo>
                  <a:pt x="119641" y="922945"/>
                </a:lnTo>
                <a:cubicBezTo>
                  <a:pt x="132656" y="988020"/>
                  <a:pt x="128187" y="951149"/>
                  <a:pt x="128187" y="10340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BA173-886B-4D3A-A424-BC356538D5FC}"/>
              </a:ext>
            </a:extLst>
          </p:cNvPr>
          <p:cNvSpPr txBox="1"/>
          <p:nvPr/>
        </p:nvSpPr>
        <p:spPr>
          <a:xfrm>
            <a:off x="5674405" y="1777525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6C7FA-DACB-46FA-8B7B-7580F634412A}"/>
              </a:ext>
            </a:extLst>
          </p:cNvPr>
          <p:cNvSpPr txBox="1"/>
          <p:nvPr/>
        </p:nvSpPr>
        <p:spPr>
          <a:xfrm>
            <a:off x="4281443" y="4606183"/>
            <a:ext cx="2866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docker version</a:t>
            </a:r>
          </a:p>
          <a:p>
            <a:r>
              <a:rPr lang="en-US" dirty="0"/>
              <a:t>$ docker container run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$ curl 172.17.0.4:80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ADD9C-F613-4185-BFAA-4CFAFCD6703A}"/>
              </a:ext>
            </a:extLst>
          </p:cNvPr>
          <p:cNvSpPr txBox="1"/>
          <p:nvPr/>
        </p:nvSpPr>
        <p:spPr>
          <a:xfrm>
            <a:off x="3982340" y="247828"/>
            <a:ext cx="3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</a:t>
            </a:r>
            <a:r>
              <a:rPr lang="en-US" dirty="0" err="1"/>
              <a:t>os</a:t>
            </a:r>
            <a:r>
              <a:rPr lang="en-US" dirty="0"/>
              <a:t>: </a:t>
            </a:r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6942C-062E-41CE-B49A-123BE81AE878}"/>
              </a:ext>
            </a:extLst>
          </p:cNvPr>
          <p:cNvSpPr/>
          <p:nvPr/>
        </p:nvSpPr>
        <p:spPr>
          <a:xfrm>
            <a:off x="286247" y="6273579"/>
            <a:ext cx="11190755" cy="39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5AAD5-F69D-4E72-AB4A-45BDCB56AAA4}"/>
              </a:ext>
            </a:extLst>
          </p:cNvPr>
          <p:cNvSpPr/>
          <p:nvPr/>
        </p:nvSpPr>
        <p:spPr>
          <a:xfrm>
            <a:off x="3982340" y="5812403"/>
            <a:ext cx="7494662" cy="39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7DA5F1-5D3F-4AE8-A5C4-21CA36FC92E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770783" y="3445953"/>
            <a:ext cx="769515" cy="156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FD7BB6-0E27-4DC1-870A-9134B2AED01F}"/>
              </a:ext>
            </a:extLst>
          </p:cNvPr>
          <p:cNvSpPr txBox="1"/>
          <p:nvPr/>
        </p:nvSpPr>
        <p:spPr>
          <a:xfrm>
            <a:off x="5152445" y="375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E78409-3F62-4161-AD27-F82EE4959F51}"/>
              </a:ext>
            </a:extLst>
          </p:cNvPr>
          <p:cNvSpPr/>
          <p:nvPr/>
        </p:nvSpPr>
        <p:spPr>
          <a:xfrm>
            <a:off x="6611521" y="2503918"/>
            <a:ext cx="1649884" cy="98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image cache</a:t>
            </a:r>
          </a:p>
          <a:p>
            <a:pPr algn="ctr"/>
            <a:r>
              <a:rPr lang="en-US" sz="1400" dirty="0"/>
              <a:t>5. Nginx</a:t>
            </a:r>
          </a:p>
          <a:p>
            <a:pPr algn="ctr"/>
            <a:r>
              <a:rPr lang="en-US" sz="1400" dirty="0"/>
              <a:t>Nginx-code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8E41D6-0029-4A27-924D-7DB7BC121D86}"/>
              </a:ext>
            </a:extLst>
          </p:cNvPr>
          <p:cNvCxnSpPr>
            <a:stCxn id="4" idx="2"/>
          </p:cNvCxnSpPr>
          <p:nvPr/>
        </p:nvCxnSpPr>
        <p:spPr>
          <a:xfrm>
            <a:off x="6142963" y="2146857"/>
            <a:ext cx="468558" cy="35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77C4F5CE-4413-4656-BB7D-EA431C98F2C9}"/>
              </a:ext>
            </a:extLst>
          </p:cNvPr>
          <p:cNvSpPr/>
          <p:nvPr/>
        </p:nvSpPr>
        <p:spPr>
          <a:xfrm>
            <a:off x="214685" y="453224"/>
            <a:ext cx="2154804" cy="7156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hub.docker.com</a:t>
            </a:r>
          </a:p>
          <a:p>
            <a:pPr algn="ctr"/>
            <a:r>
              <a:rPr lang="en-US" sz="1400" dirty="0" err="1"/>
              <a:t>nginx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F2952-3299-438A-B7B9-9C0A81008FF4}"/>
              </a:ext>
            </a:extLst>
          </p:cNvPr>
          <p:cNvCxnSpPr>
            <a:stCxn id="4" idx="1"/>
            <a:endCxn id="17" idx="1"/>
          </p:cNvCxnSpPr>
          <p:nvPr/>
        </p:nvCxnSpPr>
        <p:spPr>
          <a:xfrm flipH="1" flipV="1">
            <a:off x="1292087" y="1168080"/>
            <a:ext cx="4382318" cy="7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969344-E37F-4737-899F-07C00FD9BF0B}"/>
              </a:ext>
            </a:extLst>
          </p:cNvPr>
          <p:cNvCxnSpPr>
            <a:stCxn id="17" idx="0"/>
            <a:endCxn id="14" idx="1"/>
          </p:cNvCxnSpPr>
          <p:nvPr/>
        </p:nvCxnSpPr>
        <p:spPr>
          <a:xfrm>
            <a:off x="2367693" y="811033"/>
            <a:ext cx="4243828" cy="218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734D90-0F06-4CF2-8654-92EBEE75DEA9}"/>
              </a:ext>
            </a:extLst>
          </p:cNvPr>
          <p:cNvSpPr txBox="1"/>
          <p:nvPr/>
        </p:nvSpPr>
        <p:spPr>
          <a:xfrm>
            <a:off x="6123830" y="2092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8BFF2-7D48-434D-8000-848D498F34F5}"/>
              </a:ext>
            </a:extLst>
          </p:cNvPr>
          <p:cNvSpPr txBox="1"/>
          <p:nvPr/>
        </p:nvSpPr>
        <p:spPr>
          <a:xfrm>
            <a:off x="5035826" y="1616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EA7DCF-5627-48D1-80FD-5F94712F758E}"/>
              </a:ext>
            </a:extLst>
          </p:cNvPr>
          <p:cNvSpPr txBox="1"/>
          <p:nvPr/>
        </p:nvSpPr>
        <p:spPr>
          <a:xfrm>
            <a:off x="5188226" y="2134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ED27CF-EC06-423E-B24F-4018C8266C90}"/>
              </a:ext>
            </a:extLst>
          </p:cNvPr>
          <p:cNvCxnSpPr>
            <a:stCxn id="4" idx="3"/>
          </p:cNvCxnSpPr>
          <p:nvPr/>
        </p:nvCxnSpPr>
        <p:spPr>
          <a:xfrm flipV="1">
            <a:off x="6611521" y="1304385"/>
            <a:ext cx="1713495" cy="65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86656C-53B7-4254-8EC2-F111FB348B8E}"/>
              </a:ext>
            </a:extLst>
          </p:cNvPr>
          <p:cNvSpPr/>
          <p:nvPr/>
        </p:nvSpPr>
        <p:spPr>
          <a:xfrm>
            <a:off x="8325016" y="791563"/>
            <a:ext cx="2329732" cy="1061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:80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A1849F-5FDE-4170-8166-1F621B51787E}"/>
              </a:ext>
            </a:extLst>
          </p:cNvPr>
          <p:cNvSpPr/>
          <p:nvPr/>
        </p:nvSpPr>
        <p:spPr>
          <a:xfrm>
            <a:off x="8738341" y="1700498"/>
            <a:ext cx="1515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7a79f4e2c176</a:t>
            </a:r>
          </a:p>
          <a:p>
            <a:r>
              <a:rPr lang="en-US" dirty="0"/>
              <a:t>"172.17.0.4"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AD265-D517-4089-AD82-5B7C5867C120}"/>
              </a:ext>
            </a:extLst>
          </p:cNvPr>
          <p:cNvSpPr/>
          <p:nvPr/>
        </p:nvSpPr>
        <p:spPr>
          <a:xfrm>
            <a:off x="4464715" y="3076621"/>
            <a:ext cx="215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/var/run/</a:t>
            </a:r>
            <a:r>
              <a:rPr lang="en-US" dirty="0" err="1"/>
              <a:t>docker.sock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D626CC-6FC9-4361-A842-D4F624995BB4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5540298" y="2146857"/>
            <a:ext cx="602665" cy="92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13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8CE3A8-B279-42F5-9E33-0319C8E3A5DB}"/>
              </a:ext>
            </a:extLst>
          </p:cNvPr>
          <p:cNvSpPr/>
          <p:nvPr/>
        </p:nvSpPr>
        <p:spPr>
          <a:xfrm>
            <a:off x="516835" y="405517"/>
            <a:ext cx="10281036" cy="6066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DF515-3CAA-4C8F-9F1E-4F536564A431}"/>
              </a:ext>
            </a:extLst>
          </p:cNvPr>
          <p:cNvSpPr txBox="1"/>
          <p:nvPr/>
        </p:nvSpPr>
        <p:spPr>
          <a:xfrm>
            <a:off x="659958" y="556591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Windows/host 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18735-79F3-4A4D-A5AD-DBA50132D838}"/>
              </a:ext>
            </a:extLst>
          </p:cNvPr>
          <p:cNvSpPr/>
          <p:nvPr/>
        </p:nvSpPr>
        <p:spPr>
          <a:xfrm>
            <a:off x="2087385" y="1391074"/>
            <a:ext cx="2548225" cy="183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Virtualhostonly</a:t>
            </a:r>
            <a:r>
              <a:rPr lang="en-US" dirty="0"/>
              <a:t> network adapter #4</a:t>
            </a:r>
          </a:p>
          <a:p>
            <a:pPr algn="ctr"/>
            <a:r>
              <a:rPr lang="en-US" dirty="0"/>
              <a:t>Low: 192.168.99.100</a:t>
            </a:r>
          </a:p>
          <a:p>
            <a:pPr algn="ctr"/>
            <a:r>
              <a:rPr lang="en-US" dirty="0"/>
              <a:t>Upper: 192.168.99.255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Gateway:192.168.99.1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F37C31-6F93-4DF7-8196-2F3BA251CB01}"/>
              </a:ext>
            </a:extLst>
          </p:cNvPr>
          <p:cNvSpPr/>
          <p:nvPr/>
        </p:nvSpPr>
        <p:spPr>
          <a:xfrm>
            <a:off x="5088835" y="644056"/>
            <a:ext cx="5430741" cy="5367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439C2-B150-43E5-BCA9-B5E994A0E714}"/>
              </a:ext>
            </a:extLst>
          </p:cNvPr>
          <p:cNvSpPr txBox="1"/>
          <p:nvPr/>
        </p:nvSpPr>
        <p:spPr>
          <a:xfrm>
            <a:off x="5239910" y="846814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B608F1-B1DB-4548-B2D7-BC33FB80CA46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635610" y="925923"/>
            <a:ext cx="453226" cy="138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38E65F-2D03-4078-B810-DE578781197A}"/>
              </a:ext>
            </a:extLst>
          </p:cNvPr>
          <p:cNvSpPr txBox="1"/>
          <p:nvPr/>
        </p:nvSpPr>
        <p:spPr>
          <a:xfrm>
            <a:off x="1150690" y="3514476"/>
            <a:ext cx="383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Ping 192.168.99.100   -- will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Ping 172.17.0.4  -- cannot work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D79632-FC36-49BB-A8AE-3B1E39E944A7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3066954" y="3228229"/>
            <a:ext cx="294544" cy="28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04F7964-3D6C-499A-90CF-6D96D0CC3239}"/>
              </a:ext>
            </a:extLst>
          </p:cNvPr>
          <p:cNvSpPr/>
          <p:nvPr/>
        </p:nvSpPr>
        <p:spPr>
          <a:xfrm>
            <a:off x="8555603" y="1401705"/>
            <a:ext cx="1812898" cy="104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A824C4-8E37-4B22-9202-EDBFD1A48D73}"/>
              </a:ext>
            </a:extLst>
          </p:cNvPr>
          <p:cNvSpPr txBox="1"/>
          <p:nvPr/>
        </p:nvSpPr>
        <p:spPr>
          <a:xfrm>
            <a:off x="8873589" y="245127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172.17.0.4:80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98236D-B610-4454-A165-077336B8DD31}"/>
              </a:ext>
            </a:extLst>
          </p:cNvPr>
          <p:cNvSpPr txBox="1"/>
          <p:nvPr/>
        </p:nvSpPr>
        <p:spPr>
          <a:xfrm>
            <a:off x="5326008" y="1804946"/>
            <a:ext cx="210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Docker0/bridge</a:t>
            </a:r>
          </a:p>
          <a:p>
            <a:r>
              <a:rPr lang="en-US" dirty="0"/>
              <a:t>Gateway: 172.17.0.1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5B806D-F288-4E14-911C-64F56D01ABBE}"/>
              </a:ext>
            </a:extLst>
          </p:cNvPr>
          <p:cNvCxnSpPr>
            <a:stCxn id="18" idx="3"/>
            <a:endCxn id="16" idx="2"/>
          </p:cNvCxnSpPr>
          <p:nvPr/>
        </p:nvCxnSpPr>
        <p:spPr>
          <a:xfrm flipV="1">
            <a:off x="7434470" y="1926491"/>
            <a:ext cx="1121133" cy="20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E61217-7BAF-44E5-A919-778225740CA3}"/>
              </a:ext>
            </a:extLst>
          </p:cNvPr>
          <p:cNvSpPr txBox="1"/>
          <p:nvPr/>
        </p:nvSpPr>
        <p:spPr>
          <a:xfrm>
            <a:off x="5716988" y="434141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curl 172.17.0.4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673231-8FCF-4C67-9FC5-03698774761C}"/>
              </a:ext>
            </a:extLst>
          </p:cNvPr>
          <p:cNvCxnSpPr>
            <a:stCxn id="22" idx="0"/>
            <a:endCxn id="18" idx="2"/>
          </p:cNvCxnSpPr>
          <p:nvPr/>
        </p:nvCxnSpPr>
        <p:spPr>
          <a:xfrm flipH="1" flipV="1">
            <a:off x="6380239" y="2451277"/>
            <a:ext cx="212951" cy="189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EBAF3E-02E1-4767-ACEF-340A4134E18C}"/>
              </a:ext>
            </a:extLst>
          </p:cNvPr>
          <p:cNvSpPr txBox="1"/>
          <p:nvPr/>
        </p:nvSpPr>
        <p:spPr>
          <a:xfrm>
            <a:off x="4875708" y="5192202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9999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3CEA03-FE50-410D-A605-FAB2272E2F95}"/>
              </a:ext>
            </a:extLst>
          </p:cNvPr>
          <p:cNvSpPr/>
          <p:nvPr/>
        </p:nvSpPr>
        <p:spPr>
          <a:xfrm>
            <a:off x="1394129" y="4710744"/>
            <a:ext cx="2976535" cy="159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A1F16F-8DB3-4CE5-9B0D-B3FCC245C334}"/>
              </a:ext>
            </a:extLst>
          </p:cNvPr>
          <p:cNvSpPr/>
          <p:nvPr/>
        </p:nvSpPr>
        <p:spPr>
          <a:xfrm>
            <a:off x="1468073" y="4790114"/>
            <a:ext cx="2793534" cy="27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http://192.168.99.100: 9999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5034CF-F52B-4C32-83D9-922A5228B820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4261607" y="4927749"/>
            <a:ext cx="614101" cy="44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3D4D8B4-29B3-4CCB-83D0-05B0E5486FDC}"/>
              </a:ext>
            </a:extLst>
          </p:cNvPr>
          <p:cNvCxnSpPr>
            <a:stCxn id="26" idx="3"/>
            <a:endCxn id="17" idx="2"/>
          </p:cNvCxnSpPr>
          <p:nvPr/>
        </p:nvCxnSpPr>
        <p:spPr>
          <a:xfrm flipV="1">
            <a:off x="5654179" y="2820609"/>
            <a:ext cx="3956150" cy="25562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74E251-EBD5-4044-ADCF-8CFC22207377}"/>
              </a:ext>
            </a:extLst>
          </p:cNvPr>
          <p:cNvSpPr txBox="1"/>
          <p:nvPr/>
        </p:nvSpPr>
        <p:spPr>
          <a:xfrm>
            <a:off x="7028417" y="4731390"/>
            <a:ext cx="1554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Port-</a:t>
            </a:r>
            <a:r>
              <a:rPr lang="en-US" sz="1200" dirty="0" err="1"/>
              <a:t>fwd</a:t>
            </a:r>
            <a:r>
              <a:rPr lang="en-US" sz="1200" dirty="0"/>
              <a:t>/port-publish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61E1A3-8FF6-46CE-A5E7-00289A2E48DB}"/>
              </a:ext>
            </a:extLst>
          </p:cNvPr>
          <p:cNvSpPr/>
          <p:nvPr/>
        </p:nvSpPr>
        <p:spPr>
          <a:xfrm>
            <a:off x="3638025" y="6191075"/>
            <a:ext cx="4915949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Layer1~70MB 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3A467DBE-8233-4DEE-B08B-07BD6EA8EFBF}"/>
              </a:ext>
            </a:extLst>
          </p:cNvPr>
          <p:cNvSpPr/>
          <p:nvPr/>
        </p:nvSpPr>
        <p:spPr>
          <a:xfrm>
            <a:off x="3389152" y="6123963"/>
            <a:ext cx="117446" cy="5956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C3721-B5CE-44E4-8049-266C4D740A91}"/>
              </a:ext>
            </a:extLst>
          </p:cNvPr>
          <p:cNvSpPr txBox="1"/>
          <p:nvPr/>
        </p:nvSpPr>
        <p:spPr>
          <a:xfrm>
            <a:off x="2597790" y="6237106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debian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13BB5-8A95-40C0-937E-9007EE90D3DD}"/>
              </a:ext>
            </a:extLst>
          </p:cNvPr>
          <p:cNvSpPr/>
          <p:nvPr/>
        </p:nvSpPr>
        <p:spPr>
          <a:xfrm>
            <a:off x="3638025" y="5645791"/>
            <a:ext cx="4915949" cy="43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Layer2 ~57MB (installed </a:t>
            </a:r>
            <a:r>
              <a:rPr lang="en-US" dirty="0" err="1"/>
              <a:t>nginx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F38617-DEB4-4BFA-964F-328B68EE1F62}"/>
              </a:ext>
            </a:extLst>
          </p:cNvPr>
          <p:cNvSpPr/>
          <p:nvPr/>
        </p:nvSpPr>
        <p:spPr>
          <a:xfrm>
            <a:off x="3638025" y="5125673"/>
            <a:ext cx="4915949" cy="40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Layer3 ~22B (soft link)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A0E5404-1C82-4822-9BD8-5ED45C851D7C}"/>
              </a:ext>
            </a:extLst>
          </p:cNvPr>
          <p:cNvSpPr/>
          <p:nvPr/>
        </p:nvSpPr>
        <p:spPr>
          <a:xfrm>
            <a:off x="8615494" y="4999839"/>
            <a:ext cx="117446" cy="1719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80B01-B412-4421-8D63-49CC168D44AE}"/>
              </a:ext>
            </a:extLst>
          </p:cNvPr>
          <p:cNvSpPr txBox="1"/>
          <p:nvPr/>
        </p:nvSpPr>
        <p:spPr>
          <a:xfrm>
            <a:off x="8732940" y="5645791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nginx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541C56-0A64-49E1-8B8A-7967D56546C5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096000" y="5532647"/>
            <a:ext cx="0" cy="1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3CF4FF-C8AA-4EE4-8D33-CA2CE9DCCFB2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6000" y="6077931"/>
            <a:ext cx="0" cy="1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D8A589-4351-4E7C-AC18-C5F283F399FB}"/>
              </a:ext>
            </a:extLst>
          </p:cNvPr>
          <p:cNvCxnSpPr/>
          <p:nvPr/>
        </p:nvCxnSpPr>
        <p:spPr>
          <a:xfrm>
            <a:off x="3003259" y="4857226"/>
            <a:ext cx="634766" cy="2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F5236E-B4E1-4F11-9BAD-B444E70E1495}"/>
              </a:ext>
            </a:extLst>
          </p:cNvPr>
          <p:cNvSpPr txBox="1"/>
          <p:nvPr/>
        </p:nvSpPr>
        <p:spPr>
          <a:xfrm>
            <a:off x="1507366" y="4614812"/>
            <a:ext cx="161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ab56bba91343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510AB-7E93-4EE7-96E7-05655FAC813F}"/>
              </a:ext>
            </a:extLst>
          </p:cNvPr>
          <p:cNvSpPr txBox="1"/>
          <p:nvPr/>
        </p:nvSpPr>
        <p:spPr>
          <a:xfrm>
            <a:off x="829257" y="4245480"/>
            <a:ext cx="79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nginx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A012E2-44CC-4C61-91BD-F5CD795E3B32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>
            <a:off x="1624812" y="4430146"/>
            <a:ext cx="69209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1754E95-8D99-487D-9717-E7C267198807}"/>
              </a:ext>
            </a:extLst>
          </p:cNvPr>
          <p:cNvSpPr/>
          <p:nvPr/>
        </p:nvSpPr>
        <p:spPr>
          <a:xfrm>
            <a:off x="5905850" y="4608140"/>
            <a:ext cx="2648124" cy="415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Layer4 ~19MB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4049D-E204-4A4C-A333-DF8EAB27ADF1}"/>
              </a:ext>
            </a:extLst>
          </p:cNvPr>
          <p:cNvSpPr txBox="1"/>
          <p:nvPr/>
        </p:nvSpPr>
        <p:spPr>
          <a:xfrm>
            <a:off x="6295936" y="3839790"/>
            <a:ext cx="161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38e22b985a5f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C8E379-5394-4662-A812-A9B18A5FDF41}"/>
              </a:ext>
            </a:extLst>
          </p:cNvPr>
          <p:cNvCxnSpPr>
            <a:stCxn id="25" idx="3"/>
          </p:cNvCxnSpPr>
          <p:nvPr/>
        </p:nvCxnSpPr>
        <p:spPr>
          <a:xfrm>
            <a:off x="7915012" y="4024456"/>
            <a:ext cx="286624" cy="5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7F9491-FA44-457F-8A23-5FA4C6B5B82B}"/>
              </a:ext>
            </a:extLst>
          </p:cNvPr>
          <p:cNvSpPr txBox="1"/>
          <p:nvPr/>
        </p:nvSpPr>
        <p:spPr>
          <a:xfrm>
            <a:off x="5108895" y="3432816"/>
            <a:ext cx="12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nginx</a:t>
            </a:r>
            <a:r>
              <a:rPr lang="en-US" dirty="0"/>
              <a:t>-code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39EA46-F7C0-4ABB-B1C3-BFA09857952E}"/>
              </a:ext>
            </a:extLst>
          </p:cNvPr>
          <p:cNvCxnSpPr>
            <a:stCxn id="28" idx="3"/>
            <a:endCxn id="25" idx="0"/>
          </p:cNvCxnSpPr>
          <p:nvPr/>
        </p:nvCxnSpPr>
        <p:spPr>
          <a:xfrm>
            <a:off x="6321856" y="3617482"/>
            <a:ext cx="783618" cy="22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9C23ED6-9904-4B12-BB27-0E973310084E}"/>
              </a:ext>
            </a:extLst>
          </p:cNvPr>
          <p:cNvSpPr/>
          <p:nvPr/>
        </p:nvSpPr>
        <p:spPr>
          <a:xfrm>
            <a:off x="9513116" y="4504834"/>
            <a:ext cx="117446" cy="22147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355FE1-3FE4-4D59-841C-D033C4314131}"/>
              </a:ext>
            </a:extLst>
          </p:cNvPr>
          <p:cNvSpPr txBox="1"/>
          <p:nvPr/>
        </p:nvSpPr>
        <p:spPr>
          <a:xfrm>
            <a:off x="9665517" y="5462631"/>
            <a:ext cx="125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nginx</a:t>
            </a:r>
            <a:r>
              <a:rPr lang="en-US" dirty="0"/>
              <a:t>-code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3F55FF-4DB2-4004-A891-1BA3E0E5449A}"/>
              </a:ext>
            </a:extLst>
          </p:cNvPr>
          <p:cNvSpPr/>
          <p:nvPr/>
        </p:nvSpPr>
        <p:spPr>
          <a:xfrm>
            <a:off x="2772726" y="37628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7c6571209852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CED6FC-E8FB-476D-AC09-513625F229E2}"/>
              </a:ext>
            </a:extLst>
          </p:cNvPr>
          <p:cNvSpPr/>
          <p:nvPr/>
        </p:nvSpPr>
        <p:spPr>
          <a:xfrm>
            <a:off x="3660540" y="4608140"/>
            <a:ext cx="2125212" cy="422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Layer5 ~19MB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8E77D1-2443-450D-A4B3-C201DFAC3E42}"/>
              </a:ext>
            </a:extLst>
          </p:cNvPr>
          <p:cNvCxnSpPr>
            <a:stCxn id="34" idx="3"/>
            <a:endCxn id="35" idx="0"/>
          </p:cNvCxnSpPr>
          <p:nvPr/>
        </p:nvCxnSpPr>
        <p:spPr>
          <a:xfrm>
            <a:off x="4342386" y="3947563"/>
            <a:ext cx="380760" cy="66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58A370-FC11-436C-9A44-A6D2EA8866DA}"/>
              </a:ext>
            </a:extLst>
          </p:cNvPr>
          <p:cNvCxnSpPr>
            <a:endCxn id="34" idx="1"/>
          </p:cNvCxnSpPr>
          <p:nvPr/>
        </p:nvCxnSpPr>
        <p:spPr>
          <a:xfrm>
            <a:off x="2316904" y="3515854"/>
            <a:ext cx="455822" cy="43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CC70507-9D23-4B74-939B-3541F7DF079E}"/>
              </a:ext>
            </a:extLst>
          </p:cNvPr>
          <p:cNvSpPr txBox="1"/>
          <p:nvPr/>
        </p:nvSpPr>
        <p:spPr>
          <a:xfrm>
            <a:off x="84179" y="3180078"/>
            <a:ext cx="323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shruthikeerthi</a:t>
            </a:r>
            <a:r>
              <a:rPr lang="en-US" dirty="0"/>
              <a:t>/</a:t>
            </a:r>
            <a:r>
              <a:rPr lang="en-US" dirty="0" err="1"/>
              <a:t>nginx</a:t>
            </a:r>
            <a:r>
              <a:rPr lang="en-US" dirty="0"/>
              <a:t>-customized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B2E6EE-493E-405C-9320-56940B660E47}"/>
              </a:ext>
            </a:extLst>
          </p:cNvPr>
          <p:cNvCxnSpPr>
            <a:stCxn id="22" idx="2"/>
          </p:cNvCxnSpPr>
          <p:nvPr/>
        </p:nvCxnSpPr>
        <p:spPr>
          <a:xfrm flipH="1">
            <a:off x="7214532" y="5023502"/>
            <a:ext cx="15380" cy="10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15A637-38EE-4DE5-8944-BC454DACB374}"/>
              </a:ext>
            </a:extLst>
          </p:cNvPr>
          <p:cNvSpPr txBox="1"/>
          <p:nvPr/>
        </p:nvSpPr>
        <p:spPr>
          <a:xfrm>
            <a:off x="570451" y="377505"/>
            <a:ext cx="46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Unified File System</a:t>
            </a:r>
          </a:p>
        </p:txBody>
      </p:sp>
    </p:spTree>
    <p:extLst>
      <p:ext uri="{BB962C8B-B14F-4D97-AF65-F5344CB8AC3E}">
        <p14:creationId xmlns:p14="http://schemas.microsoft.com/office/powerpoint/2010/main" val="219848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0376CA-B6A8-4A2F-8540-C38751C2B139}"/>
              </a:ext>
            </a:extLst>
          </p:cNvPr>
          <p:cNvSpPr/>
          <p:nvPr/>
        </p:nvSpPr>
        <p:spPr>
          <a:xfrm>
            <a:off x="4521666" y="218114"/>
            <a:ext cx="5989740" cy="6115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A5193-5DA0-4B41-A5FB-8D60C8E47C84}"/>
              </a:ext>
            </a:extLst>
          </p:cNvPr>
          <p:cNvSpPr txBox="1"/>
          <p:nvPr/>
        </p:nvSpPr>
        <p:spPr>
          <a:xfrm>
            <a:off x="4689446" y="385894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668CD9-6E31-4538-8855-06AE95264482}"/>
              </a:ext>
            </a:extLst>
          </p:cNvPr>
          <p:cNvSpPr/>
          <p:nvPr/>
        </p:nvSpPr>
        <p:spPr>
          <a:xfrm>
            <a:off x="4882335" y="755226"/>
            <a:ext cx="2063693" cy="13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sz="1200" dirty="0"/>
              <a:t>-- </a:t>
            </a:r>
            <a:r>
              <a:rPr lang="en-US" sz="1050" dirty="0"/>
              <a:t>/var/log/access.log</a:t>
            </a:r>
          </a:p>
          <a:p>
            <a:pPr algn="ctr"/>
            <a:r>
              <a:rPr lang="en-US" sz="1050" dirty="0"/>
              <a:t>/var/log/error.log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61ED6-0955-4929-BAA9-88C1E2803C62}"/>
              </a:ext>
            </a:extLst>
          </p:cNvPr>
          <p:cNvSpPr txBox="1"/>
          <p:nvPr/>
        </p:nvSpPr>
        <p:spPr>
          <a:xfrm>
            <a:off x="184558" y="494950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Containers </a:t>
            </a:r>
            <a:r>
              <a:rPr lang="en-US" dirty="0" err="1"/>
              <a:t>fS</a:t>
            </a:r>
            <a:r>
              <a:rPr lang="en-US" dirty="0"/>
              <a:t> : </a:t>
            </a:r>
            <a:r>
              <a:rPr lang="en-US" dirty="0" err="1"/>
              <a:t>ephimeral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14706B-4481-4E0D-B188-02AB1DD89338}"/>
              </a:ext>
            </a:extLst>
          </p:cNvPr>
          <p:cNvSpPr/>
          <p:nvPr/>
        </p:nvSpPr>
        <p:spPr>
          <a:xfrm>
            <a:off x="4958300" y="4099000"/>
            <a:ext cx="2063693" cy="13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sz="1200" dirty="0"/>
              <a:t>/var/lib/</a:t>
            </a:r>
            <a:r>
              <a:rPr lang="en-US" sz="1200" dirty="0" err="1"/>
              <a:t>mysql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E7C2CB5-4D39-46C1-915E-AB7C60CF3F9B}"/>
              </a:ext>
            </a:extLst>
          </p:cNvPr>
          <p:cNvSpPr/>
          <p:nvPr/>
        </p:nvSpPr>
        <p:spPr>
          <a:xfrm rot="16200000">
            <a:off x="6736302" y="1191236"/>
            <a:ext cx="419449" cy="721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A89E3-11B6-4389-BBCD-44C9995450F4}"/>
              </a:ext>
            </a:extLst>
          </p:cNvPr>
          <p:cNvSpPr/>
          <p:nvPr/>
        </p:nvSpPr>
        <p:spPr>
          <a:xfrm>
            <a:off x="7133279" y="1336519"/>
            <a:ext cx="31908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/var/lib/docker/volumes/5c64f44a8e33ca0f49a82c044e9db87d8e568413744d90605ca8e30cb9cbab9c/_data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8E318F-0B03-49A4-A5E4-D1155B56FA0F}"/>
              </a:ext>
            </a:extLst>
          </p:cNvPr>
          <p:cNvSpPr/>
          <p:nvPr/>
        </p:nvSpPr>
        <p:spPr>
          <a:xfrm>
            <a:off x="7200900" y="2895072"/>
            <a:ext cx="3457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/var/lib/docker/volumes/5aef8ea1e6723a12ecb353b6b923de933051a68516b096e5035a3fa01bb0e18d/_data – 100 users</a:t>
            </a:r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44C4626-5C1C-4E70-AF67-E502997BBF4F}"/>
              </a:ext>
            </a:extLst>
          </p:cNvPr>
          <p:cNvSpPr/>
          <p:nvPr/>
        </p:nvSpPr>
        <p:spPr>
          <a:xfrm rot="16200000">
            <a:off x="6630448" y="4473102"/>
            <a:ext cx="419449" cy="721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0CAD6-D276-4354-9E93-0F02D072CAF4}"/>
              </a:ext>
            </a:extLst>
          </p:cNvPr>
          <p:cNvSpPr/>
          <p:nvPr/>
        </p:nvSpPr>
        <p:spPr>
          <a:xfrm>
            <a:off x="7107732" y="4691225"/>
            <a:ext cx="34575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/var/lib/docker/volumes/</a:t>
            </a:r>
            <a:r>
              <a:rPr lang="en-US" sz="1200" dirty="0" err="1"/>
              <a:t>projdb</a:t>
            </a:r>
            <a:r>
              <a:rPr lang="en-US" sz="1200" dirty="0"/>
              <a:t>/_data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9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648F62-20C7-4C90-A5C0-B708EB98C053}"/>
              </a:ext>
            </a:extLst>
          </p:cNvPr>
          <p:cNvSpPr/>
          <p:nvPr/>
        </p:nvSpPr>
        <p:spPr>
          <a:xfrm>
            <a:off x="4521665" y="218114"/>
            <a:ext cx="7356009" cy="6115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4AE96-F11C-4C88-9D82-49856ED868D0}"/>
              </a:ext>
            </a:extLst>
          </p:cNvPr>
          <p:cNvSpPr txBox="1"/>
          <p:nvPr/>
        </p:nvSpPr>
        <p:spPr>
          <a:xfrm>
            <a:off x="4689445" y="385894"/>
            <a:ext cx="12980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14C2A-5316-49EF-8187-E4B73BF3F604}"/>
              </a:ext>
            </a:extLst>
          </p:cNvPr>
          <p:cNvSpPr txBox="1"/>
          <p:nvPr/>
        </p:nvSpPr>
        <p:spPr>
          <a:xfrm>
            <a:off x="8509026" y="435135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273F1-F23F-4386-8351-1B16ACB50129}"/>
              </a:ext>
            </a:extLst>
          </p:cNvPr>
          <p:cNvSpPr txBox="1"/>
          <p:nvPr/>
        </p:nvSpPr>
        <p:spPr>
          <a:xfrm flipH="1">
            <a:off x="5897797" y="4609255"/>
            <a:ext cx="5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4072D-FC2C-45B4-ACB1-3651D8031B67}"/>
              </a:ext>
            </a:extLst>
          </p:cNvPr>
          <p:cNvSpPr txBox="1"/>
          <p:nvPr/>
        </p:nvSpPr>
        <p:spPr>
          <a:xfrm>
            <a:off x="5631361" y="497858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172.18.0.2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BAD802-1A1F-4BDA-8280-97CA53E3DB3A}"/>
              </a:ext>
            </a:extLst>
          </p:cNvPr>
          <p:cNvSpPr txBox="1"/>
          <p:nvPr/>
        </p:nvSpPr>
        <p:spPr>
          <a:xfrm>
            <a:off x="8134724" y="4768314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172.18.0.3</a:t>
            </a:r>
          </a:p>
          <a:p>
            <a:r>
              <a:rPr lang="en-US" dirty="0"/>
              <a:t>172.19.0.3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7E92F-F53F-4EBA-8B0F-D733FFE74143}"/>
              </a:ext>
            </a:extLst>
          </p:cNvPr>
          <p:cNvSpPr txBox="1"/>
          <p:nvPr/>
        </p:nvSpPr>
        <p:spPr>
          <a:xfrm flipH="1">
            <a:off x="6779893" y="755226"/>
            <a:ext cx="93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81A20A-4C68-4ED9-8291-E83218C89D03}"/>
              </a:ext>
            </a:extLst>
          </p:cNvPr>
          <p:cNvSpPr txBox="1"/>
          <p:nvPr/>
        </p:nvSpPr>
        <p:spPr>
          <a:xfrm>
            <a:off x="123825" y="755226"/>
            <a:ext cx="396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ipaddress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dns</a:t>
            </a:r>
            <a:r>
              <a:rPr lang="en-US" dirty="0">
                <a:sym typeface="Wingdings" panose="05000000000000000000" pitchFamily="2" charset="2"/>
              </a:rPr>
              <a:t> service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Better isolation: w1 -&gt; </a:t>
            </a:r>
            <a:r>
              <a:rPr lang="en-US" dirty="0" err="1">
                <a:sym typeface="Wingdings" panose="05000000000000000000" pitchFamily="2" charset="2"/>
              </a:rPr>
              <a:t>db</a:t>
            </a:r>
            <a:r>
              <a:rPr lang="en-US" dirty="0">
                <a:sym typeface="Wingdings" panose="05000000000000000000" pitchFamily="2" charset="2"/>
              </a:rPr>
              <a:t> , w2 -&gt; </a:t>
            </a:r>
            <a:r>
              <a:rPr lang="en-US" dirty="0" err="1">
                <a:sym typeface="Wingdings" panose="05000000000000000000" pitchFamily="2" charset="2"/>
              </a:rPr>
              <a:t>db</a:t>
            </a:r>
            <a:r>
              <a:rPr lang="en-US" dirty="0">
                <a:sym typeface="Wingdings" panose="05000000000000000000" pitchFamily="2" charset="2"/>
              </a:rPr>
              <a:t>, w1 – X - w2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130F510E-0A27-4AC6-B757-BFCAB98DC3F5}"/>
              </a:ext>
            </a:extLst>
          </p:cNvPr>
          <p:cNvSpPr/>
          <p:nvPr/>
        </p:nvSpPr>
        <p:spPr>
          <a:xfrm>
            <a:off x="4844762" y="567214"/>
            <a:ext cx="4810125" cy="76977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349749-C38F-4E03-BFCF-3BA18BEE1122}"/>
              </a:ext>
            </a:extLst>
          </p:cNvPr>
          <p:cNvSpPr txBox="1"/>
          <p:nvPr/>
        </p:nvSpPr>
        <p:spPr>
          <a:xfrm>
            <a:off x="8010525" y="738319"/>
            <a:ext cx="1768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Bridge: 172.17.0.0/16</a:t>
            </a:r>
            <a:endParaRPr lang="en-US" dirty="0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4E18D42F-A851-4A50-8F30-046DF377AFF8}"/>
              </a:ext>
            </a:extLst>
          </p:cNvPr>
          <p:cNvSpPr/>
          <p:nvPr/>
        </p:nvSpPr>
        <p:spPr>
          <a:xfrm>
            <a:off x="4968961" y="3510347"/>
            <a:ext cx="4810125" cy="28384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23983F-6177-43FB-921F-D65F9786BFE2}"/>
              </a:ext>
            </a:extLst>
          </p:cNvPr>
          <p:cNvSpPr txBox="1"/>
          <p:nvPr/>
        </p:nvSpPr>
        <p:spPr>
          <a:xfrm>
            <a:off x="4600950" y="3899898"/>
            <a:ext cx="206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w1-db-net: 172.18.0.0/16</a:t>
            </a:r>
            <a:endParaRPr lang="en-US" dirty="0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70338E92-A60E-4030-B36E-E104343ED157}"/>
              </a:ext>
            </a:extLst>
          </p:cNvPr>
          <p:cNvSpPr/>
          <p:nvPr/>
        </p:nvSpPr>
        <p:spPr>
          <a:xfrm rot="5400000">
            <a:off x="6554284" y="2565611"/>
            <a:ext cx="4810125" cy="229335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12694A-C678-4B40-BCCC-2C48492F4C85}"/>
              </a:ext>
            </a:extLst>
          </p:cNvPr>
          <p:cNvSpPr txBox="1"/>
          <p:nvPr/>
        </p:nvSpPr>
        <p:spPr>
          <a:xfrm>
            <a:off x="8851118" y="1601901"/>
            <a:ext cx="209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W2-db-net: 172.19.0.0/16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A8E0D9-4AC6-4EC7-9F1D-B169328B0BC0}"/>
              </a:ext>
            </a:extLst>
          </p:cNvPr>
          <p:cNvSpPr txBox="1"/>
          <p:nvPr/>
        </p:nvSpPr>
        <p:spPr>
          <a:xfrm flipH="1">
            <a:off x="8660169" y="2053182"/>
            <a:ext cx="5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2BCF51-F1BF-4CD6-9030-393DFF6C2BCC}"/>
              </a:ext>
            </a:extLst>
          </p:cNvPr>
          <p:cNvSpPr txBox="1"/>
          <p:nvPr/>
        </p:nvSpPr>
        <p:spPr>
          <a:xfrm>
            <a:off x="8393733" y="242251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172.19.0.2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50FBE6-700C-42E9-922F-FA1D17A523A6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V="1">
            <a:off x="6452154" y="4536023"/>
            <a:ext cx="2056872" cy="257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B2B1E8-49B3-46E7-B791-1D1B4D0AA778}"/>
              </a:ext>
            </a:extLst>
          </p:cNvPr>
          <p:cNvCxnSpPr>
            <a:stCxn id="37" idx="2"/>
            <a:endCxn id="4" idx="0"/>
          </p:cNvCxnSpPr>
          <p:nvPr/>
        </p:nvCxnSpPr>
        <p:spPr>
          <a:xfrm flipH="1">
            <a:off x="8723187" y="2422514"/>
            <a:ext cx="214160" cy="1928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38F4E7-CF58-4BA9-B66E-8B614B5C42D9}"/>
              </a:ext>
            </a:extLst>
          </p:cNvPr>
          <p:cNvCxnSpPr>
            <a:stCxn id="5" idx="0"/>
            <a:endCxn id="37" idx="3"/>
          </p:cNvCxnSpPr>
          <p:nvPr/>
        </p:nvCxnSpPr>
        <p:spPr>
          <a:xfrm flipV="1">
            <a:off x="6174975" y="2237848"/>
            <a:ext cx="2485194" cy="2371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C9D882B-AC36-43C2-A0E8-1676BEBE15B2}"/>
              </a:ext>
            </a:extLst>
          </p:cNvPr>
          <p:cNvSpPr txBox="1"/>
          <p:nvPr/>
        </p:nvSpPr>
        <p:spPr>
          <a:xfrm>
            <a:off x="7260818" y="3013556"/>
            <a:ext cx="43954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2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3139CF-5503-4BA2-AA37-6138018117F1}"/>
              </a:ext>
            </a:extLst>
          </p:cNvPr>
          <p:cNvSpPr/>
          <p:nvPr/>
        </p:nvSpPr>
        <p:spPr>
          <a:xfrm>
            <a:off x="4521666" y="218114"/>
            <a:ext cx="5989740" cy="6115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E64E6-5D5F-4B36-B76D-4DC6416D69C2}"/>
              </a:ext>
            </a:extLst>
          </p:cNvPr>
          <p:cNvSpPr txBox="1"/>
          <p:nvPr/>
        </p:nvSpPr>
        <p:spPr>
          <a:xfrm>
            <a:off x="4689446" y="385894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7FC83E-D314-4EC0-88DE-D655A18D452A}"/>
              </a:ext>
            </a:extLst>
          </p:cNvPr>
          <p:cNvSpPr/>
          <p:nvPr/>
        </p:nvSpPr>
        <p:spPr>
          <a:xfrm>
            <a:off x="8096250" y="2114550"/>
            <a:ext cx="156210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Mysql:5.7</a:t>
            </a:r>
          </a:p>
          <a:p>
            <a:pPr algn="ctr"/>
            <a:r>
              <a:rPr lang="en-US" dirty="0"/>
              <a:t>3306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4AB7A-F488-44EA-92EB-87EA5274A207}"/>
              </a:ext>
            </a:extLst>
          </p:cNvPr>
          <p:cNvSpPr txBox="1"/>
          <p:nvPr/>
        </p:nvSpPr>
        <p:spPr>
          <a:xfrm>
            <a:off x="8005166" y="291026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blog-</a:t>
            </a:r>
            <a:r>
              <a:rPr lang="en-US" dirty="0" err="1"/>
              <a:t>db</a:t>
            </a:r>
            <a:r>
              <a:rPr lang="en-US" dirty="0"/>
              <a:t>: 172.18.0.4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69CE21-5AC1-4D3D-BA58-A3880E83FFC7}"/>
              </a:ext>
            </a:extLst>
          </p:cNvPr>
          <p:cNvSpPr/>
          <p:nvPr/>
        </p:nvSpPr>
        <p:spPr>
          <a:xfrm>
            <a:off x="9368425" y="2533650"/>
            <a:ext cx="52805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9CAF4-26AC-4C0B-AC43-6DFBF68AC285}"/>
              </a:ext>
            </a:extLst>
          </p:cNvPr>
          <p:cNvSpPr txBox="1"/>
          <p:nvPr/>
        </p:nvSpPr>
        <p:spPr>
          <a:xfrm>
            <a:off x="9697028" y="2581275"/>
            <a:ext cx="107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Blog-data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31B671-66C1-4F81-8DEA-FF57BF2E5A3E}"/>
              </a:ext>
            </a:extLst>
          </p:cNvPr>
          <p:cNvSpPr/>
          <p:nvPr/>
        </p:nvSpPr>
        <p:spPr>
          <a:xfrm>
            <a:off x="4924424" y="1914525"/>
            <a:ext cx="2318769" cy="2647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</a:t>
            </a:r>
          </a:p>
          <a:p>
            <a:pPr algn="ctr"/>
            <a:r>
              <a:rPr lang="en-US" dirty="0"/>
              <a:t>Host=blog-</a:t>
            </a:r>
            <a:r>
              <a:rPr lang="en-US" dirty="0" err="1"/>
              <a:t>db</a:t>
            </a:r>
            <a:endParaRPr lang="en-US" dirty="0"/>
          </a:p>
          <a:p>
            <a:pPr algn="ctr"/>
            <a:r>
              <a:rPr lang="en-US" dirty="0"/>
              <a:t>Port:3306</a:t>
            </a:r>
          </a:p>
          <a:p>
            <a:pPr algn="ctr"/>
            <a:r>
              <a:rPr lang="en-US" dirty="0"/>
              <a:t>User=root</a:t>
            </a:r>
          </a:p>
          <a:p>
            <a:pPr algn="ctr"/>
            <a:r>
              <a:rPr lang="en-US" dirty="0" err="1"/>
              <a:t>Pwd</a:t>
            </a:r>
            <a:r>
              <a:rPr lang="en-US" dirty="0"/>
              <a:t>=welcome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6CDC9-426A-4077-99E0-338D19C55E26}"/>
              </a:ext>
            </a:extLst>
          </p:cNvPr>
          <p:cNvSpPr txBox="1"/>
          <p:nvPr/>
        </p:nvSpPr>
        <p:spPr>
          <a:xfrm>
            <a:off x="5476875" y="4562475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172.18.0.6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9BEBF89-C687-4E0F-8BDB-EAD982AE7093}"/>
              </a:ext>
            </a:extLst>
          </p:cNvPr>
          <p:cNvSpPr/>
          <p:nvPr/>
        </p:nvSpPr>
        <p:spPr>
          <a:xfrm>
            <a:off x="4257031" y="1456166"/>
            <a:ext cx="6753869" cy="393498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6BD85-F7B4-4452-9641-78EA43891D82}"/>
              </a:ext>
            </a:extLst>
          </p:cNvPr>
          <p:cNvSpPr txBox="1"/>
          <p:nvPr/>
        </p:nvSpPr>
        <p:spPr>
          <a:xfrm>
            <a:off x="4257031" y="1638300"/>
            <a:ext cx="66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745B1E-5709-43C0-9233-127F041FA166}"/>
              </a:ext>
            </a:extLst>
          </p:cNvPr>
          <p:cNvCxnSpPr>
            <a:stCxn id="12" idx="3"/>
          </p:cNvCxnSpPr>
          <p:nvPr/>
        </p:nvCxnSpPr>
        <p:spPr>
          <a:xfrm>
            <a:off x="4924424" y="1822966"/>
            <a:ext cx="1171576" cy="915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7A97B1-A909-4292-A521-EA2493AA45D7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7243193" y="2590800"/>
            <a:ext cx="853057" cy="647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0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DE65-6D67-4782-93F4-EFAFEED8A7BE}"/>
              </a:ext>
            </a:extLst>
          </p:cNvPr>
          <p:cNvSpPr/>
          <p:nvPr/>
        </p:nvSpPr>
        <p:spPr>
          <a:xfrm>
            <a:off x="5210175" y="352425"/>
            <a:ext cx="5848350" cy="1971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4F7014-9734-4C19-AAA2-42B55372E448}"/>
              </a:ext>
            </a:extLst>
          </p:cNvPr>
          <p:cNvSpPr/>
          <p:nvPr/>
        </p:nvSpPr>
        <p:spPr>
          <a:xfrm>
            <a:off x="7077075" y="384688"/>
            <a:ext cx="1219200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753BD0-6686-416C-899A-2EB6F77AC5B6}"/>
              </a:ext>
            </a:extLst>
          </p:cNvPr>
          <p:cNvSpPr/>
          <p:nvPr/>
        </p:nvSpPr>
        <p:spPr>
          <a:xfrm>
            <a:off x="9328787" y="1125943"/>
            <a:ext cx="1219200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D6D74-5288-4AF6-A1EB-8741D741013E}"/>
              </a:ext>
            </a:extLst>
          </p:cNvPr>
          <p:cNvSpPr txBox="1"/>
          <p:nvPr/>
        </p:nvSpPr>
        <p:spPr>
          <a:xfrm>
            <a:off x="381000" y="447675"/>
            <a:ext cx="3524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Application scaling</a:t>
            </a:r>
          </a:p>
          <a:p>
            <a:pPr marL="342900" indent="-342900">
              <a:buAutoNum type="arabicPeriod"/>
            </a:pPr>
            <a:r>
              <a:rPr lang="en-US" dirty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/>
              <a:t>Interact and coordinate between multiple </a:t>
            </a:r>
            <a:r>
              <a:rPr lang="en-US" dirty="0" err="1"/>
              <a:t>dockerd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Networking</a:t>
            </a:r>
          </a:p>
          <a:p>
            <a:pPr marL="800100" lvl="1" indent="-342900">
              <a:buAutoNum type="arabicPeriod"/>
            </a:pPr>
            <a:r>
              <a:rPr lang="en-US" dirty="0"/>
              <a:t>Ip address management</a:t>
            </a:r>
          </a:p>
          <a:p>
            <a:pPr marL="800100" lvl="1" indent="-342900">
              <a:buAutoNum type="arabicPeriod"/>
            </a:pPr>
            <a:r>
              <a:rPr lang="en-US" dirty="0"/>
              <a:t>No node awareness</a:t>
            </a:r>
          </a:p>
          <a:p>
            <a:pPr marL="342900" indent="-342900">
              <a:buAutoNum type="arabicPeriod"/>
            </a:pPr>
            <a:r>
              <a:rPr lang="en-US" dirty="0" err="1"/>
              <a:t>Dns</a:t>
            </a:r>
            <a:r>
              <a:rPr lang="en-US" dirty="0"/>
              <a:t> services</a:t>
            </a:r>
          </a:p>
          <a:p>
            <a:pPr marL="342900" indent="-342900">
              <a:buAutoNum type="arabicPeriod"/>
            </a:pPr>
            <a:r>
              <a:rPr lang="en-US" dirty="0"/>
              <a:t>Node (VM, on </a:t>
            </a:r>
            <a:r>
              <a:rPr lang="en-US" dirty="0" err="1"/>
              <a:t>prem,on</a:t>
            </a:r>
            <a:r>
              <a:rPr lang="en-US" dirty="0"/>
              <a:t> cloud, physical) management -&gt; cluster management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CE6852-2176-421F-B0AB-B19B8B3333A9}"/>
              </a:ext>
            </a:extLst>
          </p:cNvPr>
          <p:cNvSpPr/>
          <p:nvPr/>
        </p:nvSpPr>
        <p:spPr>
          <a:xfrm>
            <a:off x="8658225" y="3429000"/>
            <a:ext cx="1219200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F8052D-6C7E-42B0-9F68-1FBDFBCF0D9A}"/>
              </a:ext>
            </a:extLst>
          </p:cNvPr>
          <p:cNvSpPr/>
          <p:nvPr/>
        </p:nvSpPr>
        <p:spPr>
          <a:xfrm>
            <a:off x="6326572" y="3270769"/>
            <a:ext cx="1219200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58E29-74EE-4CFC-9092-75FB5BEB493E}"/>
              </a:ext>
            </a:extLst>
          </p:cNvPr>
          <p:cNvSpPr txBox="1"/>
          <p:nvPr/>
        </p:nvSpPr>
        <p:spPr>
          <a:xfrm>
            <a:off x="5210174" y="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Node1 8c, 124g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2CD6C-A03A-42B3-8B8C-51A829FB9BA6}"/>
              </a:ext>
            </a:extLst>
          </p:cNvPr>
          <p:cNvSpPr/>
          <p:nvPr/>
        </p:nvSpPr>
        <p:spPr>
          <a:xfrm>
            <a:off x="5221393" y="2727844"/>
            <a:ext cx="5848350" cy="1971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2748C-040F-42D2-80D2-F4CE978EF9D6}"/>
              </a:ext>
            </a:extLst>
          </p:cNvPr>
          <p:cNvSpPr txBox="1"/>
          <p:nvPr/>
        </p:nvSpPr>
        <p:spPr>
          <a:xfrm>
            <a:off x="5221392" y="2375419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Node2 8c, 124g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BAA446-1309-4C2B-90C0-221B153A0726}"/>
              </a:ext>
            </a:extLst>
          </p:cNvPr>
          <p:cNvSpPr/>
          <p:nvPr/>
        </p:nvSpPr>
        <p:spPr>
          <a:xfrm>
            <a:off x="5486371" y="1514475"/>
            <a:ext cx="108163" cy="790575"/>
          </a:xfrm>
          <a:custGeom>
            <a:avLst/>
            <a:gdLst>
              <a:gd name="connsiteX0" fmla="*/ 19079 w 108163"/>
              <a:gd name="connsiteY0" fmla="*/ 0 h 790575"/>
              <a:gd name="connsiteX1" fmla="*/ 29 w 108163"/>
              <a:gd name="connsiteY1" fmla="*/ 47625 h 790575"/>
              <a:gd name="connsiteX2" fmla="*/ 19079 w 108163"/>
              <a:gd name="connsiteY2" fmla="*/ 123825 h 790575"/>
              <a:gd name="connsiteX3" fmla="*/ 57179 w 108163"/>
              <a:gd name="connsiteY3" fmla="*/ 180975 h 790575"/>
              <a:gd name="connsiteX4" fmla="*/ 95279 w 108163"/>
              <a:gd name="connsiteY4" fmla="*/ 238125 h 790575"/>
              <a:gd name="connsiteX5" fmla="*/ 95279 w 108163"/>
              <a:gd name="connsiteY5" fmla="*/ 419100 h 790575"/>
              <a:gd name="connsiteX6" fmla="*/ 76229 w 108163"/>
              <a:gd name="connsiteY6" fmla="*/ 447675 h 790575"/>
              <a:gd name="connsiteX7" fmla="*/ 66704 w 108163"/>
              <a:gd name="connsiteY7" fmla="*/ 476250 h 790575"/>
              <a:gd name="connsiteX8" fmla="*/ 76229 w 108163"/>
              <a:gd name="connsiteY8" fmla="*/ 704850 h 790575"/>
              <a:gd name="connsiteX9" fmla="*/ 95279 w 108163"/>
              <a:gd name="connsiteY9" fmla="*/ 762000 h 790575"/>
              <a:gd name="connsiteX10" fmla="*/ 104804 w 108163"/>
              <a:gd name="connsiteY10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63" h="790575">
                <a:moveTo>
                  <a:pt x="19079" y="0"/>
                </a:moveTo>
                <a:cubicBezTo>
                  <a:pt x="12729" y="15875"/>
                  <a:pt x="1730" y="30612"/>
                  <a:pt x="29" y="47625"/>
                </a:cubicBezTo>
                <a:cubicBezTo>
                  <a:pt x="-687" y="54781"/>
                  <a:pt x="12007" y="111095"/>
                  <a:pt x="19079" y="123825"/>
                </a:cubicBezTo>
                <a:cubicBezTo>
                  <a:pt x="30198" y="143839"/>
                  <a:pt x="49939" y="159255"/>
                  <a:pt x="57179" y="180975"/>
                </a:cubicBezTo>
                <a:cubicBezTo>
                  <a:pt x="70964" y="222329"/>
                  <a:pt x="59604" y="202450"/>
                  <a:pt x="95279" y="238125"/>
                </a:cubicBezTo>
                <a:cubicBezTo>
                  <a:pt x="110513" y="314294"/>
                  <a:pt x="114300" y="311314"/>
                  <a:pt x="95279" y="419100"/>
                </a:cubicBezTo>
                <a:cubicBezTo>
                  <a:pt x="93290" y="430373"/>
                  <a:pt x="81349" y="437436"/>
                  <a:pt x="76229" y="447675"/>
                </a:cubicBezTo>
                <a:cubicBezTo>
                  <a:pt x="71739" y="456655"/>
                  <a:pt x="69879" y="466725"/>
                  <a:pt x="66704" y="476250"/>
                </a:cubicBezTo>
                <a:cubicBezTo>
                  <a:pt x="69879" y="552450"/>
                  <a:pt x="68640" y="628962"/>
                  <a:pt x="76229" y="704850"/>
                </a:cubicBezTo>
                <a:cubicBezTo>
                  <a:pt x="78227" y="724831"/>
                  <a:pt x="88929" y="742950"/>
                  <a:pt x="95279" y="762000"/>
                </a:cubicBezTo>
                <a:lnTo>
                  <a:pt x="104804" y="7905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192E9-D85A-41A2-995F-BC1F96A18DB4}"/>
              </a:ext>
            </a:extLst>
          </p:cNvPr>
          <p:cNvSpPr txBox="1"/>
          <p:nvPr/>
        </p:nvSpPr>
        <p:spPr>
          <a:xfrm>
            <a:off x="5389456" y="161925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E6D4A5-8A89-40CB-AAA7-E4E53F20BDFC}"/>
              </a:ext>
            </a:extLst>
          </p:cNvPr>
          <p:cNvSpPr/>
          <p:nvPr/>
        </p:nvSpPr>
        <p:spPr>
          <a:xfrm>
            <a:off x="5307089" y="3889894"/>
            <a:ext cx="108163" cy="790575"/>
          </a:xfrm>
          <a:custGeom>
            <a:avLst/>
            <a:gdLst>
              <a:gd name="connsiteX0" fmla="*/ 19079 w 108163"/>
              <a:gd name="connsiteY0" fmla="*/ 0 h 790575"/>
              <a:gd name="connsiteX1" fmla="*/ 29 w 108163"/>
              <a:gd name="connsiteY1" fmla="*/ 47625 h 790575"/>
              <a:gd name="connsiteX2" fmla="*/ 19079 w 108163"/>
              <a:gd name="connsiteY2" fmla="*/ 123825 h 790575"/>
              <a:gd name="connsiteX3" fmla="*/ 57179 w 108163"/>
              <a:gd name="connsiteY3" fmla="*/ 180975 h 790575"/>
              <a:gd name="connsiteX4" fmla="*/ 95279 w 108163"/>
              <a:gd name="connsiteY4" fmla="*/ 238125 h 790575"/>
              <a:gd name="connsiteX5" fmla="*/ 95279 w 108163"/>
              <a:gd name="connsiteY5" fmla="*/ 419100 h 790575"/>
              <a:gd name="connsiteX6" fmla="*/ 76229 w 108163"/>
              <a:gd name="connsiteY6" fmla="*/ 447675 h 790575"/>
              <a:gd name="connsiteX7" fmla="*/ 66704 w 108163"/>
              <a:gd name="connsiteY7" fmla="*/ 476250 h 790575"/>
              <a:gd name="connsiteX8" fmla="*/ 76229 w 108163"/>
              <a:gd name="connsiteY8" fmla="*/ 704850 h 790575"/>
              <a:gd name="connsiteX9" fmla="*/ 95279 w 108163"/>
              <a:gd name="connsiteY9" fmla="*/ 762000 h 790575"/>
              <a:gd name="connsiteX10" fmla="*/ 104804 w 108163"/>
              <a:gd name="connsiteY10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63" h="790575">
                <a:moveTo>
                  <a:pt x="19079" y="0"/>
                </a:moveTo>
                <a:cubicBezTo>
                  <a:pt x="12729" y="15875"/>
                  <a:pt x="1730" y="30612"/>
                  <a:pt x="29" y="47625"/>
                </a:cubicBezTo>
                <a:cubicBezTo>
                  <a:pt x="-687" y="54781"/>
                  <a:pt x="12007" y="111095"/>
                  <a:pt x="19079" y="123825"/>
                </a:cubicBezTo>
                <a:cubicBezTo>
                  <a:pt x="30198" y="143839"/>
                  <a:pt x="49939" y="159255"/>
                  <a:pt x="57179" y="180975"/>
                </a:cubicBezTo>
                <a:cubicBezTo>
                  <a:pt x="70964" y="222329"/>
                  <a:pt x="59604" y="202450"/>
                  <a:pt x="95279" y="238125"/>
                </a:cubicBezTo>
                <a:cubicBezTo>
                  <a:pt x="110513" y="314294"/>
                  <a:pt x="114300" y="311314"/>
                  <a:pt x="95279" y="419100"/>
                </a:cubicBezTo>
                <a:cubicBezTo>
                  <a:pt x="93290" y="430373"/>
                  <a:pt x="81349" y="437436"/>
                  <a:pt x="76229" y="447675"/>
                </a:cubicBezTo>
                <a:cubicBezTo>
                  <a:pt x="71739" y="456655"/>
                  <a:pt x="69879" y="466725"/>
                  <a:pt x="66704" y="476250"/>
                </a:cubicBezTo>
                <a:cubicBezTo>
                  <a:pt x="69879" y="552450"/>
                  <a:pt x="68640" y="628962"/>
                  <a:pt x="76229" y="704850"/>
                </a:cubicBezTo>
                <a:cubicBezTo>
                  <a:pt x="78227" y="724831"/>
                  <a:pt x="88929" y="742950"/>
                  <a:pt x="95279" y="762000"/>
                </a:cubicBezTo>
                <a:lnTo>
                  <a:pt x="104804" y="7905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E2CA9-9F17-494F-B5B7-3C4B991B5226}"/>
              </a:ext>
            </a:extLst>
          </p:cNvPr>
          <p:cNvSpPr txBox="1"/>
          <p:nvPr/>
        </p:nvSpPr>
        <p:spPr>
          <a:xfrm>
            <a:off x="5210174" y="3994669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E9122F-FC74-43DF-9F21-3C4AAE228480}"/>
              </a:ext>
            </a:extLst>
          </p:cNvPr>
          <p:cNvSpPr txBox="1"/>
          <p:nvPr/>
        </p:nvSpPr>
        <p:spPr>
          <a:xfrm flipH="1">
            <a:off x="9450706" y="17926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172.20.0.2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23D800-382A-4740-BB79-DAA9CFC4B67F}"/>
              </a:ext>
            </a:extLst>
          </p:cNvPr>
          <p:cNvSpPr txBox="1"/>
          <p:nvPr/>
        </p:nvSpPr>
        <p:spPr>
          <a:xfrm flipH="1">
            <a:off x="8658224" y="4082537"/>
            <a:ext cx="2236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172.21.0.5</a:t>
            </a:r>
          </a:p>
          <a:p>
            <a:r>
              <a:rPr lang="en-US" dirty="0"/>
              <a:t>Host: </a:t>
            </a:r>
            <a:r>
              <a:rPr lang="en-US" dirty="0" err="1"/>
              <a:t>db</a:t>
            </a:r>
            <a:r>
              <a:rPr lang="en-US" dirty="0"/>
              <a:t> ip:2345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6199A7-D7B1-4A29-B561-22B9DA24E2BD}"/>
              </a:ext>
            </a:extLst>
          </p:cNvPr>
          <p:cNvSpPr/>
          <p:nvPr/>
        </p:nvSpPr>
        <p:spPr>
          <a:xfrm>
            <a:off x="5259493" y="5061469"/>
            <a:ext cx="5848350" cy="1971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2B6DC1-7010-47CB-9694-E9378D83871B}"/>
              </a:ext>
            </a:extLst>
          </p:cNvPr>
          <p:cNvSpPr txBox="1"/>
          <p:nvPr/>
        </p:nvSpPr>
        <p:spPr>
          <a:xfrm>
            <a:off x="5259492" y="4709044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Node3 8c, 124g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0DD42A-EF66-4B16-9BD4-814C3CAC61B8}"/>
              </a:ext>
            </a:extLst>
          </p:cNvPr>
          <p:cNvCxnSpPr>
            <a:cxnSpLocks/>
            <a:stCxn id="16" idx="0"/>
            <a:endCxn id="4" idx="0"/>
          </p:cNvCxnSpPr>
          <p:nvPr/>
        </p:nvCxnSpPr>
        <p:spPr>
          <a:xfrm flipV="1">
            <a:off x="9776458" y="1125943"/>
            <a:ext cx="161929" cy="295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13B773-7450-41A3-9CD9-91AB194B9A67}"/>
              </a:ext>
            </a:extLst>
          </p:cNvPr>
          <p:cNvSpPr txBox="1"/>
          <p:nvPr/>
        </p:nvSpPr>
        <p:spPr>
          <a:xfrm>
            <a:off x="380999" y="78343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C37119-A095-40EE-942B-90A09C426209}"/>
              </a:ext>
            </a:extLst>
          </p:cNvPr>
          <p:cNvSpPr txBox="1"/>
          <p:nvPr/>
        </p:nvSpPr>
        <p:spPr>
          <a:xfrm>
            <a:off x="447675" y="4728868"/>
            <a:ext cx="387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Products:</a:t>
            </a:r>
          </a:p>
          <a:p>
            <a:r>
              <a:rPr lang="en-US" dirty="0"/>
              <a:t>K8s</a:t>
            </a:r>
          </a:p>
          <a:p>
            <a:r>
              <a:rPr lang="en-US" dirty="0"/>
              <a:t>Docker swarm</a:t>
            </a:r>
          </a:p>
        </p:txBody>
      </p:sp>
    </p:spTree>
    <p:extLst>
      <p:ext uri="{BB962C8B-B14F-4D97-AF65-F5344CB8AC3E}">
        <p14:creationId xmlns:p14="http://schemas.microsoft.com/office/powerpoint/2010/main" val="247969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5907</TotalTime>
  <Words>1482</Words>
  <Application>Microsoft Office PowerPoint</Application>
  <PresentationFormat>Widescreen</PresentationFormat>
  <Paragraphs>455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 P</dc:creator>
  <cp:lastModifiedBy>Aditya S P</cp:lastModifiedBy>
  <cp:revision>71</cp:revision>
  <dcterms:created xsi:type="dcterms:W3CDTF">2019-09-16T04:51:47Z</dcterms:created>
  <dcterms:modified xsi:type="dcterms:W3CDTF">2019-09-20T07:21:47Z</dcterms:modified>
</cp:coreProperties>
</file>