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817" autoAdjust="0"/>
    <p:restoredTop sz="94660"/>
  </p:normalViewPr>
  <p:slideViewPr>
    <p:cSldViewPr snapToGrid="0">
      <p:cViewPr>
        <p:scale>
          <a:sx n="97" d="100"/>
          <a:sy n="97" d="100"/>
        </p:scale>
        <p:origin x="546" y="4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38DD8-D3D0-406E-B5EE-C84F322967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4C5D15-D21C-4BF7-B058-4AC661FFFB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1F6092-697E-453D-A28B-0E8670457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F6240-8B50-4E2C-85C1-1ED7AAEC17FE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D1FD8D-9079-4A11-9D9A-E57F82D21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9DD1BE-3099-4266-93C3-32FD67526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C271E-124E-4A53-BBBB-6D2E756DF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89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FD73E-D05C-4763-B6CE-E8C10A292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C98E60-971A-4526-A333-495102CB76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3A8629-C4AA-401B-949A-97A7F3557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F6240-8B50-4E2C-85C1-1ED7AAEC17FE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033FFF-0634-44F0-89AA-DEC707F2D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BA3F39-8818-4DE5-A68C-DE02A2AB8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C271E-124E-4A53-BBBB-6D2E756DF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550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69FE91-0BFE-4430-903C-1CA9D78816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3CA5DE-AE90-45A7-ABF9-1805A0C21D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45137-8C57-4A37-849F-41C9DA967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F6240-8B50-4E2C-85C1-1ED7AAEC17FE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34A882-BFE8-4FCE-8E23-6C7A194D1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A30FC1-D4D2-4DDF-BB0F-4EAD082A1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C271E-124E-4A53-BBBB-6D2E756DF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684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F5820-033F-4138-B31C-F4707C68D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F4144B-CA54-4F21-80D6-C3F855F18A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A4E7D8-0797-45D5-BE91-FD93281A4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F6240-8B50-4E2C-85C1-1ED7AAEC17FE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FB5613-EBA8-4B6D-83E8-6C5E0303B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39F163-8E0D-4711-A2E3-A8F68C2BA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C271E-124E-4A53-BBBB-6D2E756DF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133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0F5C4-EC09-4BFC-93BF-972F58FA5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7F1223-E5E0-4676-944A-122C1951E6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A857E5-8AA7-4EA4-BB6D-5F49424A0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F6240-8B50-4E2C-85C1-1ED7AAEC17FE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B8F29C-87C9-42D9-8133-F6A68650A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07CAC4-12BB-467B-9703-5C2371A52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C271E-124E-4A53-BBBB-6D2E756DF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837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FFC0B-0C99-4758-B92E-F048870C4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1B3409-75A8-4CFF-804A-D28A4BEB3D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0FE895-2329-4BC1-AF5A-7FF7052AD9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9FA4C7-A9FB-4F6E-9AEE-F3AA1E372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F6240-8B50-4E2C-85C1-1ED7AAEC17FE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4E3C1F-106E-4BC4-B793-D3F4CB7F2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D7D15C-C17C-4D47-9F5E-60A2E840A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C271E-124E-4A53-BBBB-6D2E756DF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782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9346D-F4A5-43EB-9AE2-48754DAEA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856115-6112-4AEC-AFD6-D42551BF4E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56815B-7DC6-469D-8A7D-E19E77B1A5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D723E6-F810-4952-B990-C70A7D113A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B7659E-C00E-4AFE-821E-C660F12653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C2A03C-8807-40A3-BF14-AD86592E1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F6240-8B50-4E2C-85C1-1ED7AAEC17FE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B0783B-7A56-4D30-97E3-8DFBBF82D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FCBADF-403C-4B27-9438-DAF64A6E6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C271E-124E-4A53-BBBB-6D2E756DF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203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E6845-D817-4138-B213-212728EE8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B9043B-4027-4902-BE52-033B09408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F6240-8B50-4E2C-85C1-1ED7AAEC17FE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C1B572-66E8-440D-88A9-010AB1DBF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1C0D5C-59DA-4A6D-B4A0-033AE9E1F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C271E-124E-4A53-BBBB-6D2E756DF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470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3EF542-79B4-4E58-BEF2-0DDF15297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F6240-8B50-4E2C-85C1-1ED7AAEC17FE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DADE82-37D7-4A12-979B-24ABDD88C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BF8FF8-E374-4836-9BF7-5C65CD0B4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C271E-124E-4A53-BBBB-6D2E756DF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936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2C52A-6AED-4BAD-9629-9D473DA08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3A6E02-7007-477C-B428-5EE065C617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A4F173-9D1F-4017-83DB-151F686662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172996-A018-41E9-B6C4-DE9AB103F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F6240-8B50-4E2C-85C1-1ED7AAEC17FE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7FAE1F-9AE6-48ED-AF23-7772803BF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113C49-14FF-425B-8D98-E39DC7839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C271E-124E-4A53-BBBB-6D2E756DF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452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C302C-AD23-43B0-929D-6E7E6615C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4FC767-C812-4A9F-B51B-05697ADDA9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3F63F4-5D82-4634-8D28-EE33673826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D2657C-A110-407E-88AE-EB347C33E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F6240-8B50-4E2C-85C1-1ED7AAEC17FE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46E304-94A6-4E44-8055-C984EB168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E0D5EC-CFAC-433F-BFFB-E32C50B9B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C271E-124E-4A53-BBBB-6D2E756DF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442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5FDF5B-262C-4F6E-A50E-02111FB91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9383DD-814A-4065-A36A-DCF919EA3C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DBE224-ECCB-40A6-A5F5-E8F3BA0DD3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AF6240-8B50-4E2C-85C1-1ED7AAEC17FE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E9D73E-281B-4131-B846-258EE8BCEF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A46EBA-F516-4A50-9185-F6213B30B7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5C271E-124E-4A53-BBBB-6D2E756DF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370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83B6BAE-4086-4FA3-8035-454C4805C5D7}"/>
              </a:ext>
            </a:extLst>
          </p:cNvPr>
          <p:cNvSpPr/>
          <p:nvPr/>
        </p:nvSpPr>
        <p:spPr>
          <a:xfrm>
            <a:off x="5469622" y="310393"/>
            <a:ext cx="5578678" cy="56206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61255460-E702-4367-88F0-2743CA3D7126}"/>
              </a:ext>
            </a:extLst>
          </p:cNvPr>
          <p:cNvSpPr/>
          <p:nvPr/>
        </p:nvSpPr>
        <p:spPr>
          <a:xfrm>
            <a:off x="6073629" y="1006679"/>
            <a:ext cx="117446" cy="1216404"/>
          </a:xfrm>
          <a:custGeom>
            <a:avLst/>
            <a:gdLst>
              <a:gd name="connsiteX0" fmla="*/ 117446 w 117446"/>
              <a:gd name="connsiteY0" fmla="*/ 0 h 1216404"/>
              <a:gd name="connsiteX1" fmla="*/ 67112 w 117446"/>
              <a:gd name="connsiteY1" fmla="*/ 117446 h 1216404"/>
              <a:gd name="connsiteX2" fmla="*/ 33556 w 117446"/>
              <a:gd name="connsiteY2" fmla="*/ 184558 h 1216404"/>
              <a:gd name="connsiteX3" fmla="*/ 16778 w 117446"/>
              <a:gd name="connsiteY3" fmla="*/ 209725 h 1216404"/>
              <a:gd name="connsiteX4" fmla="*/ 0 w 117446"/>
              <a:gd name="connsiteY4" fmla="*/ 260059 h 1216404"/>
              <a:gd name="connsiteX5" fmla="*/ 8389 w 117446"/>
              <a:gd name="connsiteY5" fmla="*/ 402671 h 1216404"/>
              <a:gd name="connsiteX6" fmla="*/ 83890 w 117446"/>
              <a:gd name="connsiteY6" fmla="*/ 469783 h 1216404"/>
              <a:gd name="connsiteX7" fmla="*/ 92279 w 117446"/>
              <a:gd name="connsiteY7" fmla="*/ 570451 h 1216404"/>
              <a:gd name="connsiteX8" fmla="*/ 67112 w 117446"/>
              <a:gd name="connsiteY8" fmla="*/ 696286 h 1216404"/>
              <a:gd name="connsiteX9" fmla="*/ 58723 w 117446"/>
              <a:gd name="connsiteY9" fmla="*/ 729842 h 1216404"/>
              <a:gd name="connsiteX10" fmla="*/ 50334 w 117446"/>
              <a:gd name="connsiteY10" fmla="*/ 796954 h 1216404"/>
              <a:gd name="connsiteX11" fmla="*/ 58723 w 117446"/>
              <a:gd name="connsiteY11" fmla="*/ 897622 h 1216404"/>
              <a:gd name="connsiteX12" fmla="*/ 67112 w 117446"/>
              <a:gd name="connsiteY12" fmla="*/ 973123 h 1216404"/>
              <a:gd name="connsiteX13" fmla="*/ 75501 w 117446"/>
              <a:gd name="connsiteY13" fmla="*/ 1073791 h 1216404"/>
              <a:gd name="connsiteX14" fmla="*/ 83890 w 117446"/>
              <a:gd name="connsiteY14" fmla="*/ 1124125 h 1216404"/>
              <a:gd name="connsiteX15" fmla="*/ 83890 w 117446"/>
              <a:gd name="connsiteY15" fmla="*/ 1216404 h 1216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17446" h="1216404">
                <a:moveTo>
                  <a:pt x="117446" y="0"/>
                </a:moveTo>
                <a:cubicBezTo>
                  <a:pt x="76597" y="122546"/>
                  <a:pt x="112397" y="33345"/>
                  <a:pt x="67112" y="117446"/>
                </a:cubicBezTo>
                <a:cubicBezTo>
                  <a:pt x="55254" y="139468"/>
                  <a:pt x="47430" y="163747"/>
                  <a:pt x="33556" y="184558"/>
                </a:cubicBezTo>
                <a:cubicBezTo>
                  <a:pt x="27963" y="192947"/>
                  <a:pt x="20873" y="200512"/>
                  <a:pt x="16778" y="209725"/>
                </a:cubicBezTo>
                <a:cubicBezTo>
                  <a:pt x="9595" y="225886"/>
                  <a:pt x="0" y="260059"/>
                  <a:pt x="0" y="260059"/>
                </a:cubicBezTo>
                <a:cubicBezTo>
                  <a:pt x="2796" y="307596"/>
                  <a:pt x="-5476" y="357115"/>
                  <a:pt x="8389" y="402671"/>
                </a:cubicBezTo>
                <a:cubicBezTo>
                  <a:pt x="15703" y="426701"/>
                  <a:pt x="60290" y="454050"/>
                  <a:pt x="83890" y="469783"/>
                </a:cubicBezTo>
                <a:cubicBezTo>
                  <a:pt x="114083" y="515073"/>
                  <a:pt x="103365" y="487305"/>
                  <a:pt x="92279" y="570451"/>
                </a:cubicBezTo>
                <a:cubicBezTo>
                  <a:pt x="86344" y="614965"/>
                  <a:pt x="77437" y="651546"/>
                  <a:pt x="67112" y="696286"/>
                </a:cubicBezTo>
                <a:cubicBezTo>
                  <a:pt x="64519" y="707520"/>
                  <a:pt x="60618" y="718469"/>
                  <a:pt x="58723" y="729842"/>
                </a:cubicBezTo>
                <a:cubicBezTo>
                  <a:pt x="55017" y="752080"/>
                  <a:pt x="53130" y="774583"/>
                  <a:pt x="50334" y="796954"/>
                </a:cubicBezTo>
                <a:cubicBezTo>
                  <a:pt x="53130" y="830510"/>
                  <a:pt x="55531" y="864101"/>
                  <a:pt x="58723" y="897622"/>
                </a:cubicBezTo>
                <a:cubicBezTo>
                  <a:pt x="61124" y="922830"/>
                  <a:pt x="64711" y="947915"/>
                  <a:pt x="67112" y="973123"/>
                </a:cubicBezTo>
                <a:cubicBezTo>
                  <a:pt x="70304" y="1006644"/>
                  <a:pt x="71783" y="1040325"/>
                  <a:pt x="75501" y="1073791"/>
                </a:cubicBezTo>
                <a:cubicBezTo>
                  <a:pt x="77379" y="1090696"/>
                  <a:pt x="82891" y="1107145"/>
                  <a:pt x="83890" y="1124125"/>
                </a:cubicBezTo>
                <a:cubicBezTo>
                  <a:pt x="85696" y="1154832"/>
                  <a:pt x="83890" y="1185644"/>
                  <a:pt x="83890" y="121640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4AD1D4-C1FC-4797-AFDE-F32E5524A87E}"/>
              </a:ext>
            </a:extLst>
          </p:cNvPr>
          <p:cNvSpPr txBox="1"/>
          <p:nvPr/>
        </p:nvSpPr>
        <p:spPr>
          <a:xfrm>
            <a:off x="6207852" y="1258133"/>
            <a:ext cx="937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dockerd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4105DF-118B-4CEE-AC3D-4473688106AF}"/>
              </a:ext>
            </a:extLst>
          </p:cNvPr>
          <p:cNvSpPr txBox="1"/>
          <p:nvPr/>
        </p:nvSpPr>
        <p:spPr>
          <a:xfrm>
            <a:off x="5578679" y="4169328"/>
            <a:ext cx="3765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$ docker container run…  -p9090:8080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E25004C-0A1A-4B68-8486-D311E414DF11}"/>
              </a:ext>
            </a:extLst>
          </p:cNvPr>
          <p:cNvCxnSpPr>
            <a:stCxn id="7" idx="0"/>
            <a:endCxn id="6" idx="2"/>
          </p:cNvCxnSpPr>
          <p:nvPr/>
        </p:nvCxnSpPr>
        <p:spPr>
          <a:xfrm flipH="1" flipV="1">
            <a:off x="6676410" y="1627465"/>
            <a:ext cx="785221" cy="2541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914D97B-8E94-4C35-AA76-87B564AF03AB}"/>
              </a:ext>
            </a:extLst>
          </p:cNvPr>
          <p:cNvCxnSpPr>
            <a:stCxn id="6" idx="3"/>
          </p:cNvCxnSpPr>
          <p:nvPr/>
        </p:nvCxnSpPr>
        <p:spPr>
          <a:xfrm flipV="1">
            <a:off x="7144968" y="1417739"/>
            <a:ext cx="917211" cy="25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7CE9F3C4-14C1-4083-A093-246170F16ADB}"/>
              </a:ext>
            </a:extLst>
          </p:cNvPr>
          <p:cNvSpPr/>
          <p:nvPr/>
        </p:nvSpPr>
        <p:spPr>
          <a:xfrm>
            <a:off x="8062179" y="809537"/>
            <a:ext cx="1998607" cy="12164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Container </a:t>
            </a:r>
          </a:p>
          <a:p>
            <a:pPr algn="ctr"/>
            <a:r>
              <a:rPr lang="en-US" dirty="0"/>
              <a:t>Tomcat:8080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B0C3FF2-A9EF-46BA-BB94-328513BBC870}"/>
              </a:ext>
            </a:extLst>
          </p:cNvPr>
          <p:cNvSpPr txBox="1"/>
          <p:nvPr/>
        </p:nvSpPr>
        <p:spPr>
          <a:xfrm>
            <a:off x="8473019" y="2025941"/>
            <a:ext cx="1176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172.17.0.2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7C73F00-FF4E-4BB2-BA1A-BB977EA2DF2E}"/>
              </a:ext>
            </a:extLst>
          </p:cNvPr>
          <p:cNvSpPr txBox="1"/>
          <p:nvPr/>
        </p:nvSpPr>
        <p:spPr>
          <a:xfrm>
            <a:off x="5595457" y="151001"/>
            <a:ext cx="2539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192.168.99.100 –8 C 64G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25679BC-ED6B-4D9A-BAF8-8AE33CE91945}"/>
              </a:ext>
            </a:extLst>
          </p:cNvPr>
          <p:cNvSpPr txBox="1"/>
          <p:nvPr/>
        </p:nvSpPr>
        <p:spPr>
          <a:xfrm>
            <a:off x="5165720" y="3053593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9090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82864F2-84F9-4B75-8787-7575473B3D14}"/>
              </a:ext>
            </a:extLst>
          </p:cNvPr>
          <p:cNvCxnSpPr>
            <a:endCxn id="17" idx="1"/>
          </p:cNvCxnSpPr>
          <p:nvPr/>
        </p:nvCxnSpPr>
        <p:spPr>
          <a:xfrm>
            <a:off x="973123" y="3120705"/>
            <a:ext cx="4192597" cy="1175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EE3B469A-2D4D-4C44-A54A-B2883C4DCD70}"/>
              </a:ext>
            </a:extLst>
          </p:cNvPr>
          <p:cNvSpPr txBox="1"/>
          <p:nvPr/>
        </p:nvSpPr>
        <p:spPr>
          <a:xfrm>
            <a:off x="115348" y="2684261"/>
            <a:ext cx="2175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192.168.99.100:9090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09A6DCF-307C-4EAA-97AC-465FBFC11ECE}"/>
              </a:ext>
            </a:extLst>
          </p:cNvPr>
          <p:cNvCxnSpPr>
            <a:stCxn id="17" idx="3"/>
            <a:endCxn id="14" idx="1"/>
          </p:cNvCxnSpPr>
          <p:nvPr/>
        </p:nvCxnSpPr>
        <p:spPr>
          <a:xfrm flipV="1">
            <a:off x="5818463" y="2210607"/>
            <a:ext cx="2654556" cy="10276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53382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92F9EFF-FAE6-4A11-B9CE-19AB4B461B45}"/>
              </a:ext>
            </a:extLst>
          </p:cNvPr>
          <p:cNvSpPr/>
          <p:nvPr/>
        </p:nvSpPr>
        <p:spPr>
          <a:xfrm>
            <a:off x="5433647" y="1362807"/>
            <a:ext cx="5240216" cy="51347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B7674B-C23C-4B21-95B9-B3B65465AD3E}"/>
              </a:ext>
            </a:extLst>
          </p:cNvPr>
          <p:cNvSpPr txBox="1"/>
          <p:nvPr/>
        </p:nvSpPr>
        <p:spPr>
          <a:xfrm>
            <a:off x="5486400" y="1099038"/>
            <a:ext cx="2579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Minikube:192.168.99.100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B393BC-ED92-4679-8040-9670491703C2}"/>
              </a:ext>
            </a:extLst>
          </p:cNvPr>
          <p:cNvSpPr txBox="1"/>
          <p:nvPr/>
        </p:nvSpPr>
        <p:spPr>
          <a:xfrm>
            <a:off x="7840983" y="4951725"/>
            <a:ext cx="2731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POD : my-</a:t>
            </a:r>
            <a:r>
              <a:rPr lang="en-US" dirty="0" err="1"/>
              <a:t>nginx</a:t>
            </a:r>
            <a:r>
              <a:rPr lang="en-US" dirty="0"/>
              <a:t>: 172.17.0.2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F498759-CC6E-430A-96D5-EE0225E7C1BB}"/>
              </a:ext>
            </a:extLst>
          </p:cNvPr>
          <p:cNvSpPr/>
          <p:nvPr/>
        </p:nvSpPr>
        <p:spPr>
          <a:xfrm>
            <a:off x="8496191" y="5348139"/>
            <a:ext cx="1907931" cy="7529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F4BC308-16E4-4AEC-8A0E-F1C4385F4397}"/>
              </a:ext>
            </a:extLst>
          </p:cNvPr>
          <p:cNvSpPr/>
          <p:nvPr/>
        </p:nvSpPr>
        <p:spPr>
          <a:xfrm>
            <a:off x="8480305" y="5526798"/>
            <a:ext cx="1799493" cy="4017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Nginx:80</a:t>
            </a:r>
          </a:p>
          <a:p>
            <a:pPr algn="ctr"/>
            <a:r>
              <a:rPr lang="en-US" dirty="0"/>
              <a:t>Dburl:localhost:3306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EFE3EB-9FA2-4063-9030-14C2098F6632}"/>
              </a:ext>
            </a:extLst>
          </p:cNvPr>
          <p:cNvSpPr txBox="1"/>
          <p:nvPr/>
        </p:nvSpPr>
        <p:spPr>
          <a:xfrm>
            <a:off x="5433647" y="3699865"/>
            <a:ext cx="2731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POD : my-</a:t>
            </a:r>
            <a:r>
              <a:rPr lang="en-US" dirty="0" err="1"/>
              <a:t>nginx</a:t>
            </a:r>
            <a:r>
              <a:rPr lang="en-US" dirty="0"/>
              <a:t>: 172.17.0.3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05DD077-271F-45BE-995A-B7DB27438B20}"/>
              </a:ext>
            </a:extLst>
          </p:cNvPr>
          <p:cNvSpPr/>
          <p:nvPr/>
        </p:nvSpPr>
        <p:spPr>
          <a:xfrm>
            <a:off x="6088855" y="4096279"/>
            <a:ext cx="1907931" cy="7529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35F2772-7104-483E-83E4-DE29F88D4DC7}"/>
              </a:ext>
            </a:extLst>
          </p:cNvPr>
          <p:cNvSpPr/>
          <p:nvPr/>
        </p:nvSpPr>
        <p:spPr>
          <a:xfrm>
            <a:off x="6072969" y="4274938"/>
            <a:ext cx="1799493" cy="574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Nginx:80</a:t>
            </a:r>
          </a:p>
          <a:p>
            <a:pPr algn="ctr"/>
            <a:r>
              <a:rPr lang="en-US" dirty="0"/>
              <a:t>Dburl:localhost:3306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89BAF3C-6912-4392-800F-CC3CC468077A}"/>
              </a:ext>
            </a:extLst>
          </p:cNvPr>
          <p:cNvSpPr/>
          <p:nvPr/>
        </p:nvSpPr>
        <p:spPr>
          <a:xfrm>
            <a:off x="5048765" y="2632671"/>
            <a:ext cx="7697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31001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0B6FFF8-C72B-4D65-BF3C-1C0E5B9AA66B}"/>
              </a:ext>
            </a:extLst>
          </p:cNvPr>
          <p:cNvSpPr/>
          <p:nvPr/>
        </p:nvSpPr>
        <p:spPr>
          <a:xfrm>
            <a:off x="536331" y="3490546"/>
            <a:ext cx="3622431" cy="31212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F72868E-707E-49BA-B4F8-D5D9B7EB6DB8}"/>
              </a:ext>
            </a:extLst>
          </p:cNvPr>
          <p:cNvSpPr/>
          <p:nvPr/>
        </p:nvSpPr>
        <p:spPr>
          <a:xfrm>
            <a:off x="633046" y="3604846"/>
            <a:ext cx="3446585" cy="2813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http://192.168.99.100:31001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0738E37-0572-47DC-A698-62BDB9B57447}"/>
              </a:ext>
            </a:extLst>
          </p:cNvPr>
          <p:cNvCxnSpPr>
            <a:endCxn id="11" idx="1"/>
          </p:cNvCxnSpPr>
          <p:nvPr/>
        </p:nvCxnSpPr>
        <p:spPr>
          <a:xfrm flipV="1">
            <a:off x="3745523" y="2817337"/>
            <a:ext cx="1303242" cy="980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4B01A25-9632-47E4-ADBB-EAC65BFB9104}"/>
              </a:ext>
            </a:extLst>
          </p:cNvPr>
          <p:cNvSpPr txBox="1"/>
          <p:nvPr/>
        </p:nvSpPr>
        <p:spPr>
          <a:xfrm>
            <a:off x="6981092" y="2544748"/>
            <a:ext cx="912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hw</a:t>
            </a:r>
            <a:r>
              <a:rPr lang="en-US" dirty="0"/>
              <a:t>-svc: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3CDBFA0-B171-461A-8D91-D15BE82CC542}"/>
              </a:ext>
            </a:extLst>
          </p:cNvPr>
          <p:cNvCxnSpPr>
            <a:stCxn id="11" idx="3"/>
            <a:endCxn id="16" idx="1"/>
          </p:cNvCxnSpPr>
          <p:nvPr/>
        </p:nvCxnSpPr>
        <p:spPr>
          <a:xfrm flipV="1">
            <a:off x="5818528" y="2729414"/>
            <a:ext cx="1162564" cy="87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8D6B596-B31B-4564-88C8-1A1B1D48175E}"/>
              </a:ext>
            </a:extLst>
          </p:cNvPr>
          <p:cNvCxnSpPr>
            <a:stCxn id="16" idx="2"/>
            <a:endCxn id="7" idx="0"/>
          </p:cNvCxnSpPr>
          <p:nvPr/>
        </p:nvCxnSpPr>
        <p:spPr>
          <a:xfrm flipH="1">
            <a:off x="6799566" y="2914080"/>
            <a:ext cx="637805" cy="7857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5E1DD9C-56D4-4D82-A5F7-51E417F1B61C}"/>
              </a:ext>
            </a:extLst>
          </p:cNvPr>
          <p:cNvCxnSpPr>
            <a:stCxn id="16" idx="2"/>
            <a:endCxn id="4" idx="0"/>
          </p:cNvCxnSpPr>
          <p:nvPr/>
        </p:nvCxnSpPr>
        <p:spPr>
          <a:xfrm>
            <a:off x="7437371" y="2914080"/>
            <a:ext cx="1769531" cy="20376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4EAA1AF-A36A-499A-B464-E3F63B50FFF0}"/>
              </a:ext>
            </a:extLst>
          </p:cNvPr>
          <p:cNvSpPr txBox="1"/>
          <p:nvPr/>
        </p:nvSpPr>
        <p:spPr>
          <a:xfrm>
            <a:off x="70338" y="131831"/>
            <a:ext cx="415883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400" dirty="0"/>
              <a:t>Node port: (optional): </a:t>
            </a:r>
            <a:r>
              <a:rPr lang="en-US" sz="1400" dirty="0" err="1"/>
              <a:t>NodePort</a:t>
            </a:r>
            <a:r>
              <a:rPr lang="en-US" sz="1400" dirty="0"/>
              <a:t> Services</a:t>
            </a:r>
          </a:p>
          <a:p>
            <a:pPr marL="342900" indent="-342900">
              <a:buAutoNum type="arabicPeriod"/>
            </a:pPr>
            <a:r>
              <a:rPr lang="en-US" sz="1400" dirty="0"/>
              <a:t>Load balancer the request on multiple of my pods</a:t>
            </a:r>
          </a:p>
          <a:p>
            <a:pPr marL="342900" indent="-342900">
              <a:buAutoNum type="arabicPeriod"/>
            </a:pPr>
            <a:r>
              <a:rPr lang="en-US" sz="1400" dirty="0" err="1"/>
              <a:t>Dns</a:t>
            </a:r>
            <a:r>
              <a:rPr lang="en-US" sz="1400" dirty="0"/>
              <a:t> resolvable name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1EBEA6F-4F10-4D9B-9855-0B8A466E8133}"/>
              </a:ext>
            </a:extLst>
          </p:cNvPr>
          <p:cNvSpPr/>
          <p:nvPr/>
        </p:nvSpPr>
        <p:spPr>
          <a:xfrm>
            <a:off x="228600" y="888023"/>
            <a:ext cx="10788162" cy="59699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7104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A1D0305-0525-4751-B80B-689E4F75F1E3}"/>
              </a:ext>
            </a:extLst>
          </p:cNvPr>
          <p:cNvSpPr/>
          <p:nvPr/>
        </p:nvSpPr>
        <p:spPr>
          <a:xfrm>
            <a:off x="2004646" y="1204546"/>
            <a:ext cx="9091246" cy="50731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7EC8AA6-522D-4150-BF9F-43DFBAC62DBF}"/>
              </a:ext>
            </a:extLst>
          </p:cNvPr>
          <p:cNvSpPr/>
          <p:nvPr/>
        </p:nvSpPr>
        <p:spPr>
          <a:xfrm>
            <a:off x="6939141" y="3376221"/>
            <a:ext cx="2839915" cy="14770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482E63-AA89-4218-8380-363F4132BC33}"/>
              </a:ext>
            </a:extLst>
          </p:cNvPr>
          <p:cNvSpPr txBox="1"/>
          <p:nvPr/>
        </p:nvSpPr>
        <p:spPr>
          <a:xfrm>
            <a:off x="6939141" y="3042003"/>
            <a:ext cx="1712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Pod: 172.17.0.6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FFF38E0-FA49-4476-8041-0FE6B10E4A49}"/>
              </a:ext>
            </a:extLst>
          </p:cNvPr>
          <p:cNvSpPr/>
          <p:nvPr/>
        </p:nvSpPr>
        <p:spPr>
          <a:xfrm>
            <a:off x="6939141" y="3578389"/>
            <a:ext cx="1712520" cy="11078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mysql:5.7</a:t>
            </a:r>
          </a:p>
          <a:p>
            <a:pPr algn="ctr"/>
            <a:r>
              <a:rPr lang="en-US" dirty="0"/>
              <a:t>Port:3306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CB57B8-57AC-451A-A44F-4532211F2184}"/>
              </a:ext>
            </a:extLst>
          </p:cNvPr>
          <p:cNvSpPr txBox="1"/>
          <p:nvPr/>
        </p:nvSpPr>
        <p:spPr>
          <a:xfrm>
            <a:off x="7112977" y="5750169"/>
            <a:ext cx="1338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Deployment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16B37D-227B-4548-B07D-1C1313403F9D}"/>
              </a:ext>
            </a:extLst>
          </p:cNvPr>
          <p:cNvSpPr txBox="1"/>
          <p:nvPr/>
        </p:nvSpPr>
        <p:spPr>
          <a:xfrm>
            <a:off x="7576084" y="5213783"/>
            <a:ext cx="412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A76BF14-D39A-4CD0-ABCF-4EF149BBDECE}"/>
              </a:ext>
            </a:extLst>
          </p:cNvPr>
          <p:cNvCxnSpPr>
            <a:stCxn id="6" idx="0"/>
            <a:endCxn id="7" idx="2"/>
          </p:cNvCxnSpPr>
          <p:nvPr/>
        </p:nvCxnSpPr>
        <p:spPr>
          <a:xfrm flipV="1">
            <a:off x="7782327" y="5583115"/>
            <a:ext cx="0" cy="1670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2B75272-7516-4FA2-AF68-0B85E4A4ED21}"/>
              </a:ext>
            </a:extLst>
          </p:cNvPr>
          <p:cNvCxnSpPr>
            <a:cxnSpLocks/>
          </p:cNvCxnSpPr>
          <p:nvPr/>
        </p:nvCxnSpPr>
        <p:spPr>
          <a:xfrm flipH="1" flipV="1">
            <a:off x="7757959" y="4853273"/>
            <a:ext cx="1" cy="404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BF47EB18-9BB9-4DBA-AB0D-FDBAC9212B89}"/>
              </a:ext>
            </a:extLst>
          </p:cNvPr>
          <p:cNvSpPr/>
          <p:nvPr/>
        </p:nvSpPr>
        <p:spPr>
          <a:xfrm>
            <a:off x="2294227" y="3332340"/>
            <a:ext cx="2839915" cy="14770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40CBD79-EC1B-4D66-B6AC-EC10CB55BD95}"/>
              </a:ext>
            </a:extLst>
          </p:cNvPr>
          <p:cNvSpPr txBox="1"/>
          <p:nvPr/>
        </p:nvSpPr>
        <p:spPr>
          <a:xfrm>
            <a:off x="2294227" y="2998122"/>
            <a:ext cx="1712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Pod: 172.17.0.7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5E4AB7D-933A-4E93-AFFF-AADB26C3D007}"/>
              </a:ext>
            </a:extLst>
          </p:cNvPr>
          <p:cNvSpPr/>
          <p:nvPr/>
        </p:nvSpPr>
        <p:spPr>
          <a:xfrm>
            <a:off x="2294226" y="3534508"/>
            <a:ext cx="2673427" cy="11078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Ghost:1-alpine</a:t>
            </a:r>
          </a:p>
          <a:p>
            <a:pPr algn="ctr"/>
            <a:r>
              <a:rPr lang="en-US" dirty="0"/>
              <a:t>Port:2368</a:t>
            </a:r>
          </a:p>
          <a:p>
            <a:pPr algn="ctr"/>
            <a:r>
              <a:rPr lang="en-US" dirty="0"/>
              <a:t>Dbhost:db-svc:8888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130FBFC-35FA-4777-BA72-C65D8BC964AC}"/>
              </a:ext>
            </a:extLst>
          </p:cNvPr>
          <p:cNvSpPr txBox="1"/>
          <p:nvPr/>
        </p:nvSpPr>
        <p:spPr>
          <a:xfrm>
            <a:off x="2388577" y="5750169"/>
            <a:ext cx="1338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Deployment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7C760C8-47BD-4CE7-84E3-15C15CA16E18}"/>
              </a:ext>
            </a:extLst>
          </p:cNvPr>
          <p:cNvSpPr txBox="1"/>
          <p:nvPr/>
        </p:nvSpPr>
        <p:spPr>
          <a:xfrm>
            <a:off x="2851684" y="5213783"/>
            <a:ext cx="412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C5F4549-7B7A-4574-A9BE-40540CD6E074}"/>
              </a:ext>
            </a:extLst>
          </p:cNvPr>
          <p:cNvCxnSpPr>
            <a:stCxn id="15" idx="0"/>
            <a:endCxn id="16" idx="2"/>
          </p:cNvCxnSpPr>
          <p:nvPr/>
        </p:nvCxnSpPr>
        <p:spPr>
          <a:xfrm flipV="1">
            <a:off x="3057927" y="5583115"/>
            <a:ext cx="0" cy="1670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2525859-FE4D-45D4-8791-C1028E07BCF0}"/>
              </a:ext>
            </a:extLst>
          </p:cNvPr>
          <p:cNvCxnSpPr>
            <a:stCxn id="16" idx="0"/>
          </p:cNvCxnSpPr>
          <p:nvPr/>
        </p:nvCxnSpPr>
        <p:spPr>
          <a:xfrm flipH="1" flipV="1">
            <a:off x="3057926" y="4809392"/>
            <a:ext cx="1" cy="404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6A691C6-D1B0-4444-8F51-FB1F50F09A87}"/>
              </a:ext>
            </a:extLst>
          </p:cNvPr>
          <p:cNvSpPr txBox="1"/>
          <p:nvPr/>
        </p:nvSpPr>
        <p:spPr>
          <a:xfrm>
            <a:off x="2101362" y="949569"/>
            <a:ext cx="1645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192.168.99.100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9A01DF4-AADA-469A-A040-40703E73B441}"/>
              </a:ext>
            </a:extLst>
          </p:cNvPr>
          <p:cNvSpPr txBox="1"/>
          <p:nvPr/>
        </p:nvSpPr>
        <p:spPr>
          <a:xfrm>
            <a:off x="2388577" y="2189285"/>
            <a:ext cx="2812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ghost-svc: 10.102.33.4:8888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FFC0321-D650-4C6C-A106-B675F68111EE}"/>
              </a:ext>
            </a:extLst>
          </p:cNvPr>
          <p:cNvSpPr txBox="1"/>
          <p:nvPr/>
        </p:nvSpPr>
        <p:spPr>
          <a:xfrm>
            <a:off x="1618814" y="2598127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32001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6DBCEA0-894E-4D94-A664-F81D9496EA1D}"/>
              </a:ext>
            </a:extLst>
          </p:cNvPr>
          <p:cNvCxnSpPr>
            <a:endCxn id="21" idx="1"/>
          </p:cNvCxnSpPr>
          <p:nvPr/>
        </p:nvCxnSpPr>
        <p:spPr>
          <a:xfrm flipV="1">
            <a:off x="465992" y="2782793"/>
            <a:ext cx="1152822" cy="958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D827BF1-4038-44CA-8C26-0C2A729CDD35}"/>
              </a:ext>
            </a:extLst>
          </p:cNvPr>
          <p:cNvCxnSpPr>
            <a:stCxn id="21" idx="3"/>
          </p:cNvCxnSpPr>
          <p:nvPr/>
        </p:nvCxnSpPr>
        <p:spPr>
          <a:xfrm flipV="1">
            <a:off x="2388577" y="2503624"/>
            <a:ext cx="669349" cy="279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4E0424C-0A80-4865-B1D3-AFA9FE8847E8}"/>
              </a:ext>
            </a:extLst>
          </p:cNvPr>
          <p:cNvCxnSpPr>
            <a:stCxn id="20" idx="2"/>
            <a:endCxn id="13" idx="0"/>
          </p:cNvCxnSpPr>
          <p:nvPr/>
        </p:nvCxnSpPr>
        <p:spPr>
          <a:xfrm flipH="1">
            <a:off x="3150487" y="2558617"/>
            <a:ext cx="644469" cy="4395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F130728-D3B6-441F-90CA-27666550A1C6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>
            <a:off x="3150487" y="3367454"/>
            <a:ext cx="480453" cy="1670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399B19D4-28A2-4B6D-9785-F0990563DC6F}"/>
              </a:ext>
            </a:extLst>
          </p:cNvPr>
          <p:cNvSpPr txBox="1"/>
          <p:nvPr/>
        </p:nvSpPr>
        <p:spPr>
          <a:xfrm>
            <a:off x="6693995" y="2151661"/>
            <a:ext cx="25396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db</a:t>
            </a:r>
            <a:r>
              <a:rPr lang="en-US" dirty="0"/>
              <a:t>-svc: 10.102.55.7:8888</a:t>
            </a:r>
          </a:p>
          <a:p>
            <a:endParaRPr lang="en-US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678CE62-ACB4-4F00-A593-B2C5A7F48DD4}"/>
              </a:ext>
            </a:extLst>
          </p:cNvPr>
          <p:cNvSpPr/>
          <p:nvPr/>
        </p:nvSpPr>
        <p:spPr>
          <a:xfrm>
            <a:off x="4897315" y="1318901"/>
            <a:ext cx="1389185" cy="5802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Dns</a:t>
            </a:r>
            <a:r>
              <a:rPr lang="en-US" dirty="0"/>
              <a:t> service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F75DAF9-2088-4721-955C-E5A335EAD6F8}"/>
              </a:ext>
            </a:extLst>
          </p:cNvPr>
          <p:cNvCxnSpPr>
            <a:cxnSpLocks/>
            <a:endCxn id="32" idx="4"/>
          </p:cNvCxnSpPr>
          <p:nvPr/>
        </p:nvCxnSpPr>
        <p:spPr>
          <a:xfrm flipV="1">
            <a:off x="4132196" y="1899138"/>
            <a:ext cx="1459712" cy="226841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DDCCA9F-09AF-4FF2-AAC8-C440698E338E}"/>
              </a:ext>
            </a:extLst>
          </p:cNvPr>
          <p:cNvCxnSpPr>
            <a:cxnSpLocks/>
            <a:stCxn id="32" idx="5"/>
          </p:cNvCxnSpPr>
          <p:nvPr/>
        </p:nvCxnSpPr>
        <p:spPr>
          <a:xfrm flipH="1">
            <a:off x="4396155" y="1814164"/>
            <a:ext cx="1686904" cy="228305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EC75BB9D-FBCA-488E-A11B-E75A7D52E89E}"/>
              </a:ext>
            </a:extLst>
          </p:cNvPr>
          <p:cNvSpPr txBox="1"/>
          <p:nvPr/>
        </p:nvSpPr>
        <p:spPr>
          <a:xfrm>
            <a:off x="4528038" y="2890325"/>
            <a:ext cx="5972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Db-svc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ECAA53D-472D-401C-89A7-0F5C00B13BE4}"/>
              </a:ext>
            </a:extLst>
          </p:cNvPr>
          <p:cNvSpPr/>
          <p:nvPr/>
        </p:nvSpPr>
        <p:spPr>
          <a:xfrm>
            <a:off x="5087210" y="2567382"/>
            <a:ext cx="86754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10.102.55.7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B475E08-E810-4477-A2EC-62EC11B5F756}"/>
              </a:ext>
            </a:extLst>
          </p:cNvPr>
          <p:cNvCxnSpPr>
            <a:stCxn id="14" idx="6"/>
            <a:endCxn id="31" idx="2"/>
          </p:cNvCxnSpPr>
          <p:nvPr/>
        </p:nvCxnSpPr>
        <p:spPr>
          <a:xfrm flipV="1">
            <a:off x="4967653" y="2797992"/>
            <a:ext cx="2996145" cy="1290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7ABC16D-A9BF-4A79-9D0B-E4AD71584F29}"/>
              </a:ext>
            </a:extLst>
          </p:cNvPr>
          <p:cNvCxnSpPr>
            <a:stCxn id="31" idx="2"/>
            <a:endCxn id="4" idx="0"/>
          </p:cNvCxnSpPr>
          <p:nvPr/>
        </p:nvCxnSpPr>
        <p:spPr>
          <a:xfrm flipH="1">
            <a:off x="7795401" y="2797992"/>
            <a:ext cx="168397" cy="244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4B167BD-A44A-45E5-AEF8-E05B7D4D843D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7795401" y="3411335"/>
            <a:ext cx="0" cy="1670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41426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A34FD38-71AD-4CED-85CB-D5FBE4EB284C}"/>
              </a:ext>
            </a:extLst>
          </p:cNvPr>
          <p:cNvSpPr txBox="1"/>
          <p:nvPr/>
        </p:nvSpPr>
        <p:spPr>
          <a:xfrm>
            <a:off x="3499338" y="747346"/>
            <a:ext cx="12464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Terraform</a:t>
            </a:r>
          </a:p>
          <a:p>
            <a:r>
              <a:rPr lang="en-US" dirty="0"/>
              <a:t>autoscaling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3FB39C4-BB7C-4403-B5DB-202A6E651FBE}"/>
              </a:ext>
            </a:extLst>
          </p:cNvPr>
          <p:cNvCxnSpPr>
            <a:stCxn id="2" idx="2"/>
          </p:cNvCxnSpPr>
          <p:nvPr/>
        </p:nvCxnSpPr>
        <p:spPr>
          <a:xfrm flipH="1">
            <a:off x="2936634" y="1393677"/>
            <a:ext cx="1185952" cy="8483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2E0A960-9FAC-4676-B182-9EAD98FB931C}"/>
              </a:ext>
            </a:extLst>
          </p:cNvPr>
          <p:cNvCxnSpPr>
            <a:stCxn id="2" idx="2"/>
          </p:cNvCxnSpPr>
          <p:nvPr/>
        </p:nvCxnSpPr>
        <p:spPr>
          <a:xfrm>
            <a:off x="4122586" y="1393677"/>
            <a:ext cx="1144006" cy="8307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8855D062-CA0B-46FD-8AF1-5B32E7CA5C5A}"/>
              </a:ext>
            </a:extLst>
          </p:cNvPr>
          <p:cNvSpPr/>
          <p:nvPr/>
        </p:nvSpPr>
        <p:spPr>
          <a:xfrm>
            <a:off x="1995854" y="2224454"/>
            <a:ext cx="1934308" cy="17408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VM1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AD2A699-BF33-4DC1-A4EB-51B51CD2B94A}"/>
              </a:ext>
            </a:extLst>
          </p:cNvPr>
          <p:cNvSpPr/>
          <p:nvPr/>
        </p:nvSpPr>
        <p:spPr>
          <a:xfrm>
            <a:off x="7954108" y="4677507"/>
            <a:ext cx="1934308" cy="17408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VM2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DB11EEE-CB6C-4677-974D-BF212E863970}"/>
              </a:ext>
            </a:extLst>
          </p:cNvPr>
          <p:cNvSpPr/>
          <p:nvPr/>
        </p:nvSpPr>
        <p:spPr>
          <a:xfrm>
            <a:off x="4276446" y="2268416"/>
            <a:ext cx="1934308" cy="17408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VM3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10E5D25-6820-48EA-B7E3-1614E42C7292}"/>
              </a:ext>
            </a:extLst>
          </p:cNvPr>
          <p:cNvCxnSpPr>
            <a:stCxn id="2" idx="2"/>
            <a:endCxn id="9" idx="0"/>
          </p:cNvCxnSpPr>
          <p:nvPr/>
        </p:nvCxnSpPr>
        <p:spPr>
          <a:xfrm>
            <a:off x="4122586" y="1393677"/>
            <a:ext cx="1121014" cy="874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8D45879-978D-4818-A7E5-A2881030B70C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3907170" y="3138855"/>
            <a:ext cx="369276" cy="17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07A929FE-AD54-4B9B-8E71-DFBAE32E3132}"/>
              </a:ext>
            </a:extLst>
          </p:cNvPr>
          <p:cNvSpPr/>
          <p:nvPr/>
        </p:nvSpPr>
        <p:spPr>
          <a:xfrm>
            <a:off x="2118946" y="3037742"/>
            <a:ext cx="817688" cy="7825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C1</a:t>
            </a:r>
          </a:p>
          <a:p>
            <a:pPr algn="ctr"/>
            <a:r>
              <a:rPr lang="en-US" dirty="0"/>
              <a:t>20%</a:t>
            </a:r>
          </a:p>
          <a:p>
            <a:pPr algn="ctr"/>
            <a:r>
              <a:rPr lang="en-US" dirty="0"/>
              <a:t>80%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29E64C5-AE91-4582-848F-E5A79B3D3C90}"/>
              </a:ext>
            </a:extLst>
          </p:cNvPr>
          <p:cNvSpPr txBox="1"/>
          <p:nvPr/>
        </p:nvSpPr>
        <p:spPr>
          <a:xfrm>
            <a:off x="2365130" y="4132385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80%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02D8EAD-96C9-4772-AD35-E6C52224912F}"/>
              </a:ext>
            </a:extLst>
          </p:cNvPr>
          <p:cNvSpPr txBox="1"/>
          <p:nvPr/>
        </p:nvSpPr>
        <p:spPr>
          <a:xfrm>
            <a:off x="2778703" y="2270558"/>
            <a:ext cx="938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K8S - 10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4F9AEAD-4938-425F-9588-198EB31BC6C1}"/>
              </a:ext>
            </a:extLst>
          </p:cNvPr>
          <p:cNvCxnSpPr>
            <a:stCxn id="17" idx="2"/>
            <a:endCxn id="14" idx="0"/>
          </p:cNvCxnSpPr>
          <p:nvPr/>
        </p:nvCxnSpPr>
        <p:spPr>
          <a:xfrm flipH="1">
            <a:off x="2527790" y="2639890"/>
            <a:ext cx="719952" cy="397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2AF1DC44-6C6E-48C9-B091-D3F1A09A7065}"/>
              </a:ext>
            </a:extLst>
          </p:cNvPr>
          <p:cNvSpPr/>
          <p:nvPr/>
        </p:nvSpPr>
        <p:spPr>
          <a:xfrm>
            <a:off x="2993274" y="3026800"/>
            <a:ext cx="817688" cy="7825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C1</a:t>
            </a:r>
          </a:p>
          <a:p>
            <a:pPr algn="ctr"/>
            <a:r>
              <a:rPr lang="en-US" dirty="0"/>
              <a:t>20%</a:t>
            </a:r>
          </a:p>
          <a:p>
            <a:pPr algn="ctr"/>
            <a:r>
              <a:rPr lang="en-US" dirty="0"/>
              <a:t>80%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DF4498C-FC52-40FB-A628-7988F4083E9C}"/>
              </a:ext>
            </a:extLst>
          </p:cNvPr>
          <p:cNvSpPr/>
          <p:nvPr/>
        </p:nvSpPr>
        <p:spPr>
          <a:xfrm>
            <a:off x="3120766" y="5539154"/>
            <a:ext cx="817688" cy="7825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C1</a:t>
            </a:r>
          </a:p>
          <a:p>
            <a:pPr algn="ctr"/>
            <a:r>
              <a:rPr lang="en-US" dirty="0"/>
              <a:t>20%</a:t>
            </a:r>
          </a:p>
          <a:p>
            <a:pPr algn="ctr"/>
            <a:r>
              <a:rPr lang="en-US" dirty="0"/>
              <a:t>80%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FC01D98-5506-41DE-9587-A4961C3327C5}"/>
              </a:ext>
            </a:extLst>
          </p:cNvPr>
          <p:cNvSpPr/>
          <p:nvPr/>
        </p:nvSpPr>
        <p:spPr>
          <a:xfrm>
            <a:off x="1890343" y="2202500"/>
            <a:ext cx="817688" cy="7825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C1</a:t>
            </a:r>
          </a:p>
          <a:p>
            <a:pPr algn="ctr"/>
            <a:r>
              <a:rPr lang="en-US" dirty="0"/>
              <a:t>20%</a:t>
            </a:r>
          </a:p>
          <a:p>
            <a:pPr algn="ctr"/>
            <a:r>
              <a:rPr lang="en-US" dirty="0"/>
              <a:t>80%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82583AB-FD27-41E6-8091-1AF718DDA131}"/>
              </a:ext>
            </a:extLst>
          </p:cNvPr>
          <p:cNvSpPr/>
          <p:nvPr/>
        </p:nvSpPr>
        <p:spPr>
          <a:xfrm>
            <a:off x="3146630" y="2593757"/>
            <a:ext cx="817688" cy="7825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C1</a:t>
            </a:r>
          </a:p>
          <a:p>
            <a:pPr algn="ctr"/>
            <a:r>
              <a:rPr lang="en-US" dirty="0"/>
              <a:t>20%</a:t>
            </a:r>
          </a:p>
          <a:p>
            <a:pPr algn="ctr"/>
            <a:r>
              <a:rPr lang="en-US" dirty="0"/>
              <a:t>80%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6D2F4615-E23A-46EA-8606-AC3D8F30772F}"/>
              </a:ext>
            </a:extLst>
          </p:cNvPr>
          <p:cNvSpPr/>
          <p:nvPr/>
        </p:nvSpPr>
        <p:spPr>
          <a:xfrm>
            <a:off x="4465475" y="2446430"/>
            <a:ext cx="817688" cy="7825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C1</a:t>
            </a:r>
          </a:p>
          <a:p>
            <a:pPr algn="ctr"/>
            <a:r>
              <a:rPr lang="en-US" dirty="0"/>
              <a:t>20%</a:t>
            </a:r>
          </a:p>
          <a:p>
            <a:pPr algn="ctr"/>
            <a:r>
              <a:rPr lang="en-US" dirty="0"/>
              <a:t>80%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1654213-80A4-4165-AB98-8C3910228F34}"/>
              </a:ext>
            </a:extLst>
          </p:cNvPr>
          <p:cNvSpPr/>
          <p:nvPr/>
        </p:nvSpPr>
        <p:spPr>
          <a:xfrm>
            <a:off x="5442609" y="3112477"/>
            <a:ext cx="817688" cy="7825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C1</a:t>
            </a:r>
          </a:p>
          <a:p>
            <a:pPr algn="ctr"/>
            <a:r>
              <a:rPr lang="en-US" dirty="0"/>
              <a:t>20%</a:t>
            </a:r>
          </a:p>
          <a:p>
            <a:pPr algn="ctr"/>
            <a:r>
              <a:rPr lang="en-US" dirty="0"/>
              <a:t>80%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358C8C6E-2907-49ED-842B-4513900B3973}"/>
              </a:ext>
            </a:extLst>
          </p:cNvPr>
          <p:cNvSpPr/>
          <p:nvPr/>
        </p:nvSpPr>
        <p:spPr>
          <a:xfrm>
            <a:off x="4624921" y="3237798"/>
            <a:ext cx="817688" cy="7825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C1</a:t>
            </a:r>
          </a:p>
          <a:p>
            <a:pPr algn="ctr"/>
            <a:r>
              <a:rPr lang="en-US" dirty="0"/>
              <a:t>20%</a:t>
            </a:r>
          </a:p>
          <a:p>
            <a:pPr algn="ctr"/>
            <a:r>
              <a:rPr lang="en-US" dirty="0"/>
              <a:t>80%</a:t>
            </a:r>
          </a:p>
        </p:txBody>
      </p:sp>
      <p:sp>
        <p:nvSpPr>
          <p:cNvPr id="32" name="Cloud 31">
            <a:extLst>
              <a:ext uri="{FF2B5EF4-FFF2-40B4-BE49-F238E27FC236}">
                <a16:creationId xmlns:a16="http://schemas.microsoft.com/office/drawing/2014/main" id="{53CB8B5E-C97F-47A6-87AE-C2148817CE0B}"/>
              </a:ext>
            </a:extLst>
          </p:cNvPr>
          <p:cNvSpPr/>
          <p:nvPr/>
        </p:nvSpPr>
        <p:spPr>
          <a:xfrm>
            <a:off x="6567854" y="1907931"/>
            <a:ext cx="3982915" cy="1521069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9AB27CC-36D6-4C83-A89B-A21E352442CA}"/>
              </a:ext>
            </a:extLst>
          </p:cNvPr>
          <p:cNvSpPr/>
          <p:nvPr/>
        </p:nvSpPr>
        <p:spPr>
          <a:xfrm>
            <a:off x="7218485" y="2446430"/>
            <a:ext cx="448407" cy="5385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2743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EBDA307-18B8-4760-9B2B-9062D17C5333}"/>
              </a:ext>
            </a:extLst>
          </p:cNvPr>
          <p:cNvSpPr/>
          <p:nvPr/>
        </p:nvSpPr>
        <p:spPr>
          <a:xfrm>
            <a:off x="4932485" y="465992"/>
            <a:ext cx="2743200" cy="22156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3F5E39E-AA08-4867-A8F7-82A75ED10069}"/>
              </a:ext>
            </a:extLst>
          </p:cNvPr>
          <p:cNvSpPr/>
          <p:nvPr/>
        </p:nvSpPr>
        <p:spPr>
          <a:xfrm>
            <a:off x="7828085" y="3713285"/>
            <a:ext cx="2743200" cy="22156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5781D81-BC06-4155-8475-B7A13670A736}"/>
              </a:ext>
            </a:extLst>
          </p:cNvPr>
          <p:cNvSpPr/>
          <p:nvPr/>
        </p:nvSpPr>
        <p:spPr>
          <a:xfrm>
            <a:off x="1975338" y="3713285"/>
            <a:ext cx="2743200" cy="22156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B618AE-2513-44A3-995C-F9F02AC0E722}"/>
              </a:ext>
            </a:extLst>
          </p:cNvPr>
          <p:cNvSpPr txBox="1"/>
          <p:nvPr/>
        </p:nvSpPr>
        <p:spPr>
          <a:xfrm>
            <a:off x="5377389" y="2681654"/>
            <a:ext cx="18533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Node1: Ip: 192.168.99.100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508459-8929-4BC0-9D9B-7E2B84D9CF4F}"/>
              </a:ext>
            </a:extLst>
          </p:cNvPr>
          <p:cNvSpPr txBox="1"/>
          <p:nvPr/>
        </p:nvSpPr>
        <p:spPr>
          <a:xfrm>
            <a:off x="8272989" y="5928947"/>
            <a:ext cx="18533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Node2: Ip: 192.168.99.101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C2D4E4-BD57-42D2-9265-F666B948B0CC}"/>
              </a:ext>
            </a:extLst>
          </p:cNvPr>
          <p:cNvSpPr txBox="1"/>
          <p:nvPr/>
        </p:nvSpPr>
        <p:spPr>
          <a:xfrm>
            <a:off x="2420242" y="5928946"/>
            <a:ext cx="18533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Node3: Ip: 192.168.99.102</a:t>
            </a:r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8167C5EB-CF58-49A4-A157-095DB9524635}"/>
              </a:ext>
            </a:extLst>
          </p:cNvPr>
          <p:cNvSpPr/>
          <p:nvPr/>
        </p:nvSpPr>
        <p:spPr>
          <a:xfrm>
            <a:off x="1426711" y="1786262"/>
            <a:ext cx="518746" cy="89681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0C90A96-1033-4E1F-B005-9EF25FAC0BAD}"/>
              </a:ext>
            </a:extLst>
          </p:cNvPr>
          <p:cNvSpPr/>
          <p:nvPr/>
        </p:nvSpPr>
        <p:spPr>
          <a:xfrm>
            <a:off x="611384" y="652055"/>
            <a:ext cx="2206869" cy="17672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Kubectl</a:t>
            </a:r>
            <a:r>
              <a:rPr lang="en-US" dirty="0"/>
              <a:t> apply –f </a:t>
            </a:r>
            <a:r>
              <a:rPr lang="en-US" dirty="0" err="1"/>
              <a:t>dep.yml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21F08B-147C-41A5-A91B-2A146EAFCB55}"/>
              </a:ext>
            </a:extLst>
          </p:cNvPr>
          <p:cNvSpPr txBox="1"/>
          <p:nvPr/>
        </p:nvSpPr>
        <p:spPr>
          <a:xfrm>
            <a:off x="6937131" y="188993"/>
            <a:ext cx="836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master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0153105-D73D-47CA-9FC8-0D6BECD708E0}"/>
              </a:ext>
            </a:extLst>
          </p:cNvPr>
          <p:cNvSpPr txBox="1"/>
          <p:nvPr/>
        </p:nvSpPr>
        <p:spPr>
          <a:xfrm>
            <a:off x="5730113" y="558325"/>
            <a:ext cx="1147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api</a:t>
            </a:r>
            <a:r>
              <a:rPr lang="en-US" dirty="0"/>
              <a:t>-server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31A499A3-F3CE-4BC4-A400-9E2341CCAEB0}"/>
              </a:ext>
            </a:extLst>
          </p:cNvPr>
          <p:cNvSpPr/>
          <p:nvPr/>
        </p:nvSpPr>
        <p:spPr>
          <a:xfrm>
            <a:off x="7244862" y="2145323"/>
            <a:ext cx="79282" cy="430823"/>
          </a:xfrm>
          <a:custGeom>
            <a:avLst/>
            <a:gdLst>
              <a:gd name="connsiteX0" fmla="*/ 0 w 79282"/>
              <a:gd name="connsiteY0" fmla="*/ 0 h 430823"/>
              <a:gd name="connsiteX1" fmla="*/ 52753 w 79282"/>
              <a:gd name="connsiteY1" fmla="*/ 79131 h 430823"/>
              <a:gd name="connsiteX2" fmla="*/ 70338 w 79282"/>
              <a:gd name="connsiteY2" fmla="*/ 105508 h 430823"/>
              <a:gd name="connsiteX3" fmla="*/ 70338 w 79282"/>
              <a:gd name="connsiteY3" fmla="*/ 167054 h 430823"/>
              <a:gd name="connsiteX4" fmla="*/ 61546 w 79282"/>
              <a:gd name="connsiteY4" fmla="*/ 193431 h 430823"/>
              <a:gd name="connsiteX5" fmla="*/ 35169 w 79282"/>
              <a:gd name="connsiteY5" fmla="*/ 211015 h 430823"/>
              <a:gd name="connsiteX6" fmla="*/ 26376 w 79282"/>
              <a:gd name="connsiteY6" fmla="*/ 360485 h 430823"/>
              <a:gd name="connsiteX7" fmla="*/ 52753 w 79282"/>
              <a:gd name="connsiteY7" fmla="*/ 413239 h 430823"/>
              <a:gd name="connsiteX8" fmla="*/ 52753 w 79282"/>
              <a:gd name="connsiteY8" fmla="*/ 430823 h 430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9282" h="430823">
                <a:moveTo>
                  <a:pt x="0" y="0"/>
                </a:moveTo>
                <a:lnTo>
                  <a:pt x="52753" y="79131"/>
                </a:lnTo>
                <a:lnTo>
                  <a:pt x="70338" y="105508"/>
                </a:lnTo>
                <a:cubicBezTo>
                  <a:pt x="82300" y="141395"/>
                  <a:pt x="82227" y="125441"/>
                  <a:pt x="70338" y="167054"/>
                </a:cubicBezTo>
                <a:cubicBezTo>
                  <a:pt x="67792" y="175965"/>
                  <a:pt x="67336" y="186194"/>
                  <a:pt x="61546" y="193431"/>
                </a:cubicBezTo>
                <a:cubicBezTo>
                  <a:pt x="54945" y="201682"/>
                  <a:pt x="43961" y="205154"/>
                  <a:pt x="35169" y="211015"/>
                </a:cubicBezTo>
                <a:cubicBezTo>
                  <a:pt x="9745" y="287284"/>
                  <a:pt x="11717" y="257875"/>
                  <a:pt x="26376" y="360485"/>
                </a:cubicBezTo>
                <a:cubicBezTo>
                  <a:pt x="32153" y="400923"/>
                  <a:pt x="37277" y="374548"/>
                  <a:pt x="52753" y="413239"/>
                </a:cubicBezTo>
                <a:cubicBezTo>
                  <a:pt x="54930" y="418681"/>
                  <a:pt x="52753" y="424962"/>
                  <a:pt x="52753" y="43082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4A44609-70CE-4A0E-9AC1-D8F9606A324B}"/>
              </a:ext>
            </a:extLst>
          </p:cNvPr>
          <p:cNvSpPr txBox="1"/>
          <p:nvPr/>
        </p:nvSpPr>
        <p:spPr>
          <a:xfrm>
            <a:off x="7112977" y="2234670"/>
            <a:ext cx="64953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/>
              <a:t>dockerd</a:t>
            </a:r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B4DF8BF-549B-4F95-B02E-BC2AF331E0D9}"/>
              </a:ext>
            </a:extLst>
          </p:cNvPr>
          <p:cNvSpPr/>
          <p:nvPr/>
        </p:nvSpPr>
        <p:spPr>
          <a:xfrm>
            <a:off x="10078916" y="5427783"/>
            <a:ext cx="79282" cy="430823"/>
          </a:xfrm>
          <a:custGeom>
            <a:avLst/>
            <a:gdLst>
              <a:gd name="connsiteX0" fmla="*/ 0 w 79282"/>
              <a:gd name="connsiteY0" fmla="*/ 0 h 430823"/>
              <a:gd name="connsiteX1" fmla="*/ 52753 w 79282"/>
              <a:gd name="connsiteY1" fmla="*/ 79131 h 430823"/>
              <a:gd name="connsiteX2" fmla="*/ 70338 w 79282"/>
              <a:gd name="connsiteY2" fmla="*/ 105508 h 430823"/>
              <a:gd name="connsiteX3" fmla="*/ 70338 w 79282"/>
              <a:gd name="connsiteY3" fmla="*/ 167054 h 430823"/>
              <a:gd name="connsiteX4" fmla="*/ 61546 w 79282"/>
              <a:gd name="connsiteY4" fmla="*/ 193431 h 430823"/>
              <a:gd name="connsiteX5" fmla="*/ 35169 w 79282"/>
              <a:gd name="connsiteY5" fmla="*/ 211015 h 430823"/>
              <a:gd name="connsiteX6" fmla="*/ 26376 w 79282"/>
              <a:gd name="connsiteY6" fmla="*/ 360485 h 430823"/>
              <a:gd name="connsiteX7" fmla="*/ 52753 w 79282"/>
              <a:gd name="connsiteY7" fmla="*/ 413239 h 430823"/>
              <a:gd name="connsiteX8" fmla="*/ 52753 w 79282"/>
              <a:gd name="connsiteY8" fmla="*/ 430823 h 430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9282" h="430823">
                <a:moveTo>
                  <a:pt x="0" y="0"/>
                </a:moveTo>
                <a:lnTo>
                  <a:pt x="52753" y="79131"/>
                </a:lnTo>
                <a:lnTo>
                  <a:pt x="70338" y="105508"/>
                </a:lnTo>
                <a:cubicBezTo>
                  <a:pt x="82300" y="141395"/>
                  <a:pt x="82227" y="125441"/>
                  <a:pt x="70338" y="167054"/>
                </a:cubicBezTo>
                <a:cubicBezTo>
                  <a:pt x="67792" y="175965"/>
                  <a:pt x="67336" y="186194"/>
                  <a:pt x="61546" y="193431"/>
                </a:cubicBezTo>
                <a:cubicBezTo>
                  <a:pt x="54945" y="201682"/>
                  <a:pt x="43961" y="205154"/>
                  <a:pt x="35169" y="211015"/>
                </a:cubicBezTo>
                <a:cubicBezTo>
                  <a:pt x="9745" y="287284"/>
                  <a:pt x="11717" y="257875"/>
                  <a:pt x="26376" y="360485"/>
                </a:cubicBezTo>
                <a:cubicBezTo>
                  <a:pt x="32153" y="400923"/>
                  <a:pt x="37277" y="374548"/>
                  <a:pt x="52753" y="413239"/>
                </a:cubicBezTo>
                <a:cubicBezTo>
                  <a:pt x="54930" y="418681"/>
                  <a:pt x="52753" y="424962"/>
                  <a:pt x="52753" y="43082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C103EB7-7A5B-4FBD-A008-20F275023883}"/>
              </a:ext>
            </a:extLst>
          </p:cNvPr>
          <p:cNvSpPr txBox="1"/>
          <p:nvPr/>
        </p:nvSpPr>
        <p:spPr>
          <a:xfrm>
            <a:off x="9947031" y="5517130"/>
            <a:ext cx="64953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/>
              <a:t>dockerd</a:t>
            </a:r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0BF82CF0-ACC1-4609-A35E-FBFE641BBAB4}"/>
              </a:ext>
            </a:extLst>
          </p:cNvPr>
          <p:cNvSpPr/>
          <p:nvPr/>
        </p:nvSpPr>
        <p:spPr>
          <a:xfrm>
            <a:off x="4199799" y="5580183"/>
            <a:ext cx="79282" cy="430823"/>
          </a:xfrm>
          <a:custGeom>
            <a:avLst/>
            <a:gdLst>
              <a:gd name="connsiteX0" fmla="*/ 0 w 79282"/>
              <a:gd name="connsiteY0" fmla="*/ 0 h 430823"/>
              <a:gd name="connsiteX1" fmla="*/ 52753 w 79282"/>
              <a:gd name="connsiteY1" fmla="*/ 79131 h 430823"/>
              <a:gd name="connsiteX2" fmla="*/ 70338 w 79282"/>
              <a:gd name="connsiteY2" fmla="*/ 105508 h 430823"/>
              <a:gd name="connsiteX3" fmla="*/ 70338 w 79282"/>
              <a:gd name="connsiteY3" fmla="*/ 167054 h 430823"/>
              <a:gd name="connsiteX4" fmla="*/ 61546 w 79282"/>
              <a:gd name="connsiteY4" fmla="*/ 193431 h 430823"/>
              <a:gd name="connsiteX5" fmla="*/ 35169 w 79282"/>
              <a:gd name="connsiteY5" fmla="*/ 211015 h 430823"/>
              <a:gd name="connsiteX6" fmla="*/ 26376 w 79282"/>
              <a:gd name="connsiteY6" fmla="*/ 360485 h 430823"/>
              <a:gd name="connsiteX7" fmla="*/ 52753 w 79282"/>
              <a:gd name="connsiteY7" fmla="*/ 413239 h 430823"/>
              <a:gd name="connsiteX8" fmla="*/ 52753 w 79282"/>
              <a:gd name="connsiteY8" fmla="*/ 430823 h 430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9282" h="430823">
                <a:moveTo>
                  <a:pt x="0" y="0"/>
                </a:moveTo>
                <a:lnTo>
                  <a:pt x="52753" y="79131"/>
                </a:lnTo>
                <a:lnTo>
                  <a:pt x="70338" y="105508"/>
                </a:lnTo>
                <a:cubicBezTo>
                  <a:pt x="82300" y="141395"/>
                  <a:pt x="82227" y="125441"/>
                  <a:pt x="70338" y="167054"/>
                </a:cubicBezTo>
                <a:cubicBezTo>
                  <a:pt x="67792" y="175965"/>
                  <a:pt x="67336" y="186194"/>
                  <a:pt x="61546" y="193431"/>
                </a:cubicBezTo>
                <a:cubicBezTo>
                  <a:pt x="54945" y="201682"/>
                  <a:pt x="43961" y="205154"/>
                  <a:pt x="35169" y="211015"/>
                </a:cubicBezTo>
                <a:cubicBezTo>
                  <a:pt x="9745" y="287284"/>
                  <a:pt x="11717" y="257875"/>
                  <a:pt x="26376" y="360485"/>
                </a:cubicBezTo>
                <a:cubicBezTo>
                  <a:pt x="32153" y="400923"/>
                  <a:pt x="37277" y="374548"/>
                  <a:pt x="52753" y="413239"/>
                </a:cubicBezTo>
                <a:cubicBezTo>
                  <a:pt x="54930" y="418681"/>
                  <a:pt x="52753" y="424962"/>
                  <a:pt x="52753" y="43082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D894076-9CC3-4792-AA38-C690B258F406}"/>
              </a:ext>
            </a:extLst>
          </p:cNvPr>
          <p:cNvSpPr txBox="1"/>
          <p:nvPr/>
        </p:nvSpPr>
        <p:spPr>
          <a:xfrm>
            <a:off x="4067914" y="5669530"/>
            <a:ext cx="64953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/>
              <a:t>dockerd</a:t>
            </a:r>
            <a:endParaRPr lang="en-US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42A8211-195F-4B5E-B966-1627485D9A14}"/>
              </a:ext>
            </a:extLst>
          </p:cNvPr>
          <p:cNvCxnSpPr>
            <a:stCxn id="8" idx="3"/>
            <a:endCxn id="12" idx="1"/>
          </p:cNvCxnSpPr>
          <p:nvPr/>
        </p:nvCxnSpPr>
        <p:spPr>
          <a:xfrm flipV="1">
            <a:off x="2818253" y="742991"/>
            <a:ext cx="2911860" cy="792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25C5943-594B-4458-BB4D-4DBE93818C6D}"/>
              </a:ext>
            </a:extLst>
          </p:cNvPr>
          <p:cNvSpPr txBox="1"/>
          <p:nvPr/>
        </p:nvSpPr>
        <p:spPr>
          <a:xfrm>
            <a:off x="5377389" y="1034438"/>
            <a:ext cx="199920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controller-manager</a:t>
            </a:r>
          </a:p>
          <a:p>
            <a:r>
              <a:rPr lang="en-US" sz="1200" dirty="0"/>
              <a:t>(conf of pod, dep, svc, …)</a:t>
            </a:r>
            <a:endParaRPr lang="en-US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954CD5D-9789-4747-BBA4-2B5758474210}"/>
              </a:ext>
            </a:extLst>
          </p:cNvPr>
          <p:cNvCxnSpPr>
            <a:stCxn id="12" idx="2"/>
          </p:cNvCxnSpPr>
          <p:nvPr/>
        </p:nvCxnSpPr>
        <p:spPr>
          <a:xfrm flipH="1">
            <a:off x="6304084" y="927657"/>
            <a:ext cx="1" cy="211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88E5F024-D4BD-4237-8963-7242EB0084E0}"/>
              </a:ext>
            </a:extLst>
          </p:cNvPr>
          <p:cNvSpPr txBox="1"/>
          <p:nvPr/>
        </p:nvSpPr>
        <p:spPr>
          <a:xfrm>
            <a:off x="5730112" y="1675659"/>
            <a:ext cx="1117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Scheduler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FC268BE-45BD-43B2-B6CC-B7F0286D0DB3}"/>
              </a:ext>
            </a:extLst>
          </p:cNvPr>
          <p:cNvCxnSpPr>
            <a:stCxn id="22" idx="2"/>
          </p:cNvCxnSpPr>
          <p:nvPr/>
        </p:nvCxnSpPr>
        <p:spPr>
          <a:xfrm>
            <a:off x="6376990" y="1588436"/>
            <a:ext cx="0" cy="197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D0C59C0B-93BA-4BEE-9376-EEF0E9BE3025}"/>
              </a:ext>
            </a:extLst>
          </p:cNvPr>
          <p:cNvSpPr txBox="1"/>
          <p:nvPr/>
        </p:nvSpPr>
        <p:spPr>
          <a:xfrm>
            <a:off x="8244094" y="738636"/>
            <a:ext cx="94609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/>
              <a:t>kubeadm</a:t>
            </a:r>
            <a:r>
              <a:rPr lang="en-US" sz="1100" dirty="0"/>
              <a:t> </a:t>
            </a:r>
            <a:r>
              <a:rPr lang="en-US" sz="1100" dirty="0" err="1"/>
              <a:t>init</a:t>
            </a:r>
            <a:endParaRPr lang="en-US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171261B-645F-4AF9-A534-3A58F41E2D1B}"/>
              </a:ext>
            </a:extLst>
          </p:cNvPr>
          <p:cNvCxnSpPr>
            <a:stCxn id="29" idx="1"/>
            <a:endCxn id="12" idx="3"/>
          </p:cNvCxnSpPr>
          <p:nvPr/>
        </p:nvCxnSpPr>
        <p:spPr>
          <a:xfrm flipH="1" flipV="1">
            <a:off x="6878056" y="742991"/>
            <a:ext cx="1366038" cy="126450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D418C8B-4D69-4612-9CF4-C3A3D7130E23}"/>
              </a:ext>
            </a:extLst>
          </p:cNvPr>
          <p:cNvCxnSpPr>
            <a:cxnSpLocks/>
            <a:stCxn id="29" idx="1"/>
          </p:cNvCxnSpPr>
          <p:nvPr/>
        </p:nvCxnSpPr>
        <p:spPr>
          <a:xfrm flipH="1">
            <a:off x="7230780" y="869441"/>
            <a:ext cx="1013314" cy="366556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C355414-0D48-4BF5-BAB0-5FDC2CE6FB33}"/>
              </a:ext>
            </a:extLst>
          </p:cNvPr>
          <p:cNvCxnSpPr>
            <a:cxnSpLocks/>
            <a:endCxn id="26" idx="3"/>
          </p:cNvCxnSpPr>
          <p:nvPr/>
        </p:nvCxnSpPr>
        <p:spPr>
          <a:xfrm flipH="1">
            <a:off x="6847726" y="894028"/>
            <a:ext cx="1853212" cy="966297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22222C51-444B-4DD2-9192-E81ECBA5838D}"/>
              </a:ext>
            </a:extLst>
          </p:cNvPr>
          <p:cNvSpPr txBox="1"/>
          <p:nvPr/>
        </p:nvSpPr>
        <p:spPr>
          <a:xfrm>
            <a:off x="7435666" y="828041"/>
            <a:ext cx="6138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installs</a:t>
            </a:r>
            <a:endParaRPr 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7DB61C3-A4CF-4593-B97A-EA32D1B37944}"/>
              </a:ext>
            </a:extLst>
          </p:cNvPr>
          <p:cNvSpPr txBox="1"/>
          <p:nvPr/>
        </p:nvSpPr>
        <p:spPr>
          <a:xfrm>
            <a:off x="8526556" y="2394390"/>
            <a:ext cx="11079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/>
              <a:t>kubeadm</a:t>
            </a:r>
            <a:r>
              <a:rPr lang="en-US" sz="1100" dirty="0"/>
              <a:t> join….</a:t>
            </a:r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32CBFF2-721B-4157-8A55-957750C67D97}"/>
              </a:ext>
            </a:extLst>
          </p:cNvPr>
          <p:cNvSpPr txBox="1"/>
          <p:nvPr/>
        </p:nvSpPr>
        <p:spPr>
          <a:xfrm>
            <a:off x="2371162" y="2673882"/>
            <a:ext cx="11079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/>
              <a:t>kubeadm</a:t>
            </a:r>
            <a:r>
              <a:rPr lang="en-US" sz="1100" dirty="0"/>
              <a:t> join….</a:t>
            </a:r>
            <a:endParaRPr lang="en-US" dirty="0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B7F8031B-4099-4B62-B581-FC64491B062D}"/>
              </a:ext>
            </a:extLst>
          </p:cNvPr>
          <p:cNvSpPr/>
          <p:nvPr/>
        </p:nvSpPr>
        <p:spPr>
          <a:xfrm>
            <a:off x="6175017" y="1535682"/>
            <a:ext cx="3015170" cy="4322924"/>
          </a:xfrm>
          <a:prstGeom prst="arc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842CE532-DD4F-43DF-9047-204D0ED465E3}"/>
              </a:ext>
            </a:extLst>
          </p:cNvPr>
          <p:cNvSpPr/>
          <p:nvPr/>
        </p:nvSpPr>
        <p:spPr>
          <a:xfrm>
            <a:off x="2880760" y="1477107"/>
            <a:ext cx="2051726" cy="2215662"/>
          </a:xfrm>
          <a:custGeom>
            <a:avLst/>
            <a:gdLst>
              <a:gd name="connsiteX0" fmla="*/ 302056 w 2212239"/>
              <a:gd name="connsiteY0" fmla="*/ 2319764 h 2319764"/>
              <a:gd name="connsiteX1" fmla="*/ 3118 w 2212239"/>
              <a:gd name="connsiteY1" fmla="*/ 1466910 h 2319764"/>
              <a:gd name="connsiteX2" fmla="*/ 469110 w 2212239"/>
              <a:gd name="connsiteY2" fmla="*/ 842657 h 2319764"/>
              <a:gd name="connsiteX3" fmla="*/ 2069310 w 2212239"/>
              <a:gd name="connsiteY3" fmla="*/ 68933 h 2319764"/>
              <a:gd name="connsiteX4" fmla="*/ 2034141 w 2212239"/>
              <a:gd name="connsiteY4" fmla="*/ 86518 h 2319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12239" h="2319764">
                <a:moveTo>
                  <a:pt x="302056" y="2319764"/>
                </a:moveTo>
                <a:cubicBezTo>
                  <a:pt x="138666" y="2016429"/>
                  <a:pt x="-24724" y="1713094"/>
                  <a:pt x="3118" y="1466910"/>
                </a:cubicBezTo>
                <a:cubicBezTo>
                  <a:pt x="30960" y="1220725"/>
                  <a:pt x="124745" y="1075653"/>
                  <a:pt x="469110" y="842657"/>
                </a:cubicBezTo>
                <a:cubicBezTo>
                  <a:pt x="813475" y="609661"/>
                  <a:pt x="1808472" y="194956"/>
                  <a:pt x="2069310" y="68933"/>
                </a:cubicBezTo>
                <a:cubicBezTo>
                  <a:pt x="2330148" y="-57090"/>
                  <a:pt x="2182144" y="14714"/>
                  <a:pt x="2034141" y="86518"/>
                </a:cubicBezTo>
              </a:path>
            </a:pathLst>
          </a:cu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24EF7FB-7451-4640-9346-F1BE56FC4768}"/>
              </a:ext>
            </a:extLst>
          </p:cNvPr>
          <p:cNvSpPr txBox="1"/>
          <p:nvPr/>
        </p:nvSpPr>
        <p:spPr>
          <a:xfrm>
            <a:off x="4041865" y="3780692"/>
            <a:ext cx="6158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/>
              <a:t>kubelet</a:t>
            </a:r>
            <a:endParaRPr 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083C2D7-C54E-4BB0-AE53-7F6C1FB365DB}"/>
              </a:ext>
            </a:extLst>
          </p:cNvPr>
          <p:cNvSpPr txBox="1"/>
          <p:nvPr/>
        </p:nvSpPr>
        <p:spPr>
          <a:xfrm>
            <a:off x="7802802" y="3814377"/>
            <a:ext cx="6158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/>
              <a:t>kubelet</a:t>
            </a:r>
            <a:endParaRPr 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FEDB1F1-E5BF-41AB-829C-9C7C4AA732D7}"/>
              </a:ext>
            </a:extLst>
          </p:cNvPr>
          <p:cNvSpPr txBox="1"/>
          <p:nvPr/>
        </p:nvSpPr>
        <p:spPr>
          <a:xfrm>
            <a:off x="7132249" y="414013"/>
            <a:ext cx="6158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/>
              <a:t>kubelet</a:t>
            </a:r>
            <a:endParaRPr lang="en-US" dirty="0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20B2C46-6576-456B-AA60-AE62C304D1B2}"/>
              </a:ext>
            </a:extLst>
          </p:cNvPr>
          <p:cNvCxnSpPr>
            <a:stCxn id="26" idx="2"/>
            <a:endCxn id="45" idx="0"/>
          </p:cNvCxnSpPr>
          <p:nvPr/>
        </p:nvCxnSpPr>
        <p:spPr>
          <a:xfrm>
            <a:off x="6288919" y="2044991"/>
            <a:ext cx="1821820" cy="1769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93E10A3A-A21C-4474-B76B-2997112C9866}"/>
              </a:ext>
            </a:extLst>
          </p:cNvPr>
          <p:cNvCxnSpPr>
            <a:stCxn id="45" idx="3"/>
            <a:endCxn id="16" idx="0"/>
          </p:cNvCxnSpPr>
          <p:nvPr/>
        </p:nvCxnSpPr>
        <p:spPr>
          <a:xfrm>
            <a:off x="8418676" y="3945182"/>
            <a:ext cx="1853124" cy="1571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6EFEC18-D511-4E16-A698-B92C075AB125}"/>
              </a:ext>
            </a:extLst>
          </p:cNvPr>
          <p:cNvCxnSpPr>
            <a:stCxn id="16" idx="1"/>
          </p:cNvCxnSpPr>
          <p:nvPr/>
        </p:nvCxnSpPr>
        <p:spPr>
          <a:xfrm flipH="1">
            <a:off x="9337431" y="5647935"/>
            <a:ext cx="609600" cy="21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2E5329B7-2BCD-4E98-8C94-AC01BBC0F055}"/>
              </a:ext>
            </a:extLst>
          </p:cNvPr>
          <p:cNvSpPr/>
          <p:nvPr/>
        </p:nvSpPr>
        <p:spPr>
          <a:xfrm>
            <a:off x="8176846" y="5427783"/>
            <a:ext cx="615874" cy="3212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pod</a:t>
            </a:r>
            <a:endParaRPr lang="en-US" dirty="0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020ACE8C-9738-453B-9482-202C202A4644}"/>
              </a:ext>
            </a:extLst>
          </p:cNvPr>
          <p:cNvSpPr/>
          <p:nvPr/>
        </p:nvSpPr>
        <p:spPr>
          <a:xfrm>
            <a:off x="8752722" y="5441543"/>
            <a:ext cx="781222" cy="3212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nginx</a:t>
            </a:r>
            <a:endParaRPr lang="en-US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D4D086D5-1C01-4668-A522-71D192832CF2}"/>
              </a:ext>
            </a:extLst>
          </p:cNvPr>
          <p:cNvSpPr/>
          <p:nvPr/>
        </p:nvSpPr>
        <p:spPr>
          <a:xfrm>
            <a:off x="8548310" y="5388545"/>
            <a:ext cx="415221" cy="218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veth</a:t>
            </a:r>
            <a:endParaRPr lang="en-US" sz="10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0DB4A5B-0788-4425-A4DE-36740804E68D}"/>
              </a:ext>
            </a:extLst>
          </p:cNvPr>
          <p:cNvSpPr txBox="1"/>
          <p:nvPr/>
        </p:nvSpPr>
        <p:spPr>
          <a:xfrm>
            <a:off x="7224650" y="2032447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</a:t>
            </a:r>
            <a:endParaRPr 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2CB4CCC-8056-470A-9324-BB5AE678DCC0}"/>
              </a:ext>
            </a:extLst>
          </p:cNvPr>
          <p:cNvSpPr txBox="1"/>
          <p:nvPr/>
        </p:nvSpPr>
        <p:spPr>
          <a:xfrm>
            <a:off x="9082024" y="714456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2</a:t>
            </a:r>
            <a:endParaRPr 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4608D6A-7C4D-40FA-8BA9-097C0EB2B65E}"/>
              </a:ext>
            </a:extLst>
          </p:cNvPr>
          <p:cNvSpPr txBox="1"/>
          <p:nvPr/>
        </p:nvSpPr>
        <p:spPr>
          <a:xfrm>
            <a:off x="7362644" y="803606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3</a:t>
            </a:r>
            <a:endParaRPr 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F13E421-3FDA-4F63-887E-CED4040A9F20}"/>
              </a:ext>
            </a:extLst>
          </p:cNvPr>
          <p:cNvSpPr txBox="1"/>
          <p:nvPr/>
        </p:nvSpPr>
        <p:spPr>
          <a:xfrm>
            <a:off x="7515044" y="44605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</a:t>
            </a:r>
            <a:endParaRPr 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E3C26A0-59BD-4286-B307-BEBC7F18E8A5}"/>
              </a:ext>
            </a:extLst>
          </p:cNvPr>
          <p:cNvSpPr txBox="1"/>
          <p:nvPr/>
        </p:nvSpPr>
        <p:spPr>
          <a:xfrm>
            <a:off x="7801403" y="3992455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</a:t>
            </a:r>
            <a:endParaRPr lang="en-US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BC00BA1-A0D2-4E3D-9D97-5CD672BE2D08}"/>
              </a:ext>
            </a:extLst>
          </p:cNvPr>
          <p:cNvSpPr txBox="1"/>
          <p:nvPr/>
        </p:nvSpPr>
        <p:spPr>
          <a:xfrm>
            <a:off x="3936307" y="3785177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</a:t>
            </a:r>
            <a:endParaRPr 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53F57E6-74C2-4251-A270-B69B649CECB9}"/>
              </a:ext>
            </a:extLst>
          </p:cNvPr>
          <p:cNvSpPr txBox="1"/>
          <p:nvPr/>
        </p:nvSpPr>
        <p:spPr>
          <a:xfrm>
            <a:off x="4273634" y="547459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</a:t>
            </a:r>
            <a:endParaRPr 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D666695-6B1C-40A4-8A97-FCD08935686D}"/>
              </a:ext>
            </a:extLst>
          </p:cNvPr>
          <p:cNvSpPr txBox="1"/>
          <p:nvPr/>
        </p:nvSpPr>
        <p:spPr>
          <a:xfrm>
            <a:off x="10212998" y="5381733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</a:t>
            </a:r>
            <a:endParaRPr lang="en-US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7E38D4D-55FB-49D1-B031-34BBAD36DBB1}"/>
              </a:ext>
            </a:extLst>
          </p:cNvPr>
          <p:cNvSpPr txBox="1"/>
          <p:nvPr/>
        </p:nvSpPr>
        <p:spPr>
          <a:xfrm>
            <a:off x="8585533" y="2633449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4</a:t>
            </a:r>
            <a:endParaRPr lang="en-US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2094E27-80D6-4E06-BC08-F4648EC0BD17}"/>
              </a:ext>
            </a:extLst>
          </p:cNvPr>
          <p:cNvSpPr txBox="1"/>
          <p:nvPr/>
        </p:nvSpPr>
        <p:spPr>
          <a:xfrm>
            <a:off x="3305549" y="265600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4</a:t>
            </a:r>
            <a:endParaRPr lang="en-US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C245A181-2DB7-4BAF-B965-045859E71EDE}"/>
              </a:ext>
            </a:extLst>
          </p:cNvPr>
          <p:cNvSpPr/>
          <p:nvPr/>
        </p:nvSpPr>
        <p:spPr>
          <a:xfrm>
            <a:off x="5377389" y="584550"/>
            <a:ext cx="2008450" cy="1472042"/>
          </a:xfrm>
          <a:prstGeom prst="rect">
            <a:avLst/>
          </a:prstGeom>
          <a:noFill/>
          <a:ln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E052A8E6-E23F-4AC7-A93C-657B560526F7}"/>
              </a:ext>
            </a:extLst>
          </p:cNvPr>
          <p:cNvCxnSpPr/>
          <p:nvPr/>
        </p:nvCxnSpPr>
        <p:spPr>
          <a:xfrm flipV="1">
            <a:off x="7376591" y="1311437"/>
            <a:ext cx="2749790" cy="224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8AF3BAE8-1062-4AC3-AC54-BCD324993DD9}"/>
              </a:ext>
            </a:extLst>
          </p:cNvPr>
          <p:cNvSpPr txBox="1"/>
          <p:nvPr/>
        </p:nvSpPr>
        <p:spPr>
          <a:xfrm>
            <a:off x="9945551" y="1110191"/>
            <a:ext cx="1450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Control Plane</a:t>
            </a:r>
          </a:p>
        </p:txBody>
      </p:sp>
      <p:sp>
        <p:nvSpPr>
          <p:cNvPr id="70" name="Cylinder 69">
            <a:extLst>
              <a:ext uri="{FF2B5EF4-FFF2-40B4-BE49-F238E27FC236}">
                <a16:creationId xmlns:a16="http://schemas.microsoft.com/office/drawing/2014/main" id="{F664AD25-C039-48B8-93D5-FCD634BE4994}"/>
              </a:ext>
            </a:extLst>
          </p:cNvPr>
          <p:cNvSpPr/>
          <p:nvPr/>
        </p:nvSpPr>
        <p:spPr>
          <a:xfrm>
            <a:off x="5056285" y="2190188"/>
            <a:ext cx="847941" cy="39877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etcd</a:t>
            </a:r>
            <a:endParaRPr lang="en-US" dirty="0"/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368384A6-0916-4F8A-B1A0-DE508D96704D}"/>
              </a:ext>
            </a:extLst>
          </p:cNvPr>
          <p:cNvCxnSpPr>
            <a:cxnSpLocks/>
            <a:stCxn id="29" idx="2"/>
            <a:endCxn id="70" idx="4"/>
          </p:cNvCxnSpPr>
          <p:nvPr/>
        </p:nvCxnSpPr>
        <p:spPr>
          <a:xfrm flipH="1">
            <a:off x="5904226" y="1000246"/>
            <a:ext cx="2812915" cy="1389332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2C51959B-BC7F-401A-996E-78FD5D149C98}"/>
              </a:ext>
            </a:extLst>
          </p:cNvPr>
          <p:cNvCxnSpPr/>
          <p:nvPr/>
        </p:nvCxnSpPr>
        <p:spPr>
          <a:xfrm flipH="1">
            <a:off x="5292969" y="1588436"/>
            <a:ext cx="290146" cy="646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86892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D3CC2A8-397C-43E5-AF08-257A566BB207}"/>
              </a:ext>
            </a:extLst>
          </p:cNvPr>
          <p:cNvSpPr/>
          <p:nvPr/>
        </p:nvSpPr>
        <p:spPr>
          <a:xfrm>
            <a:off x="404445" y="1762858"/>
            <a:ext cx="888023" cy="33322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4FFDF1C-1E3D-4C01-8882-A29E3597C06B}"/>
              </a:ext>
            </a:extLst>
          </p:cNvPr>
          <p:cNvSpPr/>
          <p:nvPr/>
        </p:nvSpPr>
        <p:spPr>
          <a:xfrm>
            <a:off x="2880946" y="334107"/>
            <a:ext cx="8100646" cy="24970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VM2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E74DE45-BF94-42AF-8036-C840C48E8F39}"/>
              </a:ext>
            </a:extLst>
          </p:cNvPr>
          <p:cNvSpPr/>
          <p:nvPr/>
        </p:nvSpPr>
        <p:spPr>
          <a:xfrm>
            <a:off x="2880946" y="3846634"/>
            <a:ext cx="8100646" cy="24970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VM2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55AFF4-9B24-4178-8087-15B2FD0B88B9}"/>
              </a:ext>
            </a:extLst>
          </p:cNvPr>
          <p:cNvSpPr txBox="1"/>
          <p:nvPr/>
        </p:nvSpPr>
        <p:spPr>
          <a:xfrm>
            <a:off x="3024554" y="149469"/>
            <a:ext cx="147348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Node2: 192.168.99.101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4DAE75-828E-46DD-8817-BC2E8463FA2C}"/>
              </a:ext>
            </a:extLst>
          </p:cNvPr>
          <p:cNvSpPr txBox="1"/>
          <p:nvPr/>
        </p:nvSpPr>
        <p:spPr>
          <a:xfrm>
            <a:off x="3089031" y="3616570"/>
            <a:ext cx="147348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Node3: 192.168.99.102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A141C8-C5BF-4440-AFED-7EACA71B5C82}"/>
              </a:ext>
            </a:extLst>
          </p:cNvPr>
          <p:cNvSpPr txBox="1"/>
          <p:nvPr/>
        </p:nvSpPr>
        <p:spPr>
          <a:xfrm>
            <a:off x="298939" y="5635869"/>
            <a:ext cx="2145324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Pod-to-pod:</a:t>
            </a:r>
          </a:p>
          <a:p>
            <a:r>
              <a:rPr lang="en-US" sz="1050" dirty="0"/>
              <a:t>A pod can reach any other pod in the k8s cluster</a:t>
            </a:r>
            <a:r>
              <a:rPr lang="en-US" dirty="0"/>
              <a:t> 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DD77F0D-C6EE-4639-9CA8-D615AC779687}"/>
              </a:ext>
            </a:extLst>
          </p:cNvPr>
          <p:cNvSpPr/>
          <p:nvPr/>
        </p:nvSpPr>
        <p:spPr>
          <a:xfrm>
            <a:off x="7846142" y="845574"/>
            <a:ext cx="1986116" cy="12585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Pod,</a:t>
            </a:r>
          </a:p>
          <a:p>
            <a:pPr algn="ctr"/>
            <a:r>
              <a:rPr lang="en-US" dirty="0"/>
              <a:t>Container</a:t>
            </a:r>
          </a:p>
          <a:p>
            <a:pPr algn="ctr"/>
            <a:r>
              <a:rPr lang="en-US" sz="1050" dirty="0"/>
              <a:t>Ping 172.18.0.2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067A04-4C0A-4EEA-99EB-AFD7BC754E91}"/>
              </a:ext>
            </a:extLst>
          </p:cNvPr>
          <p:cNvSpPr txBox="1"/>
          <p:nvPr/>
        </p:nvSpPr>
        <p:spPr>
          <a:xfrm>
            <a:off x="8436078" y="668593"/>
            <a:ext cx="7954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172.17.0.2</a:t>
            </a:r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EC0A133-E19E-4AA1-918C-A71325E48F6F}"/>
              </a:ext>
            </a:extLst>
          </p:cNvPr>
          <p:cNvSpPr/>
          <p:nvPr/>
        </p:nvSpPr>
        <p:spPr>
          <a:xfrm>
            <a:off x="5692917" y="434793"/>
            <a:ext cx="1986116" cy="12585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Pod,</a:t>
            </a:r>
          </a:p>
          <a:p>
            <a:pPr algn="ctr"/>
            <a:r>
              <a:rPr lang="en-US" dirty="0"/>
              <a:t>container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73BC21-FA30-4CBC-858F-8A354BD2D9DA}"/>
              </a:ext>
            </a:extLst>
          </p:cNvPr>
          <p:cNvSpPr txBox="1"/>
          <p:nvPr/>
        </p:nvSpPr>
        <p:spPr>
          <a:xfrm>
            <a:off x="6282853" y="257812"/>
            <a:ext cx="7954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172.17.0.3</a:t>
            </a:r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B167BEB-D4BF-4207-9CE5-75FF549DC668}"/>
              </a:ext>
            </a:extLst>
          </p:cNvPr>
          <p:cNvCxnSpPr>
            <a:cxnSpLocks/>
          </p:cNvCxnSpPr>
          <p:nvPr/>
        </p:nvCxnSpPr>
        <p:spPr>
          <a:xfrm flipH="1" flipV="1">
            <a:off x="7679033" y="1157466"/>
            <a:ext cx="870163" cy="196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8EC3BECE-9E68-4113-9C17-B597258D7DAA}"/>
              </a:ext>
            </a:extLst>
          </p:cNvPr>
          <p:cNvSpPr/>
          <p:nvPr/>
        </p:nvSpPr>
        <p:spPr>
          <a:xfrm>
            <a:off x="7595420" y="4465877"/>
            <a:ext cx="1986116" cy="12585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Pod,</a:t>
            </a:r>
          </a:p>
          <a:p>
            <a:pPr algn="ctr"/>
            <a:r>
              <a:rPr lang="en-US" dirty="0"/>
              <a:t>container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40995FB-A95F-4B20-ACF8-4ABC330ADFA9}"/>
              </a:ext>
            </a:extLst>
          </p:cNvPr>
          <p:cNvSpPr txBox="1"/>
          <p:nvPr/>
        </p:nvSpPr>
        <p:spPr>
          <a:xfrm>
            <a:off x="8185356" y="4288896"/>
            <a:ext cx="7954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172.18.0.2</a:t>
            </a:r>
            <a:endParaRPr lang="en-US" dirty="0"/>
          </a:p>
        </p:txBody>
      </p:sp>
      <p:sp>
        <p:nvSpPr>
          <p:cNvPr id="16" name="Cloud 15">
            <a:extLst>
              <a:ext uri="{FF2B5EF4-FFF2-40B4-BE49-F238E27FC236}">
                <a16:creationId xmlns:a16="http://schemas.microsoft.com/office/drawing/2014/main" id="{97090845-DF58-409F-943D-7D9EE13F573F}"/>
              </a:ext>
            </a:extLst>
          </p:cNvPr>
          <p:cNvSpPr/>
          <p:nvPr/>
        </p:nvSpPr>
        <p:spPr>
          <a:xfrm>
            <a:off x="1022555" y="1189703"/>
            <a:ext cx="2256029" cy="4375355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4FC34F7-DE7E-47E5-838E-F72E5DF866B4}"/>
              </a:ext>
            </a:extLst>
          </p:cNvPr>
          <p:cNvSpPr txBox="1"/>
          <p:nvPr/>
        </p:nvSpPr>
        <p:spPr>
          <a:xfrm>
            <a:off x="1749841" y="1290304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mesh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65203B4-8054-480C-9CC7-05A82107C486}"/>
              </a:ext>
            </a:extLst>
          </p:cNvPr>
          <p:cNvSpPr txBox="1"/>
          <p:nvPr/>
        </p:nvSpPr>
        <p:spPr>
          <a:xfrm>
            <a:off x="1306323" y="2734913"/>
            <a:ext cx="1678665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Aws – calico</a:t>
            </a:r>
          </a:p>
          <a:p>
            <a:r>
              <a:rPr lang="en-US" sz="1100" dirty="0" err="1"/>
              <a:t>Gc</a:t>
            </a:r>
            <a:r>
              <a:rPr lang="en-US" sz="1100" dirty="0"/>
              <a:t> – cloud-weave</a:t>
            </a:r>
          </a:p>
          <a:p>
            <a:r>
              <a:rPr lang="en-US" sz="1100" dirty="0"/>
              <a:t>Oracle –flannel</a:t>
            </a:r>
          </a:p>
          <a:p>
            <a:endParaRPr lang="en-US" sz="1100" dirty="0"/>
          </a:p>
          <a:p>
            <a:r>
              <a:rPr lang="en-US" sz="1100" dirty="0"/>
              <a:t>(docker swarm -&gt; overlay)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B43C271-3AD5-4AB3-A49E-72A50830313C}"/>
              </a:ext>
            </a:extLst>
          </p:cNvPr>
          <p:cNvSpPr txBox="1"/>
          <p:nvPr/>
        </p:nvSpPr>
        <p:spPr>
          <a:xfrm>
            <a:off x="3195484" y="1474839"/>
            <a:ext cx="5581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weave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8CEF354-96F1-40C8-838F-B572F6A0C7D3}"/>
              </a:ext>
            </a:extLst>
          </p:cNvPr>
          <p:cNvSpPr txBox="1"/>
          <p:nvPr/>
        </p:nvSpPr>
        <p:spPr>
          <a:xfrm>
            <a:off x="3215097" y="4726082"/>
            <a:ext cx="5581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weave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3CEE3F9-AAE6-45BF-9982-A97B30C88211}"/>
              </a:ext>
            </a:extLst>
          </p:cNvPr>
          <p:cNvSpPr txBox="1"/>
          <p:nvPr/>
        </p:nvSpPr>
        <p:spPr>
          <a:xfrm>
            <a:off x="3218770" y="1759975"/>
            <a:ext cx="8018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err="1"/>
              <a:t>kube</a:t>
            </a:r>
            <a:r>
              <a:rPr lang="en-US" sz="1050" dirty="0"/>
              <a:t>-proxy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DF863F7-0524-4193-AD6B-F51374FB126C}"/>
              </a:ext>
            </a:extLst>
          </p:cNvPr>
          <p:cNvSpPr txBox="1"/>
          <p:nvPr/>
        </p:nvSpPr>
        <p:spPr>
          <a:xfrm>
            <a:off x="3194683" y="4968183"/>
            <a:ext cx="8018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err="1"/>
              <a:t>kube</a:t>
            </a:r>
            <a:r>
              <a:rPr lang="en-US" sz="1050" dirty="0"/>
              <a:t>-proxy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028E17A-CCE7-4BA1-B639-8ADE4700874F}"/>
              </a:ext>
            </a:extLst>
          </p:cNvPr>
          <p:cNvSpPr txBox="1"/>
          <p:nvPr/>
        </p:nvSpPr>
        <p:spPr>
          <a:xfrm>
            <a:off x="3382297" y="2369574"/>
            <a:ext cx="246253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172.17.0.0/16 next hop 192.168.99.101</a:t>
            </a:r>
          </a:p>
          <a:p>
            <a:r>
              <a:rPr lang="en-US" sz="1100" dirty="0"/>
              <a:t>172.18.0.0/16 next hop 192.168.99.102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C479402-4FA6-4443-AC55-13FF0CB3E07D}"/>
              </a:ext>
            </a:extLst>
          </p:cNvPr>
          <p:cNvSpPr txBox="1"/>
          <p:nvPr/>
        </p:nvSpPr>
        <p:spPr>
          <a:xfrm>
            <a:off x="3460955" y="2222090"/>
            <a:ext cx="5844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routes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9873C7E-3C41-44EE-9168-FB0578EEDE67}"/>
              </a:ext>
            </a:extLst>
          </p:cNvPr>
          <p:cNvSpPr txBox="1"/>
          <p:nvPr/>
        </p:nvSpPr>
        <p:spPr>
          <a:xfrm>
            <a:off x="3328206" y="5897479"/>
            <a:ext cx="246253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172.17.0.0/16 next hop 192.168.99.101</a:t>
            </a:r>
          </a:p>
          <a:p>
            <a:r>
              <a:rPr lang="en-US" sz="1100" dirty="0"/>
              <a:t>172.18.0.0/16 next hop 192.168.99.102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B9CCF9A-71E0-4268-A325-C70F0284EF06}"/>
              </a:ext>
            </a:extLst>
          </p:cNvPr>
          <p:cNvSpPr txBox="1"/>
          <p:nvPr/>
        </p:nvSpPr>
        <p:spPr>
          <a:xfrm>
            <a:off x="3328206" y="5705118"/>
            <a:ext cx="5844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routes</a:t>
            </a:r>
            <a:endParaRPr lang="en-US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D74DCA3-D97B-4AF5-BDF8-6534BDC1E6A5}"/>
              </a:ext>
            </a:extLst>
          </p:cNvPr>
          <p:cNvCxnSpPr/>
          <p:nvPr/>
        </p:nvCxnSpPr>
        <p:spPr>
          <a:xfrm flipH="1" flipV="1">
            <a:off x="7944465" y="1886933"/>
            <a:ext cx="491613" cy="3351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930560F-634D-4EB5-B5C5-65C5E0886355}"/>
              </a:ext>
            </a:extLst>
          </p:cNvPr>
          <p:cNvCxnSpPr/>
          <p:nvPr/>
        </p:nvCxnSpPr>
        <p:spPr>
          <a:xfrm flipH="1" flipV="1">
            <a:off x="3996506" y="1064057"/>
            <a:ext cx="3947959" cy="949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65905BB-F663-48D5-934B-399CE213808B}"/>
              </a:ext>
            </a:extLst>
          </p:cNvPr>
          <p:cNvCxnSpPr/>
          <p:nvPr/>
        </p:nvCxnSpPr>
        <p:spPr>
          <a:xfrm>
            <a:off x="4045410" y="1233736"/>
            <a:ext cx="313007" cy="1180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2E01789-3172-48F9-B37D-390C26E91209}"/>
              </a:ext>
            </a:extLst>
          </p:cNvPr>
          <p:cNvCxnSpPr>
            <a:stCxn id="27" idx="2"/>
          </p:cNvCxnSpPr>
          <p:nvPr/>
        </p:nvCxnSpPr>
        <p:spPr>
          <a:xfrm flipH="1">
            <a:off x="4005870" y="2800461"/>
            <a:ext cx="607694" cy="8731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AA8F7CE-D64C-4C38-903A-383D721384FB}"/>
              </a:ext>
            </a:extLst>
          </p:cNvPr>
          <p:cNvCxnSpPr>
            <a:stCxn id="6" idx="2"/>
            <a:endCxn id="15" idx="1"/>
          </p:cNvCxnSpPr>
          <p:nvPr/>
        </p:nvCxnSpPr>
        <p:spPr>
          <a:xfrm>
            <a:off x="3825771" y="3870486"/>
            <a:ext cx="4359585" cy="549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8E992A6-6DC7-40CC-A1A6-4D68D6D6F266}"/>
              </a:ext>
            </a:extLst>
          </p:cNvPr>
          <p:cNvCxnSpPr/>
          <p:nvPr/>
        </p:nvCxnSpPr>
        <p:spPr>
          <a:xfrm>
            <a:off x="7511845" y="4655933"/>
            <a:ext cx="0" cy="7029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39269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D3CC2A8-397C-43E5-AF08-257A566BB207}"/>
              </a:ext>
            </a:extLst>
          </p:cNvPr>
          <p:cNvSpPr/>
          <p:nvPr/>
        </p:nvSpPr>
        <p:spPr>
          <a:xfrm>
            <a:off x="404445" y="1762858"/>
            <a:ext cx="888023" cy="33322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4FFDF1C-1E3D-4C01-8882-A29E3597C06B}"/>
              </a:ext>
            </a:extLst>
          </p:cNvPr>
          <p:cNvSpPr/>
          <p:nvPr/>
        </p:nvSpPr>
        <p:spPr>
          <a:xfrm>
            <a:off x="2880946" y="334107"/>
            <a:ext cx="8100646" cy="24970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VM2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E74DE45-BF94-42AF-8036-C840C48E8F39}"/>
              </a:ext>
            </a:extLst>
          </p:cNvPr>
          <p:cNvSpPr/>
          <p:nvPr/>
        </p:nvSpPr>
        <p:spPr>
          <a:xfrm>
            <a:off x="2880946" y="3846634"/>
            <a:ext cx="8100646" cy="24970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VM2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55AFF4-9B24-4178-8087-15B2FD0B88B9}"/>
              </a:ext>
            </a:extLst>
          </p:cNvPr>
          <p:cNvSpPr txBox="1"/>
          <p:nvPr/>
        </p:nvSpPr>
        <p:spPr>
          <a:xfrm>
            <a:off x="3024554" y="149469"/>
            <a:ext cx="147348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Node2: 192.168.99.101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4DAE75-828E-46DD-8817-BC2E8463FA2C}"/>
              </a:ext>
            </a:extLst>
          </p:cNvPr>
          <p:cNvSpPr txBox="1"/>
          <p:nvPr/>
        </p:nvSpPr>
        <p:spPr>
          <a:xfrm>
            <a:off x="3089031" y="3616570"/>
            <a:ext cx="147348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Node3: 192.168.99.102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A141C8-C5BF-4440-AFED-7EACA71B5C82}"/>
              </a:ext>
            </a:extLst>
          </p:cNvPr>
          <p:cNvSpPr txBox="1"/>
          <p:nvPr/>
        </p:nvSpPr>
        <p:spPr>
          <a:xfrm>
            <a:off x="298939" y="5635869"/>
            <a:ext cx="2145324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Pod-to-pod:</a:t>
            </a:r>
          </a:p>
          <a:p>
            <a:r>
              <a:rPr lang="en-US" sz="1050" dirty="0"/>
              <a:t>A pod can reach any other pod in the k8s cluster</a:t>
            </a:r>
            <a:r>
              <a:rPr lang="en-US" dirty="0"/>
              <a:t> 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DD77F0D-C6EE-4639-9CA8-D615AC779687}"/>
              </a:ext>
            </a:extLst>
          </p:cNvPr>
          <p:cNvSpPr/>
          <p:nvPr/>
        </p:nvSpPr>
        <p:spPr>
          <a:xfrm>
            <a:off x="7846142" y="845574"/>
            <a:ext cx="1986116" cy="12585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Pod, ghost</a:t>
            </a:r>
          </a:p>
          <a:p>
            <a:pPr algn="ctr"/>
            <a:r>
              <a:rPr lang="en-US" dirty="0"/>
              <a:t>Container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067A04-4C0A-4EEA-99EB-AFD7BC754E91}"/>
              </a:ext>
            </a:extLst>
          </p:cNvPr>
          <p:cNvSpPr txBox="1"/>
          <p:nvPr/>
        </p:nvSpPr>
        <p:spPr>
          <a:xfrm>
            <a:off x="8436078" y="668593"/>
            <a:ext cx="7954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172.17.0.2</a:t>
            </a:r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EC3BECE-9E68-4113-9C17-B597258D7DAA}"/>
              </a:ext>
            </a:extLst>
          </p:cNvPr>
          <p:cNvSpPr/>
          <p:nvPr/>
        </p:nvSpPr>
        <p:spPr>
          <a:xfrm>
            <a:off x="7595420" y="4465877"/>
            <a:ext cx="1986116" cy="12585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 </a:t>
            </a:r>
            <a:r>
              <a:rPr lang="en-US" dirty="0" err="1"/>
              <a:t>db</a:t>
            </a:r>
            <a:r>
              <a:rPr lang="en-US" dirty="0"/>
              <a:t>,</a:t>
            </a:r>
          </a:p>
          <a:p>
            <a:pPr algn="ctr"/>
            <a:r>
              <a:rPr lang="en-US" dirty="0"/>
              <a:t>container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40995FB-A95F-4B20-ACF8-4ABC330ADFA9}"/>
              </a:ext>
            </a:extLst>
          </p:cNvPr>
          <p:cNvSpPr txBox="1"/>
          <p:nvPr/>
        </p:nvSpPr>
        <p:spPr>
          <a:xfrm>
            <a:off x="8185356" y="4288896"/>
            <a:ext cx="7954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172.18.0.2</a:t>
            </a:r>
            <a:endParaRPr lang="en-US" dirty="0"/>
          </a:p>
        </p:txBody>
      </p:sp>
      <p:sp>
        <p:nvSpPr>
          <p:cNvPr id="16" name="Cloud 15">
            <a:extLst>
              <a:ext uri="{FF2B5EF4-FFF2-40B4-BE49-F238E27FC236}">
                <a16:creationId xmlns:a16="http://schemas.microsoft.com/office/drawing/2014/main" id="{97090845-DF58-409F-943D-7D9EE13F573F}"/>
              </a:ext>
            </a:extLst>
          </p:cNvPr>
          <p:cNvSpPr/>
          <p:nvPr/>
        </p:nvSpPr>
        <p:spPr>
          <a:xfrm>
            <a:off x="1022555" y="1189703"/>
            <a:ext cx="2256029" cy="4375355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4FC34F7-DE7E-47E5-838E-F72E5DF866B4}"/>
              </a:ext>
            </a:extLst>
          </p:cNvPr>
          <p:cNvSpPr txBox="1"/>
          <p:nvPr/>
        </p:nvSpPr>
        <p:spPr>
          <a:xfrm>
            <a:off x="1749841" y="1290304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mesh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65203B4-8054-480C-9CC7-05A82107C486}"/>
              </a:ext>
            </a:extLst>
          </p:cNvPr>
          <p:cNvSpPr txBox="1"/>
          <p:nvPr/>
        </p:nvSpPr>
        <p:spPr>
          <a:xfrm>
            <a:off x="1306323" y="2734913"/>
            <a:ext cx="1678665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Aws – calico</a:t>
            </a:r>
          </a:p>
          <a:p>
            <a:r>
              <a:rPr lang="en-US" sz="1100" dirty="0" err="1"/>
              <a:t>Gc</a:t>
            </a:r>
            <a:r>
              <a:rPr lang="en-US" sz="1100" dirty="0"/>
              <a:t> – cloud-weave</a:t>
            </a:r>
          </a:p>
          <a:p>
            <a:r>
              <a:rPr lang="en-US" sz="1100" dirty="0"/>
              <a:t>Oracle –flannel</a:t>
            </a:r>
          </a:p>
          <a:p>
            <a:endParaRPr lang="en-US" sz="1100" dirty="0"/>
          </a:p>
          <a:p>
            <a:r>
              <a:rPr lang="en-US" sz="1100" dirty="0"/>
              <a:t>(docker swarm -&gt; overlay)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B43C271-3AD5-4AB3-A49E-72A50830313C}"/>
              </a:ext>
            </a:extLst>
          </p:cNvPr>
          <p:cNvSpPr txBox="1"/>
          <p:nvPr/>
        </p:nvSpPr>
        <p:spPr>
          <a:xfrm>
            <a:off x="3195484" y="1474839"/>
            <a:ext cx="5581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weave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8CEF354-96F1-40C8-838F-B572F6A0C7D3}"/>
              </a:ext>
            </a:extLst>
          </p:cNvPr>
          <p:cNvSpPr txBox="1"/>
          <p:nvPr/>
        </p:nvSpPr>
        <p:spPr>
          <a:xfrm>
            <a:off x="3215097" y="4726082"/>
            <a:ext cx="5581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weave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3CEE3F9-AAE6-45BF-9982-A97B30C88211}"/>
              </a:ext>
            </a:extLst>
          </p:cNvPr>
          <p:cNvSpPr txBox="1"/>
          <p:nvPr/>
        </p:nvSpPr>
        <p:spPr>
          <a:xfrm>
            <a:off x="3218770" y="1759975"/>
            <a:ext cx="231185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err="1"/>
              <a:t>kube</a:t>
            </a:r>
            <a:r>
              <a:rPr lang="en-US" sz="1050" dirty="0"/>
              <a:t>-proxy (</a:t>
            </a:r>
            <a:r>
              <a:rPr lang="en-US" sz="1050" dirty="0" err="1"/>
              <a:t>netfilters</a:t>
            </a:r>
            <a:r>
              <a:rPr lang="en-US" sz="1050" dirty="0"/>
              <a:t>, packet sniffers)</a:t>
            </a:r>
          </a:p>
          <a:p>
            <a:r>
              <a:rPr lang="en-US" sz="1050" dirty="0"/>
              <a:t>10.23.45.343:8888  -&gt; 172.18.0.2:3306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DF863F7-0524-4193-AD6B-F51374FB126C}"/>
              </a:ext>
            </a:extLst>
          </p:cNvPr>
          <p:cNvSpPr txBox="1"/>
          <p:nvPr/>
        </p:nvSpPr>
        <p:spPr>
          <a:xfrm>
            <a:off x="3194683" y="4968183"/>
            <a:ext cx="231185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err="1"/>
              <a:t>kube</a:t>
            </a:r>
            <a:r>
              <a:rPr lang="en-US" sz="1050" dirty="0"/>
              <a:t>-proxy</a:t>
            </a:r>
          </a:p>
          <a:p>
            <a:r>
              <a:rPr lang="en-US" sz="1050" dirty="0"/>
              <a:t>10.23.45.343:8888  -&gt; 172.18.0.2:3306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028E17A-CCE7-4BA1-B639-8ADE4700874F}"/>
              </a:ext>
            </a:extLst>
          </p:cNvPr>
          <p:cNvSpPr txBox="1"/>
          <p:nvPr/>
        </p:nvSpPr>
        <p:spPr>
          <a:xfrm>
            <a:off x="3382297" y="2369574"/>
            <a:ext cx="246253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172.17.0.0/16 next hop 192.168.99.101</a:t>
            </a:r>
          </a:p>
          <a:p>
            <a:r>
              <a:rPr lang="en-US" sz="1100" dirty="0"/>
              <a:t>172.18.0.0/16 next hop 192.168.99.102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C479402-4FA6-4443-AC55-13FF0CB3E07D}"/>
              </a:ext>
            </a:extLst>
          </p:cNvPr>
          <p:cNvSpPr txBox="1"/>
          <p:nvPr/>
        </p:nvSpPr>
        <p:spPr>
          <a:xfrm>
            <a:off x="3460955" y="2222090"/>
            <a:ext cx="5844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routes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9873C7E-3C41-44EE-9168-FB0578EEDE67}"/>
              </a:ext>
            </a:extLst>
          </p:cNvPr>
          <p:cNvSpPr txBox="1"/>
          <p:nvPr/>
        </p:nvSpPr>
        <p:spPr>
          <a:xfrm>
            <a:off x="3328206" y="5897479"/>
            <a:ext cx="246253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172.17.0.0/16 next hop 192.168.99.101</a:t>
            </a:r>
          </a:p>
          <a:p>
            <a:r>
              <a:rPr lang="en-US" sz="1100" dirty="0"/>
              <a:t>172.18.0.0/16 next hop 192.168.99.102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B9CCF9A-71E0-4268-A325-C70F0284EF06}"/>
              </a:ext>
            </a:extLst>
          </p:cNvPr>
          <p:cNvSpPr txBox="1"/>
          <p:nvPr/>
        </p:nvSpPr>
        <p:spPr>
          <a:xfrm>
            <a:off x="3328206" y="5705118"/>
            <a:ext cx="5844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routes</a:t>
            </a:r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53337C5-956B-4128-9F9B-ECC32EDC6A8F}"/>
              </a:ext>
            </a:extLst>
          </p:cNvPr>
          <p:cNvSpPr/>
          <p:nvPr/>
        </p:nvSpPr>
        <p:spPr>
          <a:xfrm>
            <a:off x="10284541" y="930203"/>
            <a:ext cx="1494503" cy="8297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Dns</a:t>
            </a:r>
            <a:endParaRPr lang="en-US" dirty="0"/>
          </a:p>
          <a:p>
            <a:pPr algn="ctr"/>
            <a:r>
              <a:rPr lang="en-US" sz="1200" dirty="0"/>
              <a:t>Db-svc : 10.23.45.343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64553BA-0647-4297-B213-689E918366CA}"/>
              </a:ext>
            </a:extLst>
          </p:cNvPr>
          <p:cNvSpPr txBox="1"/>
          <p:nvPr/>
        </p:nvSpPr>
        <p:spPr>
          <a:xfrm>
            <a:off x="8185356" y="2222090"/>
            <a:ext cx="2561920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AutoNum type="arabicPeriod"/>
            </a:pPr>
            <a:r>
              <a:rPr lang="en-US" sz="1100" dirty="0"/>
              <a:t>Conn </a:t>
            </a:r>
            <a:r>
              <a:rPr lang="en-US" sz="1100" dirty="0" err="1"/>
              <a:t>init</a:t>
            </a:r>
            <a:r>
              <a:rPr lang="en-US" sz="1100" dirty="0"/>
              <a:t> db-svc:888</a:t>
            </a:r>
          </a:p>
          <a:p>
            <a:pPr marL="342900" indent="-342900">
              <a:buAutoNum type="arabicPeriod"/>
            </a:pPr>
            <a:r>
              <a:rPr lang="en-US" sz="1100" dirty="0"/>
              <a:t>/</a:t>
            </a:r>
            <a:r>
              <a:rPr lang="en-US" sz="1100" dirty="0" err="1"/>
              <a:t>etc</a:t>
            </a:r>
            <a:r>
              <a:rPr lang="en-US" sz="1100" dirty="0"/>
              <a:t>/resolve – 10.96.0.10</a:t>
            </a:r>
          </a:p>
          <a:p>
            <a:pPr marL="342900" indent="-342900">
              <a:buAutoNum type="arabicPeriod"/>
            </a:pPr>
            <a:r>
              <a:rPr lang="en-US" sz="1100" dirty="0"/>
              <a:t>Sends </a:t>
            </a:r>
            <a:r>
              <a:rPr lang="en-US" sz="1100" dirty="0" err="1"/>
              <a:t>db</a:t>
            </a:r>
            <a:r>
              <a:rPr lang="en-US" sz="1100" dirty="0"/>
              <a:t>-svc to </a:t>
            </a:r>
            <a:r>
              <a:rPr lang="en-US" sz="1100" dirty="0" err="1"/>
              <a:t>dns</a:t>
            </a:r>
            <a:endParaRPr lang="en-US" sz="1100" dirty="0"/>
          </a:p>
          <a:p>
            <a:pPr marL="342900" indent="-342900">
              <a:buAutoNum type="arabicPeriod"/>
            </a:pPr>
            <a:r>
              <a:rPr lang="en-US" sz="1100" dirty="0" err="1"/>
              <a:t>Dns</a:t>
            </a:r>
            <a:r>
              <a:rPr lang="en-US" sz="1100" dirty="0"/>
              <a:t> replies back with 10.23.45.343 </a:t>
            </a:r>
          </a:p>
          <a:p>
            <a:pPr marL="342900" indent="-342900">
              <a:buAutoNum type="arabicPeriod"/>
            </a:pPr>
            <a:r>
              <a:rPr lang="en-US" sz="1100" dirty="0"/>
              <a:t>Conn to 10.23.45.343:8888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34C1FAF-E625-40BA-B571-C09013669BB7}"/>
              </a:ext>
            </a:extLst>
          </p:cNvPr>
          <p:cNvSpPr txBox="1"/>
          <p:nvPr/>
        </p:nvSpPr>
        <p:spPr>
          <a:xfrm>
            <a:off x="10520517" y="737419"/>
            <a:ext cx="7954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10.96.0.10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35120E6-546D-404F-92C1-3B62731F52EF}"/>
              </a:ext>
            </a:extLst>
          </p:cNvPr>
          <p:cNvCxnSpPr/>
          <p:nvPr/>
        </p:nvCxnSpPr>
        <p:spPr>
          <a:xfrm flipH="1" flipV="1">
            <a:off x="7688826" y="1474838"/>
            <a:ext cx="496530" cy="15436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EC7489C-C162-439B-A63B-AB0CF2C97CD5}"/>
              </a:ext>
            </a:extLst>
          </p:cNvPr>
          <p:cNvCxnSpPr/>
          <p:nvPr/>
        </p:nvCxnSpPr>
        <p:spPr>
          <a:xfrm flipH="1" flipV="1">
            <a:off x="4345859" y="514350"/>
            <a:ext cx="3165947" cy="7759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F07A9FC-EF10-4ECC-B557-DF7DA82C1F78}"/>
              </a:ext>
            </a:extLst>
          </p:cNvPr>
          <p:cNvCxnSpPr>
            <a:cxnSpLocks/>
            <a:endCxn id="21" idx="0"/>
          </p:cNvCxnSpPr>
          <p:nvPr/>
        </p:nvCxnSpPr>
        <p:spPr>
          <a:xfrm>
            <a:off x="3780572" y="576387"/>
            <a:ext cx="594124" cy="1183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27EC223C-2B82-408B-89DD-50DC037688B8}"/>
              </a:ext>
            </a:extLst>
          </p:cNvPr>
          <p:cNvSpPr txBox="1"/>
          <p:nvPr/>
        </p:nvSpPr>
        <p:spPr>
          <a:xfrm>
            <a:off x="7511806" y="1946787"/>
            <a:ext cx="25359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6</a:t>
            </a:r>
            <a:endParaRPr 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408DDA7-AA7B-4427-AF00-0AC87127162D}"/>
              </a:ext>
            </a:extLst>
          </p:cNvPr>
          <p:cNvSpPr txBox="1"/>
          <p:nvPr/>
        </p:nvSpPr>
        <p:spPr>
          <a:xfrm>
            <a:off x="5949319" y="648411"/>
            <a:ext cx="25359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7</a:t>
            </a:r>
            <a:endParaRPr 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96401ED-4B5B-419B-9543-1BDD17F438E9}"/>
              </a:ext>
            </a:extLst>
          </p:cNvPr>
          <p:cNvSpPr txBox="1"/>
          <p:nvPr/>
        </p:nvSpPr>
        <p:spPr>
          <a:xfrm>
            <a:off x="4001521" y="949747"/>
            <a:ext cx="25359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8</a:t>
            </a:r>
            <a:endParaRPr 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9476296-64FD-494F-85A6-8FAE753478F5}"/>
              </a:ext>
            </a:extLst>
          </p:cNvPr>
          <p:cNvSpPr txBox="1"/>
          <p:nvPr/>
        </p:nvSpPr>
        <p:spPr>
          <a:xfrm>
            <a:off x="5437239" y="1582615"/>
            <a:ext cx="172675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9 converts svc </a:t>
            </a:r>
            <a:r>
              <a:rPr lang="en-US" sz="1100" dirty="0" err="1"/>
              <a:t>ip</a:t>
            </a:r>
            <a:r>
              <a:rPr lang="en-US" sz="1100" dirty="0"/>
              <a:t> to pods </a:t>
            </a:r>
            <a:r>
              <a:rPr lang="en-US" sz="1100" dirty="0" err="1"/>
              <a:t>ip</a:t>
            </a:r>
            <a:endParaRPr lang="en-US" sz="1100" dirty="0"/>
          </a:p>
          <a:p>
            <a:r>
              <a:rPr lang="en-US" sz="1100" dirty="0"/>
              <a:t>10 pod-to-pod comm </a:t>
            </a:r>
            <a:endParaRPr lang="en-US" dirty="0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39BDC27-28AC-4459-B789-EE843B7808A6}"/>
              </a:ext>
            </a:extLst>
          </p:cNvPr>
          <p:cNvCxnSpPr>
            <a:stCxn id="46" idx="2"/>
          </p:cNvCxnSpPr>
          <p:nvPr/>
        </p:nvCxnSpPr>
        <p:spPr>
          <a:xfrm flipH="1">
            <a:off x="5790740" y="2013502"/>
            <a:ext cx="509877" cy="4855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AA7381A-1682-46D1-BBF3-4D3BDA0BE9C2}"/>
              </a:ext>
            </a:extLst>
          </p:cNvPr>
          <p:cNvCxnSpPr>
            <a:endCxn id="6" idx="0"/>
          </p:cNvCxnSpPr>
          <p:nvPr/>
        </p:nvCxnSpPr>
        <p:spPr>
          <a:xfrm flipH="1">
            <a:off x="3825771" y="2800461"/>
            <a:ext cx="1611468" cy="816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9A169E5C-4876-47CB-BC49-D1B63A921527}"/>
              </a:ext>
            </a:extLst>
          </p:cNvPr>
          <p:cNvCxnSpPr/>
          <p:nvPr/>
        </p:nvCxnSpPr>
        <p:spPr>
          <a:xfrm>
            <a:off x="3912661" y="3972232"/>
            <a:ext cx="4179287" cy="4936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29EC6EB-F43F-40FF-BC53-16B03DDD153C}"/>
              </a:ext>
            </a:extLst>
          </p:cNvPr>
          <p:cNvCxnSpPr/>
          <p:nvPr/>
        </p:nvCxnSpPr>
        <p:spPr>
          <a:xfrm>
            <a:off x="7511806" y="4550506"/>
            <a:ext cx="0" cy="724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ight Brace 54">
            <a:extLst>
              <a:ext uri="{FF2B5EF4-FFF2-40B4-BE49-F238E27FC236}">
                <a16:creationId xmlns:a16="http://schemas.microsoft.com/office/drawing/2014/main" id="{7C289E3E-B9BB-4728-91DF-18A45926E039}"/>
              </a:ext>
            </a:extLst>
          </p:cNvPr>
          <p:cNvSpPr/>
          <p:nvPr/>
        </p:nvSpPr>
        <p:spPr>
          <a:xfrm>
            <a:off x="10747276" y="2104103"/>
            <a:ext cx="186197" cy="125852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4763635-3A0D-429F-8BB1-C3334F828E5F}"/>
              </a:ext>
            </a:extLst>
          </p:cNvPr>
          <p:cNvSpPr txBox="1"/>
          <p:nvPr/>
        </p:nvSpPr>
        <p:spPr>
          <a:xfrm>
            <a:off x="10853772" y="2529112"/>
            <a:ext cx="1423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Svc discovery</a:t>
            </a:r>
          </a:p>
        </p:txBody>
      </p:sp>
    </p:spTree>
    <p:extLst>
      <p:ext uri="{BB962C8B-B14F-4D97-AF65-F5344CB8AC3E}">
        <p14:creationId xmlns:p14="http://schemas.microsoft.com/office/powerpoint/2010/main" val="11878364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C2664D6-66AD-4768-A51B-F94C60E8E3AC}"/>
              </a:ext>
            </a:extLst>
          </p:cNvPr>
          <p:cNvSpPr/>
          <p:nvPr/>
        </p:nvSpPr>
        <p:spPr>
          <a:xfrm>
            <a:off x="2379406" y="1671484"/>
            <a:ext cx="2939846" cy="28415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B24E3DF-2FD2-4F08-9BDE-477F0B5F528D}"/>
              </a:ext>
            </a:extLst>
          </p:cNvPr>
          <p:cNvSpPr/>
          <p:nvPr/>
        </p:nvSpPr>
        <p:spPr>
          <a:xfrm>
            <a:off x="5933777" y="1656735"/>
            <a:ext cx="2939846" cy="28415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168F05-C46D-4AD0-9AA6-77ECB233CD7B}"/>
              </a:ext>
            </a:extLst>
          </p:cNvPr>
          <p:cNvSpPr txBox="1"/>
          <p:nvPr/>
        </p:nvSpPr>
        <p:spPr>
          <a:xfrm>
            <a:off x="2379406" y="1386348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node1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2ABAA2-A36F-4235-9701-D1BFF7B3A573}"/>
              </a:ext>
            </a:extLst>
          </p:cNvPr>
          <p:cNvSpPr txBox="1"/>
          <p:nvPr/>
        </p:nvSpPr>
        <p:spPr>
          <a:xfrm>
            <a:off x="5943607" y="1381432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node2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3F4B72-A166-45CB-9E5D-0D066FD40CB0}"/>
              </a:ext>
            </a:extLst>
          </p:cNvPr>
          <p:cNvSpPr/>
          <p:nvPr/>
        </p:nvSpPr>
        <p:spPr>
          <a:xfrm>
            <a:off x="2797287" y="1959299"/>
            <a:ext cx="1233026" cy="12683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581F62F-A091-474A-A60B-ED4A3BC16E3C}"/>
              </a:ext>
            </a:extLst>
          </p:cNvPr>
          <p:cNvSpPr/>
          <p:nvPr/>
        </p:nvSpPr>
        <p:spPr>
          <a:xfrm>
            <a:off x="2885711" y="2435614"/>
            <a:ext cx="1061884" cy="6433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mysql</a:t>
            </a:r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041D523-4F53-40AD-A9B9-77B917CF98CE}"/>
              </a:ext>
            </a:extLst>
          </p:cNvPr>
          <p:cNvCxnSpPr>
            <a:cxnSpLocks/>
            <a:stCxn id="7" idx="5"/>
            <a:endCxn id="16" idx="0"/>
          </p:cNvCxnSpPr>
          <p:nvPr/>
        </p:nvCxnSpPr>
        <p:spPr>
          <a:xfrm>
            <a:off x="3792086" y="2984783"/>
            <a:ext cx="1861462" cy="869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DCA2AC56-1E56-4C41-961D-F4D8D7D595D5}"/>
              </a:ext>
            </a:extLst>
          </p:cNvPr>
          <p:cNvSpPr/>
          <p:nvPr/>
        </p:nvSpPr>
        <p:spPr>
          <a:xfrm>
            <a:off x="2379406" y="4579774"/>
            <a:ext cx="6494217" cy="10014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/</a:t>
            </a:r>
            <a:r>
              <a:rPr lang="en-US" dirty="0" err="1"/>
              <a:t>mnt</a:t>
            </a:r>
            <a:r>
              <a:rPr lang="en-US" dirty="0"/>
              <a:t>/sda1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B2178CF-9780-4DCA-BD8F-1B8636FEEAC9}"/>
              </a:ext>
            </a:extLst>
          </p:cNvPr>
          <p:cNvSpPr/>
          <p:nvPr/>
        </p:nvSpPr>
        <p:spPr>
          <a:xfrm>
            <a:off x="2703871" y="4783393"/>
            <a:ext cx="1484671" cy="5260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proj1/data1</a:t>
            </a:r>
          </a:p>
          <a:p>
            <a:pPr algn="ctr"/>
            <a:r>
              <a:rPr lang="en-US" dirty="0"/>
              <a:t>5GB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1F4BAAE-C617-4CC4-A09C-8243C54E1B91}"/>
              </a:ext>
            </a:extLst>
          </p:cNvPr>
          <p:cNvSpPr/>
          <p:nvPr/>
        </p:nvSpPr>
        <p:spPr>
          <a:xfrm>
            <a:off x="7014404" y="4709120"/>
            <a:ext cx="1484671" cy="5260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proj2/data2</a:t>
            </a:r>
          </a:p>
          <a:p>
            <a:pPr algn="ctr"/>
            <a:r>
              <a:rPr lang="en-US" dirty="0"/>
              <a:t>1GB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C75042C-976D-4D9B-882B-CDAA45B4F2BE}"/>
              </a:ext>
            </a:extLst>
          </p:cNvPr>
          <p:cNvSpPr txBox="1"/>
          <p:nvPr/>
        </p:nvSpPr>
        <p:spPr>
          <a:xfrm>
            <a:off x="3725446" y="5001850"/>
            <a:ext cx="433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PV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720595B-07B8-44E9-A9C5-5AAA6D4CC262}"/>
              </a:ext>
            </a:extLst>
          </p:cNvPr>
          <p:cNvSpPr txBox="1"/>
          <p:nvPr/>
        </p:nvSpPr>
        <p:spPr>
          <a:xfrm>
            <a:off x="6970120" y="5001850"/>
            <a:ext cx="433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PV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2E92394-8451-4BD6-8994-DD3E1EF8A2BC}"/>
              </a:ext>
            </a:extLst>
          </p:cNvPr>
          <p:cNvSpPr/>
          <p:nvPr/>
        </p:nvSpPr>
        <p:spPr>
          <a:xfrm>
            <a:off x="4965290" y="3854245"/>
            <a:ext cx="1376516" cy="6440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PVC</a:t>
            </a:r>
          </a:p>
          <a:p>
            <a:pPr algn="ctr"/>
            <a:r>
              <a:rPr lang="en-US" dirty="0"/>
              <a:t>5GB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9D43F07-80B4-43DC-8D3C-F42EFC273340}"/>
              </a:ext>
            </a:extLst>
          </p:cNvPr>
          <p:cNvCxnSpPr>
            <a:stCxn id="16" idx="2"/>
            <a:endCxn id="12" idx="3"/>
          </p:cNvCxnSpPr>
          <p:nvPr/>
        </p:nvCxnSpPr>
        <p:spPr>
          <a:xfrm flipH="1">
            <a:off x="4188542" y="4498257"/>
            <a:ext cx="1465006" cy="54814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loud 22">
            <a:extLst>
              <a:ext uri="{FF2B5EF4-FFF2-40B4-BE49-F238E27FC236}">
                <a16:creationId xmlns:a16="http://schemas.microsoft.com/office/drawing/2014/main" id="{963056CA-1C76-435D-8BC1-B7F54D46D8A8}"/>
              </a:ext>
            </a:extLst>
          </p:cNvPr>
          <p:cNvSpPr/>
          <p:nvPr/>
        </p:nvSpPr>
        <p:spPr>
          <a:xfrm>
            <a:off x="373626" y="255639"/>
            <a:ext cx="4591664" cy="1001453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0A84818-8EAC-4860-8C33-4686512C4949}"/>
              </a:ext>
            </a:extLst>
          </p:cNvPr>
          <p:cNvSpPr/>
          <p:nvPr/>
        </p:nvSpPr>
        <p:spPr>
          <a:xfrm>
            <a:off x="1052052" y="511277"/>
            <a:ext cx="953729" cy="5014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Default</a:t>
            </a:r>
          </a:p>
          <a:p>
            <a:pPr algn="ctr"/>
            <a:r>
              <a:rPr lang="en-US" dirty="0"/>
              <a:t>HDD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F56E080-DB72-495A-8E97-D287CFC2BD55}"/>
              </a:ext>
            </a:extLst>
          </p:cNvPr>
          <p:cNvSpPr/>
          <p:nvPr/>
        </p:nvSpPr>
        <p:spPr>
          <a:xfrm>
            <a:off x="2770699" y="534428"/>
            <a:ext cx="953729" cy="5014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Premium</a:t>
            </a:r>
          </a:p>
          <a:p>
            <a:pPr algn="ctr"/>
            <a:r>
              <a:rPr lang="en-US" sz="1400" dirty="0"/>
              <a:t>SSD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5337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951C30D-0601-4CE4-A379-AE51A71F713A}"/>
              </a:ext>
            </a:extLst>
          </p:cNvPr>
          <p:cNvSpPr/>
          <p:nvPr/>
        </p:nvSpPr>
        <p:spPr>
          <a:xfrm>
            <a:off x="235974" y="471948"/>
            <a:ext cx="4798142" cy="44736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B32043B-72FC-4215-932D-D042B7064D74}"/>
              </a:ext>
            </a:extLst>
          </p:cNvPr>
          <p:cNvSpPr/>
          <p:nvPr/>
        </p:nvSpPr>
        <p:spPr>
          <a:xfrm>
            <a:off x="1789471" y="727586"/>
            <a:ext cx="2222090" cy="22515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Reconreport.sh</a:t>
            </a:r>
          </a:p>
          <a:p>
            <a:pPr algn="ctr"/>
            <a:r>
              <a:rPr lang="en-US" dirty="0"/>
              <a:t>/var/log</a:t>
            </a:r>
          </a:p>
          <a:p>
            <a:pPr algn="ctr"/>
            <a:r>
              <a:rPr lang="en-US" dirty="0"/>
              <a:t>/var/report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24D2DF1-917C-48C5-9969-38B8D90DD36A}"/>
              </a:ext>
            </a:extLst>
          </p:cNvPr>
          <p:cNvCxnSpPr/>
          <p:nvPr/>
        </p:nvCxnSpPr>
        <p:spPr>
          <a:xfrm flipH="1">
            <a:off x="1111045" y="1976283"/>
            <a:ext cx="1327355" cy="90456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DE4D864-D9B8-48C4-A0C4-E4B71A2142BA}"/>
              </a:ext>
            </a:extLst>
          </p:cNvPr>
          <p:cNvCxnSpPr/>
          <p:nvPr/>
        </p:nvCxnSpPr>
        <p:spPr>
          <a:xfrm>
            <a:off x="3333135" y="2310580"/>
            <a:ext cx="1130710" cy="82590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9A3AB436-A6AF-4CBB-B50A-F2DCF2657537}"/>
              </a:ext>
            </a:extLst>
          </p:cNvPr>
          <p:cNvSpPr/>
          <p:nvPr/>
        </p:nvSpPr>
        <p:spPr>
          <a:xfrm>
            <a:off x="540774" y="2880851"/>
            <a:ext cx="1130710" cy="4031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/</a:t>
            </a:r>
            <a:r>
              <a:rPr lang="en-US" dirty="0" err="1"/>
              <a:t>tmp</a:t>
            </a:r>
            <a:r>
              <a:rPr lang="en-US" dirty="0"/>
              <a:t>/log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ADF11A4-6C84-4E52-9A50-FDC88CF0A53F}"/>
              </a:ext>
            </a:extLst>
          </p:cNvPr>
          <p:cNvSpPr/>
          <p:nvPr/>
        </p:nvSpPr>
        <p:spPr>
          <a:xfrm>
            <a:off x="3475702" y="3136489"/>
            <a:ext cx="1440426" cy="4031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/</a:t>
            </a:r>
            <a:r>
              <a:rPr lang="en-US" dirty="0" err="1"/>
              <a:t>tmp</a:t>
            </a:r>
            <a:r>
              <a:rPr lang="en-US" dirty="0"/>
              <a:t>/report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77CB2D-FEA7-467F-9087-6CF6889B5EB6}"/>
              </a:ext>
            </a:extLst>
          </p:cNvPr>
          <p:cNvSpPr/>
          <p:nvPr/>
        </p:nvSpPr>
        <p:spPr>
          <a:xfrm>
            <a:off x="6125496" y="471948"/>
            <a:ext cx="4798142" cy="44736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4511BB0-0EB8-4FFD-8ABC-FBCBF2E34B72}"/>
              </a:ext>
            </a:extLst>
          </p:cNvPr>
          <p:cNvSpPr/>
          <p:nvPr/>
        </p:nvSpPr>
        <p:spPr>
          <a:xfrm>
            <a:off x="7678993" y="727586"/>
            <a:ext cx="2222090" cy="22515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Reconreport.sh</a:t>
            </a:r>
          </a:p>
          <a:p>
            <a:pPr algn="ctr"/>
            <a:r>
              <a:rPr lang="en-US" dirty="0"/>
              <a:t>/var/data</a:t>
            </a:r>
          </a:p>
          <a:p>
            <a:pPr algn="ctr"/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Log</a:t>
            </a:r>
          </a:p>
          <a:p>
            <a:pPr algn="ctr"/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report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9B2DB1E-2AC9-451C-8CB4-602D893CA9E0}"/>
              </a:ext>
            </a:extLst>
          </p:cNvPr>
          <p:cNvCxnSpPr/>
          <p:nvPr/>
        </p:nvCxnSpPr>
        <p:spPr>
          <a:xfrm flipH="1">
            <a:off x="7000567" y="1976283"/>
            <a:ext cx="1327355" cy="90456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8C55D7A2-A859-448F-8C05-890CC465D22E}"/>
              </a:ext>
            </a:extLst>
          </p:cNvPr>
          <p:cNvSpPr/>
          <p:nvPr/>
        </p:nvSpPr>
        <p:spPr>
          <a:xfrm>
            <a:off x="6430296" y="2880851"/>
            <a:ext cx="1130710" cy="4031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/</a:t>
            </a:r>
            <a:r>
              <a:rPr lang="en-US" dirty="0" err="1"/>
              <a:t>tmp</a:t>
            </a:r>
            <a:r>
              <a:rPr lang="en-US" dirty="0"/>
              <a:t>/log</a:t>
            </a:r>
          </a:p>
        </p:txBody>
      </p:sp>
    </p:spTree>
    <p:extLst>
      <p:ext uri="{BB962C8B-B14F-4D97-AF65-F5344CB8AC3E}">
        <p14:creationId xmlns:p14="http://schemas.microsoft.com/office/powerpoint/2010/main" val="29687961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AB4E11C-5D3A-4D7C-B437-C61BD9CE2BD4}"/>
              </a:ext>
            </a:extLst>
          </p:cNvPr>
          <p:cNvSpPr/>
          <p:nvPr/>
        </p:nvSpPr>
        <p:spPr>
          <a:xfrm>
            <a:off x="324464" y="606383"/>
            <a:ext cx="1779639" cy="14945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7FE5BE6-909E-4AA9-9648-0A12F40E676E}"/>
              </a:ext>
            </a:extLst>
          </p:cNvPr>
          <p:cNvSpPr/>
          <p:nvPr/>
        </p:nvSpPr>
        <p:spPr>
          <a:xfrm>
            <a:off x="530942" y="822693"/>
            <a:ext cx="1376516" cy="8554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B100A5D-E54C-4C0A-9AA7-4CC167AE79AC}"/>
              </a:ext>
            </a:extLst>
          </p:cNvPr>
          <p:cNvSpPr/>
          <p:nvPr/>
        </p:nvSpPr>
        <p:spPr>
          <a:xfrm>
            <a:off x="2310581" y="606383"/>
            <a:ext cx="1779639" cy="14945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2BA3E90-CF7B-486A-BB88-D1E48A871421}"/>
              </a:ext>
            </a:extLst>
          </p:cNvPr>
          <p:cNvSpPr/>
          <p:nvPr/>
        </p:nvSpPr>
        <p:spPr>
          <a:xfrm>
            <a:off x="2517059" y="822693"/>
            <a:ext cx="1376516" cy="8554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4F69265-55F2-4054-834E-635A751AC631}"/>
              </a:ext>
            </a:extLst>
          </p:cNvPr>
          <p:cNvSpPr/>
          <p:nvPr/>
        </p:nvSpPr>
        <p:spPr>
          <a:xfrm>
            <a:off x="7231625" y="993056"/>
            <a:ext cx="1779639" cy="14945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D7C6478-DD26-4EF6-ACA7-8A1886BB4620}"/>
              </a:ext>
            </a:extLst>
          </p:cNvPr>
          <p:cNvSpPr/>
          <p:nvPr/>
        </p:nvSpPr>
        <p:spPr>
          <a:xfrm>
            <a:off x="7438103" y="1209366"/>
            <a:ext cx="1376516" cy="8554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C1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15DBE63-9897-4DAF-AE1C-83FE66A047E5}"/>
              </a:ext>
            </a:extLst>
          </p:cNvPr>
          <p:cNvCxnSpPr>
            <a:stCxn id="15" idx="2"/>
          </p:cNvCxnSpPr>
          <p:nvPr/>
        </p:nvCxnSpPr>
        <p:spPr>
          <a:xfrm flipH="1">
            <a:off x="8101781" y="2487559"/>
            <a:ext cx="19664" cy="10618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152B375-DB0E-4228-A0B3-919C851CEB64}"/>
              </a:ext>
            </a:extLst>
          </p:cNvPr>
          <p:cNvSpPr txBox="1"/>
          <p:nvPr/>
        </p:nvSpPr>
        <p:spPr>
          <a:xfrm>
            <a:off x="7501979" y="3549444"/>
            <a:ext cx="1238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/</a:t>
            </a:r>
            <a:r>
              <a:rPr lang="en-US" dirty="0" err="1"/>
              <a:t>tmp</a:t>
            </a:r>
            <a:r>
              <a:rPr lang="en-US" dirty="0"/>
              <a:t>/proj1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C12CABC-A2BA-4037-9A4E-B348E5A266D9}"/>
              </a:ext>
            </a:extLst>
          </p:cNvPr>
          <p:cNvSpPr/>
          <p:nvPr/>
        </p:nvSpPr>
        <p:spPr>
          <a:xfrm>
            <a:off x="9424159" y="1029169"/>
            <a:ext cx="1779639" cy="14945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BBAD4FA-A131-4C7C-9AAF-CF3AE76A526D}"/>
              </a:ext>
            </a:extLst>
          </p:cNvPr>
          <p:cNvSpPr/>
          <p:nvPr/>
        </p:nvSpPr>
        <p:spPr>
          <a:xfrm>
            <a:off x="9630637" y="1245479"/>
            <a:ext cx="1376516" cy="8554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C2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DC8D7F3-ABFA-42E9-80F4-4F7DD8F9D67E}"/>
              </a:ext>
            </a:extLst>
          </p:cNvPr>
          <p:cNvCxnSpPr>
            <a:stCxn id="20" idx="2"/>
          </p:cNvCxnSpPr>
          <p:nvPr/>
        </p:nvCxnSpPr>
        <p:spPr>
          <a:xfrm flipH="1">
            <a:off x="10294315" y="2523672"/>
            <a:ext cx="19664" cy="10618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151D3FE-A6AC-408A-92B4-BCB0568DB33C}"/>
              </a:ext>
            </a:extLst>
          </p:cNvPr>
          <p:cNvSpPr txBox="1"/>
          <p:nvPr/>
        </p:nvSpPr>
        <p:spPr>
          <a:xfrm>
            <a:off x="9679825" y="3549444"/>
            <a:ext cx="1238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/</a:t>
            </a:r>
            <a:r>
              <a:rPr lang="en-US" dirty="0" err="1"/>
              <a:t>tmp</a:t>
            </a:r>
            <a:r>
              <a:rPr lang="en-US" dirty="0"/>
              <a:t>/proj2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9A4AAC2-6B12-43FB-9459-FC07B10228D6}"/>
              </a:ext>
            </a:extLst>
          </p:cNvPr>
          <p:cNvSpPr txBox="1"/>
          <p:nvPr/>
        </p:nvSpPr>
        <p:spPr>
          <a:xfrm>
            <a:off x="324464" y="390076"/>
            <a:ext cx="14046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Dep-23423i-sflwker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259F380-EF4D-48FC-B932-4A1F0FD7DBAA}"/>
              </a:ext>
            </a:extLst>
          </p:cNvPr>
          <p:cNvSpPr txBox="1"/>
          <p:nvPr/>
        </p:nvSpPr>
        <p:spPr>
          <a:xfrm>
            <a:off x="2325333" y="365497"/>
            <a:ext cx="15716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Dep-23423i-sflasdfasd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CA30B98-B476-4146-B0BD-D2ECC8B6EBA6}"/>
              </a:ext>
            </a:extLst>
          </p:cNvPr>
          <p:cNvSpPr txBox="1"/>
          <p:nvPr/>
        </p:nvSpPr>
        <p:spPr>
          <a:xfrm>
            <a:off x="7747820" y="776749"/>
            <a:ext cx="806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Web-1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8FB8ECD-F23B-4607-A91B-276D4350E3AE}"/>
              </a:ext>
            </a:extLst>
          </p:cNvPr>
          <p:cNvSpPr txBox="1"/>
          <p:nvPr/>
        </p:nvSpPr>
        <p:spPr>
          <a:xfrm>
            <a:off x="10038680" y="817778"/>
            <a:ext cx="806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Web-2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4CC8F44-E1C9-4B32-A197-38AF9FB3CCDA}"/>
              </a:ext>
            </a:extLst>
          </p:cNvPr>
          <p:cNvSpPr txBox="1"/>
          <p:nvPr/>
        </p:nvSpPr>
        <p:spPr>
          <a:xfrm>
            <a:off x="8445910" y="160539"/>
            <a:ext cx="1329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Stateful sets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749BCB0-BCE9-4432-9650-21B07E890A69}"/>
              </a:ext>
            </a:extLst>
          </p:cNvPr>
          <p:cNvSpPr txBox="1"/>
          <p:nvPr/>
        </p:nvSpPr>
        <p:spPr>
          <a:xfrm>
            <a:off x="462116" y="160539"/>
            <a:ext cx="1317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deployment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098C1E0-8F27-4A87-92E9-2EE78B6B94F5}"/>
              </a:ext>
            </a:extLst>
          </p:cNvPr>
          <p:cNvSpPr txBox="1"/>
          <p:nvPr/>
        </p:nvSpPr>
        <p:spPr>
          <a:xfrm>
            <a:off x="397103" y="2644877"/>
            <a:ext cx="4841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Jobs/cronjobs – one time jobs and scheduled jobs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8B428A1-741B-49EC-8D51-38B20E441D9B}"/>
              </a:ext>
            </a:extLst>
          </p:cNvPr>
          <p:cNvSpPr txBox="1"/>
          <p:nvPr/>
        </p:nvSpPr>
        <p:spPr>
          <a:xfrm>
            <a:off x="6601366" y="448444"/>
            <a:ext cx="4943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Each pod gets its own volume. Names are constant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B091EAE-EAE9-48BA-8F0F-65FF46D0AE10}"/>
              </a:ext>
            </a:extLst>
          </p:cNvPr>
          <p:cNvSpPr txBox="1"/>
          <p:nvPr/>
        </p:nvSpPr>
        <p:spPr>
          <a:xfrm>
            <a:off x="283223" y="3585557"/>
            <a:ext cx="42947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Daemonsets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Exactly one pod on every node</a:t>
            </a:r>
          </a:p>
          <a:p>
            <a:pPr marL="742950" lvl="1" indent="-285750">
              <a:buFontTx/>
              <a:buChar char="-"/>
            </a:pPr>
            <a:r>
              <a:rPr lang="en-US" dirty="0" err="1"/>
              <a:t>Eg</a:t>
            </a:r>
            <a:r>
              <a:rPr lang="en-US" dirty="0"/>
              <a:t>&gt; metric collection, network pods</a:t>
            </a:r>
          </a:p>
        </p:txBody>
      </p:sp>
    </p:spTree>
    <p:extLst>
      <p:ext uri="{BB962C8B-B14F-4D97-AF65-F5344CB8AC3E}">
        <p14:creationId xmlns:p14="http://schemas.microsoft.com/office/powerpoint/2010/main" val="2489670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E275C28-A4CF-4DA7-B44D-D5756C6244B1}"/>
              </a:ext>
            </a:extLst>
          </p:cNvPr>
          <p:cNvSpPr/>
          <p:nvPr/>
        </p:nvSpPr>
        <p:spPr>
          <a:xfrm>
            <a:off x="5547946" y="650631"/>
            <a:ext cx="5785339" cy="19255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B68F4A7-7B73-4960-A5DA-E16E6DDC0351}"/>
              </a:ext>
            </a:extLst>
          </p:cNvPr>
          <p:cNvSpPr/>
          <p:nvPr/>
        </p:nvSpPr>
        <p:spPr>
          <a:xfrm>
            <a:off x="5547946" y="2760784"/>
            <a:ext cx="5785339" cy="19255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E014832-3F03-4FE4-8789-F0E85C6B07B7}"/>
              </a:ext>
            </a:extLst>
          </p:cNvPr>
          <p:cNvSpPr/>
          <p:nvPr/>
        </p:nvSpPr>
        <p:spPr>
          <a:xfrm>
            <a:off x="5547946" y="4870938"/>
            <a:ext cx="5785339" cy="19255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A85C39-FC99-4EF2-A31F-6A30D1717614}"/>
              </a:ext>
            </a:extLst>
          </p:cNvPr>
          <p:cNvSpPr txBox="1"/>
          <p:nvPr/>
        </p:nvSpPr>
        <p:spPr>
          <a:xfrm>
            <a:off x="5547946" y="650631"/>
            <a:ext cx="86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Node1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35D1C1-1BDF-4D10-A434-94AD15ACB9EC}"/>
              </a:ext>
            </a:extLst>
          </p:cNvPr>
          <p:cNvSpPr txBox="1"/>
          <p:nvPr/>
        </p:nvSpPr>
        <p:spPr>
          <a:xfrm>
            <a:off x="5577254" y="2790092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Node2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DAFE2186-11F0-4DD9-8E96-F4BA31DE11AD}"/>
              </a:ext>
            </a:extLst>
          </p:cNvPr>
          <p:cNvSpPr/>
          <p:nvPr/>
        </p:nvSpPr>
        <p:spPr>
          <a:xfrm>
            <a:off x="10576287" y="1037492"/>
            <a:ext cx="255836" cy="870439"/>
          </a:xfrm>
          <a:custGeom>
            <a:avLst/>
            <a:gdLst>
              <a:gd name="connsiteX0" fmla="*/ 255836 w 255836"/>
              <a:gd name="connsiteY0" fmla="*/ 0 h 870439"/>
              <a:gd name="connsiteX1" fmla="*/ 203082 w 255836"/>
              <a:gd name="connsiteY1" fmla="*/ 35170 h 870439"/>
              <a:gd name="connsiteX2" fmla="*/ 123951 w 255836"/>
              <a:gd name="connsiteY2" fmla="*/ 123093 h 870439"/>
              <a:gd name="connsiteX3" fmla="*/ 88782 w 255836"/>
              <a:gd name="connsiteY3" fmla="*/ 149470 h 870439"/>
              <a:gd name="connsiteX4" fmla="*/ 18444 w 255836"/>
              <a:gd name="connsiteY4" fmla="*/ 246185 h 870439"/>
              <a:gd name="connsiteX5" fmla="*/ 9651 w 255836"/>
              <a:gd name="connsiteY5" fmla="*/ 369277 h 870439"/>
              <a:gd name="connsiteX6" fmla="*/ 18444 w 255836"/>
              <a:gd name="connsiteY6" fmla="*/ 395654 h 870439"/>
              <a:gd name="connsiteX7" fmla="*/ 44821 w 255836"/>
              <a:gd name="connsiteY7" fmla="*/ 404446 h 870439"/>
              <a:gd name="connsiteX8" fmla="*/ 106367 w 255836"/>
              <a:gd name="connsiteY8" fmla="*/ 483577 h 870439"/>
              <a:gd name="connsiteX9" fmla="*/ 132744 w 255836"/>
              <a:gd name="connsiteY9" fmla="*/ 536331 h 870439"/>
              <a:gd name="connsiteX10" fmla="*/ 167913 w 255836"/>
              <a:gd name="connsiteY10" fmla="*/ 597877 h 870439"/>
              <a:gd name="connsiteX11" fmla="*/ 185498 w 255836"/>
              <a:gd name="connsiteY11" fmla="*/ 650631 h 870439"/>
              <a:gd name="connsiteX12" fmla="*/ 167913 w 255836"/>
              <a:gd name="connsiteY12" fmla="*/ 791308 h 870439"/>
              <a:gd name="connsiteX13" fmla="*/ 150328 w 255836"/>
              <a:gd name="connsiteY13" fmla="*/ 817685 h 870439"/>
              <a:gd name="connsiteX14" fmla="*/ 132744 w 255836"/>
              <a:gd name="connsiteY14" fmla="*/ 870439 h 870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836" h="870439">
                <a:moveTo>
                  <a:pt x="255836" y="0"/>
                </a:moveTo>
                <a:cubicBezTo>
                  <a:pt x="238251" y="11723"/>
                  <a:pt x="219439" y="21787"/>
                  <a:pt x="203082" y="35170"/>
                </a:cubicBezTo>
                <a:cubicBezTo>
                  <a:pt x="130025" y="94944"/>
                  <a:pt x="186398" y="60646"/>
                  <a:pt x="123951" y="123093"/>
                </a:cubicBezTo>
                <a:cubicBezTo>
                  <a:pt x="113589" y="133455"/>
                  <a:pt x="98319" y="138344"/>
                  <a:pt x="88782" y="149470"/>
                </a:cubicBezTo>
                <a:cubicBezTo>
                  <a:pt x="62840" y="179736"/>
                  <a:pt x="18444" y="246185"/>
                  <a:pt x="18444" y="246185"/>
                </a:cubicBezTo>
                <a:cubicBezTo>
                  <a:pt x="-4054" y="313677"/>
                  <a:pt x="-4703" y="290334"/>
                  <a:pt x="9651" y="369277"/>
                </a:cubicBezTo>
                <a:cubicBezTo>
                  <a:pt x="11309" y="378396"/>
                  <a:pt x="11890" y="389101"/>
                  <a:pt x="18444" y="395654"/>
                </a:cubicBezTo>
                <a:cubicBezTo>
                  <a:pt x="24997" y="402207"/>
                  <a:pt x="36029" y="401515"/>
                  <a:pt x="44821" y="404446"/>
                </a:cubicBezTo>
                <a:cubicBezTo>
                  <a:pt x="86887" y="467546"/>
                  <a:pt x="65046" y="442256"/>
                  <a:pt x="106367" y="483577"/>
                </a:cubicBezTo>
                <a:cubicBezTo>
                  <a:pt x="122487" y="531939"/>
                  <a:pt x="105473" y="488606"/>
                  <a:pt x="132744" y="536331"/>
                </a:cubicBezTo>
                <a:cubicBezTo>
                  <a:pt x="177365" y="614417"/>
                  <a:pt x="125070" y="533613"/>
                  <a:pt x="167913" y="597877"/>
                </a:cubicBezTo>
                <a:cubicBezTo>
                  <a:pt x="173775" y="615462"/>
                  <a:pt x="187176" y="632171"/>
                  <a:pt x="185498" y="650631"/>
                </a:cubicBezTo>
                <a:cubicBezTo>
                  <a:pt x="184537" y="661205"/>
                  <a:pt x="178813" y="762241"/>
                  <a:pt x="167913" y="791308"/>
                </a:cubicBezTo>
                <a:cubicBezTo>
                  <a:pt x="164203" y="801202"/>
                  <a:pt x="156190" y="808893"/>
                  <a:pt x="150328" y="817685"/>
                </a:cubicBezTo>
                <a:lnTo>
                  <a:pt x="132744" y="870439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52C6B1-1426-44C9-A38C-1E9E684C348D}"/>
              </a:ext>
            </a:extLst>
          </p:cNvPr>
          <p:cNvSpPr txBox="1"/>
          <p:nvPr/>
        </p:nvSpPr>
        <p:spPr>
          <a:xfrm flipH="1">
            <a:off x="10613194" y="1288045"/>
            <a:ext cx="939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docker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FAF805D-CFF1-461F-8BED-AB6803C19C8B}"/>
              </a:ext>
            </a:extLst>
          </p:cNvPr>
          <p:cNvSpPr/>
          <p:nvPr/>
        </p:nvSpPr>
        <p:spPr>
          <a:xfrm>
            <a:off x="10245109" y="3185745"/>
            <a:ext cx="255836" cy="870439"/>
          </a:xfrm>
          <a:custGeom>
            <a:avLst/>
            <a:gdLst>
              <a:gd name="connsiteX0" fmla="*/ 255836 w 255836"/>
              <a:gd name="connsiteY0" fmla="*/ 0 h 870439"/>
              <a:gd name="connsiteX1" fmla="*/ 203082 w 255836"/>
              <a:gd name="connsiteY1" fmla="*/ 35170 h 870439"/>
              <a:gd name="connsiteX2" fmla="*/ 123951 w 255836"/>
              <a:gd name="connsiteY2" fmla="*/ 123093 h 870439"/>
              <a:gd name="connsiteX3" fmla="*/ 88782 w 255836"/>
              <a:gd name="connsiteY3" fmla="*/ 149470 h 870439"/>
              <a:gd name="connsiteX4" fmla="*/ 18444 w 255836"/>
              <a:gd name="connsiteY4" fmla="*/ 246185 h 870439"/>
              <a:gd name="connsiteX5" fmla="*/ 9651 w 255836"/>
              <a:gd name="connsiteY5" fmla="*/ 369277 h 870439"/>
              <a:gd name="connsiteX6" fmla="*/ 18444 w 255836"/>
              <a:gd name="connsiteY6" fmla="*/ 395654 h 870439"/>
              <a:gd name="connsiteX7" fmla="*/ 44821 w 255836"/>
              <a:gd name="connsiteY7" fmla="*/ 404446 h 870439"/>
              <a:gd name="connsiteX8" fmla="*/ 106367 w 255836"/>
              <a:gd name="connsiteY8" fmla="*/ 483577 h 870439"/>
              <a:gd name="connsiteX9" fmla="*/ 132744 w 255836"/>
              <a:gd name="connsiteY9" fmla="*/ 536331 h 870439"/>
              <a:gd name="connsiteX10" fmla="*/ 167913 w 255836"/>
              <a:gd name="connsiteY10" fmla="*/ 597877 h 870439"/>
              <a:gd name="connsiteX11" fmla="*/ 185498 w 255836"/>
              <a:gd name="connsiteY11" fmla="*/ 650631 h 870439"/>
              <a:gd name="connsiteX12" fmla="*/ 167913 w 255836"/>
              <a:gd name="connsiteY12" fmla="*/ 791308 h 870439"/>
              <a:gd name="connsiteX13" fmla="*/ 150328 w 255836"/>
              <a:gd name="connsiteY13" fmla="*/ 817685 h 870439"/>
              <a:gd name="connsiteX14" fmla="*/ 132744 w 255836"/>
              <a:gd name="connsiteY14" fmla="*/ 870439 h 870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836" h="870439">
                <a:moveTo>
                  <a:pt x="255836" y="0"/>
                </a:moveTo>
                <a:cubicBezTo>
                  <a:pt x="238251" y="11723"/>
                  <a:pt x="219439" y="21787"/>
                  <a:pt x="203082" y="35170"/>
                </a:cubicBezTo>
                <a:cubicBezTo>
                  <a:pt x="130025" y="94944"/>
                  <a:pt x="186398" y="60646"/>
                  <a:pt x="123951" y="123093"/>
                </a:cubicBezTo>
                <a:cubicBezTo>
                  <a:pt x="113589" y="133455"/>
                  <a:pt x="98319" y="138344"/>
                  <a:pt x="88782" y="149470"/>
                </a:cubicBezTo>
                <a:cubicBezTo>
                  <a:pt x="62840" y="179736"/>
                  <a:pt x="18444" y="246185"/>
                  <a:pt x="18444" y="246185"/>
                </a:cubicBezTo>
                <a:cubicBezTo>
                  <a:pt x="-4054" y="313677"/>
                  <a:pt x="-4703" y="290334"/>
                  <a:pt x="9651" y="369277"/>
                </a:cubicBezTo>
                <a:cubicBezTo>
                  <a:pt x="11309" y="378396"/>
                  <a:pt x="11890" y="389101"/>
                  <a:pt x="18444" y="395654"/>
                </a:cubicBezTo>
                <a:cubicBezTo>
                  <a:pt x="24997" y="402207"/>
                  <a:pt x="36029" y="401515"/>
                  <a:pt x="44821" y="404446"/>
                </a:cubicBezTo>
                <a:cubicBezTo>
                  <a:pt x="86887" y="467546"/>
                  <a:pt x="65046" y="442256"/>
                  <a:pt x="106367" y="483577"/>
                </a:cubicBezTo>
                <a:cubicBezTo>
                  <a:pt x="122487" y="531939"/>
                  <a:pt x="105473" y="488606"/>
                  <a:pt x="132744" y="536331"/>
                </a:cubicBezTo>
                <a:cubicBezTo>
                  <a:pt x="177365" y="614417"/>
                  <a:pt x="125070" y="533613"/>
                  <a:pt x="167913" y="597877"/>
                </a:cubicBezTo>
                <a:cubicBezTo>
                  <a:pt x="173775" y="615462"/>
                  <a:pt x="187176" y="632171"/>
                  <a:pt x="185498" y="650631"/>
                </a:cubicBezTo>
                <a:cubicBezTo>
                  <a:pt x="184537" y="661205"/>
                  <a:pt x="178813" y="762241"/>
                  <a:pt x="167913" y="791308"/>
                </a:cubicBezTo>
                <a:cubicBezTo>
                  <a:pt x="164203" y="801202"/>
                  <a:pt x="156190" y="808893"/>
                  <a:pt x="150328" y="817685"/>
                </a:cubicBezTo>
                <a:lnTo>
                  <a:pt x="132744" y="870439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6DC410F-456E-405F-A372-E25F69A2D816}"/>
              </a:ext>
            </a:extLst>
          </p:cNvPr>
          <p:cNvSpPr txBox="1"/>
          <p:nvPr/>
        </p:nvSpPr>
        <p:spPr>
          <a:xfrm flipH="1">
            <a:off x="10282016" y="3436298"/>
            <a:ext cx="939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docker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9F5CB6F-7D72-4F41-9A95-BB6BA4682CCF}"/>
              </a:ext>
            </a:extLst>
          </p:cNvPr>
          <p:cNvSpPr/>
          <p:nvPr/>
        </p:nvSpPr>
        <p:spPr>
          <a:xfrm>
            <a:off x="5838092" y="5641647"/>
            <a:ext cx="1424354" cy="6814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Db:3306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76A0A63-1FC4-4BB8-9C10-D5CDCB962CB7}"/>
              </a:ext>
            </a:extLst>
          </p:cNvPr>
          <p:cNvSpPr/>
          <p:nvPr/>
        </p:nvSpPr>
        <p:spPr>
          <a:xfrm>
            <a:off x="7007469" y="3365960"/>
            <a:ext cx="1424354" cy="6814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webserver:3306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75B9CDA-D749-4493-BF4D-343F14F24250}"/>
              </a:ext>
            </a:extLst>
          </p:cNvPr>
          <p:cNvSpPr txBox="1"/>
          <p:nvPr/>
        </p:nvSpPr>
        <p:spPr>
          <a:xfrm>
            <a:off x="5163064" y="1657377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33060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8A7302B-92E3-45D1-896B-B22D9C598583}"/>
              </a:ext>
            </a:extLst>
          </p:cNvPr>
          <p:cNvSpPr txBox="1"/>
          <p:nvPr/>
        </p:nvSpPr>
        <p:spPr>
          <a:xfrm>
            <a:off x="5547945" y="4858993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Node3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E0353E2-D2E3-4DF4-A39D-0414A52BF41A}"/>
              </a:ext>
            </a:extLst>
          </p:cNvPr>
          <p:cNvSpPr txBox="1"/>
          <p:nvPr/>
        </p:nvSpPr>
        <p:spPr>
          <a:xfrm>
            <a:off x="415289" y="420591"/>
            <a:ext cx="430031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Container orchestration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Manager for all these </a:t>
            </a:r>
            <a:r>
              <a:rPr lang="en-US" dirty="0" err="1"/>
              <a:t>dockerd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Scale -&gt; scale my containers</a:t>
            </a:r>
          </a:p>
          <a:p>
            <a:pPr marL="800100" lvl="1" indent="-342900">
              <a:buAutoNum type="arabicPeriod"/>
            </a:pPr>
            <a:r>
              <a:rPr lang="en-US" dirty="0"/>
              <a:t>Load balancing</a:t>
            </a:r>
          </a:p>
          <a:p>
            <a:pPr marL="342900" indent="-342900">
              <a:buAutoNum type="arabicPeriod"/>
            </a:pPr>
            <a:r>
              <a:rPr lang="en-US" dirty="0"/>
              <a:t>Communication between all the containers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9AA643F-B070-409B-9E59-99F33B4EDDD0}"/>
              </a:ext>
            </a:extLst>
          </p:cNvPr>
          <p:cNvSpPr/>
          <p:nvPr/>
        </p:nvSpPr>
        <p:spPr>
          <a:xfrm>
            <a:off x="7016261" y="1605978"/>
            <a:ext cx="1424354" cy="6814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webserver:3306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EA011494-B8CD-4A92-81C7-6F243F54071C}"/>
              </a:ext>
            </a:extLst>
          </p:cNvPr>
          <p:cNvSpPr/>
          <p:nvPr/>
        </p:nvSpPr>
        <p:spPr>
          <a:xfrm>
            <a:off x="9076591" y="5072925"/>
            <a:ext cx="1424354" cy="6814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webserver:3306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B1E5ED5-E378-4BD4-8629-A588D394A365}"/>
              </a:ext>
            </a:extLst>
          </p:cNvPr>
          <p:cNvSpPr txBox="1"/>
          <p:nvPr/>
        </p:nvSpPr>
        <p:spPr>
          <a:xfrm>
            <a:off x="1099038" y="3805630"/>
            <a:ext cx="18646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K8s</a:t>
            </a:r>
          </a:p>
          <a:p>
            <a:pPr marL="342900" indent="-342900">
              <a:buAutoNum type="arabicPeriod"/>
            </a:pPr>
            <a:r>
              <a:rPr lang="en-US" dirty="0"/>
              <a:t>Docker swarm</a:t>
            </a:r>
          </a:p>
        </p:txBody>
      </p:sp>
    </p:spTree>
    <p:extLst>
      <p:ext uri="{BB962C8B-B14F-4D97-AF65-F5344CB8AC3E}">
        <p14:creationId xmlns:p14="http://schemas.microsoft.com/office/powerpoint/2010/main" val="1211309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AFF1868-7ECD-455E-9009-977FC647889C}"/>
              </a:ext>
            </a:extLst>
          </p:cNvPr>
          <p:cNvSpPr txBox="1"/>
          <p:nvPr/>
        </p:nvSpPr>
        <p:spPr>
          <a:xfrm>
            <a:off x="404446" y="536331"/>
            <a:ext cx="496765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Docker swarm</a:t>
            </a:r>
          </a:p>
          <a:p>
            <a:endParaRPr lang="en-US" dirty="0"/>
          </a:p>
          <a:p>
            <a:r>
              <a:rPr lang="en-US" dirty="0"/>
              <a:t>1. Opensource by Docker</a:t>
            </a:r>
          </a:p>
          <a:p>
            <a:r>
              <a:rPr lang="en-US" dirty="0"/>
              <a:t>2. DS has native support for docker</a:t>
            </a:r>
          </a:p>
          <a:p>
            <a:r>
              <a:rPr lang="en-US" dirty="0"/>
              <a:t>3. Learning curve is easier</a:t>
            </a:r>
          </a:p>
          <a:p>
            <a:r>
              <a:rPr lang="en-US" dirty="0"/>
              <a:t>4. Fairly new not as battle tested</a:t>
            </a:r>
          </a:p>
          <a:p>
            <a:r>
              <a:rPr lang="en-US" dirty="0"/>
              <a:t>5. Vendor </a:t>
            </a:r>
            <a:r>
              <a:rPr lang="en-US" dirty="0" err="1"/>
              <a:t>lockin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BFC50C-BB46-41F3-9EDB-DED35652C169}"/>
              </a:ext>
            </a:extLst>
          </p:cNvPr>
          <p:cNvSpPr txBox="1"/>
          <p:nvPr/>
        </p:nvSpPr>
        <p:spPr>
          <a:xfrm>
            <a:off x="6031524" y="375481"/>
            <a:ext cx="598463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K8s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Opensource by google</a:t>
            </a:r>
          </a:p>
          <a:p>
            <a:pPr marL="342900" indent="-342900">
              <a:buAutoNum type="arabicPeriod"/>
            </a:pPr>
            <a:r>
              <a:rPr lang="en-US" dirty="0"/>
              <a:t>Not native to docker – independent tool</a:t>
            </a:r>
          </a:p>
          <a:p>
            <a:pPr marL="342900" indent="-342900">
              <a:buAutoNum type="arabicPeriod"/>
            </a:pPr>
            <a:r>
              <a:rPr lang="en-US" dirty="0"/>
              <a:t>New terms and terminologies – learning curve is steeper</a:t>
            </a:r>
          </a:p>
          <a:p>
            <a:pPr marL="342900" indent="-342900">
              <a:buAutoNum type="arabicPeriod"/>
            </a:pPr>
            <a:r>
              <a:rPr lang="en-US" dirty="0"/>
              <a:t>Battle tested -&gt; 10000’s nodes</a:t>
            </a:r>
          </a:p>
          <a:p>
            <a:pPr marL="342900" indent="-342900">
              <a:buAutoNum type="arabicPeriod"/>
            </a:pPr>
            <a:r>
              <a:rPr lang="en-US" dirty="0"/>
              <a:t>No vendor </a:t>
            </a:r>
            <a:r>
              <a:rPr lang="en-US" dirty="0" err="1"/>
              <a:t>lockin</a:t>
            </a:r>
            <a:r>
              <a:rPr lang="en-US" dirty="0"/>
              <a:t>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28F4645-33D0-4D9A-8E6D-E1D15735B226}"/>
              </a:ext>
            </a:extLst>
          </p:cNvPr>
          <p:cNvSpPr/>
          <p:nvPr/>
        </p:nvSpPr>
        <p:spPr>
          <a:xfrm>
            <a:off x="2910254" y="3622431"/>
            <a:ext cx="369277" cy="17760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docker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54C7C0A-7C85-4C14-A090-BA1C7930110B}"/>
              </a:ext>
            </a:extLst>
          </p:cNvPr>
          <p:cNvSpPr/>
          <p:nvPr/>
        </p:nvSpPr>
        <p:spPr>
          <a:xfrm>
            <a:off x="3578469" y="3692769"/>
            <a:ext cx="1011116" cy="4835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EBF538F-153E-4CC7-B824-51871D535F6F}"/>
              </a:ext>
            </a:extLst>
          </p:cNvPr>
          <p:cNvCxnSpPr>
            <a:stCxn id="6" idx="3"/>
            <a:endCxn id="7" idx="2"/>
          </p:cNvCxnSpPr>
          <p:nvPr/>
        </p:nvCxnSpPr>
        <p:spPr>
          <a:xfrm flipV="1">
            <a:off x="3279531" y="3934558"/>
            <a:ext cx="298938" cy="575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8CA785F-C782-4275-8044-11C91F8D0B4E}"/>
              </a:ext>
            </a:extLst>
          </p:cNvPr>
          <p:cNvSpPr txBox="1"/>
          <p:nvPr/>
        </p:nvSpPr>
        <p:spPr>
          <a:xfrm>
            <a:off x="404446" y="4176346"/>
            <a:ext cx="1744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Docker swarm …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934087C-6E0C-4DBA-A2DE-2ADCF826B086}"/>
              </a:ext>
            </a:extLst>
          </p:cNvPr>
          <p:cNvCxnSpPr>
            <a:stCxn id="10" idx="3"/>
            <a:endCxn id="6" idx="1"/>
          </p:cNvCxnSpPr>
          <p:nvPr/>
        </p:nvCxnSpPr>
        <p:spPr>
          <a:xfrm>
            <a:off x="2148898" y="4361012"/>
            <a:ext cx="761356" cy="149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AFAD81BC-CED9-43DD-AF31-425110D23D9E}"/>
              </a:ext>
            </a:extLst>
          </p:cNvPr>
          <p:cNvSpPr/>
          <p:nvPr/>
        </p:nvSpPr>
        <p:spPr>
          <a:xfrm>
            <a:off x="9517495" y="3116873"/>
            <a:ext cx="369277" cy="17760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docker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D5DCBEF-3E30-4A15-A380-751DA62FC4A4}"/>
              </a:ext>
            </a:extLst>
          </p:cNvPr>
          <p:cNvSpPr/>
          <p:nvPr/>
        </p:nvSpPr>
        <p:spPr>
          <a:xfrm>
            <a:off x="10185710" y="3187211"/>
            <a:ext cx="1011116" cy="4835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B60F60C-0651-48DE-A8E8-87905C0B2241}"/>
              </a:ext>
            </a:extLst>
          </p:cNvPr>
          <p:cNvCxnSpPr>
            <a:stCxn id="14" idx="3"/>
            <a:endCxn id="15" idx="2"/>
          </p:cNvCxnSpPr>
          <p:nvPr/>
        </p:nvCxnSpPr>
        <p:spPr>
          <a:xfrm flipV="1">
            <a:off x="9886772" y="3429000"/>
            <a:ext cx="298938" cy="575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50E8200E-4271-48A2-8D39-861D409DA6B8}"/>
              </a:ext>
            </a:extLst>
          </p:cNvPr>
          <p:cNvSpPr/>
          <p:nvPr/>
        </p:nvSpPr>
        <p:spPr>
          <a:xfrm>
            <a:off x="7685121" y="3077308"/>
            <a:ext cx="416169" cy="1899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k8s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A43A2E2-BF27-4E60-84BE-60A2D638661C}"/>
              </a:ext>
            </a:extLst>
          </p:cNvPr>
          <p:cNvSpPr txBox="1"/>
          <p:nvPr/>
        </p:nvSpPr>
        <p:spPr>
          <a:xfrm>
            <a:off x="5856321" y="3776117"/>
            <a:ext cx="1114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Kubectl</a:t>
            </a:r>
            <a:r>
              <a:rPr lang="en-US" dirty="0"/>
              <a:t> …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B8C333D-64EA-48E2-AEEF-CB929B2B803B}"/>
              </a:ext>
            </a:extLst>
          </p:cNvPr>
          <p:cNvCxnSpPr>
            <a:cxnSpLocks/>
            <a:stCxn id="18" idx="3"/>
            <a:endCxn id="17" idx="1"/>
          </p:cNvCxnSpPr>
          <p:nvPr/>
        </p:nvCxnSpPr>
        <p:spPr>
          <a:xfrm>
            <a:off x="6970344" y="3960783"/>
            <a:ext cx="714777" cy="66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95419E1-A1EE-457C-A078-32A624686AC3}"/>
              </a:ext>
            </a:extLst>
          </p:cNvPr>
          <p:cNvCxnSpPr>
            <a:stCxn id="17" idx="3"/>
            <a:endCxn id="14" idx="1"/>
          </p:cNvCxnSpPr>
          <p:nvPr/>
        </p:nvCxnSpPr>
        <p:spPr>
          <a:xfrm flipV="1">
            <a:off x="8101290" y="4004896"/>
            <a:ext cx="1416205" cy="219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A708C156-9419-453F-8556-1840C912F45D}"/>
              </a:ext>
            </a:extLst>
          </p:cNvPr>
          <p:cNvSpPr txBox="1"/>
          <p:nvPr/>
        </p:nvSpPr>
        <p:spPr>
          <a:xfrm>
            <a:off x="617248" y="5508037"/>
            <a:ext cx="35239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Small teams,  no different teams for </a:t>
            </a:r>
            <a:r>
              <a:rPr lang="en-US" dirty="0" err="1"/>
              <a:t>orch</a:t>
            </a:r>
            <a:r>
              <a:rPr lang="en-US" dirty="0"/>
              <a:t> and </a:t>
            </a:r>
            <a:r>
              <a:rPr lang="en-US" dirty="0" err="1"/>
              <a:t>cont</a:t>
            </a:r>
            <a:endParaRPr lang="en-US" dirty="0"/>
          </a:p>
          <a:p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F6E9499-BABA-4B82-9E6A-514A0D1425D3}"/>
              </a:ext>
            </a:extLst>
          </p:cNvPr>
          <p:cNvSpPr txBox="1"/>
          <p:nvPr/>
        </p:nvSpPr>
        <p:spPr>
          <a:xfrm>
            <a:off x="6413332" y="5558873"/>
            <a:ext cx="35239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 vendor </a:t>
            </a:r>
            <a:r>
              <a:rPr lang="en-US" dirty="0" err="1"/>
              <a:t>lockin</a:t>
            </a:r>
            <a:r>
              <a:rPr lang="en-US" dirty="0"/>
              <a:t>, </a:t>
            </a:r>
            <a:r>
              <a:rPr lang="en-US" dirty="0" err="1"/>
              <a:t>specialiszed</a:t>
            </a:r>
            <a:r>
              <a:rPr lang="en-US" dirty="0"/>
              <a:t> teams which does </a:t>
            </a:r>
            <a:r>
              <a:rPr lang="en-US" dirty="0" err="1"/>
              <a:t>orch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473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68E5BA5-3455-4A76-BB40-290BC9807773}"/>
              </a:ext>
            </a:extLst>
          </p:cNvPr>
          <p:cNvSpPr txBox="1"/>
          <p:nvPr/>
        </p:nvSpPr>
        <p:spPr>
          <a:xfrm>
            <a:off x="914400" y="1556238"/>
            <a:ext cx="38774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Understand </a:t>
            </a:r>
            <a:r>
              <a:rPr lang="en-US" dirty="0" err="1"/>
              <a:t>objs</a:t>
            </a:r>
            <a:r>
              <a:rPr lang="en-US" dirty="0"/>
              <a:t> of k8s</a:t>
            </a:r>
          </a:p>
          <a:p>
            <a:pPr marL="342900" indent="-342900">
              <a:buAutoNum type="arabicPeriod"/>
            </a:pPr>
            <a:r>
              <a:rPr lang="en-US" dirty="0"/>
              <a:t>Single machine cluster</a:t>
            </a:r>
          </a:p>
          <a:p>
            <a:pPr marL="342900" indent="-342900">
              <a:buAutoNum type="arabicPeriod"/>
            </a:pPr>
            <a:r>
              <a:rPr lang="en-US" dirty="0"/>
              <a:t>Communication</a:t>
            </a:r>
          </a:p>
          <a:p>
            <a:pPr marL="342900" indent="-342900">
              <a:buAutoNum type="arabicPeriod"/>
            </a:pPr>
            <a:r>
              <a:rPr lang="en-US" dirty="0"/>
              <a:t>Multi node cluster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5CD4F3-CCDA-4288-8C35-750995B06EDC}"/>
              </a:ext>
            </a:extLst>
          </p:cNvPr>
          <p:cNvSpPr txBox="1"/>
          <p:nvPr/>
        </p:nvSpPr>
        <p:spPr>
          <a:xfrm>
            <a:off x="5301762" y="3015762"/>
            <a:ext cx="19694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Lot of services</a:t>
            </a:r>
          </a:p>
          <a:p>
            <a:r>
              <a:rPr lang="en-US" dirty="0"/>
              <a:t>Docker</a:t>
            </a:r>
          </a:p>
          <a:p>
            <a:endParaRPr lang="en-US" dirty="0"/>
          </a:p>
          <a:p>
            <a:r>
              <a:rPr lang="en-US" dirty="0" err="1"/>
              <a:t>Kubeadm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40FF19-DB20-43E0-AAD2-05A5CAA91682}"/>
              </a:ext>
            </a:extLst>
          </p:cNvPr>
          <p:cNvSpPr txBox="1"/>
          <p:nvPr/>
        </p:nvSpPr>
        <p:spPr>
          <a:xfrm>
            <a:off x="8598877" y="2224454"/>
            <a:ext cx="1056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minikube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361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176FF9E-3FD7-4CC2-A5D0-92A28365647E}"/>
              </a:ext>
            </a:extLst>
          </p:cNvPr>
          <p:cNvSpPr/>
          <p:nvPr/>
        </p:nvSpPr>
        <p:spPr>
          <a:xfrm>
            <a:off x="1951892" y="5460023"/>
            <a:ext cx="8721970" cy="4747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Host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33C71D9-AC4E-4802-B484-EFF52A75DD36}"/>
              </a:ext>
            </a:extLst>
          </p:cNvPr>
          <p:cNvSpPr/>
          <p:nvPr/>
        </p:nvSpPr>
        <p:spPr>
          <a:xfrm>
            <a:off x="6198577" y="4985238"/>
            <a:ext cx="4413738" cy="3516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VMM – </a:t>
            </a:r>
            <a:r>
              <a:rPr lang="en-US" dirty="0" err="1"/>
              <a:t>HyperV</a:t>
            </a:r>
            <a:r>
              <a:rPr lang="en-US" dirty="0"/>
              <a:t>/</a:t>
            </a:r>
            <a:r>
              <a:rPr lang="en-US" dirty="0" err="1"/>
              <a:t>Virtualbox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F90460-E951-4DA9-9E8D-18F0E13315B6}"/>
              </a:ext>
            </a:extLst>
          </p:cNvPr>
          <p:cNvSpPr txBox="1"/>
          <p:nvPr/>
        </p:nvSpPr>
        <p:spPr>
          <a:xfrm>
            <a:off x="1565031" y="3323493"/>
            <a:ext cx="416178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Download </a:t>
            </a:r>
            <a:r>
              <a:rPr lang="en-US" dirty="0" err="1"/>
              <a:t>minikube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Install </a:t>
            </a:r>
            <a:r>
              <a:rPr lang="en-US" dirty="0" err="1"/>
              <a:t>minikube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 err="1"/>
              <a:t>minikube</a:t>
            </a:r>
            <a:r>
              <a:rPr lang="en-US" dirty="0"/>
              <a:t> start –driver </a:t>
            </a:r>
            <a:r>
              <a:rPr lang="en-US" dirty="0" err="1"/>
              <a:t>virtualbox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Downloads an ISO</a:t>
            </a:r>
          </a:p>
          <a:p>
            <a:pPr marL="342900" indent="-342900">
              <a:buAutoNum type="arabicPeriod"/>
            </a:pPr>
            <a:r>
              <a:rPr lang="en-US" dirty="0"/>
              <a:t>Talks to VMM and brings up a machine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8378348-9D3E-4860-A93B-6A911375C4FC}"/>
              </a:ext>
            </a:extLst>
          </p:cNvPr>
          <p:cNvSpPr/>
          <p:nvPr/>
        </p:nvSpPr>
        <p:spPr>
          <a:xfrm>
            <a:off x="6198577" y="1362808"/>
            <a:ext cx="4475285" cy="34993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C08A90-55CF-4BAC-A1F0-0CED77FE54C6}"/>
              </a:ext>
            </a:extLst>
          </p:cNvPr>
          <p:cNvSpPr txBox="1"/>
          <p:nvPr/>
        </p:nvSpPr>
        <p:spPr>
          <a:xfrm>
            <a:off x="6022731" y="1099038"/>
            <a:ext cx="1645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192.168.99.100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2AB94A6-8405-40AD-87D1-A991A1E658EB}"/>
              </a:ext>
            </a:extLst>
          </p:cNvPr>
          <p:cNvSpPr/>
          <p:nvPr/>
        </p:nvSpPr>
        <p:spPr>
          <a:xfrm>
            <a:off x="9495692" y="2382715"/>
            <a:ext cx="237393" cy="1274885"/>
          </a:xfrm>
          <a:custGeom>
            <a:avLst/>
            <a:gdLst>
              <a:gd name="connsiteX0" fmla="*/ 0 w 237393"/>
              <a:gd name="connsiteY0" fmla="*/ 0 h 1274885"/>
              <a:gd name="connsiteX1" fmla="*/ 70339 w 237393"/>
              <a:gd name="connsiteY1" fmla="*/ 114300 h 1274885"/>
              <a:gd name="connsiteX2" fmla="*/ 123093 w 237393"/>
              <a:gd name="connsiteY2" fmla="*/ 149470 h 1274885"/>
              <a:gd name="connsiteX3" fmla="*/ 149470 w 237393"/>
              <a:gd name="connsiteY3" fmla="*/ 184639 h 1274885"/>
              <a:gd name="connsiteX4" fmla="*/ 184639 w 237393"/>
              <a:gd name="connsiteY4" fmla="*/ 211016 h 1274885"/>
              <a:gd name="connsiteX5" fmla="*/ 237393 w 237393"/>
              <a:gd name="connsiteY5" fmla="*/ 263770 h 1274885"/>
              <a:gd name="connsiteX6" fmla="*/ 228600 w 237393"/>
              <a:gd name="connsiteY6" fmla="*/ 360485 h 1274885"/>
              <a:gd name="connsiteX7" fmla="*/ 211016 w 237393"/>
              <a:gd name="connsiteY7" fmla="*/ 395654 h 1274885"/>
              <a:gd name="connsiteX8" fmla="*/ 202223 w 237393"/>
              <a:gd name="connsiteY8" fmla="*/ 422031 h 1274885"/>
              <a:gd name="connsiteX9" fmla="*/ 184639 w 237393"/>
              <a:gd name="connsiteY9" fmla="*/ 448408 h 1274885"/>
              <a:gd name="connsiteX10" fmla="*/ 158262 w 237393"/>
              <a:gd name="connsiteY10" fmla="*/ 501162 h 1274885"/>
              <a:gd name="connsiteX11" fmla="*/ 158262 w 237393"/>
              <a:gd name="connsiteY11" fmla="*/ 914400 h 1274885"/>
              <a:gd name="connsiteX12" fmla="*/ 175846 w 237393"/>
              <a:gd name="connsiteY12" fmla="*/ 967154 h 1274885"/>
              <a:gd name="connsiteX13" fmla="*/ 184639 w 237393"/>
              <a:gd name="connsiteY13" fmla="*/ 1002323 h 1274885"/>
              <a:gd name="connsiteX14" fmla="*/ 193431 w 237393"/>
              <a:gd name="connsiteY14" fmla="*/ 1081454 h 1274885"/>
              <a:gd name="connsiteX15" fmla="*/ 202223 w 237393"/>
              <a:gd name="connsiteY15" fmla="*/ 1151793 h 1274885"/>
              <a:gd name="connsiteX16" fmla="*/ 202223 w 237393"/>
              <a:gd name="connsiteY16" fmla="*/ 1274885 h 1274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37393" h="1274885">
                <a:moveTo>
                  <a:pt x="0" y="0"/>
                </a:moveTo>
                <a:cubicBezTo>
                  <a:pt x="16285" y="40711"/>
                  <a:pt x="30742" y="87901"/>
                  <a:pt x="70339" y="114300"/>
                </a:cubicBezTo>
                <a:cubicBezTo>
                  <a:pt x="87924" y="126023"/>
                  <a:pt x="110412" y="132563"/>
                  <a:pt x="123093" y="149470"/>
                </a:cubicBezTo>
                <a:cubicBezTo>
                  <a:pt x="131885" y="161193"/>
                  <a:pt x="139108" y="174277"/>
                  <a:pt x="149470" y="184639"/>
                </a:cubicBezTo>
                <a:cubicBezTo>
                  <a:pt x="159832" y="195001"/>
                  <a:pt x="173747" y="201213"/>
                  <a:pt x="184639" y="211016"/>
                </a:cubicBezTo>
                <a:cubicBezTo>
                  <a:pt x="203124" y="227652"/>
                  <a:pt x="237393" y="263770"/>
                  <a:pt x="237393" y="263770"/>
                </a:cubicBezTo>
                <a:cubicBezTo>
                  <a:pt x="234462" y="296008"/>
                  <a:pt x="234949" y="328742"/>
                  <a:pt x="228600" y="360485"/>
                </a:cubicBezTo>
                <a:cubicBezTo>
                  <a:pt x="226030" y="373337"/>
                  <a:pt x="216179" y="383607"/>
                  <a:pt x="211016" y="395654"/>
                </a:cubicBezTo>
                <a:cubicBezTo>
                  <a:pt x="207365" y="404173"/>
                  <a:pt x="206368" y="413741"/>
                  <a:pt x="202223" y="422031"/>
                </a:cubicBezTo>
                <a:cubicBezTo>
                  <a:pt x="197497" y="431482"/>
                  <a:pt x="189365" y="438957"/>
                  <a:pt x="184639" y="448408"/>
                </a:cubicBezTo>
                <a:cubicBezTo>
                  <a:pt x="148237" y="521211"/>
                  <a:pt x="208655" y="425570"/>
                  <a:pt x="158262" y="501162"/>
                </a:cubicBezTo>
                <a:cubicBezTo>
                  <a:pt x="153904" y="631921"/>
                  <a:pt x="140846" y="780871"/>
                  <a:pt x="158262" y="914400"/>
                </a:cubicBezTo>
                <a:cubicBezTo>
                  <a:pt x="160659" y="932780"/>
                  <a:pt x="171350" y="949172"/>
                  <a:pt x="175846" y="967154"/>
                </a:cubicBezTo>
                <a:lnTo>
                  <a:pt x="184639" y="1002323"/>
                </a:lnTo>
                <a:cubicBezTo>
                  <a:pt x="187570" y="1028700"/>
                  <a:pt x="190330" y="1055096"/>
                  <a:pt x="193431" y="1081454"/>
                </a:cubicBezTo>
                <a:cubicBezTo>
                  <a:pt x="196192" y="1104921"/>
                  <a:pt x="201150" y="1128189"/>
                  <a:pt x="202223" y="1151793"/>
                </a:cubicBezTo>
                <a:cubicBezTo>
                  <a:pt x="204086" y="1192781"/>
                  <a:pt x="202223" y="1233854"/>
                  <a:pt x="202223" y="127488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6DF6E9-72A9-4769-9940-847D896D3069}"/>
              </a:ext>
            </a:extLst>
          </p:cNvPr>
          <p:cNvSpPr txBox="1"/>
          <p:nvPr/>
        </p:nvSpPr>
        <p:spPr>
          <a:xfrm>
            <a:off x="9641508" y="2835491"/>
            <a:ext cx="818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docker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78AC1F-C916-4CCE-A7E0-36F7D4031D22}"/>
              </a:ext>
            </a:extLst>
          </p:cNvPr>
          <p:cNvSpPr txBox="1"/>
          <p:nvPr/>
        </p:nvSpPr>
        <p:spPr>
          <a:xfrm>
            <a:off x="6374423" y="2875085"/>
            <a:ext cx="3036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6. brings up all services of K8S</a:t>
            </a:r>
          </a:p>
        </p:txBody>
      </p:sp>
    </p:spTree>
    <p:extLst>
      <p:ext uri="{BB962C8B-B14F-4D97-AF65-F5344CB8AC3E}">
        <p14:creationId xmlns:p14="http://schemas.microsoft.com/office/powerpoint/2010/main" val="23610217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2695C7B-0265-4654-A677-9B1B50B911D4}"/>
              </a:ext>
            </a:extLst>
          </p:cNvPr>
          <p:cNvSpPr/>
          <p:nvPr/>
        </p:nvSpPr>
        <p:spPr>
          <a:xfrm>
            <a:off x="1951892" y="5460023"/>
            <a:ext cx="8721970" cy="4747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Host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0860D27-9717-4674-8C70-1B6E508BC137}"/>
              </a:ext>
            </a:extLst>
          </p:cNvPr>
          <p:cNvSpPr/>
          <p:nvPr/>
        </p:nvSpPr>
        <p:spPr>
          <a:xfrm>
            <a:off x="6198577" y="4985238"/>
            <a:ext cx="4413738" cy="3516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VMM – </a:t>
            </a:r>
            <a:r>
              <a:rPr lang="en-US" dirty="0" err="1"/>
              <a:t>HyperV</a:t>
            </a:r>
            <a:r>
              <a:rPr lang="en-US" dirty="0"/>
              <a:t>/</a:t>
            </a:r>
            <a:r>
              <a:rPr lang="en-US" dirty="0" err="1"/>
              <a:t>Virtualbox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4C72863-07E3-414F-A566-CEF751B7AFA4}"/>
              </a:ext>
            </a:extLst>
          </p:cNvPr>
          <p:cNvSpPr/>
          <p:nvPr/>
        </p:nvSpPr>
        <p:spPr>
          <a:xfrm>
            <a:off x="6198577" y="1362808"/>
            <a:ext cx="4475285" cy="34993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72ECE3-BAAE-4EAE-A5D4-C11AAC6AA382}"/>
              </a:ext>
            </a:extLst>
          </p:cNvPr>
          <p:cNvSpPr txBox="1"/>
          <p:nvPr/>
        </p:nvSpPr>
        <p:spPr>
          <a:xfrm>
            <a:off x="6022731" y="1099038"/>
            <a:ext cx="1645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192.168.99.100</a:t>
            </a: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CAC687D-6B72-4C61-B5BA-2EDCE8E54E8D}"/>
              </a:ext>
            </a:extLst>
          </p:cNvPr>
          <p:cNvSpPr/>
          <p:nvPr/>
        </p:nvSpPr>
        <p:spPr>
          <a:xfrm>
            <a:off x="8951966" y="1622179"/>
            <a:ext cx="237393" cy="1274885"/>
          </a:xfrm>
          <a:custGeom>
            <a:avLst/>
            <a:gdLst>
              <a:gd name="connsiteX0" fmla="*/ 0 w 237393"/>
              <a:gd name="connsiteY0" fmla="*/ 0 h 1274885"/>
              <a:gd name="connsiteX1" fmla="*/ 70339 w 237393"/>
              <a:gd name="connsiteY1" fmla="*/ 114300 h 1274885"/>
              <a:gd name="connsiteX2" fmla="*/ 123093 w 237393"/>
              <a:gd name="connsiteY2" fmla="*/ 149470 h 1274885"/>
              <a:gd name="connsiteX3" fmla="*/ 149470 w 237393"/>
              <a:gd name="connsiteY3" fmla="*/ 184639 h 1274885"/>
              <a:gd name="connsiteX4" fmla="*/ 184639 w 237393"/>
              <a:gd name="connsiteY4" fmla="*/ 211016 h 1274885"/>
              <a:gd name="connsiteX5" fmla="*/ 237393 w 237393"/>
              <a:gd name="connsiteY5" fmla="*/ 263770 h 1274885"/>
              <a:gd name="connsiteX6" fmla="*/ 228600 w 237393"/>
              <a:gd name="connsiteY6" fmla="*/ 360485 h 1274885"/>
              <a:gd name="connsiteX7" fmla="*/ 211016 w 237393"/>
              <a:gd name="connsiteY7" fmla="*/ 395654 h 1274885"/>
              <a:gd name="connsiteX8" fmla="*/ 202223 w 237393"/>
              <a:gd name="connsiteY8" fmla="*/ 422031 h 1274885"/>
              <a:gd name="connsiteX9" fmla="*/ 184639 w 237393"/>
              <a:gd name="connsiteY9" fmla="*/ 448408 h 1274885"/>
              <a:gd name="connsiteX10" fmla="*/ 158262 w 237393"/>
              <a:gd name="connsiteY10" fmla="*/ 501162 h 1274885"/>
              <a:gd name="connsiteX11" fmla="*/ 158262 w 237393"/>
              <a:gd name="connsiteY11" fmla="*/ 914400 h 1274885"/>
              <a:gd name="connsiteX12" fmla="*/ 175846 w 237393"/>
              <a:gd name="connsiteY12" fmla="*/ 967154 h 1274885"/>
              <a:gd name="connsiteX13" fmla="*/ 184639 w 237393"/>
              <a:gd name="connsiteY13" fmla="*/ 1002323 h 1274885"/>
              <a:gd name="connsiteX14" fmla="*/ 193431 w 237393"/>
              <a:gd name="connsiteY14" fmla="*/ 1081454 h 1274885"/>
              <a:gd name="connsiteX15" fmla="*/ 202223 w 237393"/>
              <a:gd name="connsiteY15" fmla="*/ 1151793 h 1274885"/>
              <a:gd name="connsiteX16" fmla="*/ 202223 w 237393"/>
              <a:gd name="connsiteY16" fmla="*/ 1274885 h 1274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37393" h="1274885">
                <a:moveTo>
                  <a:pt x="0" y="0"/>
                </a:moveTo>
                <a:cubicBezTo>
                  <a:pt x="16285" y="40711"/>
                  <a:pt x="30742" y="87901"/>
                  <a:pt x="70339" y="114300"/>
                </a:cubicBezTo>
                <a:cubicBezTo>
                  <a:pt x="87924" y="126023"/>
                  <a:pt x="110412" y="132563"/>
                  <a:pt x="123093" y="149470"/>
                </a:cubicBezTo>
                <a:cubicBezTo>
                  <a:pt x="131885" y="161193"/>
                  <a:pt x="139108" y="174277"/>
                  <a:pt x="149470" y="184639"/>
                </a:cubicBezTo>
                <a:cubicBezTo>
                  <a:pt x="159832" y="195001"/>
                  <a:pt x="173747" y="201213"/>
                  <a:pt x="184639" y="211016"/>
                </a:cubicBezTo>
                <a:cubicBezTo>
                  <a:pt x="203124" y="227652"/>
                  <a:pt x="237393" y="263770"/>
                  <a:pt x="237393" y="263770"/>
                </a:cubicBezTo>
                <a:cubicBezTo>
                  <a:pt x="234462" y="296008"/>
                  <a:pt x="234949" y="328742"/>
                  <a:pt x="228600" y="360485"/>
                </a:cubicBezTo>
                <a:cubicBezTo>
                  <a:pt x="226030" y="373337"/>
                  <a:pt x="216179" y="383607"/>
                  <a:pt x="211016" y="395654"/>
                </a:cubicBezTo>
                <a:cubicBezTo>
                  <a:pt x="207365" y="404173"/>
                  <a:pt x="206368" y="413741"/>
                  <a:pt x="202223" y="422031"/>
                </a:cubicBezTo>
                <a:cubicBezTo>
                  <a:pt x="197497" y="431482"/>
                  <a:pt x="189365" y="438957"/>
                  <a:pt x="184639" y="448408"/>
                </a:cubicBezTo>
                <a:cubicBezTo>
                  <a:pt x="148237" y="521211"/>
                  <a:pt x="208655" y="425570"/>
                  <a:pt x="158262" y="501162"/>
                </a:cubicBezTo>
                <a:cubicBezTo>
                  <a:pt x="153904" y="631921"/>
                  <a:pt x="140846" y="780871"/>
                  <a:pt x="158262" y="914400"/>
                </a:cubicBezTo>
                <a:cubicBezTo>
                  <a:pt x="160659" y="932780"/>
                  <a:pt x="171350" y="949172"/>
                  <a:pt x="175846" y="967154"/>
                </a:cubicBezTo>
                <a:lnTo>
                  <a:pt x="184639" y="1002323"/>
                </a:lnTo>
                <a:cubicBezTo>
                  <a:pt x="187570" y="1028700"/>
                  <a:pt x="190330" y="1055096"/>
                  <a:pt x="193431" y="1081454"/>
                </a:cubicBezTo>
                <a:cubicBezTo>
                  <a:pt x="196192" y="1104921"/>
                  <a:pt x="201150" y="1128189"/>
                  <a:pt x="202223" y="1151793"/>
                </a:cubicBezTo>
                <a:cubicBezTo>
                  <a:pt x="204086" y="1192781"/>
                  <a:pt x="202223" y="1233854"/>
                  <a:pt x="202223" y="127488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01BD8D-E8FE-4407-A09C-4D3E93A14858}"/>
              </a:ext>
            </a:extLst>
          </p:cNvPr>
          <p:cNvSpPr txBox="1"/>
          <p:nvPr/>
        </p:nvSpPr>
        <p:spPr>
          <a:xfrm>
            <a:off x="9097782" y="2074955"/>
            <a:ext cx="818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docker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F7DCAC-B09F-4DED-BB65-282CFB4A792B}"/>
              </a:ext>
            </a:extLst>
          </p:cNvPr>
          <p:cNvSpPr txBox="1"/>
          <p:nvPr/>
        </p:nvSpPr>
        <p:spPr>
          <a:xfrm>
            <a:off x="422955" y="2646456"/>
            <a:ext cx="2731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$ </a:t>
            </a:r>
            <a:r>
              <a:rPr lang="en-US" dirty="0" err="1"/>
              <a:t>kubectl</a:t>
            </a:r>
            <a:r>
              <a:rPr lang="en-US" dirty="0"/>
              <a:t> create –f </a:t>
            </a:r>
            <a:r>
              <a:rPr lang="en-US" dirty="0" err="1"/>
              <a:t>pod.yml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649AE2-E547-4D20-8FC8-6E4E5865F21E}"/>
              </a:ext>
            </a:extLst>
          </p:cNvPr>
          <p:cNvSpPr txBox="1"/>
          <p:nvPr/>
        </p:nvSpPr>
        <p:spPr>
          <a:xfrm>
            <a:off x="6576646" y="2171700"/>
            <a:ext cx="1327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k8s Services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5EBC7CA-BFCE-4CB6-A323-BB275D889BC6}"/>
              </a:ext>
            </a:extLst>
          </p:cNvPr>
          <p:cNvCxnSpPr>
            <a:stCxn id="8" idx="3"/>
            <a:endCxn id="9" idx="1"/>
          </p:cNvCxnSpPr>
          <p:nvPr/>
        </p:nvCxnSpPr>
        <p:spPr>
          <a:xfrm flipV="1">
            <a:off x="3154793" y="2356366"/>
            <a:ext cx="3421853" cy="474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6CFD0E8-26B6-4863-B6AB-72849731A3E8}"/>
              </a:ext>
            </a:extLst>
          </p:cNvPr>
          <p:cNvSpPr txBox="1"/>
          <p:nvPr/>
        </p:nvSpPr>
        <p:spPr>
          <a:xfrm>
            <a:off x="3648808" y="2461790"/>
            <a:ext cx="2426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Conf present in </a:t>
            </a:r>
            <a:r>
              <a:rPr lang="en-US" dirty="0" err="1"/>
              <a:t>pod.yml</a:t>
            </a:r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2B83888-EFAB-47CA-86AF-7F1E4089D7D5}"/>
              </a:ext>
            </a:extLst>
          </p:cNvPr>
          <p:cNvSpPr/>
          <p:nvPr/>
        </p:nvSpPr>
        <p:spPr>
          <a:xfrm>
            <a:off x="7838342" y="3846634"/>
            <a:ext cx="1134207" cy="5978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956E815-054B-4256-A847-3C06D5794F07}"/>
              </a:ext>
            </a:extLst>
          </p:cNvPr>
          <p:cNvSpPr/>
          <p:nvPr/>
        </p:nvSpPr>
        <p:spPr>
          <a:xfrm>
            <a:off x="9355015" y="3846634"/>
            <a:ext cx="1104922" cy="6374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Nginx:80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8375567-238A-4A1E-BAE0-A9B6E1845CC8}"/>
              </a:ext>
            </a:extLst>
          </p:cNvPr>
          <p:cNvCxnSpPr>
            <a:stCxn id="9" idx="3"/>
          </p:cNvCxnSpPr>
          <p:nvPr/>
        </p:nvCxnSpPr>
        <p:spPr>
          <a:xfrm flipV="1">
            <a:off x="7904285" y="2250831"/>
            <a:ext cx="1068264" cy="1055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5AC20D4-7A90-43F5-B2C0-31AD1989C8C6}"/>
              </a:ext>
            </a:extLst>
          </p:cNvPr>
          <p:cNvCxnSpPr>
            <a:stCxn id="7" idx="2"/>
            <a:endCxn id="14" idx="0"/>
          </p:cNvCxnSpPr>
          <p:nvPr/>
        </p:nvCxnSpPr>
        <p:spPr>
          <a:xfrm>
            <a:off x="9506997" y="2444287"/>
            <a:ext cx="400479" cy="1402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1204E13-3CE8-4FE8-B523-4D4CD4991D83}"/>
              </a:ext>
            </a:extLst>
          </p:cNvPr>
          <p:cNvCxnSpPr>
            <a:stCxn id="7" idx="2"/>
            <a:endCxn id="13" idx="0"/>
          </p:cNvCxnSpPr>
          <p:nvPr/>
        </p:nvCxnSpPr>
        <p:spPr>
          <a:xfrm flipH="1">
            <a:off x="8405446" y="2444287"/>
            <a:ext cx="1101551" cy="1402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45C849D7-A437-4948-8A88-CB49E5CBAF23}"/>
              </a:ext>
            </a:extLst>
          </p:cNvPr>
          <p:cNvSpPr txBox="1"/>
          <p:nvPr/>
        </p:nvSpPr>
        <p:spPr>
          <a:xfrm>
            <a:off x="9479619" y="4378515"/>
            <a:ext cx="923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IP:No</a:t>
            </a:r>
            <a:r>
              <a:rPr lang="en-US" dirty="0"/>
              <a:t> IP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B9F9C4F-136C-451B-A771-23D4F05FF708}"/>
              </a:ext>
            </a:extLst>
          </p:cNvPr>
          <p:cNvSpPr/>
          <p:nvPr/>
        </p:nvSpPr>
        <p:spPr>
          <a:xfrm>
            <a:off x="7707788" y="4343317"/>
            <a:ext cx="13628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"172.17.0.4"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91BEDAB-1A2A-4A27-AF7B-364A8ADDC8C8}"/>
              </a:ext>
            </a:extLst>
          </p:cNvPr>
          <p:cNvSpPr/>
          <p:nvPr/>
        </p:nvSpPr>
        <p:spPr>
          <a:xfrm>
            <a:off x="8624621" y="3789485"/>
            <a:ext cx="956964" cy="536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Shared </a:t>
            </a:r>
            <a:r>
              <a:rPr lang="en-US" dirty="0" err="1"/>
              <a:t>vintf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C0D7E16-F1A4-4B86-9463-530ACA9B8183}"/>
              </a:ext>
            </a:extLst>
          </p:cNvPr>
          <p:cNvSpPr txBox="1"/>
          <p:nvPr/>
        </p:nvSpPr>
        <p:spPr>
          <a:xfrm>
            <a:off x="76385" y="193375"/>
            <a:ext cx="606294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POD</a:t>
            </a:r>
          </a:p>
          <a:p>
            <a:pPr marL="342900" indent="-342900">
              <a:buAutoNum type="arabicPeriod"/>
            </a:pPr>
            <a:r>
              <a:rPr lang="en-US" dirty="0"/>
              <a:t>Establish a shared network for the container</a:t>
            </a:r>
          </a:p>
          <a:p>
            <a:pPr marL="342900" indent="-342900">
              <a:buAutoNum type="arabicPeriod"/>
            </a:pPr>
            <a:r>
              <a:rPr lang="en-US" dirty="0"/>
              <a:t>Watches over the container and brings it up if it goes down</a:t>
            </a:r>
          </a:p>
          <a:p>
            <a:pPr marL="342900" indent="-342900">
              <a:buAutoNum type="arabicPeriod"/>
            </a:pPr>
            <a:r>
              <a:rPr lang="en-US" dirty="0"/>
              <a:t>Scale containers as a bundle 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CCAE716-9A1F-4E5E-97C3-2C1D17F22EB4}"/>
              </a:ext>
            </a:extLst>
          </p:cNvPr>
          <p:cNvSpPr txBox="1"/>
          <p:nvPr/>
        </p:nvSpPr>
        <p:spPr>
          <a:xfrm>
            <a:off x="6642474" y="2424467"/>
            <a:ext cx="1075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Pod conf object</a:t>
            </a:r>
          </a:p>
        </p:txBody>
      </p:sp>
    </p:spTree>
    <p:extLst>
      <p:ext uri="{BB962C8B-B14F-4D97-AF65-F5344CB8AC3E}">
        <p14:creationId xmlns:p14="http://schemas.microsoft.com/office/powerpoint/2010/main" val="23717530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BD5AC89-7911-4869-9C8E-62FD244C0489}"/>
              </a:ext>
            </a:extLst>
          </p:cNvPr>
          <p:cNvSpPr/>
          <p:nvPr/>
        </p:nvSpPr>
        <p:spPr>
          <a:xfrm>
            <a:off x="800100" y="932013"/>
            <a:ext cx="1907931" cy="24706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4BDF50-FA1E-4897-9E43-918DD6286ED5}"/>
              </a:ext>
            </a:extLst>
          </p:cNvPr>
          <p:cNvSpPr txBox="1"/>
          <p:nvPr/>
        </p:nvSpPr>
        <p:spPr>
          <a:xfrm>
            <a:off x="388146" y="536332"/>
            <a:ext cx="2731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POD : my-</a:t>
            </a:r>
            <a:r>
              <a:rPr lang="en-US" dirty="0" err="1"/>
              <a:t>nginx</a:t>
            </a:r>
            <a:r>
              <a:rPr lang="en-US" dirty="0"/>
              <a:t>: 172.17.0.2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840E6FA-1C6F-4CE3-8E0C-39C54200D08A}"/>
              </a:ext>
            </a:extLst>
          </p:cNvPr>
          <p:cNvSpPr/>
          <p:nvPr/>
        </p:nvSpPr>
        <p:spPr>
          <a:xfrm>
            <a:off x="800100" y="1547475"/>
            <a:ext cx="1107831" cy="7121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Nginx:80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F8DE52A-BD72-4E1D-ADD5-0968AC91F26E}"/>
              </a:ext>
            </a:extLst>
          </p:cNvPr>
          <p:cNvSpPr/>
          <p:nvPr/>
        </p:nvSpPr>
        <p:spPr>
          <a:xfrm>
            <a:off x="800100" y="2519025"/>
            <a:ext cx="1107831" cy="7121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Nginx:80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E929C9-B0EF-4232-A3CD-CB079C6CBFD5}"/>
              </a:ext>
            </a:extLst>
          </p:cNvPr>
          <p:cNvSpPr txBox="1"/>
          <p:nvPr/>
        </p:nvSpPr>
        <p:spPr>
          <a:xfrm>
            <a:off x="0" y="932013"/>
            <a:ext cx="71686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>
                <a:solidFill>
                  <a:srgbClr val="FF0000"/>
                </a:solidFill>
              </a:rPr>
              <a:t>X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DC349EA-E01B-4914-A932-17536DE2EB95}"/>
              </a:ext>
            </a:extLst>
          </p:cNvPr>
          <p:cNvSpPr/>
          <p:nvPr/>
        </p:nvSpPr>
        <p:spPr>
          <a:xfrm>
            <a:off x="4108938" y="760564"/>
            <a:ext cx="1907931" cy="24706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7E822F-F8BE-41D7-BF36-A31E53B58C6E}"/>
              </a:ext>
            </a:extLst>
          </p:cNvPr>
          <p:cNvSpPr txBox="1"/>
          <p:nvPr/>
        </p:nvSpPr>
        <p:spPr>
          <a:xfrm>
            <a:off x="3696984" y="364883"/>
            <a:ext cx="2731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POD : my-</a:t>
            </a:r>
            <a:r>
              <a:rPr lang="en-US" dirty="0" err="1"/>
              <a:t>nginx</a:t>
            </a:r>
            <a:r>
              <a:rPr lang="en-US" dirty="0"/>
              <a:t>: 172.17.0.2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E723383-188E-48E8-A0EE-2925CC23339B}"/>
              </a:ext>
            </a:extLst>
          </p:cNvPr>
          <p:cNvSpPr/>
          <p:nvPr/>
        </p:nvSpPr>
        <p:spPr>
          <a:xfrm>
            <a:off x="4108938" y="1376026"/>
            <a:ext cx="1799493" cy="7121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Nginx:80</a:t>
            </a:r>
          </a:p>
          <a:p>
            <a:pPr algn="ctr"/>
            <a:r>
              <a:rPr lang="en-US" dirty="0"/>
              <a:t>Dburl:localhost:3306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50DD9A6-BDC8-44F3-8872-C60E5369928B}"/>
              </a:ext>
            </a:extLst>
          </p:cNvPr>
          <p:cNvSpPr/>
          <p:nvPr/>
        </p:nvSpPr>
        <p:spPr>
          <a:xfrm>
            <a:off x="4108938" y="2347576"/>
            <a:ext cx="1107831" cy="7121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Mysql:3306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FEFF76F-462E-4A3F-8A3B-102D393C6E18}"/>
              </a:ext>
            </a:extLst>
          </p:cNvPr>
          <p:cNvSpPr txBox="1"/>
          <p:nvPr/>
        </p:nvSpPr>
        <p:spPr>
          <a:xfrm>
            <a:off x="3771900" y="3429000"/>
            <a:ext cx="2576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is </a:t>
            </a:r>
            <a:r>
              <a:rPr lang="en-US" dirty="0" err="1"/>
              <a:t>technicaly</a:t>
            </a:r>
            <a:r>
              <a:rPr lang="en-US" dirty="0"/>
              <a:t> possible</a:t>
            </a:r>
          </a:p>
          <a:p>
            <a:r>
              <a:rPr lang="en-US" dirty="0"/>
              <a:t>Should I do this?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53D95EB-0E81-48A8-8524-CD673614DA36}"/>
              </a:ext>
            </a:extLst>
          </p:cNvPr>
          <p:cNvCxnSpPr>
            <a:stCxn id="9" idx="4"/>
            <a:endCxn id="10" idx="0"/>
          </p:cNvCxnSpPr>
          <p:nvPr/>
        </p:nvCxnSpPr>
        <p:spPr>
          <a:xfrm flipH="1">
            <a:off x="4662854" y="2088203"/>
            <a:ext cx="345831" cy="2593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B9B464C8-BF84-42B0-B3E2-658E266351A6}"/>
              </a:ext>
            </a:extLst>
          </p:cNvPr>
          <p:cNvSpPr/>
          <p:nvPr/>
        </p:nvSpPr>
        <p:spPr>
          <a:xfrm>
            <a:off x="7048029" y="760564"/>
            <a:ext cx="1907931" cy="24706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2596240-F56B-4158-BFF7-F6F15B2E266D}"/>
              </a:ext>
            </a:extLst>
          </p:cNvPr>
          <p:cNvSpPr txBox="1"/>
          <p:nvPr/>
        </p:nvSpPr>
        <p:spPr>
          <a:xfrm>
            <a:off x="6636075" y="364883"/>
            <a:ext cx="2731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POD : my-</a:t>
            </a:r>
            <a:r>
              <a:rPr lang="en-US" dirty="0" err="1"/>
              <a:t>nginx</a:t>
            </a:r>
            <a:r>
              <a:rPr lang="en-US" dirty="0"/>
              <a:t>: 172.17.0.3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8C95DEC-D8BB-4D03-AF35-443232C73A3E}"/>
              </a:ext>
            </a:extLst>
          </p:cNvPr>
          <p:cNvSpPr/>
          <p:nvPr/>
        </p:nvSpPr>
        <p:spPr>
          <a:xfrm>
            <a:off x="7048029" y="1376026"/>
            <a:ext cx="1799493" cy="7121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Nginx:80</a:t>
            </a:r>
          </a:p>
          <a:p>
            <a:pPr algn="ctr"/>
            <a:r>
              <a:rPr lang="en-US" dirty="0"/>
              <a:t>Dburl:localhost:3306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523624E-DDB0-4A37-AEA2-233F2ED6CFC4}"/>
              </a:ext>
            </a:extLst>
          </p:cNvPr>
          <p:cNvSpPr/>
          <p:nvPr/>
        </p:nvSpPr>
        <p:spPr>
          <a:xfrm>
            <a:off x="7048029" y="2347576"/>
            <a:ext cx="1107831" cy="7121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Mysql:3306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19037DC-C4D5-49FD-817F-44D4085C4727}"/>
              </a:ext>
            </a:extLst>
          </p:cNvPr>
          <p:cNvCxnSpPr>
            <a:stCxn id="16" idx="4"/>
            <a:endCxn id="17" idx="0"/>
          </p:cNvCxnSpPr>
          <p:nvPr/>
        </p:nvCxnSpPr>
        <p:spPr>
          <a:xfrm flipH="1">
            <a:off x="7601945" y="2088203"/>
            <a:ext cx="345831" cy="2593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7E041A5-2D3E-4DC9-9D3E-37BC427D10D1}"/>
              </a:ext>
            </a:extLst>
          </p:cNvPr>
          <p:cNvSpPr txBox="1"/>
          <p:nvPr/>
        </p:nvSpPr>
        <p:spPr>
          <a:xfrm>
            <a:off x="3771900" y="3982973"/>
            <a:ext cx="60857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Design decision:   current scenario </a:t>
            </a:r>
            <a:r>
              <a:rPr lang="en-US" dirty="0">
                <a:solidFill>
                  <a:srgbClr val="FF0000"/>
                </a:solidFill>
              </a:rPr>
              <a:t>X</a:t>
            </a:r>
          </a:p>
          <a:p>
            <a:r>
              <a:rPr lang="en-US" dirty="0"/>
              <a:t>All containers within a pod should have the same scaling needs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B843116-C2BA-496A-AA0D-B1FACE55D2EC}"/>
              </a:ext>
            </a:extLst>
          </p:cNvPr>
          <p:cNvSpPr/>
          <p:nvPr/>
        </p:nvSpPr>
        <p:spPr>
          <a:xfrm>
            <a:off x="984738" y="5169877"/>
            <a:ext cx="1907931" cy="7561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Calc portfolio</a:t>
            </a:r>
          </a:p>
          <a:p>
            <a:pPr algn="ctr"/>
            <a:r>
              <a:rPr lang="en-US" dirty="0"/>
              <a:t>localhost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97CF4E4-751D-4548-90D6-1EA7160E8AD1}"/>
              </a:ext>
            </a:extLst>
          </p:cNvPr>
          <p:cNvSpPr/>
          <p:nvPr/>
        </p:nvSpPr>
        <p:spPr>
          <a:xfrm>
            <a:off x="2584938" y="5829339"/>
            <a:ext cx="1620716" cy="3693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Fetch gold price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39B4E3B-A18E-4CA3-809E-A95CD6636E02}"/>
              </a:ext>
            </a:extLst>
          </p:cNvPr>
          <p:cNvCxnSpPr/>
          <p:nvPr/>
        </p:nvCxnSpPr>
        <p:spPr>
          <a:xfrm>
            <a:off x="483577" y="4400550"/>
            <a:ext cx="1019908" cy="7827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43C0D7C-4E53-4661-BFB6-A583C3BF2D07}"/>
              </a:ext>
            </a:extLst>
          </p:cNvPr>
          <p:cNvCxnSpPr>
            <a:stCxn id="22" idx="6"/>
            <a:endCxn id="23" idx="0"/>
          </p:cNvCxnSpPr>
          <p:nvPr/>
        </p:nvCxnSpPr>
        <p:spPr>
          <a:xfrm>
            <a:off x="2892669" y="5547932"/>
            <a:ext cx="502627" cy="2814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BBC86A2-AC26-4835-90AF-D832F8A7961D}"/>
              </a:ext>
            </a:extLst>
          </p:cNvPr>
          <p:cNvCxnSpPr>
            <a:stCxn id="23" idx="1"/>
            <a:endCxn id="22" idx="5"/>
          </p:cNvCxnSpPr>
          <p:nvPr/>
        </p:nvCxnSpPr>
        <p:spPr>
          <a:xfrm flipH="1" flipV="1">
            <a:off x="2613259" y="5815257"/>
            <a:ext cx="209027" cy="68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2D90A26-E667-43ED-87C2-52E969791CC3}"/>
              </a:ext>
            </a:extLst>
          </p:cNvPr>
          <p:cNvCxnSpPr>
            <a:stCxn id="22" idx="2"/>
          </p:cNvCxnSpPr>
          <p:nvPr/>
        </p:nvCxnSpPr>
        <p:spPr>
          <a:xfrm flipH="1" flipV="1">
            <a:off x="174380" y="5336931"/>
            <a:ext cx="810358" cy="211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4C87D3AD-C542-4BA8-AEF9-A9543F3E7143}"/>
              </a:ext>
            </a:extLst>
          </p:cNvPr>
          <p:cNvSpPr txBox="1"/>
          <p:nvPr/>
        </p:nvSpPr>
        <p:spPr>
          <a:xfrm>
            <a:off x="2855519" y="5572342"/>
            <a:ext cx="16139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Nano services/sidecars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643732F-DB5A-4F3B-BFA3-5F978A58CE87}"/>
              </a:ext>
            </a:extLst>
          </p:cNvPr>
          <p:cNvSpPr/>
          <p:nvPr/>
        </p:nvSpPr>
        <p:spPr>
          <a:xfrm>
            <a:off x="815748" y="4761061"/>
            <a:ext cx="3518860" cy="20221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B07C4C1-5C19-4EB2-BBE5-BF47E0EC5603}"/>
              </a:ext>
            </a:extLst>
          </p:cNvPr>
          <p:cNvSpPr txBox="1"/>
          <p:nvPr/>
        </p:nvSpPr>
        <p:spPr>
          <a:xfrm>
            <a:off x="483577" y="4444578"/>
            <a:ext cx="5038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POD : my-</a:t>
            </a:r>
            <a:r>
              <a:rPr lang="en-US" dirty="0" err="1"/>
              <a:t>nginx</a:t>
            </a:r>
            <a:r>
              <a:rPr lang="en-US" dirty="0"/>
              <a:t>: 172.17.0.2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A98C1BB-F979-4EB7-8C98-1B8CCF8C29D7}"/>
              </a:ext>
            </a:extLst>
          </p:cNvPr>
          <p:cNvCxnSpPr/>
          <p:nvPr/>
        </p:nvCxnSpPr>
        <p:spPr>
          <a:xfrm flipV="1">
            <a:off x="6242538" y="3138854"/>
            <a:ext cx="572214" cy="936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60C2AC63-7A91-463C-A7F7-7909DC42DF5E}"/>
              </a:ext>
            </a:extLst>
          </p:cNvPr>
          <p:cNvSpPr txBox="1"/>
          <p:nvPr/>
        </p:nvSpPr>
        <p:spPr>
          <a:xfrm>
            <a:off x="6328707" y="81318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LB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11EB17C-5A86-48F5-AEF5-9B4B09ED8D82}"/>
              </a:ext>
            </a:extLst>
          </p:cNvPr>
          <p:cNvCxnSpPr>
            <a:endCxn id="39" idx="1"/>
          </p:cNvCxnSpPr>
          <p:nvPr/>
        </p:nvCxnSpPr>
        <p:spPr>
          <a:xfrm>
            <a:off x="4662853" y="81318"/>
            <a:ext cx="1665854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58C621BE-08AE-43ED-85EE-5385A1D27BA0}"/>
              </a:ext>
            </a:extLst>
          </p:cNvPr>
          <p:cNvSpPr txBox="1"/>
          <p:nvPr/>
        </p:nvSpPr>
        <p:spPr>
          <a:xfrm>
            <a:off x="3886440" y="-111162"/>
            <a:ext cx="896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register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44DF458-F5A0-466A-9CFC-BB546FCDD341}"/>
              </a:ext>
            </a:extLst>
          </p:cNvPr>
          <p:cNvCxnSpPr>
            <a:stCxn id="39" idx="2"/>
            <a:endCxn id="8" idx="0"/>
          </p:cNvCxnSpPr>
          <p:nvPr/>
        </p:nvCxnSpPr>
        <p:spPr>
          <a:xfrm flipH="1" flipV="1">
            <a:off x="5062903" y="364883"/>
            <a:ext cx="1469546" cy="85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815BE15-139E-4048-A32F-1DA56157C3AE}"/>
              </a:ext>
            </a:extLst>
          </p:cNvPr>
          <p:cNvCxnSpPr>
            <a:stCxn id="8" idx="2"/>
            <a:endCxn id="9" idx="0"/>
          </p:cNvCxnSpPr>
          <p:nvPr/>
        </p:nvCxnSpPr>
        <p:spPr>
          <a:xfrm flipH="1">
            <a:off x="5008685" y="734215"/>
            <a:ext cx="54218" cy="6418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95D37B87-F628-42FD-BD9B-8076F9F8F8D0}"/>
              </a:ext>
            </a:extLst>
          </p:cNvPr>
          <p:cNvSpPr txBox="1"/>
          <p:nvPr/>
        </p:nvSpPr>
        <p:spPr>
          <a:xfrm>
            <a:off x="7423120" y="6598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login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4AB5AB60-8CBB-4DFE-8AB9-8A4D77A5495F}"/>
              </a:ext>
            </a:extLst>
          </p:cNvPr>
          <p:cNvCxnSpPr>
            <a:stCxn id="47" idx="1"/>
            <a:endCxn id="39" idx="3"/>
          </p:cNvCxnSpPr>
          <p:nvPr/>
        </p:nvCxnSpPr>
        <p:spPr>
          <a:xfrm flipH="1">
            <a:off x="6736191" y="191264"/>
            <a:ext cx="686929" cy="74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35AC21C6-23AF-4B41-AFA7-2D780DE115CA}"/>
              </a:ext>
            </a:extLst>
          </p:cNvPr>
          <p:cNvCxnSpPr>
            <a:stCxn id="39" idx="3"/>
            <a:endCxn id="15" idx="0"/>
          </p:cNvCxnSpPr>
          <p:nvPr/>
        </p:nvCxnSpPr>
        <p:spPr>
          <a:xfrm>
            <a:off x="6736191" y="265984"/>
            <a:ext cx="1265803" cy="988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AC473981-C680-49FC-8681-C91F90D8DAF0}"/>
              </a:ext>
            </a:extLst>
          </p:cNvPr>
          <p:cNvCxnSpPr>
            <a:stCxn id="15" idx="2"/>
            <a:endCxn id="16" idx="0"/>
          </p:cNvCxnSpPr>
          <p:nvPr/>
        </p:nvCxnSpPr>
        <p:spPr>
          <a:xfrm flipH="1">
            <a:off x="7947776" y="734215"/>
            <a:ext cx="54218" cy="6418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CDC8B7DC-24D6-4811-8156-F8FB8EF5AD77}"/>
              </a:ext>
            </a:extLst>
          </p:cNvPr>
          <p:cNvSpPr/>
          <p:nvPr/>
        </p:nvSpPr>
        <p:spPr>
          <a:xfrm>
            <a:off x="6860821" y="5130465"/>
            <a:ext cx="1907931" cy="7529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A3F0049-706D-4E94-8D2D-EA7D2DDC6708}"/>
              </a:ext>
            </a:extLst>
          </p:cNvPr>
          <p:cNvSpPr txBox="1"/>
          <p:nvPr/>
        </p:nvSpPr>
        <p:spPr>
          <a:xfrm>
            <a:off x="6448867" y="4734784"/>
            <a:ext cx="2731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POD : my-</a:t>
            </a:r>
            <a:r>
              <a:rPr lang="en-US" dirty="0" err="1"/>
              <a:t>nginx</a:t>
            </a:r>
            <a:r>
              <a:rPr lang="en-US" dirty="0"/>
              <a:t>: 172.17.0.2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6AED79E7-38FD-4881-9056-87210965C825}"/>
              </a:ext>
            </a:extLst>
          </p:cNvPr>
          <p:cNvSpPr/>
          <p:nvPr/>
        </p:nvSpPr>
        <p:spPr>
          <a:xfrm>
            <a:off x="6844935" y="5309124"/>
            <a:ext cx="1799493" cy="4017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Nginx:80</a:t>
            </a:r>
          </a:p>
          <a:p>
            <a:pPr algn="ctr"/>
            <a:r>
              <a:rPr lang="en-US" dirty="0"/>
              <a:t>Dburl:localhost:3306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26C3763-638A-47EB-9A82-B7201F4757D3}"/>
              </a:ext>
            </a:extLst>
          </p:cNvPr>
          <p:cNvSpPr/>
          <p:nvPr/>
        </p:nvSpPr>
        <p:spPr>
          <a:xfrm>
            <a:off x="9857605" y="5104116"/>
            <a:ext cx="1907931" cy="7529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14C19C9A-96A3-4E82-81C7-311C4F5C307D}"/>
              </a:ext>
            </a:extLst>
          </p:cNvPr>
          <p:cNvSpPr/>
          <p:nvPr/>
        </p:nvSpPr>
        <p:spPr>
          <a:xfrm>
            <a:off x="10187134" y="5137390"/>
            <a:ext cx="1107831" cy="7121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Mysql:3306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C32C720-EC33-4444-94A4-9BCC8CC13C35}"/>
              </a:ext>
            </a:extLst>
          </p:cNvPr>
          <p:cNvSpPr txBox="1"/>
          <p:nvPr/>
        </p:nvSpPr>
        <p:spPr>
          <a:xfrm>
            <a:off x="5982766" y="5336897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LB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6EC9A23-89B0-4186-9294-846B567355A2}"/>
              </a:ext>
            </a:extLst>
          </p:cNvPr>
          <p:cNvSpPr txBox="1"/>
          <p:nvPr/>
        </p:nvSpPr>
        <p:spPr>
          <a:xfrm>
            <a:off x="9168511" y="4682044"/>
            <a:ext cx="2731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POD : my-</a:t>
            </a:r>
            <a:r>
              <a:rPr lang="en-US" dirty="0" err="1"/>
              <a:t>nginx</a:t>
            </a:r>
            <a:r>
              <a:rPr lang="en-US" dirty="0"/>
              <a:t>: 172.17.0.3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8EB69DCA-BBBD-4BE7-B75A-554F8D622BCD}"/>
              </a:ext>
            </a:extLst>
          </p:cNvPr>
          <p:cNvSpPr/>
          <p:nvPr/>
        </p:nvSpPr>
        <p:spPr>
          <a:xfrm>
            <a:off x="7013221" y="5282865"/>
            <a:ext cx="1907931" cy="7529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0CE9F06-08EB-433B-8F74-F518BB90921B}"/>
              </a:ext>
            </a:extLst>
          </p:cNvPr>
          <p:cNvSpPr txBox="1"/>
          <p:nvPr/>
        </p:nvSpPr>
        <p:spPr>
          <a:xfrm>
            <a:off x="6601267" y="4887184"/>
            <a:ext cx="2731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POD : my-</a:t>
            </a:r>
            <a:r>
              <a:rPr lang="en-US" dirty="0" err="1"/>
              <a:t>nginx</a:t>
            </a:r>
            <a:r>
              <a:rPr lang="en-US" dirty="0"/>
              <a:t>: 172.17.0.2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8E85517D-E4D9-4B46-A57D-D07B89AD91DF}"/>
              </a:ext>
            </a:extLst>
          </p:cNvPr>
          <p:cNvSpPr/>
          <p:nvPr/>
        </p:nvSpPr>
        <p:spPr>
          <a:xfrm>
            <a:off x="6997335" y="5461524"/>
            <a:ext cx="1799493" cy="4017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Nginx:80</a:t>
            </a:r>
          </a:p>
          <a:p>
            <a:pPr algn="ctr"/>
            <a:r>
              <a:rPr lang="en-US" dirty="0"/>
              <a:t>Dburl:localhost:3306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A0A1A5EA-8FFB-4FA6-ACA2-8F20142CDB55}"/>
              </a:ext>
            </a:extLst>
          </p:cNvPr>
          <p:cNvSpPr/>
          <p:nvPr/>
        </p:nvSpPr>
        <p:spPr>
          <a:xfrm>
            <a:off x="7165621" y="5435265"/>
            <a:ext cx="1907931" cy="7529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943A3BD-2A28-4A01-B67F-AC992227A496}"/>
              </a:ext>
            </a:extLst>
          </p:cNvPr>
          <p:cNvSpPr txBox="1"/>
          <p:nvPr/>
        </p:nvSpPr>
        <p:spPr>
          <a:xfrm>
            <a:off x="6753667" y="5039584"/>
            <a:ext cx="2731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POD : my-</a:t>
            </a:r>
            <a:r>
              <a:rPr lang="en-US" dirty="0" err="1"/>
              <a:t>nginx</a:t>
            </a:r>
            <a:r>
              <a:rPr lang="en-US" dirty="0"/>
              <a:t>: 172.17.0.2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CD6DB0E4-361A-4937-9860-4DFD10ADE550}"/>
              </a:ext>
            </a:extLst>
          </p:cNvPr>
          <p:cNvSpPr/>
          <p:nvPr/>
        </p:nvSpPr>
        <p:spPr>
          <a:xfrm>
            <a:off x="7149735" y="5613924"/>
            <a:ext cx="1799493" cy="4017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Nginx:80</a:t>
            </a:r>
          </a:p>
          <a:p>
            <a:pPr algn="ctr"/>
            <a:r>
              <a:rPr lang="en-US" dirty="0"/>
              <a:t>Dburl:localhost:3306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31C4FCD1-3037-410A-B540-1633526D88E0}"/>
              </a:ext>
            </a:extLst>
          </p:cNvPr>
          <p:cNvSpPr/>
          <p:nvPr/>
        </p:nvSpPr>
        <p:spPr>
          <a:xfrm>
            <a:off x="7318021" y="5587665"/>
            <a:ext cx="1907931" cy="7529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F01C449-442C-4A9C-B015-F3766B27CB46}"/>
              </a:ext>
            </a:extLst>
          </p:cNvPr>
          <p:cNvSpPr txBox="1"/>
          <p:nvPr/>
        </p:nvSpPr>
        <p:spPr>
          <a:xfrm>
            <a:off x="6906067" y="5191984"/>
            <a:ext cx="2731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POD : my-</a:t>
            </a:r>
            <a:r>
              <a:rPr lang="en-US" dirty="0" err="1"/>
              <a:t>nginx</a:t>
            </a:r>
            <a:r>
              <a:rPr lang="en-US" dirty="0"/>
              <a:t>: 172.17.0.2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2793A70D-71A2-47EC-8368-D66D781A6335}"/>
              </a:ext>
            </a:extLst>
          </p:cNvPr>
          <p:cNvSpPr/>
          <p:nvPr/>
        </p:nvSpPr>
        <p:spPr>
          <a:xfrm>
            <a:off x="7302135" y="5766324"/>
            <a:ext cx="1799493" cy="4017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Nginx:80</a:t>
            </a:r>
          </a:p>
          <a:p>
            <a:pPr algn="ctr"/>
            <a:r>
              <a:rPr lang="en-US" dirty="0"/>
              <a:t>Dburl:localhost:3306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3C30CAAE-8867-4334-9CBA-4443B8CCBC8D}"/>
              </a:ext>
            </a:extLst>
          </p:cNvPr>
          <p:cNvCxnSpPr>
            <a:stCxn id="59" idx="3"/>
          </p:cNvCxnSpPr>
          <p:nvPr/>
        </p:nvCxnSpPr>
        <p:spPr>
          <a:xfrm flipV="1">
            <a:off x="6390250" y="5071850"/>
            <a:ext cx="182686" cy="449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6498CB43-7834-41B3-8382-360E760B0648}"/>
              </a:ext>
            </a:extLst>
          </p:cNvPr>
          <p:cNvCxnSpPr>
            <a:stCxn id="59" idx="3"/>
          </p:cNvCxnSpPr>
          <p:nvPr/>
        </p:nvCxnSpPr>
        <p:spPr>
          <a:xfrm>
            <a:off x="6390250" y="5521563"/>
            <a:ext cx="911885" cy="7561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CCE282CF-DB3A-4B28-92F4-CBAA0F70663C}"/>
              </a:ext>
            </a:extLst>
          </p:cNvPr>
          <p:cNvSpPr txBox="1"/>
          <p:nvPr/>
        </p:nvSpPr>
        <p:spPr>
          <a:xfrm>
            <a:off x="1176661" y="144986"/>
            <a:ext cx="1163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Pea pod</a:t>
            </a:r>
          </a:p>
        </p:txBody>
      </p:sp>
    </p:spTree>
    <p:extLst>
      <p:ext uri="{BB962C8B-B14F-4D97-AF65-F5344CB8AC3E}">
        <p14:creationId xmlns:p14="http://schemas.microsoft.com/office/powerpoint/2010/main" val="24746798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8907D50-DEAF-4749-A687-65FB8E45C45E}"/>
              </a:ext>
            </a:extLst>
          </p:cNvPr>
          <p:cNvSpPr/>
          <p:nvPr/>
        </p:nvSpPr>
        <p:spPr>
          <a:xfrm>
            <a:off x="1951892" y="5460023"/>
            <a:ext cx="8721970" cy="4747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Host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7862D0D-75FE-4FF2-88D8-89E3D36A614D}"/>
              </a:ext>
            </a:extLst>
          </p:cNvPr>
          <p:cNvSpPr/>
          <p:nvPr/>
        </p:nvSpPr>
        <p:spPr>
          <a:xfrm>
            <a:off x="6198577" y="4985238"/>
            <a:ext cx="4413738" cy="3516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VMM – </a:t>
            </a:r>
            <a:r>
              <a:rPr lang="en-US" dirty="0" err="1"/>
              <a:t>HyperV</a:t>
            </a:r>
            <a:r>
              <a:rPr lang="en-US" dirty="0"/>
              <a:t>/</a:t>
            </a:r>
            <a:r>
              <a:rPr lang="en-US" dirty="0" err="1"/>
              <a:t>Virtualbox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5B94B2B-26A2-4993-9EBD-20A3B9164425}"/>
              </a:ext>
            </a:extLst>
          </p:cNvPr>
          <p:cNvSpPr/>
          <p:nvPr/>
        </p:nvSpPr>
        <p:spPr>
          <a:xfrm>
            <a:off x="6198577" y="1362808"/>
            <a:ext cx="4475285" cy="34993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539F4A-F182-43C0-A407-503319A6781C}"/>
              </a:ext>
            </a:extLst>
          </p:cNvPr>
          <p:cNvSpPr txBox="1"/>
          <p:nvPr/>
        </p:nvSpPr>
        <p:spPr>
          <a:xfrm>
            <a:off x="6022731" y="1099038"/>
            <a:ext cx="1645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192.168.99.100</a:t>
            </a: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3BE2B61-327F-4588-982E-A4C6135A5CBD}"/>
              </a:ext>
            </a:extLst>
          </p:cNvPr>
          <p:cNvSpPr/>
          <p:nvPr/>
        </p:nvSpPr>
        <p:spPr>
          <a:xfrm>
            <a:off x="8951966" y="1622179"/>
            <a:ext cx="237393" cy="1274885"/>
          </a:xfrm>
          <a:custGeom>
            <a:avLst/>
            <a:gdLst>
              <a:gd name="connsiteX0" fmla="*/ 0 w 237393"/>
              <a:gd name="connsiteY0" fmla="*/ 0 h 1274885"/>
              <a:gd name="connsiteX1" fmla="*/ 70339 w 237393"/>
              <a:gd name="connsiteY1" fmla="*/ 114300 h 1274885"/>
              <a:gd name="connsiteX2" fmla="*/ 123093 w 237393"/>
              <a:gd name="connsiteY2" fmla="*/ 149470 h 1274885"/>
              <a:gd name="connsiteX3" fmla="*/ 149470 w 237393"/>
              <a:gd name="connsiteY3" fmla="*/ 184639 h 1274885"/>
              <a:gd name="connsiteX4" fmla="*/ 184639 w 237393"/>
              <a:gd name="connsiteY4" fmla="*/ 211016 h 1274885"/>
              <a:gd name="connsiteX5" fmla="*/ 237393 w 237393"/>
              <a:gd name="connsiteY5" fmla="*/ 263770 h 1274885"/>
              <a:gd name="connsiteX6" fmla="*/ 228600 w 237393"/>
              <a:gd name="connsiteY6" fmla="*/ 360485 h 1274885"/>
              <a:gd name="connsiteX7" fmla="*/ 211016 w 237393"/>
              <a:gd name="connsiteY7" fmla="*/ 395654 h 1274885"/>
              <a:gd name="connsiteX8" fmla="*/ 202223 w 237393"/>
              <a:gd name="connsiteY8" fmla="*/ 422031 h 1274885"/>
              <a:gd name="connsiteX9" fmla="*/ 184639 w 237393"/>
              <a:gd name="connsiteY9" fmla="*/ 448408 h 1274885"/>
              <a:gd name="connsiteX10" fmla="*/ 158262 w 237393"/>
              <a:gd name="connsiteY10" fmla="*/ 501162 h 1274885"/>
              <a:gd name="connsiteX11" fmla="*/ 158262 w 237393"/>
              <a:gd name="connsiteY11" fmla="*/ 914400 h 1274885"/>
              <a:gd name="connsiteX12" fmla="*/ 175846 w 237393"/>
              <a:gd name="connsiteY12" fmla="*/ 967154 h 1274885"/>
              <a:gd name="connsiteX13" fmla="*/ 184639 w 237393"/>
              <a:gd name="connsiteY13" fmla="*/ 1002323 h 1274885"/>
              <a:gd name="connsiteX14" fmla="*/ 193431 w 237393"/>
              <a:gd name="connsiteY14" fmla="*/ 1081454 h 1274885"/>
              <a:gd name="connsiteX15" fmla="*/ 202223 w 237393"/>
              <a:gd name="connsiteY15" fmla="*/ 1151793 h 1274885"/>
              <a:gd name="connsiteX16" fmla="*/ 202223 w 237393"/>
              <a:gd name="connsiteY16" fmla="*/ 1274885 h 1274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37393" h="1274885">
                <a:moveTo>
                  <a:pt x="0" y="0"/>
                </a:moveTo>
                <a:cubicBezTo>
                  <a:pt x="16285" y="40711"/>
                  <a:pt x="30742" y="87901"/>
                  <a:pt x="70339" y="114300"/>
                </a:cubicBezTo>
                <a:cubicBezTo>
                  <a:pt x="87924" y="126023"/>
                  <a:pt x="110412" y="132563"/>
                  <a:pt x="123093" y="149470"/>
                </a:cubicBezTo>
                <a:cubicBezTo>
                  <a:pt x="131885" y="161193"/>
                  <a:pt x="139108" y="174277"/>
                  <a:pt x="149470" y="184639"/>
                </a:cubicBezTo>
                <a:cubicBezTo>
                  <a:pt x="159832" y="195001"/>
                  <a:pt x="173747" y="201213"/>
                  <a:pt x="184639" y="211016"/>
                </a:cubicBezTo>
                <a:cubicBezTo>
                  <a:pt x="203124" y="227652"/>
                  <a:pt x="237393" y="263770"/>
                  <a:pt x="237393" y="263770"/>
                </a:cubicBezTo>
                <a:cubicBezTo>
                  <a:pt x="234462" y="296008"/>
                  <a:pt x="234949" y="328742"/>
                  <a:pt x="228600" y="360485"/>
                </a:cubicBezTo>
                <a:cubicBezTo>
                  <a:pt x="226030" y="373337"/>
                  <a:pt x="216179" y="383607"/>
                  <a:pt x="211016" y="395654"/>
                </a:cubicBezTo>
                <a:cubicBezTo>
                  <a:pt x="207365" y="404173"/>
                  <a:pt x="206368" y="413741"/>
                  <a:pt x="202223" y="422031"/>
                </a:cubicBezTo>
                <a:cubicBezTo>
                  <a:pt x="197497" y="431482"/>
                  <a:pt x="189365" y="438957"/>
                  <a:pt x="184639" y="448408"/>
                </a:cubicBezTo>
                <a:cubicBezTo>
                  <a:pt x="148237" y="521211"/>
                  <a:pt x="208655" y="425570"/>
                  <a:pt x="158262" y="501162"/>
                </a:cubicBezTo>
                <a:cubicBezTo>
                  <a:pt x="153904" y="631921"/>
                  <a:pt x="140846" y="780871"/>
                  <a:pt x="158262" y="914400"/>
                </a:cubicBezTo>
                <a:cubicBezTo>
                  <a:pt x="160659" y="932780"/>
                  <a:pt x="171350" y="949172"/>
                  <a:pt x="175846" y="967154"/>
                </a:cubicBezTo>
                <a:lnTo>
                  <a:pt x="184639" y="1002323"/>
                </a:lnTo>
                <a:cubicBezTo>
                  <a:pt x="187570" y="1028700"/>
                  <a:pt x="190330" y="1055096"/>
                  <a:pt x="193431" y="1081454"/>
                </a:cubicBezTo>
                <a:cubicBezTo>
                  <a:pt x="196192" y="1104921"/>
                  <a:pt x="201150" y="1128189"/>
                  <a:pt x="202223" y="1151793"/>
                </a:cubicBezTo>
                <a:cubicBezTo>
                  <a:pt x="204086" y="1192781"/>
                  <a:pt x="202223" y="1233854"/>
                  <a:pt x="202223" y="127488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837F80-0D64-45A2-855C-9CB70E404918}"/>
              </a:ext>
            </a:extLst>
          </p:cNvPr>
          <p:cNvSpPr txBox="1"/>
          <p:nvPr/>
        </p:nvSpPr>
        <p:spPr>
          <a:xfrm>
            <a:off x="9097782" y="2074955"/>
            <a:ext cx="818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docker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DBE5AE-710B-4552-9A01-EB6B6ECFF7F0}"/>
              </a:ext>
            </a:extLst>
          </p:cNvPr>
          <p:cNvSpPr txBox="1"/>
          <p:nvPr/>
        </p:nvSpPr>
        <p:spPr>
          <a:xfrm>
            <a:off x="422955" y="2646456"/>
            <a:ext cx="2731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$ </a:t>
            </a:r>
            <a:r>
              <a:rPr lang="en-US" dirty="0" err="1"/>
              <a:t>kubectl</a:t>
            </a:r>
            <a:r>
              <a:rPr lang="en-US" dirty="0"/>
              <a:t> create –f </a:t>
            </a:r>
            <a:r>
              <a:rPr lang="en-US" dirty="0" err="1"/>
              <a:t>pod.yml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AB15EE-6B5B-4997-9344-2AF8983841F0}"/>
              </a:ext>
            </a:extLst>
          </p:cNvPr>
          <p:cNvSpPr txBox="1"/>
          <p:nvPr/>
        </p:nvSpPr>
        <p:spPr>
          <a:xfrm>
            <a:off x="6576646" y="2171700"/>
            <a:ext cx="1327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k8s Services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31F9E4A-9331-4402-B041-1163608A0597}"/>
              </a:ext>
            </a:extLst>
          </p:cNvPr>
          <p:cNvCxnSpPr>
            <a:stCxn id="8" idx="3"/>
            <a:endCxn id="9" idx="1"/>
          </p:cNvCxnSpPr>
          <p:nvPr/>
        </p:nvCxnSpPr>
        <p:spPr>
          <a:xfrm flipV="1">
            <a:off x="3154793" y="2356366"/>
            <a:ext cx="3421853" cy="474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E5CE779-A60B-4FAE-A2D1-039F86DE0371}"/>
              </a:ext>
            </a:extLst>
          </p:cNvPr>
          <p:cNvSpPr txBox="1"/>
          <p:nvPr/>
        </p:nvSpPr>
        <p:spPr>
          <a:xfrm>
            <a:off x="3648808" y="2461790"/>
            <a:ext cx="2426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Conf present in </a:t>
            </a:r>
            <a:r>
              <a:rPr lang="en-US" dirty="0" err="1"/>
              <a:t>pod.yml</a:t>
            </a:r>
            <a:endParaRPr lang="en-US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6BA03C6-47E1-4F9E-9FDF-203F4810A402}"/>
              </a:ext>
            </a:extLst>
          </p:cNvPr>
          <p:cNvCxnSpPr>
            <a:stCxn id="9" idx="3"/>
          </p:cNvCxnSpPr>
          <p:nvPr/>
        </p:nvCxnSpPr>
        <p:spPr>
          <a:xfrm flipV="1">
            <a:off x="7904285" y="2250831"/>
            <a:ext cx="1068264" cy="1055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7BB9557-A006-4F80-8126-0921644B91A7}"/>
              </a:ext>
            </a:extLst>
          </p:cNvPr>
          <p:cNvSpPr txBox="1"/>
          <p:nvPr/>
        </p:nvSpPr>
        <p:spPr>
          <a:xfrm>
            <a:off x="6642474" y="2424467"/>
            <a:ext cx="1075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Pod conf object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F05DB9B-6BD7-4D80-B37A-B3607DC65E58}"/>
              </a:ext>
            </a:extLst>
          </p:cNvPr>
          <p:cNvSpPr/>
          <p:nvPr/>
        </p:nvSpPr>
        <p:spPr>
          <a:xfrm>
            <a:off x="7071837" y="3572093"/>
            <a:ext cx="1907931" cy="7529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15A654F-6374-4E1E-BACA-13A12BB7C588}"/>
              </a:ext>
            </a:extLst>
          </p:cNvPr>
          <p:cNvSpPr/>
          <p:nvPr/>
        </p:nvSpPr>
        <p:spPr>
          <a:xfrm>
            <a:off x="7055951" y="3750752"/>
            <a:ext cx="1799493" cy="4017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Nginx:80</a:t>
            </a:r>
          </a:p>
          <a:p>
            <a:pPr algn="ctr"/>
            <a:r>
              <a:rPr lang="en-US" dirty="0"/>
              <a:t>Dburl:localhost:3306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A1A7A7F-949E-4DC3-A320-64B0FAD5E042}"/>
              </a:ext>
            </a:extLst>
          </p:cNvPr>
          <p:cNvSpPr/>
          <p:nvPr/>
        </p:nvSpPr>
        <p:spPr>
          <a:xfrm>
            <a:off x="7224237" y="3724493"/>
            <a:ext cx="1907931" cy="7529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B1B41B4-3A3F-4021-987A-4CFFBD871EC8}"/>
              </a:ext>
            </a:extLst>
          </p:cNvPr>
          <p:cNvSpPr txBox="1"/>
          <p:nvPr/>
        </p:nvSpPr>
        <p:spPr>
          <a:xfrm>
            <a:off x="6812283" y="3328812"/>
            <a:ext cx="2731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POD : my-</a:t>
            </a:r>
            <a:r>
              <a:rPr lang="en-US" dirty="0" err="1"/>
              <a:t>nginx</a:t>
            </a:r>
            <a:r>
              <a:rPr lang="en-US" dirty="0"/>
              <a:t>: 172.17.0.2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A38C381E-B0A1-4FD6-8622-319F3EF3659A}"/>
              </a:ext>
            </a:extLst>
          </p:cNvPr>
          <p:cNvSpPr/>
          <p:nvPr/>
        </p:nvSpPr>
        <p:spPr>
          <a:xfrm>
            <a:off x="7208351" y="3903152"/>
            <a:ext cx="1799493" cy="4017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Nginx:80</a:t>
            </a:r>
          </a:p>
          <a:p>
            <a:pPr algn="ctr"/>
            <a:r>
              <a:rPr lang="en-US" dirty="0"/>
              <a:t>Dburl:localhost:3306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D06CD5A-8F44-45D6-8F67-A68DD7A306BB}"/>
              </a:ext>
            </a:extLst>
          </p:cNvPr>
          <p:cNvSpPr/>
          <p:nvPr/>
        </p:nvSpPr>
        <p:spPr>
          <a:xfrm>
            <a:off x="7376637" y="3876893"/>
            <a:ext cx="1907931" cy="7529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6E14FA7-692A-4D36-BFF1-102D153E384F}"/>
              </a:ext>
            </a:extLst>
          </p:cNvPr>
          <p:cNvSpPr txBox="1"/>
          <p:nvPr/>
        </p:nvSpPr>
        <p:spPr>
          <a:xfrm>
            <a:off x="6964683" y="3481212"/>
            <a:ext cx="2731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POD : my-</a:t>
            </a:r>
            <a:r>
              <a:rPr lang="en-US" dirty="0" err="1"/>
              <a:t>nginx</a:t>
            </a:r>
            <a:r>
              <a:rPr lang="en-US" dirty="0"/>
              <a:t>: 172.17.0.2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DE46A99-BA2D-47AE-84BA-1A3B701D7E5F}"/>
              </a:ext>
            </a:extLst>
          </p:cNvPr>
          <p:cNvSpPr/>
          <p:nvPr/>
        </p:nvSpPr>
        <p:spPr>
          <a:xfrm>
            <a:off x="7360751" y="4055552"/>
            <a:ext cx="1799493" cy="4017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Nginx:80</a:t>
            </a:r>
          </a:p>
          <a:p>
            <a:pPr algn="ctr"/>
            <a:r>
              <a:rPr lang="en-US" dirty="0"/>
              <a:t>Dburl:localhost:3306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4F78C27-7D84-40D5-9E39-0FB4EA9E31DD}"/>
              </a:ext>
            </a:extLst>
          </p:cNvPr>
          <p:cNvSpPr/>
          <p:nvPr/>
        </p:nvSpPr>
        <p:spPr>
          <a:xfrm>
            <a:off x="7529037" y="4029293"/>
            <a:ext cx="1907931" cy="7529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C38927C-7EC3-4CEB-BA24-818E59E010C2}"/>
              </a:ext>
            </a:extLst>
          </p:cNvPr>
          <p:cNvSpPr txBox="1"/>
          <p:nvPr/>
        </p:nvSpPr>
        <p:spPr>
          <a:xfrm>
            <a:off x="7117083" y="3633612"/>
            <a:ext cx="2731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POD : my-</a:t>
            </a:r>
            <a:r>
              <a:rPr lang="en-US" dirty="0" err="1"/>
              <a:t>nginx</a:t>
            </a:r>
            <a:r>
              <a:rPr lang="en-US" dirty="0"/>
              <a:t>: 172.17.0.2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FA3C6FD-89E5-4BAC-8718-419EC131E996}"/>
              </a:ext>
            </a:extLst>
          </p:cNvPr>
          <p:cNvSpPr/>
          <p:nvPr/>
        </p:nvSpPr>
        <p:spPr>
          <a:xfrm>
            <a:off x="7513151" y="4207952"/>
            <a:ext cx="1799493" cy="4017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Nginx:80</a:t>
            </a:r>
          </a:p>
          <a:p>
            <a:pPr algn="ctr"/>
            <a:r>
              <a:rPr lang="en-US" dirty="0"/>
              <a:t>Dburl:localhost:3306</a:t>
            </a:r>
          </a:p>
        </p:txBody>
      </p:sp>
    </p:spTree>
    <p:extLst>
      <p:ext uri="{BB962C8B-B14F-4D97-AF65-F5344CB8AC3E}">
        <p14:creationId xmlns:p14="http://schemas.microsoft.com/office/powerpoint/2010/main" val="21698039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3041F72-E2AF-4553-AD5F-03AE9102B851}"/>
              </a:ext>
            </a:extLst>
          </p:cNvPr>
          <p:cNvSpPr/>
          <p:nvPr/>
        </p:nvSpPr>
        <p:spPr>
          <a:xfrm>
            <a:off x="7315201" y="386862"/>
            <a:ext cx="1767253" cy="11342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Apache2:8080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1B4A15-E176-4C88-8FB1-DD01AF012A6D}"/>
              </a:ext>
            </a:extLst>
          </p:cNvPr>
          <p:cNvSpPr txBox="1"/>
          <p:nvPr/>
        </p:nvSpPr>
        <p:spPr>
          <a:xfrm>
            <a:off x="7785893" y="1521069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1.2.3.4</a:t>
            </a:r>
          </a:p>
        </p:txBody>
      </p:sp>
      <p:sp>
        <p:nvSpPr>
          <p:cNvPr id="4" name="Smiley Face 3">
            <a:extLst>
              <a:ext uri="{FF2B5EF4-FFF2-40B4-BE49-F238E27FC236}">
                <a16:creationId xmlns:a16="http://schemas.microsoft.com/office/drawing/2014/main" id="{30E713C3-4E73-4E51-A743-AA9693758984}"/>
              </a:ext>
            </a:extLst>
          </p:cNvPr>
          <p:cNvSpPr/>
          <p:nvPr/>
        </p:nvSpPr>
        <p:spPr>
          <a:xfrm>
            <a:off x="369277" y="650631"/>
            <a:ext cx="817685" cy="870438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72AA457-0A71-4497-92AC-07EDAC4B9EC0}"/>
              </a:ext>
            </a:extLst>
          </p:cNvPr>
          <p:cNvCxnSpPr>
            <a:cxnSpLocks/>
            <a:stCxn id="15" idx="3"/>
            <a:endCxn id="2" idx="1"/>
          </p:cNvCxnSpPr>
          <p:nvPr/>
        </p:nvCxnSpPr>
        <p:spPr>
          <a:xfrm flipV="1">
            <a:off x="4789732" y="953966"/>
            <a:ext cx="2525469" cy="346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0FE5E07D-F9B6-4AF5-AE8D-7A17A2E36ECA}"/>
              </a:ext>
            </a:extLst>
          </p:cNvPr>
          <p:cNvSpPr/>
          <p:nvPr/>
        </p:nvSpPr>
        <p:spPr>
          <a:xfrm>
            <a:off x="7467601" y="2042801"/>
            <a:ext cx="1767253" cy="11342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Apache2:8080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B8D6A4-4BF3-439C-8398-600BC8C88F29}"/>
              </a:ext>
            </a:extLst>
          </p:cNvPr>
          <p:cNvSpPr txBox="1"/>
          <p:nvPr/>
        </p:nvSpPr>
        <p:spPr>
          <a:xfrm>
            <a:off x="7938293" y="3177008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1.2.3.5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EC72D3E-739F-47BA-B4D7-D9F52DFC878E}"/>
              </a:ext>
            </a:extLst>
          </p:cNvPr>
          <p:cNvCxnSpPr>
            <a:cxnSpLocks/>
            <a:stCxn id="15" idx="3"/>
            <a:endCxn id="8" idx="1"/>
          </p:cNvCxnSpPr>
          <p:nvPr/>
        </p:nvCxnSpPr>
        <p:spPr>
          <a:xfrm>
            <a:off x="4789732" y="1300584"/>
            <a:ext cx="2677869" cy="1309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1C1DC440-7FE8-4446-ACB7-CA6F6C832FB0}"/>
              </a:ext>
            </a:extLst>
          </p:cNvPr>
          <p:cNvSpPr/>
          <p:nvPr/>
        </p:nvSpPr>
        <p:spPr>
          <a:xfrm>
            <a:off x="3022479" y="733480"/>
            <a:ext cx="1767253" cy="11342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haproxy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F5D3C4E-EF31-4F86-8299-050CE1E12E34}"/>
              </a:ext>
            </a:extLst>
          </p:cNvPr>
          <p:cNvSpPr txBox="1"/>
          <p:nvPr/>
        </p:nvSpPr>
        <p:spPr>
          <a:xfrm>
            <a:off x="3227874" y="386862"/>
            <a:ext cx="1356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6.7.8.9:8888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B9EF8F1-24C4-4FA3-AD38-B2445805AC10}"/>
              </a:ext>
            </a:extLst>
          </p:cNvPr>
          <p:cNvSpPr txBox="1"/>
          <p:nvPr/>
        </p:nvSpPr>
        <p:spPr>
          <a:xfrm>
            <a:off x="3022479" y="1878760"/>
            <a:ext cx="1990673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Backend endpoints (round robin, fair scheduler)</a:t>
            </a:r>
          </a:p>
          <a:p>
            <a:r>
              <a:rPr lang="en-US" sz="1050" dirty="0"/>
              <a:t>	1.2.3.4:8080</a:t>
            </a:r>
          </a:p>
          <a:p>
            <a:r>
              <a:rPr lang="en-US" sz="1050" dirty="0"/>
              <a:t>	1.2.3.5:8080</a:t>
            </a:r>
          </a:p>
          <a:p>
            <a:r>
              <a:rPr lang="en-US" sz="1050" dirty="0"/>
              <a:t>	1.236:8080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471D94E-9034-4354-8CF8-9CDDBA4195D0}"/>
              </a:ext>
            </a:extLst>
          </p:cNvPr>
          <p:cNvCxnSpPr>
            <a:stCxn id="4" idx="6"/>
            <a:endCxn id="15" idx="1"/>
          </p:cNvCxnSpPr>
          <p:nvPr/>
        </p:nvCxnSpPr>
        <p:spPr>
          <a:xfrm>
            <a:off x="1186962" y="1085850"/>
            <a:ext cx="1835517" cy="214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591FBF3-145B-41D3-B4C4-31C4B4E6E199}"/>
              </a:ext>
            </a:extLst>
          </p:cNvPr>
          <p:cNvSpPr txBox="1"/>
          <p:nvPr/>
        </p:nvSpPr>
        <p:spPr>
          <a:xfrm>
            <a:off x="1094199" y="560511"/>
            <a:ext cx="1356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6.7.8.9:8888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B1CE7A4-EBF5-4293-B5A1-4E2F67733467}"/>
              </a:ext>
            </a:extLst>
          </p:cNvPr>
          <p:cNvSpPr txBox="1"/>
          <p:nvPr/>
        </p:nvSpPr>
        <p:spPr>
          <a:xfrm>
            <a:off x="344610" y="3103685"/>
            <a:ext cx="4446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Hit load balancers IP  get routed to end point 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FAF0A5E-E23B-4E15-B8D2-4B2B330C2CA2}"/>
              </a:ext>
            </a:extLst>
          </p:cNvPr>
          <p:cNvSpPr/>
          <p:nvPr/>
        </p:nvSpPr>
        <p:spPr>
          <a:xfrm>
            <a:off x="7466745" y="3698740"/>
            <a:ext cx="1767253" cy="11342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Apache2:8080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3ACB13D-B011-4B30-B432-5D66386C646D}"/>
              </a:ext>
            </a:extLst>
          </p:cNvPr>
          <p:cNvSpPr txBox="1"/>
          <p:nvPr/>
        </p:nvSpPr>
        <p:spPr>
          <a:xfrm>
            <a:off x="7937437" y="4832947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1.2.3.6</a:t>
            </a:r>
          </a:p>
        </p:txBody>
      </p:sp>
    </p:spTree>
    <p:extLst>
      <p:ext uri="{BB962C8B-B14F-4D97-AF65-F5344CB8AC3E}">
        <p14:creationId xmlns:p14="http://schemas.microsoft.com/office/powerpoint/2010/main" val="20709742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2223</TotalTime>
  <Words>1044</Words>
  <Application>Microsoft Office PowerPoint</Application>
  <PresentationFormat>Widescreen</PresentationFormat>
  <Paragraphs>373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Aditya S P</dc:creator>
  <cp:lastModifiedBy>Aditya S P</cp:lastModifiedBy>
  <cp:revision>38</cp:revision>
  <dcterms:created xsi:type="dcterms:W3CDTF">2020-04-09T01:13:58Z</dcterms:created>
  <dcterms:modified xsi:type="dcterms:W3CDTF">2020-04-10T14:17:13Z</dcterms:modified>
</cp:coreProperties>
</file>