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50.xml" ContentType="application/vnd.openxmlformats-officedocument.presentationml.sl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146.xml" ContentType="application/vnd.openxmlformats-officedocument.presentationml.notesSlide+xml"/>
  <Override PartName="/ppt/notesSlides/notesSlide15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diagrams/colors4.xml" ContentType="application/vnd.openxmlformats-officedocument.drawingml.diagramColors+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diagrams/drawing8.xml" ContentType="application/vnd.ms-office.drawingml.diagramDrawing+xml"/>
  <Override PartName="/ppt/notesSlides/notesSlide129.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diagrams/quickStyle8.xml" ContentType="application/vnd.openxmlformats-officedocument.drawingml.diagramStyl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diagrams/colors1.xml" ContentType="application/vnd.openxmlformats-officedocument.drawingml.diagramColors+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diagrams/colors6.xml" ContentType="application/vnd.openxmlformats-officedocument.drawingml.diagramColors+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notesSlides/notesSlide126.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diagrams/quickStyle5.xml" ContentType="application/vnd.openxmlformats-officedocument.drawingml.diagramStyl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diagrams/layout8.xml" ContentType="application/vnd.openxmlformats-officedocument.drawingml.diagramLayout+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diagrams/data9.xml" ContentType="application/vnd.openxmlformats-officedocument.drawingml.diagramData+xml"/>
  <Override PartName="/ppt/slides/slide168.xml" ContentType="application/vnd.openxmlformats-officedocument.presentationml.slide+xml"/>
  <Override PartName="/ppt/notesSlides/notesSlide51.xml" ContentType="application/vnd.openxmlformats-officedocument.presentationml.notesSlide+xml"/>
  <Override PartName="/ppt/slides/slide157.xml" ContentType="application/vnd.openxmlformats-officedocument.presentationml.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5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diagrams/drawing2.xml" ContentType="application/vnd.ms-office.drawingml.diagramDrawing+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slides/slide129.xml" ContentType="application/vnd.openxmlformats-officedocument.presentationml.slide+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139.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diagrams/drawing7.xml" ContentType="application/vnd.ms-office.drawingml.diagramDrawing+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diagrams/drawing4.xml" ContentType="application/vnd.ms-office.drawingml.diagramDrawing+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diagrams/drawing9.xml" ContentType="application/vnd.ms-office.drawingml.diagramDrawing+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diagrams/quickStyle9.xml" ContentType="application/vnd.openxmlformats-officedocument.drawingml.diagramStyle+xml"/>
  <Override PartName="/ppt/notesSlides/notesSlide155.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diagrams/colors2.xml" ContentType="application/vnd.openxmlformats-officedocument.drawingml.diagramColors+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149.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diagrams/drawing6.xml" ContentType="application/vnd.ms-office.drawingml.diagramDrawing+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diagrams/quickStyle6.xml" ContentType="application/vnd.openxmlformats-officedocument.drawingml.diagramStyle+xml"/>
  <Override PartName="/ppt/notesSlides/notesSlide116.xml" ContentType="application/vnd.openxmlformats-officedocument.presentationml.notesSlide+xml"/>
  <Override PartName="/ppt/slides/slide58.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3"/>
  </p:notesMasterIdLst>
  <p:sldIdLst>
    <p:sldId id="288" r:id="rId2"/>
    <p:sldId id="290" r:id="rId3"/>
    <p:sldId id="293" r:id="rId4"/>
    <p:sldId id="291" r:id="rId5"/>
    <p:sldId id="289" r:id="rId6"/>
    <p:sldId id="320" r:id="rId7"/>
    <p:sldId id="294" r:id="rId8"/>
    <p:sldId id="295" r:id="rId9"/>
    <p:sldId id="301" r:id="rId10"/>
    <p:sldId id="296" r:id="rId11"/>
    <p:sldId id="297" r:id="rId12"/>
    <p:sldId id="298" r:id="rId13"/>
    <p:sldId id="299" r:id="rId14"/>
    <p:sldId id="300" r:id="rId15"/>
    <p:sldId id="302" r:id="rId16"/>
    <p:sldId id="321" r:id="rId17"/>
    <p:sldId id="303" r:id="rId18"/>
    <p:sldId id="322" r:id="rId19"/>
    <p:sldId id="304" r:id="rId20"/>
    <p:sldId id="305" r:id="rId21"/>
    <p:sldId id="307" r:id="rId22"/>
    <p:sldId id="308" r:id="rId23"/>
    <p:sldId id="309" r:id="rId24"/>
    <p:sldId id="310" r:id="rId25"/>
    <p:sldId id="311" r:id="rId26"/>
    <p:sldId id="313" r:id="rId27"/>
    <p:sldId id="314" r:id="rId28"/>
    <p:sldId id="315" r:id="rId29"/>
    <p:sldId id="328" r:id="rId30"/>
    <p:sldId id="329" r:id="rId31"/>
    <p:sldId id="316" r:id="rId32"/>
    <p:sldId id="317" r:id="rId33"/>
    <p:sldId id="318" r:id="rId34"/>
    <p:sldId id="319" r:id="rId35"/>
    <p:sldId id="323" r:id="rId36"/>
    <p:sldId id="324" r:id="rId37"/>
    <p:sldId id="325" r:id="rId38"/>
    <p:sldId id="326" r:id="rId39"/>
    <p:sldId id="327" r:id="rId40"/>
    <p:sldId id="330" r:id="rId41"/>
    <p:sldId id="331" r:id="rId42"/>
    <p:sldId id="332" r:id="rId43"/>
    <p:sldId id="333" r:id="rId44"/>
    <p:sldId id="334" r:id="rId45"/>
    <p:sldId id="335" r:id="rId46"/>
    <p:sldId id="336" r:id="rId47"/>
    <p:sldId id="337" r:id="rId48"/>
    <p:sldId id="338" r:id="rId49"/>
    <p:sldId id="339" r:id="rId50"/>
    <p:sldId id="340" r:id="rId51"/>
    <p:sldId id="341" r:id="rId52"/>
    <p:sldId id="342" r:id="rId53"/>
    <p:sldId id="343" r:id="rId54"/>
    <p:sldId id="344" r:id="rId55"/>
    <p:sldId id="345" r:id="rId56"/>
    <p:sldId id="346" r:id="rId57"/>
    <p:sldId id="347" r:id="rId58"/>
    <p:sldId id="348" r:id="rId59"/>
    <p:sldId id="349" r:id="rId60"/>
    <p:sldId id="350" r:id="rId61"/>
    <p:sldId id="351" r:id="rId62"/>
    <p:sldId id="352" r:id="rId63"/>
    <p:sldId id="353" r:id="rId64"/>
    <p:sldId id="354" r:id="rId65"/>
    <p:sldId id="355" r:id="rId66"/>
    <p:sldId id="356" r:id="rId67"/>
    <p:sldId id="357" r:id="rId68"/>
    <p:sldId id="358" r:id="rId69"/>
    <p:sldId id="359" r:id="rId70"/>
    <p:sldId id="360" r:id="rId71"/>
    <p:sldId id="361" r:id="rId72"/>
    <p:sldId id="362" r:id="rId73"/>
    <p:sldId id="363" r:id="rId74"/>
    <p:sldId id="364" r:id="rId75"/>
    <p:sldId id="366" r:id="rId76"/>
    <p:sldId id="365" r:id="rId77"/>
    <p:sldId id="369" r:id="rId78"/>
    <p:sldId id="370" r:id="rId79"/>
    <p:sldId id="367" r:id="rId80"/>
    <p:sldId id="368" r:id="rId81"/>
    <p:sldId id="478" r:id="rId82"/>
    <p:sldId id="479" r:id="rId83"/>
    <p:sldId id="480" r:id="rId84"/>
    <p:sldId id="481" r:id="rId85"/>
    <p:sldId id="482" r:id="rId86"/>
    <p:sldId id="483" r:id="rId87"/>
    <p:sldId id="484" r:id="rId88"/>
    <p:sldId id="485" r:id="rId89"/>
    <p:sldId id="486" r:id="rId90"/>
    <p:sldId id="487" r:id="rId91"/>
    <p:sldId id="488" r:id="rId92"/>
    <p:sldId id="490" r:id="rId93"/>
    <p:sldId id="491" r:id="rId94"/>
    <p:sldId id="492" r:id="rId95"/>
    <p:sldId id="507" r:id="rId96"/>
    <p:sldId id="501" r:id="rId97"/>
    <p:sldId id="502" r:id="rId98"/>
    <p:sldId id="503" r:id="rId99"/>
    <p:sldId id="504" r:id="rId100"/>
    <p:sldId id="505" r:id="rId101"/>
    <p:sldId id="506" r:id="rId102"/>
    <p:sldId id="508" r:id="rId103"/>
    <p:sldId id="509" r:id="rId104"/>
    <p:sldId id="510" r:id="rId105"/>
    <p:sldId id="494" r:id="rId106"/>
    <p:sldId id="495" r:id="rId107"/>
    <p:sldId id="496" r:id="rId108"/>
    <p:sldId id="497" r:id="rId109"/>
    <p:sldId id="498" r:id="rId110"/>
    <p:sldId id="499" r:id="rId111"/>
    <p:sldId id="500" r:id="rId112"/>
    <p:sldId id="371" r:id="rId113"/>
    <p:sldId id="372" r:id="rId114"/>
    <p:sldId id="373" r:id="rId115"/>
    <p:sldId id="374" r:id="rId116"/>
    <p:sldId id="406" r:id="rId117"/>
    <p:sldId id="407" r:id="rId118"/>
    <p:sldId id="408" r:id="rId119"/>
    <p:sldId id="409" r:id="rId120"/>
    <p:sldId id="410" r:id="rId121"/>
    <p:sldId id="414" r:id="rId122"/>
    <p:sldId id="413" r:id="rId123"/>
    <p:sldId id="420" r:id="rId124"/>
    <p:sldId id="421" r:id="rId125"/>
    <p:sldId id="423" r:id="rId126"/>
    <p:sldId id="424" r:id="rId127"/>
    <p:sldId id="425" r:id="rId128"/>
    <p:sldId id="426" r:id="rId129"/>
    <p:sldId id="427" r:id="rId130"/>
    <p:sldId id="428" r:id="rId131"/>
    <p:sldId id="429" r:id="rId132"/>
    <p:sldId id="430" r:id="rId133"/>
    <p:sldId id="431" r:id="rId134"/>
    <p:sldId id="432" r:id="rId135"/>
    <p:sldId id="433" r:id="rId136"/>
    <p:sldId id="434" r:id="rId137"/>
    <p:sldId id="435" r:id="rId138"/>
    <p:sldId id="436" r:id="rId139"/>
    <p:sldId id="437" r:id="rId140"/>
    <p:sldId id="438" r:id="rId141"/>
    <p:sldId id="439" r:id="rId142"/>
    <p:sldId id="440" r:id="rId143"/>
    <p:sldId id="441" r:id="rId144"/>
    <p:sldId id="444" r:id="rId145"/>
    <p:sldId id="446" r:id="rId146"/>
    <p:sldId id="447" r:id="rId147"/>
    <p:sldId id="445" r:id="rId148"/>
    <p:sldId id="448" r:id="rId149"/>
    <p:sldId id="442" r:id="rId150"/>
    <p:sldId id="443" r:id="rId151"/>
    <p:sldId id="449" r:id="rId152"/>
    <p:sldId id="450" r:id="rId153"/>
    <p:sldId id="451" r:id="rId154"/>
    <p:sldId id="452" r:id="rId155"/>
    <p:sldId id="453" r:id="rId156"/>
    <p:sldId id="454" r:id="rId157"/>
    <p:sldId id="456" r:id="rId158"/>
    <p:sldId id="457" r:id="rId159"/>
    <p:sldId id="458" r:id="rId160"/>
    <p:sldId id="459" r:id="rId161"/>
    <p:sldId id="471" r:id="rId162"/>
    <p:sldId id="461" r:id="rId163"/>
    <p:sldId id="462" r:id="rId164"/>
    <p:sldId id="464" r:id="rId165"/>
    <p:sldId id="465" r:id="rId166"/>
    <p:sldId id="466" r:id="rId167"/>
    <p:sldId id="467" r:id="rId168"/>
    <p:sldId id="468" r:id="rId169"/>
    <p:sldId id="469" r:id="rId170"/>
    <p:sldId id="470" r:id="rId171"/>
    <p:sldId id="474" r:id="rId172"/>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32E"/>
    <a:srgbClr val="3A6F9B"/>
    <a:srgbClr val="34495E"/>
    <a:srgbClr val="3E74A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6" autoAdjust="0"/>
    <p:restoredTop sz="96057" autoAdjust="0"/>
  </p:normalViewPr>
  <p:slideViewPr>
    <p:cSldViewPr>
      <p:cViewPr varScale="1">
        <p:scale>
          <a:sx n="80" d="100"/>
          <a:sy n="80" d="100"/>
        </p:scale>
        <p:origin x="-978" y="-84"/>
      </p:cViewPr>
      <p:guideLst>
        <p:guide orient="horz" pos="180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viewProps" Target="viewProp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41A23-8F8E-4438-AE1F-0665BBE9D477}" type="doc">
      <dgm:prSet loTypeId="urn:microsoft.com/office/officeart/2005/8/layout/vList5" loCatId="list" qsTypeId="urn:microsoft.com/office/officeart/2005/8/quickstyle/simple1" qsCatId="simple" csTypeId="urn:microsoft.com/office/officeart/2005/8/colors/accent5_1" csCatId="accent5" phldr="1"/>
      <dgm:spPr/>
      <dgm:t>
        <a:bodyPr/>
        <a:lstStyle/>
        <a:p>
          <a:endParaRPr lang="en-US"/>
        </a:p>
      </dgm:t>
    </dgm:pt>
    <dgm:pt modelId="{05C4D704-414C-4909-90BE-FD33C2B97B1B}">
      <dgm:prSet phldrT="[Text]" custT="1"/>
      <dgm:spPr>
        <a:solidFill>
          <a:srgbClr val="FFD32E"/>
        </a:solidFill>
        <a:ln>
          <a:noFill/>
        </a:ln>
      </dgm:spPr>
      <dgm:t>
        <a:bodyPr/>
        <a:lstStyle/>
        <a:p>
          <a:r>
            <a:rPr lang="en-US" sz="2000" b="1" dirty="0" smtClean="0">
              <a:solidFill>
                <a:srgbClr val="3A6F9B"/>
              </a:solidFill>
            </a:rPr>
            <a:t>Step 1</a:t>
          </a:r>
          <a:endParaRPr lang="en-US" sz="2000" b="1" dirty="0">
            <a:solidFill>
              <a:srgbClr val="3A6F9B"/>
            </a:solidFill>
          </a:endParaRPr>
        </a:p>
      </dgm:t>
    </dgm:pt>
    <dgm:pt modelId="{4378AF7A-4EF1-4B78-A5C7-775DF0ECEBF2}" type="parTrans" cxnId="{320E63FA-9FCE-406D-BEB0-19F15B1E18EB}">
      <dgm:prSet/>
      <dgm:spPr/>
      <dgm:t>
        <a:bodyPr/>
        <a:lstStyle/>
        <a:p>
          <a:endParaRPr lang="en-US"/>
        </a:p>
      </dgm:t>
    </dgm:pt>
    <dgm:pt modelId="{3F77C562-6E42-46CF-9FFA-9717109F48CF}" type="sibTrans" cxnId="{320E63FA-9FCE-406D-BEB0-19F15B1E18EB}">
      <dgm:prSet/>
      <dgm:spPr/>
      <dgm:t>
        <a:bodyPr/>
        <a:lstStyle/>
        <a:p>
          <a:endParaRPr lang="en-US"/>
        </a:p>
      </dgm:t>
    </dgm:pt>
    <dgm:pt modelId="{046CAFC3-2F7E-43A7-BF63-3D629CACB7D9}">
      <dgm:prSet phldrT="[Text]"/>
      <dgm:spPr>
        <a:ln w="3175"/>
      </dgm:spPr>
      <dgm:t>
        <a:bodyPr/>
        <a:lstStyle/>
        <a:p>
          <a:r>
            <a:rPr lang="en-US" dirty="0" smtClean="0">
              <a:solidFill>
                <a:srgbClr val="3A6F9B"/>
              </a:solidFill>
            </a:rPr>
            <a:t>Download from  https://www.python.org/downloads/</a:t>
          </a:r>
          <a:endParaRPr lang="en-US" dirty="0">
            <a:solidFill>
              <a:srgbClr val="3A6F9B"/>
            </a:solidFill>
          </a:endParaRPr>
        </a:p>
      </dgm:t>
    </dgm:pt>
    <dgm:pt modelId="{DDB6A753-A790-4195-BC2A-DFAEF73EB09E}" type="parTrans" cxnId="{F1CE87DE-3EB2-4DC9-9B5A-57022401EC7D}">
      <dgm:prSet/>
      <dgm:spPr/>
      <dgm:t>
        <a:bodyPr/>
        <a:lstStyle/>
        <a:p>
          <a:endParaRPr lang="en-US"/>
        </a:p>
      </dgm:t>
    </dgm:pt>
    <dgm:pt modelId="{BEB022D6-035B-4E4F-9C9C-07030C10C66A}" type="sibTrans" cxnId="{F1CE87DE-3EB2-4DC9-9B5A-57022401EC7D}">
      <dgm:prSet/>
      <dgm:spPr/>
      <dgm:t>
        <a:bodyPr/>
        <a:lstStyle/>
        <a:p>
          <a:endParaRPr lang="en-US"/>
        </a:p>
      </dgm:t>
    </dgm:pt>
    <dgm:pt modelId="{7754D9CF-51B4-405D-8437-D80C4EAE9D80}">
      <dgm:prSet phldrT="[Text]"/>
      <dgm:spPr>
        <a:solidFill>
          <a:srgbClr val="FFD32E"/>
        </a:solidFill>
        <a:ln>
          <a:noFill/>
        </a:ln>
      </dgm:spPr>
      <dgm:t>
        <a:bodyPr/>
        <a:lstStyle/>
        <a:p>
          <a:r>
            <a:rPr lang="en-US" b="1" dirty="0" smtClean="0">
              <a:solidFill>
                <a:srgbClr val="3A6F9B"/>
              </a:solidFill>
            </a:rPr>
            <a:t>Step 2</a:t>
          </a:r>
          <a:endParaRPr lang="en-US" b="1" dirty="0">
            <a:solidFill>
              <a:srgbClr val="3A6F9B"/>
            </a:solidFill>
          </a:endParaRPr>
        </a:p>
      </dgm:t>
    </dgm:pt>
    <dgm:pt modelId="{0E55D3EC-4781-48D3-BDC8-18ABA0145E6F}" type="parTrans" cxnId="{39CBF939-5146-43E3-8B48-9A3C1404BC8F}">
      <dgm:prSet/>
      <dgm:spPr/>
      <dgm:t>
        <a:bodyPr/>
        <a:lstStyle/>
        <a:p>
          <a:endParaRPr lang="en-US"/>
        </a:p>
      </dgm:t>
    </dgm:pt>
    <dgm:pt modelId="{34537A79-E83E-4B5C-8DAE-100696C0115D}" type="sibTrans" cxnId="{39CBF939-5146-43E3-8B48-9A3C1404BC8F}">
      <dgm:prSet/>
      <dgm:spPr/>
      <dgm:t>
        <a:bodyPr/>
        <a:lstStyle/>
        <a:p>
          <a:endParaRPr lang="en-US"/>
        </a:p>
      </dgm:t>
    </dgm:pt>
    <dgm:pt modelId="{C9E86224-7031-4674-9E26-D8B7CD10F1F7}">
      <dgm:prSet phldrT="[Text]"/>
      <dgm:spPr>
        <a:ln w="3175"/>
      </dgm:spPr>
      <dgm:t>
        <a:bodyPr/>
        <a:lstStyle/>
        <a:p>
          <a:r>
            <a:rPr lang="en-US" dirty="0" smtClean="0">
              <a:solidFill>
                <a:srgbClr val="3A6F9B"/>
              </a:solidFill>
            </a:rPr>
            <a:t>Run the installer and click through</a:t>
          </a:r>
          <a:endParaRPr lang="en-US" dirty="0">
            <a:solidFill>
              <a:srgbClr val="3A6F9B"/>
            </a:solidFill>
          </a:endParaRPr>
        </a:p>
      </dgm:t>
    </dgm:pt>
    <dgm:pt modelId="{970B3799-03A7-4EDE-AB47-E78BAD261C87}" type="parTrans" cxnId="{960B899A-0009-4762-865A-4139B2D0DD25}">
      <dgm:prSet/>
      <dgm:spPr/>
      <dgm:t>
        <a:bodyPr/>
        <a:lstStyle/>
        <a:p>
          <a:endParaRPr lang="en-US"/>
        </a:p>
      </dgm:t>
    </dgm:pt>
    <dgm:pt modelId="{5369A9CE-C443-4BF7-87BB-347AB544D3BF}" type="sibTrans" cxnId="{960B899A-0009-4762-865A-4139B2D0DD25}">
      <dgm:prSet/>
      <dgm:spPr/>
      <dgm:t>
        <a:bodyPr/>
        <a:lstStyle/>
        <a:p>
          <a:endParaRPr lang="en-US"/>
        </a:p>
      </dgm:t>
    </dgm:pt>
    <dgm:pt modelId="{B449A047-8ABD-409A-BB4D-6E1E3CD72CAE}">
      <dgm:prSet phldrT="[Text]"/>
      <dgm:spPr>
        <a:solidFill>
          <a:srgbClr val="FFD32E"/>
        </a:solidFill>
        <a:ln>
          <a:noFill/>
        </a:ln>
      </dgm:spPr>
      <dgm:t>
        <a:bodyPr/>
        <a:lstStyle/>
        <a:p>
          <a:r>
            <a:rPr lang="en-US" b="1" dirty="0" smtClean="0">
              <a:solidFill>
                <a:srgbClr val="3A6F9B"/>
              </a:solidFill>
            </a:rPr>
            <a:t>Step 3</a:t>
          </a:r>
          <a:endParaRPr lang="en-US" b="1" dirty="0">
            <a:solidFill>
              <a:srgbClr val="3A6F9B"/>
            </a:solidFill>
          </a:endParaRPr>
        </a:p>
      </dgm:t>
    </dgm:pt>
    <dgm:pt modelId="{C376BADC-80EC-4566-92BF-CDEC1BC9AC65}" type="parTrans" cxnId="{58F924A6-500F-4216-9A02-C5BF2BC8DD9F}">
      <dgm:prSet/>
      <dgm:spPr/>
      <dgm:t>
        <a:bodyPr/>
        <a:lstStyle/>
        <a:p>
          <a:endParaRPr lang="en-US"/>
        </a:p>
      </dgm:t>
    </dgm:pt>
    <dgm:pt modelId="{F8C469D3-D5EF-4C7C-BB0F-8681318FB713}" type="sibTrans" cxnId="{58F924A6-500F-4216-9A02-C5BF2BC8DD9F}">
      <dgm:prSet/>
      <dgm:spPr/>
      <dgm:t>
        <a:bodyPr/>
        <a:lstStyle/>
        <a:p>
          <a:endParaRPr lang="en-US"/>
        </a:p>
      </dgm:t>
    </dgm:pt>
    <dgm:pt modelId="{3DDD4CBE-28D8-4028-8AF7-42711B1C2CD1}">
      <dgm:prSet phldrT="[Text]"/>
      <dgm:spPr>
        <a:ln w="3175"/>
      </dgm:spPr>
      <dgm:t>
        <a:bodyPr/>
        <a:lstStyle/>
        <a:p>
          <a:r>
            <a:rPr lang="en-US" dirty="0" smtClean="0">
              <a:solidFill>
                <a:srgbClr val="3A6F9B"/>
              </a:solidFill>
            </a:rPr>
            <a:t>Run IDLE and the python shell should come up</a:t>
          </a:r>
          <a:endParaRPr lang="en-US" dirty="0">
            <a:solidFill>
              <a:srgbClr val="3A6F9B"/>
            </a:solidFill>
          </a:endParaRPr>
        </a:p>
      </dgm:t>
    </dgm:pt>
    <dgm:pt modelId="{C9A505BE-AE29-4E6D-B596-8D4E047F49F1}" type="parTrans" cxnId="{D2BADB9F-1BD2-4974-98A4-0DF26434633E}">
      <dgm:prSet/>
      <dgm:spPr/>
      <dgm:t>
        <a:bodyPr/>
        <a:lstStyle/>
        <a:p>
          <a:endParaRPr lang="en-US"/>
        </a:p>
      </dgm:t>
    </dgm:pt>
    <dgm:pt modelId="{9ED6656C-38CA-43AC-9EC0-78A3D38C921C}" type="sibTrans" cxnId="{D2BADB9F-1BD2-4974-98A4-0DF26434633E}">
      <dgm:prSet/>
      <dgm:spPr/>
      <dgm:t>
        <a:bodyPr/>
        <a:lstStyle/>
        <a:p>
          <a:endParaRPr lang="en-US"/>
        </a:p>
      </dgm:t>
    </dgm:pt>
    <dgm:pt modelId="{133025CF-A898-431D-8091-A9FCB1CAB49C}" type="pres">
      <dgm:prSet presAssocID="{1E441A23-8F8E-4438-AE1F-0665BBE9D477}" presName="Name0" presStyleCnt="0">
        <dgm:presLayoutVars>
          <dgm:dir/>
          <dgm:animLvl val="lvl"/>
          <dgm:resizeHandles val="exact"/>
        </dgm:presLayoutVars>
      </dgm:prSet>
      <dgm:spPr/>
      <dgm:t>
        <a:bodyPr/>
        <a:lstStyle/>
        <a:p>
          <a:endParaRPr lang="en-US"/>
        </a:p>
      </dgm:t>
    </dgm:pt>
    <dgm:pt modelId="{B59976B1-7488-42AE-B03D-9FFA3F076109}" type="pres">
      <dgm:prSet presAssocID="{05C4D704-414C-4909-90BE-FD33C2B97B1B}" presName="linNode" presStyleCnt="0"/>
      <dgm:spPr/>
    </dgm:pt>
    <dgm:pt modelId="{06109FEC-30A6-4415-846B-1EE1F54F6803}" type="pres">
      <dgm:prSet presAssocID="{05C4D704-414C-4909-90BE-FD33C2B97B1B}" presName="parentText" presStyleLbl="node1" presStyleIdx="0" presStyleCnt="3" custScaleX="41775" custScaleY="35595">
        <dgm:presLayoutVars>
          <dgm:chMax val="1"/>
          <dgm:bulletEnabled val="1"/>
        </dgm:presLayoutVars>
      </dgm:prSet>
      <dgm:spPr/>
      <dgm:t>
        <a:bodyPr/>
        <a:lstStyle/>
        <a:p>
          <a:endParaRPr lang="en-US"/>
        </a:p>
      </dgm:t>
    </dgm:pt>
    <dgm:pt modelId="{CB405415-91C1-4DEC-912F-B8438036B48C}" type="pres">
      <dgm:prSet presAssocID="{05C4D704-414C-4909-90BE-FD33C2B97B1B}" presName="descendantText" presStyleLbl="alignAccFollowNode1" presStyleIdx="0" presStyleCnt="3" custScaleX="130238" custScaleY="35595">
        <dgm:presLayoutVars>
          <dgm:bulletEnabled val="1"/>
        </dgm:presLayoutVars>
      </dgm:prSet>
      <dgm:spPr/>
      <dgm:t>
        <a:bodyPr/>
        <a:lstStyle/>
        <a:p>
          <a:endParaRPr lang="en-US"/>
        </a:p>
      </dgm:t>
    </dgm:pt>
    <dgm:pt modelId="{2E902E2A-F7E4-473E-BA1D-05CD9C14B5B8}" type="pres">
      <dgm:prSet presAssocID="{3F77C562-6E42-46CF-9FFA-9717109F48CF}" presName="sp" presStyleCnt="0"/>
      <dgm:spPr/>
    </dgm:pt>
    <dgm:pt modelId="{7839975A-931C-4DEB-B051-DD5166D9CA4E}" type="pres">
      <dgm:prSet presAssocID="{7754D9CF-51B4-405D-8437-D80C4EAE9D80}" presName="linNode" presStyleCnt="0"/>
      <dgm:spPr/>
    </dgm:pt>
    <dgm:pt modelId="{9A595E91-4421-4698-B94D-CA0B415E19F2}" type="pres">
      <dgm:prSet presAssocID="{7754D9CF-51B4-405D-8437-D80C4EAE9D80}" presName="parentText" presStyleLbl="node1" presStyleIdx="1" presStyleCnt="3" custScaleX="41775" custScaleY="35595">
        <dgm:presLayoutVars>
          <dgm:chMax val="1"/>
          <dgm:bulletEnabled val="1"/>
        </dgm:presLayoutVars>
      </dgm:prSet>
      <dgm:spPr/>
      <dgm:t>
        <a:bodyPr/>
        <a:lstStyle/>
        <a:p>
          <a:endParaRPr lang="en-US"/>
        </a:p>
      </dgm:t>
    </dgm:pt>
    <dgm:pt modelId="{5A3F2B75-F78D-4FBB-AD79-74A05FD84572}" type="pres">
      <dgm:prSet presAssocID="{7754D9CF-51B4-405D-8437-D80C4EAE9D80}" presName="descendantText" presStyleLbl="alignAccFollowNode1" presStyleIdx="1" presStyleCnt="3" custScaleX="130238" custScaleY="35595">
        <dgm:presLayoutVars>
          <dgm:bulletEnabled val="1"/>
        </dgm:presLayoutVars>
      </dgm:prSet>
      <dgm:spPr/>
      <dgm:t>
        <a:bodyPr/>
        <a:lstStyle/>
        <a:p>
          <a:endParaRPr lang="en-US"/>
        </a:p>
      </dgm:t>
    </dgm:pt>
    <dgm:pt modelId="{6FAAC135-7FCE-4E55-9048-F3AFB6D4EB59}" type="pres">
      <dgm:prSet presAssocID="{34537A79-E83E-4B5C-8DAE-100696C0115D}" presName="sp" presStyleCnt="0"/>
      <dgm:spPr/>
    </dgm:pt>
    <dgm:pt modelId="{D8FEE492-A9F0-4646-8834-B2459CDBD3C0}" type="pres">
      <dgm:prSet presAssocID="{B449A047-8ABD-409A-BB4D-6E1E3CD72CAE}" presName="linNode" presStyleCnt="0"/>
      <dgm:spPr/>
    </dgm:pt>
    <dgm:pt modelId="{887F51B3-30AF-4CA1-9D85-85D82791F78B}" type="pres">
      <dgm:prSet presAssocID="{B449A047-8ABD-409A-BB4D-6E1E3CD72CAE}" presName="parentText" presStyleLbl="node1" presStyleIdx="2" presStyleCnt="3" custScaleX="41775" custScaleY="35595">
        <dgm:presLayoutVars>
          <dgm:chMax val="1"/>
          <dgm:bulletEnabled val="1"/>
        </dgm:presLayoutVars>
      </dgm:prSet>
      <dgm:spPr/>
      <dgm:t>
        <a:bodyPr/>
        <a:lstStyle/>
        <a:p>
          <a:endParaRPr lang="en-US"/>
        </a:p>
      </dgm:t>
    </dgm:pt>
    <dgm:pt modelId="{78A68C0B-7E55-4E8A-9507-CA7FE7A37332}" type="pres">
      <dgm:prSet presAssocID="{B449A047-8ABD-409A-BB4D-6E1E3CD72CAE}" presName="descendantText" presStyleLbl="alignAccFollowNode1" presStyleIdx="2" presStyleCnt="3" custScaleX="130238" custScaleY="35595">
        <dgm:presLayoutVars>
          <dgm:bulletEnabled val="1"/>
        </dgm:presLayoutVars>
      </dgm:prSet>
      <dgm:spPr/>
      <dgm:t>
        <a:bodyPr/>
        <a:lstStyle/>
        <a:p>
          <a:endParaRPr lang="en-US"/>
        </a:p>
      </dgm:t>
    </dgm:pt>
  </dgm:ptLst>
  <dgm:cxnLst>
    <dgm:cxn modelId="{180A742B-A756-4B3F-9FC2-CE78FE77FFD0}" type="presOf" srcId="{7754D9CF-51B4-405D-8437-D80C4EAE9D80}" destId="{9A595E91-4421-4698-B94D-CA0B415E19F2}" srcOrd="0" destOrd="0" presId="urn:microsoft.com/office/officeart/2005/8/layout/vList5"/>
    <dgm:cxn modelId="{4E5A5DE1-426D-40B8-9A99-9F2BCF595191}" type="presOf" srcId="{046CAFC3-2F7E-43A7-BF63-3D629CACB7D9}" destId="{CB405415-91C1-4DEC-912F-B8438036B48C}" srcOrd="0" destOrd="0" presId="urn:microsoft.com/office/officeart/2005/8/layout/vList5"/>
    <dgm:cxn modelId="{C3C428DB-81C9-40F2-8571-2108D1490059}" type="presOf" srcId="{1E441A23-8F8E-4438-AE1F-0665BBE9D477}" destId="{133025CF-A898-431D-8091-A9FCB1CAB49C}" srcOrd="0" destOrd="0" presId="urn:microsoft.com/office/officeart/2005/8/layout/vList5"/>
    <dgm:cxn modelId="{B1FA65C6-423B-4AAE-8894-65D830CD7778}" type="presOf" srcId="{B449A047-8ABD-409A-BB4D-6E1E3CD72CAE}" destId="{887F51B3-30AF-4CA1-9D85-85D82791F78B}" srcOrd="0" destOrd="0" presId="urn:microsoft.com/office/officeart/2005/8/layout/vList5"/>
    <dgm:cxn modelId="{39CBF939-5146-43E3-8B48-9A3C1404BC8F}" srcId="{1E441A23-8F8E-4438-AE1F-0665BBE9D477}" destId="{7754D9CF-51B4-405D-8437-D80C4EAE9D80}" srcOrd="1" destOrd="0" parTransId="{0E55D3EC-4781-48D3-BDC8-18ABA0145E6F}" sibTransId="{34537A79-E83E-4B5C-8DAE-100696C0115D}"/>
    <dgm:cxn modelId="{58F924A6-500F-4216-9A02-C5BF2BC8DD9F}" srcId="{1E441A23-8F8E-4438-AE1F-0665BBE9D477}" destId="{B449A047-8ABD-409A-BB4D-6E1E3CD72CAE}" srcOrd="2" destOrd="0" parTransId="{C376BADC-80EC-4566-92BF-CDEC1BC9AC65}" sibTransId="{F8C469D3-D5EF-4C7C-BB0F-8681318FB713}"/>
    <dgm:cxn modelId="{6DAB97D0-23F4-4684-83A6-4A8D14EB8A6A}" type="presOf" srcId="{3DDD4CBE-28D8-4028-8AF7-42711B1C2CD1}" destId="{78A68C0B-7E55-4E8A-9507-CA7FE7A37332}" srcOrd="0" destOrd="0" presId="urn:microsoft.com/office/officeart/2005/8/layout/vList5"/>
    <dgm:cxn modelId="{960B899A-0009-4762-865A-4139B2D0DD25}" srcId="{7754D9CF-51B4-405D-8437-D80C4EAE9D80}" destId="{C9E86224-7031-4674-9E26-D8B7CD10F1F7}" srcOrd="0" destOrd="0" parTransId="{970B3799-03A7-4EDE-AB47-E78BAD261C87}" sibTransId="{5369A9CE-C443-4BF7-87BB-347AB544D3BF}"/>
    <dgm:cxn modelId="{5221F58F-49F4-472B-BC82-76537CA2D4EC}" type="presOf" srcId="{05C4D704-414C-4909-90BE-FD33C2B97B1B}" destId="{06109FEC-30A6-4415-846B-1EE1F54F6803}" srcOrd="0" destOrd="0" presId="urn:microsoft.com/office/officeart/2005/8/layout/vList5"/>
    <dgm:cxn modelId="{F1CE87DE-3EB2-4DC9-9B5A-57022401EC7D}" srcId="{05C4D704-414C-4909-90BE-FD33C2B97B1B}" destId="{046CAFC3-2F7E-43A7-BF63-3D629CACB7D9}" srcOrd="0" destOrd="0" parTransId="{DDB6A753-A790-4195-BC2A-DFAEF73EB09E}" sibTransId="{BEB022D6-035B-4E4F-9C9C-07030C10C66A}"/>
    <dgm:cxn modelId="{F73E08D9-8105-4E61-8ED7-598FC04B61BD}" type="presOf" srcId="{C9E86224-7031-4674-9E26-D8B7CD10F1F7}" destId="{5A3F2B75-F78D-4FBB-AD79-74A05FD84572}" srcOrd="0" destOrd="0" presId="urn:microsoft.com/office/officeart/2005/8/layout/vList5"/>
    <dgm:cxn modelId="{D2BADB9F-1BD2-4974-98A4-0DF26434633E}" srcId="{B449A047-8ABD-409A-BB4D-6E1E3CD72CAE}" destId="{3DDD4CBE-28D8-4028-8AF7-42711B1C2CD1}" srcOrd="0" destOrd="0" parTransId="{C9A505BE-AE29-4E6D-B596-8D4E047F49F1}" sibTransId="{9ED6656C-38CA-43AC-9EC0-78A3D38C921C}"/>
    <dgm:cxn modelId="{320E63FA-9FCE-406D-BEB0-19F15B1E18EB}" srcId="{1E441A23-8F8E-4438-AE1F-0665BBE9D477}" destId="{05C4D704-414C-4909-90BE-FD33C2B97B1B}" srcOrd="0" destOrd="0" parTransId="{4378AF7A-4EF1-4B78-A5C7-775DF0ECEBF2}" sibTransId="{3F77C562-6E42-46CF-9FFA-9717109F48CF}"/>
    <dgm:cxn modelId="{1949D116-2EA5-46D9-AEDE-2EC9F3463CC5}" type="presParOf" srcId="{133025CF-A898-431D-8091-A9FCB1CAB49C}" destId="{B59976B1-7488-42AE-B03D-9FFA3F076109}" srcOrd="0" destOrd="0" presId="urn:microsoft.com/office/officeart/2005/8/layout/vList5"/>
    <dgm:cxn modelId="{7F2CB6AB-774E-4AD9-B730-B544944D7F99}" type="presParOf" srcId="{B59976B1-7488-42AE-B03D-9FFA3F076109}" destId="{06109FEC-30A6-4415-846B-1EE1F54F6803}" srcOrd="0" destOrd="0" presId="urn:microsoft.com/office/officeart/2005/8/layout/vList5"/>
    <dgm:cxn modelId="{2A7612F1-9070-487B-A858-A99F53A93EB5}" type="presParOf" srcId="{B59976B1-7488-42AE-B03D-9FFA3F076109}" destId="{CB405415-91C1-4DEC-912F-B8438036B48C}" srcOrd="1" destOrd="0" presId="urn:microsoft.com/office/officeart/2005/8/layout/vList5"/>
    <dgm:cxn modelId="{E158D222-7A42-4A5F-99FA-CA68D28BAD85}" type="presParOf" srcId="{133025CF-A898-431D-8091-A9FCB1CAB49C}" destId="{2E902E2A-F7E4-473E-BA1D-05CD9C14B5B8}" srcOrd="1" destOrd="0" presId="urn:microsoft.com/office/officeart/2005/8/layout/vList5"/>
    <dgm:cxn modelId="{90D53F6F-44E8-4C7C-B82C-B84AE9D6632B}" type="presParOf" srcId="{133025CF-A898-431D-8091-A9FCB1CAB49C}" destId="{7839975A-931C-4DEB-B051-DD5166D9CA4E}" srcOrd="2" destOrd="0" presId="urn:microsoft.com/office/officeart/2005/8/layout/vList5"/>
    <dgm:cxn modelId="{A4A86504-50B8-49E7-9672-08B7F53B05B3}" type="presParOf" srcId="{7839975A-931C-4DEB-B051-DD5166D9CA4E}" destId="{9A595E91-4421-4698-B94D-CA0B415E19F2}" srcOrd="0" destOrd="0" presId="urn:microsoft.com/office/officeart/2005/8/layout/vList5"/>
    <dgm:cxn modelId="{0177486B-8BDE-46A8-81A9-49FFAFB44775}" type="presParOf" srcId="{7839975A-931C-4DEB-B051-DD5166D9CA4E}" destId="{5A3F2B75-F78D-4FBB-AD79-74A05FD84572}" srcOrd="1" destOrd="0" presId="urn:microsoft.com/office/officeart/2005/8/layout/vList5"/>
    <dgm:cxn modelId="{C7489DA3-1140-4D9B-B652-36608B61DE53}" type="presParOf" srcId="{133025CF-A898-431D-8091-A9FCB1CAB49C}" destId="{6FAAC135-7FCE-4E55-9048-F3AFB6D4EB59}" srcOrd="3" destOrd="0" presId="urn:microsoft.com/office/officeart/2005/8/layout/vList5"/>
    <dgm:cxn modelId="{D87F8051-52D5-460F-86E8-244F5186BBFA}" type="presParOf" srcId="{133025CF-A898-431D-8091-A9FCB1CAB49C}" destId="{D8FEE492-A9F0-4646-8834-B2459CDBD3C0}" srcOrd="4" destOrd="0" presId="urn:microsoft.com/office/officeart/2005/8/layout/vList5"/>
    <dgm:cxn modelId="{898C0694-67B3-4A3E-8086-87E2BF06AE56}" type="presParOf" srcId="{D8FEE492-A9F0-4646-8834-B2459CDBD3C0}" destId="{887F51B3-30AF-4CA1-9D85-85D82791F78B}" srcOrd="0" destOrd="0" presId="urn:microsoft.com/office/officeart/2005/8/layout/vList5"/>
    <dgm:cxn modelId="{6D8DE547-9551-40E7-8E77-8D6FC0C89A78}" type="presParOf" srcId="{D8FEE492-A9F0-4646-8834-B2459CDBD3C0}" destId="{78A68C0B-7E55-4E8A-9507-CA7FE7A37332}" srcOrd="1" destOrd="0" presId="urn:microsoft.com/office/officeart/2005/8/layout/vList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441A23-8F8E-4438-AE1F-0665BBE9D477}" type="doc">
      <dgm:prSet loTypeId="urn:microsoft.com/office/officeart/2005/8/layout/vList5" loCatId="list" qsTypeId="urn:microsoft.com/office/officeart/2005/8/quickstyle/simple1" qsCatId="simple" csTypeId="urn:microsoft.com/office/officeart/2005/8/colors/accent5_1" csCatId="accent5" phldr="1"/>
      <dgm:spPr/>
      <dgm:t>
        <a:bodyPr/>
        <a:lstStyle/>
        <a:p>
          <a:endParaRPr lang="en-US"/>
        </a:p>
      </dgm:t>
    </dgm:pt>
    <dgm:pt modelId="{05C4D704-414C-4909-90BE-FD33C2B97B1B}">
      <dgm:prSet phldrT="[Text]" custT="1"/>
      <dgm:spPr>
        <a:solidFill>
          <a:srgbClr val="FFD32E"/>
        </a:solidFill>
        <a:ln>
          <a:noFill/>
        </a:ln>
      </dgm:spPr>
      <dgm:t>
        <a:bodyPr/>
        <a:lstStyle/>
        <a:p>
          <a:r>
            <a:rPr lang="en-US" sz="2000" b="1" dirty="0" smtClean="0">
              <a:solidFill>
                <a:srgbClr val="3A6F9B"/>
              </a:solidFill>
            </a:rPr>
            <a:t>Lab 1</a:t>
          </a:r>
          <a:endParaRPr lang="en-US" sz="2000" b="1" dirty="0">
            <a:solidFill>
              <a:srgbClr val="3A6F9B"/>
            </a:solidFill>
          </a:endParaRPr>
        </a:p>
      </dgm:t>
    </dgm:pt>
    <dgm:pt modelId="{4378AF7A-4EF1-4B78-A5C7-775DF0ECEBF2}" type="parTrans" cxnId="{320E63FA-9FCE-406D-BEB0-19F15B1E18EB}">
      <dgm:prSet/>
      <dgm:spPr/>
      <dgm:t>
        <a:bodyPr/>
        <a:lstStyle/>
        <a:p>
          <a:endParaRPr lang="en-US"/>
        </a:p>
      </dgm:t>
    </dgm:pt>
    <dgm:pt modelId="{3F77C562-6E42-46CF-9FFA-9717109F48CF}" type="sibTrans" cxnId="{320E63FA-9FCE-406D-BEB0-19F15B1E18EB}">
      <dgm:prSet/>
      <dgm:spPr/>
      <dgm:t>
        <a:bodyPr/>
        <a:lstStyle/>
        <a:p>
          <a:endParaRPr lang="en-US"/>
        </a:p>
      </dgm:t>
    </dgm:pt>
    <dgm:pt modelId="{046CAFC3-2F7E-43A7-BF63-3D629CACB7D9}">
      <dgm:prSet phldrT="[Text]"/>
      <dgm:spPr>
        <a:ln w="3175"/>
      </dgm:spPr>
      <dgm:t>
        <a:bodyPr/>
        <a:lstStyle/>
        <a:p>
          <a:r>
            <a:rPr lang="en-US" dirty="0" smtClean="0">
              <a:solidFill>
                <a:srgbClr val="3A6F9B"/>
              </a:solidFill>
            </a:rPr>
            <a:t>Attempt Lab work questions #1 – #8 (can skip #2)</a:t>
          </a:r>
          <a:endParaRPr lang="en-US" dirty="0">
            <a:solidFill>
              <a:srgbClr val="3A6F9B"/>
            </a:solidFill>
          </a:endParaRPr>
        </a:p>
      </dgm:t>
    </dgm:pt>
    <dgm:pt modelId="{DDB6A753-A790-4195-BC2A-DFAEF73EB09E}" type="parTrans" cxnId="{F1CE87DE-3EB2-4DC9-9B5A-57022401EC7D}">
      <dgm:prSet/>
      <dgm:spPr/>
      <dgm:t>
        <a:bodyPr/>
        <a:lstStyle/>
        <a:p>
          <a:endParaRPr lang="en-US"/>
        </a:p>
      </dgm:t>
    </dgm:pt>
    <dgm:pt modelId="{BEB022D6-035B-4E4F-9C9C-07030C10C66A}" type="sibTrans" cxnId="{F1CE87DE-3EB2-4DC9-9B5A-57022401EC7D}">
      <dgm:prSet/>
      <dgm:spPr/>
      <dgm:t>
        <a:bodyPr/>
        <a:lstStyle/>
        <a:p>
          <a:endParaRPr lang="en-US"/>
        </a:p>
      </dgm:t>
    </dgm:pt>
    <dgm:pt modelId="{63ECFE03-46E2-4D32-963C-AEADE04E336C}">
      <dgm:prSet phldrT="[Text]"/>
      <dgm:spPr>
        <a:ln w="3175"/>
      </dgm:spPr>
      <dgm:t>
        <a:bodyPr/>
        <a:lstStyle/>
        <a:p>
          <a:r>
            <a:rPr lang="en-US" dirty="0" smtClean="0">
              <a:solidFill>
                <a:srgbClr val="3A6F9B"/>
              </a:solidFill>
            </a:rPr>
            <a:t>Duration : Approx 12 minutes</a:t>
          </a:r>
          <a:endParaRPr lang="en-US" dirty="0">
            <a:solidFill>
              <a:srgbClr val="3A6F9B"/>
            </a:solidFill>
          </a:endParaRPr>
        </a:p>
      </dgm:t>
    </dgm:pt>
    <dgm:pt modelId="{E1F795A9-F2F1-421E-8B95-E13C31A9F6FA}" type="parTrans" cxnId="{E6DC1787-BEE9-4A2B-A1B1-645EC69D43E5}">
      <dgm:prSet/>
      <dgm:spPr/>
      <dgm:t>
        <a:bodyPr/>
        <a:lstStyle/>
        <a:p>
          <a:endParaRPr lang="en-US"/>
        </a:p>
      </dgm:t>
    </dgm:pt>
    <dgm:pt modelId="{2AFB1254-FC44-4223-959A-57AA55BE104B}" type="sibTrans" cxnId="{E6DC1787-BEE9-4A2B-A1B1-645EC69D43E5}">
      <dgm:prSet/>
      <dgm:spPr/>
      <dgm:t>
        <a:bodyPr/>
        <a:lstStyle/>
        <a:p>
          <a:endParaRPr lang="en-US"/>
        </a:p>
      </dgm:t>
    </dgm:pt>
    <dgm:pt modelId="{133025CF-A898-431D-8091-A9FCB1CAB49C}" type="pres">
      <dgm:prSet presAssocID="{1E441A23-8F8E-4438-AE1F-0665BBE9D477}" presName="Name0" presStyleCnt="0">
        <dgm:presLayoutVars>
          <dgm:dir/>
          <dgm:animLvl val="lvl"/>
          <dgm:resizeHandles val="exact"/>
        </dgm:presLayoutVars>
      </dgm:prSet>
      <dgm:spPr/>
      <dgm:t>
        <a:bodyPr/>
        <a:lstStyle/>
        <a:p>
          <a:endParaRPr lang="en-US"/>
        </a:p>
      </dgm:t>
    </dgm:pt>
    <dgm:pt modelId="{B59976B1-7488-42AE-B03D-9FFA3F076109}" type="pres">
      <dgm:prSet presAssocID="{05C4D704-414C-4909-90BE-FD33C2B97B1B}" presName="linNode" presStyleCnt="0"/>
      <dgm:spPr/>
    </dgm:pt>
    <dgm:pt modelId="{06109FEC-30A6-4415-846B-1EE1F54F6803}" type="pres">
      <dgm:prSet presAssocID="{05C4D704-414C-4909-90BE-FD33C2B97B1B}" presName="parentText" presStyleLbl="node1" presStyleIdx="0" presStyleCnt="1" custScaleX="41775" custScaleY="44000">
        <dgm:presLayoutVars>
          <dgm:chMax val="1"/>
          <dgm:bulletEnabled val="1"/>
        </dgm:presLayoutVars>
      </dgm:prSet>
      <dgm:spPr/>
      <dgm:t>
        <a:bodyPr/>
        <a:lstStyle/>
        <a:p>
          <a:endParaRPr lang="en-US"/>
        </a:p>
      </dgm:t>
    </dgm:pt>
    <dgm:pt modelId="{CB405415-91C1-4DEC-912F-B8438036B48C}" type="pres">
      <dgm:prSet presAssocID="{05C4D704-414C-4909-90BE-FD33C2B97B1B}" presName="descendantText" presStyleLbl="alignAccFollowNode1" presStyleIdx="0" presStyleCnt="1" custScaleX="130238" custScaleY="55000">
        <dgm:presLayoutVars>
          <dgm:bulletEnabled val="1"/>
        </dgm:presLayoutVars>
      </dgm:prSet>
      <dgm:spPr/>
      <dgm:t>
        <a:bodyPr/>
        <a:lstStyle/>
        <a:p>
          <a:endParaRPr lang="en-US"/>
        </a:p>
      </dgm:t>
    </dgm:pt>
  </dgm:ptLst>
  <dgm:cxnLst>
    <dgm:cxn modelId="{A41616D4-5479-458B-ABC3-C6F26DFAF47E}" type="presOf" srcId="{1E441A23-8F8E-4438-AE1F-0665BBE9D477}" destId="{133025CF-A898-431D-8091-A9FCB1CAB49C}" srcOrd="0" destOrd="0" presId="urn:microsoft.com/office/officeart/2005/8/layout/vList5"/>
    <dgm:cxn modelId="{F4DE48DC-29EF-485D-8BD5-014E9840992F}" type="presOf" srcId="{63ECFE03-46E2-4D32-963C-AEADE04E336C}" destId="{CB405415-91C1-4DEC-912F-B8438036B48C}" srcOrd="0" destOrd="1" presId="urn:microsoft.com/office/officeart/2005/8/layout/vList5"/>
    <dgm:cxn modelId="{D5D0E1FA-E37F-4F92-966E-396D6F9EC674}" type="presOf" srcId="{05C4D704-414C-4909-90BE-FD33C2B97B1B}" destId="{06109FEC-30A6-4415-846B-1EE1F54F6803}" srcOrd="0" destOrd="0" presId="urn:microsoft.com/office/officeart/2005/8/layout/vList5"/>
    <dgm:cxn modelId="{12DD6081-14FF-41B0-A3F0-DBE51997D125}" type="presOf" srcId="{046CAFC3-2F7E-43A7-BF63-3D629CACB7D9}" destId="{CB405415-91C1-4DEC-912F-B8438036B48C}" srcOrd="0" destOrd="0" presId="urn:microsoft.com/office/officeart/2005/8/layout/vList5"/>
    <dgm:cxn modelId="{F1CE87DE-3EB2-4DC9-9B5A-57022401EC7D}" srcId="{05C4D704-414C-4909-90BE-FD33C2B97B1B}" destId="{046CAFC3-2F7E-43A7-BF63-3D629CACB7D9}" srcOrd="0" destOrd="0" parTransId="{DDB6A753-A790-4195-BC2A-DFAEF73EB09E}" sibTransId="{BEB022D6-035B-4E4F-9C9C-07030C10C66A}"/>
    <dgm:cxn modelId="{E6DC1787-BEE9-4A2B-A1B1-645EC69D43E5}" srcId="{05C4D704-414C-4909-90BE-FD33C2B97B1B}" destId="{63ECFE03-46E2-4D32-963C-AEADE04E336C}" srcOrd="1" destOrd="0" parTransId="{E1F795A9-F2F1-421E-8B95-E13C31A9F6FA}" sibTransId="{2AFB1254-FC44-4223-959A-57AA55BE104B}"/>
    <dgm:cxn modelId="{320E63FA-9FCE-406D-BEB0-19F15B1E18EB}" srcId="{1E441A23-8F8E-4438-AE1F-0665BBE9D477}" destId="{05C4D704-414C-4909-90BE-FD33C2B97B1B}" srcOrd="0" destOrd="0" parTransId="{4378AF7A-4EF1-4B78-A5C7-775DF0ECEBF2}" sibTransId="{3F77C562-6E42-46CF-9FFA-9717109F48CF}"/>
    <dgm:cxn modelId="{CD9EEC05-D947-4DC5-B5D1-DAAB7B852D16}" type="presParOf" srcId="{133025CF-A898-431D-8091-A9FCB1CAB49C}" destId="{B59976B1-7488-42AE-B03D-9FFA3F076109}" srcOrd="0" destOrd="0" presId="urn:microsoft.com/office/officeart/2005/8/layout/vList5"/>
    <dgm:cxn modelId="{B225F319-54B0-45F2-B5E6-50F8D6DE1F49}" type="presParOf" srcId="{B59976B1-7488-42AE-B03D-9FFA3F076109}" destId="{06109FEC-30A6-4415-846B-1EE1F54F6803}" srcOrd="0" destOrd="0" presId="urn:microsoft.com/office/officeart/2005/8/layout/vList5"/>
    <dgm:cxn modelId="{F7DD6F7B-CACF-41A6-975A-5A3CF60A27F9}" type="presParOf" srcId="{B59976B1-7488-42AE-B03D-9FFA3F076109}" destId="{CB405415-91C1-4DEC-912F-B8438036B48C}" srcOrd="1" destOrd="0" presId="urn:microsoft.com/office/officeart/2005/8/layout/vList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441A23-8F8E-4438-AE1F-0665BBE9D477}" type="doc">
      <dgm:prSet loTypeId="urn:microsoft.com/office/officeart/2005/8/layout/vList5" loCatId="list" qsTypeId="urn:microsoft.com/office/officeart/2005/8/quickstyle/simple1" qsCatId="simple" csTypeId="urn:microsoft.com/office/officeart/2005/8/colors/accent5_1" csCatId="accent5" phldr="1"/>
      <dgm:spPr/>
      <dgm:t>
        <a:bodyPr/>
        <a:lstStyle/>
        <a:p>
          <a:endParaRPr lang="en-US"/>
        </a:p>
      </dgm:t>
    </dgm:pt>
    <dgm:pt modelId="{05C4D704-414C-4909-90BE-FD33C2B97B1B}">
      <dgm:prSet phldrT="[Text]" custT="1"/>
      <dgm:spPr>
        <a:solidFill>
          <a:srgbClr val="FFD32E"/>
        </a:solidFill>
        <a:ln>
          <a:noFill/>
        </a:ln>
      </dgm:spPr>
      <dgm:t>
        <a:bodyPr/>
        <a:lstStyle/>
        <a:p>
          <a:r>
            <a:rPr lang="en-US" sz="2000" b="1" dirty="0" smtClean="0">
              <a:solidFill>
                <a:srgbClr val="3A6F9B"/>
              </a:solidFill>
            </a:rPr>
            <a:t>Lab 2</a:t>
          </a:r>
          <a:endParaRPr lang="en-US" sz="2000" b="1" dirty="0">
            <a:solidFill>
              <a:srgbClr val="3A6F9B"/>
            </a:solidFill>
          </a:endParaRPr>
        </a:p>
      </dgm:t>
    </dgm:pt>
    <dgm:pt modelId="{4378AF7A-4EF1-4B78-A5C7-775DF0ECEBF2}" type="parTrans" cxnId="{320E63FA-9FCE-406D-BEB0-19F15B1E18EB}">
      <dgm:prSet/>
      <dgm:spPr/>
      <dgm:t>
        <a:bodyPr/>
        <a:lstStyle/>
        <a:p>
          <a:endParaRPr lang="en-US"/>
        </a:p>
      </dgm:t>
    </dgm:pt>
    <dgm:pt modelId="{3F77C562-6E42-46CF-9FFA-9717109F48CF}" type="sibTrans" cxnId="{320E63FA-9FCE-406D-BEB0-19F15B1E18EB}">
      <dgm:prSet/>
      <dgm:spPr/>
      <dgm:t>
        <a:bodyPr/>
        <a:lstStyle/>
        <a:p>
          <a:endParaRPr lang="en-US"/>
        </a:p>
      </dgm:t>
    </dgm:pt>
    <dgm:pt modelId="{046CAFC3-2F7E-43A7-BF63-3D629CACB7D9}">
      <dgm:prSet phldrT="[Text]" custT="1"/>
      <dgm:spPr>
        <a:ln w="3175"/>
      </dgm:spPr>
      <dgm:t>
        <a:bodyPr/>
        <a:lstStyle/>
        <a:p>
          <a:r>
            <a:rPr lang="en-US" sz="1900" dirty="0" smtClean="0">
              <a:solidFill>
                <a:srgbClr val="3A6F9B"/>
              </a:solidFill>
            </a:rPr>
            <a:t>Attempt Lab work questions #9 – #16</a:t>
          </a:r>
          <a:endParaRPr lang="en-US" sz="1900" dirty="0">
            <a:solidFill>
              <a:srgbClr val="3A6F9B"/>
            </a:solidFill>
          </a:endParaRPr>
        </a:p>
      </dgm:t>
    </dgm:pt>
    <dgm:pt modelId="{DDB6A753-A790-4195-BC2A-DFAEF73EB09E}" type="parTrans" cxnId="{F1CE87DE-3EB2-4DC9-9B5A-57022401EC7D}">
      <dgm:prSet/>
      <dgm:spPr/>
      <dgm:t>
        <a:bodyPr/>
        <a:lstStyle/>
        <a:p>
          <a:endParaRPr lang="en-US"/>
        </a:p>
      </dgm:t>
    </dgm:pt>
    <dgm:pt modelId="{BEB022D6-035B-4E4F-9C9C-07030C10C66A}" type="sibTrans" cxnId="{F1CE87DE-3EB2-4DC9-9B5A-57022401EC7D}">
      <dgm:prSet/>
      <dgm:spPr/>
      <dgm:t>
        <a:bodyPr/>
        <a:lstStyle/>
        <a:p>
          <a:endParaRPr lang="en-US"/>
        </a:p>
      </dgm:t>
    </dgm:pt>
    <dgm:pt modelId="{63ECFE03-46E2-4D32-963C-AEADE04E336C}">
      <dgm:prSet phldrT="[Text]" custT="1"/>
      <dgm:spPr>
        <a:ln w="3175"/>
      </dgm:spPr>
      <dgm:t>
        <a:bodyPr/>
        <a:lstStyle/>
        <a:p>
          <a:r>
            <a:rPr lang="en-US" sz="1900" dirty="0" smtClean="0">
              <a:solidFill>
                <a:srgbClr val="3A6F9B"/>
              </a:solidFill>
            </a:rPr>
            <a:t>Duration : Approx 10 minutes</a:t>
          </a:r>
          <a:endParaRPr lang="en-US" sz="1900" dirty="0">
            <a:solidFill>
              <a:srgbClr val="3A6F9B"/>
            </a:solidFill>
          </a:endParaRPr>
        </a:p>
      </dgm:t>
    </dgm:pt>
    <dgm:pt modelId="{E1F795A9-F2F1-421E-8B95-E13C31A9F6FA}" type="parTrans" cxnId="{E6DC1787-BEE9-4A2B-A1B1-645EC69D43E5}">
      <dgm:prSet/>
      <dgm:spPr/>
      <dgm:t>
        <a:bodyPr/>
        <a:lstStyle/>
        <a:p>
          <a:endParaRPr lang="en-US"/>
        </a:p>
      </dgm:t>
    </dgm:pt>
    <dgm:pt modelId="{2AFB1254-FC44-4223-959A-57AA55BE104B}" type="sibTrans" cxnId="{E6DC1787-BEE9-4A2B-A1B1-645EC69D43E5}">
      <dgm:prSet/>
      <dgm:spPr/>
      <dgm:t>
        <a:bodyPr/>
        <a:lstStyle/>
        <a:p>
          <a:endParaRPr lang="en-US"/>
        </a:p>
      </dgm:t>
    </dgm:pt>
    <dgm:pt modelId="{133025CF-A898-431D-8091-A9FCB1CAB49C}" type="pres">
      <dgm:prSet presAssocID="{1E441A23-8F8E-4438-AE1F-0665BBE9D477}" presName="Name0" presStyleCnt="0">
        <dgm:presLayoutVars>
          <dgm:dir/>
          <dgm:animLvl val="lvl"/>
          <dgm:resizeHandles val="exact"/>
        </dgm:presLayoutVars>
      </dgm:prSet>
      <dgm:spPr/>
      <dgm:t>
        <a:bodyPr/>
        <a:lstStyle/>
        <a:p>
          <a:endParaRPr lang="en-US"/>
        </a:p>
      </dgm:t>
    </dgm:pt>
    <dgm:pt modelId="{B59976B1-7488-42AE-B03D-9FFA3F076109}" type="pres">
      <dgm:prSet presAssocID="{05C4D704-414C-4909-90BE-FD33C2B97B1B}" presName="linNode" presStyleCnt="0"/>
      <dgm:spPr/>
    </dgm:pt>
    <dgm:pt modelId="{06109FEC-30A6-4415-846B-1EE1F54F6803}" type="pres">
      <dgm:prSet presAssocID="{05C4D704-414C-4909-90BE-FD33C2B97B1B}" presName="parentText" presStyleLbl="node1" presStyleIdx="0" presStyleCnt="1" custScaleX="41775" custScaleY="44000">
        <dgm:presLayoutVars>
          <dgm:chMax val="1"/>
          <dgm:bulletEnabled val="1"/>
        </dgm:presLayoutVars>
      </dgm:prSet>
      <dgm:spPr/>
      <dgm:t>
        <a:bodyPr/>
        <a:lstStyle/>
        <a:p>
          <a:endParaRPr lang="en-US"/>
        </a:p>
      </dgm:t>
    </dgm:pt>
    <dgm:pt modelId="{CB405415-91C1-4DEC-912F-B8438036B48C}" type="pres">
      <dgm:prSet presAssocID="{05C4D704-414C-4909-90BE-FD33C2B97B1B}" presName="descendantText" presStyleLbl="alignAccFollowNode1" presStyleIdx="0" presStyleCnt="1" custScaleX="130238" custScaleY="55000">
        <dgm:presLayoutVars>
          <dgm:bulletEnabled val="1"/>
        </dgm:presLayoutVars>
      </dgm:prSet>
      <dgm:spPr/>
      <dgm:t>
        <a:bodyPr/>
        <a:lstStyle/>
        <a:p>
          <a:endParaRPr lang="en-US"/>
        </a:p>
      </dgm:t>
    </dgm:pt>
  </dgm:ptLst>
  <dgm:cxnLst>
    <dgm:cxn modelId="{6861F630-30A4-4063-B0BB-82793F4D2282}" type="presOf" srcId="{63ECFE03-46E2-4D32-963C-AEADE04E336C}" destId="{CB405415-91C1-4DEC-912F-B8438036B48C}" srcOrd="0" destOrd="1" presId="urn:microsoft.com/office/officeart/2005/8/layout/vList5"/>
    <dgm:cxn modelId="{AC9DA9B8-C469-42AA-8143-845A52383814}" type="presOf" srcId="{046CAFC3-2F7E-43A7-BF63-3D629CACB7D9}" destId="{CB405415-91C1-4DEC-912F-B8438036B48C}" srcOrd="0" destOrd="0" presId="urn:microsoft.com/office/officeart/2005/8/layout/vList5"/>
    <dgm:cxn modelId="{7157F87C-2F66-440C-81B1-9D5576A9B43E}" type="presOf" srcId="{05C4D704-414C-4909-90BE-FD33C2B97B1B}" destId="{06109FEC-30A6-4415-846B-1EE1F54F6803}" srcOrd="0" destOrd="0" presId="urn:microsoft.com/office/officeart/2005/8/layout/vList5"/>
    <dgm:cxn modelId="{D84F0047-2E84-45B9-96B9-B3C0DBAC0AC0}" type="presOf" srcId="{1E441A23-8F8E-4438-AE1F-0665BBE9D477}" destId="{133025CF-A898-431D-8091-A9FCB1CAB49C}" srcOrd="0" destOrd="0" presId="urn:microsoft.com/office/officeart/2005/8/layout/vList5"/>
    <dgm:cxn modelId="{F1CE87DE-3EB2-4DC9-9B5A-57022401EC7D}" srcId="{05C4D704-414C-4909-90BE-FD33C2B97B1B}" destId="{046CAFC3-2F7E-43A7-BF63-3D629CACB7D9}" srcOrd="0" destOrd="0" parTransId="{DDB6A753-A790-4195-BC2A-DFAEF73EB09E}" sibTransId="{BEB022D6-035B-4E4F-9C9C-07030C10C66A}"/>
    <dgm:cxn modelId="{E6DC1787-BEE9-4A2B-A1B1-645EC69D43E5}" srcId="{05C4D704-414C-4909-90BE-FD33C2B97B1B}" destId="{63ECFE03-46E2-4D32-963C-AEADE04E336C}" srcOrd="1" destOrd="0" parTransId="{E1F795A9-F2F1-421E-8B95-E13C31A9F6FA}" sibTransId="{2AFB1254-FC44-4223-959A-57AA55BE104B}"/>
    <dgm:cxn modelId="{320E63FA-9FCE-406D-BEB0-19F15B1E18EB}" srcId="{1E441A23-8F8E-4438-AE1F-0665BBE9D477}" destId="{05C4D704-414C-4909-90BE-FD33C2B97B1B}" srcOrd="0" destOrd="0" parTransId="{4378AF7A-4EF1-4B78-A5C7-775DF0ECEBF2}" sibTransId="{3F77C562-6E42-46CF-9FFA-9717109F48CF}"/>
    <dgm:cxn modelId="{B62D8A36-016D-4756-9E9B-1984EF0A8F2B}" type="presParOf" srcId="{133025CF-A898-431D-8091-A9FCB1CAB49C}" destId="{B59976B1-7488-42AE-B03D-9FFA3F076109}" srcOrd="0" destOrd="0" presId="urn:microsoft.com/office/officeart/2005/8/layout/vList5"/>
    <dgm:cxn modelId="{B53D192A-114B-4D35-8961-64A29D6252B5}" type="presParOf" srcId="{B59976B1-7488-42AE-B03D-9FFA3F076109}" destId="{06109FEC-30A6-4415-846B-1EE1F54F6803}" srcOrd="0" destOrd="0" presId="urn:microsoft.com/office/officeart/2005/8/layout/vList5"/>
    <dgm:cxn modelId="{6B4A65CE-A3C0-4B38-BCC5-B195C24A287C}" type="presParOf" srcId="{B59976B1-7488-42AE-B03D-9FFA3F076109}" destId="{CB405415-91C1-4DEC-912F-B8438036B48C}" srcOrd="1" destOrd="0" presId="urn:microsoft.com/office/officeart/2005/8/layout/vList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441A23-8F8E-4438-AE1F-0665BBE9D477}" type="doc">
      <dgm:prSet loTypeId="urn:microsoft.com/office/officeart/2005/8/layout/vList5" loCatId="list" qsTypeId="urn:microsoft.com/office/officeart/2005/8/quickstyle/simple1" qsCatId="simple" csTypeId="urn:microsoft.com/office/officeart/2005/8/colors/accent5_1" csCatId="accent5" phldr="1"/>
      <dgm:spPr/>
      <dgm:t>
        <a:bodyPr/>
        <a:lstStyle/>
        <a:p>
          <a:endParaRPr lang="en-US"/>
        </a:p>
      </dgm:t>
    </dgm:pt>
    <dgm:pt modelId="{05C4D704-414C-4909-90BE-FD33C2B97B1B}">
      <dgm:prSet phldrT="[Text]" custT="1"/>
      <dgm:spPr>
        <a:solidFill>
          <a:srgbClr val="FFD32E"/>
        </a:solidFill>
        <a:ln>
          <a:noFill/>
        </a:ln>
      </dgm:spPr>
      <dgm:t>
        <a:bodyPr/>
        <a:lstStyle/>
        <a:p>
          <a:r>
            <a:rPr lang="en-US" sz="2000" b="1" dirty="0" smtClean="0">
              <a:solidFill>
                <a:srgbClr val="3A6F9B"/>
              </a:solidFill>
            </a:rPr>
            <a:t>Lab 2</a:t>
          </a:r>
          <a:endParaRPr lang="en-US" sz="2000" b="1" dirty="0">
            <a:solidFill>
              <a:srgbClr val="3A6F9B"/>
            </a:solidFill>
          </a:endParaRPr>
        </a:p>
      </dgm:t>
    </dgm:pt>
    <dgm:pt modelId="{4378AF7A-4EF1-4B78-A5C7-775DF0ECEBF2}" type="parTrans" cxnId="{320E63FA-9FCE-406D-BEB0-19F15B1E18EB}">
      <dgm:prSet/>
      <dgm:spPr/>
      <dgm:t>
        <a:bodyPr/>
        <a:lstStyle/>
        <a:p>
          <a:endParaRPr lang="en-US"/>
        </a:p>
      </dgm:t>
    </dgm:pt>
    <dgm:pt modelId="{3F77C562-6E42-46CF-9FFA-9717109F48CF}" type="sibTrans" cxnId="{320E63FA-9FCE-406D-BEB0-19F15B1E18EB}">
      <dgm:prSet/>
      <dgm:spPr/>
      <dgm:t>
        <a:bodyPr/>
        <a:lstStyle/>
        <a:p>
          <a:endParaRPr lang="en-US"/>
        </a:p>
      </dgm:t>
    </dgm:pt>
    <dgm:pt modelId="{046CAFC3-2F7E-43A7-BF63-3D629CACB7D9}">
      <dgm:prSet phldrT="[Text]" custT="1"/>
      <dgm:spPr>
        <a:ln w="3175"/>
      </dgm:spPr>
      <dgm:t>
        <a:bodyPr/>
        <a:lstStyle/>
        <a:p>
          <a:r>
            <a:rPr lang="en-US" sz="1900" dirty="0" smtClean="0">
              <a:solidFill>
                <a:srgbClr val="3A6F9B"/>
              </a:solidFill>
            </a:rPr>
            <a:t>Attempt Lab work questions #17 – #18</a:t>
          </a:r>
          <a:endParaRPr lang="en-US" sz="1900" dirty="0">
            <a:solidFill>
              <a:srgbClr val="3A6F9B"/>
            </a:solidFill>
          </a:endParaRPr>
        </a:p>
      </dgm:t>
    </dgm:pt>
    <dgm:pt modelId="{DDB6A753-A790-4195-BC2A-DFAEF73EB09E}" type="parTrans" cxnId="{F1CE87DE-3EB2-4DC9-9B5A-57022401EC7D}">
      <dgm:prSet/>
      <dgm:spPr/>
      <dgm:t>
        <a:bodyPr/>
        <a:lstStyle/>
        <a:p>
          <a:endParaRPr lang="en-US"/>
        </a:p>
      </dgm:t>
    </dgm:pt>
    <dgm:pt modelId="{BEB022D6-035B-4E4F-9C9C-07030C10C66A}" type="sibTrans" cxnId="{F1CE87DE-3EB2-4DC9-9B5A-57022401EC7D}">
      <dgm:prSet/>
      <dgm:spPr/>
      <dgm:t>
        <a:bodyPr/>
        <a:lstStyle/>
        <a:p>
          <a:endParaRPr lang="en-US"/>
        </a:p>
      </dgm:t>
    </dgm:pt>
    <dgm:pt modelId="{63ECFE03-46E2-4D32-963C-AEADE04E336C}">
      <dgm:prSet phldrT="[Text]" custT="1"/>
      <dgm:spPr>
        <a:ln w="3175"/>
      </dgm:spPr>
      <dgm:t>
        <a:bodyPr/>
        <a:lstStyle/>
        <a:p>
          <a:r>
            <a:rPr lang="en-US" sz="1900" dirty="0" smtClean="0">
              <a:solidFill>
                <a:srgbClr val="3A6F9B"/>
              </a:solidFill>
            </a:rPr>
            <a:t>Duration : Approx 5 minutes</a:t>
          </a:r>
          <a:endParaRPr lang="en-US" sz="1900" dirty="0">
            <a:solidFill>
              <a:srgbClr val="3A6F9B"/>
            </a:solidFill>
          </a:endParaRPr>
        </a:p>
      </dgm:t>
    </dgm:pt>
    <dgm:pt modelId="{E1F795A9-F2F1-421E-8B95-E13C31A9F6FA}" type="parTrans" cxnId="{E6DC1787-BEE9-4A2B-A1B1-645EC69D43E5}">
      <dgm:prSet/>
      <dgm:spPr/>
      <dgm:t>
        <a:bodyPr/>
        <a:lstStyle/>
        <a:p>
          <a:endParaRPr lang="en-US"/>
        </a:p>
      </dgm:t>
    </dgm:pt>
    <dgm:pt modelId="{2AFB1254-FC44-4223-959A-57AA55BE104B}" type="sibTrans" cxnId="{E6DC1787-BEE9-4A2B-A1B1-645EC69D43E5}">
      <dgm:prSet/>
      <dgm:spPr/>
      <dgm:t>
        <a:bodyPr/>
        <a:lstStyle/>
        <a:p>
          <a:endParaRPr lang="en-US"/>
        </a:p>
      </dgm:t>
    </dgm:pt>
    <dgm:pt modelId="{133025CF-A898-431D-8091-A9FCB1CAB49C}" type="pres">
      <dgm:prSet presAssocID="{1E441A23-8F8E-4438-AE1F-0665BBE9D477}" presName="Name0" presStyleCnt="0">
        <dgm:presLayoutVars>
          <dgm:dir/>
          <dgm:animLvl val="lvl"/>
          <dgm:resizeHandles val="exact"/>
        </dgm:presLayoutVars>
      </dgm:prSet>
      <dgm:spPr/>
      <dgm:t>
        <a:bodyPr/>
        <a:lstStyle/>
        <a:p>
          <a:endParaRPr lang="en-US"/>
        </a:p>
      </dgm:t>
    </dgm:pt>
    <dgm:pt modelId="{B59976B1-7488-42AE-B03D-9FFA3F076109}" type="pres">
      <dgm:prSet presAssocID="{05C4D704-414C-4909-90BE-FD33C2B97B1B}" presName="linNode" presStyleCnt="0"/>
      <dgm:spPr/>
    </dgm:pt>
    <dgm:pt modelId="{06109FEC-30A6-4415-846B-1EE1F54F6803}" type="pres">
      <dgm:prSet presAssocID="{05C4D704-414C-4909-90BE-FD33C2B97B1B}" presName="parentText" presStyleLbl="node1" presStyleIdx="0" presStyleCnt="1" custScaleX="41775" custScaleY="44000">
        <dgm:presLayoutVars>
          <dgm:chMax val="1"/>
          <dgm:bulletEnabled val="1"/>
        </dgm:presLayoutVars>
      </dgm:prSet>
      <dgm:spPr/>
      <dgm:t>
        <a:bodyPr/>
        <a:lstStyle/>
        <a:p>
          <a:endParaRPr lang="en-US"/>
        </a:p>
      </dgm:t>
    </dgm:pt>
    <dgm:pt modelId="{CB405415-91C1-4DEC-912F-B8438036B48C}" type="pres">
      <dgm:prSet presAssocID="{05C4D704-414C-4909-90BE-FD33C2B97B1B}" presName="descendantText" presStyleLbl="alignAccFollowNode1" presStyleIdx="0" presStyleCnt="1" custScaleX="130238" custScaleY="55000">
        <dgm:presLayoutVars>
          <dgm:bulletEnabled val="1"/>
        </dgm:presLayoutVars>
      </dgm:prSet>
      <dgm:spPr/>
      <dgm:t>
        <a:bodyPr/>
        <a:lstStyle/>
        <a:p>
          <a:endParaRPr lang="en-US"/>
        </a:p>
      </dgm:t>
    </dgm:pt>
  </dgm:ptLst>
  <dgm:cxnLst>
    <dgm:cxn modelId="{D228B2F5-63C6-4037-93C2-E2525537006C}" type="presOf" srcId="{1E441A23-8F8E-4438-AE1F-0665BBE9D477}" destId="{133025CF-A898-431D-8091-A9FCB1CAB49C}" srcOrd="0" destOrd="0" presId="urn:microsoft.com/office/officeart/2005/8/layout/vList5"/>
    <dgm:cxn modelId="{E7CC8990-67D9-4056-8FD6-38677978DE96}" type="presOf" srcId="{046CAFC3-2F7E-43A7-BF63-3D629CACB7D9}" destId="{CB405415-91C1-4DEC-912F-B8438036B48C}" srcOrd="0" destOrd="0" presId="urn:microsoft.com/office/officeart/2005/8/layout/vList5"/>
    <dgm:cxn modelId="{D723530A-983D-4DE1-A8D9-CE7266859F21}" type="presOf" srcId="{63ECFE03-46E2-4D32-963C-AEADE04E336C}" destId="{CB405415-91C1-4DEC-912F-B8438036B48C}" srcOrd="0" destOrd="1" presId="urn:microsoft.com/office/officeart/2005/8/layout/vList5"/>
    <dgm:cxn modelId="{4EC1C83A-500B-4F07-B06B-ACE8D7AA6F9A}" type="presOf" srcId="{05C4D704-414C-4909-90BE-FD33C2B97B1B}" destId="{06109FEC-30A6-4415-846B-1EE1F54F6803}" srcOrd="0" destOrd="0" presId="urn:microsoft.com/office/officeart/2005/8/layout/vList5"/>
    <dgm:cxn modelId="{F1CE87DE-3EB2-4DC9-9B5A-57022401EC7D}" srcId="{05C4D704-414C-4909-90BE-FD33C2B97B1B}" destId="{046CAFC3-2F7E-43A7-BF63-3D629CACB7D9}" srcOrd="0" destOrd="0" parTransId="{DDB6A753-A790-4195-BC2A-DFAEF73EB09E}" sibTransId="{BEB022D6-035B-4E4F-9C9C-07030C10C66A}"/>
    <dgm:cxn modelId="{E6DC1787-BEE9-4A2B-A1B1-645EC69D43E5}" srcId="{05C4D704-414C-4909-90BE-FD33C2B97B1B}" destId="{63ECFE03-46E2-4D32-963C-AEADE04E336C}" srcOrd="1" destOrd="0" parTransId="{E1F795A9-F2F1-421E-8B95-E13C31A9F6FA}" sibTransId="{2AFB1254-FC44-4223-959A-57AA55BE104B}"/>
    <dgm:cxn modelId="{320E63FA-9FCE-406D-BEB0-19F15B1E18EB}" srcId="{1E441A23-8F8E-4438-AE1F-0665BBE9D477}" destId="{05C4D704-414C-4909-90BE-FD33C2B97B1B}" srcOrd="0" destOrd="0" parTransId="{4378AF7A-4EF1-4B78-A5C7-775DF0ECEBF2}" sibTransId="{3F77C562-6E42-46CF-9FFA-9717109F48CF}"/>
    <dgm:cxn modelId="{C808DE3B-5A8B-4E47-8A60-CF616E955C74}" type="presParOf" srcId="{133025CF-A898-431D-8091-A9FCB1CAB49C}" destId="{B59976B1-7488-42AE-B03D-9FFA3F076109}" srcOrd="0" destOrd="0" presId="urn:microsoft.com/office/officeart/2005/8/layout/vList5"/>
    <dgm:cxn modelId="{3229189E-2A20-4F25-AD02-758128BD6506}" type="presParOf" srcId="{B59976B1-7488-42AE-B03D-9FFA3F076109}" destId="{06109FEC-30A6-4415-846B-1EE1F54F6803}" srcOrd="0" destOrd="0" presId="urn:microsoft.com/office/officeart/2005/8/layout/vList5"/>
    <dgm:cxn modelId="{22BC4FF9-9B75-4E3E-BCBD-302687179E58}" type="presParOf" srcId="{B59976B1-7488-42AE-B03D-9FFA3F076109}" destId="{CB405415-91C1-4DEC-912F-B8438036B48C}" srcOrd="1" destOrd="0" presId="urn:microsoft.com/office/officeart/2005/8/layout/vList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441A23-8F8E-4438-AE1F-0665BBE9D477}" type="doc">
      <dgm:prSet loTypeId="urn:microsoft.com/office/officeart/2005/8/layout/vList5" loCatId="list" qsTypeId="urn:microsoft.com/office/officeart/2005/8/quickstyle/simple1" qsCatId="simple" csTypeId="urn:microsoft.com/office/officeart/2005/8/colors/accent5_1" csCatId="accent5" phldr="1"/>
      <dgm:spPr/>
      <dgm:t>
        <a:bodyPr/>
        <a:lstStyle/>
        <a:p>
          <a:endParaRPr lang="en-US"/>
        </a:p>
      </dgm:t>
    </dgm:pt>
    <dgm:pt modelId="{05C4D704-414C-4909-90BE-FD33C2B97B1B}">
      <dgm:prSet phldrT="[Text]" custT="1"/>
      <dgm:spPr>
        <a:solidFill>
          <a:srgbClr val="FFD32E"/>
        </a:solidFill>
        <a:ln>
          <a:noFill/>
        </a:ln>
      </dgm:spPr>
      <dgm:t>
        <a:bodyPr/>
        <a:lstStyle/>
        <a:p>
          <a:r>
            <a:rPr lang="en-US" sz="2000" b="1" dirty="0" smtClean="0">
              <a:solidFill>
                <a:srgbClr val="3A6F9B"/>
              </a:solidFill>
            </a:rPr>
            <a:t>Lab 3</a:t>
          </a:r>
          <a:endParaRPr lang="en-US" sz="2000" b="1" dirty="0">
            <a:solidFill>
              <a:srgbClr val="3A6F9B"/>
            </a:solidFill>
          </a:endParaRPr>
        </a:p>
      </dgm:t>
    </dgm:pt>
    <dgm:pt modelId="{4378AF7A-4EF1-4B78-A5C7-775DF0ECEBF2}" type="parTrans" cxnId="{320E63FA-9FCE-406D-BEB0-19F15B1E18EB}">
      <dgm:prSet/>
      <dgm:spPr/>
      <dgm:t>
        <a:bodyPr/>
        <a:lstStyle/>
        <a:p>
          <a:endParaRPr lang="en-US"/>
        </a:p>
      </dgm:t>
    </dgm:pt>
    <dgm:pt modelId="{3F77C562-6E42-46CF-9FFA-9717109F48CF}" type="sibTrans" cxnId="{320E63FA-9FCE-406D-BEB0-19F15B1E18EB}">
      <dgm:prSet/>
      <dgm:spPr/>
      <dgm:t>
        <a:bodyPr/>
        <a:lstStyle/>
        <a:p>
          <a:endParaRPr lang="en-US"/>
        </a:p>
      </dgm:t>
    </dgm:pt>
    <dgm:pt modelId="{046CAFC3-2F7E-43A7-BF63-3D629CACB7D9}">
      <dgm:prSet phldrT="[Text]" custT="1"/>
      <dgm:spPr>
        <a:ln w="3175"/>
      </dgm:spPr>
      <dgm:t>
        <a:bodyPr/>
        <a:lstStyle/>
        <a:p>
          <a:r>
            <a:rPr lang="en-US" sz="1900" dirty="0" smtClean="0">
              <a:solidFill>
                <a:srgbClr val="3A6F9B"/>
              </a:solidFill>
            </a:rPr>
            <a:t>Attempt Lab work question #19, #20</a:t>
          </a:r>
          <a:endParaRPr lang="en-US" sz="1900" dirty="0">
            <a:solidFill>
              <a:srgbClr val="3A6F9B"/>
            </a:solidFill>
          </a:endParaRPr>
        </a:p>
      </dgm:t>
    </dgm:pt>
    <dgm:pt modelId="{DDB6A753-A790-4195-BC2A-DFAEF73EB09E}" type="parTrans" cxnId="{F1CE87DE-3EB2-4DC9-9B5A-57022401EC7D}">
      <dgm:prSet/>
      <dgm:spPr/>
      <dgm:t>
        <a:bodyPr/>
        <a:lstStyle/>
        <a:p>
          <a:endParaRPr lang="en-US"/>
        </a:p>
      </dgm:t>
    </dgm:pt>
    <dgm:pt modelId="{BEB022D6-035B-4E4F-9C9C-07030C10C66A}" type="sibTrans" cxnId="{F1CE87DE-3EB2-4DC9-9B5A-57022401EC7D}">
      <dgm:prSet/>
      <dgm:spPr/>
      <dgm:t>
        <a:bodyPr/>
        <a:lstStyle/>
        <a:p>
          <a:endParaRPr lang="en-US"/>
        </a:p>
      </dgm:t>
    </dgm:pt>
    <dgm:pt modelId="{63ECFE03-46E2-4D32-963C-AEADE04E336C}">
      <dgm:prSet phldrT="[Text]" custT="1"/>
      <dgm:spPr>
        <a:ln w="3175"/>
      </dgm:spPr>
      <dgm:t>
        <a:bodyPr/>
        <a:lstStyle/>
        <a:p>
          <a:r>
            <a:rPr lang="en-US" sz="1900" dirty="0" smtClean="0">
              <a:solidFill>
                <a:srgbClr val="3A6F9B"/>
              </a:solidFill>
            </a:rPr>
            <a:t>Duration : Approx 5 minutes</a:t>
          </a:r>
          <a:endParaRPr lang="en-US" sz="1900" dirty="0">
            <a:solidFill>
              <a:srgbClr val="3A6F9B"/>
            </a:solidFill>
          </a:endParaRPr>
        </a:p>
      </dgm:t>
    </dgm:pt>
    <dgm:pt modelId="{E1F795A9-F2F1-421E-8B95-E13C31A9F6FA}" type="parTrans" cxnId="{E6DC1787-BEE9-4A2B-A1B1-645EC69D43E5}">
      <dgm:prSet/>
      <dgm:spPr/>
      <dgm:t>
        <a:bodyPr/>
        <a:lstStyle/>
        <a:p>
          <a:endParaRPr lang="en-US"/>
        </a:p>
      </dgm:t>
    </dgm:pt>
    <dgm:pt modelId="{2AFB1254-FC44-4223-959A-57AA55BE104B}" type="sibTrans" cxnId="{E6DC1787-BEE9-4A2B-A1B1-645EC69D43E5}">
      <dgm:prSet/>
      <dgm:spPr/>
      <dgm:t>
        <a:bodyPr/>
        <a:lstStyle/>
        <a:p>
          <a:endParaRPr lang="en-US"/>
        </a:p>
      </dgm:t>
    </dgm:pt>
    <dgm:pt modelId="{133025CF-A898-431D-8091-A9FCB1CAB49C}" type="pres">
      <dgm:prSet presAssocID="{1E441A23-8F8E-4438-AE1F-0665BBE9D477}" presName="Name0" presStyleCnt="0">
        <dgm:presLayoutVars>
          <dgm:dir/>
          <dgm:animLvl val="lvl"/>
          <dgm:resizeHandles val="exact"/>
        </dgm:presLayoutVars>
      </dgm:prSet>
      <dgm:spPr/>
      <dgm:t>
        <a:bodyPr/>
        <a:lstStyle/>
        <a:p>
          <a:endParaRPr lang="en-US"/>
        </a:p>
      </dgm:t>
    </dgm:pt>
    <dgm:pt modelId="{B59976B1-7488-42AE-B03D-9FFA3F076109}" type="pres">
      <dgm:prSet presAssocID="{05C4D704-414C-4909-90BE-FD33C2B97B1B}" presName="linNode" presStyleCnt="0"/>
      <dgm:spPr/>
    </dgm:pt>
    <dgm:pt modelId="{06109FEC-30A6-4415-846B-1EE1F54F6803}" type="pres">
      <dgm:prSet presAssocID="{05C4D704-414C-4909-90BE-FD33C2B97B1B}" presName="parentText" presStyleLbl="node1" presStyleIdx="0" presStyleCnt="1" custScaleX="41775" custScaleY="44000">
        <dgm:presLayoutVars>
          <dgm:chMax val="1"/>
          <dgm:bulletEnabled val="1"/>
        </dgm:presLayoutVars>
      </dgm:prSet>
      <dgm:spPr/>
      <dgm:t>
        <a:bodyPr/>
        <a:lstStyle/>
        <a:p>
          <a:endParaRPr lang="en-US"/>
        </a:p>
      </dgm:t>
    </dgm:pt>
    <dgm:pt modelId="{CB405415-91C1-4DEC-912F-B8438036B48C}" type="pres">
      <dgm:prSet presAssocID="{05C4D704-414C-4909-90BE-FD33C2B97B1B}" presName="descendantText" presStyleLbl="alignAccFollowNode1" presStyleIdx="0" presStyleCnt="1" custScaleX="130238" custScaleY="55000">
        <dgm:presLayoutVars>
          <dgm:bulletEnabled val="1"/>
        </dgm:presLayoutVars>
      </dgm:prSet>
      <dgm:spPr/>
      <dgm:t>
        <a:bodyPr/>
        <a:lstStyle/>
        <a:p>
          <a:endParaRPr lang="en-US"/>
        </a:p>
      </dgm:t>
    </dgm:pt>
  </dgm:ptLst>
  <dgm:cxnLst>
    <dgm:cxn modelId="{351F2B1A-2150-46A0-866B-25BFC89AC7E3}" type="presOf" srcId="{05C4D704-414C-4909-90BE-FD33C2B97B1B}" destId="{06109FEC-30A6-4415-846B-1EE1F54F6803}" srcOrd="0" destOrd="0" presId="urn:microsoft.com/office/officeart/2005/8/layout/vList5"/>
    <dgm:cxn modelId="{B9CDC0F8-1D0D-43FA-A0F3-5C68709DD696}" type="presOf" srcId="{63ECFE03-46E2-4D32-963C-AEADE04E336C}" destId="{CB405415-91C1-4DEC-912F-B8438036B48C}" srcOrd="0" destOrd="1" presId="urn:microsoft.com/office/officeart/2005/8/layout/vList5"/>
    <dgm:cxn modelId="{F1CE87DE-3EB2-4DC9-9B5A-57022401EC7D}" srcId="{05C4D704-414C-4909-90BE-FD33C2B97B1B}" destId="{046CAFC3-2F7E-43A7-BF63-3D629CACB7D9}" srcOrd="0" destOrd="0" parTransId="{DDB6A753-A790-4195-BC2A-DFAEF73EB09E}" sibTransId="{BEB022D6-035B-4E4F-9C9C-07030C10C66A}"/>
    <dgm:cxn modelId="{2225222F-7EBA-4D0E-9F61-A0A9715F64DD}" type="presOf" srcId="{1E441A23-8F8E-4438-AE1F-0665BBE9D477}" destId="{133025CF-A898-431D-8091-A9FCB1CAB49C}" srcOrd="0" destOrd="0" presId="urn:microsoft.com/office/officeart/2005/8/layout/vList5"/>
    <dgm:cxn modelId="{E6DC1787-BEE9-4A2B-A1B1-645EC69D43E5}" srcId="{05C4D704-414C-4909-90BE-FD33C2B97B1B}" destId="{63ECFE03-46E2-4D32-963C-AEADE04E336C}" srcOrd="1" destOrd="0" parTransId="{E1F795A9-F2F1-421E-8B95-E13C31A9F6FA}" sibTransId="{2AFB1254-FC44-4223-959A-57AA55BE104B}"/>
    <dgm:cxn modelId="{320E63FA-9FCE-406D-BEB0-19F15B1E18EB}" srcId="{1E441A23-8F8E-4438-AE1F-0665BBE9D477}" destId="{05C4D704-414C-4909-90BE-FD33C2B97B1B}" srcOrd="0" destOrd="0" parTransId="{4378AF7A-4EF1-4B78-A5C7-775DF0ECEBF2}" sibTransId="{3F77C562-6E42-46CF-9FFA-9717109F48CF}"/>
    <dgm:cxn modelId="{AC502EC9-FF52-4B67-8D2D-35D6675FAF80}" type="presOf" srcId="{046CAFC3-2F7E-43A7-BF63-3D629CACB7D9}" destId="{CB405415-91C1-4DEC-912F-B8438036B48C}" srcOrd="0" destOrd="0" presId="urn:microsoft.com/office/officeart/2005/8/layout/vList5"/>
    <dgm:cxn modelId="{95356D0F-BCC7-4BB6-AF15-522092157764}" type="presParOf" srcId="{133025CF-A898-431D-8091-A9FCB1CAB49C}" destId="{B59976B1-7488-42AE-B03D-9FFA3F076109}" srcOrd="0" destOrd="0" presId="urn:microsoft.com/office/officeart/2005/8/layout/vList5"/>
    <dgm:cxn modelId="{45532AFB-4514-4066-B6D3-3BA5F9768FA4}" type="presParOf" srcId="{B59976B1-7488-42AE-B03D-9FFA3F076109}" destId="{06109FEC-30A6-4415-846B-1EE1F54F6803}" srcOrd="0" destOrd="0" presId="urn:microsoft.com/office/officeart/2005/8/layout/vList5"/>
    <dgm:cxn modelId="{8343558C-57E4-4032-8CEA-8923251A6D4E}" type="presParOf" srcId="{B59976B1-7488-42AE-B03D-9FFA3F076109}" destId="{CB405415-91C1-4DEC-912F-B8438036B48C}" srcOrd="1" destOrd="0" presId="urn:microsoft.com/office/officeart/2005/8/layout/vList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441A23-8F8E-4438-AE1F-0665BBE9D477}" type="doc">
      <dgm:prSet loTypeId="urn:microsoft.com/office/officeart/2005/8/layout/vList5" loCatId="list" qsTypeId="urn:microsoft.com/office/officeart/2005/8/quickstyle/simple1" qsCatId="simple" csTypeId="urn:microsoft.com/office/officeart/2005/8/colors/accent5_1" csCatId="accent5" phldr="1"/>
      <dgm:spPr/>
      <dgm:t>
        <a:bodyPr/>
        <a:lstStyle/>
        <a:p>
          <a:endParaRPr lang="en-US"/>
        </a:p>
      </dgm:t>
    </dgm:pt>
    <dgm:pt modelId="{05C4D704-414C-4909-90BE-FD33C2B97B1B}">
      <dgm:prSet phldrT="[Text]" custT="1"/>
      <dgm:spPr>
        <a:solidFill>
          <a:srgbClr val="FFD32E"/>
        </a:solidFill>
        <a:ln>
          <a:noFill/>
        </a:ln>
      </dgm:spPr>
      <dgm:t>
        <a:bodyPr/>
        <a:lstStyle/>
        <a:p>
          <a:r>
            <a:rPr lang="en-US" sz="2000" b="1" dirty="0" smtClean="0">
              <a:solidFill>
                <a:srgbClr val="3A6F9B"/>
              </a:solidFill>
            </a:rPr>
            <a:t>Lab 5</a:t>
          </a:r>
          <a:endParaRPr lang="en-US" sz="2000" b="1" dirty="0">
            <a:solidFill>
              <a:srgbClr val="3A6F9B"/>
            </a:solidFill>
          </a:endParaRPr>
        </a:p>
      </dgm:t>
    </dgm:pt>
    <dgm:pt modelId="{4378AF7A-4EF1-4B78-A5C7-775DF0ECEBF2}" type="parTrans" cxnId="{320E63FA-9FCE-406D-BEB0-19F15B1E18EB}">
      <dgm:prSet/>
      <dgm:spPr/>
      <dgm:t>
        <a:bodyPr/>
        <a:lstStyle/>
        <a:p>
          <a:endParaRPr lang="en-US"/>
        </a:p>
      </dgm:t>
    </dgm:pt>
    <dgm:pt modelId="{3F77C562-6E42-46CF-9FFA-9717109F48CF}" type="sibTrans" cxnId="{320E63FA-9FCE-406D-BEB0-19F15B1E18EB}">
      <dgm:prSet/>
      <dgm:spPr/>
      <dgm:t>
        <a:bodyPr/>
        <a:lstStyle/>
        <a:p>
          <a:endParaRPr lang="en-US"/>
        </a:p>
      </dgm:t>
    </dgm:pt>
    <dgm:pt modelId="{046CAFC3-2F7E-43A7-BF63-3D629CACB7D9}">
      <dgm:prSet phldrT="[Text]" custT="1"/>
      <dgm:spPr>
        <a:ln w="3175"/>
      </dgm:spPr>
      <dgm:t>
        <a:bodyPr/>
        <a:lstStyle/>
        <a:p>
          <a:r>
            <a:rPr lang="en-US" sz="1900" dirty="0" smtClean="0">
              <a:solidFill>
                <a:srgbClr val="3A6F9B"/>
              </a:solidFill>
            </a:rPr>
            <a:t>Attempt Lab work question #23, #24</a:t>
          </a:r>
          <a:endParaRPr lang="en-US" sz="1900" dirty="0">
            <a:solidFill>
              <a:srgbClr val="3A6F9B"/>
            </a:solidFill>
          </a:endParaRPr>
        </a:p>
      </dgm:t>
    </dgm:pt>
    <dgm:pt modelId="{DDB6A753-A790-4195-BC2A-DFAEF73EB09E}" type="parTrans" cxnId="{F1CE87DE-3EB2-4DC9-9B5A-57022401EC7D}">
      <dgm:prSet/>
      <dgm:spPr/>
      <dgm:t>
        <a:bodyPr/>
        <a:lstStyle/>
        <a:p>
          <a:endParaRPr lang="en-US"/>
        </a:p>
      </dgm:t>
    </dgm:pt>
    <dgm:pt modelId="{BEB022D6-035B-4E4F-9C9C-07030C10C66A}" type="sibTrans" cxnId="{F1CE87DE-3EB2-4DC9-9B5A-57022401EC7D}">
      <dgm:prSet/>
      <dgm:spPr/>
      <dgm:t>
        <a:bodyPr/>
        <a:lstStyle/>
        <a:p>
          <a:endParaRPr lang="en-US"/>
        </a:p>
      </dgm:t>
    </dgm:pt>
    <dgm:pt modelId="{63ECFE03-46E2-4D32-963C-AEADE04E336C}">
      <dgm:prSet phldrT="[Text]" custT="1"/>
      <dgm:spPr>
        <a:ln w="3175"/>
      </dgm:spPr>
      <dgm:t>
        <a:bodyPr/>
        <a:lstStyle/>
        <a:p>
          <a:r>
            <a:rPr lang="en-US" sz="1900" dirty="0" smtClean="0">
              <a:solidFill>
                <a:srgbClr val="3A6F9B"/>
              </a:solidFill>
            </a:rPr>
            <a:t>Duration : Approx 20 minutes</a:t>
          </a:r>
          <a:endParaRPr lang="en-US" sz="1900" dirty="0">
            <a:solidFill>
              <a:srgbClr val="3A6F9B"/>
            </a:solidFill>
          </a:endParaRPr>
        </a:p>
      </dgm:t>
    </dgm:pt>
    <dgm:pt modelId="{E1F795A9-F2F1-421E-8B95-E13C31A9F6FA}" type="parTrans" cxnId="{E6DC1787-BEE9-4A2B-A1B1-645EC69D43E5}">
      <dgm:prSet/>
      <dgm:spPr/>
      <dgm:t>
        <a:bodyPr/>
        <a:lstStyle/>
        <a:p>
          <a:endParaRPr lang="en-US"/>
        </a:p>
      </dgm:t>
    </dgm:pt>
    <dgm:pt modelId="{2AFB1254-FC44-4223-959A-57AA55BE104B}" type="sibTrans" cxnId="{E6DC1787-BEE9-4A2B-A1B1-645EC69D43E5}">
      <dgm:prSet/>
      <dgm:spPr/>
      <dgm:t>
        <a:bodyPr/>
        <a:lstStyle/>
        <a:p>
          <a:endParaRPr lang="en-US"/>
        </a:p>
      </dgm:t>
    </dgm:pt>
    <dgm:pt modelId="{133025CF-A898-431D-8091-A9FCB1CAB49C}" type="pres">
      <dgm:prSet presAssocID="{1E441A23-8F8E-4438-AE1F-0665BBE9D477}" presName="Name0" presStyleCnt="0">
        <dgm:presLayoutVars>
          <dgm:dir/>
          <dgm:animLvl val="lvl"/>
          <dgm:resizeHandles val="exact"/>
        </dgm:presLayoutVars>
      </dgm:prSet>
      <dgm:spPr/>
      <dgm:t>
        <a:bodyPr/>
        <a:lstStyle/>
        <a:p>
          <a:endParaRPr lang="en-US"/>
        </a:p>
      </dgm:t>
    </dgm:pt>
    <dgm:pt modelId="{B59976B1-7488-42AE-B03D-9FFA3F076109}" type="pres">
      <dgm:prSet presAssocID="{05C4D704-414C-4909-90BE-FD33C2B97B1B}" presName="linNode" presStyleCnt="0"/>
      <dgm:spPr/>
    </dgm:pt>
    <dgm:pt modelId="{06109FEC-30A6-4415-846B-1EE1F54F6803}" type="pres">
      <dgm:prSet presAssocID="{05C4D704-414C-4909-90BE-FD33C2B97B1B}" presName="parentText" presStyleLbl="node1" presStyleIdx="0" presStyleCnt="1" custScaleX="41775" custScaleY="44000">
        <dgm:presLayoutVars>
          <dgm:chMax val="1"/>
          <dgm:bulletEnabled val="1"/>
        </dgm:presLayoutVars>
      </dgm:prSet>
      <dgm:spPr/>
      <dgm:t>
        <a:bodyPr/>
        <a:lstStyle/>
        <a:p>
          <a:endParaRPr lang="en-US"/>
        </a:p>
      </dgm:t>
    </dgm:pt>
    <dgm:pt modelId="{CB405415-91C1-4DEC-912F-B8438036B48C}" type="pres">
      <dgm:prSet presAssocID="{05C4D704-414C-4909-90BE-FD33C2B97B1B}" presName="descendantText" presStyleLbl="alignAccFollowNode1" presStyleIdx="0" presStyleCnt="1" custScaleX="130238" custScaleY="55000">
        <dgm:presLayoutVars>
          <dgm:bulletEnabled val="1"/>
        </dgm:presLayoutVars>
      </dgm:prSet>
      <dgm:spPr/>
      <dgm:t>
        <a:bodyPr/>
        <a:lstStyle/>
        <a:p>
          <a:endParaRPr lang="en-US"/>
        </a:p>
      </dgm:t>
    </dgm:pt>
  </dgm:ptLst>
  <dgm:cxnLst>
    <dgm:cxn modelId="{BE52479F-6371-4BE7-9913-3DBBCD641997}" type="presOf" srcId="{1E441A23-8F8E-4438-AE1F-0665BBE9D477}" destId="{133025CF-A898-431D-8091-A9FCB1CAB49C}" srcOrd="0" destOrd="0" presId="urn:microsoft.com/office/officeart/2005/8/layout/vList5"/>
    <dgm:cxn modelId="{18FDA8EC-639D-40C4-A3B3-E7DE14693D64}" type="presOf" srcId="{046CAFC3-2F7E-43A7-BF63-3D629CACB7D9}" destId="{CB405415-91C1-4DEC-912F-B8438036B48C}" srcOrd="0" destOrd="0" presId="urn:microsoft.com/office/officeart/2005/8/layout/vList5"/>
    <dgm:cxn modelId="{7375BCD3-4E69-4CC3-B90D-070BB03B429F}" type="presOf" srcId="{63ECFE03-46E2-4D32-963C-AEADE04E336C}" destId="{CB405415-91C1-4DEC-912F-B8438036B48C}" srcOrd="0" destOrd="1" presId="urn:microsoft.com/office/officeart/2005/8/layout/vList5"/>
    <dgm:cxn modelId="{F1CE87DE-3EB2-4DC9-9B5A-57022401EC7D}" srcId="{05C4D704-414C-4909-90BE-FD33C2B97B1B}" destId="{046CAFC3-2F7E-43A7-BF63-3D629CACB7D9}" srcOrd="0" destOrd="0" parTransId="{DDB6A753-A790-4195-BC2A-DFAEF73EB09E}" sibTransId="{BEB022D6-035B-4E4F-9C9C-07030C10C66A}"/>
    <dgm:cxn modelId="{9CD25E36-3C1E-4CB3-8B51-CF96341C1A5B}" type="presOf" srcId="{05C4D704-414C-4909-90BE-FD33C2B97B1B}" destId="{06109FEC-30A6-4415-846B-1EE1F54F6803}" srcOrd="0" destOrd="0" presId="urn:microsoft.com/office/officeart/2005/8/layout/vList5"/>
    <dgm:cxn modelId="{E6DC1787-BEE9-4A2B-A1B1-645EC69D43E5}" srcId="{05C4D704-414C-4909-90BE-FD33C2B97B1B}" destId="{63ECFE03-46E2-4D32-963C-AEADE04E336C}" srcOrd="1" destOrd="0" parTransId="{E1F795A9-F2F1-421E-8B95-E13C31A9F6FA}" sibTransId="{2AFB1254-FC44-4223-959A-57AA55BE104B}"/>
    <dgm:cxn modelId="{320E63FA-9FCE-406D-BEB0-19F15B1E18EB}" srcId="{1E441A23-8F8E-4438-AE1F-0665BBE9D477}" destId="{05C4D704-414C-4909-90BE-FD33C2B97B1B}" srcOrd="0" destOrd="0" parTransId="{4378AF7A-4EF1-4B78-A5C7-775DF0ECEBF2}" sibTransId="{3F77C562-6E42-46CF-9FFA-9717109F48CF}"/>
    <dgm:cxn modelId="{73818ED4-BB65-4462-9E10-712D53820D78}" type="presParOf" srcId="{133025CF-A898-431D-8091-A9FCB1CAB49C}" destId="{B59976B1-7488-42AE-B03D-9FFA3F076109}" srcOrd="0" destOrd="0" presId="urn:microsoft.com/office/officeart/2005/8/layout/vList5"/>
    <dgm:cxn modelId="{6692D621-DADC-4CFD-B51C-9681259D5768}" type="presParOf" srcId="{B59976B1-7488-42AE-B03D-9FFA3F076109}" destId="{06109FEC-30A6-4415-846B-1EE1F54F6803}" srcOrd="0" destOrd="0" presId="urn:microsoft.com/office/officeart/2005/8/layout/vList5"/>
    <dgm:cxn modelId="{0CD5D92E-558A-42FC-A653-8788FB8E9F87}" type="presParOf" srcId="{B59976B1-7488-42AE-B03D-9FFA3F076109}" destId="{CB405415-91C1-4DEC-912F-B8438036B48C}" srcOrd="1" destOrd="0" presId="urn:microsoft.com/office/officeart/2005/8/layout/vList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E441A23-8F8E-4438-AE1F-0665BBE9D477}" type="doc">
      <dgm:prSet loTypeId="urn:microsoft.com/office/officeart/2005/8/layout/vList5" loCatId="list" qsTypeId="urn:microsoft.com/office/officeart/2005/8/quickstyle/simple1" qsCatId="simple" csTypeId="urn:microsoft.com/office/officeart/2005/8/colors/accent5_1" csCatId="accent5" phldr="1"/>
      <dgm:spPr/>
      <dgm:t>
        <a:bodyPr/>
        <a:lstStyle/>
        <a:p>
          <a:endParaRPr lang="en-US"/>
        </a:p>
      </dgm:t>
    </dgm:pt>
    <dgm:pt modelId="{05C4D704-414C-4909-90BE-FD33C2B97B1B}">
      <dgm:prSet phldrT="[Text]" custT="1"/>
      <dgm:spPr>
        <a:solidFill>
          <a:srgbClr val="FFD32E"/>
        </a:solidFill>
        <a:ln>
          <a:noFill/>
        </a:ln>
      </dgm:spPr>
      <dgm:t>
        <a:bodyPr/>
        <a:lstStyle/>
        <a:p>
          <a:r>
            <a:rPr lang="en-US" sz="2000" b="1" dirty="0" smtClean="0">
              <a:solidFill>
                <a:srgbClr val="3A6F9B"/>
              </a:solidFill>
            </a:rPr>
            <a:t>Lab 3</a:t>
          </a:r>
          <a:endParaRPr lang="en-US" sz="2000" b="1" dirty="0">
            <a:solidFill>
              <a:srgbClr val="3A6F9B"/>
            </a:solidFill>
          </a:endParaRPr>
        </a:p>
      </dgm:t>
    </dgm:pt>
    <dgm:pt modelId="{4378AF7A-4EF1-4B78-A5C7-775DF0ECEBF2}" type="parTrans" cxnId="{320E63FA-9FCE-406D-BEB0-19F15B1E18EB}">
      <dgm:prSet/>
      <dgm:spPr/>
      <dgm:t>
        <a:bodyPr/>
        <a:lstStyle/>
        <a:p>
          <a:endParaRPr lang="en-US"/>
        </a:p>
      </dgm:t>
    </dgm:pt>
    <dgm:pt modelId="{3F77C562-6E42-46CF-9FFA-9717109F48CF}" type="sibTrans" cxnId="{320E63FA-9FCE-406D-BEB0-19F15B1E18EB}">
      <dgm:prSet/>
      <dgm:spPr/>
      <dgm:t>
        <a:bodyPr/>
        <a:lstStyle/>
        <a:p>
          <a:endParaRPr lang="en-US"/>
        </a:p>
      </dgm:t>
    </dgm:pt>
    <dgm:pt modelId="{046CAFC3-2F7E-43A7-BF63-3D629CACB7D9}">
      <dgm:prSet phldrT="[Text]" custT="1"/>
      <dgm:spPr>
        <a:ln w="3175"/>
      </dgm:spPr>
      <dgm:t>
        <a:bodyPr/>
        <a:lstStyle/>
        <a:p>
          <a:r>
            <a:rPr lang="en-US" sz="1900" dirty="0" smtClean="0">
              <a:solidFill>
                <a:srgbClr val="3A6F9B"/>
              </a:solidFill>
            </a:rPr>
            <a:t>Attempt Lab work question #22</a:t>
          </a:r>
          <a:endParaRPr lang="en-US" sz="1900" dirty="0">
            <a:solidFill>
              <a:srgbClr val="3A6F9B"/>
            </a:solidFill>
          </a:endParaRPr>
        </a:p>
      </dgm:t>
    </dgm:pt>
    <dgm:pt modelId="{DDB6A753-A790-4195-BC2A-DFAEF73EB09E}" type="parTrans" cxnId="{F1CE87DE-3EB2-4DC9-9B5A-57022401EC7D}">
      <dgm:prSet/>
      <dgm:spPr/>
      <dgm:t>
        <a:bodyPr/>
        <a:lstStyle/>
        <a:p>
          <a:endParaRPr lang="en-US"/>
        </a:p>
      </dgm:t>
    </dgm:pt>
    <dgm:pt modelId="{BEB022D6-035B-4E4F-9C9C-07030C10C66A}" type="sibTrans" cxnId="{F1CE87DE-3EB2-4DC9-9B5A-57022401EC7D}">
      <dgm:prSet/>
      <dgm:spPr/>
      <dgm:t>
        <a:bodyPr/>
        <a:lstStyle/>
        <a:p>
          <a:endParaRPr lang="en-US"/>
        </a:p>
      </dgm:t>
    </dgm:pt>
    <dgm:pt modelId="{63ECFE03-46E2-4D32-963C-AEADE04E336C}">
      <dgm:prSet phldrT="[Text]" custT="1"/>
      <dgm:spPr>
        <a:ln w="3175"/>
      </dgm:spPr>
      <dgm:t>
        <a:bodyPr/>
        <a:lstStyle/>
        <a:p>
          <a:r>
            <a:rPr lang="en-US" sz="1900" dirty="0" smtClean="0">
              <a:solidFill>
                <a:srgbClr val="3A6F9B"/>
              </a:solidFill>
            </a:rPr>
            <a:t>Duration : Approx 5 minutes</a:t>
          </a:r>
          <a:endParaRPr lang="en-US" sz="1900" dirty="0">
            <a:solidFill>
              <a:srgbClr val="3A6F9B"/>
            </a:solidFill>
          </a:endParaRPr>
        </a:p>
      </dgm:t>
    </dgm:pt>
    <dgm:pt modelId="{E1F795A9-F2F1-421E-8B95-E13C31A9F6FA}" type="parTrans" cxnId="{E6DC1787-BEE9-4A2B-A1B1-645EC69D43E5}">
      <dgm:prSet/>
      <dgm:spPr/>
      <dgm:t>
        <a:bodyPr/>
        <a:lstStyle/>
        <a:p>
          <a:endParaRPr lang="en-US"/>
        </a:p>
      </dgm:t>
    </dgm:pt>
    <dgm:pt modelId="{2AFB1254-FC44-4223-959A-57AA55BE104B}" type="sibTrans" cxnId="{E6DC1787-BEE9-4A2B-A1B1-645EC69D43E5}">
      <dgm:prSet/>
      <dgm:spPr/>
      <dgm:t>
        <a:bodyPr/>
        <a:lstStyle/>
        <a:p>
          <a:endParaRPr lang="en-US"/>
        </a:p>
      </dgm:t>
    </dgm:pt>
    <dgm:pt modelId="{133025CF-A898-431D-8091-A9FCB1CAB49C}" type="pres">
      <dgm:prSet presAssocID="{1E441A23-8F8E-4438-AE1F-0665BBE9D477}" presName="Name0" presStyleCnt="0">
        <dgm:presLayoutVars>
          <dgm:dir/>
          <dgm:animLvl val="lvl"/>
          <dgm:resizeHandles val="exact"/>
        </dgm:presLayoutVars>
      </dgm:prSet>
      <dgm:spPr/>
      <dgm:t>
        <a:bodyPr/>
        <a:lstStyle/>
        <a:p>
          <a:endParaRPr lang="en-US"/>
        </a:p>
      </dgm:t>
    </dgm:pt>
    <dgm:pt modelId="{B59976B1-7488-42AE-B03D-9FFA3F076109}" type="pres">
      <dgm:prSet presAssocID="{05C4D704-414C-4909-90BE-FD33C2B97B1B}" presName="linNode" presStyleCnt="0"/>
      <dgm:spPr/>
    </dgm:pt>
    <dgm:pt modelId="{06109FEC-30A6-4415-846B-1EE1F54F6803}" type="pres">
      <dgm:prSet presAssocID="{05C4D704-414C-4909-90BE-FD33C2B97B1B}" presName="parentText" presStyleLbl="node1" presStyleIdx="0" presStyleCnt="1" custScaleX="41775" custScaleY="44000">
        <dgm:presLayoutVars>
          <dgm:chMax val="1"/>
          <dgm:bulletEnabled val="1"/>
        </dgm:presLayoutVars>
      </dgm:prSet>
      <dgm:spPr/>
      <dgm:t>
        <a:bodyPr/>
        <a:lstStyle/>
        <a:p>
          <a:endParaRPr lang="en-US"/>
        </a:p>
      </dgm:t>
    </dgm:pt>
    <dgm:pt modelId="{CB405415-91C1-4DEC-912F-B8438036B48C}" type="pres">
      <dgm:prSet presAssocID="{05C4D704-414C-4909-90BE-FD33C2B97B1B}" presName="descendantText" presStyleLbl="alignAccFollowNode1" presStyleIdx="0" presStyleCnt="1" custScaleX="130238" custScaleY="55000">
        <dgm:presLayoutVars>
          <dgm:bulletEnabled val="1"/>
        </dgm:presLayoutVars>
      </dgm:prSet>
      <dgm:spPr/>
      <dgm:t>
        <a:bodyPr/>
        <a:lstStyle/>
        <a:p>
          <a:endParaRPr lang="en-US"/>
        </a:p>
      </dgm:t>
    </dgm:pt>
  </dgm:ptLst>
  <dgm:cxnLst>
    <dgm:cxn modelId="{18E040F9-DFDC-4EFA-8ADA-CB1DE7E7EAE1}" type="presOf" srcId="{1E441A23-8F8E-4438-AE1F-0665BBE9D477}" destId="{133025CF-A898-431D-8091-A9FCB1CAB49C}" srcOrd="0" destOrd="0" presId="urn:microsoft.com/office/officeart/2005/8/layout/vList5"/>
    <dgm:cxn modelId="{F1CE87DE-3EB2-4DC9-9B5A-57022401EC7D}" srcId="{05C4D704-414C-4909-90BE-FD33C2B97B1B}" destId="{046CAFC3-2F7E-43A7-BF63-3D629CACB7D9}" srcOrd="0" destOrd="0" parTransId="{DDB6A753-A790-4195-BC2A-DFAEF73EB09E}" sibTransId="{BEB022D6-035B-4E4F-9C9C-07030C10C66A}"/>
    <dgm:cxn modelId="{5AA36E01-B16E-4BB1-B951-42DEED69692F}" type="presOf" srcId="{63ECFE03-46E2-4D32-963C-AEADE04E336C}" destId="{CB405415-91C1-4DEC-912F-B8438036B48C}" srcOrd="0" destOrd="1" presId="urn:microsoft.com/office/officeart/2005/8/layout/vList5"/>
    <dgm:cxn modelId="{9572D71D-8E7A-460A-910E-2D4A58789019}" type="presOf" srcId="{046CAFC3-2F7E-43A7-BF63-3D629CACB7D9}" destId="{CB405415-91C1-4DEC-912F-B8438036B48C}" srcOrd="0" destOrd="0" presId="urn:microsoft.com/office/officeart/2005/8/layout/vList5"/>
    <dgm:cxn modelId="{D654279B-5588-4980-8A99-1B6749EC4E94}" type="presOf" srcId="{05C4D704-414C-4909-90BE-FD33C2B97B1B}" destId="{06109FEC-30A6-4415-846B-1EE1F54F6803}" srcOrd="0" destOrd="0" presId="urn:microsoft.com/office/officeart/2005/8/layout/vList5"/>
    <dgm:cxn modelId="{E6DC1787-BEE9-4A2B-A1B1-645EC69D43E5}" srcId="{05C4D704-414C-4909-90BE-FD33C2B97B1B}" destId="{63ECFE03-46E2-4D32-963C-AEADE04E336C}" srcOrd="1" destOrd="0" parTransId="{E1F795A9-F2F1-421E-8B95-E13C31A9F6FA}" sibTransId="{2AFB1254-FC44-4223-959A-57AA55BE104B}"/>
    <dgm:cxn modelId="{320E63FA-9FCE-406D-BEB0-19F15B1E18EB}" srcId="{1E441A23-8F8E-4438-AE1F-0665BBE9D477}" destId="{05C4D704-414C-4909-90BE-FD33C2B97B1B}" srcOrd="0" destOrd="0" parTransId="{4378AF7A-4EF1-4B78-A5C7-775DF0ECEBF2}" sibTransId="{3F77C562-6E42-46CF-9FFA-9717109F48CF}"/>
    <dgm:cxn modelId="{0A6AB4EE-EBCB-450F-8A38-2C9629C44A05}" type="presParOf" srcId="{133025CF-A898-431D-8091-A9FCB1CAB49C}" destId="{B59976B1-7488-42AE-B03D-9FFA3F076109}" srcOrd="0" destOrd="0" presId="urn:microsoft.com/office/officeart/2005/8/layout/vList5"/>
    <dgm:cxn modelId="{B6417C7F-7D33-4E5E-8534-B4DB66C23FCA}" type="presParOf" srcId="{B59976B1-7488-42AE-B03D-9FFA3F076109}" destId="{06109FEC-30A6-4415-846B-1EE1F54F6803}" srcOrd="0" destOrd="0" presId="urn:microsoft.com/office/officeart/2005/8/layout/vList5"/>
    <dgm:cxn modelId="{8D275F94-DAD3-49DF-9BD2-1A799CDD2203}" type="presParOf" srcId="{B59976B1-7488-42AE-B03D-9FFA3F076109}" destId="{CB405415-91C1-4DEC-912F-B8438036B48C}" srcOrd="1" destOrd="0" presId="urn:microsoft.com/office/officeart/2005/8/layout/vList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E441A23-8F8E-4438-AE1F-0665BBE9D477}" type="doc">
      <dgm:prSet loTypeId="urn:microsoft.com/office/officeart/2005/8/layout/vList5" loCatId="list" qsTypeId="urn:microsoft.com/office/officeart/2005/8/quickstyle/simple1" qsCatId="simple" csTypeId="urn:microsoft.com/office/officeart/2005/8/colors/accent5_1" csCatId="accent5" phldr="1"/>
      <dgm:spPr/>
      <dgm:t>
        <a:bodyPr/>
        <a:lstStyle/>
        <a:p>
          <a:endParaRPr lang="en-US"/>
        </a:p>
      </dgm:t>
    </dgm:pt>
    <dgm:pt modelId="{05C4D704-414C-4909-90BE-FD33C2B97B1B}">
      <dgm:prSet phldrT="[Text]" custT="1"/>
      <dgm:spPr>
        <a:solidFill>
          <a:srgbClr val="FFD32E"/>
        </a:solidFill>
        <a:ln>
          <a:noFill/>
        </a:ln>
      </dgm:spPr>
      <dgm:t>
        <a:bodyPr/>
        <a:lstStyle/>
        <a:p>
          <a:r>
            <a:rPr lang="en-US" sz="2000" b="1" dirty="0" smtClean="0">
              <a:solidFill>
                <a:srgbClr val="3A6F9B"/>
              </a:solidFill>
            </a:rPr>
            <a:t>Lab 5</a:t>
          </a:r>
          <a:endParaRPr lang="en-US" sz="2000" b="1" dirty="0">
            <a:solidFill>
              <a:srgbClr val="3A6F9B"/>
            </a:solidFill>
          </a:endParaRPr>
        </a:p>
      </dgm:t>
    </dgm:pt>
    <dgm:pt modelId="{4378AF7A-4EF1-4B78-A5C7-775DF0ECEBF2}" type="parTrans" cxnId="{320E63FA-9FCE-406D-BEB0-19F15B1E18EB}">
      <dgm:prSet/>
      <dgm:spPr/>
      <dgm:t>
        <a:bodyPr/>
        <a:lstStyle/>
        <a:p>
          <a:endParaRPr lang="en-US"/>
        </a:p>
      </dgm:t>
    </dgm:pt>
    <dgm:pt modelId="{3F77C562-6E42-46CF-9FFA-9717109F48CF}" type="sibTrans" cxnId="{320E63FA-9FCE-406D-BEB0-19F15B1E18EB}">
      <dgm:prSet/>
      <dgm:spPr/>
      <dgm:t>
        <a:bodyPr/>
        <a:lstStyle/>
        <a:p>
          <a:endParaRPr lang="en-US"/>
        </a:p>
      </dgm:t>
    </dgm:pt>
    <dgm:pt modelId="{046CAFC3-2F7E-43A7-BF63-3D629CACB7D9}">
      <dgm:prSet phldrT="[Text]" custT="1"/>
      <dgm:spPr>
        <a:ln w="3175"/>
      </dgm:spPr>
      <dgm:t>
        <a:bodyPr/>
        <a:lstStyle/>
        <a:p>
          <a:r>
            <a:rPr lang="en-US" sz="1900" dirty="0" smtClean="0">
              <a:solidFill>
                <a:srgbClr val="3A6F9B"/>
              </a:solidFill>
            </a:rPr>
            <a:t>Attempt Lab work question #21</a:t>
          </a:r>
          <a:endParaRPr lang="en-US" sz="1900" dirty="0">
            <a:solidFill>
              <a:srgbClr val="3A6F9B"/>
            </a:solidFill>
          </a:endParaRPr>
        </a:p>
      </dgm:t>
    </dgm:pt>
    <dgm:pt modelId="{DDB6A753-A790-4195-BC2A-DFAEF73EB09E}" type="parTrans" cxnId="{F1CE87DE-3EB2-4DC9-9B5A-57022401EC7D}">
      <dgm:prSet/>
      <dgm:spPr/>
      <dgm:t>
        <a:bodyPr/>
        <a:lstStyle/>
        <a:p>
          <a:endParaRPr lang="en-US"/>
        </a:p>
      </dgm:t>
    </dgm:pt>
    <dgm:pt modelId="{BEB022D6-035B-4E4F-9C9C-07030C10C66A}" type="sibTrans" cxnId="{F1CE87DE-3EB2-4DC9-9B5A-57022401EC7D}">
      <dgm:prSet/>
      <dgm:spPr/>
      <dgm:t>
        <a:bodyPr/>
        <a:lstStyle/>
        <a:p>
          <a:endParaRPr lang="en-US"/>
        </a:p>
      </dgm:t>
    </dgm:pt>
    <dgm:pt modelId="{63ECFE03-46E2-4D32-963C-AEADE04E336C}">
      <dgm:prSet phldrT="[Text]" custT="1"/>
      <dgm:spPr>
        <a:ln w="3175"/>
      </dgm:spPr>
      <dgm:t>
        <a:bodyPr/>
        <a:lstStyle/>
        <a:p>
          <a:r>
            <a:rPr lang="en-US" sz="1900" dirty="0" smtClean="0">
              <a:solidFill>
                <a:srgbClr val="3A6F9B"/>
              </a:solidFill>
            </a:rPr>
            <a:t>Duration : Approx 15 minutes</a:t>
          </a:r>
          <a:endParaRPr lang="en-US" sz="1900" dirty="0">
            <a:solidFill>
              <a:srgbClr val="3A6F9B"/>
            </a:solidFill>
          </a:endParaRPr>
        </a:p>
      </dgm:t>
    </dgm:pt>
    <dgm:pt modelId="{E1F795A9-F2F1-421E-8B95-E13C31A9F6FA}" type="parTrans" cxnId="{E6DC1787-BEE9-4A2B-A1B1-645EC69D43E5}">
      <dgm:prSet/>
      <dgm:spPr/>
      <dgm:t>
        <a:bodyPr/>
        <a:lstStyle/>
        <a:p>
          <a:endParaRPr lang="en-US"/>
        </a:p>
      </dgm:t>
    </dgm:pt>
    <dgm:pt modelId="{2AFB1254-FC44-4223-959A-57AA55BE104B}" type="sibTrans" cxnId="{E6DC1787-BEE9-4A2B-A1B1-645EC69D43E5}">
      <dgm:prSet/>
      <dgm:spPr/>
      <dgm:t>
        <a:bodyPr/>
        <a:lstStyle/>
        <a:p>
          <a:endParaRPr lang="en-US"/>
        </a:p>
      </dgm:t>
    </dgm:pt>
    <dgm:pt modelId="{133025CF-A898-431D-8091-A9FCB1CAB49C}" type="pres">
      <dgm:prSet presAssocID="{1E441A23-8F8E-4438-AE1F-0665BBE9D477}" presName="Name0" presStyleCnt="0">
        <dgm:presLayoutVars>
          <dgm:dir/>
          <dgm:animLvl val="lvl"/>
          <dgm:resizeHandles val="exact"/>
        </dgm:presLayoutVars>
      </dgm:prSet>
      <dgm:spPr/>
      <dgm:t>
        <a:bodyPr/>
        <a:lstStyle/>
        <a:p>
          <a:endParaRPr lang="en-US"/>
        </a:p>
      </dgm:t>
    </dgm:pt>
    <dgm:pt modelId="{B59976B1-7488-42AE-B03D-9FFA3F076109}" type="pres">
      <dgm:prSet presAssocID="{05C4D704-414C-4909-90BE-FD33C2B97B1B}" presName="linNode" presStyleCnt="0"/>
      <dgm:spPr/>
    </dgm:pt>
    <dgm:pt modelId="{06109FEC-30A6-4415-846B-1EE1F54F6803}" type="pres">
      <dgm:prSet presAssocID="{05C4D704-414C-4909-90BE-FD33C2B97B1B}" presName="parentText" presStyleLbl="node1" presStyleIdx="0" presStyleCnt="1" custScaleX="41775" custScaleY="44000">
        <dgm:presLayoutVars>
          <dgm:chMax val="1"/>
          <dgm:bulletEnabled val="1"/>
        </dgm:presLayoutVars>
      </dgm:prSet>
      <dgm:spPr/>
      <dgm:t>
        <a:bodyPr/>
        <a:lstStyle/>
        <a:p>
          <a:endParaRPr lang="en-US"/>
        </a:p>
      </dgm:t>
    </dgm:pt>
    <dgm:pt modelId="{CB405415-91C1-4DEC-912F-B8438036B48C}" type="pres">
      <dgm:prSet presAssocID="{05C4D704-414C-4909-90BE-FD33C2B97B1B}" presName="descendantText" presStyleLbl="alignAccFollowNode1" presStyleIdx="0" presStyleCnt="1" custScaleX="130238" custScaleY="55000">
        <dgm:presLayoutVars>
          <dgm:bulletEnabled val="1"/>
        </dgm:presLayoutVars>
      </dgm:prSet>
      <dgm:spPr/>
      <dgm:t>
        <a:bodyPr/>
        <a:lstStyle/>
        <a:p>
          <a:endParaRPr lang="en-US"/>
        </a:p>
      </dgm:t>
    </dgm:pt>
  </dgm:ptLst>
  <dgm:cxnLst>
    <dgm:cxn modelId="{9FEF9E4C-4FC8-4AD1-A6E4-BF6E46C69D2C}" type="presOf" srcId="{63ECFE03-46E2-4D32-963C-AEADE04E336C}" destId="{CB405415-91C1-4DEC-912F-B8438036B48C}" srcOrd="0" destOrd="1" presId="urn:microsoft.com/office/officeart/2005/8/layout/vList5"/>
    <dgm:cxn modelId="{4E41E5A8-CCD4-4109-8F7E-63646B5DE3A0}" type="presOf" srcId="{046CAFC3-2F7E-43A7-BF63-3D629CACB7D9}" destId="{CB405415-91C1-4DEC-912F-B8438036B48C}" srcOrd="0" destOrd="0" presId="urn:microsoft.com/office/officeart/2005/8/layout/vList5"/>
    <dgm:cxn modelId="{1FC1C878-16D6-479E-B36B-523D62B28E88}" type="presOf" srcId="{05C4D704-414C-4909-90BE-FD33C2B97B1B}" destId="{06109FEC-30A6-4415-846B-1EE1F54F6803}" srcOrd="0" destOrd="0" presId="urn:microsoft.com/office/officeart/2005/8/layout/vList5"/>
    <dgm:cxn modelId="{12B7D375-A73D-4586-8AC6-6462068D4FC2}" type="presOf" srcId="{1E441A23-8F8E-4438-AE1F-0665BBE9D477}" destId="{133025CF-A898-431D-8091-A9FCB1CAB49C}" srcOrd="0" destOrd="0" presId="urn:microsoft.com/office/officeart/2005/8/layout/vList5"/>
    <dgm:cxn modelId="{F1CE87DE-3EB2-4DC9-9B5A-57022401EC7D}" srcId="{05C4D704-414C-4909-90BE-FD33C2B97B1B}" destId="{046CAFC3-2F7E-43A7-BF63-3D629CACB7D9}" srcOrd="0" destOrd="0" parTransId="{DDB6A753-A790-4195-BC2A-DFAEF73EB09E}" sibTransId="{BEB022D6-035B-4E4F-9C9C-07030C10C66A}"/>
    <dgm:cxn modelId="{E6DC1787-BEE9-4A2B-A1B1-645EC69D43E5}" srcId="{05C4D704-414C-4909-90BE-FD33C2B97B1B}" destId="{63ECFE03-46E2-4D32-963C-AEADE04E336C}" srcOrd="1" destOrd="0" parTransId="{E1F795A9-F2F1-421E-8B95-E13C31A9F6FA}" sibTransId="{2AFB1254-FC44-4223-959A-57AA55BE104B}"/>
    <dgm:cxn modelId="{320E63FA-9FCE-406D-BEB0-19F15B1E18EB}" srcId="{1E441A23-8F8E-4438-AE1F-0665BBE9D477}" destId="{05C4D704-414C-4909-90BE-FD33C2B97B1B}" srcOrd="0" destOrd="0" parTransId="{4378AF7A-4EF1-4B78-A5C7-775DF0ECEBF2}" sibTransId="{3F77C562-6E42-46CF-9FFA-9717109F48CF}"/>
    <dgm:cxn modelId="{0106442E-D70B-4BED-AF90-1C5BFD0242E5}" type="presParOf" srcId="{133025CF-A898-431D-8091-A9FCB1CAB49C}" destId="{B59976B1-7488-42AE-B03D-9FFA3F076109}" srcOrd="0" destOrd="0" presId="urn:microsoft.com/office/officeart/2005/8/layout/vList5"/>
    <dgm:cxn modelId="{4039CB88-C62A-465D-A999-1350A863C6E7}" type="presParOf" srcId="{B59976B1-7488-42AE-B03D-9FFA3F076109}" destId="{06109FEC-30A6-4415-846B-1EE1F54F6803}" srcOrd="0" destOrd="0" presId="urn:microsoft.com/office/officeart/2005/8/layout/vList5"/>
    <dgm:cxn modelId="{1D632FF0-227D-423B-B970-82247CFD948F}" type="presParOf" srcId="{B59976B1-7488-42AE-B03D-9FFA3F076109}" destId="{CB405415-91C1-4DEC-912F-B8438036B48C}" srcOrd="1" destOrd="0" presId="urn:microsoft.com/office/officeart/2005/8/layout/vList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43388E2-961B-4760-A9A7-92F5E311CD4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56D7E907-2428-40DF-9C82-6B6AEFC5530F}">
      <dgm:prSet phldrT="[Text]"/>
      <dgm:spPr>
        <a:solidFill>
          <a:srgbClr val="3A6F9B"/>
        </a:solidFill>
      </dgm:spPr>
      <dgm:t>
        <a:bodyPr/>
        <a:lstStyle/>
        <a:p>
          <a:r>
            <a:rPr lang="en-US" dirty="0" smtClean="0"/>
            <a:t>Write a Test Case</a:t>
          </a:r>
          <a:endParaRPr lang="en-US" dirty="0"/>
        </a:p>
      </dgm:t>
    </dgm:pt>
    <dgm:pt modelId="{F4ADDE6B-B18D-4F91-A81D-B57E61AE62B9}" type="parTrans" cxnId="{9F3EDF56-A698-4C58-9822-58A94D131D67}">
      <dgm:prSet/>
      <dgm:spPr/>
      <dgm:t>
        <a:bodyPr/>
        <a:lstStyle/>
        <a:p>
          <a:endParaRPr lang="en-US"/>
        </a:p>
      </dgm:t>
    </dgm:pt>
    <dgm:pt modelId="{8F60F5A5-E168-4740-8EF4-C36B29EE39B3}" type="sibTrans" cxnId="{9F3EDF56-A698-4C58-9822-58A94D131D67}">
      <dgm:prSet/>
      <dgm:spPr/>
      <dgm:t>
        <a:bodyPr/>
        <a:lstStyle/>
        <a:p>
          <a:endParaRPr lang="en-US"/>
        </a:p>
      </dgm:t>
    </dgm:pt>
    <dgm:pt modelId="{30EDAC3E-696A-4040-A265-0E74C3E73975}">
      <dgm:prSet phldrT="[Text]"/>
      <dgm:spPr>
        <a:solidFill>
          <a:srgbClr val="3A6F9B"/>
        </a:solidFill>
      </dgm:spPr>
      <dgm:t>
        <a:bodyPr/>
        <a:lstStyle/>
        <a:p>
          <a:r>
            <a:rPr lang="en-US" dirty="0" smtClean="0"/>
            <a:t>See it fail</a:t>
          </a:r>
          <a:endParaRPr lang="en-US" dirty="0"/>
        </a:p>
      </dgm:t>
    </dgm:pt>
    <dgm:pt modelId="{83951437-C0F5-4D02-87EA-82BFB742DE7F}" type="parTrans" cxnId="{4F7A1AAB-7078-4B6F-83AD-44D4333C8A1D}">
      <dgm:prSet/>
      <dgm:spPr/>
      <dgm:t>
        <a:bodyPr/>
        <a:lstStyle/>
        <a:p>
          <a:endParaRPr lang="en-US"/>
        </a:p>
      </dgm:t>
    </dgm:pt>
    <dgm:pt modelId="{52530E63-BBAA-4E74-A8AD-914B64FA86FA}" type="sibTrans" cxnId="{4F7A1AAB-7078-4B6F-83AD-44D4333C8A1D}">
      <dgm:prSet/>
      <dgm:spPr/>
      <dgm:t>
        <a:bodyPr/>
        <a:lstStyle/>
        <a:p>
          <a:endParaRPr lang="en-US"/>
        </a:p>
      </dgm:t>
    </dgm:pt>
    <dgm:pt modelId="{0446E248-E7A7-419E-80E9-A316696DC8B4}">
      <dgm:prSet phldrT="[Text]"/>
      <dgm:spPr>
        <a:solidFill>
          <a:srgbClr val="3A6F9B"/>
        </a:solidFill>
      </dgm:spPr>
      <dgm:t>
        <a:bodyPr/>
        <a:lstStyle/>
        <a:p>
          <a:r>
            <a:rPr lang="en-US" dirty="0" smtClean="0"/>
            <a:t>Write enough code</a:t>
          </a:r>
          <a:endParaRPr lang="en-US" dirty="0"/>
        </a:p>
      </dgm:t>
    </dgm:pt>
    <dgm:pt modelId="{81306E21-3CD9-4D87-8CBA-92B208449FBF}" type="parTrans" cxnId="{92A4C5A5-E3F9-4CFC-9107-225220EA91C1}">
      <dgm:prSet/>
      <dgm:spPr/>
      <dgm:t>
        <a:bodyPr/>
        <a:lstStyle/>
        <a:p>
          <a:endParaRPr lang="en-US"/>
        </a:p>
      </dgm:t>
    </dgm:pt>
    <dgm:pt modelId="{7E63B4C2-BFD2-4E97-8E43-BDEBA5C8890E}" type="sibTrans" cxnId="{92A4C5A5-E3F9-4CFC-9107-225220EA91C1}">
      <dgm:prSet/>
      <dgm:spPr/>
      <dgm:t>
        <a:bodyPr/>
        <a:lstStyle/>
        <a:p>
          <a:endParaRPr lang="en-US"/>
        </a:p>
      </dgm:t>
    </dgm:pt>
    <dgm:pt modelId="{D0D5AB91-9EA5-49BC-9F02-896191C93F3F}">
      <dgm:prSet phldrT="[Text]"/>
      <dgm:spPr>
        <a:solidFill>
          <a:srgbClr val="3A6F9B"/>
        </a:solidFill>
      </dgm:spPr>
      <dgm:t>
        <a:bodyPr/>
        <a:lstStyle/>
        <a:p>
          <a:r>
            <a:rPr lang="en-US" dirty="0" smtClean="0"/>
            <a:t>See it succeed</a:t>
          </a:r>
          <a:endParaRPr lang="en-US" dirty="0"/>
        </a:p>
      </dgm:t>
    </dgm:pt>
    <dgm:pt modelId="{A1A706CB-7B04-41A6-8070-BF8B207634C0}" type="parTrans" cxnId="{FE2619E3-3DBA-4861-95DB-BB14790144EB}">
      <dgm:prSet/>
      <dgm:spPr/>
      <dgm:t>
        <a:bodyPr/>
        <a:lstStyle/>
        <a:p>
          <a:endParaRPr lang="en-US"/>
        </a:p>
      </dgm:t>
    </dgm:pt>
    <dgm:pt modelId="{8BF6D025-9195-402D-8C62-F04BB3BB92DA}" type="sibTrans" cxnId="{FE2619E3-3DBA-4861-95DB-BB14790144EB}">
      <dgm:prSet/>
      <dgm:spPr/>
      <dgm:t>
        <a:bodyPr/>
        <a:lstStyle/>
        <a:p>
          <a:endParaRPr lang="en-US"/>
        </a:p>
      </dgm:t>
    </dgm:pt>
    <dgm:pt modelId="{F7AD6063-AC8B-4E5F-B3FA-AD082AB279F8}">
      <dgm:prSet phldrT="[Text]"/>
      <dgm:spPr>
        <a:solidFill>
          <a:srgbClr val="3A6F9B"/>
        </a:solidFill>
      </dgm:spPr>
      <dgm:t>
        <a:bodyPr/>
        <a:lstStyle/>
        <a:p>
          <a:r>
            <a:rPr lang="en-US" dirty="0" smtClean="0"/>
            <a:t>Run all test cases</a:t>
          </a:r>
          <a:endParaRPr lang="en-US" dirty="0"/>
        </a:p>
      </dgm:t>
    </dgm:pt>
    <dgm:pt modelId="{424F1C56-F101-4149-BD88-EABF916E5A59}" type="parTrans" cxnId="{57DB4B43-3B28-42F0-9306-14269F6D6146}">
      <dgm:prSet/>
      <dgm:spPr/>
      <dgm:t>
        <a:bodyPr/>
        <a:lstStyle/>
        <a:p>
          <a:endParaRPr lang="en-US"/>
        </a:p>
      </dgm:t>
    </dgm:pt>
    <dgm:pt modelId="{F6E644F8-A954-4425-AAF2-C83E745A4947}" type="sibTrans" cxnId="{57DB4B43-3B28-42F0-9306-14269F6D6146}">
      <dgm:prSet/>
      <dgm:spPr/>
      <dgm:t>
        <a:bodyPr/>
        <a:lstStyle/>
        <a:p>
          <a:endParaRPr lang="en-US"/>
        </a:p>
      </dgm:t>
    </dgm:pt>
    <dgm:pt modelId="{5D0C277F-5CF2-4EAF-A95A-5A40464C2594}" type="pres">
      <dgm:prSet presAssocID="{443388E2-961B-4760-A9A7-92F5E311CD47}" presName="cycle" presStyleCnt="0">
        <dgm:presLayoutVars>
          <dgm:dir/>
          <dgm:resizeHandles val="exact"/>
        </dgm:presLayoutVars>
      </dgm:prSet>
      <dgm:spPr/>
      <dgm:t>
        <a:bodyPr/>
        <a:lstStyle/>
        <a:p>
          <a:endParaRPr lang="en-US"/>
        </a:p>
      </dgm:t>
    </dgm:pt>
    <dgm:pt modelId="{A4ECCF89-8891-4FD2-BCFF-3B300B99D60B}" type="pres">
      <dgm:prSet presAssocID="{56D7E907-2428-40DF-9C82-6B6AEFC5530F}" presName="node" presStyleLbl="node1" presStyleIdx="0" presStyleCnt="5">
        <dgm:presLayoutVars>
          <dgm:bulletEnabled val="1"/>
        </dgm:presLayoutVars>
      </dgm:prSet>
      <dgm:spPr/>
      <dgm:t>
        <a:bodyPr/>
        <a:lstStyle/>
        <a:p>
          <a:endParaRPr lang="en-US"/>
        </a:p>
      </dgm:t>
    </dgm:pt>
    <dgm:pt modelId="{DC05F29D-88C4-4AE5-AF3A-04936010AEB6}" type="pres">
      <dgm:prSet presAssocID="{56D7E907-2428-40DF-9C82-6B6AEFC5530F}" presName="spNode" presStyleCnt="0"/>
      <dgm:spPr/>
    </dgm:pt>
    <dgm:pt modelId="{02207531-6C96-4D95-B760-BF2559FC44CA}" type="pres">
      <dgm:prSet presAssocID="{8F60F5A5-E168-4740-8EF4-C36B29EE39B3}" presName="sibTrans" presStyleLbl="sibTrans1D1" presStyleIdx="0" presStyleCnt="5"/>
      <dgm:spPr/>
      <dgm:t>
        <a:bodyPr/>
        <a:lstStyle/>
        <a:p>
          <a:endParaRPr lang="en-US"/>
        </a:p>
      </dgm:t>
    </dgm:pt>
    <dgm:pt modelId="{7CB7E294-CFA9-4A71-A467-1763EE7B7411}" type="pres">
      <dgm:prSet presAssocID="{30EDAC3E-696A-4040-A265-0E74C3E73975}" presName="node" presStyleLbl="node1" presStyleIdx="1" presStyleCnt="5" custRadScaleRad="98415" custRadScaleInc="-6244">
        <dgm:presLayoutVars>
          <dgm:bulletEnabled val="1"/>
        </dgm:presLayoutVars>
      </dgm:prSet>
      <dgm:spPr/>
      <dgm:t>
        <a:bodyPr/>
        <a:lstStyle/>
        <a:p>
          <a:endParaRPr lang="en-US"/>
        </a:p>
      </dgm:t>
    </dgm:pt>
    <dgm:pt modelId="{7E76A52D-CABA-4DAC-82E8-A71CA0EA5A9C}" type="pres">
      <dgm:prSet presAssocID="{30EDAC3E-696A-4040-A265-0E74C3E73975}" presName="spNode" presStyleCnt="0"/>
      <dgm:spPr/>
    </dgm:pt>
    <dgm:pt modelId="{16D77A28-1901-4ABF-A9B2-7600F7B70F6A}" type="pres">
      <dgm:prSet presAssocID="{52530E63-BBAA-4E74-A8AD-914B64FA86FA}" presName="sibTrans" presStyleLbl="sibTrans1D1" presStyleIdx="1" presStyleCnt="5"/>
      <dgm:spPr/>
      <dgm:t>
        <a:bodyPr/>
        <a:lstStyle/>
        <a:p>
          <a:endParaRPr lang="en-US"/>
        </a:p>
      </dgm:t>
    </dgm:pt>
    <dgm:pt modelId="{E8DD79D5-0FB2-41A8-88FB-D36AC9A4ABB1}" type="pres">
      <dgm:prSet presAssocID="{0446E248-E7A7-419E-80E9-A316696DC8B4}" presName="node" presStyleLbl="node1" presStyleIdx="2" presStyleCnt="5">
        <dgm:presLayoutVars>
          <dgm:bulletEnabled val="1"/>
        </dgm:presLayoutVars>
      </dgm:prSet>
      <dgm:spPr/>
      <dgm:t>
        <a:bodyPr/>
        <a:lstStyle/>
        <a:p>
          <a:endParaRPr lang="en-US"/>
        </a:p>
      </dgm:t>
    </dgm:pt>
    <dgm:pt modelId="{BC37F99A-29FC-43B3-A0D3-412715B0B2F9}" type="pres">
      <dgm:prSet presAssocID="{0446E248-E7A7-419E-80E9-A316696DC8B4}" presName="spNode" presStyleCnt="0"/>
      <dgm:spPr/>
    </dgm:pt>
    <dgm:pt modelId="{DF09359C-6D97-437F-8AB7-BBE400A2F88F}" type="pres">
      <dgm:prSet presAssocID="{7E63B4C2-BFD2-4E97-8E43-BDEBA5C8890E}" presName="sibTrans" presStyleLbl="sibTrans1D1" presStyleIdx="2" presStyleCnt="5"/>
      <dgm:spPr/>
      <dgm:t>
        <a:bodyPr/>
        <a:lstStyle/>
        <a:p>
          <a:endParaRPr lang="en-US"/>
        </a:p>
      </dgm:t>
    </dgm:pt>
    <dgm:pt modelId="{DF86F3F2-0847-4623-9336-73CEE950C602}" type="pres">
      <dgm:prSet presAssocID="{D0D5AB91-9EA5-49BC-9F02-896191C93F3F}" presName="node" presStyleLbl="node1" presStyleIdx="3" presStyleCnt="5">
        <dgm:presLayoutVars>
          <dgm:bulletEnabled val="1"/>
        </dgm:presLayoutVars>
      </dgm:prSet>
      <dgm:spPr/>
      <dgm:t>
        <a:bodyPr/>
        <a:lstStyle/>
        <a:p>
          <a:endParaRPr lang="en-US"/>
        </a:p>
      </dgm:t>
    </dgm:pt>
    <dgm:pt modelId="{7673F4DB-9021-4BD3-927E-C1387C3A008C}" type="pres">
      <dgm:prSet presAssocID="{D0D5AB91-9EA5-49BC-9F02-896191C93F3F}" presName="spNode" presStyleCnt="0"/>
      <dgm:spPr/>
    </dgm:pt>
    <dgm:pt modelId="{E44FD5DE-20BB-416C-848A-876FE4C4A8DA}" type="pres">
      <dgm:prSet presAssocID="{8BF6D025-9195-402D-8C62-F04BB3BB92DA}" presName="sibTrans" presStyleLbl="sibTrans1D1" presStyleIdx="3" presStyleCnt="5"/>
      <dgm:spPr/>
      <dgm:t>
        <a:bodyPr/>
        <a:lstStyle/>
        <a:p>
          <a:endParaRPr lang="en-US"/>
        </a:p>
      </dgm:t>
    </dgm:pt>
    <dgm:pt modelId="{5140D2C5-9845-4B23-BBD0-B891D4D979F2}" type="pres">
      <dgm:prSet presAssocID="{F7AD6063-AC8B-4E5F-B3FA-AD082AB279F8}" presName="node" presStyleLbl="node1" presStyleIdx="4" presStyleCnt="5">
        <dgm:presLayoutVars>
          <dgm:bulletEnabled val="1"/>
        </dgm:presLayoutVars>
      </dgm:prSet>
      <dgm:spPr/>
      <dgm:t>
        <a:bodyPr/>
        <a:lstStyle/>
        <a:p>
          <a:endParaRPr lang="en-US"/>
        </a:p>
      </dgm:t>
    </dgm:pt>
    <dgm:pt modelId="{D2899001-670E-4495-B0BE-2DB767F0961B}" type="pres">
      <dgm:prSet presAssocID="{F7AD6063-AC8B-4E5F-B3FA-AD082AB279F8}" presName="spNode" presStyleCnt="0"/>
      <dgm:spPr/>
    </dgm:pt>
    <dgm:pt modelId="{750D6CC4-42E9-4F00-9B5D-CEA173A7B774}" type="pres">
      <dgm:prSet presAssocID="{F6E644F8-A954-4425-AAF2-C83E745A4947}" presName="sibTrans" presStyleLbl="sibTrans1D1" presStyleIdx="4" presStyleCnt="5"/>
      <dgm:spPr/>
      <dgm:t>
        <a:bodyPr/>
        <a:lstStyle/>
        <a:p>
          <a:endParaRPr lang="en-US"/>
        </a:p>
      </dgm:t>
    </dgm:pt>
  </dgm:ptLst>
  <dgm:cxnLst>
    <dgm:cxn modelId="{C0B708C4-A742-47F0-9E39-562BD00E5C65}" type="presOf" srcId="{D0D5AB91-9EA5-49BC-9F02-896191C93F3F}" destId="{DF86F3F2-0847-4623-9336-73CEE950C602}" srcOrd="0" destOrd="0" presId="urn:microsoft.com/office/officeart/2005/8/layout/cycle5"/>
    <dgm:cxn modelId="{57DB4B43-3B28-42F0-9306-14269F6D6146}" srcId="{443388E2-961B-4760-A9A7-92F5E311CD47}" destId="{F7AD6063-AC8B-4E5F-B3FA-AD082AB279F8}" srcOrd="4" destOrd="0" parTransId="{424F1C56-F101-4149-BD88-EABF916E5A59}" sibTransId="{F6E644F8-A954-4425-AAF2-C83E745A4947}"/>
    <dgm:cxn modelId="{92A4C5A5-E3F9-4CFC-9107-225220EA91C1}" srcId="{443388E2-961B-4760-A9A7-92F5E311CD47}" destId="{0446E248-E7A7-419E-80E9-A316696DC8B4}" srcOrd="2" destOrd="0" parTransId="{81306E21-3CD9-4D87-8CBA-92B208449FBF}" sibTransId="{7E63B4C2-BFD2-4E97-8E43-BDEBA5C8890E}"/>
    <dgm:cxn modelId="{8A4BF023-0E08-4C4E-8701-B30E8F0A6080}" type="presOf" srcId="{8BF6D025-9195-402D-8C62-F04BB3BB92DA}" destId="{E44FD5DE-20BB-416C-848A-876FE4C4A8DA}" srcOrd="0" destOrd="0" presId="urn:microsoft.com/office/officeart/2005/8/layout/cycle5"/>
    <dgm:cxn modelId="{7F77F544-CF01-4E52-AD71-CCDC338D5380}" type="presOf" srcId="{52530E63-BBAA-4E74-A8AD-914B64FA86FA}" destId="{16D77A28-1901-4ABF-A9B2-7600F7B70F6A}" srcOrd="0" destOrd="0" presId="urn:microsoft.com/office/officeart/2005/8/layout/cycle5"/>
    <dgm:cxn modelId="{4D148793-43B2-4025-88ED-D06292EF73DC}" type="presOf" srcId="{0446E248-E7A7-419E-80E9-A316696DC8B4}" destId="{E8DD79D5-0FB2-41A8-88FB-D36AC9A4ABB1}" srcOrd="0" destOrd="0" presId="urn:microsoft.com/office/officeart/2005/8/layout/cycle5"/>
    <dgm:cxn modelId="{FE50B80B-1FB4-4909-810F-EAF8ECEC7E7C}" type="presOf" srcId="{8F60F5A5-E168-4740-8EF4-C36B29EE39B3}" destId="{02207531-6C96-4D95-B760-BF2559FC44CA}" srcOrd="0" destOrd="0" presId="urn:microsoft.com/office/officeart/2005/8/layout/cycle5"/>
    <dgm:cxn modelId="{FE2619E3-3DBA-4861-95DB-BB14790144EB}" srcId="{443388E2-961B-4760-A9A7-92F5E311CD47}" destId="{D0D5AB91-9EA5-49BC-9F02-896191C93F3F}" srcOrd="3" destOrd="0" parTransId="{A1A706CB-7B04-41A6-8070-BF8B207634C0}" sibTransId="{8BF6D025-9195-402D-8C62-F04BB3BB92DA}"/>
    <dgm:cxn modelId="{FA3A9394-7CAD-4215-AA7F-E734F4D8495A}" type="presOf" srcId="{7E63B4C2-BFD2-4E97-8E43-BDEBA5C8890E}" destId="{DF09359C-6D97-437F-8AB7-BBE400A2F88F}" srcOrd="0" destOrd="0" presId="urn:microsoft.com/office/officeart/2005/8/layout/cycle5"/>
    <dgm:cxn modelId="{400CB892-A196-4E00-AA0E-9E2CC532179E}" type="presOf" srcId="{F6E644F8-A954-4425-AAF2-C83E745A4947}" destId="{750D6CC4-42E9-4F00-9B5D-CEA173A7B774}" srcOrd="0" destOrd="0" presId="urn:microsoft.com/office/officeart/2005/8/layout/cycle5"/>
    <dgm:cxn modelId="{9F3EDF56-A698-4C58-9822-58A94D131D67}" srcId="{443388E2-961B-4760-A9A7-92F5E311CD47}" destId="{56D7E907-2428-40DF-9C82-6B6AEFC5530F}" srcOrd="0" destOrd="0" parTransId="{F4ADDE6B-B18D-4F91-A81D-B57E61AE62B9}" sibTransId="{8F60F5A5-E168-4740-8EF4-C36B29EE39B3}"/>
    <dgm:cxn modelId="{5BADEEB1-9EF5-48B2-A027-D5ABE68E4105}" type="presOf" srcId="{30EDAC3E-696A-4040-A265-0E74C3E73975}" destId="{7CB7E294-CFA9-4A71-A467-1763EE7B7411}" srcOrd="0" destOrd="0" presId="urn:microsoft.com/office/officeart/2005/8/layout/cycle5"/>
    <dgm:cxn modelId="{335EDE91-DC86-4162-8EA3-FB136A7E0070}" type="presOf" srcId="{F7AD6063-AC8B-4E5F-B3FA-AD082AB279F8}" destId="{5140D2C5-9845-4B23-BBD0-B891D4D979F2}" srcOrd="0" destOrd="0" presId="urn:microsoft.com/office/officeart/2005/8/layout/cycle5"/>
    <dgm:cxn modelId="{4F7A1AAB-7078-4B6F-83AD-44D4333C8A1D}" srcId="{443388E2-961B-4760-A9A7-92F5E311CD47}" destId="{30EDAC3E-696A-4040-A265-0E74C3E73975}" srcOrd="1" destOrd="0" parTransId="{83951437-C0F5-4D02-87EA-82BFB742DE7F}" sibTransId="{52530E63-BBAA-4E74-A8AD-914B64FA86FA}"/>
    <dgm:cxn modelId="{6854A012-0F0F-4C18-8DCE-2281947A6B09}" type="presOf" srcId="{443388E2-961B-4760-A9A7-92F5E311CD47}" destId="{5D0C277F-5CF2-4EAF-A95A-5A40464C2594}" srcOrd="0" destOrd="0" presId="urn:microsoft.com/office/officeart/2005/8/layout/cycle5"/>
    <dgm:cxn modelId="{ECEC19AA-3D5B-47FC-8603-7DF85670A573}" type="presOf" srcId="{56D7E907-2428-40DF-9C82-6B6AEFC5530F}" destId="{A4ECCF89-8891-4FD2-BCFF-3B300B99D60B}" srcOrd="0" destOrd="0" presId="urn:microsoft.com/office/officeart/2005/8/layout/cycle5"/>
    <dgm:cxn modelId="{58C3D88D-8A5B-4D6A-B7E5-2957744D4BDA}" type="presParOf" srcId="{5D0C277F-5CF2-4EAF-A95A-5A40464C2594}" destId="{A4ECCF89-8891-4FD2-BCFF-3B300B99D60B}" srcOrd="0" destOrd="0" presId="urn:microsoft.com/office/officeart/2005/8/layout/cycle5"/>
    <dgm:cxn modelId="{9177A83B-984B-408B-90A1-1A2A650363B5}" type="presParOf" srcId="{5D0C277F-5CF2-4EAF-A95A-5A40464C2594}" destId="{DC05F29D-88C4-4AE5-AF3A-04936010AEB6}" srcOrd="1" destOrd="0" presId="urn:microsoft.com/office/officeart/2005/8/layout/cycle5"/>
    <dgm:cxn modelId="{1AD38CAA-E0C8-4063-85F8-167AF98949EE}" type="presParOf" srcId="{5D0C277F-5CF2-4EAF-A95A-5A40464C2594}" destId="{02207531-6C96-4D95-B760-BF2559FC44CA}" srcOrd="2" destOrd="0" presId="urn:microsoft.com/office/officeart/2005/8/layout/cycle5"/>
    <dgm:cxn modelId="{4E665D92-1516-4572-AEE4-7CC786F833F1}" type="presParOf" srcId="{5D0C277F-5CF2-4EAF-A95A-5A40464C2594}" destId="{7CB7E294-CFA9-4A71-A467-1763EE7B7411}" srcOrd="3" destOrd="0" presId="urn:microsoft.com/office/officeart/2005/8/layout/cycle5"/>
    <dgm:cxn modelId="{0C8BB688-C08F-4628-B06E-BF8DD0CD127F}" type="presParOf" srcId="{5D0C277F-5CF2-4EAF-A95A-5A40464C2594}" destId="{7E76A52D-CABA-4DAC-82E8-A71CA0EA5A9C}" srcOrd="4" destOrd="0" presId="urn:microsoft.com/office/officeart/2005/8/layout/cycle5"/>
    <dgm:cxn modelId="{984D1B77-1936-44D1-99B0-57893CEC74F4}" type="presParOf" srcId="{5D0C277F-5CF2-4EAF-A95A-5A40464C2594}" destId="{16D77A28-1901-4ABF-A9B2-7600F7B70F6A}" srcOrd="5" destOrd="0" presId="urn:microsoft.com/office/officeart/2005/8/layout/cycle5"/>
    <dgm:cxn modelId="{6A92F490-FD78-40DC-8CDB-C10E5B6DF1DD}" type="presParOf" srcId="{5D0C277F-5CF2-4EAF-A95A-5A40464C2594}" destId="{E8DD79D5-0FB2-41A8-88FB-D36AC9A4ABB1}" srcOrd="6" destOrd="0" presId="urn:microsoft.com/office/officeart/2005/8/layout/cycle5"/>
    <dgm:cxn modelId="{230E6AB0-3614-4DD9-9B2C-7579887E6AC0}" type="presParOf" srcId="{5D0C277F-5CF2-4EAF-A95A-5A40464C2594}" destId="{BC37F99A-29FC-43B3-A0D3-412715B0B2F9}" srcOrd="7" destOrd="0" presId="urn:microsoft.com/office/officeart/2005/8/layout/cycle5"/>
    <dgm:cxn modelId="{B682928D-6932-44EE-B42E-322D24BE9241}" type="presParOf" srcId="{5D0C277F-5CF2-4EAF-A95A-5A40464C2594}" destId="{DF09359C-6D97-437F-8AB7-BBE400A2F88F}" srcOrd="8" destOrd="0" presId="urn:microsoft.com/office/officeart/2005/8/layout/cycle5"/>
    <dgm:cxn modelId="{68BA60F3-0C58-47DE-9E0F-F3094C13C891}" type="presParOf" srcId="{5D0C277F-5CF2-4EAF-A95A-5A40464C2594}" destId="{DF86F3F2-0847-4623-9336-73CEE950C602}" srcOrd="9" destOrd="0" presId="urn:microsoft.com/office/officeart/2005/8/layout/cycle5"/>
    <dgm:cxn modelId="{B417A105-2C49-48F8-A3F2-373D2CACFADF}" type="presParOf" srcId="{5D0C277F-5CF2-4EAF-A95A-5A40464C2594}" destId="{7673F4DB-9021-4BD3-927E-C1387C3A008C}" srcOrd="10" destOrd="0" presId="urn:microsoft.com/office/officeart/2005/8/layout/cycle5"/>
    <dgm:cxn modelId="{5F06CB62-EE00-40BD-81D0-6DC2CE0989A2}" type="presParOf" srcId="{5D0C277F-5CF2-4EAF-A95A-5A40464C2594}" destId="{E44FD5DE-20BB-416C-848A-876FE4C4A8DA}" srcOrd="11" destOrd="0" presId="urn:microsoft.com/office/officeart/2005/8/layout/cycle5"/>
    <dgm:cxn modelId="{FF5045EC-0BB1-4732-966E-CF7B2FE763A3}" type="presParOf" srcId="{5D0C277F-5CF2-4EAF-A95A-5A40464C2594}" destId="{5140D2C5-9845-4B23-BBD0-B891D4D979F2}" srcOrd="12" destOrd="0" presId="urn:microsoft.com/office/officeart/2005/8/layout/cycle5"/>
    <dgm:cxn modelId="{F337BAE0-3216-4962-A666-2DB35FBD8B9E}" type="presParOf" srcId="{5D0C277F-5CF2-4EAF-A95A-5A40464C2594}" destId="{D2899001-670E-4495-B0BE-2DB767F0961B}" srcOrd="13" destOrd="0" presId="urn:microsoft.com/office/officeart/2005/8/layout/cycle5"/>
    <dgm:cxn modelId="{9C85194A-6CA1-4EFE-8268-966F3CCD55ED}" type="presParOf" srcId="{5D0C277F-5CF2-4EAF-A95A-5A40464C2594}" destId="{750D6CC4-42E9-4F00-9B5D-CEA173A7B774}" srcOrd="14" destOrd="0" presId="urn:microsoft.com/office/officeart/2005/8/layout/cycle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405415-91C1-4DEC-912F-B8438036B48C}">
      <dsp:nvSpPr>
        <dsp:cNvPr id="0" name=""/>
        <dsp:cNvSpPr/>
      </dsp:nvSpPr>
      <dsp:spPr>
        <a:xfrm rot="5400000">
          <a:off x="3449676" y="-2376671"/>
          <a:ext cx="464064" cy="5335215"/>
        </a:xfrm>
        <a:prstGeom prst="round2SameRect">
          <a:avLst/>
        </a:prstGeom>
        <a:solidFill>
          <a:schemeClr val="lt1">
            <a:alpha val="90000"/>
            <a:tint val="40000"/>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3A6F9B"/>
              </a:solidFill>
            </a:rPr>
            <a:t>Download from  https://www.python.org/downloads/</a:t>
          </a:r>
          <a:endParaRPr lang="en-US" sz="1500" kern="1200" dirty="0">
            <a:solidFill>
              <a:srgbClr val="3A6F9B"/>
            </a:solidFill>
          </a:endParaRPr>
        </a:p>
      </dsp:txBody>
      <dsp:txXfrm rot="5400000">
        <a:off x="3449676" y="-2376671"/>
        <a:ext cx="464064" cy="5335215"/>
      </dsp:txXfrm>
    </dsp:sp>
    <dsp:sp modelId="{06109FEC-30A6-4415-846B-1EE1F54F6803}">
      <dsp:nvSpPr>
        <dsp:cNvPr id="0" name=""/>
        <dsp:cNvSpPr/>
      </dsp:nvSpPr>
      <dsp:spPr>
        <a:xfrm>
          <a:off x="51484" y="896"/>
          <a:ext cx="962616" cy="580080"/>
        </a:xfrm>
        <a:prstGeom prst="roundRect">
          <a:avLst/>
        </a:prstGeom>
        <a:solidFill>
          <a:srgbClr val="FFD32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3A6F9B"/>
              </a:solidFill>
            </a:rPr>
            <a:t>Step 1</a:t>
          </a:r>
          <a:endParaRPr lang="en-US" sz="2000" b="1" kern="1200" dirty="0">
            <a:solidFill>
              <a:srgbClr val="3A6F9B"/>
            </a:solidFill>
          </a:endParaRPr>
        </a:p>
      </dsp:txBody>
      <dsp:txXfrm>
        <a:off x="51484" y="896"/>
        <a:ext cx="962616" cy="580080"/>
      </dsp:txXfrm>
    </dsp:sp>
    <dsp:sp modelId="{5A3F2B75-F78D-4FBB-AD79-74A05FD84572}">
      <dsp:nvSpPr>
        <dsp:cNvPr id="0" name=""/>
        <dsp:cNvSpPr/>
      </dsp:nvSpPr>
      <dsp:spPr>
        <a:xfrm rot="5400000">
          <a:off x="3449676" y="-1715107"/>
          <a:ext cx="464064" cy="5335215"/>
        </a:xfrm>
        <a:prstGeom prst="round2SameRect">
          <a:avLst/>
        </a:prstGeom>
        <a:solidFill>
          <a:schemeClr val="lt1">
            <a:alpha val="90000"/>
            <a:tint val="40000"/>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3A6F9B"/>
              </a:solidFill>
            </a:rPr>
            <a:t>Run the installer and click through</a:t>
          </a:r>
          <a:endParaRPr lang="en-US" sz="1500" kern="1200" dirty="0">
            <a:solidFill>
              <a:srgbClr val="3A6F9B"/>
            </a:solidFill>
          </a:endParaRPr>
        </a:p>
      </dsp:txBody>
      <dsp:txXfrm rot="5400000">
        <a:off x="3449676" y="-1715107"/>
        <a:ext cx="464064" cy="5335215"/>
      </dsp:txXfrm>
    </dsp:sp>
    <dsp:sp modelId="{9A595E91-4421-4698-B94D-CA0B415E19F2}">
      <dsp:nvSpPr>
        <dsp:cNvPr id="0" name=""/>
        <dsp:cNvSpPr/>
      </dsp:nvSpPr>
      <dsp:spPr>
        <a:xfrm>
          <a:off x="51484" y="662459"/>
          <a:ext cx="962616" cy="580080"/>
        </a:xfrm>
        <a:prstGeom prst="roundRect">
          <a:avLst/>
        </a:prstGeom>
        <a:solidFill>
          <a:srgbClr val="FFD32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b="1" kern="1200" dirty="0" smtClean="0">
              <a:solidFill>
                <a:srgbClr val="3A6F9B"/>
              </a:solidFill>
            </a:rPr>
            <a:t>Step 2</a:t>
          </a:r>
          <a:endParaRPr lang="en-US" sz="2200" b="1" kern="1200" dirty="0">
            <a:solidFill>
              <a:srgbClr val="3A6F9B"/>
            </a:solidFill>
          </a:endParaRPr>
        </a:p>
      </dsp:txBody>
      <dsp:txXfrm>
        <a:off x="51484" y="662459"/>
        <a:ext cx="962616" cy="580080"/>
      </dsp:txXfrm>
    </dsp:sp>
    <dsp:sp modelId="{78A68C0B-7E55-4E8A-9507-CA7FE7A37332}">
      <dsp:nvSpPr>
        <dsp:cNvPr id="0" name=""/>
        <dsp:cNvSpPr/>
      </dsp:nvSpPr>
      <dsp:spPr>
        <a:xfrm rot="5400000">
          <a:off x="3449676" y="-1053543"/>
          <a:ext cx="464064" cy="5335215"/>
        </a:xfrm>
        <a:prstGeom prst="round2SameRect">
          <a:avLst/>
        </a:prstGeom>
        <a:solidFill>
          <a:schemeClr val="lt1">
            <a:alpha val="90000"/>
            <a:tint val="40000"/>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3A6F9B"/>
              </a:solidFill>
            </a:rPr>
            <a:t>Run IDLE and the python shell should come up</a:t>
          </a:r>
          <a:endParaRPr lang="en-US" sz="1500" kern="1200" dirty="0">
            <a:solidFill>
              <a:srgbClr val="3A6F9B"/>
            </a:solidFill>
          </a:endParaRPr>
        </a:p>
      </dsp:txBody>
      <dsp:txXfrm rot="5400000">
        <a:off x="3449676" y="-1053543"/>
        <a:ext cx="464064" cy="5335215"/>
      </dsp:txXfrm>
    </dsp:sp>
    <dsp:sp modelId="{887F51B3-30AF-4CA1-9D85-85D82791F78B}">
      <dsp:nvSpPr>
        <dsp:cNvPr id="0" name=""/>
        <dsp:cNvSpPr/>
      </dsp:nvSpPr>
      <dsp:spPr>
        <a:xfrm>
          <a:off x="51484" y="1324023"/>
          <a:ext cx="962616" cy="580080"/>
        </a:xfrm>
        <a:prstGeom prst="roundRect">
          <a:avLst/>
        </a:prstGeom>
        <a:solidFill>
          <a:srgbClr val="FFD32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b="1" kern="1200" dirty="0" smtClean="0">
              <a:solidFill>
                <a:srgbClr val="3A6F9B"/>
              </a:solidFill>
            </a:rPr>
            <a:t>Step 3</a:t>
          </a:r>
          <a:endParaRPr lang="en-US" sz="2200" b="1" kern="1200" dirty="0">
            <a:solidFill>
              <a:srgbClr val="3A6F9B"/>
            </a:solidFill>
          </a:endParaRPr>
        </a:p>
      </dsp:txBody>
      <dsp:txXfrm>
        <a:off x="51484" y="1324023"/>
        <a:ext cx="962616" cy="5800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405415-91C1-4DEC-912F-B8438036B48C}">
      <dsp:nvSpPr>
        <dsp:cNvPr id="0" name=""/>
        <dsp:cNvSpPr/>
      </dsp:nvSpPr>
      <dsp:spPr>
        <a:xfrm rot="5400000">
          <a:off x="3262608" y="-1715107"/>
          <a:ext cx="838200" cy="5335215"/>
        </a:xfrm>
        <a:prstGeom prst="round2SameRect">
          <a:avLst/>
        </a:prstGeom>
        <a:solidFill>
          <a:schemeClr val="lt1">
            <a:alpha val="90000"/>
            <a:tint val="40000"/>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solidFill>
                <a:srgbClr val="3A6F9B"/>
              </a:solidFill>
            </a:rPr>
            <a:t>Attempt Lab work questions #1 – #8 (can skip #2)</a:t>
          </a:r>
          <a:endParaRPr lang="en-US" sz="1900" kern="1200" dirty="0">
            <a:solidFill>
              <a:srgbClr val="3A6F9B"/>
            </a:solidFill>
          </a:endParaRPr>
        </a:p>
        <a:p>
          <a:pPr marL="171450" lvl="1" indent="-171450" algn="l" defTabSz="844550">
            <a:lnSpc>
              <a:spcPct val="90000"/>
            </a:lnSpc>
            <a:spcBef>
              <a:spcPct val="0"/>
            </a:spcBef>
            <a:spcAft>
              <a:spcPct val="15000"/>
            </a:spcAft>
            <a:buChar char="••"/>
          </a:pPr>
          <a:r>
            <a:rPr lang="en-US" sz="1900" kern="1200" dirty="0" smtClean="0">
              <a:solidFill>
                <a:srgbClr val="3A6F9B"/>
              </a:solidFill>
            </a:rPr>
            <a:t>Duration : Approx 12 minutes</a:t>
          </a:r>
          <a:endParaRPr lang="en-US" sz="1900" kern="1200" dirty="0">
            <a:solidFill>
              <a:srgbClr val="3A6F9B"/>
            </a:solidFill>
          </a:endParaRPr>
        </a:p>
      </dsp:txBody>
      <dsp:txXfrm rot="5400000">
        <a:off x="3262608" y="-1715107"/>
        <a:ext cx="838200" cy="5335215"/>
      </dsp:txXfrm>
    </dsp:sp>
    <dsp:sp modelId="{06109FEC-30A6-4415-846B-1EE1F54F6803}">
      <dsp:nvSpPr>
        <dsp:cNvPr id="0" name=""/>
        <dsp:cNvSpPr/>
      </dsp:nvSpPr>
      <dsp:spPr>
        <a:xfrm>
          <a:off x="51484" y="533400"/>
          <a:ext cx="962616" cy="838199"/>
        </a:xfrm>
        <a:prstGeom prst="roundRect">
          <a:avLst/>
        </a:prstGeom>
        <a:solidFill>
          <a:srgbClr val="FFD32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3A6F9B"/>
              </a:solidFill>
            </a:rPr>
            <a:t>Lab 1</a:t>
          </a:r>
          <a:endParaRPr lang="en-US" sz="2000" b="1" kern="1200" dirty="0">
            <a:solidFill>
              <a:srgbClr val="3A6F9B"/>
            </a:solidFill>
          </a:endParaRPr>
        </a:p>
      </dsp:txBody>
      <dsp:txXfrm>
        <a:off x="51484" y="533400"/>
        <a:ext cx="962616" cy="83819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405415-91C1-4DEC-912F-B8438036B48C}">
      <dsp:nvSpPr>
        <dsp:cNvPr id="0" name=""/>
        <dsp:cNvSpPr/>
      </dsp:nvSpPr>
      <dsp:spPr>
        <a:xfrm rot="5400000">
          <a:off x="3263017" y="-1715107"/>
          <a:ext cx="837381" cy="5335215"/>
        </a:xfrm>
        <a:prstGeom prst="round2SameRect">
          <a:avLst/>
        </a:prstGeom>
        <a:solidFill>
          <a:schemeClr val="lt1">
            <a:alpha val="90000"/>
            <a:tint val="40000"/>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solidFill>
                <a:srgbClr val="3A6F9B"/>
              </a:solidFill>
            </a:rPr>
            <a:t>Attempt Lab work questions #9 – #16</a:t>
          </a:r>
          <a:endParaRPr lang="en-US" sz="1900" kern="1200" dirty="0">
            <a:solidFill>
              <a:srgbClr val="3A6F9B"/>
            </a:solidFill>
          </a:endParaRPr>
        </a:p>
        <a:p>
          <a:pPr marL="171450" lvl="1" indent="-171450" algn="l" defTabSz="844550">
            <a:lnSpc>
              <a:spcPct val="90000"/>
            </a:lnSpc>
            <a:spcBef>
              <a:spcPct val="0"/>
            </a:spcBef>
            <a:spcAft>
              <a:spcPct val="15000"/>
            </a:spcAft>
            <a:buChar char="••"/>
          </a:pPr>
          <a:r>
            <a:rPr lang="en-US" sz="1900" kern="1200" dirty="0" smtClean="0">
              <a:solidFill>
                <a:srgbClr val="3A6F9B"/>
              </a:solidFill>
            </a:rPr>
            <a:t>Duration : Approx 10 minutes</a:t>
          </a:r>
          <a:endParaRPr lang="en-US" sz="1900" kern="1200" dirty="0">
            <a:solidFill>
              <a:srgbClr val="3A6F9B"/>
            </a:solidFill>
          </a:endParaRPr>
        </a:p>
      </dsp:txBody>
      <dsp:txXfrm rot="5400000">
        <a:off x="3263017" y="-1715107"/>
        <a:ext cx="837381" cy="5335215"/>
      </dsp:txXfrm>
    </dsp:sp>
    <dsp:sp modelId="{06109FEC-30A6-4415-846B-1EE1F54F6803}">
      <dsp:nvSpPr>
        <dsp:cNvPr id="0" name=""/>
        <dsp:cNvSpPr/>
      </dsp:nvSpPr>
      <dsp:spPr>
        <a:xfrm>
          <a:off x="51484" y="533809"/>
          <a:ext cx="962616" cy="837381"/>
        </a:xfrm>
        <a:prstGeom prst="roundRect">
          <a:avLst/>
        </a:prstGeom>
        <a:solidFill>
          <a:srgbClr val="FFD32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3A6F9B"/>
              </a:solidFill>
            </a:rPr>
            <a:t>Lab 2</a:t>
          </a:r>
          <a:endParaRPr lang="en-US" sz="2000" b="1" kern="1200" dirty="0">
            <a:solidFill>
              <a:srgbClr val="3A6F9B"/>
            </a:solidFill>
          </a:endParaRPr>
        </a:p>
      </dsp:txBody>
      <dsp:txXfrm>
        <a:off x="51484" y="533809"/>
        <a:ext cx="962616" cy="83738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405415-91C1-4DEC-912F-B8438036B48C}">
      <dsp:nvSpPr>
        <dsp:cNvPr id="0" name=""/>
        <dsp:cNvSpPr/>
      </dsp:nvSpPr>
      <dsp:spPr>
        <a:xfrm rot="5400000">
          <a:off x="3263017" y="-1715107"/>
          <a:ext cx="837381" cy="5335215"/>
        </a:xfrm>
        <a:prstGeom prst="round2SameRect">
          <a:avLst/>
        </a:prstGeom>
        <a:solidFill>
          <a:schemeClr val="lt1">
            <a:alpha val="90000"/>
            <a:tint val="40000"/>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solidFill>
                <a:srgbClr val="3A6F9B"/>
              </a:solidFill>
            </a:rPr>
            <a:t>Attempt Lab work questions #17 – #18</a:t>
          </a:r>
          <a:endParaRPr lang="en-US" sz="1900" kern="1200" dirty="0">
            <a:solidFill>
              <a:srgbClr val="3A6F9B"/>
            </a:solidFill>
          </a:endParaRPr>
        </a:p>
        <a:p>
          <a:pPr marL="171450" lvl="1" indent="-171450" algn="l" defTabSz="844550">
            <a:lnSpc>
              <a:spcPct val="90000"/>
            </a:lnSpc>
            <a:spcBef>
              <a:spcPct val="0"/>
            </a:spcBef>
            <a:spcAft>
              <a:spcPct val="15000"/>
            </a:spcAft>
            <a:buChar char="••"/>
          </a:pPr>
          <a:r>
            <a:rPr lang="en-US" sz="1900" kern="1200" dirty="0" smtClean="0">
              <a:solidFill>
                <a:srgbClr val="3A6F9B"/>
              </a:solidFill>
            </a:rPr>
            <a:t>Duration : Approx 5 minutes</a:t>
          </a:r>
          <a:endParaRPr lang="en-US" sz="1900" kern="1200" dirty="0">
            <a:solidFill>
              <a:srgbClr val="3A6F9B"/>
            </a:solidFill>
          </a:endParaRPr>
        </a:p>
      </dsp:txBody>
      <dsp:txXfrm rot="5400000">
        <a:off x="3263017" y="-1715107"/>
        <a:ext cx="837381" cy="5335215"/>
      </dsp:txXfrm>
    </dsp:sp>
    <dsp:sp modelId="{06109FEC-30A6-4415-846B-1EE1F54F6803}">
      <dsp:nvSpPr>
        <dsp:cNvPr id="0" name=""/>
        <dsp:cNvSpPr/>
      </dsp:nvSpPr>
      <dsp:spPr>
        <a:xfrm>
          <a:off x="51484" y="533809"/>
          <a:ext cx="962616" cy="837381"/>
        </a:xfrm>
        <a:prstGeom prst="roundRect">
          <a:avLst/>
        </a:prstGeom>
        <a:solidFill>
          <a:srgbClr val="FFD32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3A6F9B"/>
              </a:solidFill>
            </a:rPr>
            <a:t>Lab 2</a:t>
          </a:r>
          <a:endParaRPr lang="en-US" sz="2000" b="1" kern="1200" dirty="0">
            <a:solidFill>
              <a:srgbClr val="3A6F9B"/>
            </a:solidFill>
          </a:endParaRPr>
        </a:p>
      </dsp:txBody>
      <dsp:txXfrm>
        <a:off x="51484" y="533809"/>
        <a:ext cx="962616" cy="837381"/>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405415-91C1-4DEC-912F-B8438036B48C}">
      <dsp:nvSpPr>
        <dsp:cNvPr id="0" name=""/>
        <dsp:cNvSpPr/>
      </dsp:nvSpPr>
      <dsp:spPr>
        <a:xfrm rot="5400000">
          <a:off x="3263017" y="-1715107"/>
          <a:ext cx="837381" cy="5335215"/>
        </a:xfrm>
        <a:prstGeom prst="round2SameRect">
          <a:avLst/>
        </a:prstGeom>
        <a:solidFill>
          <a:schemeClr val="lt1">
            <a:alpha val="90000"/>
            <a:tint val="40000"/>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solidFill>
                <a:srgbClr val="3A6F9B"/>
              </a:solidFill>
            </a:rPr>
            <a:t>Attempt Lab work question #19, #20</a:t>
          </a:r>
          <a:endParaRPr lang="en-US" sz="1900" kern="1200" dirty="0">
            <a:solidFill>
              <a:srgbClr val="3A6F9B"/>
            </a:solidFill>
          </a:endParaRPr>
        </a:p>
        <a:p>
          <a:pPr marL="171450" lvl="1" indent="-171450" algn="l" defTabSz="844550">
            <a:lnSpc>
              <a:spcPct val="90000"/>
            </a:lnSpc>
            <a:spcBef>
              <a:spcPct val="0"/>
            </a:spcBef>
            <a:spcAft>
              <a:spcPct val="15000"/>
            </a:spcAft>
            <a:buChar char="••"/>
          </a:pPr>
          <a:r>
            <a:rPr lang="en-US" sz="1900" kern="1200" dirty="0" smtClean="0">
              <a:solidFill>
                <a:srgbClr val="3A6F9B"/>
              </a:solidFill>
            </a:rPr>
            <a:t>Duration : Approx 5 minutes</a:t>
          </a:r>
          <a:endParaRPr lang="en-US" sz="1900" kern="1200" dirty="0">
            <a:solidFill>
              <a:srgbClr val="3A6F9B"/>
            </a:solidFill>
          </a:endParaRPr>
        </a:p>
      </dsp:txBody>
      <dsp:txXfrm rot="5400000">
        <a:off x="3263017" y="-1715107"/>
        <a:ext cx="837381" cy="5335215"/>
      </dsp:txXfrm>
    </dsp:sp>
    <dsp:sp modelId="{06109FEC-30A6-4415-846B-1EE1F54F6803}">
      <dsp:nvSpPr>
        <dsp:cNvPr id="0" name=""/>
        <dsp:cNvSpPr/>
      </dsp:nvSpPr>
      <dsp:spPr>
        <a:xfrm>
          <a:off x="51484" y="533809"/>
          <a:ext cx="962616" cy="837381"/>
        </a:xfrm>
        <a:prstGeom prst="roundRect">
          <a:avLst/>
        </a:prstGeom>
        <a:solidFill>
          <a:srgbClr val="FFD32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3A6F9B"/>
              </a:solidFill>
            </a:rPr>
            <a:t>Lab 3</a:t>
          </a:r>
          <a:endParaRPr lang="en-US" sz="2000" b="1" kern="1200" dirty="0">
            <a:solidFill>
              <a:srgbClr val="3A6F9B"/>
            </a:solidFill>
          </a:endParaRPr>
        </a:p>
      </dsp:txBody>
      <dsp:txXfrm>
        <a:off x="51484" y="533809"/>
        <a:ext cx="962616" cy="837381"/>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405415-91C1-4DEC-912F-B8438036B48C}">
      <dsp:nvSpPr>
        <dsp:cNvPr id="0" name=""/>
        <dsp:cNvSpPr/>
      </dsp:nvSpPr>
      <dsp:spPr>
        <a:xfrm rot="5400000">
          <a:off x="3263017" y="-1715107"/>
          <a:ext cx="837381" cy="5335215"/>
        </a:xfrm>
        <a:prstGeom prst="round2SameRect">
          <a:avLst/>
        </a:prstGeom>
        <a:solidFill>
          <a:schemeClr val="lt1">
            <a:alpha val="90000"/>
            <a:tint val="40000"/>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solidFill>
                <a:srgbClr val="3A6F9B"/>
              </a:solidFill>
            </a:rPr>
            <a:t>Attempt Lab work question #23, #24</a:t>
          </a:r>
          <a:endParaRPr lang="en-US" sz="1900" kern="1200" dirty="0">
            <a:solidFill>
              <a:srgbClr val="3A6F9B"/>
            </a:solidFill>
          </a:endParaRPr>
        </a:p>
        <a:p>
          <a:pPr marL="171450" lvl="1" indent="-171450" algn="l" defTabSz="844550">
            <a:lnSpc>
              <a:spcPct val="90000"/>
            </a:lnSpc>
            <a:spcBef>
              <a:spcPct val="0"/>
            </a:spcBef>
            <a:spcAft>
              <a:spcPct val="15000"/>
            </a:spcAft>
            <a:buChar char="••"/>
          </a:pPr>
          <a:r>
            <a:rPr lang="en-US" sz="1900" kern="1200" dirty="0" smtClean="0">
              <a:solidFill>
                <a:srgbClr val="3A6F9B"/>
              </a:solidFill>
            </a:rPr>
            <a:t>Duration : Approx 20 minutes</a:t>
          </a:r>
          <a:endParaRPr lang="en-US" sz="1900" kern="1200" dirty="0">
            <a:solidFill>
              <a:srgbClr val="3A6F9B"/>
            </a:solidFill>
          </a:endParaRPr>
        </a:p>
      </dsp:txBody>
      <dsp:txXfrm rot="5400000">
        <a:off x="3263017" y="-1715107"/>
        <a:ext cx="837381" cy="5335215"/>
      </dsp:txXfrm>
    </dsp:sp>
    <dsp:sp modelId="{06109FEC-30A6-4415-846B-1EE1F54F6803}">
      <dsp:nvSpPr>
        <dsp:cNvPr id="0" name=""/>
        <dsp:cNvSpPr/>
      </dsp:nvSpPr>
      <dsp:spPr>
        <a:xfrm>
          <a:off x="51484" y="533809"/>
          <a:ext cx="962616" cy="837381"/>
        </a:xfrm>
        <a:prstGeom prst="roundRect">
          <a:avLst/>
        </a:prstGeom>
        <a:solidFill>
          <a:srgbClr val="FFD32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3A6F9B"/>
              </a:solidFill>
            </a:rPr>
            <a:t>Lab 5</a:t>
          </a:r>
          <a:endParaRPr lang="en-US" sz="2000" b="1" kern="1200" dirty="0">
            <a:solidFill>
              <a:srgbClr val="3A6F9B"/>
            </a:solidFill>
          </a:endParaRPr>
        </a:p>
      </dsp:txBody>
      <dsp:txXfrm>
        <a:off x="51484" y="533809"/>
        <a:ext cx="962616" cy="837381"/>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405415-91C1-4DEC-912F-B8438036B48C}">
      <dsp:nvSpPr>
        <dsp:cNvPr id="0" name=""/>
        <dsp:cNvSpPr/>
      </dsp:nvSpPr>
      <dsp:spPr>
        <a:xfrm rot="5400000">
          <a:off x="3263017" y="-1715107"/>
          <a:ext cx="837381" cy="5335215"/>
        </a:xfrm>
        <a:prstGeom prst="round2SameRect">
          <a:avLst/>
        </a:prstGeom>
        <a:solidFill>
          <a:schemeClr val="lt1">
            <a:alpha val="90000"/>
            <a:tint val="40000"/>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solidFill>
                <a:srgbClr val="3A6F9B"/>
              </a:solidFill>
            </a:rPr>
            <a:t>Attempt Lab work question #22</a:t>
          </a:r>
          <a:endParaRPr lang="en-US" sz="1900" kern="1200" dirty="0">
            <a:solidFill>
              <a:srgbClr val="3A6F9B"/>
            </a:solidFill>
          </a:endParaRPr>
        </a:p>
        <a:p>
          <a:pPr marL="171450" lvl="1" indent="-171450" algn="l" defTabSz="844550">
            <a:lnSpc>
              <a:spcPct val="90000"/>
            </a:lnSpc>
            <a:spcBef>
              <a:spcPct val="0"/>
            </a:spcBef>
            <a:spcAft>
              <a:spcPct val="15000"/>
            </a:spcAft>
            <a:buChar char="••"/>
          </a:pPr>
          <a:r>
            <a:rPr lang="en-US" sz="1900" kern="1200" dirty="0" smtClean="0">
              <a:solidFill>
                <a:srgbClr val="3A6F9B"/>
              </a:solidFill>
            </a:rPr>
            <a:t>Duration : Approx 5 minutes</a:t>
          </a:r>
          <a:endParaRPr lang="en-US" sz="1900" kern="1200" dirty="0">
            <a:solidFill>
              <a:srgbClr val="3A6F9B"/>
            </a:solidFill>
          </a:endParaRPr>
        </a:p>
      </dsp:txBody>
      <dsp:txXfrm rot="5400000">
        <a:off x="3263017" y="-1715107"/>
        <a:ext cx="837381" cy="5335215"/>
      </dsp:txXfrm>
    </dsp:sp>
    <dsp:sp modelId="{06109FEC-30A6-4415-846B-1EE1F54F6803}">
      <dsp:nvSpPr>
        <dsp:cNvPr id="0" name=""/>
        <dsp:cNvSpPr/>
      </dsp:nvSpPr>
      <dsp:spPr>
        <a:xfrm>
          <a:off x="51484" y="533809"/>
          <a:ext cx="962616" cy="837381"/>
        </a:xfrm>
        <a:prstGeom prst="roundRect">
          <a:avLst/>
        </a:prstGeom>
        <a:solidFill>
          <a:srgbClr val="FFD32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3A6F9B"/>
              </a:solidFill>
            </a:rPr>
            <a:t>Lab 3</a:t>
          </a:r>
          <a:endParaRPr lang="en-US" sz="2000" b="1" kern="1200" dirty="0">
            <a:solidFill>
              <a:srgbClr val="3A6F9B"/>
            </a:solidFill>
          </a:endParaRPr>
        </a:p>
      </dsp:txBody>
      <dsp:txXfrm>
        <a:off x="51484" y="533809"/>
        <a:ext cx="962616" cy="837381"/>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405415-91C1-4DEC-912F-B8438036B48C}">
      <dsp:nvSpPr>
        <dsp:cNvPr id="0" name=""/>
        <dsp:cNvSpPr/>
      </dsp:nvSpPr>
      <dsp:spPr>
        <a:xfrm rot="5400000">
          <a:off x="3263017" y="-1715107"/>
          <a:ext cx="837381" cy="5335215"/>
        </a:xfrm>
        <a:prstGeom prst="round2SameRect">
          <a:avLst/>
        </a:prstGeom>
        <a:solidFill>
          <a:schemeClr val="lt1">
            <a:alpha val="90000"/>
            <a:tint val="40000"/>
            <a:hueOff val="0"/>
            <a:satOff val="0"/>
            <a:lumOff val="0"/>
            <a:alphaOff val="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solidFill>
                <a:srgbClr val="3A6F9B"/>
              </a:solidFill>
            </a:rPr>
            <a:t>Attempt Lab work question #21</a:t>
          </a:r>
          <a:endParaRPr lang="en-US" sz="1900" kern="1200" dirty="0">
            <a:solidFill>
              <a:srgbClr val="3A6F9B"/>
            </a:solidFill>
          </a:endParaRPr>
        </a:p>
        <a:p>
          <a:pPr marL="171450" lvl="1" indent="-171450" algn="l" defTabSz="844550">
            <a:lnSpc>
              <a:spcPct val="90000"/>
            </a:lnSpc>
            <a:spcBef>
              <a:spcPct val="0"/>
            </a:spcBef>
            <a:spcAft>
              <a:spcPct val="15000"/>
            </a:spcAft>
            <a:buChar char="••"/>
          </a:pPr>
          <a:r>
            <a:rPr lang="en-US" sz="1900" kern="1200" dirty="0" smtClean="0">
              <a:solidFill>
                <a:srgbClr val="3A6F9B"/>
              </a:solidFill>
            </a:rPr>
            <a:t>Duration : Approx 15 minutes</a:t>
          </a:r>
          <a:endParaRPr lang="en-US" sz="1900" kern="1200" dirty="0">
            <a:solidFill>
              <a:srgbClr val="3A6F9B"/>
            </a:solidFill>
          </a:endParaRPr>
        </a:p>
      </dsp:txBody>
      <dsp:txXfrm rot="5400000">
        <a:off x="3263017" y="-1715107"/>
        <a:ext cx="837381" cy="5335215"/>
      </dsp:txXfrm>
    </dsp:sp>
    <dsp:sp modelId="{06109FEC-30A6-4415-846B-1EE1F54F6803}">
      <dsp:nvSpPr>
        <dsp:cNvPr id="0" name=""/>
        <dsp:cNvSpPr/>
      </dsp:nvSpPr>
      <dsp:spPr>
        <a:xfrm>
          <a:off x="51484" y="533809"/>
          <a:ext cx="962616" cy="837381"/>
        </a:xfrm>
        <a:prstGeom prst="roundRect">
          <a:avLst/>
        </a:prstGeom>
        <a:solidFill>
          <a:srgbClr val="FFD32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3A6F9B"/>
              </a:solidFill>
            </a:rPr>
            <a:t>Lab 5</a:t>
          </a:r>
          <a:endParaRPr lang="en-US" sz="2000" b="1" kern="1200" dirty="0">
            <a:solidFill>
              <a:srgbClr val="3A6F9B"/>
            </a:solidFill>
          </a:endParaRPr>
        </a:p>
      </dsp:txBody>
      <dsp:txXfrm>
        <a:off x="51484" y="533809"/>
        <a:ext cx="962616" cy="837381"/>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ECCF89-8891-4FD2-BCFF-3B300B99D60B}">
      <dsp:nvSpPr>
        <dsp:cNvPr id="0" name=""/>
        <dsp:cNvSpPr/>
      </dsp:nvSpPr>
      <dsp:spPr>
        <a:xfrm>
          <a:off x="2366441" y="860"/>
          <a:ext cx="1134516" cy="737435"/>
        </a:xfrm>
        <a:prstGeom prst="roundRect">
          <a:avLst/>
        </a:prstGeom>
        <a:solidFill>
          <a:srgbClr val="3A6F9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Write a Test Case</a:t>
          </a:r>
          <a:endParaRPr lang="en-US" sz="1400" kern="1200" dirty="0"/>
        </a:p>
      </dsp:txBody>
      <dsp:txXfrm>
        <a:off x="2366441" y="860"/>
        <a:ext cx="1134516" cy="737435"/>
      </dsp:txXfrm>
    </dsp:sp>
    <dsp:sp modelId="{02207531-6C96-4D95-B760-BF2559FC44CA}">
      <dsp:nvSpPr>
        <dsp:cNvPr id="0" name=""/>
        <dsp:cNvSpPr/>
      </dsp:nvSpPr>
      <dsp:spPr>
        <a:xfrm>
          <a:off x="1418476" y="351604"/>
          <a:ext cx="2947819" cy="2947819"/>
        </a:xfrm>
        <a:custGeom>
          <a:avLst/>
          <a:gdLst/>
          <a:ahLst/>
          <a:cxnLst/>
          <a:rect l="0" t="0" r="0" b="0"/>
          <a:pathLst>
            <a:path>
              <a:moveTo>
                <a:pt x="2222698" y="204372"/>
              </a:moveTo>
              <a:arcTo wR="1473909" hR="1473909" stAng="18031957" swAng="112907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CB7E294-CFA9-4A71-A467-1763EE7B7411}">
      <dsp:nvSpPr>
        <dsp:cNvPr id="0" name=""/>
        <dsp:cNvSpPr/>
      </dsp:nvSpPr>
      <dsp:spPr>
        <a:xfrm>
          <a:off x="3733800" y="990601"/>
          <a:ext cx="1134516" cy="737435"/>
        </a:xfrm>
        <a:prstGeom prst="roundRect">
          <a:avLst/>
        </a:prstGeom>
        <a:solidFill>
          <a:srgbClr val="3A6F9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See it fail</a:t>
          </a:r>
          <a:endParaRPr lang="en-US" sz="1400" kern="1200" dirty="0"/>
        </a:p>
      </dsp:txBody>
      <dsp:txXfrm>
        <a:off x="3733800" y="990601"/>
        <a:ext cx="1134516" cy="737435"/>
      </dsp:txXfrm>
    </dsp:sp>
    <dsp:sp modelId="{16D77A28-1901-4ABF-A9B2-7600F7B70F6A}">
      <dsp:nvSpPr>
        <dsp:cNvPr id="0" name=""/>
        <dsp:cNvSpPr/>
      </dsp:nvSpPr>
      <dsp:spPr>
        <a:xfrm>
          <a:off x="1439166" y="401039"/>
          <a:ext cx="2947819" cy="2947819"/>
        </a:xfrm>
        <a:custGeom>
          <a:avLst/>
          <a:gdLst/>
          <a:ahLst/>
          <a:cxnLst/>
          <a:rect l="0" t="0" r="0" b="0"/>
          <a:pathLst>
            <a:path>
              <a:moveTo>
                <a:pt x="2947104" y="1519830"/>
              </a:moveTo>
              <a:arcTo wR="1473909" hR="1473909" stAng="21707123" swAng="139337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8DD79D5-0FB2-41A8-88FB-D36AC9A4ABB1}">
      <dsp:nvSpPr>
        <dsp:cNvPr id="0" name=""/>
        <dsp:cNvSpPr/>
      </dsp:nvSpPr>
      <dsp:spPr>
        <a:xfrm>
          <a:off x="3232784" y="2667188"/>
          <a:ext cx="1134516" cy="737435"/>
        </a:xfrm>
        <a:prstGeom prst="roundRect">
          <a:avLst/>
        </a:prstGeom>
        <a:solidFill>
          <a:srgbClr val="3A6F9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Write enough code</a:t>
          </a:r>
          <a:endParaRPr lang="en-US" sz="1400" kern="1200" dirty="0"/>
        </a:p>
      </dsp:txBody>
      <dsp:txXfrm>
        <a:off x="3232784" y="2667188"/>
        <a:ext cx="1134516" cy="737435"/>
      </dsp:txXfrm>
    </dsp:sp>
    <dsp:sp modelId="{DF09359C-6D97-437F-8AB7-BBE400A2F88F}">
      <dsp:nvSpPr>
        <dsp:cNvPr id="0" name=""/>
        <dsp:cNvSpPr/>
      </dsp:nvSpPr>
      <dsp:spPr>
        <a:xfrm>
          <a:off x="1459790" y="369578"/>
          <a:ext cx="2947819" cy="2947819"/>
        </a:xfrm>
        <a:custGeom>
          <a:avLst/>
          <a:gdLst/>
          <a:ahLst/>
          <a:cxnLst/>
          <a:rect l="0" t="0" r="0" b="0"/>
          <a:pathLst>
            <a:path>
              <a:moveTo>
                <a:pt x="1654993" y="2936653"/>
              </a:moveTo>
              <a:arcTo wR="1473909" hR="1473909" stAng="4976572" swAng="84685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F86F3F2-0847-4623-9336-73CEE950C602}">
      <dsp:nvSpPr>
        <dsp:cNvPr id="0" name=""/>
        <dsp:cNvSpPr/>
      </dsp:nvSpPr>
      <dsp:spPr>
        <a:xfrm>
          <a:off x="1500099" y="2667188"/>
          <a:ext cx="1134516" cy="737435"/>
        </a:xfrm>
        <a:prstGeom prst="roundRect">
          <a:avLst/>
        </a:prstGeom>
        <a:solidFill>
          <a:srgbClr val="3A6F9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See it succeed</a:t>
          </a:r>
          <a:endParaRPr lang="en-US" sz="1400" kern="1200" dirty="0"/>
        </a:p>
      </dsp:txBody>
      <dsp:txXfrm>
        <a:off x="1500099" y="2667188"/>
        <a:ext cx="1134516" cy="737435"/>
      </dsp:txXfrm>
    </dsp:sp>
    <dsp:sp modelId="{E44FD5DE-20BB-416C-848A-876FE4C4A8DA}">
      <dsp:nvSpPr>
        <dsp:cNvPr id="0" name=""/>
        <dsp:cNvSpPr/>
      </dsp:nvSpPr>
      <dsp:spPr>
        <a:xfrm>
          <a:off x="1459790" y="369578"/>
          <a:ext cx="2947819" cy="2947819"/>
        </a:xfrm>
        <a:custGeom>
          <a:avLst/>
          <a:gdLst/>
          <a:ahLst/>
          <a:cxnLst/>
          <a:rect l="0" t="0" r="0" b="0"/>
          <a:pathLst>
            <a:path>
              <a:moveTo>
                <a:pt x="156445" y="2134740"/>
              </a:moveTo>
              <a:arcTo wR="1473909" hR="1473909" stAng="9201719" swAng="136041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140D2C5-9845-4B23-BBD0-B891D4D979F2}">
      <dsp:nvSpPr>
        <dsp:cNvPr id="0" name=""/>
        <dsp:cNvSpPr/>
      </dsp:nvSpPr>
      <dsp:spPr>
        <a:xfrm>
          <a:off x="964670" y="1019306"/>
          <a:ext cx="1134516" cy="737435"/>
        </a:xfrm>
        <a:prstGeom prst="roundRect">
          <a:avLst/>
        </a:prstGeom>
        <a:solidFill>
          <a:srgbClr val="3A6F9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Run all test cases</a:t>
          </a:r>
          <a:endParaRPr lang="en-US" sz="1400" kern="1200" dirty="0"/>
        </a:p>
      </dsp:txBody>
      <dsp:txXfrm>
        <a:off x="964670" y="1019306"/>
        <a:ext cx="1134516" cy="737435"/>
      </dsp:txXfrm>
    </dsp:sp>
    <dsp:sp modelId="{750D6CC4-42E9-4F00-9B5D-CEA173A7B774}">
      <dsp:nvSpPr>
        <dsp:cNvPr id="0" name=""/>
        <dsp:cNvSpPr/>
      </dsp:nvSpPr>
      <dsp:spPr>
        <a:xfrm>
          <a:off x="1459790" y="369578"/>
          <a:ext cx="2947819" cy="2947819"/>
        </a:xfrm>
        <a:custGeom>
          <a:avLst/>
          <a:gdLst/>
          <a:ahLst/>
          <a:cxnLst/>
          <a:rect l="0" t="0" r="0" b="0"/>
          <a:pathLst>
            <a:path>
              <a:moveTo>
                <a:pt x="354449" y="515150"/>
              </a:moveTo>
              <a:arcTo wR="1473909" hR="1473909" stAng="13234699" swAng="121242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8A566C-5138-4135-8B6E-909EC4E2D69D}" type="datetimeFigureOut">
              <a:rPr lang="en-US" smtClean="0"/>
              <a:pPr/>
              <a:t>10/9/2017</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C11477-D233-4324-8F70-0D3F6B457D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python.org/2/library/functions.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C11477-D233-4324-8F70-0D3F6B457D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Reference : https://wiki.python.org/moin/Python2orPython3</a:t>
            </a:r>
          </a:p>
        </p:txBody>
      </p:sp>
      <p:sp>
        <p:nvSpPr>
          <p:cNvPr id="4" name="Slide Number Placeholder 3"/>
          <p:cNvSpPr>
            <a:spLocks noGrp="1"/>
          </p:cNvSpPr>
          <p:nvPr>
            <p:ph type="sldNum" sz="quarter" idx="10"/>
          </p:nvPr>
        </p:nvSpPr>
        <p:spPr/>
        <p:txBody>
          <a:bodyPr/>
          <a:lstStyle/>
          <a:p>
            <a:fld id="{9CC11477-D233-4324-8F70-0D3F6B457DFC}" type="slidenum">
              <a:rPr lang="en-US" smtClean="0"/>
              <a:pPr/>
              <a:t>15</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108</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Print prints along with a \n. replace print with </a:t>
            </a:r>
            <a:r>
              <a:rPr lang="en-US" sz="1200" b="0" i="0" kern="1200" baseline="0" dirty="0" err="1" smtClean="0">
                <a:solidFill>
                  <a:schemeClr val="tx1"/>
                </a:solidFill>
                <a:latin typeface="+mn-lt"/>
                <a:ea typeface="+mn-ea"/>
                <a:cs typeface="+mn-cs"/>
              </a:rPr>
              <a:t>sys.stdout.write</a:t>
            </a:r>
            <a:r>
              <a:rPr lang="en-US" sz="1200" b="0" i="0" kern="1200" baseline="0" dirty="0" smtClean="0">
                <a:solidFill>
                  <a:schemeClr val="tx1"/>
                </a:solidFill>
                <a:latin typeface="+mn-lt"/>
                <a:ea typeface="+mn-ea"/>
                <a:cs typeface="+mn-cs"/>
              </a:rPr>
              <a:t>(</a:t>
            </a:r>
            <a:r>
              <a:rPr lang="en-US" sz="1200" b="0" i="0" kern="1200" baseline="0" dirty="0" err="1" smtClean="0">
                <a:solidFill>
                  <a:schemeClr val="tx1"/>
                </a:solidFill>
                <a:latin typeface="+mn-lt"/>
                <a:ea typeface="+mn-ea"/>
                <a:cs typeface="+mn-cs"/>
              </a:rPr>
              <a:t>mytext</a:t>
            </a:r>
            <a:r>
              <a:rPr lang="en-US" sz="1200" b="0" i="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9CC11477-D233-4324-8F70-0D3F6B457DFC}" type="slidenum">
              <a:rPr lang="en-US" smtClean="0"/>
              <a:pPr/>
              <a:t>109</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seek will help you change the current file position.</a:t>
            </a:r>
          </a:p>
        </p:txBody>
      </p:sp>
      <p:sp>
        <p:nvSpPr>
          <p:cNvPr id="4" name="Slide Number Placeholder 3"/>
          <p:cNvSpPr>
            <a:spLocks noGrp="1"/>
          </p:cNvSpPr>
          <p:nvPr>
            <p:ph type="sldNum" sz="quarter" idx="10"/>
          </p:nvPr>
        </p:nvSpPr>
        <p:spPr/>
        <p:txBody>
          <a:bodyPr/>
          <a:lstStyle/>
          <a:p>
            <a:fld id="{9CC11477-D233-4324-8F70-0D3F6B457DFC}" type="slidenum">
              <a:rPr lang="en-US" smtClean="0"/>
              <a:pPr/>
              <a:t>110</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111</a:t>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C11477-D233-4324-8F70-0D3F6B457DFC}" type="slidenum">
              <a:rPr lang="en-US" smtClean="0"/>
              <a:pPr/>
              <a:t>112</a:t>
            </a:fld>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113</a:t>
            </a:fld>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114</a:t>
            </a:fld>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115</a:t>
            </a:fld>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C11477-D233-4324-8F70-0D3F6B457DFC}" type="slidenum">
              <a:rPr lang="en-US" smtClean="0"/>
              <a:pPr/>
              <a:t>116</a:t>
            </a:fld>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17</a:t>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118</a:t>
            </a:fld>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119</a:t>
            </a:fld>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120</a:t>
            </a:fld>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C11477-D233-4324-8F70-0D3F6B457DFC}" type="slidenum">
              <a:rPr lang="en-US" smtClean="0"/>
              <a:pPr/>
              <a:t>121</a:t>
            </a:fld>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122</a:t>
            </a:fld>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123</a:t>
            </a:fld>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124</a:t>
            </a:fld>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125</a:t>
            </a:fld>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126</a:t>
            </a:fld>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127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String literals can span multiple lines. One way is using triple-quotes: </a:t>
            </a:r>
            <a:r>
              <a:rPr lang="en-US" dirty="0" smtClean="0"/>
              <a:t>"""..."""</a:t>
            </a:r>
            <a:r>
              <a:rPr lang="en-US" sz="1200" b="0" i="0" kern="1200" dirty="0" smtClean="0">
                <a:solidFill>
                  <a:schemeClr val="tx1"/>
                </a:solidFill>
                <a:latin typeface="+mn-lt"/>
                <a:ea typeface="+mn-ea"/>
                <a:cs typeface="+mn-cs"/>
              </a:rPr>
              <a:t> or </a:t>
            </a:r>
            <a:r>
              <a:rPr lang="en-US" dirty="0" smtClean="0"/>
              <a:t>'''...'''</a:t>
            </a:r>
            <a:r>
              <a:rPr lang="en-US" sz="1200" b="0" i="0" kern="1200" dirty="0" smtClean="0">
                <a:solidFill>
                  <a:schemeClr val="tx1"/>
                </a:solidFill>
                <a:latin typeface="+mn-lt"/>
                <a:ea typeface="+mn-ea"/>
                <a:cs typeface="+mn-cs"/>
              </a:rPr>
              <a:t>.</a:t>
            </a:r>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19</a:t>
            </a:fld>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128</a:t>
            </a:fld>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class </a:t>
            </a:r>
            <a:r>
              <a:rPr lang="en-US" sz="1200" b="0" i="0" kern="1200" dirty="0" err="1" smtClean="0">
                <a:solidFill>
                  <a:schemeClr val="tx1"/>
                </a:solidFill>
                <a:latin typeface="+mn-lt"/>
                <a:ea typeface="+mn-ea"/>
                <a:cs typeface="+mn-cs"/>
              </a:rPr>
              <a:t>MyError</a:t>
            </a:r>
            <a:r>
              <a:rPr lang="en-US" sz="1200" b="0" i="0" kern="1200" dirty="0" smtClean="0">
                <a:solidFill>
                  <a:schemeClr val="tx1"/>
                </a:solidFill>
                <a:latin typeface="+mn-lt"/>
                <a:ea typeface="+mn-ea"/>
                <a:cs typeface="+mn-cs"/>
              </a:rPr>
              <a:t>(Exception):</a:t>
            </a:r>
          </a:p>
          <a:p>
            <a:r>
              <a:rPr lang="en-US" sz="1200" b="0" i="0" kern="1200" dirty="0" smtClean="0">
                <a:solidFill>
                  <a:schemeClr val="tx1"/>
                </a:solidFill>
                <a:latin typeface="+mn-lt"/>
                <a:ea typeface="+mn-ea"/>
                <a:cs typeface="+mn-cs"/>
              </a:rPr>
              <a:t>	def __init__(self, value):</a:t>
            </a:r>
          </a:p>
          <a:p>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self.value</a:t>
            </a:r>
            <a:r>
              <a:rPr lang="en-US" sz="1200" b="0" i="0" kern="1200" dirty="0" smtClean="0">
                <a:solidFill>
                  <a:schemeClr val="tx1"/>
                </a:solidFill>
                <a:latin typeface="+mn-lt"/>
                <a:ea typeface="+mn-ea"/>
                <a:cs typeface="+mn-cs"/>
              </a:rPr>
              <a:t> = value</a:t>
            </a:r>
          </a:p>
          <a:p>
            <a:r>
              <a:rPr lang="en-US" sz="1200" b="0" i="0" kern="1200" dirty="0" smtClean="0">
                <a:solidFill>
                  <a:schemeClr val="tx1"/>
                </a:solidFill>
                <a:latin typeface="+mn-lt"/>
                <a:ea typeface="+mn-ea"/>
                <a:cs typeface="+mn-cs"/>
              </a:rPr>
              <a:t>	def __</a:t>
            </a:r>
            <a:r>
              <a:rPr lang="en-US" sz="1200" b="0" i="0" kern="1200" dirty="0" err="1" smtClean="0">
                <a:solidFill>
                  <a:schemeClr val="tx1"/>
                </a:solidFill>
                <a:latin typeface="+mn-lt"/>
                <a:ea typeface="+mn-ea"/>
                <a:cs typeface="+mn-cs"/>
              </a:rPr>
              <a:t>str</a:t>
            </a:r>
            <a:r>
              <a:rPr lang="en-US" sz="1200" b="0" i="0" kern="1200" dirty="0" smtClean="0">
                <a:solidFill>
                  <a:schemeClr val="tx1"/>
                </a:solidFill>
                <a:latin typeface="+mn-lt"/>
                <a:ea typeface="+mn-ea"/>
                <a:cs typeface="+mn-cs"/>
              </a:rPr>
              <a:t>__(self):</a:t>
            </a:r>
          </a:p>
          <a:p>
            <a:r>
              <a:rPr lang="en-US" sz="1200" b="0" i="0" kern="1200" dirty="0" smtClean="0">
                <a:solidFill>
                  <a:schemeClr val="tx1"/>
                </a:solidFill>
                <a:latin typeface="+mn-lt"/>
                <a:ea typeface="+mn-ea"/>
                <a:cs typeface="+mn-cs"/>
              </a:rPr>
              <a:t>		return </a:t>
            </a:r>
            <a:r>
              <a:rPr lang="en-US" sz="1200" b="0" i="0" kern="1200" dirty="0" err="1" smtClean="0">
                <a:solidFill>
                  <a:schemeClr val="tx1"/>
                </a:solidFill>
                <a:latin typeface="+mn-lt"/>
                <a:ea typeface="+mn-ea"/>
                <a:cs typeface="+mn-cs"/>
              </a:rPr>
              <a:t>repr</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self.value</a:t>
            </a:r>
            <a:r>
              <a:rPr lang="en-US" sz="1200" b="0" i="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9CC11477-D233-4324-8F70-0D3F6B457DFC}" type="slidenum">
              <a:rPr lang="en-US" smtClean="0"/>
              <a:pPr/>
              <a:t>129</a:t>
            </a:fld>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130</a:t>
            </a:fld>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131</a:t>
            </a:fld>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132</a:t>
            </a:fld>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133</a:t>
            </a:fld>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With </a:t>
            </a:r>
            <a:r>
              <a:rPr lang="en-US" sz="1200" b="1" i="0" kern="1200" dirty="0" err="1" smtClean="0">
                <a:solidFill>
                  <a:schemeClr val="tx1"/>
                </a:solidFill>
                <a:latin typeface="+mn-lt"/>
                <a:ea typeface="+mn-ea"/>
                <a:cs typeface="+mn-cs"/>
              </a:rPr>
              <a:t>classmethods</a:t>
            </a:r>
            <a:r>
              <a:rPr lang="en-US" sz="1200" b="0" i="0" kern="1200" dirty="0" smtClean="0">
                <a:solidFill>
                  <a:schemeClr val="tx1"/>
                </a:solidFill>
                <a:latin typeface="+mn-lt"/>
                <a:ea typeface="+mn-ea"/>
                <a:cs typeface="+mn-cs"/>
              </a:rPr>
              <a:t>, the class of the object instance is implicitly passed as the first argument instead of self.</a:t>
            </a:r>
          </a:p>
        </p:txBody>
      </p:sp>
      <p:sp>
        <p:nvSpPr>
          <p:cNvPr id="4" name="Slide Number Placeholder 3"/>
          <p:cNvSpPr>
            <a:spLocks noGrp="1"/>
          </p:cNvSpPr>
          <p:nvPr>
            <p:ph type="sldNum" sz="quarter" idx="10"/>
          </p:nvPr>
        </p:nvSpPr>
        <p:spPr/>
        <p:txBody>
          <a:bodyPr/>
          <a:lstStyle/>
          <a:p>
            <a:fld id="{9CC11477-D233-4324-8F70-0D3F6B457DFC}" type="slidenum">
              <a:rPr lang="en-US" smtClean="0"/>
              <a:pPr/>
              <a:t>134</a:t>
            </a:fld>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With </a:t>
            </a:r>
            <a:r>
              <a:rPr lang="en-US" sz="1200" b="1" i="0" kern="1200" dirty="0" err="1" smtClean="0">
                <a:solidFill>
                  <a:schemeClr val="tx1"/>
                </a:solidFill>
                <a:latin typeface="+mn-lt"/>
                <a:ea typeface="+mn-ea"/>
                <a:cs typeface="+mn-cs"/>
              </a:rPr>
              <a:t>staticmethods</a:t>
            </a:r>
            <a:r>
              <a:rPr lang="en-US" sz="1200" b="0" i="0" kern="1200" dirty="0" smtClean="0">
                <a:solidFill>
                  <a:schemeClr val="tx1"/>
                </a:solidFill>
                <a:latin typeface="+mn-lt"/>
                <a:ea typeface="+mn-ea"/>
                <a:cs typeface="+mn-cs"/>
              </a:rPr>
              <a:t>, neither self (the object instance) nor </a:t>
            </a:r>
            <a:r>
              <a:rPr lang="en-US" sz="1200" b="0" i="0" kern="1200" dirty="0" err="1" smtClean="0">
                <a:solidFill>
                  <a:schemeClr val="tx1"/>
                </a:solidFill>
                <a:latin typeface="+mn-lt"/>
                <a:ea typeface="+mn-ea"/>
                <a:cs typeface="+mn-cs"/>
              </a:rPr>
              <a:t>cls</a:t>
            </a:r>
            <a:r>
              <a:rPr lang="en-US" sz="1200" b="0" i="0" kern="1200" dirty="0" smtClean="0">
                <a:solidFill>
                  <a:schemeClr val="tx1"/>
                </a:solidFill>
                <a:latin typeface="+mn-lt"/>
                <a:ea typeface="+mn-ea"/>
                <a:cs typeface="+mn-cs"/>
              </a:rPr>
              <a:t> (the class) is implicitly passed as the first argument. They behave like plain functions except that you can call them from an instance or the class</a:t>
            </a:r>
          </a:p>
        </p:txBody>
      </p:sp>
      <p:sp>
        <p:nvSpPr>
          <p:cNvPr id="4" name="Slide Number Placeholder 3"/>
          <p:cNvSpPr>
            <a:spLocks noGrp="1"/>
          </p:cNvSpPr>
          <p:nvPr>
            <p:ph type="sldNum" sz="quarter" idx="10"/>
          </p:nvPr>
        </p:nvSpPr>
        <p:spPr/>
        <p:txBody>
          <a:bodyPr/>
          <a:lstStyle/>
          <a:p>
            <a:fld id="{9CC11477-D233-4324-8F70-0D3F6B457DFC}" type="slidenum">
              <a:rPr lang="en-US" smtClean="0"/>
              <a:pPr/>
              <a:t>135</a:t>
            </a:fld>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Seems like</a:t>
            </a:r>
            <a:r>
              <a:rPr lang="en-US" sz="1200" b="0" i="0" kern="1200" baseline="0" dirty="0" smtClean="0">
                <a:solidFill>
                  <a:schemeClr val="tx1"/>
                </a:solidFill>
                <a:latin typeface="+mn-lt"/>
                <a:ea typeface="+mn-ea"/>
                <a:cs typeface="+mn-cs"/>
              </a:rPr>
              <a:t> Python thinks that b and c are different objects. .That is correct. But in real life if two students have the same id then we can students to be same. We need to get this equality right.</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136</a:t>
            </a:fld>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__</a:t>
            </a:r>
            <a:r>
              <a:rPr lang="en-US" sz="1200" b="0" i="0" kern="1200" dirty="0" err="1" smtClean="0">
                <a:solidFill>
                  <a:schemeClr val="tx1"/>
                </a:solidFill>
                <a:latin typeface="+mn-lt"/>
                <a:ea typeface="+mn-ea"/>
                <a:cs typeface="+mn-cs"/>
              </a:rPr>
              <a:t>eq</a:t>
            </a:r>
            <a:r>
              <a:rPr lang="en-US" sz="1200" b="0" i="0" kern="1200" dirty="0" smtClean="0">
                <a:solidFill>
                  <a:schemeClr val="tx1"/>
                </a:solidFill>
                <a:latin typeface="+mn-lt"/>
                <a:ea typeface="+mn-ea"/>
                <a:cs typeface="+mn-cs"/>
              </a:rPr>
              <a:t>__</a:t>
            </a:r>
            <a:r>
              <a:rPr lang="en-US" sz="1200" b="0" i="0" kern="1200" baseline="0" dirty="0" smtClean="0">
                <a:solidFill>
                  <a:schemeClr val="tx1"/>
                </a:solidFill>
                <a:latin typeface="+mn-lt"/>
                <a:ea typeface="+mn-ea"/>
                <a:cs typeface="+mn-cs"/>
              </a:rPr>
              <a:t> is one of the rich set of </a:t>
            </a:r>
            <a:r>
              <a:rPr lang="en-US" sz="1200" b="0" i="0" kern="1200" baseline="0" dirty="0" err="1" smtClean="0">
                <a:solidFill>
                  <a:schemeClr val="tx1"/>
                </a:solidFill>
                <a:latin typeface="+mn-lt"/>
                <a:ea typeface="+mn-ea"/>
                <a:cs typeface="+mn-cs"/>
              </a:rPr>
              <a:t>comparisions</a:t>
            </a:r>
            <a:r>
              <a:rPr lang="en-US" sz="1200" b="0" i="0" kern="1200" baseline="0" dirty="0" smtClean="0">
                <a:solidFill>
                  <a:schemeClr val="tx1"/>
                </a:solidFill>
                <a:latin typeface="+mn-lt"/>
                <a:ea typeface="+mn-ea"/>
                <a:cs typeface="+mn-cs"/>
              </a:rPr>
              <a:t> that Python has.</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137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Python is strongly</a:t>
            </a:r>
            <a:r>
              <a:rPr lang="en-US" sz="1200" b="0" i="0" kern="1200" baseline="0" dirty="0" smtClean="0">
                <a:solidFill>
                  <a:schemeClr val="tx1"/>
                </a:solidFill>
                <a:latin typeface="+mn-lt"/>
                <a:ea typeface="+mn-ea"/>
                <a:cs typeface="+mn-cs"/>
              </a:rPr>
              <a:t> typed. It stores the type of the variable.</a:t>
            </a:r>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20</a:t>
            </a:fld>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__</a:t>
            </a:r>
            <a:r>
              <a:rPr lang="en-US" sz="1200" b="0" i="0" kern="1200" dirty="0" err="1" smtClean="0">
                <a:solidFill>
                  <a:schemeClr val="tx1"/>
                </a:solidFill>
                <a:latin typeface="+mn-lt"/>
                <a:ea typeface="+mn-ea"/>
                <a:cs typeface="+mn-cs"/>
              </a:rPr>
              <a:t>eq</a:t>
            </a:r>
            <a:r>
              <a:rPr lang="en-US" sz="1200" b="0" i="0" kern="1200" dirty="0" smtClean="0">
                <a:solidFill>
                  <a:schemeClr val="tx1"/>
                </a:solidFill>
                <a:latin typeface="+mn-lt"/>
                <a:ea typeface="+mn-ea"/>
                <a:cs typeface="+mn-cs"/>
              </a:rPr>
              <a:t>__</a:t>
            </a:r>
            <a:r>
              <a:rPr lang="en-US" sz="1200" b="0" i="0" kern="1200" baseline="0" dirty="0" smtClean="0">
                <a:solidFill>
                  <a:schemeClr val="tx1"/>
                </a:solidFill>
                <a:latin typeface="+mn-lt"/>
                <a:ea typeface="+mn-ea"/>
                <a:cs typeface="+mn-cs"/>
              </a:rPr>
              <a:t> is one of the rich set of </a:t>
            </a:r>
            <a:r>
              <a:rPr lang="en-US" sz="1200" b="0" i="0" kern="1200" baseline="0" dirty="0" err="1" smtClean="0">
                <a:solidFill>
                  <a:schemeClr val="tx1"/>
                </a:solidFill>
                <a:latin typeface="+mn-lt"/>
                <a:ea typeface="+mn-ea"/>
                <a:cs typeface="+mn-cs"/>
              </a:rPr>
              <a:t>comparisions</a:t>
            </a:r>
            <a:r>
              <a:rPr lang="en-US" sz="1200" b="0" i="0" kern="1200" baseline="0" dirty="0" smtClean="0">
                <a:solidFill>
                  <a:schemeClr val="tx1"/>
                </a:solidFill>
                <a:latin typeface="+mn-lt"/>
                <a:ea typeface="+mn-ea"/>
                <a:cs typeface="+mn-cs"/>
              </a:rPr>
              <a:t> that Python has.</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138</a:t>
            </a:fld>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__</a:t>
            </a:r>
            <a:r>
              <a:rPr lang="en-US" sz="1200" b="0" i="0" kern="1200" dirty="0" err="1" smtClean="0">
                <a:solidFill>
                  <a:schemeClr val="tx1"/>
                </a:solidFill>
                <a:latin typeface="+mn-lt"/>
                <a:ea typeface="+mn-ea"/>
                <a:cs typeface="+mn-cs"/>
              </a:rPr>
              <a:t>eq</a:t>
            </a:r>
            <a:r>
              <a:rPr lang="en-US" sz="1200" b="0" i="0" kern="1200" dirty="0" smtClean="0">
                <a:solidFill>
                  <a:schemeClr val="tx1"/>
                </a:solidFill>
                <a:latin typeface="+mn-lt"/>
                <a:ea typeface="+mn-ea"/>
                <a:cs typeface="+mn-cs"/>
              </a:rPr>
              <a:t>__</a:t>
            </a:r>
            <a:r>
              <a:rPr lang="en-US" sz="1200" b="0" i="0" kern="1200" baseline="0" dirty="0" smtClean="0">
                <a:solidFill>
                  <a:schemeClr val="tx1"/>
                </a:solidFill>
                <a:latin typeface="+mn-lt"/>
                <a:ea typeface="+mn-ea"/>
                <a:cs typeface="+mn-cs"/>
              </a:rPr>
              <a:t> is one of the rich set of </a:t>
            </a:r>
            <a:r>
              <a:rPr lang="en-US" sz="1200" b="0" i="0" kern="1200" baseline="0" dirty="0" err="1" smtClean="0">
                <a:solidFill>
                  <a:schemeClr val="tx1"/>
                </a:solidFill>
                <a:latin typeface="+mn-lt"/>
                <a:ea typeface="+mn-ea"/>
                <a:cs typeface="+mn-cs"/>
              </a:rPr>
              <a:t>comparisions</a:t>
            </a:r>
            <a:r>
              <a:rPr lang="en-US" sz="1200" b="0" i="0" kern="1200" baseline="0" dirty="0" smtClean="0">
                <a:solidFill>
                  <a:schemeClr val="tx1"/>
                </a:solidFill>
                <a:latin typeface="+mn-lt"/>
                <a:ea typeface="+mn-ea"/>
                <a:cs typeface="+mn-cs"/>
              </a:rPr>
              <a:t> that Python has.</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139</a:t>
            </a:fld>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__</a:t>
            </a:r>
            <a:r>
              <a:rPr lang="en-US" sz="1200" b="0" i="0" kern="1200" dirty="0" err="1" smtClean="0">
                <a:solidFill>
                  <a:schemeClr val="tx1"/>
                </a:solidFill>
                <a:latin typeface="+mn-lt"/>
                <a:ea typeface="+mn-ea"/>
                <a:cs typeface="+mn-cs"/>
              </a:rPr>
              <a:t>eq</a:t>
            </a:r>
            <a:r>
              <a:rPr lang="en-US" sz="1200" b="0" i="0" kern="1200" dirty="0" smtClean="0">
                <a:solidFill>
                  <a:schemeClr val="tx1"/>
                </a:solidFill>
                <a:latin typeface="+mn-lt"/>
                <a:ea typeface="+mn-ea"/>
                <a:cs typeface="+mn-cs"/>
              </a:rPr>
              <a:t>__</a:t>
            </a:r>
            <a:r>
              <a:rPr lang="en-US" sz="1200" b="0" i="0" kern="1200" baseline="0" dirty="0" smtClean="0">
                <a:solidFill>
                  <a:schemeClr val="tx1"/>
                </a:solidFill>
                <a:latin typeface="+mn-lt"/>
                <a:ea typeface="+mn-ea"/>
                <a:cs typeface="+mn-cs"/>
              </a:rPr>
              <a:t> is one of the rich set of </a:t>
            </a:r>
            <a:r>
              <a:rPr lang="en-US" sz="1200" b="0" i="0" kern="1200" baseline="0" dirty="0" err="1" smtClean="0">
                <a:solidFill>
                  <a:schemeClr val="tx1"/>
                </a:solidFill>
                <a:latin typeface="+mn-lt"/>
                <a:ea typeface="+mn-ea"/>
                <a:cs typeface="+mn-cs"/>
              </a:rPr>
              <a:t>comparisions</a:t>
            </a:r>
            <a:r>
              <a:rPr lang="en-US" sz="1200" b="0" i="0" kern="1200" baseline="0" dirty="0" smtClean="0">
                <a:solidFill>
                  <a:schemeClr val="tx1"/>
                </a:solidFill>
                <a:latin typeface="+mn-lt"/>
                <a:ea typeface="+mn-ea"/>
                <a:cs typeface="+mn-cs"/>
              </a:rPr>
              <a:t> that Python has.</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140</a:t>
            </a:fld>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141</a:t>
            </a:fld>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142</a:t>
            </a:fld>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143</a:t>
            </a:fld>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144</a:t>
            </a:fld>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145</a:t>
            </a:fld>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146</a:t>
            </a:fld>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147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21</a:t>
            </a:fld>
            <a:endParaRPr 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148</a:t>
            </a:fld>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149</a:t>
            </a:fld>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C11477-D233-4324-8F70-0D3F6B457DFC}" type="slidenum">
              <a:rPr lang="en-US" smtClean="0"/>
              <a:pPr/>
              <a:t>150</a:t>
            </a:fld>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151</a:t>
            </a:fld>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152</a:t>
            </a:fld>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153</a:t>
            </a:fld>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154</a:t>
            </a:fld>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155</a:t>
            </a:fld>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156</a:t>
            </a:fld>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157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22</a:t>
            </a:fld>
            <a:endParaRPr 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158</a:t>
            </a:fld>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159</a:t>
            </a:fld>
            <a:endParaRPr 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160</a:t>
            </a:fld>
            <a:endParaRPr 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C11477-D233-4324-8F70-0D3F6B457DFC}" type="slidenum">
              <a:rPr lang="en-US" smtClean="0"/>
              <a:pPr/>
              <a:t>161</a:t>
            </a:fld>
            <a:endParaRPr 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162</a:t>
            </a:fld>
            <a:endParaRPr 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163</a:t>
            </a:fld>
            <a:endParaRPr 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164</a:t>
            </a:fld>
            <a:endParaRPr 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165</a:t>
            </a:fld>
            <a:endParaRPr 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166</a:t>
            </a:fld>
            <a:endParaRPr 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167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TypeError is another proof</a:t>
            </a:r>
            <a:r>
              <a:rPr lang="en-US" baseline="0" dirty="0" smtClean="0"/>
              <a:t> that python is strongly typed</a:t>
            </a:r>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23</a:t>
            </a:fld>
            <a:endParaRPr 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168</a:t>
            </a:fld>
            <a:endParaRPr 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169</a:t>
            </a:fld>
            <a:endParaRPr 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170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TypeError is another proof</a:t>
            </a:r>
            <a:r>
              <a:rPr lang="en-US" baseline="0" dirty="0" smtClean="0"/>
              <a:t> that python </a:t>
            </a:r>
            <a:r>
              <a:rPr lang="en-US" baseline="0" smtClean="0"/>
              <a:t>is strongly typed</a:t>
            </a:r>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TypeError is another proof</a:t>
            </a:r>
            <a:r>
              <a:rPr lang="en-US" baseline="0" dirty="0" smtClean="0"/>
              <a:t> that python </a:t>
            </a:r>
            <a:r>
              <a:rPr lang="en-US" baseline="0" smtClean="0"/>
              <a:t>is strongly typed</a:t>
            </a:r>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&gt;&gt;&gt; a</a:t>
            </a:r>
          </a:p>
          <a:p>
            <a:r>
              <a:rPr lang="en-US" dirty="0" smtClean="0"/>
              <a:t>'Hello Bangalore'</a:t>
            </a:r>
          </a:p>
          <a:p>
            <a:r>
              <a:rPr lang="en-US" dirty="0" smtClean="0"/>
              <a:t>&gt;&gt;&gt; a[1:100]</a:t>
            </a:r>
          </a:p>
          <a:p>
            <a:r>
              <a:rPr lang="en-US" dirty="0" smtClean="0"/>
              <a:t>'</a:t>
            </a:r>
            <a:r>
              <a:rPr lang="en-US" dirty="0" err="1" smtClean="0"/>
              <a:t>ello</a:t>
            </a:r>
            <a:r>
              <a:rPr lang="en-US" dirty="0" smtClean="0"/>
              <a:t> Bangalore'</a:t>
            </a:r>
          </a:p>
          <a:p>
            <a:r>
              <a:rPr lang="en-US" dirty="0" smtClean="0"/>
              <a:t>&gt;&gt;&gt; a[0:100]</a:t>
            </a:r>
          </a:p>
          <a:p>
            <a:r>
              <a:rPr lang="en-US" dirty="0" smtClean="0"/>
              <a:t>'Hello Bangalore'</a:t>
            </a:r>
          </a:p>
          <a:p>
            <a:r>
              <a:rPr lang="en-US" dirty="0" smtClean="0"/>
              <a:t>&gt;&gt;&gt; a[3:5]</a:t>
            </a:r>
          </a:p>
          <a:p>
            <a:r>
              <a:rPr lang="en-US" dirty="0" smtClean="0"/>
              <a:t>'lo'</a:t>
            </a:r>
          </a:p>
          <a:p>
            <a:r>
              <a:rPr lang="en-US" dirty="0" smtClean="0"/>
              <a:t>&gt;&gt;&gt; a[0:5]</a:t>
            </a:r>
          </a:p>
          <a:p>
            <a:r>
              <a:rPr lang="en-US" dirty="0" smtClean="0"/>
              <a:t>'Hello'</a:t>
            </a:r>
          </a:p>
        </p:txBody>
      </p:sp>
      <p:sp>
        <p:nvSpPr>
          <p:cNvPr id="4" name="Slide Number Placeholder 3"/>
          <p:cNvSpPr>
            <a:spLocks noGrp="1"/>
          </p:cNvSpPr>
          <p:nvPr>
            <p:ph type="sldNum" sz="quarter" idx="10"/>
          </p:nvPr>
        </p:nvSpPr>
        <p:spPr/>
        <p:txBody>
          <a:bodyPr/>
          <a:lstStyle/>
          <a:p>
            <a:fld id="{9CC11477-D233-4324-8F70-0D3F6B457DFC}" type="slidenum">
              <a:rPr lang="en-US" smtClean="0"/>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default</a:t>
            </a:r>
            <a:r>
              <a:rPr lang="en-US" baseline="0" dirty="0" smtClean="0"/>
              <a:t> the step is +1. If you want the slice to move backwards then use a step of -1.</a:t>
            </a:r>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default</a:t>
            </a:r>
            <a:r>
              <a:rPr lang="en-US" baseline="0" dirty="0" smtClean="0"/>
              <a:t> the step is +1. If you want the slice to move backwards then use a step of -1.</a:t>
            </a:r>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a little counter intuitive here.  As</a:t>
            </a:r>
            <a:r>
              <a:rPr lang="en-US" baseline="0" dirty="0" smtClean="0"/>
              <a:t> step is 1 you will expect that 3 is a valid index and you can reach by adding 1 to -1 three times. But it doesn’t work that work. In simple words, do not mix +</a:t>
            </a:r>
            <a:r>
              <a:rPr lang="en-US" baseline="0" dirty="0" err="1" smtClean="0"/>
              <a:t>ve</a:t>
            </a:r>
            <a:r>
              <a:rPr lang="en-US" baseline="0" dirty="0" smtClean="0"/>
              <a:t> and –</a:t>
            </a:r>
            <a:r>
              <a:rPr lang="en-US" baseline="0" dirty="0" err="1" smtClean="0"/>
              <a:t>ve</a:t>
            </a:r>
            <a:r>
              <a:rPr lang="en-US" baseline="0" dirty="0" smtClean="0"/>
              <a:t> indices to keep yourself a bit safe. But for you to reach index 3 you will have to move backwards and hence you will need a stepper of -1.</a:t>
            </a:r>
          </a:p>
        </p:txBody>
      </p:sp>
      <p:sp>
        <p:nvSpPr>
          <p:cNvPr id="4" name="Slide Number Placeholder 3"/>
          <p:cNvSpPr>
            <a:spLocks noGrp="1"/>
          </p:cNvSpPr>
          <p:nvPr>
            <p:ph type="sldNum" sz="quarter" idx="10"/>
          </p:nvPr>
        </p:nvSpPr>
        <p:spPr/>
        <p:txBody>
          <a:bodyPr/>
          <a:lstStyle/>
          <a:p>
            <a:fld id="{9CC11477-D233-4324-8F70-0D3F6B457DFC}" type="slidenum">
              <a:rPr lang="en-US" smtClean="0"/>
              <a:pPr/>
              <a:t>30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31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32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33</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that odd looking structure? – our topic</a:t>
            </a:r>
            <a:r>
              <a:rPr lang="en-US" baseline="0" dirty="0" smtClean="0"/>
              <a:t> of discussion later!</a:t>
            </a:r>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34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36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Have</a:t>
            </a:r>
            <a:r>
              <a:rPr lang="en-US" baseline="0" dirty="0" smtClean="0"/>
              <a:t> to dedicate a slide on Guido van </a:t>
            </a:r>
            <a:r>
              <a:rPr lang="en-US" baseline="0" dirty="0" err="1" smtClean="0"/>
              <a:t>Rossum</a:t>
            </a:r>
            <a:r>
              <a:rPr lang="en-US" baseline="0" dirty="0" smtClean="0"/>
              <a:t>. Python community is fun community and you will hear a lot of jargons BDFL, </a:t>
            </a:r>
            <a:r>
              <a:rPr lang="en-US" baseline="0" dirty="0" err="1" smtClean="0"/>
              <a:t>Pythonista</a:t>
            </a:r>
            <a:r>
              <a:rPr lang="en-US" baseline="0" dirty="0" smtClean="0"/>
              <a:t>, </a:t>
            </a:r>
            <a:r>
              <a:rPr lang="en-US" baseline="0" dirty="0" err="1" smtClean="0"/>
              <a:t>Pythonier</a:t>
            </a:r>
            <a:r>
              <a:rPr lang="en-US" baseline="0" dirty="0" smtClean="0"/>
              <a:t> etc. Lack of knowledge of these will not much affect your learning of python </a:t>
            </a:r>
            <a:r>
              <a:rPr lang="en-US" baseline="0" dirty="0" smtClean="0">
                <a:sym typeface="Wingdings" pitchFamily="2" charset="2"/>
              </a:rPr>
              <a:t> !</a:t>
            </a:r>
            <a:endParaRPr lang="en-US" baseline="0" dirty="0" smtClean="0"/>
          </a:p>
          <a:p>
            <a:r>
              <a:rPr lang="en-US" dirty="0" smtClean="0"/>
              <a:t>References : </a:t>
            </a:r>
          </a:p>
          <a:p>
            <a:r>
              <a:rPr lang="en-US" dirty="0" smtClean="0"/>
              <a:t>Guido Van </a:t>
            </a:r>
            <a:r>
              <a:rPr lang="en-US" dirty="0" err="1" smtClean="0"/>
              <a:t>Rossum</a:t>
            </a:r>
            <a:r>
              <a:rPr lang="en-US" dirty="0" smtClean="0"/>
              <a:t> -&gt; https://en.wikipedia.org/wiki/Guido_van_Rossum</a:t>
            </a:r>
          </a:p>
          <a:p>
            <a:r>
              <a:rPr lang="en-US" dirty="0" smtClean="0"/>
              <a:t>BDFL -&gt; https://en.wikipedia.org/wiki/Benevolent_dictator_for_life</a:t>
            </a:r>
          </a:p>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8</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38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39</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solidFill>
                  <a:schemeClr val="tx1"/>
                </a:solidFill>
              </a:rPr>
              <a:t>List modification is in place. Recall that b[0]=‘d’ would have failed. id() </a:t>
            </a:r>
            <a:r>
              <a:rPr lang="en-US" sz="1200" b="0" i="0" kern="1200" baseline="0" dirty="0" smtClean="0">
                <a:solidFill>
                  <a:schemeClr val="tx1"/>
                </a:solidFill>
                <a:latin typeface="+mn-lt"/>
                <a:ea typeface="+mn-ea"/>
                <a:cs typeface="+mn-cs"/>
              </a:rPr>
              <a:t>r</a:t>
            </a:r>
            <a:r>
              <a:rPr lang="en-US" sz="1200" b="0" i="0" kern="1200" dirty="0" smtClean="0">
                <a:solidFill>
                  <a:schemeClr val="tx1"/>
                </a:solidFill>
                <a:latin typeface="+mn-lt"/>
                <a:ea typeface="+mn-ea"/>
                <a:cs typeface="+mn-cs"/>
              </a:rPr>
              <a:t>eturns the “identity” of an object. This is an integer (or long integer) which is guaranteed to be unique and constant for this object during its lifetime. Two objects with non-overlapping lifetimes may have the same </a:t>
            </a:r>
            <a:r>
              <a:rPr lang="en-US" sz="1200" b="0" i="0" kern="1200" dirty="0" smtClean="0">
                <a:solidFill>
                  <a:schemeClr val="tx1"/>
                </a:solidFill>
                <a:latin typeface="+mn-lt"/>
                <a:ea typeface="+mn-ea"/>
                <a:cs typeface="+mn-cs"/>
                <a:hlinkClick r:id="rId3" tooltip="id"/>
              </a:rPr>
              <a:t>id()</a:t>
            </a:r>
            <a:r>
              <a:rPr lang="en-US" sz="1200" b="0" i="0" kern="1200" dirty="0" smtClean="0">
                <a:solidFill>
                  <a:schemeClr val="tx1"/>
                </a:solidFill>
                <a:latin typeface="+mn-lt"/>
                <a:ea typeface="+mn-ea"/>
                <a:cs typeface="+mn-cs"/>
              </a:rPr>
              <a:t> value.</a:t>
            </a:r>
          </a:p>
        </p:txBody>
      </p:sp>
      <p:sp>
        <p:nvSpPr>
          <p:cNvPr id="4" name="Slide Number Placeholder 3"/>
          <p:cNvSpPr>
            <a:spLocks noGrp="1"/>
          </p:cNvSpPr>
          <p:nvPr>
            <p:ph type="sldNum" sz="quarter" idx="10"/>
          </p:nvPr>
        </p:nvSpPr>
        <p:spPr/>
        <p:txBody>
          <a:bodyPr/>
          <a:lstStyle/>
          <a:p>
            <a:fld id="{9CC11477-D233-4324-8F70-0D3F6B457DFC}" type="slidenum">
              <a:rPr lang="en-US" smtClean="0"/>
              <a:pPr/>
              <a:t>40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append</a:t>
            </a:r>
            <a:r>
              <a:rPr lang="en-US" sz="1200" b="0" i="0" kern="1200" baseline="0" dirty="0" smtClean="0">
                <a:solidFill>
                  <a:schemeClr val="tx1"/>
                </a:solidFill>
                <a:latin typeface="+mn-lt"/>
                <a:ea typeface="+mn-ea"/>
                <a:cs typeface="+mn-cs"/>
              </a:rPr>
              <a:t> – add an element to the end of the list</a:t>
            </a:r>
          </a:p>
          <a:p>
            <a:r>
              <a:rPr lang="en-US" sz="1200" b="0" i="0" kern="1200" baseline="0" dirty="0" smtClean="0">
                <a:solidFill>
                  <a:schemeClr val="tx1"/>
                </a:solidFill>
                <a:latin typeface="+mn-lt"/>
                <a:ea typeface="+mn-ea"/>
                <a:cs typeface="+mn-cs"/>
              </a:rPr>
              <a:t>Use extend or += to </a:t>
            </a:r>
          </a:p>
          <a:p>
            <a:r>
              <a:rPr lang="en-US" sz="1200" b="0" i="0" kern="1200" baseline="0" dirty="0" smtClean="0">
                <a:solidFill>
                  <a:schemeClr val="tx1"/>
                </a:solidFill>
                <a:latin typeface="+mn-lt"/>
                <a:ea typeface="+mn-ea"/>
                <a:cs typeface="+mn-cs"/>
              </a:rPr>
              <a:t>Appending a list will add a list itself as an item</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Insert will insert</a:t>
            </a:r>
            <a:r>
              <a:rPr lang="en-US" sz="1200" b="0" i="0" kern="1200" baseline="0" dirty="0" smtClean="0">
                <a:solidFill>
                  <a:schemeClr val="tx1"/>
                </a:solidFill>
                <a:latin typeface="+mn-lt"/>
                <a:ea typeface="+mn-ea"/>
                <a:cs typeface="+mn-cs"/>
              </a:rPr>
              <a:t> an item at a given index. This is different from a[3]=‘Ukraine’ – Here it replaces the item at index 3. </a:t>
            </a:r>
            <a:r>
              <a:rPr lang="en-US" sz="1200" b="0" i="0" kern="1200" baseline="0" dirty="0" err="1" smtClean="0">
                <a:solidFill>
                  <a:schemeClr val="tx1"/>
                </a:solidFill>
                <a:latin typeface="+mn-lt"/>
                <a:ea typeface="+mn-ea"/>
                <a:cs typeface="+mn-cs"/>
              </a:rPr>
              <a:t>a.insert</a:t>
            </a:r>
            <a:r>
              <a:rPr lang="en-US" sz="1200" b="0" i="0" kern="1200" baseline="0" dirty="0" smtClean="0">
                <a:solidFill>
                  <a:schemeClr val="tx1"/>
                </a:solidFill>
                <a:latin typeface="+mn-lt"/>
                <a:ea typeface="+mn-ea"/>
                <a:cs typeface="+mn-cs"/>
              </a:rPr>
              <a:t> is forgiving in terms on index values. In case of negative index. You see that it did not insert at position -1. What the list did was, it found out the element at -1 and then moved it to the right and inserted Indonesia there. So it worked right.</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43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44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45</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46</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47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Beautiful is better than ugly. </a:t>
            </a:r>
          </a:p>
          <a:p>
            <a:r>
              <a:rPr lang="en-US" dirty="0" smtClean="0"/>
              <a:t>Explicit is better than implicit. </a:t>
            </a:r>
          </a:p>
          <a:p>
            <a:r>
              <a:rPr lang="en-US" dirty="0" smtClean="0"/>
              <a:t>Simple is better than complex. </a:t>
            </a:r>
          </a:p>
          <a:p>
            <a:r>
              <a:rPr lang="en-US" dirty="0" smtClean="0"/>
              <a:t>Complex is better than complicated. </a:t>
            </a:r>
          </a:p>
          <a:p>
            <a:r>
              <a:rPr lang="en-US" dirty="0" smtClean="0"/>
              <a:t>Flat is better than nested. </a:t>
            </a:r>
          </a:p>
          <a:p>
            <a:r>
              <a:rPr lang="en-US" dirty="0" smtClean="0"/>
              <a:t>Sparse is better than dense. </a:t>
            </a:r>
          </a:p>
          <a:p>
            <a:r>
              <a:rPr lang="en-US" dirty="0" smtClean="0"/>
              <a:t>Readability counts. </a:t>
            </a:r>
          </a:p>
          <a:p>
            <a:r>
              <a:rPr lang="en-US" dirty="0" smtClean="0"/>
              <a:t>Special cases aren't special enough to break the rules. </a:t>
            </a:r>
          </a:p>
          <a:p>
            <a:r>
              <a:rPr lang="en-US" dirty="0" smtClean="0"/>
              <a:t>Although practicality beats purity. </a:t>
            </a:r>
          </a:p>
          <a:p>
            <a:r>
              <a:rPr lang="en-US" dirty="0" smtClean="0"/>
              <a:t>Errors should never pass silently.</a:t>
            </a:r>
          </a:p>
          <a:p>
            <a:r>
              <a:rPr lang="en-US" dirty="0" smtClean="0"/>
              <a:t>Unless explicitly silenced. </a:t>
            </a:r>
          </a:p>
          <a:p>
            <a:r>
              <a:rPr lang="en-US" dirty="0" smtClean="0"/>
              <a:t>In the face of ambiguity, refuse the temptation to guess. </a:t>
            </a:r>
          </a:p>
          <a:p>
            <a:r>
              <a:rPr lang="en-US" dirty="0" smtClean="0"/>
              <a:t>There should be one-- and preferably only one --obvious way to do it. Although that way may not be obvious at first unless you're Dutch. </a:t>
            </a:r>
          </a:p>
          <a:p>
            <a:r>
              <a:rPr lang="en-US" dirty="0" smtClean="0"/>
              <a:t>Now is better than never. </a:t>
            </a:r>
          </a:p>
          <a:p>
            <a:r>
              <a:rPr lang="en-US" dirty="0" smtClean="0"/>
              <a:t>Although never is often better than *right* now. </a:t>
            </a:r>
          </a:p>
          <a:p>
            <a:r>
              <a:rPr lang="en-US" dirty="0" smtClean="0"/>
              <a:t>If the implementation is hard to explain, it's a bad idea. </a:t>
            </a:r>
          </a:p>
          <a:p>
            <a:r>
              <a:rPr lang="en-US" dirty="0" smtClean="0"/>
              <a:t>If the implementation is easy to explain, it may be a good idea. </a:t>
            </a:r>
          </a:p>
          <a:p>
            <a:r>
              <a:rPr lang="en-US" dirty="0" smtClean="0"/>
              <a:t>Namespaces are one honking great idea -- let's do more of those!</a:t>
            </a:r>
          </a:p>
        </p:txBody>
      </p:sp>
      <p:sp>
        <p:nvSpPr>
          <p:cNvPr id="4" name="Slide Number Placeholder 3"/>
          <p:cNvSpPr>
            <a:spLocks noGrp="1"/>
          </p:cNvSpPr>
          <p:nvPr>
            <p:ph type="sldNum" sz="quarter" idx="10"/>
          </p:nvPr>
        </p:nvSpPr>
        <p:spPr/>
        <p:txBody>
          <a:bodyPr/>
          <a:lstStyle/>
          <a:p>
            <a:fld id="{9CC11477-D233-4324-8F70-0D3F6B457DFC}" type="slidenum">
              <a:rPr lang="en-US" smtClean="0"/>
              <a:pPr/>
              <a:t>9</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48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left hand side number of elements</a:t>
            </a:r>
            <a:r>
              <a:rPr lang="en-US" sz="1200" b="0" i="0" kern="1200" baseline="0" dirty="0" smtClean="0">
                <a:solidFill>
                  <a:schemeClr val="tx1"/>
                </a:solidFill>
                <a:latin typeface="+mn-lt"/>
                <a:ea typeface="+mn-ea"/>
                <a:cs typeface="+mn-cs"/>
              </a:rPr>
              <a:t> should match. Else it will raise an error</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49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the first output wonder why there is a “,” at the end. Your lab assignment</a:t>
            </a:r>
            <a:r>
              <a:rPr lang="en-US" sz="1200" b="0" i="0" kern="1200" baseline="0" dirty="0" smtClean="0">
                <a:solidFill>
                  <a:schemeClr val="tx1"/>
                </a:solidFill>
                <a:latin typeface="+mn-lt"/>
                <a:ea typeface="+mn-ea"/>
                <a:cs typeface="+mn-cs"/>
              </a:rPr>
              <a:t> will help you understand it.</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50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51</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52</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way we converted a “list of</a:t>
            </a:r>
            <a:r>
              <a:rPr lang="en-US" sz="1200" b="0" i="0" kern="1200" baseline="0" dirty="0" smtClean="0">
                <a:solidFill>
                  <a:schemeClr val="tx1"/>
                </a:solidFill>
                <a:latin typeface="+mn-lt"/>
                <a:ea typeface="+mn-ea"/>
                <a:cs typeface="+mn-cs"/>
              </a:rPr>
              <a:t> list of 2 items” to a </a:t>
            </a:r>
            <a:r>
              <a:rPr lang="en-US" sz="1200" b="0" i="0" kern="1200" baseline="0" dirty="0" err="1" smtClean="0">
                <a:solidFill>
                  <a:schemeClr val="tx1"/>
                </a:solidFill>
                <a:latin typeface="+mn-lt"/>
                <a:ea typeface="+mn-ea"/>
                <a:cs typeface="+mn-cs"/>
              </a:rPr>
              <a:t>dict</a:t>
            </a:r>
            <a:r>
              <a:rPr lang="en-US" sz="1200" b="0" i="0" kern="1200" baseline="0" dirty="0" smtClean="0">
                <a:solidFill>
                  <a:schemeClr val="tx1"/>
                </a:solidFill>
                <a:latin typeface="+mn-lt"/>
                <a:ea typeface="+mn-ea"/>
                <a:cs typeface="+mn-cs"/>
              </a:rPr>
              <a:t> we can also convert “a </a:t>
            </a:r>
            <a:r>
              <a:rPr lang="en-US" sz="1200" b="0" i="0" kern="1200" baseline="0" dirty="0" err="1" smtClean="0">
                <a:solidFill>
                  <a:schemeClr val="tx1"/>
                </a:solidFill>
                <a:latin typeface="+mn-lt"/>
                <a:ea typeface="+mn-ea"/>
                <a:cs typeface="+mn-cs"/>
              </a:rPr>
              <a:t>tuple</a:t>
            </a:r>
            <a:r>
              <a:rPr lang="en-US" sz="1200" b="0" i="0" kern="1200" baseline="0" dirty="0" smtClean="0">
                <a:solidFill>
                  <a:schemeClr val="tx1"/>
                </a:solidFill>
                <a:latin typeface="+mn-lt"/>
                <a:ea typeface="+mn-ea"/>
                <a:cs typeface="+mn-cs"/>
              </a:rPr>
              <a:t> of list of 2 items” or “a </a:t>
            </a:r>
            <a:r>
              <a:rPr lang="en-US" sz="1200" b="0" i="0" kern="1200" baseline="0" dirty="0" err="1" smtClean="0">
                <a:solidFill>
                  <a:schemeClr val="tx1"/>
                </a:solidFill>
                <a:latin typeface="+mn-lt"/>
                <a:ea typeface="+mn-ea"/>
                <a:cs typeface="+mn-cs"/>
              </a:rPr>
              <a:t>tuple</a:t>
            </a:r>
            <a:r>
              <a:rPr lang="en-US" sz="1200" b="0" i="0" kern="1200" baseline="0" dirty="0" smtClean="0">
                <a:solidFill>
                  <a:schemeClr val="tx1"/>
                </a:solidFill>
                <a:latin typeface="+mn-lt"/>
                <a:ea typeface="+mn-ea"/>
                <a:cs typeface="+mn-cs"/>
              </a:rPr>
              <a:t> of </a:t>
            </a:r>
            <a:r>
              <a:rPr lang="en-US" sz="1200" b="0" i="0" kern="1200" baseline="0" dirty="0" err="1" smtClean="0">
                <a:solidFill>
                  <a:schemeClr val="tx1"/>
                </a:solidFill>
                <a:latin typeface="+mn-lt"/>
                <a:ea typeface="+mn-ea"/>
                <a:cs typeface="+mn-cs"/>
              </a:rPr>
              <a:t>tuple</a:t>
            </a:r>
            <a:r>
              <a:rPr lang="en-US" sz="1200" b="0" i="0" kern="1200" baseline="0" dirty="0" smtClean="0">
                <a:solidFill>
                  <a:schemeClr val="tx1"/>
                </a:solidFill>
                <a:latin typeface="+mn-lt"/>
                <a:ea typeface="+mn-ea"/>
                <a:cs typeface="+mn-cs"/>
              </a:rPr>
              <a:t> of 2 items” or “a list of </a:t>
            </a:r>
            <a:r>
              <a:rPr lang="en-US" sz="1200" b="0" i="0" kern="1200" baseline="0" dirty="0" err="1" smtClean="0">
                <a:solidFill>
                  <a:schemeClr val="tx1"/>
                </a:solidFill>
                <a:latin typeface="+mn-lt"/>
                <a:ea typeface="+mn-ea"/>
                <a:cs typeface="+mn-cs"/>
              </a:rPr>
              <a:t>tuple</a:t>
            </a:r>
            <a:r>
              <a:rPr lang="en-US" sz="1200" b="0" i="0" kern="1200" baseline="0" dirty="0" smtClean="0">
                <a:solidFill>
                  <a:schemeClr val="tx1"/>
                </a:solidFill>
                <a:latin typeface="+mn-lt"/>
                <a:ea typeface="+mn-ea"/>
                <a:cs typeface="+mn-cs"/>
              </a:rPr>
              <a:t> of 2 items” using </a:t>
            </a:r>
            <a:r>
              <a:rPr lang="en-US" sz="1200" b="0" i="0" kern="1200" baseline="0" dirty="0" err="1" smtClean="0">
                <a:solidFill>
                  <a:schemeClr val="tx1"/>
                </a:solidFill>
                <a:latin typeface="+mn-lt"/>
                <a:ea typeface="+mn-ea"/>
                <a:cs typeface="+mn-cs"/>
              </a:rPr>
              <a:t>dict</a:t>
            </a:r>
            <a:r>
              <a:rPr lang="en-US" sz="1200" b="0" i="0" kern="1200" baseline="0" dirty="0" smtClean="0">
                <a:solidFill>
                  <a:schemeClr val="tx1"/>
                </a:solidFill>
                <a:latin typeface="+mn-lt"/>
                <a:ea typeface="+mn-ea"/>
                <a:cs typeface="+mn-cs"/>
              </a:rPr>
              <a:t>() method</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53</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54</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55</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56</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57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left code</a:t>
            </a:r>
            <a:r>
              <a:rPr lang="en-US" baseline="0" dirty="0" smtClean="0"/>
              <a:t> box is of java and the right is of python! Get more done quickly.</a:t>
            </a:r>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10</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C11477-D233-4324-8F70-0D3F6B457DFC}" type="slidenum">
              <a:rPr lang="en-US" smtClean="0"/>
              <a:pPr/>
              <a:t>58</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59</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60</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61</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62</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63</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If you are coming from a programming</a:t>
            </a:r>
            <a:r>
              <a:rPr lang="en-US" sz="1200" b="0" i="0" kern="1200" baseline="0" dirty="0" smtClean="0">
                <a:solidFill>
                  <a:schemeClr val="tx1"/>
                </a:solidFill>
                <a:latin typeface="+mn-lt"/>
                <a:ea typeface="+mn-ea"/>
                <a:cs typeface="+mn-cs"/>
              </a:rPr>
              <a:t> language like C or Java then note the absence of “&amp;&amp;” and “||”</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64</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Both “3 &lt; x &lt; y &lt; 20” and “x&gt;3 and x&lt; y and y&lt; 20” are same conditions but the former is so readable and you immediately know that x</a:t>
            </a:r>
            <a:r>
              <a:rPr lang="en-US" sz="1200" b="0" i="0" kern="1200" baseline="0" dirty="0" smtClean="0">
                <a:solidFill>
                  <a:schemeClr val="tx1"/>
                </a:solidFill>
                <a:latin typeface="+mn-lt"/>
                <a:ea typeface="+mn-ea"/>
                <a:cs typeface="+mn-cs"/>
              </a:rPr>
              <a:t> and y both lie in the range or 3 to 20 and x is lesser than y</a:t>
            </a:r>
            <a:r>
              <a:rPr lang="en-US" sz="1200" b="0" i="0" kern="1200" dirty="0" smtClean="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fld id="{9CC11477-D233-4324-8F70-0D3F6B457DFC}" type="slidenum">
              <a:rPr lang="en-US" smtClean="0"/>
              <a:pPr/>
              <a:t>65</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66</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67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read it right –</a:t>
            </a:r>
            <a:r>
              <a:rPr lang="en-US" baseline="0" dirty="0" smtClean="0"/>
              <a:t> a simple program to print the lines of a file</a:t>
            </a:r>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11</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a:t>
            </a:r>
            <a:r>
              <a:rPr lang="en-US" sz="1200" b="0" i="0" kern="1200" baseline="0" dirty="0" smtClean="0">
                <a:solidFill>
                  <a:schemeClr val="tx1"/>
                </a:solidFill>
                <a:latin typeface="+mn-lt"/>
                <a:ea typeface="+mn-ea"/>
                <a:cs typeface="+mn-cs"/>
              </a:rPr>
              <a:t> else to a loop is a bit confusing. Think of it like this, the else code gets executed if the loop did not encounter a “break”. It means that you were basically searching for something and you went through the loop finding it and you did not find it.</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68</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69</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C11477-D233-4324-8F70-0D3F6B457DFC}" type="slidenum">
              <a:rPr lang="en-US" smtClean="0"/>
              <a:pPr/>
              <a:t>70</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71</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72</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Pythons handling of</a:t>
            </a:r>
            <a:r>
              <a:rPr lang="en-US" sz="1200" b="0" i="0" kern="1200" baseline="0" dirty="0" smtClean="0">
                <a:solidFill>
                  <a:schemeClr val="tx1"/>
                </a:solidFill>
                <a:latin typeface="+mn-lt"/>
                <a:ea typeface="+mn-ea"/>
                <a:cs typeface="+mn-cs"/>
              </a:rPr>
              <a:t> functions are extremely flexible. Most common functions are positional parameters or positions arguments</a:t>
            </a:r>
          </a:p>
          <a:p>
            <a:endParaRPr lang="en-US" sz="1200" b="0" i="0" kern="1200" baseline="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73</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baseline="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74</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Tie it back to the </a:t>
            </a:r>
            <a:r>
              <a:rPr lang="en-US" sz="1200" b="0" i="0" kern="1200" baseline="0" dirty="0" err="1" smtClean="0">
                <a:solidFill>
                  <a:schemeClr val="tx1"/>
                </a:solidFill>
                <a:latin typeface="+mn-lt"/>
                <a:ea typeface="+mn-ea"/>
                <a:cs typeface="+mn-cs"/>
              </a:rPr>
              <a:t>tuple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vs</a:t>
            </a:r>
            <a:r>
              <a:rPr lang="en-US" sz="1200" b="0" i="0" kern="1200" baseline="0" dirty="0" smtClean="0">
                <a:solidFill>
                  <a:schemeClr val="tx1"/>
                </a:solidFill>
                <a:latin typeface="+mn-lt"/>
                <a:ea typeface="+mn-ea"/>
                <a:cs typeface="+mn-cs"/>
              </a:rPr>
              <a:t> list argument. This function here proves that the parameters to functions take any number of arguments in.</a:t>
            </a:r>
          </a:p>
        </p:txBody>
      </p:sp>
      <p:sp>
        <p:nvSpPr>
          <p:cNvPr id="4" name="Slide Number Placeholder 3"/>
          <p:cNvSpPr>
            <a:spLocks noGrp="1"/>
          </p:cNvSpPr>
          <p:nvPr>
            <p:ph type="sldNum" sz="quarter" idx="10"/>
          </p:nvPr>
        </p:nvSpPr>
        <p:spPr/>
        <p:txBody>
          <a:bodyPr/>
          <a:lstStyle/>
          <a:p>
            <a:fld id="{9CC11477-D233-4324-8F70-0D3F6B457DFC}" type="slidenum">
              <a:rPr lang="en-US" smtClean="0"/>
              <a:pPr/>
              <a:t>75</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Both positional any number of args and keyword args can be mixed together. But the order must be pre served. For </a:t>
            </a:r>
            <a:r>
              <a:rPr lang="en-US" sz="1200" b="0" i="0" kern="1200" baseline="0" dirty="0" err="1" smtClean="0">
                <a:solidFill>
                  <a:schemeClr val="tx1"/>
                </a:solidFill>
                <a:latin typeface="+mn-lt"/>
                <a:ea typeface="+mn-ea"/>
                <a:cs typeface="+mn-cs"/>
              </a:rPr>
              <a:t>eg</a:t>
            </a:r>
            <a:r>
              <a:rPr lang="en-US" sz="1200" b="0" i="0" kern="1200" baseline="0" dirty="0" smtClean="0">
                <a:solidFill>
                  <a:schemeClr val="tx1"/>
                </a:solidFill>
                <a:latin typeface="+mn-lt"/>
                <a:ea typeface="+mn-ea"/>
                <a:cs typeface="+mn-cs"/>
              </a:rPr>
              <a:t>. The same call </a:t>
            </a:r>
            <a:r>
              <a:rPr lang="en-US" sz="1200" b="1" dirty="0" err="1" smtClean="0">
                <a:solidFill>
                  <a:schemeClr val="tx1"/>
                </a:solidFill>
                <a:latin typeface="Courier New" pitchFamily="49" charset="0"/>
                <a:cs typeface="Courier New" pitchFamily="49" charset="0"/>
              </a:rPr>
              <a:t>any_args</a:t>
            </a:r>
            <a:r>
              <a:rPr lang="en-US" sz="1200" b="1" dirty="0" smtClean="0">
                <a:solidFill>
                  <a:schemeClr val="tx1"/>
                </a:solidFill>
                <a:latin typeface="Courier New" pitchFamily="49" charset="0"/>
                <a:cs typeface="Courier New" pitchFamily="49" charset="0"/>
              </a:rPr>
              <a:t>(1, 2, 3,a=4, b = 5, c = 6)</a:t>
            </a:r>
          </a:p>
          <a:p>
            <a:r>
              <a:rPr lang="en-US" sz="1200" b="0" i="0" kern="1200" baseline="0" dirty="0" smtClean="0">
                <a:solidFill>
                  <a:schemeClr val="tx1"/>
                </a:solidFill>
                <a:latin typeface="+mn-lt"/>
                <a:ea typeface="+mn-ea"/>
                <a:cs typeface="+mn-cs"/>
              </a:rPr>
              <a:t>Cannot be written as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solidFill>
                  <a:schemeClr val="tx1"/>
                </a:solidFill>
                <a:latin typeface="Courier New" pitchFamily="49" charset="0"/>
                <a:cs typeface="Courier New" pitchFamily="49" charset="0"/>
              </a:rPr>
              <a:t>any_args</a:t>
            </a:r>
            <a:r>
              <a:rPr lang="en-US" sz="1200" b="1" dirty="0" smtClean="0">
                <a:solidFill>
                  <a:schemeClr val="tx1"/>
                </a:solidFill>
                <a:latin typeface="Courier New" pitchFamily="49" charset="0"/>
                <a:cs typeface="Courier New" pitchFamily="49" charset="0"/>
              </a:rPr>
              <a:t>(a=4, b = 5, c = 6, 1, 2, 3)</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ourier New" pitchFamily="49" charset="0"/>
                <a:cs typeface="Courier New" pitchFamily="49" charset="0"/>
              </a:rPr>
              <a:t>As the function</a:t>
            </a:r>
            <a:r>
              <a:rPr lang="en-US" sz="1200" b="0" baseline="0" dirty="0" smtClean="0">
                <a:solidFill>
                  <a:schemeClr val="tx1"/>
                </a:solidFill>
                <a:latin typeface="Courier New" pitchFamily="49" charset="0"/>
                <a:cs typeface="Courier New" pitchFamily="49" charset="0"/>
              </a:rPr>
              <a:t> definition is first expecting positional args and then keyword args</a:t>
            </a:r>
            <a:endParaRPr lang="en-US" sz="1200" b="0" dirty="0" smtClean="0">
              <a:solidFill>
                <a:schemeClr val="tx1"/>
              </a:solidFill>
              <a:latin typeface="Courier New" pitchFamily="49" charset="0"/>
              <a:cs typeface="Courier New" pitchFamily="49" charset="0"/>
            </a:endParaRPr>
          </a:p>
          <a:p>
            <a:endParaRPr lang="en-US"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76</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77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 is conspicuous in its absence. “if” and “else” have a “:” to mark its beginning. How do you think python identifies the end of if and else block? Take a guess</a:t>
            </a:r>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12</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78</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79</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80</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C11477-D233-4324-8F70-0D3F6B457DFC}" type="slidenum">
              <a:rPr lang="en-US" smtClean="0"/>
              <a:pPr/>
              <a:t>81</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82</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Functions can be passed around</a:t>
            </a:r>
            <a:r>
              <a:rPr lang="en-US" sz="1200" b="0" i="0" kern="1200" baseline="0" dirty="0" smtClean="0">
                <a:solidFill>
                  <a:schemeClr val="tx1"/>
                </a:solidFill>
                <a:latin typeface="+mn-lt"/>
                <a:ea typeface="+mn-ea"/>
                <a:cs typeface="+mn-cs"/>
              </a:rPr>
              <a:t> to other functions and executed there. In the above you see that ‘a’ and ‘</a:t>
            </a:r>
            <a:r>
              <a:rPr lang="en-US" sz="1200" b="0" i="0" kern="1200" baseline="0" dirty="0" err="1" smtClean="0">
                <a:solidFill>
                  <a:schemeClr val="tx1"/>
                </a:solidFill>
                <a:latin typeface="+mn-lt"/>
                <a:ea typeface="+mn-ea"/>
                <a:cs typeface="+mn-cs"/>
              </a:rPr>
              <a:t>sayhi</a:t>
            </a:r>
            <a:r>
              <a:rPr lang="en-US" sz="1200" b="0" i="0" kern="1200" baseline="0" dirty="0" smtClean="0">
                <a:solidFill>
                  <a:schemeClr val="tx1"/>
                </a:solidFill>
                <a:latin typeface="+mn-lt"/>
                <a:ea typeface="+mn-ea"/>
                <a:cs typeface="+mn-cs"/>
              </a:rPr>
              <a:t>’ are pointing to the same object which is of the type function.</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83</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84</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the above example bill is actually returning back a function!! This function is</a:t>
            </a:r>
            <a:r>
              <a:rPr lang="en-US" sz="1200" b="0" i="0" kern="1200" baseline="0" dirty="0" smtClean="0">
                <a:solidFill>
                  <a:schemeClr val="tx1"/>
                </a:solidFill>
                <a:latin typeface="+mn-lt"/>
                <a:ea typeface="+mn-ea"/>
                <a:cs typeface="+mn-cs"/>
              </a:rPr>
              <a:t> dynamically built as it remember what the </a:t>
            </a:r>
            <a:r>
              <a:rPr lang="en-US" sz="1200" b="0" i="0" kern="1200" baseline="0" dirty="0" err="1" smtClean="0">
                <a:solidFill>
                  <a:schemeClr val="tx1"/>
                </a:solidFill>
                <a:latin typeface="+mn-lt"/>
                <a:ea typeface="+mn-ea"/>
                <a:cs typeface="+mn-cs"/>
              </a:rPr>
              <a:t>args</a:t>
            </a:r>
            <a:r>
              <a:rPr lang="en-US" sz="1200" b="0" i="0" kern="1200" baseline="0" dirty="0" smtClean="0">
                <a:solidFill>
                  <a:schemeClr val="tx1"/>
                </a:solidFill>
                <a:latin typeface="+mn-lt"/>
                <a:ea typeface="+mn-ea"/>
                <a:cs typeface="+mn-cs"/>
              </a:rPr>
              <a:t> is.</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85</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86</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C11477-D233-4324-8F70-0D3F6B457DFC}" type="slidenum">
              <a:rPr lang="en-US" smtClean="0"/>
              <a:pPr/>
              <a:t>87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Python</a:t>
            </a:r>
            <a:r>
              <a:rPr lang="en-US" baseline="0" dirty="0" smtClean="0"/>
              <a:t> is strongly typed. It maintains the type of an object. In duck typing programming languages, the methods and properties of an object should define what they do and not the type of it. In the above example any object can be passed to the function f. If that object can quack() let it quack() in the best way it knows to.</a:t>
            </a:r>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13</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Range returns an </a:t>
            </a:r>
            <a:r>
              <a:rPr lang="en-US" sz="1200" b="0" i="0" kern="1200" dirty="0" err="1" smtClean="0">
                <a:solidFill>
                  <a:schemeClr val="tx1"/>
                </a:solidFill>
                <a:latin typeface="+mn-lt"/>
                <a:ea typeface="+mn-ea"/>
                <a:cs typeface="+mn-cs"/>
              </a:rPr>
              <a:t>iterable</a:t>
            </a:r>
            <a:r>
              <a:rPr lang="en-US" sz="1200" b="0" i="0" kern="1200" dirty="0" smtClean="0">
                <a:solidFill>
                  <a:schemeClr val="tx1"/>
                </a:solidFill>
                <a:latin typeface="+mn-lt"/>
                <a:ea typeface="+mn-ea"/>
                <a:cs typeface="+mn-cs"/>
              </a:rPr>
              <a:t> so we need a</a:t>
            </a:r>
            <a:r>
              <a:rPr lang="en-US" sz="1200" b="0" i="0" kern="1200" baseline="0" dirty="0" smtClean="0">
                <a:solidFill>
                  <a:schemeClr val="tx1"/>
                </a:solidFill>
                <a:latin typeface="+mn-lt"/>
                <a:ea typeface="+mn-ea"/>
                <a:cs typeface="+mn-cs"/>
              </a:rPr>
              <a:t> for … in to iterate through the range</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88</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89</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First example create a list of 0</a:t>
            </a:r>
            <a:r>
              <a:rPr lang="en-US" sz="1200" b="0" i="0" kern="1200" baseline="0" dirty="0" smtClean="0">
                <a:solidFill>
                  <a:schemeClr val="tx1"/>
                </a:solidFill>
                <a:latin typeface="+mn-lt"/>
                <a:ea typeface="+mn-ea"/>
                <a:cs typeface="+mn-cs"/>
              </a:rPr>
              <a:t> to 4. The part before for can be an expression. You can also call a function here. Check that the last example uses a function in place of the </a:t>
            </a:r>
            <a:r>
              <a:rPr lang="en-US" sz="1200" b="0" i="0" kern="1200" baseline="0" dirty="0" err="1" smtClean="0">
                <a:solidFill>
                  <a:schemeClr val="tx1"/>
                </a:solidFill>
                <a:latin typeface="+mn-lt"/>
                <a:ea typeface="+mn-ea"/>
                <a:cs typeface="+mn-cs"/>
              </a:rPr>
              <a:t>expr</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90</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First example create a list of 0</a:t>
            </a:r>
            <a:r>
              <a:rPr lang="en-US" sz="1200" b="0" i="0" kern="1200" baseline="0" dirty="0" smtClean="0">
                <a:solidFill>
                  <a:schemeClr val="tx1"/>
                </a:solidFill>
                <a:latin typeface="+mn-lt"/>
                <a:ea typeface="+mn-ea"/>
                <a:cs typeface="+mn-cs"/>
              </a:rPr>
              <a:t> to 4. The part before for can be an expression. You can also call a function here. Check that the last example uses a function in place of the </a:t>
            </a:r>
            <a:r>
              <a:rPr lang="en-US" sz="1200" b="0" i="0" kern="1200" baseline="0" dirty="0" err="1" smtClean="0">
                <a:solidFill>
                  <a:schemeClr val="tx1"/>
                </a:solidFill>
                <a:latin typeface="+mn-lt"/>
                <a:ea typeface="+mn-ea"/>
                <a:cs typeface="+mn-cs"/>
              </a:rPr>
              <a:t>expr</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91</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92</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93</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Range</a:t>
            </a:r>
            <a:r>
              <a:rPr lang="en-US" sz="1200" b="0" i="0" kern="1200" baseline="0" dirty="0" smtClean="0">
                <a:solidFill>
                  <a:schemeClr val="tx1"/>
                </a:solidFill>
                <a:latin typeface="+mn-lt"/>
                <a:ea typeface="+mn-ea"/>
                <a:cs typeface="+mn-cs"/>
              </a:rPr>
              <a:t> gives from a start to end. In the example above I have a </a:t>
            </a:r>
            <a:r>
              <a:rPr lang="en-US" sz="1200" b="0" i="0" kern="1200" baseline="0" dirty="0" err="1" smtClean="0">
                <a:solidFill>
                  <a:schemeClr val="tx1"/>
                </a:solidFill>
                <a:latin typeface="+mn-lt"/>
                <a:ea typeface="+mn-ea"/>
                <a:cs typeface="+mn-cs"/>
              </a:rPr>
              <a:t>my_range</a:t>
            </a:r>
            <a:r>
              <a:rPr lang="en-US" sz="1200" b="0" i="0" kern="1200" baseline="0" dirty="0" smtClean="0">
                <a:solidFill>
                  <a:schemeClr val="tx1"/>
                </a:solidFill>
                <a:latin typeface="+mn-lt"/>
                <a:ea typeface="+mn-ea"/>
                <a:cs typeface="+mn-cs"/>
              </a:rPr>
              <a:t> which gives a number of elements starting from a number and uses step to increase. Generators are just like functions but see the absence of ‘return’ and see the presence of ‘yield’</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94</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95</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C11477-D233-4324-8F70-0D3F6B457DFC}" type="slidenum">
              <a:rPr lang="en-US" smtClean="0"/>
              <a:pPr/>
              <a:t>96</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97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a:t>
            </a:r>
            <a:r>
              <a:rPr lang="en-US" baseline="0" dirty="0" smtClean="0"/>
              <a:t> talking about python, it is very common for you to hear “Batteries included”. It basically means that python has a large standard library. In addition to the standard library there is a collection of 89000+ libraries or modules of python available at Python Package Index. The libraries can be installed through pip.</a:t>
            </a:r>
          </a:p>
          <a:p>
            <a:r>
              <a:rPr lang="en-US" baseline="0" dirty="0" smtClean="0"/>
              <a:t>References :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Python Standard Library - </a:t>
            </a:r>
            <a:r>
              <a:rPr lang="en-US" dirty="0" smtClean="0"/>
              <a:t>https://docs.python.org/2/library/</a:t>
            </a:r>
          </a:p>
          <a:p>
            <a:r>
              <a:rPr lang="en-US" baseline="0" dirty="0" smtClean="0"/>
              <a:t>Python Package Index - https://pypi.python.org/pypi</a:t>
            </a:r>
          </a:p>
        </p:txBody>
      </p:sp>
      <p:sp>
        <p:nvSpPr>
          <p:cNvPr id="4" name="Slide Number Placeholder 3"/>
          <p:cNvSpPr>
            <a:spLocks noGrp="1"/>
          </p:cNvSpPr>
          <p:nvPr>
            <p:ph type="sldNum" sz="quarter" idx="10"/>
          </p:nvPr>
        </p:nvSpPr>
        <p:spPr/>
        <p:txBody>
          <a:bodyPr/>
          <a:lstStyle/>
          <a:p>
            <a:fld id="{9CC11477-D233-4324-8F70-0D3F6B457DFC}" type="slidenum">
              <a:rPr lang="en-US" smtClean="0"/>
              <a:pPr/>
              <a:t>14</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98</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99</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100</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101</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C11477-D233-4324-8F70-0D3F6B457DFC}" type="slidenum">
              <a:rPr lang="en-US" smtClean="0"/>
              <a:pPr/>
              <a:t>102</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103</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CC11477-D233-4324-8F70-0D3F6B457DFC}" type="slidenum">
              <a:rPr lang="en-US" smtClean="0"/>
              <a:pPr/>
              <a:t>104</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C11477-D233-4324-8F70-0D3F6B457DFC}" type="slidenum">
              <a:rPr lang="en-US" smtClean="0"/>
              <a:pPr/>
              <a:t>105</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106</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C11477-D233-4324-8F70-0D3F6B457DFC}" type="slidenum">
              <a:rPr lang="en-US" smtClean="0"/>
              <a:pPr/>
              <a:t>107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A6C090-7603-40E1-A38A-09FB9492DEDA}"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7F05D-8C25-4CFC-BEEE-6464B1F37B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A6C090-7603-40E1-A38A-09FB9492DEDA}"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7F05D-8C25-4CFC-BEEE-6464B1F37B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A6C090-7603-40E1-A38A-09FB9492DEDA}"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7F05D-8C25-4CFC-BEEE-6464B1F37B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A6C090-7603-40E1-A38A-09FB9492DEDA}"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7F05D-8C25-4CFC-BEEE-6464B1F37B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A6C090-7603-40E1-A38A-09FB9492DEDA}"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7F05D-8C25-4CFC-BEEE-6464B1F37BF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A6C090-7603-40E1-A38A-09FB9492DEDA}" type="datetimeFigureOut">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7F05D-8C25-4CFC-BEEE-6464B1F37B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A6C090-7603-40E1-A38A-09FB9492DEDA}" type="datetimeFigureOut">
              <a:rPr lang="en-US" smtClean="0"/>
              <a:pPr/>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7F05D-8C25-4CFC-BEEE-6464B1F37B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A6C090-7603-40E1-A38A-09FB9492DEDA}" type="datetimeFigureOut">
              <a:rPr lang="en-US" smtClean="0"/>
              <a:pPr/>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7F05D-8C25-4CFC-BEEE-6464B1F37B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A6C090-7603-40E1-A38A-09FB9492DEDA}" type="datetimeFigureOut">
              <a:rPr lang="en-US" smtClean="0"/>
              <a:pPr/>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7F05D-8C25-4CFC-BEEE-6464B1F37B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A6C090-7603-40E1-A38A-09FB9492DEDA}" type="datetimeFigureOut">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7F05D-8C25-4CFC-BEEE-6464B1F37B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A6C090-7603-40E1-A38A-09FB9492DEDA}" type="datetimeFigureOut">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7F05D-8C25-4CFC-BEEE-6464B1F37B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40A6C090-7603-40E1-A38A-09FB9492DEDA}" type="datetimeFigureOut">
              <a:rPr lang="en-US" smtClean="0"/>
              <a:pPr/>
              <a:t>10/9/2017</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777F05D-8C25-4CFC-BEEE-6464B1F37B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7.png"/><Relationship Id="rId7" Type="http://schemas.openxmlformats.org/officeDocument/2006/relationships/diagramColors" Target="../diagrams/colors7.xml"/><Relationship Id="rId2" Type="http://schemas.openxmlformats.org/officeDocument/2006/relationships/notesSlide" Target="../notesSlides/notesSlide103.xml"/><Relationship Id="rId1" Type="http://schemas.openxmlformats.org/officeDocument/2006/relationships/slideLayout" Target="../slideLayouts/slideLayout7.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7.png"/><Relationship Id="rId7" Type="http://schemas.openxmlformats.org/officeDocument/2006/relationships/diagramColors" Target="../diagrams/colors8.xml"/><Relationship Id="rId2" Type="http://schemas.openxmlformats.org/officeDocument/2006/relationships/notesSlide" Target="../notesSlides/notesSlide110.xml"/><Relationship Id="rId1" Type="http://schemas.openxmlformats.org/officeDocument/2006/relationships/slideLayout" Target="../slideLayouts/slideLayout7.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7.png"/><Relationship Id="rId7" Type="http://schemas.openxmlformats.org/officeDocument/2006/relationships/diagramColors" Target="../diagrams/colors9.xml"/><Relationship Id="rId2" Type="http://schemas.openxmlformats.org/officeDocument/2006/relationships/notesSlide" Target="../notesSlides/notesSlide144.xml"/><Relationship Id="rId1" Type="http://schemas.openxmlformats.org/officeDocument/2006/relationships/slideLayout" Target="../slideLayouts/slideLayout7.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8.xml"/><Relationship Id="rId1" Type="http://schemas.openxmlformats.org/officeDocument/2006/relationships/slideLayout" Target="../slideLayouts/slideLayout7.xml"/><Relationship Id="rId4" Type="http://schemas.openxmlformats.org/officeDocument/2006/relationships/hyperlink" Target="https://docs.python.org/2/library/unittest.html" TargetMode="External"/></Relationships>
</file>

<file path=ppt/slides/_rels/slide1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4.xml"/><Relationship Id="rId1" Type="http://schemas.openxmlformats.org/officeDocument/2006/relationships/slideLayout" Target="../slideLayouts/slideLayout7.xml"/><Relationship Id="rId4" Type="http://schemas.openxmlformats.org/officeDocument/2006/relationships/hyperlink" Target="https://www.python.org/dev/peps/pep-0008/" TargetMode="External"/></Relationships>
</file>

<file path=ppt/slides/_rels/slide1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sp.aditya@gmail.com"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7.png"/><Relationship Id="rId7" Type="http://schemas.openxmlformats.org/officeDocument/2006/relationships/diagramColors" Target="../diagrams/colors4.xml"/><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7.png"/><Relationship Id="rId7" Type="http://schemas.openxmlformats.org/officeDocument/2006/relationships/diagramColors" Target="../diagrams/colors5.xml"/><Relationship Id="rId2" Type="http://schemas.openxmlformats.org/officeDocument/2006/relationships/notesSlide" Target="../notesSlides/notesSlide71.xml"/><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7.png"/><Relationship Id="rId7" Type="http://schemas.openxmlformats.org/officeDocument/2006/relationships/diagramColors" Target="../diagrams/colors6.xml"/><Relationship Id="rId2" Type="http://schemas.openxmlformats.org/officeDocument/2006/relationships/notesSlide" Target="../notesSlides/notesSlide87.xml"/><Relationship Id="rId1" Type="http://schemas.openxmlformats.org/officeDocument/2006/relationships/slideLayout" Target="../slideLayouts/slideLayout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3" cstate="print"/>
          <a:stretch>
            <a:fillRect/>
          </a:stretch>
        </p:blipFill>
        <p:spPr>
          <a:xfrm>
            <a:off x="3124200" y="2400300"/>
            <a:ext cx="914400" cy="914400"/>
          </a:xfrm>
          <a:prstGeom prst="rect">
            <a:avLst/>
          </a:prstGeom>
        </p:spPr>
      </p:pic>
      <p:sp>
        <p:nvSpPr>
          <p:cNvPr id="11" name="TextBox 10"/>
          <p:cNvSpPr txBox="1"/>
          <p:nvPr/>
        </p:nvSpPr>
        <p:spPr>
          <a:xfrm>
            <a:off x="4114800" y="2515969"/>
            <a:ext cx="5088829" cy="646331"/>
          </a:xfrm>
          <a:prstGeom prst="rect">
            <a:avLst/>
          </a:prstGeom>
          <a:noFill/>
        </p:spPr>
        <p:txBody>
          <a:bodyPr wrap="none" rtlCol="0">
            <a:spAutoFit/>
          </a:bodyPr>
          <a:lstStyle/>
          <a:p>
            <a:r>
              <a:rPr lang="en-US" sz="3600" b="1" dirty="0" smtClean="0">
                <a:solidFill>
                  <a:srgbClr val="3A6F9B"/>
                </a:solidFill>
                <a:latin typeface="+mj-lt"/>
              </a:rPr>
              <a:t>PYTHON PROGRAMMING</a:t>
            </a:r>
            <a:endParaRPr lang="en-US" sz="3600" b="1" dirty="0">
              <a:solidFill>
                <a:srgbClr val="3A6F9B"/>
              </a:solidFill>
              <a:latin typeface="+mj-lt"/>
            </a:endParaRPr>
          </a:p>
        </p:txBody>
      </p:sp>
      <p:sp>
        <p:nvSpPr>
          <p:cNvPr id="12" name="TextBox 11"/>
          <p:cNvSpPr txBox="1"/>
          <p:nvPr/>
        </p:nvSpPr>
        <p:spPr>
          <a:xfrm>
            <a:off x="4267200" y="3314700"/>
            <a:ext cx="4724400" cy="646331"/>
          </a:xfrm>
          <a:prstGeom prst="rect">
            <a:avLst/>
          </a:prstGeom>
          <a:noFill/>
        </p:spPr>
        <p:txBody>
          <a:bodyPr wrap="square" rtlCol="0">
            <a:spAutoFit/>
          </a:bodyPr>
          <a:lstStyle/>
          <a:p>
            <a:pPr algn="ctr"/>
            <a:r>
              <a:rPr lang="en-US" dirty="0" smtClean="0">
                <a:solidFill>
                  <a:srgbClr val="3A6F9B"/>
                </a:solidFill>
              </a:rPr>
              <a:t>By</a:t>
            </a:r>
          </a:p>
          <a:p>
            <a:pPr algn="ctr"/>
            <a:r>
              <a:rPr lang="en-US" dirty="0" smtClean="0">
                <a:solidFill>
                  <a:srgbClr val="3A6F9B"/>
                </a:solidFill>
              </a:rPr>
              <a:t>ADITYA PRABHAKARA</a:t>
            </a:r>
            <a:endParaRPr lang="en-US" dirty="0">
              <a:solidFill>
                <a:srgbClr val="3A6F9B"/>
              </a:solidFill>
            </a:endParaRPr>
          </a:p>
        </p:txBody>
      </p:sp>
      <p:pic>
        <p:nvPicPr>
          <p:cNvPr id="13" name="Picture 12" descr="python-logo.png"/>
          <p:cNvPicPr>
            <a:picLocks noChangeAspect="1"/>
          </p:cNvPicPr>
          <p:nvPr/>
        </p:nvPicPr>
        <p:blipFill>
          <a:blip r:embed="rId4" cstate="print"/>
          <a:stretch>
            <a:fillRect/>
          </a:stretch>
        </p:blipFill>
        <p:spPr>
          <a:xfrm>
            <a:off x="6019800" y="1333500"/>
            <a:ext cx="1143000" cy="1143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285614" cy="646331"/>
          </a:xfrm>
          <a:prstGeom prst="rect">
            <a:avLst/>
          </a:prstGeom>
          <a:noFill/>
        </p:spPr>
        <p:txBody>
          <a:bodyPr wrap="none" rtlCol="0">
            <a:spAutoFit/>
          </a:bodyPr>
          <a:lstStyle/>
          <a:p>
            <a:r>
              <a:rPr lang="en-US" sz="3600" b="1" dirty="0" smtClean="0">
                <a:solidFill>
                  <a:srgbClr val="3A6F9B"/>
                </a:solidFill>
                <a:latin typeface="+mj-lt"/>
              </a:rPr>
              <a:t>Why should I love python?</a:t>
            </a:r>
            <a:endParaRPr lang="en-US" sz="3600" b="1" dirty="0">
              <a:solidFill>
                <a:srgbClr val="3A6F9B"/>
              </a:solidFill>
              <a:latin typeface="+mj-lt"/>
            </a:endParaRPr>
          </a:p>
        </p:txBody>
      </p:sp>
      <p:sp>
        <p:nvSpPr>
          <p:cNvPr id="15" name="TextBox 14"/>
          <p:cNvSpPr txBox="1"/>
          <p:nvPr/>
        </p:nvSpPr>
        <p:spPr>
          <a:xfrm>
            <a:off x="609600" y="1562100"/>
            <a:ext cx="2244012" cy="369332"/>
          </a:xfrm>
          <a:prstGeom prst="rect">
            <a:avLst/>
          </a:prstGeom>
          <a:noFill/>
        </p:spPr>
        <p:txBody>
          <a:bodyPr wrap="none" rtlCol="0">
            <a:spAutoFit/>
          </a:bodyPr>
          <a:lstStyle/>
          <a:p>
            <a:r>
              <a:rPr lang="en-US" dirty="0" smtClean="0">
                <a:solidFill>
                  <a:srgbClr val="3A6F9B"/>
                </a:solidFill>
              </a:rPr>
              <a:t>Python is very concise</a:t>
            </a:r>
            <a:endParaRPr lang="en-US" dirty="0">
              <a:solidFill>
                <a:srgbClr val="3A6F9B"/>
              </a:solidFill>
            </a:endParaRPr>
          </a:p>
        </p:txBody>
      </p:sp>
      <p:sp>
        <p:nvSpPr>
          <p:cNvPr id="25" name="Rectangle 24"/>
          <p:cNvSpPr/>
          <p:nvPr/>
        </p:nvSpPr>
        <p:spPr>
          <a:xfrm>
            <a:off x="152400" y="2171700"/>
            <a:ext cx="4343400" cy="2971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Courier New" pitchFamily="49" charset="0"/>
                <a:cs typeface="Courier New" pitchFamily="49" charset="0"/>
              </a:rPr>
              <a:t>public class HelloWorld </a:t>
            </a:r>
          </a:p>
          <a:p>
            <a:r>
              <a:rPr lang="en-US" sz="1600" dirty="0" smtClean="0">
                <a:solidFill>
                  <a:schemeClr val="tx1"/>
                </a:solidFill>
                <a:latin typeface="Courier New" pitchFamily="49" charset="0"/>
                <a:cs typeface="Courier New" pitchFamily="49" charset="0"/>
              </a:rPr>
              <a:t>{ </a:t>
            </a:r>
          </a:p>
          <a:p>
            <a:r>
              <a:rPr lang="en-US" sz="1600" dirty="0" smtClean="0">
                <a:solidFill>
                  <a:schemeClr val="tx1"/>
                </a:solidFill>
                <a:latin typeface="Courier New" pitchFamily="49" charset="0"/>
                <a:cs typeface="Courier New" pitchFamily="49" charset="0"/>
              </a:rPr>
              <a:t>	public static void main (String[] args) 	{ </a:t>
            </a:r>
          </a:p>
          <a:p>
            <a:r>
              <a:rPr lang="en-US" sz="1600" dirty="0" smtClean="0">
                <a:solidFill>
                  <a:schemeClr val="tx1"/>
                </a:solidFill>
                <a:latin typeface="Courier New" pitchFamily="49" charset="0"/>
                <a:cs typeface="Courier New" pitchFamily="49" charset="0"/>
              </a:rPr>
              <a:t>		System.out.println(“Hello world!”); </a:t>
            </a:r>
          </a:p>
          <a:p>
            <a:r>
              <a:rPr lang="en-US" sz="1600" dirty="0" smtClean="0">
                <a:solidFill>
                  <a:schemeClr val="tx1"/>
                </a:solidFill>
                <a:latin typeface="Courier New" pitchFamily="49" charset="0"/>
                <a:cs typeface="Courier New" pitchFamily="49" charset="0"/>
              </a:rPr>
              <a:t>	} </a:t>
            </a:r>
          </a:p>
          <a:p>
            <a:r>
              <a:rPr lang="en-US" sz="1600" dirty="0" smtClean="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p:txBody>
      </p:sp>
      <p:sp>
        <p:nvSpPr>
          <p:cNvPr id="26" name="Rectangle 25"/>
          <p:cNvSpPr/>
          <p:nvPr/>
        </p:nvSpPr>
        <p:spPr>
          <a:xfrm>
            <a:off x="4648200" y="2171700"/>
            <a:ext cx="4343400" cy="2971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ourier New" pitchFamily="49" charset="0"/>
                <a:cs typeface="Courier New" pitchFamily="49" charset="0"/>
              </a:rPr>
              <a:t>print “Hello world!”</a:t>
            </a:r>
            <a:endParaRPr lang="en-US" sz="1600"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174489" cy="646331"/>
          </a:xfrm>
          <a:prstGeom prst="rect">
            <a:avLst/>
          </a:prstGeom>
          <a:noFill/>
        </p:spPr>
        <p:txBody>
          <a:bodyPr wrap="none" rtlCol="0">
            <a:spAutoFit/>
          </a:bodyPr>
          <a:lstStyle/>
          <a:p>
            <a:r>
              <a:rPr lang="en-US" sz="3600" b="1" dirty="0" smtClean="0">
                <a:solidFill>
                  <a:srgbClr val="3A6F9B"/>
                </a:solidFill>
                <a:latin typeface="+mj-lt"/>
              </a:rPr>
              <a:t>Filter</a:t>
            </a:r>
            <a:endParaRPr lang="en-US" sz="3600" b="1" dirty="0">
              <a:solidFill>
                <a:srgbClr val="3A6F9B"/>
              </a:solidFill>
              <a:latin typeface="+mj-lt"/>
            </a:endParaRPr>
          </a:p>
        </p:txBody>
      </p:sp>
      <p:sp>
        <p:nvSpPr>
          <p:cNvPr id="9" name="Rectangle 8"/>
          <p:cNvSpPr/>
          <p:nvPr/>
        </p:nvSpPr>
        <p:spPr>
          <a:xfrm>
            <a:off x="152400" y="1866900"/>
            <a:ext cx="8839200" cy="35814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agelist</a:t>
            </a:r>
            <a:r>
              <a:rPr lang="en-US" sz="1600" b="1" dirty="0" smtClean="0">
                <a:solidFill>
                  <a:schemeClr val="tx1"/>
                </a:solidFill>
                <a:latin typeface="Courier New" pitchFamily="49" charset="0"/>
                <a:cs typeface="Courier New" pitchFamily="49" charset="0"/>
              </a:rPr>
              <a:t>=[12,23,78,95,22,36,71,22,20]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filter(lambda x:18&lt;x&lt;50, </a:t>
            </a:r>
            <a:r>
              <a:rPr lang="en-US" sz="1600" b="1" dirty="0" err="1" smtClean="0">
                <a:solidFill>
                  <a:schemeClr val="tx1"/>
                </a:solidFill>
                <a:latin typeface="Courier New" pitchFamily="49" charset="0"/>
                <a:cs typeface="Courier New" pitchFamily="49" charset="0"/>
              </a:rPr>
              <a:t>agelist</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[23, 22, 36, 22, 20]</a:t>
            </a:r>
          </a:p>
          <a:p>
            <a:pPr eaLnBrk="0" fontAlgn="base" hangingPunct="0">
              <a:spcBef>
                <a:spcPct val="0"/>
              </a:spcBef>
              <a:spcAft>
                <a:spcPct val="0"/>
              </a:spcAft>
            </a:pPr>
            <a:endParaRPr lang="en-US" sz="1600" b="1" dirty="0" smtClean="0">
              <a:solidFill>
                <a:srgbClr val="3A6F9B"/>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allnum</a:t>
            </a:r>
            <a:r>
              <a:rPr lang="en-US" sz="1600" b="1" dirty="0" smtClean="0">
                <a:solidFill>
                  <a:schemeClr val="tx1"/>
                </a:solidFill>
                <a:latin typeface="Courier New" pitchFamily="49" charset="0"/>
                <a:cs typeface="Courier New" pitchFamily="49" charset="0"/>
              </a:rPr>
              <a:t> =list(range(10))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filter(lambda x:x%2==0, </a:t>
            </a:r>
            <a:r>
              <a:rPr lang="en-US" sz="1600" b="1" dirty="0" err="1" smtClean="0">
                <a:solidFill>
                  <a:schemeClr val="tx1"/>
                </a:solidFill>
                <a:latin typeface="Courier New" pitchFamily="49" charset="0"/>
                <a:cs typeface="Courier New" pitchFamily="49" charset="0"/>
              </a:rPr>
              <a:t>allnum</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[0, 2, 4, 6, 8]</a:t>
            </a:r>
          </a:p>
        </p:txBody>
      </p:sp>
      <p:sp>
        <p:nvSpPr>
          <p:cNvPr id="12" name="TextBox 11"/>
          <p:cNvSpPr txBox="1"/>
          <p:nvPr/>
        </p:nvSpPr>
        <p:spPr>
          <a:xfrm>
            <a:off x="762000" y="1409700"/>
            <a:ext cx="6220229" cy="369332"/>
          </a:xfrm>
          <a:prstGeom prst="rect">
            <a:avLst/>
          </a:prstGeom>
          <a:noFill/>
        </p:spPr>
        <p:txBody>
          <a:bodyPr wrap="none" rtlCol="0">
            <a:spAutoFit/>
          </a:bodyPr>
          <a:lstStyle/>
          <a:p>
            <a:pPr>
              <a:buClr>
                <a:srgbClr val="FFD32E"/>
              </a:buClr>
              <a:buFont typeface="Wingdings" pitchFamily="2" charset="2"/>
              <a:buChar char="Ø"/>
            </a:pPr>
            <a:r>
              <a:rPr lang="en-US" dirty="0" smtClean="0"/>
              <a:t>Takes a </a:t>
            </a:r>
            <a:r>
              <a:rPr lang="en-US" dirty="0" err="1" smtClean="0"/>
              <a:t>boolean</a:t>
            </a:r>
            <a:r>
              <a:rPr lang="en-US" dirty="0" smtClean="0"/>
              <a:t> function and applies it to every item in the list</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593385" cy="646331"/>
          </a:xfrm>
          <a:prstGeom prst="rect">
            <a:avLst/>
          </a:prstGeom>
          <a:noFill/>
        </p:spPr>
        <p:txBody>
          <a:bodyPr wrap="none" rtlCol="0">
            <a:spAutoFit/>
          </a:bodyPr>
          <a:lstStyle/>
          <a:p>
            <a:r>
              <a:rPr lang="en-US" sz="3600" b="1" dirty="0" smtClean="0">
                <a:solidFill>
                  <a:srgbClr val="3A6F9B"/>
                </a:solidFill>
                <a:latin typeface="+mj-lt"/>
              </a:rPr>
              <a:t>Reduce</a:t>
            </a:r>
            <a:endParaRPr lang="en-US" sz="3600" b="1" dirty="0">
              <a:solidFill>
                <a:srgbClr val="3A6F9B"/>
              </a:solidFill>
              <a:latin typeface="+mj-lt"/>
            </a:endParaRPr>
          </a:p>
        </p:txBody>
      </p:sp>
      <p:sp>
        <p:nvSpPr>
          <p:cNvPr id="9" name="Rectangle 8"/>
          <p:cNvSpPr/>
          <p:nvPr/>
        </p:nvSpPr>
        <p:spPr>
          <a:xfrm>
            <a:off x="152400" y="2324100"/>
            <a:ext cx="8839200" cy="31242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list(range(10))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reduce(lambda x,y:x+y, a)</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45</a:t>
            </a:r>
          </a:p>
        </p:txBody>
      </p:sp>
      <p:sp>
        <p:nvSpPr>
          <p:cNvPr id="12" name="TextBox 11"/>
          <p:cNvSpPr txBox="1"/>
          <p:nvPr/>
        </p:nvSpPr>
        <p:spPr>
          <a:xfrm>
            <a:off x="762000" y="1409700"/>
            <a:ext cx="2956643" cy="923330"/>
          </a:xfrm>
          <a:prstGeom prst="rect">
            <a:avLst/>
          </a:prstGeom>
          <a:noFill/>
        </p:spPr>
        <p:txBody>
          <a:bodyPr wrap="none" rtlCol="0">
            <a:spAutoFit/>
          </a:bodyPr>
          <a:lstStyle/>
          <a:p>
            <a:pPr>
              <a:buClr>
                <a:srgbClr val="FFD32E"/>
              </a:buClr>
              <a:buFont typeface="Wingdings" pitchFamily="2" charset="2"/>
              <a:buChar char="Ø"/>
            </a:pPr>
            <a:r>
              <a:rPr lang="en-US" dirty="0" smtClean="0"/>
              <a:t>Takes the first two numbers</a:t>
            </a:r>
          </a:p>
          <a:p>
            <a:pPr>
              <a:buClr>
                <a:srgbClr val="FFD32E"/>
              </a:buClr>
              <a:buFont typeface="Wingdings" pitchFamily="2" charset="2"/>
              <a:buChar char="Ø"/>
            </a:pPr>
            <a:r>
              <a:rPr lang="en-US" dirty="0" smtClean="0"/>
              <a:t>Applies a reduction</a:t>
            </a:r>
          </a:p>
          <a:p>
            <a:pPr>
              <a:buClr>
                <a:srgbClr val="FFD32E"/>
              </a:buClr>
              <a:buFont typeface="Wingdings" pitchFamily="2" charset="2"/>
              <a:buChar char="Ø"/>
            </a:pPr>
            <a:r>
              <a:rPr lang="en-US" dirty="0" smtClean="0"/>
              <a:t>Takes the next number</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3" cstate="print"/>
          <a:stretch>
            <a:fillRect/>
          </a:stretch>
        </p:blipFill>
        <p:spPr>
          <a:xfrm>
            <a:off x="3124200" y="2400300"/>
            <a:ext cx="914400" cy="914400"/>
          </a:xfrm>
          <a:prstGeom prst="rect">
            <a:avLst/>
          </a:prstGeom>
        </p:spPr>
      </p:pic>
      <p:sp>
        <p:nvSpPr>
          <p:cNvPr id="11" name="TextBox 10"/>
          <p:cNvSpPr txBox="1"/>
          <p:nvPr/>
        </p:nvSpPr>
        <p:spPr>
          <a:xfrm>
            <a:off x="4114800" y="2515969"/>
            <a:ext cx="2540119" cy="646331"/>
          </a:xfrm>
          <a:prstGeom prst="rect">
            <a:avLst/>
          </a:prstGeom>
          <a:noFill/>
        </p:spPr>
        <p:txBody>
          <a:bodyPr wrap="none" rtlCol="0">
            <a:spAutoFit/>
          </a:bodyPr>
          <a:lstStyle/>
          <a:p>
            <a:r>
              <a:rPr lang="en-US" sz="3600" b="1" dirty="0" smtClean="0">
                <a:solidFill>
                  <a:srgbClr val="3A6F9B"/>
                </a:solidFill>
                <a:latin typeface="+mj-lt"/>
              </a:rPr>
              <a:t>Chapter: Set</a:t>
            </a:r>
            <a:endParaRPr lang="en-US" sz="3600" b="1" dirty="0">
              <a:solidFill>
                <a:srgbClr val="3A6F9B"/>
              </a:solidFill>
              <a:latin typeface="+mj-lt"/>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976614" cy="646331"/>
          </a:xfrm>
          <a:prstGeom prst="rect">
            <a:avLst/>
          </a:prstGeom>
          <a:noFill/>
        </p:spPr>
        <p:txBody>
          <a:bodyPr wrap="none" rtlCol="0">
            <a:spAutoFit/>
          </a:bodyPr>
          <a:lstStyle/>
          <a:p>
            <a:r>
              <a:rPr lang="en-US" sz="3600" b="1" dirty="0" smtClean="0">
                <a:solidFill>
                  <a:srgbClr val="3A6F9B"/>
                </a:solidFill>
                <a:latin typeface="+mj-lt"/>
              </a:rPr>
              <a:t>Sets</a:t>
            </a:r>
            <a:endParaRPr lang="en-US" sz="3600" b="1" dirty="0">
              <a:solidFill>
                <a:srgbClr val="3A6F9B"/>
              </a:solidFill>
              <a:latin typeface="+mj-lt"/>
            </a:endParaRPr>
          </a:p>
        </p:txBody>
      </p:sp>
      <p:sp>
        <p:nvSpPr>
          <p:cNvPr id="10" name="TextBox 9"/>
          <p:cNvSpPr txBox="1"/>
          <p:nvPr/>
        </p:nvSpPr>
        <p:spPr>
          <a:xfrm>
            <a:off x="713971" y="1790700"/>
            <a:ext cx="7820429" cy="646331"/>
          </a:xfrm>
          <a:prstGeom prst="rect">
            <a:avLst/>
          </a:prstGeom>
          <a:noFill/>
        </p:spPr>
        <p:txBody>
          <a:bodyPr wrap="square" rtlCol="0">
            <a:spAutoFit/>
          </a:bodyPr>
          <a:lstStyle/>
          <a:p>
            <a:pPr>
              <a:buClr>
                <a:srgbClr val="FFD32E"/>
              </a:buClr>
              <a:buFont typeface="Wingdings" pitchFamily="2" charset="2"/>
              <a:buChar char="Ø"/>
            </a:pPr>
            <a:r>
              <a:rPr lang="en-US" dirty="0" smtClean="0"/>
              <a:t>Similar to dictionary but with no values</a:t>
            </a:r>
          </a:p>
          <a:p>
            <a:pPr>
              <a:buClr>
                <a:srgbClr val="FFD32E"/>
              </a:buClr>
              <a:buFont typeface="Wingdings" pitchFamily="2" charset="2"/>
              <a:buChar char="Ø"/>
            </a:pPr>
            <a:r>
              <a:rPr lang="en-US" dirty="0" smtClean="0"/>
              <a:t>=&gt; unique, order does not matter</a:t>
            </a:r>
            <a:endParaRPr lang="en-US" dirty="0"/>
          </a:p>
        </p:txBody>
      </p:sp>
      <p:sp>
        <p:nvSpPr>
          <p:cNvPr id="9" name="Rectangle 8"/>
          <p:cNvSpPr/>
          <p:nvPr/>
        </p:nvSpPr>
        <p:spPr>
          <a:xfrm>
            <a:off x="152400" y="2552700"/>
            <a:ext cx="4343400" cy="2667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Courier New" pitchFamily="49" charset="0"/>
                <a:cs typeface="Courier New" pitchFamily="49" charset="0"/>
              </a:rPr>
              <a:t>&gt;&gt;&gt; a = set()</a:t>
            </a:r>
          </a:p>
          <a:p>
            <a:r>
              <a:rPr lang="en-US" sz="1600" b="1" dirty="0" smtClean="0">
                <a:solidFill>
                  <a:schemeClr val="tx1"/>
                </a:solidFill>
                <a:latin typeface="Courier New" pitchFamily="49" charset="0"/>
                <a:cs typeface="Courier New" pitchFamily="49" charset="0"/>
              </a:rPr>
              <a:t>&gt;&gt;&gt; a</a:t>
            </a:r>
          </a:p>
          <a:p>
            <a:r>
              <a:rPr lang="en-US" sz="1600" b="1" dirty="0" smtClean="0">
                <a:solidFill>
                  <a:srgbClr val="3A6F9B"/>
                </a:solidFill>
                <a:latin typeface="Courier New" pitchFamily="49" charset="0"/>
                <a:cs typeface="Courier New" pitchFamily="49" charset="0"/>
              </a:rPr>
              <a:t>set([])</a:t>
            </a:r>
          </a:p>
          <a:p>
            <a:r>
              <a:rPr lang="en-US" sz="1600" b="1" dirty="0" smtClean="0">
                <a:solidFill>
                  <a:schemeClr val="tx1"/>
                </a:solidFill>
                <a:latin typeface="Courier New" pitchFamily="49" charset="0"/>
                <a:cs typeface="Courier New" pitchFamily="49" charset="0"/>
              </a:rPr>
              <a:t>&gt;&gt;&gt; a = set('letters')</a:t>
            </a:r>
          </a:p>
          <a:p>
            <a:r>
              <a:rPr lang="en-US" sz="1600" b="1" dirty="0" smtClean="0">
                <a:solidFill>
                  <a:schemeClr val="tx1"/>
                </a:solidFill>
                <a:latin typeface="Courier New" pitchFamily="49" charset="0"/>
                <a:cs typeface="Courier New" pitchFamily="49" charset="0"/>
              </a:rPr>
              <a:t>&gt;&gt;&gt; a</a:t>
            </a:r>
          </a:p>
          <a:p>
            <a:r>
              <a:rPr lang="en-US" sz="1600" b="1" dirty="0" smtClean="0">
                <a:solidFill>
                  <a:srgbClr val="3A6F9B"/>
                </a:solidFill>
                <a:latin typeface="Courier New" pitchFamily="49" charset="0"/>
                <a:cs typeface="Courier New" pitchFamily="49" charset="0"/>
              </a:rPr>
              <a:t>set(['</a:t>
            </a:r>
            <a:r>
              <a:rPr lang="en-US" sz="1600" b="1" dirty="0" err="1" smtClean="0">
                <a:solidFill>
                  <a:srgbClr val="3A6F9B"/>
                </a:solidFill>
                <a:latin typeface="Courier New" pitchFamily="49" charset="0"/>
                <a:cs typeface="Courier New" pitchFamily="49" charset="0"/>
              </a:rPr>
              <a:t>s'</a:t>
            </a:r>
            <a:r>
              <a:rPr lang="en-US" sz="1600" b="1" dirty="0" smtClean="0">
                <a:solidFill>
                  <a:srgbClr val="3A6F9B"/>
                </a:solidFill>
                <a:latin typeface="Courier New" pitchFamily="49" charset="0"/>
                <a:cs typeface="Courier New" pitchFamily="49" charset="0"/>
              </a:rPr>
              <a:t>, 'r', 'e', 'l', 't'])</a:t>
            </a:r>
            <a:endParaRPr lang="en-US" sz="1600" b="1" dirty="0">
              <a:solidFill>
                <a:srgbClr val="3A6F9B"/>
              </a:solidFill>
              <a:latin typeface="Courier New" pitchFamily="49" charset="0"/>
              <a:cs typeface="Courier New" pitchFamily="49" charset="0"/>
            </a:endParaRPr>
          </a:p>
        </p:txBody>
      </p:sp>
      <p:sp>
        <p:nvSpPr>
          <p:cNvPr id="13" name="Rectangle 12"/>
          <p:cNvSpPr/>
          <p:nvPr/>
        </p:nvSpPr>
        <p:spPr>
          <a:xfrm>
            <a:off x="4648200" y="2552700"/>
            <a:ext cx="4343400" cy="2667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Courier New" pitchFamily="49" charset="0"/>
                <a:cs typeface="Courier New" pitchFamily="49" charset="0"/>
              </a:rPr>
              <a:t>&gt;&gt;&gt; a = set()</a:t>
            </a:r>
          </a:p>
          <a:p>
            <a:r>
              <a:rPr lang="en-US" sz="1600" b="1" dirty="0" smtClean="0">
                <a:solidFill>
                  <a:schemeClr val="tx1"/>
                </a:solidFill>
                <a:latin typeface="Courier New" pitchFamily="49" charset="0"/>
                <a:cs typeface="Courier New" pitchFamily="49" charset="0"/>
              </a:rPr>
              <a:t>&gt;&gt;&gt; a</a:t>
            </a:r>
          </a:p>
          <a:p>
            <a:r>
              <a:rPr lang="en-US" sz="1600" b="1" dirty="0" smtClean="0">
                <a:solidFill>
                  <a:srgbClr val="3A6F9B"/>
                </a:solidFill>
                <a:latin typeface="Courier New" pitchFamily="49" charset="0"/>
                <a:cs typeface="Courier New" pitchFamily="49" charset="0"/>
              </a:rPr>
              <a:t>set([])</a:t>
            </a:r>
            <a:endParaRPr lang="en-US" sz="1600" b="1" dirty="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000297" cy="646331"/>
          </a:xfrm>
          <a:prstGeom prst="rect">
            <a:avLst/>
          </a:prstGeom>
          <a:noFill/>
        </p:spPr>
        <p:txBody>
          <a:bodyPr wrap="none" rtlCol="0">
            <a:spAutoFit/>
          </a:bodyPr>
          <a:lstStyle/>
          <a:p>
            <a:r>
              <a:rPr lang="en-US" sz="3600" b="1" dirty="0" smtClean="0">
                <a:solidFill>
                  <a:srgbClr val="3A6F9B"/>
                </a:solidFill>
                <a:latin typeface="+mj-lt"/>
              </a:rPr>
              <a:t>Sets – combination operations</a:t>
            </a:r>
            <a:endParaRPr lang="en-US" sz="3600" b="1" dirty="0">
              <a:solidFill>
                <a:srgbClr val="3A6F9B"/>
              </a:solidFill>
              <a:latin typeface="+mj-lt"/>
            </a:endParaRPr>
          </a:p>
        </p:txBody>
      </p:sp>
      <p:sp>
        <p:nvSpPr>
          <p:cNvPr id="9" name="Rectangle 8"/>
          <p:cNvSpPr/>
          <p:nvPr/>
        </p:nvSpPr>
        <p:spPr>
          <a:xfrm>
            <a:off x="1524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Courier New" pitchFamily="49" charset="0"/>
                <a:cs typeface="Courier New" pitchFamily="49" charset="0"/>
              </a:rPr>
              <a:t>&gt;&gt;&gt; a = set('letters')</a:t>
            </a:r>
          </a:p>
          <a:p>
            <a:r>
              <a:rPr lang="it-IT" sz="1600" b="1" dirty="0" smtClean="0">
                <a:solidFill>
                  <a:schemeClr val="tx1"/>
                </a:solidFill>
                <a:latin typeface="Courier New" pitchFamily="49" charset="0"/>
                <a:cs typeface="Courier New" pitchFamily="49" charset="0"/>
              </a:rPr>
              <a:t>&gt;&gt;&gt; a</a:t>
            </a:r>
          </a:p>
          <a:p>
            <a:r>
              <a:rPr lang="it-IT" sz="1600" b="1" dirty="0" smtClean="0">
                <a:solidFill>
                  <a:srgbClr val="3A6F9B"/>
                </a:solidFill>
                <a:latin typeface="Courier New" pitchFamily="49" charset="0"/>
                <a:cs typeface="Courier New" pitchFamily="49" charset="0"/>
              </a:rPr>
              <a:t>set(['s', 'r', 'e', 'l', 't'])</a:t>
            </a:r>
          </a:p>
          <a:p>
            <a:r>
              <a:rPr lang="en-US" sz="1600" b="1" dirty="0" smtClean="0">
                <a:solidFill>
                  <a:schemeClr val="tx1"/>
                </a:solidFill>
                <a:latin typeface="Courier New" pitchFamily="49" charset="0"/>
                <a:cs typeface="Courier New" pitchFamily="49" charset="0"/>
              </a:rPr>
              <a:t>&gt;&gt;&gt; b = set('postman')</a:t>
            </a:r>
          </a:p>
          <a:p>
            <a:r>
              <a:rPr lang="en-US" sz="1600" b="1" dirty="0" smtClean="0">
                <a:solidFill>
                  <a:schemeClr val="tx1"/>
                </a:solidFill>
                <a:latin typeface="Courier New" pitchFamily="49" charset="0"/>
                <a:cs typeface="Courier New" pitchFamily="49" charset="0"/>
              </a:rPr>
              <a:t>&gt;&gt;&gt; b</a:t>
            </a:r>
          </a:p>
          <a:p>
            <a:r>
              <a:rPr lang="en-US" sz="1600" b="1" dirty="0" smtClean="0">
                <a:solidFill>
                  <a:srgbClr val="3A6F9B"/>
                </a:solidFill>
                <a:latin typeface="Courier New" pitchFamily="49" charset="0"/>
                <a:cs typeface="Courier New" pitchFamily="49" charset="0"/>
              </a:rPr>
              <a:t>set(['a', 'm', 'o', 'n', 'p', '</a:t>
            </a:r>
            <a:r>
              <a:rPr lang="en-US" sz="1600" b="1" dirty="0" err="1" smtClean="0">
                <a:solidFill>
                  <a:srgbClr val="3A6F9B"/>
                </a:solidFill>
                <a:latin typeface="Courier New" pitchFamily="49" charset="0"/>
                <a:cs typeface="Courier New" pitchFamily="49" charset="0"/>
              </a:rPr>
              <a:t>s'</a:t>
            </a:r>
            <a:r>
              <a:rPr lang="en-US" sz="1600" b="1" dirty="0" smtClean="0">
                <a:solidFill>
                  <a:srgbClr val="3A6F9B"/>
                </a:solidFill>
                <a:latin typeface="Courier New" pitchFamily="49" charset="0"/>
                <a:cs typeface="Courier New" pitchFamily="49" charset="0"/>
              </a:rPr>
              <a:t>, 't'])</a:t>
            </a:r>
          </a:p>
          <a:p>
            <a:r>
              <a:rPr lang="en-US" sz="1600" b="1" dirty="0" smtClean="0">
                <a:solidFill>
                  <a:schemeClr val="tx1"/>
                </a:solidFill>
                <a:latin typeface="Courier New" pitchFamily="49" charset="0"/>
                <a:cs typeface="Courier New" pitchFamily="49" charset="0"/>
              </a:rPr>
              <a:t># intersection</a:t>
            </a:r>
          </a:p>
          <a:p>
            <a:r>
              <a:rPr lang="en-US" sz="1600" b="1" dirty="0" smtClean="0">
                <a:solidFill>
                  <a:schemeClr val="tx1"/>
                </a:solidFill>
                <a:latin typeface="Courier New" pitchFamily="49" charset="0"/>
                <a:cs typeface="Courier New" pitchFamily="49" charset="0"/>
              </a:rPr>
              <a:t>&gt;&gt;&gt; a &amp; b</a:t>
            </a:r>
          </a:p>
          <a:p>
            <a:r>
              <a:rPr lang="en-US" sz="1600" b="1" dirty="0" smtClean="0">
                <a:solidFill>
                  <a:srgbClr val="3A6F9B"/>
                </a:solidFill>
                <a:latin typeface="Courier New" pitchFamily="49" charset="0"/>
                <a:cs typeface="Courier New" pitchFamily="49" charset="0"/>
              </a:rPr>
              <a:t>set(['</a:t>
            </a:r>
            <a:r>
              <a:rPr lang="en-US" sz="1600" b="1" dirty="0" err="1" smtClean="0">
                <a:solidFill>
                  <a:srgbClr val="3A6F9B"/>
                </a:solidFill>
                <a:latin typeface="Courier New" pitchFamily="49" charset="0"/>
                <a:cs typeface="Courier New" pitchFamily="49" charset="0"/>
              </a:rPr>
              <a:t>s'</a:t>
            </a:r>
            <a:r>
              <a:rPr lang="en-US" sz="1600" b="1" dirty="0" smtClean="0">
                <a:solidFill>
                  <a:srgbClr val="3A6F9B"/>
                </a:solidFill>
                <a:latin typeface="Courier New" pitchFamily="49" charset="0"/>
                <a:cs typeface="Courier New" pitchFamily="49" charset="0"/>
              </a:rPr>
              <a:t>, 't'])</a:t>
            </a:r>
          </a:p>
          <a:p>
            <a:r>
              <a:rPr lang="en-US" sz="1600" b="1" dirty="0" smtClean="0">
                <a:solidFill>
                  <a:schemeClr val="tx1"/>
                </a:solidFill>
                <a:latin typeface="Courier New" pitchFamily="49" charset="0"/>
                <a:cs typeface="Courier New" pitchFamily="49" charset="0"/>
              </a:rPr>
              <a:t># union</a:t>
            </a:r>
          </a:p>
          <a:p>
            <a:r>
              <a:rPr lang="en-US" sz="1600" b="1" dirty="0" smtClean="0">
                <a:solidFill>
                  <a:schemeClr val="tx1"/>
                </a:solidFill>
                <a:latin typeface="Courier New" pitchFamily="49" charset="0"/>
                <a:cs typeface="Courier New" pitchFamily="49" charset="0"/>
              </a:rPr>
              <a:t>&gt;&gt;&gt; a | b</a:t>
            </a:r>
          </a:p>
          <a:p>
            <a:r>
              <a:rPr lang="en-US" sz="1600" b="1" dirty="0" smtClean="0">
                <a:solidFill>
                  <a:srgbClr val="3A6F9B"/>
                </a:solidFill>
                <a:latin typeface="Courier New" pitchFamily="49" charset="0"/>
                <a:cs typeface="Courier New" pitchFamily="49" charset="0"/>
              </a:rPr>
              <a:t>set(['a', 'e', 'm', 'l', 'o', 'n', 'p', '</a:t>
            </a:r>
            <a:r>
              <a:rPr lang="en-US" sz="1600" b="1" dirty="0" err="1" smtClean="0">
                <a:solidFill>
                  <a:srgbClr val="3A6F9B"/>
                </a:solidFill>
                <a:latin typeface="Courier New" pitchFamily="49" charset="0"/>
                <a:cs typeface="Courier New" pitchFamily="49" charset="0"/>
              </a:rPr>
              <a:t>s'</a:t>
            </a:r>
            <a:r>
              <a:rPr lang="en-US" sz="1600" b="1" dirty="0" smtClean="0">
                <a:solidFill>
                  <a:srgbClr val="3A6F9B"/>
                </a:solidFill>
                <a:latin typeface="Courier New" pitchFamily="49" charset="0"/>
                <a:cs typeface="Courier New" pitchFamily="49" charset="0"/>
              </a:rPr>
              <a:t>, 'r', 't'])</a:t>
            </a:r>
          </a:p>
        </p:txBody>
      </p:sp>
      <p:sp>
        <p:nvSpPr>
          <p:cNvPr id="13" name="Rectangle 12"/>
          <p:cNvSpPr/>
          <p:nvPr/>
        </p:nvSpPr>
        <p:spPr>
          <a:xfrm>
            <a:off x="46482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Courier New" pitchFamily="49" charset="0"/>
                <a:cs typeface="Courier New" pitchFamily="49" charset="0"/>
              </a:rPr>
              <a:t># in a but not in b</a:t>
            </a:r>
          </a:p>
          <a:p>
            <a:r>
              <a:rPr lang="en-US" sz="1600" b="1" dirty="0" smtClean="0">
                <a:solidFill>
                  <a:schemeClr val="tx1"/>
                </a:solidFill>
                <a:latin typeface="Courier New" pitchFamily="49" charset="0"/>
                <a:cs typeface="Courier New" pitchFamily="49" charset="0"/>
              </a:rPr>
              <a:t>&gt;&gt;&gt; a -b</a:t>
            </a:r>
          </a:p>
          <a:p>
            <a:r>
              <a:rPr lang="en-US" sz="1600" b="1" dirty="0" smtClean="0">
                <a:solidFill>
                  <a:srgbClr val="3A6F9B"/>
                </a:solidFill>
                <a:latin typeface="Courier New" pitchFamily="49" charset="0"/>
                <a:cs typeface="Courier New" pitchFamily="49" charset="0"/>
              </a:rPr>
              <a:t>set(['r', 'e', 'l'])</a:t>
            </a:r>
          </a:p>
          <a:p>
            <a:r>
              <a:rPr lang="en-US" sz="1600" b="1" dirty="0" smtClean="0">
                <a:solidFill>
                  <a:schemeClr val="tx1"/>
                </a:solidFill>
                <a:latin typeface="Courier New" pitchFamily="49" charset="0"/>
                <a:cs typeface="Courier New" pitchFamily="49" charset="0"/>
              </a:rPr>
              <a:t># in b but not in a</a:t>
            </a:r>
          </a:p>
          <a:p>
            <a:r>
              <a:rPr lang="en-US" sz="1600" b="1" dirty="0" smtClean="0">
                <a:solidFill>
                  <a:schemeClr val="tx1"/>
                </a:solidFill>
                <a:latin typeface="Courier New" pitchFamily="49" charset="0"/>
                <a:cs typeface="Courier New" pitchFamily="49" charset="0"/>
              </a:rPr>
              <a:t>&gt;&gt;&gt; b-a</a:t>
            </a:r>
          </a:p>
          <a:p>
            <a:r>
              <a:rPr lang="en-US" sz="1600" b="1" dirty="0" smtClean="0">
                <a:solidFill>
                  <a:srgbClr val="3A6F9B"/>
                </a:solidFill>
                <a:latin typeface="Courier New" pitchFamily="49" charset="0"/>
                <a:cs typeface="Courier New" pitchFamily="49" charset="0"/>
              </a:rPr>
              <a:t>set(['a', 'p', 'm', 'o', 'n'])</a:t>
            </a:r>
          </a:p>
          <a:p>
            <a:r>
              <a:rPr lang="en-US" sz="1600" b="1" dirty="0" smtClean="0">
                <a:solidFill>
                  <a:schemeClr val="tx1"/>
                </a:solidFill>
                <a:latin typeface="Courier New" pitchFamily="49" charset="0"/>
                <a:cs typeface="Courier New" pitchFamily="49" charset="0"/>
              </a:rPr>
              <a:t># exclusive – either in a or in b but not in both</a:t>
            </a:r>
          </a:p>
          <a:p>
            <a:r>
              <a:rPr lang="en-US" sz="1600" b="1" dirty="0" smtClean="0">
                <a:solidFill>
                  <a:srgbClr val="3A6F9B"/>
                </a:solidFill>
                <a:latin typeface="Courier New" pitchFamily="49" charset="0"/>
                <a:cs typeface="Courier New" pitchFamily="49" charset="0"/>
              </a:rPr>
              <a:t>&gt;&gt;&gt; a ^ b</a:t>
            </a:r>
          </a:p>
          <a:p>
            <a:r>
              <a:rPr lang="en-US" sz="1600" b="1" dirty="0" smtClean="0">
                <a:solidFill>
                  <a:srgbClr val="3A6F9B"/>
                </a:solidFill>
                <a:latin typeface="Courier New" pitchFamily="49" charset="0"/>
                <a:cs typeface="Courier New" pitchFamily="49" charset="0"/>
              </a:rPr>
              <a:t>set(['a', 'p', 'r', 'e', 'm', 'l', 'o', 'n'])</a:t>
            </a:r>
            <a:endParaRPr lang="en-US" sz="1600" b="1" dirty="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3" cstate="print"/>
          <a:stretch>
            <a:fillRect/>
          </a:stretch>
        </p:blipFill>
        <p:spPr>
          <a:xfrm>
            <a:off x="3124200" y="2400300"/>
            <a:ext cx="914400" cy="914400"/>
          </a:xfrm>
          <a:prstGeom prst="rect">
            <a:avLst/>
          </a:prstGeom>
        </p:spPr>
      </p:pic>
      <p:sp>
        <p:nvSpPr>
          <p:cNvPr id="11" name="TextBox 10"/>
          <p:cNvSpPr txBox="1"/>
          <p:nvPr/>
        </p:nvSpPr>
        <p:spPr>
          <a:xfrm>
            <a:off x="4114800" y="2515969"/>
            <a:ext cx="4377096" cy="646331"/>
          </a:xfrm>
          <a:prstGeom prst="rect">
            <a:avLst/>
          </a:prstGeom>
          <a:noFill/>
        </p:spPr>
        <p:txBody>
          <a:bodyPr wrap="none" rtlCol="0">
            <a:spAutoFit/>
          </a:bodyPr>
          <a:lstStyle/>
          <a:p>
            <a:r>
              <a:rPr lang="en-US" sz="3600" b="1" dirty="0" smtClean="0">
                <a:solidFill>
                  <a:srgbClr val="3A6F9B"/>
                </a:solidFill>
                <a:latin typeface="+mj-lt"/>
              </a:rPr>
              <a:t>Chapter: File handling</a:t>
            </a:r>
            <a:endParaRPr lang="en-US" sz="3600" b="1" dirty="0">
              <a:solidFill>
                <a:srgbClr val="3A6F9B"/>
              </a:solidFill>
              <a:latin typeface="+mj-lt"/>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629246" cy="646331"/>
          </a:xfrm>
          <a:prstGeom prst="rect">
            <a:avLst/>
          </a:prstGeom>
          <a:noFill/>
        </p:spPr>
        <p:txBody>
          <a:bodyPr wrap="none" rtlCol="0">
            <a:spAutoFit/>
          </a:bodyPr>
          <a:lstStyle/>
          <a:p>
            <a:r>
              <a:rPr lang="en-US" sz="3600" b="1" dirty="0" smtClean="0">
                <a:solidFill>
                  <a:srgbClr val="3A6F9B"/>
                </a:solidFill>
                <a:latin typeface="+mj-lt"/>
              </a:rPr>
              <a:t>File handling</a:t>
            </a:r>
            <a:endParaRPr lang="en-US" sz="3600" b="1" dirty="0">
              <a:solidFill>
                <a:srgbClr val="3A6F9B"/>
              </a:solidFill>
              <a:latin typeface="+mj-lt"/>
            </a:endParaRPr>
          </a:p>
        </p:txBody>
      </p:sp>
      <p:sp>
        <p:nvSpPr>
          <p:cNvPr id="10" name="TextBox 9"/>
          <p:cNvSpPr txBox="1"/>
          <p:nvPr/>
        </p:nvSpPr>
        <p:spPr>
          <a:xfrm>
            <a:off x="685800" y="1866900"/>
            <a:ext cx="8229600" cy="369332"/>
          </a:xfrm>
          <a:prstGeom prst="rect">
            <a:avLst/>
          </a:prstGeom>
          <a:noFill/>
        </p:spPr>
        <p:txBody>
          <a:bodyPr wrap="square" rtlCol="0">
            <a:spAutoFit/>
          </a:bodyPr>
          <a:lstStyle/>
          <a:p>
            <a:pPr>
              <a:buClr>
                <a:srgbClr val="FFD32E"/>
              </a:buClr>
              <a:buFont typeface="Wingdings" pitchFamily="2" charset="2"/>
              <a:buChar char="Ø"/>
            </a:pPr>
            <a:r>
              <a:rPr lang="en-US" dirty="0" smtClean="0"/>
              <a:t>Before we can read or write to a file we need to obtain a handle to the file</a:t>
            </a:r>
            <a:endParaRPr lang="en-US" dirty="0"/>
          </a:p>
        </p:txBody>
      </p:sp>
      <p:sp>
        <p:nvSpPr>
          <p:cNvPr id="9" name="Rectangle 8"/>
          <p:cNvSpPr/>
          <p:nvPr/>
        </p:nvSpPr>
        <p:spPr>
          <a:xfrm>
            <a:off x="152400" y="2400300"/>
            <a:ext cx="8839200" cy="4572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dirty="0" err="1" smtClean="0">
                <a:solidFill>
                  <a:srgbClr val="3A6F9B"/>
                </a:solidFill>
                <a:latin typeface="Courier New" pitchFamily="49" charset="0"/>
                <a:cs typeface="Courier New" pitchFamily="49" charset="0"/>
              </a:rPr>
              <a:t>filehandler</a:t>
            </a:r>
            <a:r>
              <a:rPr lang="en-US" sz="1600" dirty="0" smtClean="0">
                <a:solidFill>
                  <a:srgbClr val="3A6F9B"/>
                </a:solidFill>
                <a:latin typeface="Courier New" pitchFamily="49" charset="0"/>
                <a:cs typeface="Courier New" pitchFamily="49" charset="0"/>
              </a:rPr>
              <a:t> = open(filename, mode)</a:t>
            </a:r>
          </a:p>
        </p:txBody>
      </p:sp>
      <p:sp>
        <p:nvSpPr>
          <p:cNvPr id="12" name="TextBox 11"/>
          <p:cNvSpPr txBox="1"/>
          <p:nvPr/>
        </p:nvSpPr>
        <p:spPr>
          <a:xfrm>
            <a:off x="762000" y="3021568"/>
            <a:ext cx="8229600" cy="1754326"/>
          </a:xfrm>
          <a:prstGeom prst="rect">
            <a:avLst/>
          </a:prstGeom>
          <a:noFill/>
        </p:spPr>
        <p:txBody>
          <a:bodyPr wrap="square" rtlCol="0">
            <a:spAutoFit/>
          </a:bodyPr>
          <a:lstStyle/>
          <a:p>
            <a:pPr>
              <a:buClr>
                <a:srgbClr val="FFD32E"/>
              </a:buClr>
              <a:buFont typeface="Wingdings" pitchFamily="2" charset="2"/>
              <a:buChar char="Ø"/>
            </a:pPr>
            <a:r>
              <a:rPr lang="en-US" i="1" dirty="0" err="1" smtClean="0"/>
              <a:t>filehandler</a:t>
            </a:r>
            <a:r>
              <a:rPr lang="en-US" dirty="0" smtClean="0"/>
              <a:t> is the reference that open() call returned</a:t>
            </a:r>
          </a:p>
          <a:p>
            <a:pPr>
              <a:buClr>
                <a:srgbClr val="FFD32E"/>
              </a:buClr>
              <a:buFont typeface="Wingdings" pitchFamily="2" charset="2"/>
              <a:buChar char="Ø"/>
            </a:pPr>
            <a:r>
              <a:rPr lang="en-US" i="1" dirty="0" smtClean="0"/>
              <a:t>filename </a:t>
            </a:r>
            <a:r>
              <a:rPr lang="en-US" dirty="0" smtClean="0"/>
              <a:t>is the </a:t>
            </a:r>
            <a:r>
              <a:rPr lang="en-US" dirty="0" err="1" smtClean="0"/>
              <a:t>filepath</a:t>
            </a:r>
            <a:r>
              <a:rPr lang="en-US" dirty="0" smtClean="0"/>
              <a:t> mentioned as a string</a:t>
            </a:r>
          </a:p>
          <a:p>
            <a:pPr>
              <a:buClr>
                <a:srgbClr val="FFD32E"/>
              </a:buClr>
              <a:buFont typeface="Wingdings" pitchFamily="2" charset="2"/>
              <a:buChar char="Ø"/>
            </a:pPr>
            <a:r>
              <a:rPr lang="en-US" i="1" dirty="0" smtClean="0"/>
              <a:t>mode  </a:t>
            </a:r>
            <a:r>
              <a:rPr lang="en-US" dirty="0" smtClean="0"/>
              <a:t>is a string which indicates the file type and what we want to do on it</a:t>
            </a:r>
          </a:p>
          <a:p>
            <a:pPr lvl="1">
              <a:buClr>
                <a:srgbClr val="FFD32E"/>
              </a:buClr>
              <a:buFont typeface="Wingdings" pitchFamily="2" charset="2"/>
              <a:buChar char="Ø"/>
            </a:pPr>
            <a:r>
              <a:rPr lang="en-US" dirty="0" smtClean="0"/>
              <a:t>First character of mode : r for read, w for write, x write </a:t>
            </a:r>
            <a:r>
              <a:rPr lang="en-US" dirty="0" err="1" smtClean="0"/>
              <a:t>iff</a:t>
            </a:r>
            <a:r>
              <a:rPr lang="en-US" dirty="0" smtClean="0"/>
              <a:t> file does not exist, a means append</a:t>
            </a:r>
          </a:p>
          <a:p>
            <a:pPr>
              <a:buClr>
                <a:srgbClr val="FFD32E"/>
              </a:buClr>
            </a:pPr>
            <a:r>
              <a:rPr lang="en-US" dirty="0" smtClean="0"/>
              <a:t>Lastly we need to close the file handle after we are done with some read or write</a:t>
            </a:r>
          </a:p>
        </p:txBody>
      </p:sp>
      <p:sp>
        <p:nvSpPr>
          <p:cNvPr id="13" name="Rectangle 12"/>
          <p:cNvSpPr/>
          <p:nvPr/>
        </p:nvSpPr>
        <p:spPr>
          <a:xfrm>
            <a:off x="228600" y="4838700"/>
            <a:ext cx="8839200" cy="4572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dirty="0" err="1" smtClean="0">
                <a:solidFill>
                  <a:srgbClr val="3A6F9B"/>
                </a:solidFill>
                <a:latin typeface="Courier New" pitchFamily="49" charset="0"/>
                <a:cs typeface="Courier New" pitchFamily="49" charset="0"/>
              </a:rPr>
              <a:t>filehandler.close</a:t>
            </a:r>
            <a:r>
              <a:rPr lang="en-US" sz="1600" dirty="0" smtClean="0">
                <a:solidFill>
                  <a:srgbClr val="3A6F9B"/>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160352" cy="646331"/>
          </a:xfrm>
          <a:prstGeom prst="rect">
            <a:avLst/>
          </a:prstGeom>
          <a:noFill/>
        </p:spPr>
        <p:txBody>
          <a:bodyPr wrap="none" rtlCol="0">
            <a:spAutoFit/>
          </a:bodyPr>
          <a:lstStyle/>
          <a:p>
            <a:r>
              <a:rPr lang="en-US" sz="3600" b="1" dirty="0" smtClean="0">
                <a:solidFill>
                  <a:srgbClr val="3A6F9B"/>
                </a:solidFill>
                <a:latin typeface="+mj-lt"/>
              </a:rPr>
              <a:t>Writing to a file</a:t>
            </a:r>
            <a:endParaRPr lang="en-US" sz="3600" b="1" dirty="0">
              <a:solidFill>
                <a:srgbClr val="3A6F9B"/>
              </a:solidFill>
              <a:latin typeface="+mj-lt"/>
            </a:endParaRPr>
          </a:p>
        </p:txBody>
      </p:sp>
      <p:sp>
        <p:nvSpPr>
          <p:cNvPr id="9" name="Rectangle 8"/>
          <p:cNvSpPr/>
          <p:nvPr/>
        </p:nvSpPr>
        <p:spPr>
          <a:xfrm>
            <a:off x="152400" y="1562100"/>
            <a:ext cx="88392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stringtowrite</a:t>
            </a:r>
            <a:r>
              <a:rPr lang="en-US" sz="1600" b="1" dirty="0" smtClean="0">
                <a:solidFill>
                  <a:schemeClr val="tx1"/>
                </a:solidFill>
                <a:latin typeface="Courier New" pitchFamily="49" charset="0"/>
                <a:cs typeface="Courier New" pitchFamily="49" charset="0"/>
              </a:rPr>
              <a:t> = '''I changed my password to \"incorrect\" so when ever I</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enter a wrong password it reminds me saying your password is incorrect''‘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fh</a:t>
            </a:r>
            <a:r>
              <a:rPr lang="en-US" sz="1600" b="1" dirty="0" smtClean="0">
                <a:solidFill>
                  <a:schemeClr val="tx1"/>
                </a:solidFill>
                <a:latin typeface="Courier New" pitchFamily="49" charset="0"/>
                <a:cs typeface="Courier New" pitchFamily="49" charset="0"/>
              </a:rPr>
              <a:t>= open('trialfile.txt', 'wt')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fh.write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stringtowrite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fh.close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fh</a:t>
            </a:r>
            <a:r>
              <a:rPr lang="en-US" sz="1600" b="1" dirty="0" smtClean="0">
                <a:solidFill>
                  <a:schemeClr val="tx1"/>
                </a:solidFill>
                <a:latin typeface="Courier New" pitchFamily="49" charset="0"/>
                <a:cs typeface="Courier New" pitchFamily="49" charset="0"/>
              </a:rPr>
              <a:t>= open('C:/users/aditya/desktop/trialfile.txt', 'wt')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fh.write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stringtowrite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fh.close</a:t>
            </a:r>
            <a:r>
              <a:rPr lang="en-US" sz="1600" b="1" dirty="0" smtClean="0">
                <a:solidFill>
                  <a:schemeClr val="tx1"/>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801490" cy="646331"/>
          </a:xfrm>
          <a:prstGeom prst="rect">
            <a:avLst/>
          </a:prstGeom>
          <a:noFill/>
        </p:spPr>
        <p:txBody>
          <a:bodyPr wrap="none" rtlCol="0">
            <a:spAutoFit/>
          </a:bodyPr>
          <a:lstStyle/>
          <a:p>
            <a:r>
              <a:rPr lang="en-US" sz="3600" b="1" dirty="0" smtClean="0">
                <a:solidFill>
                  <a:srgbClr val="3A6F9B"/>
                </a:solidFill>
                <a:latin typeface="+mj-lt"/>
              </a:rPr>
              <a:t>Reading from a file</a:t>
            </a:r>
            <a:endParaRPr lang="en-US" sz="3600" b="1" dirty="0">
              <a:solidFill>
                <a:srgbClr val="3A6F9B"/>
              </a:solidFill>
              <a:latin typeface="+mj-lt"/>
            </a:endParaRPr>
          </a:p>
        </p:txBody>
      </p:sp>
      <p:sp>
        <p:nvSpPr>
          <p:cNvPr id="9" name="Rectangle 8"/>
          <p:cNvSpPr/>
          <p:nvPr/>
        </p:nvSpPr>
        <p:spPr>
          <a:xfrm>
            <a:off x="152400" y="1562100"/>
            <a:ext cx="88392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filehandle</a:t>
            </a:r>
            <a:r>
              <a:rPr lang="en-US" sz="1600" b="1" dirty="0" smtClean="0">
                <a:solidFill>
                  <a:schemeClr val="tx1"/>
                </a:solidFill>
                <a:latin typeface="Courier New" pitchFamily="49" charset="0"/>
                <a:cs typeface="Courier New" pitchFamily="49" charset="0"/>
              </a:rPr>
              <a:t> = open('trialfile.txt', '</a:t>
            </a:r>
            <a:r>
              <a:rPr lang="en-US" sz="1600" b="1" dirty="0" err="1" smtClean="0">
                <a:solidFill>
                  <a:schemeClr val="tx1"/>
                </a:solidFill>
                <a:latin typeface="Courier New" pitchFamily="49" charset="0"/>
                <a:cs typeface="Courier New" pitchFamily="49" charset="0"/>
              </a:rPr>
              <a:t>rt</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for line in </a:t>
            </a:r>
            <a:r>
              <a:rPr lang="en-US" sz="1600" b="1" dirty="0" err="1" smtClean="0">
                <a:solidFill>
                  <a:schemeClr val="tx1"/>
                </a:solidFill>
                <a:latin typeface="Courier New" pitchFamily="49" charset="0"/>
                <a:cs typeface="Courier New" pitchFamily="49" charset="0"/>
              </a:rPr>
              <a:t>filehandle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line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filehandle.close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filehandle</a:t>
            </a:r>
            <a:r>
              <a:rPr lang="en-US" sz="1600" b="1" dirty="0" smtClean="0">
                <a:solidFill>
                  <a:schemeClr val="tx1"/>
                </a:solidFill>
                <a:latin typeface="Courier New" pitchFamily="49" charset="0"/>
                <a:cs typeface="Courier New" pitchFamily="49" charset="0"/>
              </a:rPr>
              <a:t> = open('trialfile.txt', '</a:t>
            </a:r>
            <a:r>
              <a:rPr lang="en-US" sz="1600" b="1" dirty="0" err="1" smtClean="0">
                <a:solidFill>
                  <a:schemeClr val="tx1"/>
                </a:solidFill>
                <a:latin typeface="Courier New" pitchFamily="49" charset="0"/>
                <a:cs typeface="Courier New" pitchFamily="49" charset="0"/>
              </a:rPr>
              <a:t>rt</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alllines</a:t>
            </a:r>
            <a:r>
              <a:rPr lang="en-US" sz="1600" b="1" dirty="0" smtClean="0">
                <a:solidFill>
                  <a:schemeClr val="tx1"/>
                </a:solidFill>
                <a:latin typeface="Courier New" pitchFamily="49" charset="0"/>
                <a:cs typeface="Courier New" pitchFamily="49" charset="0"/>
              </a:rPr>
              <a:t> = </a:t>
            </a:r>
            <a:r>
              <a:rPr lang="en-US" sz="1600" b="1" dirty="0" err="1" smtClean="0">
                <a:solidFill>
                  <a:schemeClr val="tx1"/>
                </a:solidFill>
                <a:latin typeface="Courier New" pitchFamily="49" charset="0"/>
                <a:cs typeface="Courier New" pitchFamily="49" charset="0"/>
              </a:rPr>
              <a:t>filehandle.readlines</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alllines</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endParaRPr lang="en-US" sz="1600" b="1" dirty="0" err="1"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7420878" cy="646331"/>
          </a:xfrm>
          <a:prstGeom prst="rect">
            <a:avLst/>
          </a:prstGeom>
          <a:noFill/>
        </p:spPr>
        <p:txBody>
          <a:bodyPr wrap="none" rtlCol="0">
            <a:spAutoFit/>
          </a:bodyPr>
          <a:lstStyle/>
          <a:p>
            <a:r>
              <a:rPr lang="en-US" sz="3600" b="1" dirty="0" smtClean="0">
                <a:solidFill>
                  <a:srgbClr val="3A6F9B"/>
                </a:solidFill>
                <a:latin typeface="+mj-lt"/>
              </a:rPr>
              <a:t>Reading from a file – chunked reading</a:t>
            </a:r>
            <a:endParaRPr lang="en-US" sz="3600" b="1" dirty="0">
              <a:solidFill>
                <a:srgbClr val="3A6F9B"/>
              </a:solidFill>
              <a:latin typeface="+mj-lt"/>
            </a:endParaRPr>
          </a:p>
        </p:txBody>
      </p:sp>
      <p:sp>
        <p:nvSpPr>
          <p:cNvPr id="9" name="Rectangle 8"/>
          <p:cNvSpPr/>
          <p:nvPr/>
        </p:nvSpPr>
        <p:spPr>
          <a:xfrm>
            <a:off x="152400" y="1562100"/>
            <a:ext cx="88392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fh</a:t>
            </a:r>
            <a:r>
              <a:rPr lang="en-US" sz="1600" b="1" dirty="0" smtClean="0">
                <a:solidFill>
                  <a:schemeClr val="tx1"/>
                </a:solidFill>
                <a:latin typeface="Courier New" pitchFamily="49" charset="0"/>
                <a:cs typeface="Courier New" pitchFamily="49" charset="0"/>
              </a:rPr>
              <a:t> = open('C:/users/aditya/desktop/</a:t>
            </a:r>
            <a:r>
              <a:rPr lang="en-US" sz="1600" b="1" dirty="0" err="1" smtClean="0">
                <a:solidFill>
                  <a:schemeClr val="tx1"/>
                </a:solidFill>
                <a:latin typeface="Courier New" pitchFamily="49" charset="0"/>
                <a:cs typeface="Courier New" pitchFamily="49" charset="0"/>
              </a:rPr>
              <a:t>trialfile.txt','r</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chunk=3</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while True: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mytext</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fh.read</a:t>
            </a:r>
            <a:r>
              <a:rPr lang="en-US" sz="1600" b="1" dirty="0" smtClean="0">
                <a:solidFill>
                  <a:schemeClr val="tx1"/>
                </a:solidFill>
                <a:latin typeface="Courier New" pitchFamily="49" charset="0"/>
                <a:cs typeface="Courier New" pitchFamily="49" charset="0"/>
              </a:rPr>
              <a:t>(chunk)</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if not </a:t>
            </a:r>
            <a:r>
              <a:rPr lang="en-US" sz="1600" b="1" dirty="0" err="1" smtClean="0">
                <a:solidFill>
                  <a:schemeClr val="tx1"/>
                </a:solidFill>
                <a:latin typeface="Courier New" pitchFamily="49" charset="0"/>
                <a:cs typeface="Courier New" pitchFamily="49" charset="0"/>
              </a:rPr>
              <a:t>mytext</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break</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a:t>
            </a:r>
            <a:r>
              <a:rPr lang="en-US" sz="1600" b="1" dirty="0" err="1" smtClean="0">
                <a:solidFill>
                  <a:schemeClr val="tx1"/>
                </a:solidFill>
                <a:latin typeface="Courier New" pitchFamily="49" charset="0"/>
                <a:cs typeface="Courier New" pitchFamily="49" charset="0"/>
              </a:rPr>
              <a:t>mytext</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endParaRPr lang="en-US" sz="1600" b="1" dirty="0" err="1"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285614" cy="646331"/>
          </a:xfrm>
          <a:prstGeom prst="rect">
            <a:avLst/>
          </a:prstGeom>
          <a:noFill/>
        </p:spPr>
        <p:txBody>
          <a:bodyPr wrap="none" rtlCol="0">
            <a:spAutoFit/>
          </a:bodyPr>
          <a:lstStyle/>
          <a:p>
            <a:r>
              <a:rPr lang="en-US" sz="3600" b="1" dirty="0" smtClean="0">
                <a:solidFill>
                  <a:srgbClr val="3A6F9B"/>
                </a:solidFill>
                <a:latin typeface="+mj-lt"/>
              </a:rPr>
              <a:t>Why should I love python?</a:t>
            </a:r>
            <a:endParaRPr lang="en-US" sz="3600" b="1" dirty="0">
              <a:solidFill>
                <a:srgbClr val="3A6F9B"/>
              </a:solidFill>
              <a:latin typeface="+mj-lt"/>
            </a:endParaRPr>
          </a:p>
        </p:txBody>
      </p:sp>
      <p:sp>
        <p:nvSpPr>
          <p:cNvPr id="15" name="TextBox 14"/>
          <p:cNvSpPr txBox="1"/>
          <p:nvPr/>
        </p:nvSpPr>
        <p:spPr>
          <a:xfrm>
            <a:off x="609600" y="1562100"/>
            <a:ext cx="7880684" cy="646331"/>
          </a:xfrm>
          <a:prstGeom prst="rect">
            <a:avLst/>
          </a:prstGeom>
          <a:noFill/>
        </p:spPr>
        <p:txBody>
          <a:bodyPr wrap="none" rtlCol="0">
            <a:spAutoFit/>
          </a:bodyPr>
          <a:lstStyle/>
          <a:p>
            <a:r>
              <a:rPr lang="en-US" dirty="0" smtClean="0">
                <a:solidFill>
                  <a:srgbClr val="3A6F9B"/>
                </a:solidFill>
              </a:rPr>
              <a:t>Python is as readable as a pseudo code. </a:t>
            </a:r>
          </a:p>
          <a:p>
            <a:r>
              <a:rPr lang="en-US" dirty="0" smtClean="0">
                <a:solidFill>
                  <a:srgbClr val="3A6F9B"/>
                </a:solidFill>
              </a:rPr>
              <a:t>Readability is very important because very often code is read more than its written</a:t>
            </a:r>
            <a:endParaRPr lang="en-US" dirty="0">
              <a:solidFill>
                <a:srgbClr val="3A6F9B"/>
              </a:solidFill>
            </a:endParaRPr>
          </a:p>
        </p:txBody>
      </p:sp>
      <p:sp>
        <p:nvSpPr>
          <p:cNvPr id="25" name="Rectangle 24"/>
          <p:cNvSpPr/>
          <p:nvPr/>
        </p:nvSpPr>
        <p:spPr>
          <a:xfrm>
            <a:off x="152400" y="2476500"/>
            <a:ext cx="8839200" cy="2514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fileHandle = open(“somefile.txt”, “r”) </a:t>
            </a:r>
          </a:p>
          <a:p>
            <a:pPr lvl="0" eaLnBrk="0" fontAlgn="base" hangingPunct="0">
              <a:spcBef>
                <a:spcPct val="0"/>
              </a:spcBef>
              <a:spcAft>
                <a:spcPct val="0"/>
              </a:spcAft>
            </a:pPr>
            <a:endParaRPr lang="en-US" sz="1600"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for line in fileHandle: </a:t>
            </a:r>
          </a:p>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    print line</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636987" cy="646331"/>
          </a:xfrm>
          <a:prstGeom prst="rect">
            <a:avLst/>
          </a:prstGeom>
          <a:noFill/>
        </p:spPr>
        <p:txBody>
          <a:bodyPr wrap="none" rtlCol="0">
            <a:spAutoFit/>
          </a:bodyPr>
          <a:lstStyle/>
          <a:p>
            <a:r>
              <a:rPr lang="en-US" sz="3600" b="1" dirty="0" smtClean="0">
                <a:solidFill>
                  <a:srgbClr val="3A6F9B"/>
                </a:solidFill>
                <a:latin typeface="+mj-lt"/>
              </a:rPr>
              <a:t>seeking</a:t>
            </a:r>
            <a:endParaRPr lang="en-US" sz="3600" b="1" dirty="0">
              <a:solidFill>
                <a:srgbClr val="3A6F9B"/>
              </a:solidFill>
              <a:latin typeface="+mj-lt"/>
            </a:endParaRPr>
          </a:p>
        </p:txBody>
      </p:sp>
      <p:sp>
        <p:nvSpPr>
          <p:cNvPr id="9" name="Rectangle 8"/>
          <p:cNvSpPr/>
          <p:nvPr/>
        </p:nvSpPr>
        <p:spPr>
          <a:xfrm>
            <a:off x="152400" y="2171700"/>
            <a:ext cx="8839200" cy="3048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for line in </a:t>
            </a:r>
            <a:r>
              <a:rPr lang="en-US" sz="1600" b="1" dirty="0" err="1" smtClean="0">
                <a:solidFill>
                  <a:schemeClr val="tx1"/>
                </a:solidFill>
                <a:latin typeface="Courier New" pitchFamily="49" charset="0"/>
                <a:cs typeface="Courier New" pitchFamily="49" charset="0"/>
              </a:rPr>
              <a:t>filehandle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line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filehandle.seek</a:t>
            </a:r>
            <a:r>
              <a:rPr lang="en-US" sz="1600" b="1" dirty="0" smtClean="0">
                <a:solidFill>
                  <a:schemeClr val="tx1"/>
                </a:solidFill>
                <a:latin typeface="Courier New" pitchFamily="49" charset="0"/>
                <a:cs typeface="Courier New" pitchFamily="49" charset="0"/>
              </a:rPr>
              <a:t>(0)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for line in </a:t>
            </a:r>
            <a:r>
              <a:rPr lang="en-US" sz="1600" b="1" dirty="0" err="1" smtClean="0">
                <a:solidFill>
                  <a:schemeClr val="tx1"/>
                </a:solidFill>
                <a:latin typeface="Courier New" pitchFamily="49" charset="0"/>
                <a:cs typeface="Courier New" pitchFamily="49" charset="0"/>
              </a:rPr>
              <a:t>filehandle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line</a:t>
            </a:r>
          </a:p>
          <a:p>
            <a:pPr eaLnBrk="0" fontAlgn="base" hangingPunct="0">
              <a:spcBef>
                <a:spcPct val="0"/>
              </a:spcBef>
              <a:spcAft>
                <a:spcPct val="0"/>
              </a:spcAft>
            </a:pPr>
            <a:endParaRPr lang="en-US" sz="1600" b="1" dirty="0" err="1" smtClean="0">
              <a:solidFill>
                <a:schemeClr val="tx1"/>
              </a:solidFill>
              <a:latin typeface="Courier New" pitchFamily="49" charset="0"/>
              <a:cs typeface="Courier New" pitchFamily="49" charset="0"/>
            </a:endParaRPr>
          </a:p>
        </p:txBody>
      </p:sp>
      <p:sp>
        <p:nvSpPr>
          <p:cNvPr id="10" name="TextBox 9"/>
          <p:cNvSpPr txBox="1"/>
          <p:nvPr/>
        </p:nvSpPr>
        <p:spPr>
          <a:xfrm>
            <a:off x="776283" y="1638300"/>
            <a:ext cx="3414717" cy="369332"/>
          </a:xfrm>
          <a:prstGeom prst="rect">
            <a:avLst/>
          </a:prstGeom>
          <a:noFill/>
        </p:spPr>
        <p:txBody>
          <a:bodyPr wrap="none" rtlCol="0">
            <a:spAutoFit/>
          </a:bodyPr>
          <a:lstStyle/>
          <a:p>
            <a:r>
              <a:rPr lang="en-US" dirty="0" smtClean="0"/>
              <a:t>Continuing from previous example</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934504" cy="646331"/>
          </a:xfrm>
          <a:prstGeom prst="rect">
            <a:avLst/>
          </a:prstGeom>
          <a:noFill/>
        </p:spPr>
        <p:txBody>
          <a:bodyPr wrap="none" rtlCol="0">
            <a:spAutoFit/>
          </a:bodyPr>
          <a:lstStyle/>
          <a:p>
            <a:r>
              <a:rPr lang="en-US" sz="3600" b="1" dirty="0" smtClean="0">
                <a:solidFill>
                  <a:srgbClr val="3A6F9B"/>
                </a:solidFill>
                <a:latin typeface="+mj-lt"/>
              </a:rPr>
              <a:t>Lab work</a:t>
            </a:r>
            <a:endParaRPr lang="en-US" sz="3600" b="1" dirty="0">
              <a:solidFill>
                <a:srgbClr val="3A6F9B"/>
              </a:solidFill>
              <a:latin typeface="+mj-lt"/>
            </a:endParaRPr>
          </a:p>
        </p:txBody>
      </p:sp>
      <p:graphicFrame>
        <p:nvGraphicFramePr>
          <p:cNvPr id="9" name="Diagram 8"/>
          <p:cNvGraphicFramePr/>
          <p:nvPr/>
        </p:nvGraphicFramePr>
        <p:xfrm>
          <a:off x="1219200" y="1943100"/>
          <a:ext cx="6400800" cy="1905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3" cstate="print"/>
          <a:stretch>
            <a:fillRect/>
          </a:stretch>
        </p:blipFill>
        <p:spPr>
          <a:xfrm>
            <a:off x="3124200" y="2400300"/>
            <a:ext cx="914400" cy="914400"/>
          </a:xfrm>
          <a:prstGeom prst="rect">
            <a:avLst/>
          </a:prstGeom>
        </p:spPr>
      </p:pic>
      <p:sp>
        <p:nvSpPr>
          <p:cNvPr id="11" name="TextBox 10"/>
          <p:cNvSpPr txBox="1"/>
          <p:nvPr/>
        </p:nvSpPr>
        <p:spPr>
          <a:xfrm>
            <a:off x="4114800" y="2515969"/>
            <a:ext cx="4663200" cy="646331"/>
          </a:xfrm>
          <a:prstGeom prst="rect">
            <a:avLst/>
          </a:prstGeom>
          <a:noFill/>
        </p:spPr>
        <p:txBody>
          <a:bodyPr wrap="none" rtlCol="0">
            <a:spAutoFit/>
          </a:bodyPr>
          <a:lstStyle/>
          <a:p>
            <a:r>
              <a:rPr lang="en-US" sz="3600" b="1" dirty="0" smtClean="0">
                <a:solidFill>
                  <a:srgbClr val="3A6F9B"/>
                </a:solidFill>
                <a:latin typeface="+mj-lt"/>
              </a:rPr>
              <a:t>Chapter: Error handling</a:t>
            </a:r>
            <a:endParaRPr lang="en-US" sz="3600" b="1" dirty="0">
              <a:solidFill>
                <a:srgbClr val="3A6F9B"/>
              </a:solidFill>
              <a:latin typeface="+mj-lt"/>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321131" cy="646331"/>
          </a:xfrm>
          <a:prstGeom prst="rect">
            <a:avLst/>
          </a:prstGeom>
          <a:noFill/>
        </p:spPr>
        <p:txBody>
          <a:bodyPr wrap="none" rtlCol="0">
            <a:spAutoFit/>
          </a:bodyPr>
          <a:lstStyle/>
          <a:p>
            <a:r>
              <a:rPr lang="en-US" sz="3600" b="1" dirty="0" smtClean="0">
                <a:solidFill>
                  <a:srgbClr val="3A6F9B"/>
                </a:solidFill>
                <a:latin typeface="+mj-lt"/>
              </a:rPr>
              <a:t>Errors</a:t>
            </a:r>
            <a:endParaRPr lang="en-US" sz="3600" b="1" dirty="0">
              <a:solidFill>
                <a:srgbClr val="3A6F9B"/>
              </a:solidFill>
              <a:latin typeface="+mj-lt"/>
            </a:endParaRPr>
          </a:p>
        </p:txBody>
      </p:sp>
      <p:sp>
        <p:nvSpPr>
          <p:cNvPr id="10" name="TextBox 9"/>
          <p:cNvSpPr txBox="1"/>
          <p:nvPr/>
        </p:nvSpPr>
        <p:spPr>
          <a:xfrm>
            <a:off x="685800" y="1866900"/>
            <a:ext cx="8229600" cy="1754326"/>
          </a:xfrm>
          <a:prstGeom prst="rect">
            <a:avLst/>
          </a:prstGeom>
          <a:noFill/>
        </p:spPr>
        <p:txBody>
          <a:bodyPr wrap="square" rtlCol="0">
            <a:spAutoFit/>
          </a:bodyPr>
          <a:lstStyle/>
          <a:p>
            <a:pPr>
              <a:buClr>
                <a:srgbClr val="FFD32E"/>
              </a:buClr>
              <a:buFont typeface="Wingdings" pitchFamily="2" charset="2"/>
              <a:buChar char="Ø"/>
            </a:pPr>
            <a:r>
              <a:rPr lang="en-US" dirty="0" smtClean="0"/>
              <a:t>We have already encountered a lot of errors or exceptions</a:t>
            </a:r>
          </a:p>
          <a:p>
            <a:pPr lvl="1">
              <a:buClr>
                <a:srgbClr val="FFD32E"/>
              </a:buClr>
              <a:buFont typeface="Wingdings" pitchFamily="2" charset="2"/>
              <a:buChar char="Ø"/>
            </a:pPr>
            <a:r>
              <a:rPr lang="en-US" dirty="0" err="1" smtClean="0"/>
              <a:t>ZeroDivisionError</a:t>
            </a:r>
            <a:endParaRPr lang="en-US" dirty="0" smtClean="0"/>
          </a:p>
          <a:p>
            <a:pPr lvl="1">
              <a:buClr>
                <a:srgbClr val="FFD32E"/>
              </a:buClr>
              <a:buFont typeface="Wingdings" pitchFamily="2" charset="2"/>
              <a:buChar char="Ø"/>
            </a:pPr>
            <a:r>
              <a:rPr lang="en-US" dirty="0" smtClean="0"/>
              <a:t>NameError</a:t>
            </a:r>
          </a:p>
          <a:p>
            <a:pPr lvl="1">
              <a:buClr>
                <a:srgbClr val="FFD32E"/>
              </a:buClr>
              <a:buFont typeface="Wingdings" pitchFamily="2" charset="2"/>
              <a:buChar char="Ø"/>
            </a:pPr>
            <a:r>
              <a:rPr lang="en-US" dirty="0" smtClean="0"/>
              <a:t>IndexError</a:t>
            </a:r>
          </a:p>
          <a:p>
            <a:pPr lvl="1">
              <a:buClr>
                <a:srgbClr val="FFD32E"/>
              </a:buClr>
              <a:buFont typeface="Wingdings" pitchFamily="2" charset="2"/>
              <a:buChar char="Ø"/>
            </a:pPr>
            <a:r>
              <a:rPr lang="en-US" dirty="0" err="1" smtClean="0"/>
              <a:t>ValueError</a:t>
            </a:r>
            <a:endParaRPr lang="en-US" dirty="0" smtClean="0"/>
          </a:p>
          <a:p>
            <a:pPr lvl="1">
              <a:buClr>
                <a:srgbClr val="FFD32E"/>
              </a:buClr>
              <a:buFont typeface="Wingdings" pitchFamily="2" charset="2"/>
              <a:buChar char="Ø"/>
            </a:pPr>
            <a:r>
              <a:rPr lang="en-US" dirty="0" smtClean="0"/>
              <a:t>TypeError</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520964" cy="646331"/>
          </a:xfrm>
          <a:prstGeom prst="rect">
            <a:avLst/>
          </a:prstGeom>
          <a:noFill/>
        </p:spPr>
        <p:txBody>
          <a:bodyPr wrap="none" rtlCol="0">
            <a:spAutoFit/>
          </a:bodyPr>
          <a:lstStyle/>
          <a:p>
            <a:r>
              <a:rPr lang="en-US" sz="3600" b="1" dirty="0" smtClean="0">
                <a:solidFill>
                  <a:srgbClr val="3A6F9B"/>
                </a:solidFill>
                <a:latin typeface="+mj-lt"/>
              </a:rPr>
              <a:t>Handle Exception</a:t>
            </a:r>
            <a:endParaRPr lang="en-US" sz="3600" b="1" dirty="0">
              <a:solidFill>
                <a:srgbClr val="3A6F9B"/>
              </a:solidFill>
              <a:latin typeface="+mj-lt"/>
            </a:endParaRPr>
          </a:p>
        </p:txBody>
      </p:sp>
      <p:sp>
        <p:nvSpPr>
          <p:cNvPr id="9" name="Rectangle 8"/>
          <p:cNvSpPr/>
          <p:nvPr/>
        </p:nvSpPr>
        <p:spPr>
          <a:xfrm>
            <a:off x="152400" y="1562100"/>
            <a:ext cx="88392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a=list('</a:t>
            </a:r>
            <a:r>
              <a:rPr lang="en-US" sz="1600" b="1" dirty="0" err="1" smtClean="0">
                <a:solidFill>
                  <a:schemeClr val="tx1"/>
                </a:solidFill>
                <a:latin typeface="Courier New" pitchFamily="49" charset="0"/>
                <a:cs typeface="Courier New" pitchFamily="49" charset="0"/>
              </a:rPr>
              <a:t>abcdefghij</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try:</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a[11]</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except: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"Position out of bound"</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Position out of bound</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try:</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a[9]</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except: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"Position out of bound"</a:t>
            </a:r>
          </a:p>
          <a:p>
            <a:pPr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	</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'j'</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232138" cy="646331"/>
          </a:xfrm>
          <a:prstGeom prst="rect">
            <a:avLst/>
          </a:prstGeom>
          <a:noFill/>
        </p:spPr>
        <p:txBody>
          <a:bodyPr wrap="none" rtlCol="0">
            <a:spAutoFit/>
          </a:bodyPr>
          <a:lstStyle/>
          <a:p>
            <a:r>
              <a:rPr lang="en-US" sz="3600" b="1" dirty="0" smtClean="0">
                <a:solidFill>
                  <a:srgbClr val="3A6F9B"/>
                </a:solidFill>
                <a:latin typeface="+mj-lt"/>
              </a:rPr>
              <a:t>Handle multiple exception</a:t>
            </a:r>
            <a:endParaRPr lang="en-US" sz="3600" b="1" dirty="0">
              <a:solidFill>
                <a:srgbClr val="3A6F9B"/>
              </a:solidFill>
              <a:latin typeface="+mj-lt"/>
            </a:endParaRPr>
          </a:p>
        </p:txBody>
      </p:sp>
      <p:sp>
        <p:nvSpPr>
          <p:cNvPr id="9" name="Rectangle 8"/>
          <p:cNvSpPr/>
          <p:nvPr/>
        </p:nvSpPr>
        <p:spPr>
          <a:xfrm>
            <a:off x="152400" y="1562100"/>
            <a:ext cx="43434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try:</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a[11]</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a=a/0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except IndexError as err:</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err</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except Exception as err:</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err</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list index out of range</a:t>
            </a:r>
          </a:p>
        </p:txBody>
      </p:sp>
      <p:sp>
        <p:nvSpPr>
          <p:cNvPr id="10" name="Rectangle 9"/>
          <p:cNvSpPr/>
          <p:nvPr/>
        </p:nvSpPr>
        <p:spPr>
          <a:xfrm>
            <a:off x="4648200" y="1485900"/>
            <a:ext cx="43434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try:</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a[7]</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a=10/0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except IndexError as err:</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err</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except Exception as err:</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err</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'h'</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integer division or modulo by zero</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3" cstate="print"/>
          <a:stretch>
            <a:fillRect/>
          </a:stretch>
        </p:blipFill>
        <p:spPr>
          <a:xfrm>
            <a:off x="3124200" y="2400300"/>
            <a:ext cx="914400" cy="914400"/>
          </a:xfrm>
          <a:prstGeom prst="rect">
            <a:avLst/>
          </a:prstGeom>
        </p:spPr>
      </p:pic>
      <p:sp>
        <p:nvSpPr>
          <p:cNvPr id="11" name="TextBox 10"/>
          <p:cNvSpPr txBox="1"/>
          <p:nvPr/>
        </p:nvSpPr>
        <p:spPr>
          <a:xfrm>
            <a:off x="4114800" y="2515969"/>
            <a:ext cx="3612464" cy="646331"/>
          </a:xfrm>
          <a:prstGeom prst="rect">
            <a:avLst/>
          </a:prstGeom>
          <a:noFill/>
        </p:spPr>
        <p:txBody>
          <a:bodyPr wrap="none" rtlCol="0">
            <a:spAutoFit/>
          </a:bodyPr>
          <a:lstStyle/>
          <a:p>
            <a:r>
              <a:rPr lang="en-US" sz="3600" b="1" dirty="0" smtClean="0">
                <a:solidFill>
                  <a:srgbClr val="3A6F9B"/>
                </a:solidFill>
                <a:latin typeface="+mj-lt"/>
              </a:rPr>
              <a:t>Chapter: Modules</a:t>
            </a:r>
            <a:endParaRPr lang="en-US" sz="3600" b="1" dirty="0">
              <a:solidFill>
                <a:srgbClr val="3A6F9B"/>
              </a:solidFill>
              <a:latin typeface="+mj-lt"/>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864613" cy="646331"/>
          </a:xfrm>
          <a:prstGeom prst="rect">
            <a:avLst/>
          </a:prstGeom>
          <a:noFill/>
        </p:spPr>
        <p:txBody>
          <a:bodyPr wrap="none" rtlCol="0">
            <a:spAutoFit/>
          </a:bodyPr>
          <a:lstStyle/>
          <a:p>
            <a:r>
              <a:rPr lang="en-US" sz="3600" b="1" dirty="0" smtClean="0">
                <a:solidFill>
                  <a:srgbClr val="3A6F9B"/>
                </a:solidFill>
                <a:latin typeface="+mj-lt"/>
              </a:rPr>
              <a:t>Modules</a:t>
            </a:r>
            <a:endParaRPr lang="en-US" sz="3600" b="1" dirty="0">
              <a:solidFill>
                <a:srgbClr val="3A6F9B"/>
              </a:solidFill>
              <a:latin typeface="+mj-lt"/>
            </a:endParaRPr>
          </a:p>
        </p:txBody>
      </p:sp>
      <p:sp>
        <p:nvSpPr>
          <p:cNvPr id="10" name="TextBox 9"/>
          <p:cNvSpPr txBox="1"/>
          <p:nvPr/>
        </p:nvSpPr>
        <p:spPr>
          <a:xfrm>
            <a:off x="685800" y="1866900"/>
            <a:ext cx="8229600" cy="369332"/>
          </a:xfrm>
          <a:prstGeom prst="rect">
            <a:avLst/>
          </a:prstGeom>
          <a:noFill/>
        </p:spPr>
        <p:txBody>
          <a:bodyPr wrap="square" rtlCol="0">
            <a:spAutoFit/>
          </a:bodyPr>
          <a:lstStyle/>
          <a:p>
            <a:pPr>
              <a:buClr>
                <a:srgbClr val="FFD32E"/>
              </a:buClr>
              <a:buFont typeface="Wingdings" pitchFamily="2" charset="2"/>
              <a:buChar char="Ø"/>
            </a:pPr>
            <a:r>
              <a:rPr lang="en-US" dirty="0" smtClean="0"/>
              <a:t>Modules are files containing Python definitions and statements (ex. </a:t>
            </a:r>
            <a:r>
              <a:rPr lang="en-US" i="1" dirty="0" smtClean="0"/>
              <a:t>mymodule</a:t>
            </a:r>
            <a:r>
              <a:rPr lang="en-US" dirty="0" smtClean="0"/>
              <a:t>.py)</a:t>
            </a:r>
          </a:p>
        </p:txBody>
      </p:sp>
      <p:sp>
        <p:nvSpPr>
          <p:cNvPr id="9" name="Rectangle 8"/>
          <p:cNvSpPr/>
          <p:nvPr/>
        </p:nvSpPr>
        <p:spPr>
          <a:xfrm>
            <a:off x="152400" y="2247900"/>
            <a:ext cx="8839200" cy="4572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import </a:t>
            </a:r>
            <a:r>
              <a:rPr lang="en-US" sz="1600" dirty="0" err="1" smtClean="0">
                <a:solidFill>
                  <a:srgbClr val="3A6F9B"/>
                </a:solidFill>
                <a:latin typeface="Courier New" pitchFamily="49" charset="0"/>
                <a:cs typeface="Courier New" pitchFamily="49" charset="0"/>
              </a:rPr>
              <a:t>mymodule</a:t>
            </a:r>
            <a:endParaRPr lang="en-US" sz="1600" dirty="0" smtClean="0">
              <a:solidFill>
                <a:srgbClr val="3A6F9B"/>
              </a:solidFill>
              <a:latin typeface="Courier New" pitchFamily="49" charset="0"/>
              <a:cs typeface="Courier New" pitchFamily="49" charset="0"/>
            </a:endParaRPr>
          </a:p>
        </p:txBody>
      </p:sp>
      <p:sp>
        <p:nvSpPr>
          <p:cNvPr id="12" name="TextBox 11"/>
          <p:cNvSpPr txBox="1"/>
          <p:nvPr/>
        </p:nvSpPr>
        <p:spPr>
          <a:xfrm>
            <a:off x="762000" y="3009900"/>
            <a:ext cx="8229600" cy="369332"/>
          </a:xfrm>
          <a:prstGeom prst="rect">
            <a:avLst/>
          </a:prstGeom>
          <a:noFill/>
        </p:spPr>
        <p:txBody>
          <a:bodyPr wrap="square" rtlCol="0">
            <a:spAutoFit/>
          </a:bodyPr>
          <a:lstStyle/>
          <a:p>
            <a:pPr>
              <a:buClr>
                <a:srgbClr val="FFD32E"/>
              </a:buClr>
              <a:buFont typeface="Wingdings" pitchFamily="2" charset="2"/>
              <a:buChar char="Ø"/>
            </a:pPr>
            <a:r>
              <a:rPr lang="en-US" dirty="0" smtClean="0"/>
              <a:t>If my mymodule.py has a function by name </a:t>
            </a:r>
            <a:r>
              <a:rPr lang="en-US" dirty="0" err="1" smtClean="0"/>
              <a:t>myfunc</a:t>
            </a:r>
            <a:r>
              <a:rPr lang="en-US" dirty="0" smtClean="0"/>
              <a:t>. Then you can call that using</a:t>
            </a:r>
          </a:p>
        </p:txBody>
      </p:sp>
      <p:sp>
        <p:nvSpPr>
          <p:cNvPr id="13" name="Rectangle 12"/>
          <p:cNvSpPr/>
          <p:nvPr/>
        </p:nvSpPr>
        <p:spPr>
          <a:xfrm>
            <a:off x="228600" y="3467100"/>
            <a:ext cx="8839200" cy="4572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dirty="0" err="1" smtClean="0">
                <a:solidFill>
                  <a:srgbClr val="3A6F9B"/>
                </a:solidFill>
                <a:latin typeface="Courier New" pitchFamily="49" charset="0"/>
                <a:cs typeface="Courier New" pitchFamily="49" charset="0"/>
              </a:rPr>
              <a:t>mymodule.myfunc</a:t>
            </a:r>
            <a:r>
              <a:rPr lang="en-US" sz="1600" dirty="0" smtClean="0">
                <a:solidFill>
                  <a:srgbClr val="3A6F9B"/>
                </a:solidFill>
                <a:latin typeface="Courier New" pitchFamily="49" charset="0"/>
                <a:cs typeface="Courier New" pitchFamily="49" charset="0"/>
              </a:rPr>
              <a:t>()</a:t>
            </a:r>
          </a:p>
        </p:txBody>
      </p:sp>
      <p:sp>
        <p:nvSpPr>
          <p:cNvPr id="15" name="TextBox 14"/>
          <p:cNvSpPr txBox="1"/>
          <p:nvPr/>
        </p:nvSpPr>
        <p:spPr>
          <a:xfrm>
            <a:off x="838200" y="4152900"/>
            <a:ext cx="8229600" cy="369332"/>
          </a:xfrm>
          <a:prstGeom prst="rect">
            <a:avLst/>
          </a:prstGeom>
          <a:noFill/>
        </p:spPr>
        <p:txBody>
          <a:bodyPr wrap="square" rtlCol="0">
            <a:spAutoFit/>
          </a:bodyPr>
          <a:lstStyle/>
          <a:p>
            <a:pPr>
              <a:buClr>
                <a:srgbClr val="FFD32E"/>
              </a:buClr>
              <a:buFont typeface="Wingdings" pitchFamily="2" charset="2"/>
              <a:buChar char="Ø"/>
            </a:pPr>
            <a:r>
              <a:rPr lang="en-US" dirty="0" smtClean="0"/>
              <a:t>Modules can call their own modules</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934504" cy="646331"/>
          </a:xfrm>
          <a:prstGeom prst="rect">
            <a:avLst/>
          </a:prstGeom>
          <a:noFill/>
        </p:spPr>
        <p:txBody>
          <a:bodyPr wrap="none" rtlCol="0">
            <a:spAutoFit/>
          </a:bodyPr>
          <a:lstStyle/>
          <a:p>
            <a:r>
              <a:rPr lang="en-US" sz="3600" b="1" dirty="0" smtClean="0">
                <a:solidFill>
                  <a:srgbClr val="3A6F9B"/>
                </a:solidFill>
                <a:latin typeface="+mj-lt"/>
              </a:rPr>
              <a:t>Lab work</a:t>
            </a:r>
            <a:endParaRPr lang="en-US" sz="3600" b="1" dirty="0">
              <a:solidFill>
                <a:srgbClr val="3A6F9B"/>
              </a:solidFill>
              <a:latin typeface="+mj-lt"/>
            </a:endParaRPr>
          </a:p>
        </p:txBody>
      </p:sp>
      <p:graphicFrame>
        <p:nvGraphicFramePr>
          <p:cNvPr id="9" name="Diagram 8"/>
          <p:cNvGraphicFramePr/>
          <p:nvPr/>
        </p:nvGraphicFramePr>
        <p:xfrm>
          <a:off x="1219200" y="1943100"/>
          <a:ext cx="6400800" cy="1905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216632" cy="646331"/>
          </a:xfrm>
          <a:prstGeom prst="rect">
            <a:avLst/>
          </a:prstGeom>
          <a:noFill/>
        </p:spPr>
        <p:txBody>
          <a:bodyPr wrap="none" rtlCol="0">
            <a:spAutoFit/>
          </a:bodyPr>
          <a:lstStyle/>
          <a:p>
            <a:r>
              <a:rPr lang="en-US" sz="3600" b="1" dirty="0" smtClean="0">
                <a:solidFill>
                  <a:srgbClr val="3A6F9B"/>
                </a:solidFill>
                <a:latin typeface="+mj-lt"/>
              </a:rPr>
              <a:t>Class work</a:t>
            </a:r>
            <a:endParaRPr lang="en-US" sz="3600" b="1" dirty="0">
              <a:solidFill>
                <a:srgbClr val="3A6F9B"/>
              </a:solidFill>
              <a:latin typeface="+mj-lt"/>
            </a:endParaRPr>
          </a:p>
        </p:txBody>
      </p:sp>
      <p:sp>
        <p:nvSpPr>
          <p:cNvPr id="10" name="TextBox 9"/>
          <p:cNvSpPr txBox="1"/>
          <p:nvPr/>
        </p:nvSpPr>
        <p:spPr>
          <a:xfrm>
            <a:off x="685800" y="1866900"/>
            <a:ext cx="8229600" cy="923330"/>
          </a:xfrm>
          <a:prstGeom prst="rect">
            <a:avLst/>
          </a:prstGeom>
          <a:noFill/>
        </p:spPr>
        <p:txBody>
          <a:bodyPr wrap="square" rtlCol="0">
            <a:spAutoFit/>
          </a:bodyPr>
          <a:lstStyle/>
          <a:p>
            <a:pPr>
              <a:buClr>
                <a:srgbClr val="FFD32E"/>
              </a:buClr>
              <a:buFont typeface="Wingdings" pitchFamily="2" charset="2"/>
              <a:buChar char="Ø"/>
            </a:pPr>
            <a:r>
              <a:rPr lang="en-US" dirty="0" smtClean="0"/>
              <a:t>Create two .</a:t>
            </a:r>
            <a:r>
              <a:rPr lang="en-US" dirty="0" err="1" smtClean="0"/>
              <a:t>py</a:t>
            </a:r>
            <a:r>
              <a:rPr lang="en-US" dirty="0" smtClean="0"/>
              <a:t> files</a:t>
            </a:r>
          </a:p>
          <a:p>
            <a:pPr>
              <a:buClr>
                <a:srgbClr val="FFD32E"/>
              </a:buClr>
              <a:buFont typeface="Wingdings" pitchFamily="2" charset="2"/>
              <a:buChar char="Ø"/>
            </a:pPr>
            <a:r>
              <a:rPr lang="en-US" dirty="0" smtClean="0"/>
              <a:t>Import one in the other</a:t>
            </a:r>
          </a:p>
          <a:p>
            <a:pPr>
              <a:buClr>
                <a:srgbClr val="FFD32E"/>
              </a:buClr>
              <a:buFont typeface="Wingdings" pitchFamily="2" charset="2"/>
              <a:buChar char="Ø"/>
            </a:pPr>
            <a:r>
              <a:rPr lang="en-US" dirty="0" smtClean="0"/>
              <a:t>Run it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285614" cy="646331"/>
          </a:xfrm>
          <a:prstGeom prst="rect">
            <a:avLst/>
          </a:prstGeom>
          <a:noFill/>
        </p:spPr>
        <p:txBody>
          <a:bodyPr wrap="none" rtlCol="0">
            <a:spAutoFit/>
          </a:bodyPr>
          <a:lstStyle/>
          <a:p>
            <a:r>
              <a:rPr lang="en-US" sz="3600" b="1" dirty="0" smtClean="0">
                <a:solidFill>
                  <a:srgbClr val="3A6F9B"/>
                </a:solidFill>
                <a:latin typeface="+mj-lt"/>
              </a:rPr>
              <a:t>Why should I love python?</a:t>
            </a:r>
            <a:endParaRPr lang="en-US" sz="3600" b="1" dirty="0">
              <a:solidFill>
                <a:srgbClr val="3A6F9B"/>
              </a:solidFill>
              <a:latin typeface="+mj-lt"/>
            </a:endParaRPr>
          </a:p>
        </p:txBody>
      </p:sp>
      <p:sp>
        <p:nvSpPr>
          <p:cNvPr id="15" name="TextBox 14"/>
          <p:cNvSpPr txBox="1"/>
          <p:nvPr/>
        </p:nvSpPr>
        <p:spPr>
          <a:xfrm>
            <a:off x="609600" y="1562101"/>
            <a:ext cx="7543800" cy="923330"/>
          </a:xfrm>
          <a:prstGeom prst="rect">
            <a:avLst/>
          </a:prstGeom>
          <a:noFill/>
        </p:spPr>
        <p:txBody>
          <a:bodyPr wrap="square" rtlCol="0">
            <a:spAutoFit/>
          </a:bodyPr>
          <a:lstStyle/>
          <a:p>
            <a:r>
              <a:rPr lang="en-US" dirty="0" smtClean="0">
                <a:solidFill>
                  <a:srgbClr val="3A6F9B"/>
                </a:solidFill>
              </a:rPr>
              <a:t>Eliminates a lot of syntax overheads. </a:t>
            </a:r>
          </a:p>
          <a:p>
            <a:pPr>
              <a:buClr>
                <a:srgbClr val="FFD32E"/>
              </a:buClr>
              <a:buFont typeface="Wingdings" pitchFamily="2" charset="2"/>
              <a:buChar char="Ø"/>
            </a:pPr>
            <a:r>
              <a:rPr lang="en-US" dirty="0" smtClean="0">
                <a:solidFill>
                  <a:srgbClr val="3A6F9B"/>
                </a:solidFill>
              </a:rPr>
              <a:t>No dreaded semi-colon  at the end “;”  </a:t>
            </a:r>
          </a:p>
          <a:p>
            <a:pPr>
              <a:buClr>
                <a:srgbClr val="FFD32E"/>
              </a:buClr>
              <a:buFont typeface="Wingdings" pitchFamily="2" charset="2"/>
              <a:buChar char="Ø"/>
            </a:pPr>
            <a:r>
              <a:rPr lang="en-US" dirty="0" smtClean="0">
                <a:solidFill>
                  <a:srgbClr val="3A6F9B"/>
                </a:solidFill>
              </a:rPr>
              <a:t>No flower brackets “}” for blocks</a:t>
            </a:r>
            <a:endParaRPr lang="en-US" dirty="0">
              <a:solidFill>
                <a:srgbClr val="3A6F9B"/>
              </a:solidFill>
            </a:endParaRPr>
          </a:p>
        </p:txBody>
      </p:sp>
      <p:sp>
        <p:nvSpPr>
          <p:cNvPr id="25" name="Rectangle 24"/>
          <p:cNvSpPr/>
          <p:nvPr/>
        </p:nvSpPr>
        <p:spPr>
          <a:xfrm>
            <a:off x="152400" y="2628900"/>
            <a:ext cx="8839200" cy="2514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var1 = 100 </a:t>
            </a:r>
          </a:p>
          <a:p>
            <a:pPr lvl="0" eaLnBrk="0" fontAlgn="base" hangingPunct="0">
              <a:spcBef>
                <a:spcPct val="0"/>
              </a:spcBef>
              <a:spcAft>
                <a:spcPct val="0"/>
              </a:spcAft>
            </a:pPr>
            <a:endParaRPr lang="en-US" sz="1600"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if var1&gt;100: </a:t>
            </a:r>
          </a:p>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    print “Not a century” </a:t>
            </a:r>
          </a:p>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    print var1 </a:t>
            </a:r>
          </a:p>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else: </a:t>
            </a:r>
          </a:p>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    print “It’s a century” </a:t>
            </a:r>
          </a:p>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    print var1</a:t>
            </a:r>
          </a:p>
          <a:p>
            <a:pPr lvl="0" eaLnBrk="0" fontAlgn="base" hangingPunct="0">
              <a:spcBef>
                <a:spcPct val="0"/>
              </a:spcBef>
              <a:spcAft>
                <a:spcPct val="0"/>
              </a:spcAft>
            </a:pPr>
            <a:endParaRPr lang="en-US" sz="1600"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print “Bye!”</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864613" cy="646331"/>
          </a:xfrm>
          <a:prstGeom prst="rect">
            <a:avLst/>
          </a:prstGeom>
          <a:noFill/>
        </p:spPr>
        <p:txBody>
          <a:bodyPr wrap="none" rtlCol="0">
            <a:spAutoFit/>
          </a:bodyPr>
          <a:lstStyle/>
          <a:p>
            <a:r>
              <a:rPr lang="en-US" sz="3600" b="1" dirty="0" smtClean="0">
                <a:solidFill>
                  <a:srgbClr val="3A6F9B"/>
                </a:solidFill>
                <a:latin typeface="+mj-lt"/>
              </a:rPr>
              <a:t>Modules</a:t>
            </a:r>
            <a:endParaRPr lang="en-US" sz="3600" b="1" dirty="0">
              <a:solidFill>
                <a:srgbClr val="3A6F9B"/>
              </a:solidFill>
              <a:latin typeface="+mj-lt"/>
            </a:endParaRPr>
          </a:p>
        </p:txBody>
      </p:sp>
      <p:sp>
        <p:nvSpPr>
          <p:cNvPr id="10" name="TextBox 9"/>
          <p:cNvSpPr txBox="1"/>
          <p:nvPr/>
        </p:nvSpPr>
        <p:spPr>
          <a:xfrm>
            <a:off x="762000" y="1714500"/>
            <a:ext cx="8229600" cy="369332"/>
          </a:xfrm>
          <a:prstGeom prst="rect">
            <a:avLst/>
          </a:prstGeom>
          <a:noFill/>
        </p:spPr>
        <p:txBody>
          <a:bodyPr wrap="square" rtlCol="0">
            <a:spAutoFit/>
          </a:bodyPr>
          <a:lstStyle/>
          <a:p>
            <a:pPr>
              <a:buClr>
                <a:srgbClr val="FFD32E"/>
              </a:buClr>
              <a:buFont typeface="Wingdings" pitchFamily="2" charset="2"/>
              <a:buChar char="Ø"/>
            </a:pPr>
            <a:r>
              <a:rPr lang="en-US" dirty="0" smtClean="0"/>
              <a:t>Import only what you like</a:t>
            </a:r>
          </a:p>
        </p:txBody>
      </p:sp>
      <p:sp>
        <p:nvSpPr>
          <p:cNvPr id="9" name="Rectangle 8"/>
          <p:cNvSpPr/>
          <p:nvPr/>
        </p:nvSpPr>
        <p:spPr>
          <a:xfrm>
            <a:off x="152400" y="2247900"/>
            <a:ext cx="8839200" cy="4572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from greeting import </a:t>
            </a:r>
            <a:r>
              <a:rPr lang="en-US" sz="1600" dirty="0" err="1" smtClean="0">
                <a:solidFill>
                  <a:srgbClr val="3A6F9B"/>
                </a:solidFill>
                <a:latin typeface="Courier New" pitchFamily="49" charset="0"/>
                <a:cs typeface="Courier New" pitchFamily="49" charset="0"/>
              </a:rPr>
              <a:t>sayhi</a:t>
            </a:r>
            <a:endParaRPr lang="en-US" sz="1600" dirty="0" smtClean="0">
              <a:solidFill>
                <a:srgbClr val="3A6F9B"/>
              </a:solidFill>
              <a:latin typeface="Courier New" pitchFamily="49" charset="0"/>
              <a:cs typeface="Courier New" pitchFamily="49" charset="0"/>
            </a:endParaRPr>
          </a:p>
        </p:txBody>
      </p:sp>
      <p:sp>
        <p:nvSpPr>
          <p:cNvPr id="12" name="TextBox 11"/>
          <p:cNvSpPr txBox="1"/>
          <p:nvPr/>
        </p:nvSpPr>
        <p:spPr>
          <a:xfrm>
            <a:off x="762000" y="3009900"/>
            <a:ext cx="8229600" cy="369332"/>
          </a:xfrm>
          <a:prstGeom prst="rect">
            <a:avLst/>
          </a:prstGeom>
          <a:noFill/>
        </p:spPr>
        <p:txBody>
          <a:bodyPr wrap="square" rtlCol="0">
            <a:spAutoFit/>
          </a:bodyPr>
          <a:lstStyle/>
          <a:p>
            <a:pPr>
              <a:buClr>
                <a:srgbClr val="FFD32E"/>
              </a:buClr>
              <a:buFont typeface="Wingdings" pitchFamily="2" charset="2"/>
              <a:buChar char="Ø"/>
            </a:pPr>
            <a:r>
              <a:rPr lang="en-US" dirty="0" smtClean="0"/>
              <a:t>If my mymodule.py has a function by name </a:t>
            </a:r>
            <a:r>
              <a:rPr lang="en-US" dirty="0" err="1" smtClean="0"/>
              <a:t>myfunc</a:t>
            </a:r>
            <a:r>
              <a:rPr lang="en-US" dirty="0" smtClean="0"/>
              <a:t>. Then you can call that using</a:t>
            </a:r>
          </a:p>
        </p:txBody>
      </p:sp>
      <p:sp>
        <p:nvSpPr>
          <p:cNvPr id="13" name="Rectangle 12"/>
          <p:cNvSpPr/>
          <p:nvPr/>
        </p:nvSpPr>
        <p:spPr>
          <a:xfrm>
            <a:off x="228600" y="3467100"/>
            <a:ext cx="8839200" cy="4572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dirty="0" err="1" smtClean="0">
                <a:solidFill>
                  <a:srgbClr val="3A6F9B"/>
                </a:solidFill>
                <a:latin typeface="Courier New" pitchFamily="49" charset="0"/>
                <a:cs typeface="Courier New" pitchFamily="49" charset="0"/>
              </a:rPr>
              <a:t>mymodule.myfunc</a:t>
            </a:r>
            <a:r>
              <a:rPr lang="en-US" sz="1600" dirty="0" smtClean="0">
                <a:solidFill>
                  <a:srgbClr val="3A6F9B"/>
                </a:solidFill>
                <a:latin typeface="Courier New" pitchFamily="49" charset="0"/>
                <a:cs typeface="Courier New" pitchFamily="49" charset="0"/>
              </a:rPr>
              <a:t>()</a:t>
            </a:r>
          </a:p>
        </p:txBody>
      </p:sp>
      <p:sp>
        <p:nvSpPr>
          <p:cNvPr id="15" name="TextBox 14"/>
          <p:cNvSpPr txBox="1"/>
          <p:nvPr/>
        </p:nvSpPr>
        <p:spPr>
          <a:xfrm>
            <a:off x="838200" y="4316968"/>
            <a:ext cx="8229600" cy="369332"/>
          </a:xfrm>
          <a:prstGeom prst="rect">
            <a:avLst/>
          </a:prstGeom>
          <a:noFill/>
        </p:spPr>
        <p:txBody>
          <a:bodyPr wrap="square" rtlCol="0">
            <a:spAutoFit/>
          </a:bodyPr>
          <a:lstStyle/>
          <a:p>
            <a:pPr>
              <a:buClr>
                <a:srgbClr val="FFD32E"/>
              </a:buClr>
              <a:buFont typeface="Wingdings" pitchFamily="2" charset="2"/>
              <a:buChar char="Ø"/>
            </a:pPr>
            <a:r>
              <a:rPr lang="en-US" dirty="0" smtClean="0"/>
              <a:t>Modules can call their own modules</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3" cstate="print"/>
          <a:stretch>
            <a:fillRect/>
          </a:stretch>
        </p:blipFill>
        <p:spPr>
          <a:xfrm>
            <a:off x="3124200" y="2400300"/>
            <a:ext cx="914400" cy="914400"/>
          </a:xfrm>
          <a:prstGeom prst="rect">
            <a:avLst/>
          </a:prstGeom>
        </p:spPr>
      </p:pic>
      <p:sp>
        <p:nvSpPr>
          <p:cNvPr id="11" name="TextBox 10"/>
          <p:cNvSpPr txBox="1"/>
          <p:nvPr/>
        </p:nvSpPr>
        <p:spPr>
          <a:xfrm>
            <a:off x="4114800" y="2515969"/>
            <a:ext cx="2557688" cy="646331"/>
          </a:xfrm>
          <a:prstGeom prst="rect">
            <a:avLst/>
          </a:prstGeom>
          <a:noFill/>
        </p:spPr>
        <p:txBody>
          <a:bodyPr wrap="none" rtlCol="0">
            <a:spAutoFit/>
          </a:bodyPr>
          <a:lstStyle/>
          <a:p>
            <a:r>
              <a:rPr lang="en-US" sz="3600" b="1" dirty="0" smtClean="0">
                <a:solidFill>
                  <a:srgbClr val="3A6F9B"/>
                </a:solidFill>
                <a:latin typeface="+mj-lt"/>
              </a:rPr>
              <a:t>Chapter: OO</a:t>
            </a:r>
            <a:endParaRPr lang="en-US" sz="3600" b="1" dirty="0">
              <a:solidFill>
                <a:srgbClr val="3A6F9B"/>
              </a:solidFill>
              <a:latin typeface="+mj-lt"/>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524235" cy="646331"/>
          </a:xfrm>
          <a:prstGeom prst="rect">
            <a:avLst/>
          </a:prstGeom>
          <a:noFill/>
        </p:spPr>
        <p:txBody>
          <a:bodyPr wrap="none" rtlCol="0">
            <a:spAutoFit/>
          </a:bodyPr>
          <a:lstStyle/>
          <a:p>
            <a:r>
              <a:rPr lang="en-US" sz="3600" b="1" dirty="0" smtClean="0">
                <a:solidFill>
                  <a:srgbClr val="3A6F9B"/>
                </a:solidFill>
                <a:latin typeface="+mj-lt"/>
              </a:rPr>
              <a:t>What is an object</a:t>
            </a:r>
            <a:endParaRPr lang="en-US" sz="3600" b="1" dirty="0">
              <a:solidFill>
                <a:srgbClr val="3A6F9B"/>
              </a:solidFill>
              <a:latin typeface="+mj-lt"/>
            </a:endParaRPr>
          </a:p>
        </p:txBody>
      </p:sp>
      <p:sp>
        <p:nvSpPr>
          <p:cNvPr id="10" name="TextBox 9"/>
          <p:cNvSpPr txBox="1"/>
          <p:nvPr/>
        </p:nvSpPr>
        <p:spPr>
          <a:xfrm>
            <a:off x="762000" y="1714500"/>
            <a:ext cx="8229600" cy="2031325"/>
          </a:xfrm>
          <a:prstGeom prst="rect">
            <a:avLst/>
          </a:prstGeom>
          <a:noFill/>
        </p:spPr>
        <p:txBody>
          <a:bodyPr wrap="square" rtlCol="0">
            <a:spAutoFit/>
          </a:bodyPr>
          <a:lstStyle/>
          <a:p>
            <a:pPr>
              <a:buClr>
                <a:srgbClr val="FFD32E"/>
              </a:buClr>
              <a:buFont typeface="Wingdings" pitchFamily="2" charset="2"/>
              <a:buChar char="Ø"/>
            </a:pPr>
            <a:r>
              <a:rPr lang="en-US" dirty="0" smtClean="0"/>
              <a:t>Which occupies space</a:t>
            </a:r>
          </a:p>
          <a:p>
            <a:pPr>
              <a:buClr>
                <a:srgbClr val="FFD32E"/>
              </a:buClr>
              <a:buFont typeface="Wingdings" pitchFamily="2" charset="2"/>
              <a:buChar char="Ø"/>
            </a:pPr>
            <a:r>
              <a:rPr lang="en-US" dirty="0" smtClean="0"/>
              <a:t>Which may have data</a:t>
            </a:r>
          </a:p>
          <a:p>
            <a:pPr>
              <a:buClr>
                <a:srgbClr val="FFD32E"/>
              </a:buClr>
              <a:buFont typeface="Wingdings" pitchFamily="2" charset="2"/>
              <a:buChar char="Ø"/>
            </a:pPr>
            <a:r>
              <a:rPr lang="en-US" dirty="0" smtClean="0"/>
              <a:t>Which may have behavior</a:t>
            </a:r>
          </a:p>
          <a:p>
            <a:pPr>
              <a:buClr>
                <a:srgbClr val="FFD32E"/>
              </a:buClr>
              <a:buFont typeface="Wingdings" pitchFamily="2" charset="2"/>
              <a:buChar char="Ø"/>
            </a:pPr>
            <a:endParaRPr lang="en-US" dirty="0" smtClean="0"/>
          </a:p>
          <a:p>
            <a:pPr>
              <a:buClr>
                <a:srgbClr val="FFD32E"/>
              </a:buClr>
              <a:buFont typeface="Wingdings" pitchFamily="2" charset="2"/>
              <a:buChar char="Ø"/>
            </a:pPr>
            <a:r>
              <a:rPr lang="en-US" dirty="0" smtClean="0"/>
              <a:t>For e.g. In real world “Car” is an object which has a “name” (data) and which can drive ( behavior)</a:t>
            </a:r>
          </a:p>
          <a:p>
            <a:pPr>
              <a:buClr>
                <a:srgbClr val="FFD32E"/>
              </a:buClr>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275769" cy="646331"/>
          </a:xfrm>
          <a:prstGeom prst="rect">
            <a:avLst/>
          </a:prstGeom>
          <a:noFill/>
        </p:spPr>
        <p:txBody>
          <a:bodyPr wrap="none" rtlCol="0">
            <a:spAutoFit/>
          </a:bodyPr>
          <a:lstStyle/>
          <a:p>
            <a:r>
              <a:rPr lang="en-US" sz="3600" b="1" dirty="0" smtClean="0">
                <a:solidFill>
                  <a:srgbClr val="3A6F9B"/>
                </a:solidFill>
                <a:latin typeface="+mj-lt"/>
              </a:rPr>
              <a:t>What is an Class</a:t>
            </a:r>
            <a:endParaRPr lang="en-US" sz="3600" b="1" dirty="0">
              <a:solidFill>
                <a:srgbClr val="3A6F9B"/>
              </a:solidFill>
              <a:latin typeface="+mj-lt"/>
            </a:endParaRPr>
          </a:p>
        </p:txBody>
      </p:sp>
      <p:sp>
        <p:nvSpPr>
          <p:cNvPr id="10" name="TextBox 9"/>
          <p:cNvSpPr txBox="1"/>
          <p:nvPr/>
        </p:nvSpPr>
        <p:spPr>
          <a:xfrm>
            <a:off x="762000" y="1714500"/>
            <a:ext cx="8229600" cy="3693319"/>
          </a:xfrm>
          <a:prstGeom prst="rect">
            <a:avLst/>
          </a:prstGeom>
          <a:noFill/>
        </p:spPr>
        <p:txBody>
          <a:bodyPr wrap="square" rtlCol="0">
            <a:spAutoFit/>
          </a:bodyPr>
          <a:lstStyle/>
          <a:p>
            <a:pPr>
              <a:buClr>
                <a:srgbClr val="FFD32E"/>
              </a:buClr>
              <a:buFont typeface="Wingdings" pitchFamily="2" charset="2"/>
              <a:buChar char="Ø"/>
            </a:pPr>
            <a:r>
              <a:rPr lang="en-US" dirty="0" smtClean="0"/>
              <a:t>Objects of similar type will have similar attributes and similar </a:t>
            </a:r>
            <a:r>
              <a:rPr lang="en-US" dirty="0" err="1" smtClean="0"/>
              <a:t>behaviour</a:t>
            </a:r>
            <a:endParaRPr lang="en-US" dirty="0" smtClean="0"/>
          </a:p>
          <a:p>
            <a:pPr>
              <a:buClr>
                <a:srgbClr val="FFD32E"/>
              </a:buClr>
              <a:buFont typeface="Wingdings" pitchFamily="2" charset="2"/>
              <a:buChar char="Ø"/>
            </a:pPr>
            <a:r>
              <a:rPr lang="en-US" dirty="0" smtClean="0"/>
              <a:t>All objects of car have a name, can drive</a:t>
            </a:r>
          </a:p>
          <a:p>
            <a:pPr>
              <a:buClr>
                <a:srgbClr val="FFD32E"/>
              </a:buClr>
              <a:buFont typeface="Wingdings" pitchFamily="2" charset="2"/>
              <a:buChar char="Ø"/>
            </a:pPr>
            <a:r>
              <a:rPr lang="en-US" dirty="0" smtClean="0"/>
              <a:t>Or in other words if we somehow create a type then we can use that as a template/blueprint to create objects from that</a:t>
            </a:r>
          </a:p>
          <a:p>
            <a:pPr>
              <a:buClr>
                <a:srgbClr val="FFD32E"/>
              </a:buClr>
              <a:buFont typeface="Wingdings" pitchFamily="2" charset="2"/>
              <a:buChar char="Ø"/>
            </a:pPr>
            <a:r>
              <a:rPr lang="en-US" dirty="0" smtClean="0"/>
              <a:t>Such a template or blueprint is called as class</a:t>
            </a:r>
          </a:p>
          <a:p>
            <a:pPr>
              <a:buClr>
                <a:srgbClr val="FFD32E"/>
              </a:buClr>
              <a:buFont typeface="Wingdings" pitchFamily="2" charset="2"/>
              <a:buChar char="Ø"/>
            </a:pPr>
            <a:endParaRPr lang="en-US" dirty="0" smtClean="0"/>
          </a:p>
          <a:p>
            <a:pPr>
              <a:buClr>
                <a:srgbClr val="FFD32E"/>
              </a:buClr>
              <a:buFont typeface="Wingdings" pitchFamily="2" charset="2"/>
              <a:buChar char="Ø"/>
            </a:pPr>
            <a:r>
              <a:rPr lang="en-US" dirty="0" smtClean="0"/>
              <a:t>For </a:t>
            </a:r>
            <a:r>
              <a:rPr lang="en-US" dirty="0" err="1" smtClean="0"/>
              <a:t>eg</a:t>
            </a:r>
            <a:r>
              <a:rPr lang="en-US" dirty="0" smtClean="0"/>
              <a:t>.</a:t>
            </a:r>
          </a:p>
          <a:p>
            <a:pPr>
              <a:buClr>
                <a:srgbClr val="FFD32E"/>
              </a:buClr>
              <a:buFont typeface="Wingdings" pitchFamily="2" charset="2"/>
              <a:buChar char="Ø"/>
            </a:pPr>
            <a:r>
              <a:rPr lang="en-US" dirty="0" smtClean="0"/>
              <a:t>a=10;b=20;c=30 are all “objects” of the “class” </a:t>
            </a:r>
            <a:r>
              <a:rPr lang="en-US" dirty="0" err="1" smtClean="0"/>
              <a:t>int</a:t>
            </a:r>
            <a:endParaRPr lang="en-US" dirty="0" smtClean="0"/>
          </a:p>
          <a:p>
            <a:pPr>
              <a:buClr>
                <a:srgbClr val="FFD32E"/>
              </a:buClr>
              <a:buFont typeface="Wingdings" pitchFamily="2" charset="2"/>
              <a:buChar char="Ø"/>
            </a:pPr>
            <a:endParaRPr lang="en-US" dirty="0" smtClean="0"/>
          </a:p>
          <a:p>
            <a:pPr>
              <a:buClr>
                <a:srgbClr val="FFD32E"/>
              </a:buClr>
              <a:buFont typeface="Wingdings" pitchFamily="2" charset="2"/>
              <a:buChar char="Ø"/>
            </a:pPr>
            <a:r>
              <a:rPr lang="en-US" dirty="0" smtClean="0"/>
              <a:t>For </a:t>
            </a:r>
            <a:r>
              <a:rPr lang="en-US" dirty="0" err="1" smtClean="0"/>
              <a:t>eg</a:t>
            </a:r>
            <a:r>
              <a:rPr lang="en-US" dirty="0" smtClean="0"/>
              <a:t>.</a:t>
            </a:r>
          </a:p>
          <a:p>
            <a:pPr>
              <a:buClr>
                <a:srgbClr val="FFD32E"/>
              </a:buClr>
              <a:buFont typeface="Wingdings" pitchFamily="2" charset="2"/>
              <a:buChar char="Ø"/>
            </a:pPr>
            <a:r>
              <a:rPr lang="en-US" dirty="0" smtClean="0"/>
              <a:t>We are all “objects” of “class” called “human beings”</a:t>
            </a:r>
          </a:p>
          <a:p>
            <a:pPr>
              <a:buClr>
                <a:srgbClr val="FFD32E"/>
              </a:buClr>
              <a:buFont typeface="Wingdings" pitchFamily="2" charset="2"/>
              <a:buChar char="Ø"/>
            </a:pPr>
            <a:endParaRPr lang="en-US" dirty="0" smtClean="0"/>
          </a:p>
          <a:p>
            <a:pPr>
              <a:buClr>
                <a:srgbClr val="FFD32E"/>
              </a:buClr>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712187" cy="646331"/>
          </a:xfrm>
          <a:prstGeom prst="rect">
            <a:avLst/>
          </a:prstGeom>
          <a:noFill/>
        </p:spPr>
        <p:txBody>
          <a:bodyPr wrap="none" rtlCol="0">
            <a:spAutoFit/>
          </a:bodyPr>
          <a:lstStyle/>
          <a:p>
            <a:r>
              <a:rPr lang="en-US" sz="3600" b="1" dirty="0" smtClean="0">
                <a:solidFill>
                  <a:srgbClr val="3A6F9B"/>
                </a:solidFill>
                <a:latin typeface="+mj-lt"/>
              </a:rPr>
              <a:t>Create a class in python</a:t>
            </a:r>
            <a:endParaRPr lang="en-US" sz="3600" b="1" dirty="0">
              <a:solidFill>
                <a:srgbClr val="3A6F9B"/>
              </a:solidFill>
              <a:latin typeface="+mj-lt"/>
            </a:endParaRPr>
          </a:p>
        </p:txBody>
      </p:sp>
      <p:sp>
        <p:nvSpPr>
          <p:cNvPr id="9" name="Rectangle 8"/>
          <p:cNvSpPr/>
          <p:nvPr/>
        </p:nvSpPr>
        <p:spPr>
          <a:xfrm>
            <a:off x="152400" y="2628900"/>
            <a:ext cx="8839200" cy="1905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class Car():</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pass</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 = Car()</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p:txBody>
      </p:sp>
      <p:sp>
        <p:nvSpPr>
          <p:cNvPr id="12" name="TextBox 11"/>
          <p:cNvSpPr txBox="1"/>
          <p:nvPr/>
        </p:nvSpPr>
        <p:spPr>
          <a:xfrm>
            <a:off x="713971" y="1790700"/>
            <a:ext cx="4338304" cy="369332"/>
          </a:xfrm>
          <a:prstGeom prst="rect">
            <a:avLst/>
          </a:prstGeom>
          <a:noFill/>
        </p:spPr>
        <p:txBody>
          <a:bodyPr wrap="none" rtlCol="0">
            <a:spAutoFit/>
          </a:bodyPr>
          <a:lstStyle/>
          <a:p>
            <a:pPr>
              <a:buClr>
                <a:srgbClr val="FFD32E"/>
              </a:buClr>
              <a:buFont typeface="Wingdings" pitchFamily="2" charset="2"/>
              <a:buChar char="Ø"/>
            </a:pPr>
            <a:r>
              <a:rPr lang="en-US" dirty="0" smtClean="0"/>
              <a:t>A pretty useless car. No data No </a:t>
            </a:r>
            <a:r>
              <a:rPr lang="en-US" dirty="0" err="1" smtClean="0"/>
              <a:t>behaviour</a:t>
            </a: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258812" cy="646331"/>
          </a:xfrm>
          <a:prstGeom prst="rect">
            <a:avLst/>
          </a:prstGeom>
          <a:noFill/>
        </p:spPr>
        <p:txBody>
          <a:bodyPr wrap="none" rtlCol="0">
            <a:spAutoFit/>
          </a:bodyPr>
          <a:lstStyle/>
          <a:p>
            <a:r>
              <a:rPr lang="en-US" sz="3600" b="1" dirty="0" smtClean="0">
                <a:solidFill>
                  <a:srgbClr val="3A6F9B"/>
                </a:solidFill>
                <a:latin typeface="+mj-lt"/>
              </a:rPr>
              <a:t>Create an object in python</a:t>
            </a:r>
            <a:endParaRPr lang="en-US" sz="3600" b="1" dirty="0">
              <a:solidFill>
                <a:srgbClr val="3A6F9B"/>
              </a:solidFill>
              <a:latin typeface="+mj-lt"/>
            </a:endParaRPr>
          </a:p>
        </p:txBody>
      </p:sp>
      <p:sp>
        <p:nvSpPr>
          <p:cNvPr id="7" name="Rectangle 6"/>
          <p:cNvSpPr/>
          <p:nvPr/>
        </p:nvSpPr>
        <p:spPr>
          <a:xfrm>
            <a:off x="152400" y="2628900"/>
            <a:ext cx="8763000" cy="27432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class Account():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__init__(</a:t>
            </a:r>
            <a:r>
              <a:rPr lang="en-US" sz="1600" b="1" dirty="0" err="1" smtClean="0">
                <a:solidFill>
                  <a:schemeClr val="tx1"/>
                </a:solidFill>
                <a:latin typeface="Courier New" pitchFamily="49" charset="0"/>
                <a:cs typeface="Courier New" pitchFamily="49" charset="0"/>
              </a:rPr>
              <a:t>self,holdername</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acctype</a:t>
            </a:r>
            <a:r>
              <a:rPr lang="en-US" sz="1600" b="1" dirty="0" smtClean="0">
                <a:solidFill>
                  <a:schemeClr val="tx1"/>
                </a:solidFill>
                <a:latin typeface="Courier New" pitchFamily="49" charset="0"/>
                <a:cs typeface="Courier New" pitchFamily="49" charset="0"/>
              </a:rPr>
              <a:t>="Savings"):</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self.balance</a:t>
            </a:r>
            <a:r>
              <a:rPr lang="en-US" sz="1600" b="1" dirty="0" smtClean="0">
                <a:solidFill>
                  <a:schemeClr val="tx1"/>
                </a:solidFill>
                <a:latin typeface="Courier New" pitchFamily="49" charset="0"/>
                <a:cs typeface="Courier New" pitchFamily="49" charset="0"/>
              </a:rPr>
              <a:t> = 1000.00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self.acctype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acctype</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self.holdername</a:t>
            </a:r>
            <a:r>
              <a:rPr lang="en-US" sz="1600" b="1" dirty="0" smtClean="0">
                <a:solidFill>
                  <a:schemeClr val="tx1"/>
                </a:solidFill>
                <a:latin typeface="Courier New" pitchFamily="49" charset="0"/>
                <a:cs typeface="Courier New" pitchFamily="49" charset="0"/>
              </a:rPr>
              <a:t> = </a:t>
            </a:r>
            <a:r>
              <a:rPr lang="en-US" sz="1600" b="1" dirty="0" err="1" smtClean="0">
                <a:solidFill>
                  <a:schemeClr val="tx1"/>
                </a:solidFill>
                <a:latin typeface="Courier New" pitchFamily="49" charset="0"/>
                <a:cs typeface="Courier New" pitchFamily="49" charset="0"/>
              </a:rPr>
              <a:t>holdername</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ac = Account('Aditya')</a:t>
            </a:r>
          </a:p>
        </p:txBody>
      </p:sp>
      <p:sp>
        <p:nvSpPr>
          <p:cNvPr id="9" name="TextBox 8"/>
          <p:cNvSpPr txBox="1"/>
          <p:nvPr/>
        </p:nvSpPr>
        <p:spPr>
          <a:xfrm>
            <a:off x="713971" y="1790700"/>
            <a:ext cx="7820429" cy="369332"/>
          </a:xfrm>
          <a:prstGeom prst="rect">
            <a:avLst/>
          </a:prstGeom>
          <a:noFill/>
        </p:spPr>
        <p:txBody>
          <a:bodyPr wrap="square" rtlCol="0">
            <a:spAutoFit/>
          </a:bodyPr>
          <a:lstStyle/>
          <a:p>
            <a:pPr>
              <a:buClr>
                <a:srgbClr val="FFD32E"/>
              </a:buClr>
              <a:buFont typeface="Wingdings" pitchFamily="2" charset="2"/>
              <a:buChar char="Ø"/>
            </a:pPr>
            <a:r>
              <a:rPr lang="en-US" dirty="0" smtClean="0"/>
              <a:t>Oh a little better at least it has a name</a:t>
            </a:r>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271939" cy="646331"/>
          </a:xfrm>
          <a:prstGeom prst="rect">
            <a:avLst/>
          </a:prstGeom>
          <a:noFill/>
        </p:spPr>
        <p:txBody>
          <a:bodyPr wrap="none" rtlCol="0">
            <a:spAutoFit/>
          </a:bodyPr>
          <a:lstStyle/>
          <a:p>
            <a:r>
              <a:rPr lang="en-US" sz="3600" b="1" dirty="0" smtClean="0">
                <a:solidFill>
                  <a:srgbClr val="3A6F9B"/>
                </a:solidFill>
                <a:latin typeface="+mj-lt"/>
              </a:rPr>
              <a:t>Pretty print an object</a:t>
            </a:r>
            <a:endParaRPr lang="en-US" sz="3600" b="1" dirty="0">
              <a:solidFill>
                <a:srgbClr val="3A6F9B"/>
              </a:solidFill>
              <a:latin typeface="+mj-lt"/>
            </a:endParaRPr>
          </a:p>
        </p:txBody>
      </p:sp>
      <p:sp>
        <p:nvSpPr>
          <p:cNvPr id="7" name="Rectangle 6"/>
          <p:cNvSpPr/>
          <p:nvPr/>
        </p:nvSpPr>
        <p:spPr>
          <a:xfrm>
            <a:off x="152400" y="1562100"/>
            <a:ext cx="8763000" cy="3810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class Account():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__init__(</a:t>
            </a:r>
            <a:r>
              <a:rPr lang="en-US" sz="1600" b="1" dirty="0" err="1" smtClean="0">
                <a:solidFill>
                  <a:schemeClr val="tx1"/>
                </a:solidFill>
                <a:latin typeface="Courier New" pitchFamily="49" charset="0"/>
                <a:cs typeface="Courier New" pitchFamily="49" charset="0"/>
              </a:rPr>
              <a:t>self,holdername</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acctype</a:t>
            </a:r>
            <a:r>
              <a:rPr lang="en-US" sz="1600" b="1" dirty="0" smtClean="0">
                <a:solidFill>
                  <a:schemeClr val="tx1"/>
                </a:solidFill>
                <a:latin typeface="Courier New" pitchFamily="49" charset="0"/>
                <a:cs typeface="Courier New" pitchFamily="49" charset="0"/>
              </a:rPr>
              <a:t>="Savings"):</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self.minbalance</a:t>
            </a:r>
            <a:r>
              <a:rPr lang="en-US" sz="1600" b="1" dirty="0" smtClean="0">
                <a:solidFill>
                  <a:schemeClr val="tx1"/>
                </a:solidFill>
                <a:latin typeface="Courier New" pitchFamily="49" charset="0"/>
                <a:cs typeface="Courier New" pitchFamily="49" charset="0"/>
              </a:rPr>
              <a:t> = 1000.00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self.acctype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acctype</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self.holdername</a:t>
            </a:r>
            <a:r>
              <a:rPr lang="en-US" sz="1600" b="1" dirty="0" smtClean="0">
                <a:solidFill>
                  <a:schemeClr val="tx1"/>
                </a:solidFill>
                <a:latin typeface="Courier New" pitchFamily="49" charset="0"/>
                <a:cs typeface="Courier New" pitchFamily="49" charset="0"/>
              </a:rPr>
              <a:t> = </a:t>
            </a:r>
            <a:r>
              <a:rPr lang="en-US" sz="1600" b="1" dirty="0" err="1" smtClean="0">
                <a:solidFill>
                  <a:schemeClr val="tx1"/>
                </a:solidFill>
                <a:latin typeface="Courier New" pitchFamily="49" charset="0"/>
                <a:cs typeface="Courier New" pitchFamily="49" charset="0"/>
              </a:rPr>
              <a:t>holdername</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__</a:t>
            </a:r>
            <a:r>
              <a:rPr lang="en-US" sz="1600" b="1" dirty="0" err="1" smtClean="0">
                <a:solidFill>
                  <a:schemeClr val="tx1"/>
                </a:solidFill>
                <a:latin typeface="Courier New" pitchFamily="49" charset="0"/>
                <a:cs typeface="Courier New" pitchFamily="49" charset="0"/>
              </a:rPr>
              <a:t>repr</a:t>
            </a:r>
            <a:r>
              <a:rPr lang="en-US" sz="1600" b="1" dirty="0" smtClean="0">
                <a:solidFill>
                  <a:schemeClr val="tx1"/>
                </a:solidFill>
                <a:latin typeface="Courier New" pitchFamily="49" charset="0"/>
                <a:cs typeface="Courier New" pitchFamily="49" charset="0"/>
              </a:rPr>
              <a:t>__(self):</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 {}'.format(</a:t>
            </a:r>
            <a:r>
              <a:rPr lang="en-US" sz="1600" b="1" dirty="0" err="1" smtClean="0">
                <a:solidFill>
                  <a:schemeClr val="tx1"/>
                </a:solidFill>
                <a:latin typeface="Courier New" pitchFamily="49" charset="0"/>
                <a:cs typeface="Courier New" pitchFamily="49" charset="0"/>
              </a:rPr>
              <a:t>self.holdername</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self.acctype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__</a:t>
            </a:r>
            <a:r>
              <a:rPr lang="en-US" sz="1600" b="1" dirty="0" err="1" smtClean="0">
                <a:solidFill>
                  <a:schemeClr val="tx1"/>
                </a:solidFill>
                <a:latin typeface="Courier New" pitchFamily="49" charset="0"/>
                <a:cs typeface="Courier New" pitchFamily="49" charset="0"/>
              </a:rPr>
              <a:t>str</a:t>
            </a:r>
            <a:r>
              <a:rPr lang="en-US" sz="1600" b="1" dirty="0" smtClean="0">
                <a:solidFill>
                  <a:schemeClr val="tx1"/>
                </a:solidFill>
                <a:latin typeface="Courier New" pitchFamily="49" charset="0"/>
                <a:cs typeface="Courier New" pitchFamily="49" charset="0"/>
              </a:rPr>
              <a:t>__(self):</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'Account Holder : {}, Acc Type : {}'.format(</a:t>
            </a:r>
            <a:r>
              <a:rPr lang="en-US" sz="1600" b="1" dirty="0" err="1" smtClean="0">
                <a:solidFill>
                  <a:schemeClr val="tx1"/>
                </a:solidFill>
                <a:latin typeface="Courier New" pitchFamily="49" charset="0"/>
                <a:cs typeface="Courier New" pitchFamily="49" charset="0"/>
              </a:rPr>
              <a:t>self.holdername</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self.acctype</a:t>
            </a:r>
            <a:r>
              <a:rPr lang="en-US" sz="1600" b="1" dirty="0" smtClean="0">
                <a:solidFill>
                  <a:schemeClr val="tx1"/>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148764" cy="646331"/>
          </a:xfrm>
          <a:prstGeom prst="rect">
            <a:avLst/>
          </a:prstGeom>
          <a:noFill/>
        </p:spPr>
        <p:txBody>
          <a:bodyPr wrap="none" rtlCol="0">
            <a:spAutoFit/>
          </a:bodyPr>
          <a:lstStyle/>
          <a:p>
            <a:r>
              <a:rPr lang="en-US" sz="3600" b="1" dirty="0" smtClean="0">
                <a:solidFill>
                  <a:srgbClr val="3A6F9B"/>
                </a:solidFill>
                <a:latin typeface="+mj-lt"/>
              </a:rPr>
              <a:t>Object of an account</a:t>
            </a:r>
            <a:endParaRPr lang="en-US" sz="3600" b="1" dirty="0">
              <a:solidFill>
                <a:srgbClr val="3A6F9B"/>
              </a:solidFill>
              <a:latin typeface="+mj-lt"/>
            </a:endParaRPr>
          </a:p>
        </p:txBody>
      </p:sp>
      <p:sp>
        <p:nvSpPr>
          <p:cNvPr id="9" name="TextBox 8"/>
          <p:cNvSpPr txBox="1"/>
          <p:nvPr/>
        </p:nvSpPr>
        <p:spPr>
          <a:xfrm>
            <a:off x="713971" y="1790700"/>
            <a:ext cx="7820429" cy="1477328"/>
          </a:xfrm>
          <a:prstGeom prst="rect">
            <a:avLst/>
          </a:prstGeom>
          <a:noFill/>
        </p:spPr>
        <p:txBody>
          <a:bodyPr wrap="square" rtlCol="0">
            <a:spAutoFit/>
          </a:bodyPr>
          <a:lstStyle/>
          <a:p>
            <a:pPr>
              <a:buClr>
                <a:srgbClr val="FFD32E"/>
              </a:buClr>
              <a:buFont typeface="Wingdings" pitchFamily="2" charset="2"/>
              <a:buChar char="Ø"/>
            </a:pPr>
            <a:r>
              <a:rPr lang="en-US" dirty="0" smtClean="0"/>
              <a:t>So now an Object of account has data (balance, </a:t>
            </a:r>
            <a:r>
              <a:rPr lang="en-US" dirty="0" err="1" smtClean="0"/>
              <a:t>holdername</a:t>
            </a:r>
            <a:r>
              <a:rPr lang="en-US" dirty="0" smtClean="0"/>
              <a:t>, </a:t>
            </a:r>
            <a:r>
              <a:rPr lang="en-US" dirty="0" err="1" smtClean="0"/>
              <a:t>acctype</a:t>
            </a:r>
            <a:r>
              <a:rPr lang="en-US" dirty="0" smtClean="0"/>
              <a:t>)</a:t>
            </a:r>
          </a:p>
          <a:p>
            <a:pPr>
              <a:buClr>
                <a:srgbClr val="FFD32E"/>
              </a:buClr>
              <a:buFont typeface="Wingdings" pitchFamily="2" charset="2"/>
              <a:buChar char="Ø"/>
            </a:pPr>
            <a:r>
              <a:rPr lang="en-US" dirty="0" smtClean="0"/>
              <a:t>So now an Object of account has </a:t>
            </a:r>
            <a:r>
              <a:rPr lang="en-US" dirty="0" err="1" smtClean="0"/>
              <a:t>behaviour</a:t>
            </a:r>
            <a:r>
              <a:rPr lang="en-US" dirty="0" smtClean="0"/>
              <a:t> ( print )</a:t>
            </a:r>
          </a:p>
          <a:p>
            <a:pPr>
              <a:buClr>
                <a:srgbClr val="FFD32E"/>
              </a:buClr>
              <a:buFont typeface="Wingdings" pitchFamily="2" charset="2"/>
              <a:buChar char="Ø"/>
            </a:pPr>
            <a:endParaRPr lang="en-US" dirty="0" smtClean="0"/>
          </a:p>
          <a:p>
            <a:pPr>
              <a:buClr>
                <a:srgbClr val="FFD32E"/>
              </a:buClr>
              <a:buFont typeface="Wingdings" pitchFamily="2" charset="2"/>
              <a:buChar char="Ø"/>
            </a:pPr>
            <a:r>
              <a:rPr lang="en-US" dirty="0" smtClean="0"/>
              <a:t>In other words we can now say that the object has encapsulated data and </a:t>
            </a:r>
            <a:r>
              <a:rPr lang="en-US" dirty="0" err="1" smtClean="0"/>
              <a:t>behaviour</a:t>
            </a:r>
            <a:endParaRPr lang="en-US" dirty="0"/>
          </a:p>
        </p:txBody>
      </p:sp>
      <p:sp>
        <p:nvSpPr>
          <p:cNvPr id="10" name="Rectangle 9"/>
          <p:cNvSpPr/>
          <p:nvPr/>
        </p:nvSpPr>
        <p:spPr>
          <a:xfrm>
            <a:off x="2362200" y="3619500"/>
            <a:ext cx="4197560"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Encapsulation</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127540" cy="646331"/>
          </a:xfrm>
          <a:prstGeom prst="rect">
            <a:avLst/>
          </a:prstGeom>
          <a:noFill/>
        </p:spPr>
        <p:txBody>
          <a:bodyPr wrap="none" rtlCol="0">
            <a:spAutoFit/>
          </a:bodyPr>
          <a:lstStyle/>
          <a:p>
            <a:r>
              <a:rPr lang="en-US" sz="3600" b="1" dirty="0" smtClean="0">
                <a:solidFill>
                  <a:srgbClr val="3A6F9B"/>
                </a:solidFill>
                <a:latin typeface="+mj-lt"/>
              </a:rPr>
              <a:t>Add more </a:t>
            </a:r>
            <a:r>
              <a:rPr lang="en-US" sz="3600" b="1" dirty="0" err="1" smtClean="0">
                <a:solidFill>
                  <a:srgbClr val="3A6F9B"/>
                </a:solidFill>
                <a:latin typeface="+mj-lt"/>
              </a:rPr>
              <a:t>behaviour</a:t>
            </a:r>
            <a:endParaRPr lang="en-US" sz="3600" b="1" dirty="0">
              <a:solidFill>
                <a:srgbClr val="3A6F9B"/>
              </a:solidFill>
              <a:latin typeface="+mj-lt"/>
            </a:endParaRPr>
          </a:p>
        </p:txBody>
      </p:sp>
      <p:sp>
        <p:nvSpPr>
          <p:cNvPr id="7" name="Rectangle 6"/>
          <p:cNvSpPr/>
          <p:nvPr/>
        </p:nvSpPr>
        <p:spPr>
          <a:xfrm>
            <a:off x="152400" y="1562100"/>
            <a:ext cx="8763000" cy="3810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def credit(self, amount=0):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self.balance</a:t>
            </a:r>
            <a:r>
              <a:rPr lang="en-US" sz="1600" b="1" dirty="0" smtClean="0">
                <a:solidFill>
                  <a:schemeClr val="tx1"/>
                </a:solidFill>
                <a:latin typeface="Courier New" pitchFamily="49" charset="0"/>
                <a:cs typeface="Courier New" pitchFamily="49" charset="0"/>
              </a:rPr>
              <a:t> += num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a:t>
            </a:r>
            <a:r>
              <a:rPr lang="en-US" sz="1600" b="1" dirty="0" err="1" smtClean="0">
                <a:solidFill>
                  <a:schemeClr val="tx1"/>
                </a:solidFill>
                <a:latin typeface="Courier New" pitchFamily="49" charset="0"/>
                <a:cs typeface="Courier New" pitchFamily="49" charset="0"/>
              </a:rPr>
              <a:t>self.balance</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def debit(self, amount=0):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if(</a:t>
            </a:r>
            <a:r>
              <a:rPr lang="en-US" sz="1600" b="1" dirty="0" err="1" smtClean="0">
                <a:solidFill>
                  <a:schemeClr val="tx1"/>
                </a:solidFill>
                <a:latin typeface="Courier New" pitchFamily="49" charset="0"/>
                <a:cs typeface="Courier New" pitchFamily="49" charset="0"/>
              </a:rPr>
              <a:t>self.balance</a:t>
            </a:r>
            <a:r>
              <a:rPr lang="en-US" sz="1600" b="1" dirty="0" smtClean="0">
                <a:solidFill>
                  <a:schemeClr val="tx1"/>
                </a:solidFill>
                <a:latin typeface="Courier New" pitchFamily="49" charset="0"/>
                <a:cs typeface="Courier New" pitchFamily="49" charset="0"/>
              </a:rPr>
              <a:t> - amount &lt; 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 raise an exception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else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a:t>
            </a:r>
            <a:r>
              <a:rPr lang="en-US" sz="1600" b="1" dirty="0" err="1" smtClean="0">
                <a:solidFill>
                  <a:schemeClr val="tx1"/>
                </a:solidFill>
                <a:latin typeface="Courier New" pitchFamily="49" charset="0"/>
                <a:cs typeface="Courier New" pitchFamily="49" charset="0"/>
              </a:rPr>
              <a:t>self.balance</a:t>
            </a:r>
            <a:r>
              <a:rPr lang="en-US" sz="1600" b="1" dirty="0" smtClean="0">
                <a:solidFill>
                  <a:schemeClr val="tx1"/>
                </a:solidFill>
                <a:latin typeface="Courier New" pitchFamily="49" charset="0"/>
                <a:cs typeface="Courier New" pitchFamily="49" charset="0"/>
              </a:rPr>
              <a:t> -= amount</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106830" cy="646331"/>
          </a:xfrm>
          <a:prstGeom prst="rect">
            <a:avLst/>
          </a:prstGeom>
          <a:noFill/>
        </p:spPr>
        <p:txBody>
          <a:bodyPr wrap="none" rtlCol="0">
            <a:spAutoFit/>
          </a:bodyPr>
          <a:lstStyle/>
          <a:p>
            <a:r>
              <a:rPr lang="en-US" sz="3600" b="1" dirty="0" smtClean="0">
                <a:solidFill>
                  <a:srgbClr val="3A6F9B"/>
                </a:solidFill>
                <a:latin typeface="+mj-lt"/>
              </a:rPr>
              <a:t>Raising an exception</a:t>
            </a:r>
            <a:endParaRPr lang="en-US" sz="3600" b="1" dirty="0">
              <a:solidFill>
                <a:srgbClr val="3A6F9B"/>
              </a:solidFill>
              <a:latin typeface="+mj-lt"/>
            </a:endParaRPr>
          </a:p>
        </p:txBody>
      </p:sp>
      <p:sp>
        <p:nvSpPr>
          <p:cNvPr id="7" name="Rectangle 6"/>
          <p:cNvSpPr/>
          <p:nvPr/>
        </p:nvSpPr>
        <p:spPr>
          <a:xfrm>
            <a:off x="152400" y="1562100"/>
            <a:ext cx="8763000" cy="35814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def debit(self, amount=0):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self.balance</a:t>
            </a:r>
            <a:r>
              <a:rPr lang="en-US" sz="1600" b="1" dirty="0" smtClean="0">
                <a:solidFill>
                  <a:schemeClr val="tx1"/>
                </a:solidFill>
                <a:latin typeface="Courier New" pitchFamily="49" charset="0"/>
                <a:cs typeface="Courier New" pitchFamily="49" charset="0"/>
              </a:rPr>
              <a:t> += num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a:t>
            </a:r>
            <a:r>
              <a:rPr lang="en-US" sz="1600" b="1" dirty="0" err="1" smtClean="0">
                <a:solidFill>
                  <a:schemeClr val="tx1"/>
                </a:solidFill>
                <a:latin typeface="Courier New" pitchFamily="49" charset="0"/>
                <a:cs typeface="Courier New" pitchFamily="49" charset="0"/>
              </a:rPr>
              <a:t>self.balance</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def credit(self, amount=0):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if(</a:t>
            </a:r>
            <a:r>
              <a:rPr lang="en-US" sz="1600" b="1" dirty="0" err="1" smtClean="0">
                <a:solidFill>
                  <a:schemeClr val="tx1"/>
                </a:solidFill>
                <a:latin typeface="Courier New" pitchFamily="49" charset="0"/>
                <a:cs typeface="Courier New" pitchFamily="49" charset="0"/>
              </a:rPr>
              <a:t>self.balance</a:t>
            </a:r>
            <a:r>
              <a:rPr lang="en-US" sz="1600" b="1" dirty="0" smtClean="0">
                <a:solidFill>
                  <a:schemeClr val="tx1"/>
                </a:solidFill>
                <a:latin typeface="Courier New" pitchFamily="49" charset="0"/>
                <a:cs typeface="Courier New" pitchFamily="49" charset="0"/>
              </a:rPr>
              <a:t> - amount &lt; 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 raise an exception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else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a:t>
            </a:r>
            <a:r>
              <a:rPr lang="en-US" sz="1600" b="1" dirty="0" err="1" smtClean="0">
                <a:solidFill>
                  <a:schemeClr val="tx1"/>
                </a:solidFill>
                <a:latin typeface="Courier New" pitchFamily="49" charset="0"/>
                <a:cs typeface="Courier New" pitchFamily="49" charset="0"/>
              </a:rPr>
              <a:t>self.balance</a:t>
            </a:r>
            <a:r>
              <a:rPr lang="en-US" sz="1600" b="1" dirty="0" smtClean="0">
                <a:solidFill>
                  <a:schemeClr val="tx1"/>
                </a:solidFill>
                <a:latin typeface="Courier New" pitchFamily="49" charset="0"/>
                <a:cs typeface="Courier New" pitchFamily="49" charset="0"/>
              </a:rPr>
              <a:t> -= amount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285614" cy="646331"/>
          </a:xfrm>
          <a:prstGeom prst="rect">
            <a:avLst/>
          </a:prstGeom>
          <a:noFill/>
        </p:spPr>
        <p:txBody>
          <a:bodyPr wrap="none" rtlCol="0">
            <a:spAutoFit/>
          </a:bodyPr>
          <a:lstStyle/>
          <a:p>
            <a:r>
              <a:rPr lang="en-US" sz="3600" b="1" dirty="0" smtClean="0">
                <a:solidFill>
                  <a:srgbClr val="3A6F9B"/>
                </a:solidFill>
                <a:latin typeface="+mj-lt"/>
              </a:rPr>
              <a:t>Why should I love python?</a:t>
            </a:r>
            <a:endParaRPr lang="en-US" sz="3600" b="1" dirty="0">
              <a:solidFill>
                <a:srgbClr val="3A6F9B"/>
              </a:solidFill>
              <a:latin typeface="+mj-lt"/>
            </a:endParaRPr>
          </a:p>
        </p:txBody>
      </p:sp>
      <p:sp>
        <p:nvSpPr>
          <p:cNvPr id="15" name="TextBox 14"/>
          <p:cNvSpPr txBox="1"/>
          <p:nvPr/>
        </p:nvSpPr>
        <p:spPr>
          <a:xfrm>
            <a:off x="609600" y="1562100"/>
            <a:ext cx="7239000" cy="1200329"/>
          </a:xfrm>
          <a:prstGeom prst="rect">
            <a:avLst/>
          </a:prstGeom>
          <a:noFill/>
        </p:spPr>
        <p:txBody>
          <a:bodyPr wrap="square" rtlCol="0">
            <a:spAutoFit/>
          </a:bodyPr>
          <a:lstStyle/>
          <a:p>
            <a:r>
              <a:rPr lang="en-US" dirty="0" smtClean="0">
                <a:solidFill>
                  <a:srgbClr val="3A6F9B"/>
                </a:solidFill>
              </a:rPr>
              <a:t>Follows duck typing</a:t>
            </a:r>
          </a:p>
          <a:p>
            <a:pPr>
              <a:buClr>
                <a:srgbClr val="FFD32E"/>
              </a:buClr>
              <a:buFont typeface="Wingdings" pitchFamily="2" charset="2"/>
              <a:buChar char="Ø"/>
            </a:pPr>
            <a:r>
              <a:rPr lang="en-US" dirty="0" smtClean="0">
                <a:solidFill>
                  <a:srgbClr val="3A6F9B"/>
                </a:solidFill>
              </a:rPr>
              <a:t>Lot less coding.</a:t>
            </a:r>
          </a:p>
          <a:p>
            <a:pPr>
              <a:buClr>
                <a:srgbClr val="FFD32E"/>
              </a:buClr>
              <a:buFont typeface="Wingdings" pitchFamily="2" charset="2"/>
              <a:buChar char="Ø"/>
            </a:pPr>
            <a:r>
              <a:rPr lang="en-US" dirty="0" smtClean="0">
                <a:solidFill>
                  <a:srgbClr val="3A6F9B"/>
                </a:solidFill>
              </a:rPr>
              <a:t>Forces a clean understanding of code before using it.</a:t>
            </a:r>
          </a:p>
          <a:p>
            <a:pPr>
              <a:buClr>
                <a:srgbClr val="FFD32E"/>
              </a:buClr>
              <a:buFont typeface="Wingdings" pitchFamily="2" charset="2"/>
              <a:buChar char="Ø"/>
            </a:pPr>
            <a:r>
              <a:rPr lang="en-US" dirty="0" smtClean="0">
                <a:solidFill>
                  <a:srgbClr val="3A6F9B"/>
                </a:solidFill>
              </a:rPr>
              <a:t>Can be dangerous too, depending on what kind of a programmer you are!</a:t>
            </a:r>
            <a:endParaRPr lang="en-US" dirty="0">
              <a:solidFill>
                <a:srgbClr val="3A6F9B"/>
              </a:solidFill>
            </a:endParaRPr>
          </a:p>
        </p:txBody>
      </p:sp>
      <p:sp>
        <p:nvSpPr>
          <p:cNvPr id="25" name="Rectangle 24"/>
          <p:cNvSpPr/>
          <p:nvPr/>
        </p:nvSpPr>
        <p:spPr>
          <a:xfrm>
            <a:off x="152400" y="2857500"/>
            <a:ext cx="4343400" cy="2286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def f(</a:t>
            </a:r>
            <a:r>
              <a:rPr lang="en-US" sz="1600" dirty="0" err="1" smtClean="0">
                <a:solidFill>
                  <a:schemeClr val="tx1"/>
                </a:solidFill>
                <a:latin typeface="Courier New" pitchFamily="49" charset="0"/>
                <a:cs typeface="Courier New" pitchFamily="49" charset="0"/>
              </a:rPr>
              <a:t>someobj</a:t>
            </a:r>
            <a:r>
              <a:rPr lang="en-US" sz="1600" dirty="0" smtClean="0">
                <a:solidFill>
                  <a:schemeClr val="tx1"/>
                </a:solidFill>
                <a:latin typeface="Courier New" pitchFamily="49" charset="0"/>
                <a:cs typeface="Courier New" pitchFamily="49" charset="0"/>
              </a:rPr>
              <a:t>):</a:t>
            </a:r>
          </a:p>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    </a:t>
            </a:r>
            <a:r>
              <a:rPr lang="en-US" sz="1600" dirty="0" err="1" smtClean="0">
                <a:solidFill>
                  <a:schemeClr val="tx1"/>
                </a:solidFill>
                <a:latin typeface="Courier New" pitchFamily="49" charset="0"/>
                <a:cs typeface="Courier New" pitchFamily="49" charset="0"/>
              </a:rPr>
              <a:t>someobj.quack</a:t>
            </a:r>
            <a:r>
              <a:rPr lang="en-US" sz="1600" dirty="0" smtClean="0">
                <a:solidFill>
                  <a:schemeClr val="tx1"/>
                </a:solidFill>
                <a:latin typeface="Courier New" pitchFamily="49" charset="0"/>
                <a:cs typeface="Courier New" pitchFamily="49" charset="0"/>
              </a:rPr>
              <a:t>()</a:t>
            </a:r>
          </a:p>
        </p:txBody>
      </p:sp>
      <p:sp>
        <p:nvSpPr>
          <p:cNvPr id="10" name="Rectangle 9"/>
          <p:cNvSpPr/>
          <p:nvPr/>
        </p:nvSpPr>
        <p:spPr>
          <a:xfrm>
            <a:off x="4648200" y="2857500"/>
            <a:ext cx="4343400" cy="2286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If a equals 10:</a:t>
            </a:r>
          </a:p>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   f(b)</a:t>
            </a:r>
          </a:p>
          <a:p>
            <a:pPr lvl="0" eaLnBrk="0" fontAlgn="base" hangingPunct="0">
              <a:spcBef>
                <a:spcPct val="0"/>
              </a:spcBef>
              <a:spcAft>
                <a:spcPct val="0"/>
              </a:spcAft>
            </a:pPr>
            <a:endParaRPr lang="en-US" sz="1600"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#suppose b cannot quack and a is </a:t>
            </a:r>
          </a:p>
          <a:p>
            <a:pPr lvl="0"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#very rarely 10. you will not see #an error as long as a is never 10</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7045518" cy="646331"/>
          </a:xfrm>
          <a:prstGeom prst="rect">
            <a:avLst/>
          </a:prstGeom>
          <a:noFill/>
        </p:spPr>
        <p:txBody>
          <a:bodyPr wrap="none" rtlCol="0">
            <a:spAutoFit/>
          </a:bodyPr>
          <a:lstStyle/>
          <a:p>
            <a:r>
              <a:rPr lang="en-US" sz="3600" b="1" dirty="0" smtClean="0">
                <a:solidFill>
                  <a:srgbClr val="3A6F9B"/>
                </a:solidFill>
                <a:latin typeface="+mj-lt"/>
              </a:rPr>
              <a:t>Living Being – Human Being inherits</a:t>
            </a:r>
            <a:endParaRPr lang="en-US" sz="3600" b="1" dirty="0">
              <a:solidFill>
                <a:srgbClr val="3A6F9B"/>
              </a:solidFill>
              <a:latin typeface="+mj-lt"/>
            </a:endParaRPr>
          </a:p>
        </p:txBody>
      </p:sp>
      <p:sp>
        <p:nvSpPr>
          <p:cNvPr id="7" name="Rectangle 6"/>
          <p:cNvSpPr/>
          <p:nvPr/>
        </p:nvSpPr>
        <p:spPr>
          <a:xfrm>
            <a:off x="152400" y="1562100"/>
            <a:ext cx="4343400" cy="3810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class </a:t>
            </a:r>
            <a:r>
              <a:rPr lang="en-US" sz="1600" b="1" dirty="0" err="1" smtClean="0">
                <a:solidFill>
                  <a:schemeClr val="tx1"/>
                </a:solidFill>
                <a:latin typeface="Courier New" pitchFamily="49" charset="0"/>
                <a:cs typeface="Courier New" pitchFamily="49" charset="0"/>
              </a:rPr>
              <a:t>LivingBeing</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breathe():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"I can breathe, therefore I am a </a:t>
            </a:r>
            <a:r>
              <a:rPr lang="en-US" sz="1600" b="1" dirty="0" err="1" smtClean="0">
                <a:solidFill>
                  <a:schemeClr val="tx1"/>
                </a:solidFill>
                <a:latin typeface="Courier New" pitchFamily="49" charset="0"/>
                <a:cs typeface="Courier New" pitchFamily="49" charset="0"/>
              </a:rPr>
              <a:t>LivingBeing</a:t>
            </a:r>
            <a:r>
              <a:rPr lang="en-US" sz="1600" b="1" dirty="0" smtClean="0">
                <a:solidFill>
                  <a:schemeClr val="tx1"/>
                </a:solidFill>
                <a:latin typeface="Courier New" pitchFamily="49" charset="0"/>
                <a:cs typeface="Courier New" pitchFamily="49" charset="0"/>
              </a:rPr>
              <a:t>"</a:t>
            </a:r>
          </a:p>
        </p:txBody>
      </p:sp>
      <p:sp>
        <p:nvSpPr>
          <p:cNvPr id="9" name="Rectangle 8"/>
          <p:cNvSpPr/>
          <p:nvPr/>
        </p:nvSpPr>
        <p:spPr>
          <a:xfrm>
            <a:off x="4648200" y="1562100"/>
            <a:ext cx="4343400" cy="3810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class </a:t>
            </a:r>
            <a:r>
              <a:rPr lang="en-US" sz="1600" b="1" dirty="0" err="1" smtClean="0">
                <a:solidFill>
                  <a:schemeClr val="tx1"/>
                </a:solidFill>
                <a:latin typeface="Courier New" pitchFamily="49" charset="0"/>
                <a:cs typeface="Courier New" pitchFamily="49" charset="0"/>
              </a:rPr>
              <a:t>HumanBeing</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LivingBeing</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pass</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7045518" cy="646331"/>
          </a:xfrm>
          <a:prstGeom prst="rect">
            <a:avLst/>
          </a:prstGeom>
          <a:noFill/>
        </p:spPr>
        <p:txBody>
          <a:bodyPr wrap="none" rtlCol="0">
            <a:spAutoFit/>
          </a:bodyPr>
          <a:lstStyle/>
          <a:p>
            <a:r>
              <a:rPr lang="en-US" sz="3600" b="1" dirty="0" smtClean="0">
                <a:solidFill>
                  <a:srgbClr val="3A6F9B"/>
                </a:solidFill>
                <a:latin typeface="+mj-lt"/>
              </a:rPr>
              <a:t>Living Being – Human Being inherits</a:t>
            </a:r>
            <a:endParaRPr lang="en-US" sz="3600" b="1" dirty="0">
              <a:solidFill>
                <a:srgbClr val="3A6F9B"/>
              </a:solidFill>
              <a:latin typeface="+mj-lt"/>
            </a:endParaRPr>
          </a:p>
        </p:txBody>
      </p:sp>
      <p:sp>
        <p:nvSpPr>
          <p:cNvPr id="7" name="Rectangle 6"/>
          <p:cNvSpPr/>
          <p:nvPr/>
        </p:nvSpPr>
        <p:spPr>
          <a:xfrm>
            <a:off x="152400" y="1562100"/>
            <a:ext cx="4343400" cy="3810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class </a:t>
            </a:r>
            <a:r>
              <a:rPr lang="en-US" sz="1600" b="1" dirty="0" err="1" smtClean="0">
                <a:solidFill>
                  <a:schemeClr val="tx1"/>
                </a:solidFill>
                <a:latin typeface="Courier New" pitchFamily="49" charset="0"/>
                <a:cs typeface="Courier New" pitchFamily="49" charset="0"/>
              </a:rPr>
              <a:t>LivingBeing</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breathe(self):</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"I can breathe, therefore I am a </a:t>
            </a:r>
            <a:r>
              <a:rPr lang="en-US" sz="1600" b="1" dirty="0" err="1" smtClean="0">
                <a:solidFill>
                  <a:schemeClr val="tx1"/>
                </a:solidFill>
                <a:latin typeface="Courier New" pitchFamily="49" charset="0"/>
                <a:cs typeface="Courier New" pitchFamily="49" charset="0"/>
              </a:rPr>
              <a:t>LivingBeing</a:t>
            </a:r>
            <a:r>
              <a:rPr lang="en-US" sz="1600" b="1" dirty="0" smtClean="0">
                <a:solidFill>
                  <a:schemeClr val="tx1"/>
                </a:solidFill>
                <a:latin typeface="Courier New" pitchFamily="49" charset="0"/>
                <a:cs typeface="Courier New" pitchFamily="49" charset="0"/>
              </a:rPr>
              <a:t>”</a:t>
            </a:r>
          </a:p>
        </p:txBody>
      </p:sp>
      <p:sp>
        <p:nvSpPr>
          <p:cNvPr id="9" name="Rectangle 8"/>
          <p:cNvSpPr/>
          <p:nvPr/>
        </p:nvSpPr>
        <p:spPr>
          <a:xfrm>
            <a:off x="4648200" y="1562100"/>
            <a:ext cx="4343400" cy="3810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class </a:t>
            </a:r>
            <a:r>
              <a:rPr lang="en-US" sz="1600" b="1" dirty="0" err="1" smtClean="0">
                <a:solidFill>
                  <a:schemeClr val="tx1"/>
                </a:solidFill>
                <a:latin typeface="Courier New" pitchFamily="49" charset="0"/>
                <a:cs typeface="Courier New" pitchFamily="49" charset="0"/>
              </a:rPr>
              <a:t>HumanBeing</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LivingBeing</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breathe(self):</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"breathe through lungs. O2 in CO2 out"</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857594" cy="646331"/>
          </a:xfrm>
          <a:prstGeom prst="rect">
            <a:avLst/>
          </a:prstGeom>
          <a:noFill/>
        </p:spPr>
        <p:txBody>
          <a:bodyPr wrap="none" rtlCol="0">
            <a:spAutoFit/>
          </a:bodyPr>
          <a:lstStyle/>
          <a:p>
            <a:r>
              <a:rPr lang="en-US" sz="3600" b="1" dirty="0" smtClean="0">
                <a:solidFill>
                  <a:srgbClr val="3A6F9B"/>
                </a:solidFill>
                <a:latin typeface="+mj-lt"/>
              </a:rPr>
              <a:t>Getters and Setters</a:t>
            </a:r>
            <a:endParaRPr lang="en-US" sz="3600" b="1" dirty="0">
              <a:solidFill>
                <a:srgbClr val="3A6F9B"/>
              </a:solidFill>
              <a:latin typeface="+mj-lt"/>
            </a:endParaRPr>
          </a:p>
        </p:txBody>
      </p:sp>
      <p:sp>
        <p:nvSpPr>
          <p:cNvPr id="7" name="Rectangle 6"/>
          <p:cNvSpPr/>
          <p:nvPr/>
        </p:nvSpPr>
        <p:spPr>
          <a:xfrm>
            <a:off x="152400" y="1562100"/>
            <a:ext cx="8763000" cy="3810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class Shape():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__init__(</a:t>
            </a:r>
            <a:r>
              <a:rPr lang="en-US" sz="1600" b="1" dirty="0" err="1" smtClean="0">
                <a:solidFill>
                  <a:schemeClr val="tx1"/>
                </a:solidFill>
                <a:latin typeface="Courier New" pitchFamily="49" charset="0"/>
                <a:cs typeface="Courier New" pitchFamily="49" charset="0"/>
              </a:rPr>
              <a:t>self,shapename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self.name = </a:t>
            </a:r>
            <a:r>
              <a:rPr lang="en-US" sz="1600" b="1" dirty="0" err="1" smtClean="0">
                <a:solidFill>
                  <a:schemeClr val="tx1"/>
                </a:solidFill>
                <a:latin typeface="Courier New" pitchFamily="49" charset="0"/>
                <a:cs typeface="Courier New" pitchFamily="49" charset="0"/>
              </a:rPr>
              <a:t>shapename</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a:t>
            </a:r>
            <a:r>
              <a:rPr lang="en-US" sz="1600" b="1" dirty="0" err="1" smtClean="0">
                <a:solidFill>
                  <a:schemeClr val="tx1"/>
                </a:solidFill>
                <a:latin typeface="Courier New" pitchFamily="49" charset="0"/>
                <a:cs typeface="Courier New" pitchFamily="49" charset="0"/>
              </a:rPr>
              <a:t>get_shapename</a:t>
            </a:r>
            <a:r>
              <a:rPr lang="en-US" sz="1600" b="1" dirty="0" smtClean="0">
                <a:solidFill>
                  <a:schemeClr val="tx1"/>
                </a:solidFill>
                <a:latin typeface="Courier New" pitchFamily="49" charset="0"/>
                <a:cs typeface="Courier New" pitchFamily="49" charset="0"/>
              </a:rPr>
              <a:t>(self):</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"In getter"</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self.name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a:t>
            </a:r>
            <a:r>
              <a:rPr lang="en-US" sz="1600" b="1" dirty="0" err="1" smtClean="0">
                <a:solidFill>
                  <a:schemeClr val="tx1"/>
                </a:solidFill>
                <a:latin typeface="Courier New" pitchFamily="49" charset="0"/>
                <a:cs typeface="Courier New" pitchFamily="49" charset="0"/>
              </a:rPr>
              <a:t>set_shapename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self,shapename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"In setter"</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self.name=</a:t>
            </a:r>
            <a:r>
              <a:rPr lang="en-US" sz="1600" b="1" dirty="0" err="1" smtClean="0">
                <a:solidFill>
                  <a:schemeClr val="tx1"/>
                </a:solidFill>
                <a:latin typeface="Courier New" pitchFamily="49" charset="0"/>
                <a:cs typeface="Courier New" pitchFamily="49" charset="0"/>
              </a:rPr>
              <a:t>shapename</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7030899" cy="646331"/>
          </a:xfrm>
          <a:prstGeom prst="rect">
            <a:avLst/>
          </a:prstGeom>
          <a:noFill/>
        </p:spPr>
        <p:txBody>
          <a:bodyPr wrap="none" rtlCol="0">
            <a:spAutoFit/>
          </a:bodyPr>
          <a:lstStyle/>
          <a:p>
            <a:r>
              <a:rPr lang="en-US" sz="3600" b="1" dirty="0" smtClean="0">
                <a:solidFill>
                  <a:srgbClr val="3A6F9B"/>
                </a:solidFill>
                <a:latin typeface="+mj-lt"/>
              </a:rPr>
              <a:t>Getters and Setters  - private names</a:t>
            </a:r>
            <a:endParaRPr lang="en-US" sz="3600" b="1" dirty="0">
              <a:solidFill>
                <a:srgbClr val="3A6F9B"/>
              </a:solidFill>
              <a:latin typeface="+mj-lt"/>
            </a:endParaRPr>
          </a:p>
        </p:txBody>
      </p:sp>
      <p:sp>
        <p:nvSpPr>
          <p:cNvPr id="7" name="Rectangle 6"/>
          <p:cNvSpPr/>
          <p:nvPr/>
        </p:nvSpPr>
        <p:spPr>
          <a:xfrm>
            <a:off x="152400" y="1562100"/>
            <a:ext cx="8763000" cy="3810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class Shape():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__init__(</a:t>
            </a:r>
            <a:r>
              <a:rPr lang="en-US" sz="1600" b="1" dirty="0" err="1" smtClean="0">
                <a:solidFill>
                  <a:schemeClr val="tx1"/>
                </a:solidFill>
                <a:latin typeface="Courier New" pitchFamily="49" charset="0"/>
                <a:cs typeface="Courier New" pitchFamily="49" charset="0"/>
              </a:rPr>
              <a:t>self,shapename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self.__name</a:t>
            </a:r>
            <a:r>
              <a:rPr lang="en-US" sz="1600" b="1" dirty="0" smtClean="0">
                <a:solidFill>
                  <a:schemeClr val="tx1"/>
                </a:solidFill>
                <a:latin typeface="Courier New" pitchFamily="49" charset="0"/>
                <a:cs typeface="Courier New" pitchFamily="49" charset="0"/>
              </a:rPr>
              <a:t> = </a:t>
            </a:r>
            <a:r>
              <a:rPr lang="en-US" sz="1600" b="1" dirty="0" err="1" smtClean="0">
                <a:solidFill>
                  <a:schemeClr val="tx1"/>
                </a:solidFill>
                <a:latin typeface="Courier New" pitchFamily="49" charset="0"/>
                <a:cs typeface="Courier New" pitchFamily="49" charset="0"/>
              </a:rPr>
              <a:t>shapename</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a:t>
            </a:r>
            <a:r>
              <a:rPr lang="en-US" sz="1600" b="1" dirty="0" err="1" smtClean="0">
                <a:solidFill>
                  <a:schemeClr val="tx1"/>
                </a:solidFill>
                <a:latin typeface="Courier New" pitchFamily="49" charset="0"/>
                <a:cs typeface="Courier New" pitchFamily="49" charset="0"/>
              </a:rPr>
              <a:t>get_shapename</a:t>
            </a:r>
            <a:r>
              <a:rPr lang="en-US" sz="1600" b="1" dirty="0" smtClean="0">
                <a:solidFill>
                  <a:schemeClr val="tx1"/>
                </a:solidFill>
                <a:latin typeface="Courier New" pitchFamily="49" charset="0"/>
                <a:cs typeface="Courier New" pitchFamily="49" charset="0"/>
              </a:rPr>
              <a:t>(self):</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"In getter"</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a:t>
            </a:r>
            <a:r>
              <a:rPr lang="en-US" sz="1600" b="1" dirty="0" err="1" smtClean="0">
                <a:solidFill>
                  <a:schemeClr val="tx1"/>
                </a:solidFill>
                <a:latin typeface="Courier New" pitchFamily="49" charset="0"/>
                <a:cs typeface="Courier New" pitchFamily="49" charset="0"/>
              </a:rPr>
              <a:t>self.__name</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a:t>
            </a:r>
            <a:r>
              <a:rPr lang="en-US" sz="1600" b="1" dirty="0" err="1" smtClean="0">
                <a:solidFill>
                  <a:schemeClr val="tx1"/>
                </a:solidFill>
                <a:latin typeface="Courier New" pitchFamily="49" charset="0"/>
                <a:cs typeface="Courier New" pitchFamily="49" charset="0"/>
              </a:rPr>
              <a:t>set_shapename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self,shapename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"In setter"</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self.__name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shapename</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name = property(</a:t>
            </a:r>
            <a:r>
              <a:rPr lang="en-US" sz="1600" b="1" dirty="0" err="1" smtClean="0">
                <a:solidFill>
                  <a:schemeClr val="tx1"/>
                </a:solidFill>
                <a:latin typeface="Courier New" pitchFamily="49" charset="0"/>
                <a:cs typeface="Courier New" pitchFamily="49" charset="0"/>
              </a:rPr>
              <a:t>get_shapename</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set_shapename</a:t>
            </a:r>
            <a:r>
              <a:rPr lang="en-US" sz="1600" b="1" smtClean="0">
                <a:solidFill>
                  <a:schemeClr val="tx1"/>
                </a:solidFill>
                <a:latin typeface="Courier New" pitchFamily="49" charset="0"/>
                <a:cs typeface="Courier New" pitchFamily="49" charset="0"/>
              </a:rPr>
              <a:t>)</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965940" cy="646331"/>
          </a:xfrm>
          <a:prstGeom prst="rect">
            <a:avLst/>
          </a:prstGeom>
          <a:noFill/>
        </p:spPr>
        <p:txBody>
          <a:bodyPr wrap="none" rtlCol="0">
            <a:spAutoFit/>
          </a:bodyPr>
          <a:lstStyle/>
          <a:p>
            <a:r>
              <a:rPr lang="en-US" sz="3600" b="1" dirty="0" smtClean="0">
                <a:solidFill>
                  <a:srgbClr val="3A6F9B"/>
                </a:solidFill>
                <a:latin typeface="+mj-lt"/>
              </a:rPr>
              <a:t>Class Methods</a:t>
            </a:r>
            <a:endParaRPr lang="en-US" sz="3600" b="1" dirty="0">
              <a:solidFill>
                <a:srgbClr val="3A6F9B"/>
              </a:solidFill>
              <a:latin typeface="+mj-lt"/>
            </a:endParaRPr>
          </a:p>
        </p:txBody>
      </p:sp>
      <p:sp>
        <p:nvSpPr>
          <p:cNvPr id="7" name="Rectangle 6"/>
          <p:cNvSpPr/>
          <p:nvPr/>
        </p:nvSpPr>
        <p:spPr>
          <a:xfrm>
            <a:off x="152400" y="1562100"/>
            <a:ext cx="8763000" cy="3810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class Shape():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counter = 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__init__(self):</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"In init"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Shape.counter</a:t>
            </a:r>
            <a:r>
              <a:rPr lang="en-US" sz="1600" b="1" dirty="0" smtClean="0">
                <a:solidFill>
                  <a:schemeClr val="tx1"/>
                </a:solidFill>
                <a:latin typeface="Courier New" pitchFamily="49" charset="0"/>
                <a:cs typeface="Courier New" pitchFamily="49" charset="0"/>
              </a:rPr>
              <a:t> += 1</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classmethod</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a:t>
            </a:r>
            <a:r>
              <a:rPr lang="en-US" sz="1600" b="1" dirty="0" err="1" smtClean="0">
                <a:solidFill>
                  <a:schemeClr val="tx1"/>
                </a:solidFill>
                <a:latin typeface="Courier New" pitchFamily="49" charset="0"/>
                <a:cs typeface="Courier New" pitchFamily="49" charset="0"/>
              </a:rPr>
              <a:t>objscreated</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cls</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"Shape has ",</a:t>
            </a:r>
            <a:r>
              <a:rPr lang="en-US" sz="1600" b="1" dirty="0" err="1" smtClean="0">
                <a:solidFill>
                  <a:schemeClr val="tx1"/>
                </a:solidFill>
                <a:latin typeface="Courier New" pitchFamily="49" charset="0"/>
                <a:cs typeface="Courier New" pitchFamily="49" charset="0"/>
              </a:rPr>
              <a:t>Shape.counter</a:t>
            </a:r>
            <a:r>
              <a:rPr lang="en-US" sz="1600" b="1" dirty="0" smtClean="0">
                <a:solidFill>
                  <a:schemeClr val="tx1"/>
                </a:solidFill>
                <a:latin typeface="Courier New" pitchFamily="49" charset="0"/>
                <a:cs typeface="Courier New" pitchFamily="49" charset="0"/>
              </a:rPr>
              <a:t>, " Objects created!"</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077381" cy="646331"/>
          </a:xfrm>
          <a:prstGeom prst="rect">
            <a:avLst/>
          </a:prstGeom>
          <a:noFill/>
        </p:spPr>
        <p:txBody>
          <a:bodyPr wrap="none" rtlCol="0">
            <a:spAutoFit/>
          </a:bodyPr>
          <a:lstStyle/>
          <a:p>
            <a:r>
              <a:rPr lang="en-US" sz="3600" b="1" dirty="0" smtClean="0">
                <a:solidFill>
                  <a:srgbClr val="3A6F9B"/>
                </a:solidFill>
                <a:latin typeface="+mj-lt"/>
              </a:rPr>
              <a:t>Static Methods</a:t>
            </a:r>
            <a:endParaRPr lang="en-US" sz="3600" b="1" dirty="0">
              <a:solidFill>
                <a:srgbClr val="3A6F9B"/>
              </a:solidFill>
              <a:latin typeface="+mj-lt"/>
            </a:endParaRPr>
          </a:p>
        </p:txBody>
      </p:sp>
      <p:sp>
        <p:nvSpPr>
          <p:cNvPr id="7" name="Rectangle 6"/>
          <p:cNvSpPr/>
          <p:nvPr/>
        </p:nvSpPr>
        <p:spPr>
          <a:xfrm>
            <a:off x="152400" y="1562100"/>
            <a:ext cx="8763000" cy="3810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class Shape():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counter = 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__init__(self):</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"In init"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Shape.counter</a:t>
            </a:r>
            <a:r>
              <a:rPr lang="en-US" sz="1600" b="1" dirty="0" smtClean="0">
                <a:solidFill>
                  <a:schemeClr val="tx1"/>
                </a:solidFill>
                <a:latin typeface="Courier New" pitchFamily="49" charset="0"/>
                <a:cs typeface="Courier New" pitchFamily="49" charset="0"/>
              </a:rPr>
              <a:t> += 1</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classmethod</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a:t>
            </a:r>
            <a:r>
              <a:rPr lang="en-US" sz="1600" b="1" dirty="0" err="1" smtClean="0">
                <a:solidFill>
                  <a:schemeClr val="tx1"/>
                </a:solidFill>
                <a:latin typeface="Courier New" pitchFamily="49" charset="0"/>
                <a:cs typeface="Courier New" pitchFamily="49" charset="0"/>
              </a:rPr>
              <a:t>objscreated</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cls</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"Shape has ",</a:t>
            </a:r>
            <a:r>
              <a:rPr lang="en-US" sz="1600" b="1" dirty="0" err="1" smtClean="0">
                <a:solidFill>
                  <a:schemeClr val="tx1"/>
                </a:solidFill>
                <a:latin typeface="Courier New" pitchFamily="49" charset="0"/>
                <a:cs typeface="Courier New" pitchFamily="49" charset="0"/>
              </a:rPr>
              <a:t>Shape.counter</a:t>
            </a:r>
            <a:r>
              <a:rPr lang="en-US" sz="1600" b="1" dirty="0" smtClean="0">
                <a:solidFill>
                  <a:schemeClr val="tx1"/>
                </a:solidFill>
                <a:latin typeface="Courier New" pitchFamily="49" charset="0"/>
                <a:cs typeface="Courier New" pitchFamily="49" charset="0"/>
              </a:rPr>
              <a:t>, " Objects created!"</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staticmethod</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a:t>
            </a:r>
            <a:r>
              <a:rPr lang="en-US" sz="1600" b="1" dirty="0" err="1" smtClean="0">
                <a:solidFill>
                  <a:schemeClr val="tx1"/>
                </a:solidFill>
                <a:latin typeface="Courier New" pitchFamily="49" charset="0"/>
                <a:cs typeface="Courier New" pitchFamily="49" charset="0"/>
              </a:rPr>
              <a:t>somestaticnoise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"I am a shape!"</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Shape.somestaticnoise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I am a shape!</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946046" cy="646331"/>
          </a:xfrm>
          <a:prstGeom prst="rect">
            <a:avLst/>
          </a:prstGeom>
          <a:noFill/>
        </p:spPr>
        <p:txBody>
          <a:bodyPr wrap="none" rtlCol="0">
            <a:spAutoFit/>
          </a:bodyPr>
          <a:lstStyle/>
          <a:p>
            <a:r>
              <a:rPr lang="en-US" sz="3600" b="1" dirty="0" smtClean="0">
                <a:solidFill>
                  <a:srgbClr val="3A6F9B"/>
                </a:solidFill>
                <a:latin typeface="+mj-lt"/>
              </a:rPr>
              <a:t>Equality?</a:t>
            </a:r>
            <a:endParaRPr lang="en-US" sz="3600" b="1" dirty="0">
              <a:solidFill>
                <a:srgbClr val="3A6F9B"/>
              </a:solidFill>
              <a:latin typeface="+mj-lt"/>
            </a:endParaRPr>
          </a:p>
        </p:txBody>
      </p:sp>
      <p:sp>
        <p:nvSpPr>
          <p:cNvPr id="7" name="Rectangle 6"/>
          <p:cNvSpPr/>
          <p:nvPr/>
        </p:nvSpPr>
        <p:spPr>
          <a:xfrm>
            <a:off x="152400" y="1562100"/>
            <a:ext cx="8763000" cy="3810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class Student():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__init__(self, </a:t>
            </a:r>
            <a:r>
              <a:rPr lang="en-US" sz="1600" b="1" dirty="0" err="1" smtClean="0">
                <a:solidFill>
                  <a:schemeClr val="tx1"/>
                </a:solidFill>
                <a:latin typeface="Courier New" pitchFamily="49" charset="0"/>
                <a:cs typeface="Courier New" pitchFamily="49" charset="0"/>
              </a:rPr>
              <a:t>stud_id</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stud_name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self.stud_id</a:t>
            </a:r>
            <a:r>
              <a:rPr lang="en-US" sz="1600" b="1" dirty="0" smtClean="0">
                <a:solidFill>
                  <a:schemeClr val="tx1"/>
                </a:solidFill>
                <a:latin typeface="Courier New" pitchFamily="49" charset="0"/>
                <a:cs typeface="Courier New" pitchFamily="49" charset="0"/>
              </a:rPr>
              <a:t> = </a:t>
            </a:r>
            <a:r>
              <a:rPr lang="en-US" sz="1600" b="1" dirty="0" err="1" smtClean="0">
                <a:solidFill>
                  <a:schemeClr val="tx1"/>
                </a:solidFill>
                <a:latin typeface="Courier New" pitchFamily="49" charset="0"/>
                <a:cs typeface="Courier New" pitchFamily="49" charset="0"/>
              </a:rPr>
              <a:t>stud_id</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self.stud_name</a:t>
            </a:r>
            <a:r>
              <a:rPr lang="en-US" sz="1600" b="1" dirty="0" smtClean="0">
                <a:solidFill>
                  <a:schemeClr val="tx1"/>
                </a:solidFill>
                <a:latin typeface="Courier New" pitchFamily="49" charset="0"/>
                <a:cs typeface="Courier New" pitchFamily="49" charset="0"/>
              </a:rPr>
              <a:t> = </a:t>
            </a:r>
            <a:r>
              <a:rPr lang="en-US" sz="1600" b="1" dirty="0" err="1" smtClean="0">
                <a:solidFill>
                  <a:schemeClr val="tx1"/>
                </a:solidFill>
                <a:latin typeface="Courier New" pitchFamily="49" charset="0"/>
                <a:cs typeface="Courier New" pitchFamily="49" charset="0"/>
              </a:rPr>
              <a:t>stud_name</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 = Student(1, 'John Doe')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 = Student(1, 'John Doe')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 == c</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False</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946046" cy="646331"/>
          </a:xfrm>
          <a:prstGeom prst="rect">
            <a:avLst/>
          </a:prstGeom>
          <a:noFill/>
        </p:spPr>
        <p:txBody>
          <a:bodyPr wrap="none" rtlCol="0">
            <a:spAutoFit/>
          </a:bodyPr>
          <a:lstStyle/>
          <a:p>
            <a:r>
              <a:rPr lang="en-US" sz="3600" b="1" dirty="0" smtClean="0">
                <a:solidFill>
                  <a:srgbClr val="3A6F9B"/>
                </a:solidFill>
                <a:latin typeface="+mj-lt"/>
              </a:rPr>
              <a:t>Equality?</a:t>
            </a:r>
            <a:endParaRPr lang="en-US" sz="3600" b="1" dirty="0">
              <a:solidFill>
                <a:srgbClr val="3A6F9B"/>
              </a:solidFill>
              <a:latin typeface="+mj-lt"/>
            </a:endParaRPr>
          </a:p>
        </p:txBody>
      </p:sp>
      <p:sp>
        <p:nvSpPr>
          <p:cNvPr id="7" name="Rectangle 6"/>
          <p:cNvSpPr/>
          <p:nvPr/>
        </p:nvSpPr>
        <p:spPr>
          <a:xfrm>
            <a:off x="152400" y="1562100"/>
            <a:ext cx="8763000" cy="3810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class Student():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__init__(self, </a:t>
            </a:r>
            <a:r>
              <a:rPr lang="en-US" sz="1600" b="1" dirty="0" err="1" smtClean="0">
                <a:solidFill>
                  <a:schemeClr val="tx1"/>
                </a:solidFill>
                <a:latin typeface="Courier New" pitchFamily="49" charset="0"/>
                <a:cs typeface="Courier New" pitchFamily="49" charset="0"/>
              </a:rPr>
              <a:t>stud_id</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stud_name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self.stud_id</a:t>
            </a:r>
            <a:r>
              <a:rPr lang="en-US" sz="1600" b="1" dirty="0" smtClean="0">
                <a:solidFill>
                  <a:schemeClr val="tx1"/>
                </a:solidFill>
                <a:latin typeface="Courier New" pitchFamily="49" charset="0"/>
                <a:cs typeface="Courier New" pitchFamily="49" charset="0"/>
              </a:rPr>
              <a:t> = </a:t>
            </a:r>
            <a:r>
              <a:rPr lang="en-US" sz="1600" b="1" dirty="0" err="1" smtClean="0">
                <a:solidFill>
                  <a:schemeClr val="tx1"/>
                </a:solidFill>
                <a:latin typeface="Courier New" pitchFamily="49" charset="0"/>
                <a:cs typeface="Courier New" pitchFamily="49" charset="0"/>
              </a:rPr>
              <a:t>stud_id</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self.stud_name</a:t>
            </a:r>
            <a:r>
              <a:rPr lang="en-US" sz="1600" b="1" dirty="0" smtClean="0">
                <a:solidFill>
                  <a:schemeClr val="tx1"/>
                </a:solidFill>
                <a:latin typeface="Courier New" pitchFamily="49" charset="0"/>
                <a:cs typeface="Courier New" pitchFamily="49" charset="0"/>
              </a:rPr>
              <a:t> = </a:t>
            </a:r>
            <a:r>
              <a:rPr lang="en-US" sz="1600" b="1" dirty="0" err="1" smtClean="0">
                <a:solidFill>
                  <a:schemeClr val="tx1"/>
                </a:solidFill>
                <a:latin typeface="Courier New" pitchFamily="49" charset="0"/>
                <a:cs typeface="Courier New" pitchFamily="49" charset="0"/>
              </a:rPr>
              <a:t>stud_name</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__</a:t>
            </a:r>
            <a:r>
              <a:rPr lang="en-US" sz="1600" b="1" dirty="0" err="1" smtClean="0">
                <a:solidFill>
                  <a:schemeClr val="tx1"/>
                </a:solidFill>
                <a:latin typeface="Courier New" pitchFamily="49" charset="0"/>
                <a:cs typeface="Courier New" pitchFamily="49" charset="0"/>
              </a:rPr>
              <a:t>eq</a:t>
            </a:r>
            <a:r>
              <a:rPr lang="en-US" sz="1600" b="1" dirty="0" smtClean="0">
                <a:solidFill>
                  <a:schemeClr val="tx1"/>
                </a:solidFill>
                <a:latin typeface="Courier New" pitchFamily="49" charset="0"/>
                <a:cs typeface="Courier New" pitchFamily="49" charset="0"/>
              </a:rPr>
              <a:t>__(self, stud2):</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a:t>
            </a:r>
            <a:r>
              <a:rPr lang="en-US" sz="1600" b="1" dirty="0" err="1" smtClean="0">
                <a:solidFill>
                  <a:schemeClr val="tx1"/>
                </a:solidFill>
                <a:latin typeface="Courier New" pitchFamily="49" charset="0"/>
                <a:cs typeface="Courier New" pitchFamily="49" charset="0"/>
              </a:rPr>
              <a:t>self.stud_id</a:t>
            </a:r>
            <a:r>
              <a:rPr lang="en-US" sz="1600" b="1" dirty="0" smtClean="0">
                <a:solidFill>
                  <a:schemeClr val="tx1"/>
                </a:solidFill>
                <a:latin typeface="Courier New" pitchFamily="49" charset="0"/>
                <a:cs typeface="Courier New" pitchFamily="49" charset="0"/>
              </a:rPr>
              <a:t> == stud2.stud_id</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 = Student(1, 'John Doe')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 = Student(1, 'John Doe')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 == c</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True</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030993" cy="646331"/>
          </a:xfrm>
          <a:prstGeom prst="rect">
            <a:avLst/>
          </a:prstGeom>
          <a:noFill/>
        </p:spPr>
        <p:txBody>
          <a:bodyPr wrap="none" rtlCol="0">
            <a:spAutoFit/>
          </a:bodyPr>
          <a:lstStyle/>
          <a:p>
            <a:r>
              <a:rPr lang="en-US" sz="3600" b="1" dirty="0" smtClean="0">
                <a:solidFill>
                  <a:srgbClr val="3A6F9B"/>
                </a:solidFill>
                <a:latin typeface="+mj-lt"/>
              </a:rPr>
              <a:t>Methods for </a:t>
            </a:r>
            <a:r>
              <a:rPr lang="en-US" sz="3600" b="1" dirty="0" err="1" smtClean="0">
                <a:solidFill>
                  <a:srgbClr val="3A6F9B"/>
                </a:solidFill>
                <a:latin typeface="+mj-lt"/>
              </a:rPr>
              <a:t>comparision</a:t>
            </a:r>
            <a:endParaRPr lang="en-US" sz="3600" b="1" dirty="0">
              <a:solidFill>
                <a:srgbClr val="3A6F9B"/>
              </a:solidFill>
              <a:latin typeface="+mj-lt"/>
            </a:endParaRPr>
          </a:p>
        </p:txBody>
      </p:sp>
      <p:sp>
        <p:nvSpPr>
          <p:cNvPr id="7" name="Rectangle 6"/>
          <p:cNvSpPr/>
          <p:nvPr/>
        </p:nvSpPr>
        <p:spPr>
          <a:xfrm>
            <a:off x="152400" y="1562100"/>
            <a:ext cx="8763000" cy="3810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__</a:t>
            </a:r>
            <a:r>
              <a:rPr lang="en-US" sz="1600" dirty="0" err="1" smtClean="0">
                <a:solidFill>
                  <a:schemeClr val="tx1"/>
                </a:solidFill>
                <a:latin typeface="Courier New" pitchFamily="49" charset="0"/>
                <a:cs typeface="Courier New" pitchFamily="49" charset="0"/>
              </a:rPr>
              <a:t>lt</a:t>
            </a:r>
            <a:r>
              <a:rPr lang="en-US" sz="1600" dirty="0" smtClean="0">
                <a:solidFill>
                  <a:schemeClr val="tx1"/>
                </a:solidFill>
                <a:latin typeface="Courier New" pitchFamily="49" charset="0"/>
                <a:cs typeface="Courier New" pitchFamily="49" charset="0"/>
              </a:rPr>
              <a:t>__(</a:t>
            </a:r>
            <a:r>
              <a:rPr lang="en-US" sz="1600" i="1" dirty="0" smtClean="0">
                <a:solidFill>
                  <a:schemeClr val="tx1"/>
                </a:solidFill>
                <a:latin typeface="Courier New" pitchFamily="49" charset="0"/>
                <a:cs typeface="Courier New" pitchFamily="49" charset="0"/>
              </a:rPr>
              <a:t>self</a:t>
            </a:r>
            <a:r>
              <a:rPr lang="en-US" sz="1600" dirty="0" smtClean="0">
                <a:solidFill>
                  <a:schemeClr val="tx1"/>
                </a:solidFill>
                <a:latin typeface="Courier New" pitchFamily="49" charset="0"/>
                <a:cs typeface="Courier New" pitchFamily="49" charset="0"/>
              </a:rPr>
              <a:t>, </a:t>
            </a:r>
            <a:r>
              <a:rPr lang="en-US" sz="1600" i="1" dirty="0" smtClean="0">
                <a:solidFill>
                  <a:schemeClr val="tx1"/>
                </a:solidFill>
                <a:latin typeface="Courier New" pitchFamily="49" charset="0"/>
                <a:cs typeface="Courier New" pitchFamily="49" charset="0"/>
              </a:rPr>
              <a:t>other</a:t>
            </a:r>
            <a:r>
              <a:rPr lang="en-US" sz="1600"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__le__(</a:t>
            </a:r>
            <a:r>
              <a:rPr lang="en-US" sz="1600" i="1" dirty="0" smtClean="0">
                <a:solidFill>
                  <a:schemeClr val="tx1"/>
                </a:solidFill>
                <a:latin typeface="Courier New" pitchFamily="49" charset="0"/>
                <a:cs typeface="Courier New" pitchFamily="49" charset="0"/>
              </a:rPr>
              <a:t>self</a:t>
            </a:r>
            <a:r>
              <a:rPr lang="en-US" sz="1600" dirty="0" smtClean="0">
                <a:solidFill>
                  <a:schemeClr val="tx1"/>
                </a:solidFill>
                <a:latin typeface="Courier New" pitchFamily="49" charset="0"/>
                <a:cs typeface="Courier New" pitchFamily="49" charset="0"/>
              </a:rPr>
              <a:t>, </a:t>
            </a:r>
            <a:r>
              <a:rPr lang="en-US" sz="1600" i="1" dirty="0" smtClean="0">
                <a:solidFill>
                  <a:schemeClr val="tx1"/>
                </a:solidFill>
                <a:latin typeface="Courier New" pitchFamily="49" charset="0"/>
                <a:cs typeface="Courier New" pitchFamily="49" charset="0"/>
              </a:rPr>
              <a:t>other</a:t>
            </a:r>
            <a:r>
              <a:rPr lang="en-US" sz="1600"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__</a:t>
            </a:r>
            <a:r>
              <a:rPr lang="en-US" sz="1600" dirty="0" err="1" smtClean="0">
                <a:solidFill>
                  <a:schemeClr val="tx1"/>
                </a:solidFill>
                <a:latin typeface="Courier New" pitchFamily="49" charset="0"/>
                <a:cs typeface="Courier New" pitchFamily="49" charset="0"/>
              </a:rPr>
              <a:t>eq</a:t>
            </a:r>
            <a:r>
              <a:rPr lang="en-US" sz="1600" dirty="0" smtClean="0">
                <a:solidFill>
                  <a:schemeClr val="tx1"/>
                </a:solidFill>
                <a:latin typeface="Courier New" pitchFamily="49" charset="0"/>
                <a:cs typeface="Courier New" pitchFamily="49" charset="0"/>
              </a:rPr>
              <a:t>__(</a:t>
            </a:r>
            <a:r>
              <a:rPr lang="en-US" sz="1600" i="1" dirty="0" smtClean="0">
                <a:solidFill>
                  <a:schemeClr val="tx1"/>
                </a:solidFill>
                <a:latin typeface="Courier New" pitchFamily="49" charset="0"/>
                <a:cs typeface="Courier New" pitchFamily="49" charset="0"/>
              </a:rPr>
              <a:t>self</a:t>
            </a:r>
            <a:r>
              <a:rPr lang="en-US" sz="1600" dirty="0" smtClean="0">
                <a:solidFill>
                  <a:schemeClr val="tx1"/>
                </a:solidFill>
                <a:latin typeface="Courier New" pitchFamily="49" charset="0"/>
                <a:cs typeface="Courier New" pitchFamily="49" charset="0"/>
              </a:rPr>
              <a:t>, </a:t>
            </a:r>
            <a:r>
              <a:rPr lang="en-US" sz="1600" i="1" dirty="0" smtClean="0">
                <a:solidFill>
                  <a:schemeClr val="tx1"/>
                </a:solidFill>
                <a:latin typeface="Courier New" pitchFamily="49" charset="0"/>
                <a:cs typeface="Courier New" pitchFamily="49" charset="0"/>
              </a:rPr>
              <a:t>other</a:t>
            </a:r>
            <a:r>
              <a:rPr lang="en-US" sz="1600"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__ne__(</a:t>
            </a:r>
            <a:r>
              <a:rPr lang="en-US" sz="1600" i="1" dirty="0" smtClean="0">
                <a:solidFill>
                  <a:schemeClr val="tx1"/>
                </a:solidFill>
                <a:latin typeface="Courier New" pitchFamily="49" charset="0"/>
                <a:cs typeface="Courier New" pitchFamily="49" charset="0"/>
              </a:rPr>
              <a:t>self</a:t>
            </a:r>
            <a:r>
              <a:rPr lang="en-US" sz="1600" dirty="0" smtClean="0">
                <a:solidFill>
                  <a:schemeClr val="tx1"/>
                </a:solidFill>
                <a:latin typeface="Courier New" pitchFamily="49" charset="0"/>
                <a:cs typeface="Courier New" pitchFamily="49" charset="0"/>
              </a:rPr>
              <a:t>, </a:t>
            </a:r>
            <a:r>
              <a:rPr lang="en-US" sz="1600" i="1" dirty="0" smtClean="0">
                <a:solidFill>
                  <a:schemeClr val="tx1"/>
                </a:solidFill>
                <a:latin typeface="Courier New" pitchFamily="49" charset="0"/>
                <a:cs typeface="Courier New" pitchFamily="49" charset="0"/>
              </a:rPr>
              <a:t>other</a:t>
            </a:r>
            <a:r>
              <a:rPr lang="en-US" sz="1600"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__</a:t>
            </a:r>
            <a:r>
              <a:rPr lang="en-US" sz="1600" dirty="0" err="1" smtClean="0">
                <a:solidFill>
                  <a:schemeClr val="tx1"/>
                </a:solidFill>
                <a:latin typeface="Courier New" pitchFamily="49" charset="0"/>
                <a:cs typeface="Courier New" pitchFamily="49" charset="0"/>
              </a:rPr>
              <a:t>gt</a:t>
            </a:r>
            <a:r>
              <a:rPr lang="en-US" sz="1600" dirty="0" smtClean="0">
                <a:solidFill>
                  <a:schemeClr val="tx1"/>
                </a:solidFill>
                <a:latin typeface="Courier New" pitchFamily="49" charset="0"/>
                <a:cs typeface="Courier New" pitchFamily="49" charset="0"/>
              </a:rPr>
              <a:t>__(</a:t>
            </a:r>
            <a:r>
              <a:rPr lang="en-US" sz="1600" i="1" dirty="0" smtClean="0">
                <a:solidFill>
                  <a:schemeClr val="tx1"/>
                </a:solidFill>
                <a:latin typeface="Courier New" pitchFamily="49" charset="0"/>
                <a:cs typeface="Courier New" pitchFamily="49" charset="0"/>
              </a:rPr>
              <a:t>self</a:t>
            </a:r>
            <a:r>
              <a:rPr lang="en-US" sz="1600" dirty="0" smtClean="0">
                <a:solidFill>
                  <a:schemeClr val="tx1"/>
                </a:solidFill>
                <a:latin typeface="Courier New" pitchFamily="49" charset="0"/>
                <a:cs typeface="Courier New" pitchFamily="49" charset="0"/>
              </a:rPr>
              <a:t>, </a:t>
            </a:r>
            <a:r>
              <a:rPr lang="en-US" sz="1600" i="1" dirty="0" smtClean="0">
                <a:solidFill>
                  <a:schemeClr val="tx1"/>
                </a:solidFill>
                <a:latin typeface="Courier New" pitchFamily="49" charset="0"/>
                <a:cs typeface="Courier New" pitchFamily="49" charset="0"/>
              </a:rPr>
              <a:t>other</a:t>
            </a:r>
            <a:r>
              <a:rPr lang="en-US" sz="1600"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__</a:t>
            </a:r>
            <a:r>
              <a:rPr lang="en-US" sz="1600" dirty="0" err="1" smtClean="0">
                <a:solidFill>
                  <a:schemeClr val="tx1"/>
                </a:solidFill>
                <a:latin typeface="Courier New" pitchFamily="49" charset="0"/>
                <a:cs typeface="Courier New" pitchFamily="49" charset="0"/>
              </a:rPr>
              <a:t>ge</a:t>
            </a:r>
            <a:r>
              <a:rPr lang="en-US" sz="1600" dirty="0" smtClean="0">
                <a:solidFill>
                  <a:schemeClr val="tx1"/>
                </a:solidFill>
                <a:latin typeface="Courier New" pitchFamily="49" charset="0"/>
                <a:cs typeface="Courier New" pitchFamily="49" charset="0"/>
              </a:rPr>
              <a:t>__(</a:t>
            </a:r>
            <a:r>
              <a:rPr lang="en-US" sz="1600" i="1" dirty="0" smtClean="0">
                <a:solidFill>
                  <a:schemeClr val="tx1"/>
                </a:solidFill>
                <a:latin typeface="Courier New" pitchFamily="49" charset="0"/>
                <a:cs typeface="Courier New" pitchFamily="49" charset="0"/>
              </a:rPr>
              <a:t>self</a:t>
            </a:r>
            <a:r>
              <a:rPr lang="en-US" sz="1600" dirty="0" smtClean="0">
                <a:solidFill>
                  <a:schemeClr val="tx1"/>
                </a:solidFill>
                <a:latin typeface="Courier New" pitchFamily="49" charset="0"/>
                <a:cs typeface="Courier New" pitchFamily="49" charset="0"/>
              </a:rPr>
              <a:t>, </a:t>
            </a:r>
            <a:r>
              <a:rPr lang="en-US" sz="1600" i="1" dirty="0" smtClean="0">
                <a:solidFill>
                  <a:schemeClr val="tx1"/>
                </a:solidFill>
                <a:latin typeface="Courier New" pitchFamily="49" charset="0"/>
                <a:cs typeface="Courier New" pitchFamily="49" charset="0"/>
              </a:rPr>
              <a:t>other</a:t>
            </a:r>
            <a:r>
              <a:rPr lang="en-US" sz="1600" dirty="0" smtClean="0">
                <a:solidFill>
                  <a:schemeClr val="tx1"/>
                </a:solidFill>
                <a:latin typeface="Courier New" pitchFamily="49" charset="0"/>
                <a:cs typeface="Courier New" pitchFamily="49" charset="0"/>
              </a:rPr>
              <a:t>)</a:t>
            </a:r>
            <a:endParaRPr lang="en-US" sz="1600" b="1" dirty="0"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703258" cy="646331"/>
          </a:xfrm>
          <a:prstGeom prst="rect">
            <a:avLst/>
          </a:prstGeom>
          <a:noFill/>
        </p:spPr>
        <p:txBody>
          <a:bodyPr wrap="none" rtlCol="0">
            <a:spAutoFit/>
          </a:bodyPr>
          <a:lstStyle/>
          <a:p>
            <a:r>
              <a:rPr lang="en-US" sz="3600" b="1" dirty="0" smtClean="0">
                <a:solidFill>
                  <a:srgbClr val="3A6F9B"/>
                </a:solidFill>
                <a:latin typeface="+mj-lt"/>
              </a:rPr>
              <a:t>Methods for Math</a:t>
            </a:r>
            <a:endParaRPr lang="en-US" sz="3600" b="1" dirty="0">
              <a:solidFill>
                <a:srgbClr val="3A6F9B"/>
              </a:solidFill>
              <a:latin typeface="+mj-lt"/>
            </a:endParaRPr>
          </a:p>
        </p:txBody>
      </p:sp>
      <p:sp>
        <p:nvSpPr>
          <p:cNvPr id="7" name="Rectangle 6"/>
          <p:cNvSpPr/>
          <p:nvPr/>
        </p:nvSpPr>
        <p:spPr>
          <a:xfrm>
            <a:off x="152400" y="1562100"/>
            <a:ext cx="8763000" cy="3810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__add__(</a:t>
            </a:r>
            <a:r>
              <a:rPr lang="en-US" sz="1600" i="1" dirty="0" smtClean="0">
                <a:solidFill>
                  <a:schemeClr val="tx1"/>
                </a:solidFill>
                <a:latin typeface="Courier New" pitchFamily="49" charset="0"/>
                <a:cs typeface="Courier New" pitchFamily="49" charset="0"/>
              </a:rPr>
              <a:t>self</a:t>
            </a:r>
            <a:r>
              <a:rPr lang="en-US" sz="1600" dirty="0" smtClean="0">
                <a:solidFill>
                  <a:schemeClr val="tx1"/>
                </a:solidFill>
                <a:latin typeface="Courier New" pitchFamily="49" charset="0"/>
                <a:cs typeface="Courier New" pitchFamily="49" charset="0"/>
              </a:rPr>
              <a:t>, </a:t>
            </a:r>
            <a:r>
              <a:rPr lang="en-US" sz="1600" i="1" dirty="0" smtClean="0">
                <a:solidFill>
                  <a:schemeClr val="tx1"/>
                </a:solidFill>
                <a:latin typeface="Courier New" pitchFamily="49" charset="0"/>
                <a:cs typeface="Courier New" pitchFamily="49" charset="0"/>
              </a:rPr>
              <a:t>other</a:t>
            </a:r>
            <a:r>
              <a:rPr lang="en-US" sz="1600"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__sub__(</a:t>
            </a:r>
            <a:r>
              <a:rPr lang="en-US" sz="1600" i="1" dirty="0" smtClean="0">
                <a:solidFill>
                  <a:schemeClr val="tx1"/>
                </a:solidFill>
                <a:latin typeface="Courier New" pitchFamily="49" charset="0"/>
                <a:cs typeface="Courier New" pitchFamily="49" charset="0"/>
              </a:rPr>
              <a:t>self</a:t>
            </a:r>
            <a:r>
              <a:rPr lang="en-US" sz="1600" dirty="0" smtClean="0">
                <a:solidFill>
                  <a:schemeClr val="tx1"/>
                </a:solidFill>
                <a:latin typeface="Courier New" pitchFamily="49" charset="0"/>
                <a:cs typeface="Courier New" pitchFamily="49" charset="0"/>
              </a:rPr>
              <a:t>, </a:t>
            </a:r>
            <a:r>
              <a:rPr lang="en-US" sz="1600" i="1" dirty="0" smtClean="0">
                <a:solidFill>
                  <a:schemeClr val="tx1"/>
                </a:solidFill>
                <a:latin typeface="Courier New" pitchFamily="49" charset="0"/>
                <a:cs typeface="Courier New" pitchFamily="49" charset="0"/>
              </a:rPr>
              <a:t>other</a:t>
            </a:r>
            <a:r>
              <a:rPr lang="en-US" sz="1600"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__</a:t>
            </a:r>
            <a:r>
              <a:rPr lang="en-US" sz="1600" dirty="0" err="1" smtClean="0">
                <a:solidFill>
                  <a:schemeClr val="tx1"/>
                </a:solidFill>
                <a:latin typeface="Courier New" pitchFamily="49" charset="0"/>
                <a:cs typeface="Courier New" pitchFamily="49" charset="0"/>
              </a:rPr>
              <a:t>mul</a:t>
            </a:r>
            <a:r>
              <a:rPr lang="en-US" sz="1600" dirty="0" smtClean="0">
                <a:solidFill>
                  <a:schemeClr val="tx1"/>
                </a:solidFill>
                <a:latin typeface="Courier New" pitchFamily="49" charset="0"/>
                <a:cs typeface="Courier New" pitchFamily="49" charset="0"/>
              </a:rPr>
              <a:t>__(</a:t>
            </a:r>
            <a:r>
              <a:rPr lang="en-US" sz="1600" i="1" dirty="0" smtClean="0">
                <a:solidFill>
                  <a:schemeClr val="tx1"/>
                </a:solidFill>
                <a:latin typeface="Courier New" pitchFamily="49" charset="0"/>
                <a:cs typeface="Courier New" pitchFamily="49" charset="0"/>
              </a:rPr>
              <a:t>self</a:t>
            </a:r>
            <a:r>
              <a:rPr lang="en-US" sz="1600" dirty="0" smtClean="0">
                <a:solidFill>
                  <a:schemeClr val="tx1"/>
                </a:solidFill>
                <a:latin typeface="Courier New" pitchFamily="49" charset="0"/>
                <a:cs typeface="Courier New" pitchFamily="49" charset="0"/>
              </a:rPr>
              <a:t>, </a:t>
            </a:r>
            <a:r>
              <a:rPr lang="en-US" sz="1600" i="1" dirty="0" smtClean="0">
                <a:solidFill>
                  <a:schemeClr val="tx1"/>
                </a:solidFill>
                <a:latin typeface="Courier New" pitchFamily="49" charset="0"/>
                <a:cs typeface="Courier New" pitchFamily="49" charset="0"/>
              </a:rPr>
              <a:t>other</a:t>
            </a:r>
            <a:r>
              <a:rPr lang="en-US" sz="1600"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__mod__(</a:t>
            </a:r>
            <a:r>
              <a:rPr lang="en-US" sz="1600" i="1" dirty="0" smtClean="0">
                <a:solidFill>
                  <a:schemeClr val="tx1"/>
                </a:solidFill>
                <a:latin typeface="Courier New" pitchFamily="49" charset="0"/>
                <a:cs typeface="Courier New" pitchFamily="49" charset="0"/>
              </a:rPr>
              <a:t>self</a:t>
            </a:r>
            <a:r>
              <a:rPr lang="en-US" sz="1600" dirty="0" smtClean="0">
                <a:solidFill>
                  <a:schemeClr val="tx1"/>
                </a:solidFill>
                <a:latin typeface="Courier New" pitchFamily="49" charset="0"/>
                <a:cs typeface="Courier New" pitchFamily="49" charset="0"/>
              </a:rPr>
              <a:t>, </a:t>
            </a:r>
            <a:r>
              <a:rPr lang="en-US" sz="1600" i="1" dirty="0" smtClean="0">
                <a:solidFill>
                  <a:schemeClr val="tx1"/>
                </a:solidFill>
                <a:latin typeface="Courier New" pitchFamily="49" charset="0"/>
                <a:cs typeface="Courier New" pitchFamily="49" charset="0"/>
              </a:rPr>
              <a:t>other</a:t>
            </a:r>
            <a:r>
              <a:rPr lang="en-US" sz="1600"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__</a:t>
            </a:r>
            <a:r>
              <a:rPr lang="en-US" sz="1600" dirty="0" err="1" smtClean="0">
                <a:solidFill>
                  <a:schemeClr val="tx1"/>
                </a:solidFill>
                <a:latin typeface="Courier New" pitchFamily="49" charset="0"/>
                <a:cs typeface="Courier New" pitchFamily="49" charset="0"/>
              </a:rPr>
              <a:t>pow</a:t>
            </a:r>
            <a:r>
              <a:rPr lang="en-US" sz="1600" dirty="0" smtClean="0">
                <a:solidFill>
                  <a:schemeClr val="tx1"/>
                </a:solidFill>
                <a:latin typeface="Courier New" pitchFamily="49" charset="0"/>
                <a:cs typeface="Courier New" pitchFamily="49" charset="0"/>
              </a:rPr>
              <a:t>__(</a:t>
            </a:r>
            <a:r>
              <a:rPr lang="en-US" sz="1600" i="1" dirty="0" smtClean="0">
                <a:solidFill>
                  <a:schemeClr val="tx1"/>
                </a:solidFill>
                <a:latin typeface="Courier New" pitchFamily="49" charset="0"/>
                <a:cs typeface="Courier New" pitchFamily="49" charset="0"/>
              </a:rPr>
              <a:t>self</a:t>
            </a:r>
            <a:r>
              <a:rPr lang="en-US" sz="1600" dirty="0" smtClean="0">
                <a:solidFill>
                  <a:schemeClr val="tx1"/>
                </a:solidFill>
                <a:latin typeface="Courier New" pitchFamily="49" charset="0"/>
                <a:cs typeface="Courier New" pitchFamily="49" charset="0"/>
              </a:rPr>
              <a:t>, </a:t>
            </a:r>
            <a:r>
              <a:rPr lang="en-US" sz="1600" i="1" dirty="0" smtClean="0">
                <a:solidFill>
                  <a:schemeClr val="tx1"/>
                </a:solidFill>
                <a:latin typeface="Courier New" pitchFamily="49" charset="0"/>
                <a:cs typeface="Courier New" pitchFamily="49" charset="0"/>
              </a:rPr>
              <a:t>other</a:t>
            </a:r>
            <a:r>
              <a:rPr lang="en-US" sz="1600" dirty="0" smtClean="0">
                <a:solidFill>
                  <a:schemeClr val="tx1"/>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285614" cy="646331"/>
          </a:xfrm>
          <a:prstGeom prst="rect">
            <a:avLst/>
          </a:prstGeom>
          <a:noFill/>
        </p:spPr>
        <p:txBody>
          <a:bodyPr wrap="none" rtlCol="0">
            <a:spAutoFit/>
          </a:bodyPr>
          <a:lstStyle/>
          <a:p>
            <a:r>
              <a:rPr lang="en-US" sz="3600" b="1" dirty="0" smtClean="0">
                <a:solidFill>
                  <a:srgbClr val="3A6F9B"/>
                </a:solidFill>
                <a:latin typeface="+mj-lt"/>
              </a:rPr>
              <a:t>Why should I love python?</a:t>
            </a:r>
            <a:endParaRPr lang="en-US" sz="3600" b="1" dirty="0">
              <a:solidFill>
                <a:srgbClr val="3A6F9B"/>
              </a:solidFill>
              <a:latin typeface="+mj-lt"/>
            </a:endParaRPr>
          </a:p>
        </p:txBody>
      </p:sp>
      <p:sp>
        <p:nvSpPr>
          <p:cNvPr id="15" name="TextBox 14"/>
          <p:cNvSpPr txBox="1"/>
          <p:nvPr/>
        </p:nvSpPr>
        <p:spPr>
          <a:xfrm>
            <a:off x="609600" y="1562100"/>
            <a:ext cx="7543800" cy="3970318"/>
          </a:xfrm>
          <a:prstGeom prst="rect">
            <a:avLst/>
          </a:prstGeom>
          <a:noFill/>
        </p:spPr>
        <p:txBody>
          <a:bodyPr wrap="square" rtlCol="0">
            <a:spAutoFit/>
          </a:bodyPr>
          <a:lstStyle/>
          <a:p>
            <a:r>
              <a:rPr lang="en-US" dirty="0" smtClean="0">
                <a:solidFill>
                  <a:srgbClr val="3A6F9B"/>
                </a:solidFill>
              </a:rPr>
              <a:t>Python comes with batteries included. </a:t>
            </a:r>
          </a:p>
          <a:p>
            <a:endParaRPr lang="en-US" dirty="0" smtClean="0">
              <a:solidFill>
                <a:srgbClr val="3A6F9B"/>
              </a:solidFill>
            </a:endParaRPr>
          </a:p>
          <a:p>
            <a:r>
              <a:rPr lang="en-US" b="1" dirty="0" smtClean="0">
                <a:solidFill>
                  <a:srgbClr val="3A6F9B"/>
                </a:solidFill>
              </a:rPr>
              <a:t>Python Standard Library</a:t>
            </a:r>
          </a:p>
          <a:p>
            <a:r>
              <a:rPr lang="en-US" dirty="0" smtClean="0">
                <a:solidFill>
                  <a:srgbClr val="3A6F9B"/>
                </a:solidFill>
              </a:rPr>
              <a:t>Simply put, Python has a large standard library. Some examples</a:t>
            </a:r>
          </a:p>
          <a:p>
            <a:endParaRPr lang="en-US" dirty="0" smtClean="0">
              <a:solidFill>
                <a:srgbClr val="3A6F9B"/>
              </a:solidFill>
            </a:endParaRPr>
          </a:p>
          <a:p>
            <a:pPr lvl="1">
              <a:buFont typeface="Wingdings" pitchFamily="2" charset="2"/>
              <a:buChar char="Ø"/>
            </a:pPr>
            <a:r>
              <a:rPr lang="en-US" dirty="0" smtClean="0">
                <a:solidFill>
                  <a:srgbClr val="3A6F9B"/>
                </a:solidFill>
              </a:rPr>
              <a:t>HTTP Protocols</a:t>
            </a:r>
          </a:p>
          <a:p>
            <a:pPr lvl="1">
              <a:buFont typeface="Wingdings" pitchFamily="2" charset="2"/>
              <a:buChar char="Ø"/>
            </a:pPr>
            <a:r>
              <a:rPr lang="en-US" dirty="0" smtClean="0">
                <a:solidFill>
                  <a:srgbClr val="3A6F9B"/>
                </a:solidFill>
              </a:rPr>
              <a:t>Database access</a:t>
            </a:r>
          </a:p>
          <a:p>
            <a:pPr lvl="1">
              <a:buFont typeface="Wingdings" pitchFamily="2" charset="2"/>
              <a:buChar char="Ø"/>
            </a:pPr>
            <a:r>
              <a:rPr lang="en-US" dirty="0" smtClean="0">
                <a:solidFill>
                  <a:srgbClr val="3A6F9B"/>
                </a:solidFill>
              </a:rPr>
              <a:t>IPC</a:t>
            </a:r>
          </a:p>
          <a:p>
            <a:pPr lvl="1">
              <a:buFont typeface="Wingdings" pitchFamily="2" charset="2"/>
              <a:buChar char="Ø"/>
            </a:pPr>
            <a:r>
              <a:rPr lang="en-US" dirty="0" smtClean="0">
                <a:solidFill>
                  <a:srgbClr val="3A6F9B"/>
                </a:solidFill>
              </a:rPr>
              <a:t>File system access</a:t>
            </a:r>
          </a:p>
          <a:p>
            <a:endParaRPr lang="en-US" dirty="0" smtClean="0">
              <a:solidFill>
                <a:srgbClr val="3A6F9B"/>
              </a:solidFill>
            </a:endParaRPr>
          </a:p>
          <a:p>
            <a:r>
              <a:rPr lang="en-US" b="1" dirty="0" smtClean="0">
                <a:solidFill>
                  <a:srgbClr val="3A6F9B"/>
                </a:solidFill>
              </a:rPr>
              <a:t>Python Package Index</a:t>
            </a:r>
          </a:p>
          <a:p>
            <a:pPr>
              <a:buFont typeface="Wingdings" pitchFamily="2" charset="2"/>
              <a:buChar char="Ø"/>
            </a:pPr>
            <a:r>
              <a:rPr lang="en-US" dirty="0" smtClean="0">
                <a:solidFill>
                  <a:srgbClr val="3A6F9B"/>
                </a:solidFill>
              </a:rPr>
              <a:t>Python Package Index  is a repository for python libraries</a:t>
            </a:r>
          </a:p>
          <a:p>
            <a:pPr>
              <a:buFont typeface="Wingdings" pitchFamily="2" charset="2"/>
              <a:buChar char="Ø"/>
            </a:pPr>
            <a:r>
              <a:rPr lang="en-US" dirty="0" smtClean="0">
                <a:solidFill>
                  <a:srgbClr val="3A6F9B"/>
                </a:solidFill>
              </a:rPr>
              <a:t>Currently has over 89000 packages</a:t>
            </a:r>
          </a:p>
          <a:p>
            <a:pPr>
              <a:buFont typeface="Wingdings" pitchFamily="2" charset="2"/>
              <a:buChar char="Ø"/>
            </a:pPr>
            <a:r>
              <a:rPr lang="en-US" dirty="0" smtClean="0">
                <a:solidFill>
                  <a:srgbClr val="3A6F9B"/>
                </a:solidFill>
              </a:rPr>
              <a:t>These can be installed through pip</a:t>
            </a:r>
            <a:endParaRPr lang="en-US" dirty="0">
              <a:solidFill>
                <a:srgbClr val="3A6F9B"/>
              </a:solidFill>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301959" cy="646331"/>
          </a:xfrm>
          <a:prstGeom prst="rect">
            <a:avLst/>
          </a:prstGeom>
          <a:noFill/>
        </p:spPr>
        <p:txBody>
          <a:bodyPr wrap="none" rtlCol="0">
            <a:spAutoFit/>
          </a:bodyPr>
          <a:lstStyle/>
          <a:p>
            <a:r>
              <a:rPr lang="en-US" sz="3600" b="1" dirty="0" smtClean="0">
                <a:solidFill>
                  <a:srgbClr val="3A6F9B"/>
                </a:solidFill>
                <a:latin typeface="+mj-lt"/>
              </a:rPr>
              <a:t>Other</a:t>
            </a:r>
            <a:endParaRPr lang="en-US" sz="3600" b="1" dirty="0">
              <a:solidFill>
                <a:srgbClr val="3A6F9B"/>
              </a:solidFill>
              <a:latin typeface="+mj-lt"/>
            </a:endParaRPr>
          </a:p>
        </p:txBody>
      </p:sp>
      <p:sp>
        <p:nvSpPr>
          <p:cNvPr id="7" name="Rectangle 6"/>
          <p:cNvSpPr/>
          <p:nvPr/>
        </p:nvSpPr>
        <p:spPr>
          <a:xfrm>
            <a:off x="152400" y="1562100"/>
            <a:ext cx="8763000" cy="3810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__</a:t>
            </a:r>
            <a:r>
              <a:rPr lang="en-US" sz="1600" dirty="0" err="1" smtClean="0">
                <a:solidFill>
                  <a:schemeClr val="tx1"/>
                </a:solidFill>
                <a:latin typeface="Courier New" pitchFamily="49" charset="0"/>
                <a:cs typeface="Courier New" pitchFamily="49" charset="0"/>
              </a:rPr>
              <a:t>str</a:t>
            </a:r>
            <a:r>
              <a:rPr lang="en-US" sz="1600" dirty="0" smtClean="0">
                <a:solidFill>
                  <a:schemeClr val="tx1"/>
                </a:solidFill>
                <a:latin typeface="Courier New" pitchFamily="49" charset="0"/>
                <a:cs typeface="Courier New" pitchFamily="49" charset="0"/>
              </a:rPr>
              <a:t>__(self)</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__</a:t>
            </a:r>
            <a:r>
              <a:rPr lang="en-US" sz="1600" dirty="0" err="1" smtClean="0">
                <a:solidFill>
                  <a:schemeClr val="tx1"/>
                </a:solidFill>
                <a:latin typeface="Courier New" pitchFamily="49" charset="0"/>
                <a:cs typeface="Courier New" pitchFamily="49" charset="0"/>
              </a:rPr>
              <a:t>repr</a:t>
            </a:r>
            <a:r>
              <a:rPr lang="en-US" sz="1600" dirty="0" smtClean="0">
                <a:solidFill>
                  <a:schemeClr val="tx1"/>
                </a:solidFill>
                <a:latin typeface="Courier New" pitchFamily="49" charset="0"/>
                <a:cs typeface="Courier New" pitchFamily="49" charset="0"/>
              </a:rPr>
              <a:t>__(self)</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__</a:t>
            </a:r>
            <a:r>
              <a:rPr lang="en-US" sz="1600" dirty="0" err="1" smtClean="0">
                <a:solidFill>
                  <a:schemeClr val="tx1"/>
                </a:solidFill>
                <a:latin typeface="Courier New" pitchFamily="49" charset="0"/>
                <a:cs typeface="Courier New" pitchFamily="49" charset="0"/>
              </a:rPr>
              <a:t>len</a:t>
            </a:r>
            <a:r>
              <a:rPr lang="en-US" sz="1600" dirty="0" smtClean="0">
                <a:solidFill>
                  <a:schemeClr val="tx1"/>
                </a:solidFill>
                <a:latin typeface="Courier New" pitchFamily="49" charset="0"/>
                <a:cs typeface="Courier New" pitchFamily="49" charset="0"/>
              </a:rPr>
              <a:t>__(self)</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309863" cy="646331"/>
          </a:xfrm>
          <a:prstGeom prst="rect">
            <a:avLst/>
          </a:prstGeom>
          <a:noFill/>
        </p:spPr>
        <p:txBody>
          <a:bodyPr wrap="none" rtlCol="0">
            <a:spAutoFit/>
          </a:bodyPr>
          <a:lstStyle/>
          <a:p>
            <a:r>
              <a:rPr lang="en-US" sz="3600" b="1" dirty="0" smtClean="0">
                <a:solidFill>
                  <a:srgbClr val="3A6F9B"/>
                </a:solidFill>
                <a:latin typeface="+mj-lt"/>
              </a:rPr>
              <a:t>List Sorting</a:t>
            </a:r>
            <a:endParaRPr lang="en-US" sz="3600" b="1" dirty="0">
              <a:solidFill>
                <a:srgbClr val="3A6F9B"/>
              </a:solidFill>
              <a:latin typeface="+mj-lt"/>
            </a:endParaRPr>
          </a:p>
        </p:txBody>
      </p:sp>
      <p:sp>
        <p:nvSpPr>
          <p:cNvPr id="7" name="Rectangle 6"/>
          <p:cNvSpPr/>
          <p:nvPr/>
        </p:nvSpPr>
        <p:spPr>
          <a:xfrm>
            <a:off x="152400" y="1562100"/>
            <a:ext cx="8763000" cy="3810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&gt;&gt;&gt; sorted(</a:t>
            </a:r>
            <a:r>
              <a:rPr lang="en-US" sz="1600" dirty="0" err="1" smtClean="0">
                <a:solidFill>
                  <a:schemeClr val="tx1"/>
                </a:solidFill>
                <a:latin typeface="Courier New" pitchFamily="49" charset="0"/>
                <a:cs typeface="Courier New" pitchFamily="49" charset="0"/>
              </a:rPr>
              <a:t>student_objects</a:t>
            </a:r>
            <a:r>
              <a:rPr lang="en-US" sz="1600" dirty="0" smtClean="0">
                <a:solidFill>
                  <a:schemeClr val="tx1"/>
                </a:solidFill>
                <a:latin typeface="Courier New" pitchFamily="49" charset="0"/>
                <a:cs typeface="Courier New" pitchFamily="49" charset="0"/>
              </a:rPr>
              <a:t>, key=lambda student: </a:t>
            </a:r>
            <a:r>
              <a:rPr lang="en-US" sz="1600" dirty="0" err="1" smtClean="0">
                <a:solidFill>
                  <a:schemeClr val="tx1"/>
                </a:solidFill>
                <a:latin typeface="Courier New" pitchFamily="49" charset="0"/>
                <a:cs typeface="Courier New" pitchFamily="49" charset="0"/>
              </a:rPr>
              <a:t>student.age</a:t>
            </a:r>
            <a:r>
              <a:rPr lang="en-US" sz="1600" dirty="0" smtClean="0">
                <a:solidFill>
                  <a:schemeClr val="tx1"/>
                </a:solidFill>
                <a:latin typeface="Courier New" pitchFamily="49" charset="0"/>
                <a:cs typeface="Courier New" pitchFamily="49" charset="0"/>
              </a:rPr>
              <a:t>)</a:t>
            </a:r>
            <a:br>
              <a:rPr lang="en-US" sz="1600" dirty="0" smtClean="0">
                <a:solidFill>
                  <a:schemeClr val="tx1"/>
                </a:solidFill>
                <a:latin typeface="Courier New" pitchFamily="49" charset="0"/>
                <a:cs typeface="Courier New" pitchFamily="49" charset="0"/>
              </a:rPr>
            </a:br>
            <a:endParaRPr lang="en-US" sz="1600" dirty="0"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780074" cy="646331"/>
          </a:xfrm>
          <a:prstGeom prst="rect">
            <a:avLst/>
          </a:prstGeom>
          <a:noFill/>
        </p:spPr>
        <p:txBody>
          <a:bodyPr wrap="none" rtlCol="0">
            <a:spAutoFit/>
          </a:bodyPr>
          <a:lstStyle/>
          <a:p>
            <a:r>
              <a:rPr lang="en-US" sz="3600" b="1" dirty="0" smtClean="0">
                <a:solidFill>
                  <a:srgbClr val="3A6F9B"/>
                </a:solidFill>
                <a:latin typeface="+mj-lt"/>
              </a:rPr>
              <a:t>Classes - Challenge</a:t>
            </a:r>
            <a:endParaRPr lang="en-US" sz="3600" b="1" dirty="0">
              <a:solidFill>
                <a:srgbClr val="3A6F9B"/>
              </a:solidFill>
              <a:latin typeface="+mj-lt"/>
            </a:endParaRPr>
          </a:p>
        </p:txBody>
      </p:sp>
      <p:sp>
        <p:nvSpPr>
          <p:cNvPr id="25" name="Rectangle 24"/>
          <p:cNvSpPr/>
          <p:nvPr/>
        </p:nvSpPr>
        <p:spPr>
          <a:xfrm>
            <a:off x="152400" y="1485900"/>
            <a:ext cx="88392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Create a class to represent complex numbers (for eg. 5 + i6)</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c = Complex(5,7)</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d = Complex(3,7)</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c + d should give 8 + i14</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988592" cy="646331"/>
          </a:xfrm>
          <a:prstGeom prst="rect">
            <a:avLst/>
          </a:prstGeom>
          <a:noFill/>
        </p:spPr>
        <p:txBody>
          <a:bodyPr wrap="none" rtlCol="0">
            <a:spAutoFit/>
          </a:bodyPr>
          <a:lstStyle/>
          <a:p>
            <a:r>
              <a:rPr lang="en-US" sz="3600" b="1" dirty="0" smtClean="0">
                <a:solidFill>
                  <a:srgbClr val="3A6F9B"/>
                </a:solidFill>
                <a:latin typeface="+mj-lt"/>
              </a:rPr>
              <a:t>Object Composition</a:t>
            </a:r>
            <a:endParaRPr lang="en-US" sz="3600" b="1" dirty="0">
              <a:solidFill>
                <a:srgbClr val="3A6F9B"/>
              </a:solidFill>
              <a:latin typeface="+mj-lt"/>
            </a:endParaRPr>
          </a:p>
        </p:txBody>
      </p:sp>
      <p:sp>
        <p:nvSpPr>
          <p:cNvPr id="9" name="TextBox 8"/>
          <p:cNvSpPr txBox="1"/>
          <p:nvPr/>
        </p:nvSpPr>
        <p:spPr>
          <a:xfrm>
            <a:off x="713971" y="1790700"/>
            <a:ext cx="7820429" cy="923330"/>
          </a:xfrm>
          <a:prstGeom prst="rect">
            <a:avLst/>
          </a:prstGeom>
          <a:noFill/>
        </p:spPr>
        <p:txBody>
          <a:bodyPr wrap="square" rtlCol="0">
            <a:spAutoFit/>
          </a:bodyPr>
          <a:lstStyle/>
          <a:p>
            <a:pPr>
              <a:buClr>
                <a:srgbClr val="FFD32E"/>
              </a:buClr>
              <a:buFont typeface="Wingdings" pitchFamily="2" charset="2"/>
              <a:buChar char="Ø"/>
            </a:pPr>
            <a:r>
              <a:rPr lang="en-US" dirty="0" smtClean="0"/>
              <a:t>One Object containing multiple objects</a:t>
            </a:r>
          </a:p>
          <a:p>
            <a:pPr>
              <a:buClr>
                <a:srgbClr val="FFD32E"/>
              </a:buClr>
              <a:buFont typeface="Wingdings" pitchFamily="2" charset="2"/>
              <a:buChar char="Ø"/>
            </a:pPr>
            <a:r>
              <a:rPr lang="en-US" dirty="0" smtClean="0"/>
              <a:t>For </a:t>
            </a:r>
            <a:r>
              <a:rPr lang="en-US" dirty="0" err="1" smtClean="0"/>
              <a:t>eg</a:t>
            </a:r>
            <a:r>
              <a:rPr lang="en-US" dirty="0" smtClean="0"/>
              <a:t>. Car containing </a:t>
            </a:r>
            <a:r>
              <a:rPr lang="en-US" dirty="0" err="1" smtClean="0"/>
              <a:t>tyres</a:t>
            </a:r>
            <a:r>
              <a:rPr lang="en-US" dirty="0" smtClean="0"/>
              <a:t>, body, engine, seats</a:t>
            </a:r>
          </a:p>
          <a:p>
            <a:pPr>
              <a:buClr>
                <a:srgbClr val="FFD32E"/>
              </a:buClr>
              <a:buFont typeface="Wingdings" pitchFamily="2" charset="2"/>
              <a:buChar char="Ø"/>
            </a:pPr>
            <a:r>
              <a:rPr lang="en-US" dirty="0" smtClean="0"/>
              <a:t>For </a:t>
            </a:r>
            <a:r>
              <a:rPr lang="en-US" dirty="0" err="1" smtClean="0"/>
              <a:t>eg</a:t>
            </a:r>
            <a:r>
              <a:rPr lang="en-US" dirty="0" smtClean="0"/>
              <a:t>. </a:t>
            </a:r>
            <a:r>
              <a:rPr lang="en-US" dirty="0" err="1" smtClean="0"/>
              <a:t>Pizaa</a:t>
            </a:r>
            <a:r>
              <a:rPr lang="en-US" dirty="0" smtClean="0"/>
              <a:t> containing cheese, capsicum, onion</a:t>
            </a:r>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295547" cy="646331"/>
          </a:xfrm>
          <a:prstGeom prst="rect">
            <a:avLst/>
          </a:prstGeom>
          <a:noFill/>
        </p:spPr>
        <p:txBody>
          <a:bodyPr wrap="none" rtlCol="0">
            <a:spAutoFit/>
          </a:bodyPr>
          <a:lstStyle/>
          <a:p>
            <a:r>
              <a:rPr lang="en-US" sz="3600" b="1" dirty="0" smtClean="0">
                <a:solidFill>
                  <a:srgbClr val="3A6F9B"/>
                </a:solidFill>
                <a:latin typeface="+mj-lt"/>
              </a:rPr>
              <a:t>Super</a:t>
            </a:r>
            <a:endParaRPr lang="en-US" sz="3600" b="1" dirty="0">
              <a:solidFill>
                <a:srgbClr val="3A6F9B"/>
              </a:solidFill>
              <a:latin typeface="+mj-lt"/>
            </a:endParaRPr>
          </a:p>
        </p:txBody>
      </p:sp>
      <p:sp>
        <p:nvSpPr>
          <p:cNvPr id="9" name="TextBox 8"/>
          <p:cNvSpPr txBox="1"/>
          <p:nvPr/>
        </p:nvSpPr>
        <p:spPr>
          <a:xfrm>
            <a:off x="713971" y="1485900"/>
            <a:ext cx="7820429" cy="369332"/>
          </a:xfrm>
          <a:prstGeom prst="rect">
            <a:avLst/>
          </a:prstGeom>
          <a:noFill/>
        </p:spPr>
        <p:txBody>
          <a:bodyPr wrap="square" rtlCol="0">
            <a:spAutoFit/>
          </a:bodyPr>
          <a:lstStyle/>
          <a:p>
            <a:pPr>
              <a:buClr>
                <a:srgbClr val="FFD32E"/>
              </a:buClr>
              <a:buFont typeface="Wingdings" pitchFamily="2" charset="2"/>
              <a:buChar char="Ø"/>
            </a:pPr>
            <a:r>
              <a:rPr lang="en-US" dirty="0" smtClean="0"/>
              <a:t>“B” inherits from “A”. But why doesn’t it contain ‘a’?</a:t>
            </a:r>
            <a:endParaRPr lang="en-US" dirty="0"/>
          </a:p>
        </p:txBody>
      </p:sp>
      <p:sp>
        <p:nvSpPr>
          <p:cNvPr id="10" name="Rectangle 9"/>
          <p:cNvSpPr/>
          <p:nvPr/>
        </p:nvSpPr>
        <p:spPr>
          <a:xfrm>
            <a:off x="152400" y="1866900"/>
            <a:ext cx="4343400" cy="3352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class A(object):</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	def __init__(self):</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		self.a = 'a‘</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		</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class B(A):</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	def __init__(self):</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		self.b = 'b‘</a:t>
            </a:r>
          </a:p>
        </p:txBody>
      </p:sp>
      <p:sp>
        <p:nvSpPr>
          <p:cNvPr id="12" name="Rectangle 11"/>
          <p:cNvSpPr/>
          <p:nvPr/>
        </p:nvSpPr>
        <p:spPr>
          <a:xfrm>
            <a:off x="4648200" y="1866900"/>
            <a:ext cx="4343400" cy="3352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b = B()</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b.a</a:t>
            </a:r>
          </a:p>
          <a:p>
            <a:pPr marL="342900" lvl="0" indent="-342900" eaLnBrk="0" fontAlgn="base" hangingPunct="0">
              <a:spcBef>
                <a:spcPct val="0"/>
              </a:spcBef>
              <a:spcAft>
                <a:spcPct val="0"/>
              </a:spcAft>
            </a:pPr>
            <a:endParaRPr lang="pt-BR" sz="1600" b="1" dirty="0" smtClean="0">
              <a:solidFill>
                <a:schemeClr val="tx1"/>
              </a:solidFill>
              <a:latin typeface="Courier New" pitchFamily="49" charset="0"/>
              <a:cs typeface="Courier New" pitchFamily="49" charset="0"/>
            </a:endParaRPr>
          </a:p>
          <a:p>
            <a:pPr marL="342900" lvl="0" indent="-342900" eaLnBrk="0" fontAlgn="base" hangingPunct="0">
              <a:spcBef>
                <a:spcPct val="0"/>
              </a:spcBef>
              <a:spcAft>
                <a:spcPct val="0"/>
              </a:spcAft>
            </a:pPr>
            <a:r>
              <a:rPr lang="pt-BR" sz="1600" dirty="0" smtClean="0">
                <a:solidFill>
                  <a:srgbClr val="FF0000"/>
                </a:solidFill>
                <a:latin typeface="Courier New" pitchFamily="49" charset="0"/>
                <a:cs typeface="Courier New" pitchFamily="49" charset="0"/>
              </a:rPr>
              <a:t>Traceback (most recent call last):</a:t>
            </a:r>
          </a:p>
          <a:p>
            <a:pPr marL="342900" lvl="0" indent="-342900" eaLnBrk="0" fontAlgn="base" hangingPunct="0">
              <a:spcBef>
                <a:spcPct val="0"/>
              </a:spcBef>
              <a:spcAft>
                <a:spcPct val="0"/>
              </a:spcAft>
            </a:pPr>
            <a:r>
              <a:rPr lang="pt-BR" sz="1600" dirty="0" smtClean="0">
                <a:solidFill>
                  <a:srgbClr val="FF0000"/>
                </a:solidFill>
                <a:latin typeface="Courier New" pitchFamily="49" charset="0"/>
                <a:cs typeface="Courier New" pitchFamily="49" charset="0"/>
              </a:rPr>
              <a:t>  File "&lt;pyshell#758&gt;", line 1, in &lt;module&gt;</a:t>
            </a:r>
          </a:p>
          <a:p>
            <a:pPr marL="342900" lvl="0" indent="-342900" eaLnBrk="0" fontAlgn="base" hangingPunct="0">
              <a:spcBef>
                <a:spcPct val="0"/>
              </a:spcBef>
              <a:spcAft>
                <a:spcPct val="0"/>
              </a:spcAft>
            </a:pPr>
            <a:r>
              <a:rPr lang="pt-BR" sz="1600" dirty="0" smtClean="0">
                <a:solidFill>
                  <a:srgbClr val="FF0000"/>
                </a:solidFill>
                <a:latin typeface="Courier New" pitchFamily="49" charset="0"/>
                <a:cs typeface="Courier New" pitchFamily="49" charset="0"/>
              </a:rPr>
              <a:t>    b.a</a:t>
            </a:r>
          </a:p>
          <a:p>
            <a:pPr marL="342900" lvl="0" indent="-342900" eaLnBrk="0" fontAlgn="base" hangingPunct="0">
              <a:spcBef>
                <a:spcPct val="0"/>
              </a:spcBef>
              <a:spcAft>
                <a:spcPct val="0"/>
              </a:spcAft>
            </a:pPr>
            <a:r>
              <a:rPr lang="pt-BR" sz="1600" dirty="0" smtClean="0">
                <a:solidFill>
                  <a:srgbClr val="FF0000"/>
                </a:solidFill>
                <a:latin typeface="Courier New" pitchFamily="49" charset="0"/>
                <a:cs typeface="Courier New" pitchFamily="49" charset="0"/>
              </a:rPr>
              <a:t>AttributeError: 'B' object has no attribute 'a' </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207417" cy="646331"/>
          </a:xfrm>
          <a:prstGeom prst="rect">
            <a:avLst/>
          </a:prstGeom>
          <a:noFill/>
        </p:spPr>
        <p:txBody>
          <a:bodyPr wrap="none" rtlCol="0">
            <a:spAutoFit/>
          </a:bodyPr>
          <a:lstStyle/>
          <a:p>
            <a:r>
              <a:rPr lang="en-US" sz="3600" b="1" dirty="0" smtClean="0">
                <a:solidFill>
                  <a:srgbClr val="3A6F9B"/>
                </a:solidFill>
                <a:latin typeface="+mj-lt"/>
              </a:rPr>
              <a:t>Super  - </a:t>
            </a:r>
            <a:r>
              <a:rPr lang="en-US" sz="3600" b="1" dirty="0" err="1" smtClean="0">
                <a:solidFill>
                  <a:srgbClr val="3A6F9B"/>
                </a:solidFill>
                <a:latin typeface="+mj-lt"/>
              </a:rPr>
              <a:t>contd</a:t>
            </a:r>
            <a:r>
              <a:rPr lang="en-US" sz="3600" b="1" dirty="0" smtClean="0">
                <a:solidFill>
                  <a:srgbClr val="3A6F9B"/>
                </a:solidFill>
                <a:latin typeface="+mj-lt"/>
              </a:rPr>
              <a:t>…</a:t>
            </a:r>
            <a:endParaRPr lang="en-US" sz="3600" b="1" dirty="0">
              <a:solidFill>
                <a:srgbClr val="3A6F9B"/>
              </a:solidFill>
              <a:latin typeface="+mj-lt"/>
            </a:endParaRPr>
          </a:p>
        </p:txBody>
      </p:sp>
      <p:sp>
        <p:nvSpPr>
          <p:cNvPr id="9" name="TextBox 8"/>
          <p:cNvSpPr txBox="1"/>
          <p:nvPr/>
        </p:nvSpPr>
        <p:spPr>
          <a:xfrm>
            <a:off x="713971" y="1485900"/>
            <a:ext cx="7820429" cy="369332"/>
          </a:xfrm>
          <a:prstGeom prst="rect">
            <a:avLst/>
          </a:prstGeom>
          <a:noFill/>
        </p:spPr>
        <p:txBody>
          <a:bodyPr wrap="square" rtlCol="0">
            <a:spAutoFit/>
          </a:bodyPr>
          <a:lstStyle/>
          <a:p>
            <a:pPr>
              <a:buClr>
                <a:srgbClr val="FFD32E"/>
              </a:buClr>
              <a:buFont typeface="Wingdings" pitchFamily="2" charset="2"/>
              <a:buChar char="Ø"/>
            </a:pPr>
            <a:r>
              <a:rPr lang="en-US" dirty="0" smtClean="0"/>
              <a:t>Use super to execute the init of A</a:t>
            </a:r>
            <a:endParaRPr lang="en-US" dirty="0"/>
          </a:p>
        </p:txBody>
      </p:sp>
      <p:sp>
        <p:nvSpPr>
          <p:cNvPr id="10" name="Rectangle 9"/>
          <p:cNvSpPr/>
          <p:nvPr/>
        </p:nvSpPr>
        <p:spPr>
          <a:xfrm>
            <a:off x="152400" y="1866900"/>
            <a:ext cx="4343400" cy="3352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class A(object):</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	def __init__(self):</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		self.a = 'a‘</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		</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class B(A):</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	def __init__(self):</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		self.b = 'b‘</a:t>
            </a:r>
          </a:p>
          <a:p>
            <a:pPr marL="342900" lvl="0" indent="-342900" eaLnBrk="0" fontAlgn="base" hangingPunct="0">
              <a:spcBef>
                <a:spcPct val="0"/>
              </a:spcBef>
              <a:spcAft>
                <a:spcPct val="0"/>
              </a:spcAft>
            </a:pPr>
            <a:r>
              <a:rPr lang="pt-BR" sz="1600" b="1" dirty="0" smtClean="0">
                <a:solidFill>
                  <a:schemeClr val="accent6">
                    <a:lumMod val="75000"/>
                  </a:schemeClr>
                </a:solidFill>
                <a:latin typeface="Courier New" pitchFamily="49" charset="0"/>
                <a:cs typeface="Courier New" pitchFamily="49" charset="0"/>
              </a:rPr>
              <a:t>		 super(B,self).__init__()</a:t>
            </a:r>
          </a:p>
        </p:txBody>
      </p:sp>
      <p:sp>
        <p:nvSpPr>
          <p:cNvPr id="12" name="Rectangle 11"/>
          <p:cNvSpPr/>
          <p:nvPr/>
        </p:nvSpPr>
        <p:spPr>
          <a:xfrm>
            <a:off x="4648200" y="1866900"/>
            <a:ext cx="4343400" cy="3352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b = B()</a:t>
            </a:r>
          </a:p>
          <a:p>
            <a:pPr marL="342900" lvl="0" indent="-34290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b.a</a:t>
            </a:r>
          </a:p>
          <a:p>
            <a:pPr marL="342900" lvl="0" indent="-342900" eaLnBrk="0" fontAlgn="base" hangingPunct="0">
              <a:spcBef>
                <a:spcPct val="0"/>
              </a:spcBef>
              <a:spcAft>
                <a:spcPct val="0"/>
              </a:spcAft>
            </a:pPr>
            <a:r>
              <a:rPr lang="pt-BR" sz="1600" b="1" dirty="0" smtClean="0">
                <a:solidFill>
                  <a:srgbClr val="3A6F9B"/>
                </a:solidFill>
                <a:latin typeface="Courier New" pitchFamily="49" charset="0"/>
                <a:cs typeface="Courier New" pitchFamily="49" charset="0"/>
              </a:rPr>
              <a:t>'a'</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112344" cy="646331"/>
          </a:xfrm>
          <a:prstGeom prst="rect">
            <a:avLst/>
          </a:prstGeom>
          <a:noFill/>
        </p:spPr>
        <p:txBody>
          <a:bodyPr wrap="none" rtlCol="0">
            <a:spAutoFit/>
          </a:bodyPr>
          <a:lstStyle/>
          <a:p>
            <a:r>
              <a:rPr lang="en-US" sz="3600" b="1" dirty="0" smtClean="0">
                <a:solidFill>
                  <a:srgbClr val="3A6F9B"/>
                </a:solidFill>
                <a:latin typeface="+mj-lt"/>
              </a:rPr>
              <a:t>Multiple Inheritance</a:t>
            </a:r>
            <a:endParaRPr lang="en-US" sz="3600" b="1" dirty="0">
              <a:solidFill>
                <a:srgbClr val="3A6F9B"/>
              </a:solidFill>
              <a:latin typeface="+mj-lt"/>
            </a:endParaRPr>
          </a:p>
        </p:txBody>
      </p:sp>
      <p:sp>
        <p:nvSpPr>
          <p:cNvPr id="9" name="TextBox 8"/>
          <p:cNvSpPr txBox="1"/>
          <p:nvPr/>
        </p:nvSpPr>
        <p:spPr>
          <a:xfrm>
            <a:off x="713971" y="1485900"/>
            <a:ext cx="7820429" cy="369332"/>
          </a:xfrm>
          <a:prstGeom prst="rect">
            <a:avLst/>
          </a:prstGeom>
          <a:noFill/>
        </p:spPr>
        <p:txBody>
          <a:bodyPr wrap="square" rtlCol="0">
            <a:spAutoFit/>
          </a:bodyPr>
          <a:lstStyle/>
          <a:p>
            <a:pPr>
              <a:buClr>
                <a:srgbClr val="FFD32E"/>
              </a:buClr>
              <a:buFont typeface="Wingdings" pitchFamily="2" charset="2"/>
              <a:buChar char="Ø"/>
            </a:pPr>
            <a:r>
              <a:rPr lang="en-US" dirty="0" smtClean="0"/>
              <a:t>“B” inherits from “A”. But why doesn’t it contain ‘a’?</a:t>
            </a:r>
            <a:endParaRPr lang="en-US" dirty="0"/>
          </a:p>
        </p:txBody>
      </p:sp>
      <p:sp>
        <p:nvSpPr>
          <p:cNvPr id="10" name="Rectangle 9"/>
          <p:cNvSpPr/>
          <p:nvPr/>
        </p:nvSpPr>
        <p:spPr>
          <a:xfrm>
            <a:off x="152400" y="1866900"/>
            <a:ext cx="4343400" cy="3352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class A(object):</a:t>
            </a:r>
          </a:p>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__init__(self):</a:t>
            </a:r>
          </a:p>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self.a</a:t>
            </a:r>
            <a:r>
              <a:rPr lang="en-US" sz="1600" b="1" dirty="0" smtClean="0">
                <a:solidFill>
                  <a:schemeClr val="tx1"/>
                </a:solidFill>
                <a:latin typeface="Courier New" pitchFamily="49" charset="0"/>
                <a:cs typeface="Courier New" pitchFamily="49" charset="0"/>
              </a:rPr>
              <a:t> = 'a‘</a:t>
            </a:r>
          </a:p>
          <a:p>
            <a:pPr marL="342900" lvl="0" indent="-342900"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class B(A):</a:t>
            </a:r>
          </a:p>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__init__(self):</a:t>
            </a:r>
          </a:p>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self.b</a:t>
            </a:r>
            <a:r>
              <a:rPr lang="en-US" sz="1600" b="1" dirty="0" smtClean="0">
                <a:solidFill>
                  <a:schemeClr val="tx1"/>
                </a:solidFill>
                <a:latin typeface="Courier New" pitchFamily="49" charset="0"/>
                <a:cs typeface="Courier New" pitchFamily="49" charset="0"/>
              </a:rPr>
              <a:t> = 'b'</a:t>
            </a:r>
          </a:p>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super(</a:t>
            </a:r>
            <a:r>
              <a:rPr lang="en-US" sz="1600" b="1" dirty="0" err="1" smtClean="0">
                <a:solidFill>
                  <a:schemeClr val="tx1"/>
                </a:solidFill>
                <a:latin typeface="Courier New" pitchFamily="49" charset="0"/>
                <a:cs typeface="Courier New" pitchFamily="49" charset="0"/>
              </a:rPr>
              <a:t>B,self</a:t>
            </a:r>
            <a:r>
              <a:rPr lang="en-US" sz="1600" b="1" dirty="0" smtClean="0">
                <a:solidFill>
                  <a:schemeClr val="tx1"/>
                </a:solidFill>
                <a:latin typeface="Courier New" pitchFamily="49" charset="0"/>
                <a:cs typeface="Courier New" pitchFamily="49" charset="0"/>
              </a:rPr>
              <a:t>).__init__()</a:t>
            </a:r>
          </a:p>
          <a:p>
            <a:pPr marL="342900" lvl="0" indent="-342900" eaLnBrk="0" fontAlgn="base" hangingPunct="0">
              <a:spcBef>
                <a:spcPct val="0"/>
              </a:spcBef>
              <a:spcAft>
                <a:spcPct val="0"/>
              </a:spcAft>
            </a:pPr>
            <a:endParaRPr lang="pt-BR" sz="1600" b="1" dirty="0" smtClean="0">
              <a:solidFill>
                <a:schemeClr val="tx1"/>
              </a:solidFill>
              <a:latin typeface="Courier New" pitchFamily="49" charset="0"/>
              <a:cs typeface="Courier New" pitchFamily="49" charset="0"/>
            </a:endParaRPr>
          </a:p>
        </p:txBody>
      </p:sp>
      <p:sp>
        <p:nvSpPr>
          <p:cNvPr id="12" name="Rectangle 11"/>
          <p:cNvSpPr/>
          <p:nvPr/>
        </p:nvSpPr>
        <p:spPr>
          <a:xfrm>
            <a:off x="4648200" y="1866900"/>
            <a:ext cx="4343400" cy="3352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class C(A):</a:t>
            </a:r>
          </a:p>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__init__(self):</a:t>
            </a:r>
          </a:p>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self.c</a:t>
            </a:r>
            <a:r>
              <a:rPr lang="en-US" sz="1600" b="1" dirty="0" smtClean="0">
                <a:solidFill>
                  <a:schemeClr val="tx1"/>
                </a:solidFill>
                <a:latin typeface="Courier New" pitchFamily="49" charset="0"/>
                <a:cs typeface="Courier New" pitchFamily="49" charset="0"/>
              </a:rPr>
              <a:t>='c'</a:t>
            </a:r>
          </a:p>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super(C, self).__init__()</a:t>
            </a:r>
          </a:p>
          <a:p>
            <a:pPr marL="342900" lvl="0" indent="-342900"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class D(B, C):</a:t>
            </a:r>
          </a:p>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__init__(self):</a:t>
            </a:r>
          </a:p>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self.d</a:t>
            </a:r>
            <a:r>
              <a:rPr lang="en-US" sz="1600" b="1" dirty="0" smtClean="0">
                <a:solidFill>
                  <a:schemeClr val="tx1"/>
                </a:solidFill>
                <a:latin typeface="Courier New" pitchFamily="49" charset="0"/>
                <a:cs typeface="Courier New" pitchFamily="49" charset="0"/>
              </a:rPr>
              <a:t>='d'</a:t>
            </a:r>
          </a:p>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super(</a:t>
            </a:r>
            <a:r>
              <a:rPr lang="en-US" sz="1600" b="1" dirty="0" err="1" smtClean="0">
                <a:solidFill>
                  <a:schemeClr val="tx1"/>
                </a:solidFill>
                <a:latin typeface="Courier New" pitchFamily="49" charset="0"/>
                <a:cs typeface="Courier New" pitchFamily="49" charset="0"/>
              </a:rPr>
              <a:t>D,self</a:t>
            </a:r>
            <a:r>
              <a:rPr lang="en-US" sz="1600" b="1" dirty="0" smtClean="0">
                <a:solidFill>
                  <a:schemeClr val="tx1"/>
                </a:solidFill>
                <a:latin typeface="Courier New" pitchFamily="49" charset="0"/>
                <a:cs typeface="Courier New" pitchFamily="49" charset="0"/>
              </a:rPr>
              <a:t>).__init__()</a:t>
            </a:r>
            <a:endParaRPr lang="pt-BR" sz="1600" b="1" dirty="0"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462859" cy="646331"/>
          </a:xfrm>
          <a:prstGeom prst="rect">
            <a:avLst/>
          </a:prstGeom>
          <a:noFill/>
        </p:spPr>
        <p:txBody>
          <a:bodyPr wrap="none" rtlCol="0">
            <a:spAutoFit/>
          </a:bodyPr>
          <a:lstStyle/>
          <a:p>
            <a:r>
              <a:rPr lang="en-US" sz="3600" b="1" dirty="0" smtClean="0">
                <a:solidFill>
                  <a:srgbClr val="3A6F9B"/>
                </a:solidFill>
                <a:latin typeface="+mj-lt"/>
              </a:rPr>
              <a:t>Method Resolution Order (MRO)</a:t>
            </a:r>
            <a:endParaRPr lang="en-US" sz="3600" b="1" dirty="0">
              <a:solidFill>
                <a:srgbClr val="3A6F9B"/>
              </a:solidFill>
              <a:latin typeface="+mj-lt"/>
            </a:endParaRPr>
          </a:p>
        </p:txBody>
      </p:sp>
      <p:sp>
        <p:nvSpPr>
          <p:cNvPr id="9" name="TextBox 8"/>
          <p:cNvSpPr txBox="1"/>
          <p:nvPr/>
        </p:nvSpPr>
        <p:spPr>
          <a:xfrm>
            <a:off x="713971" y="1485900"/>
            <a:ext cx="7820429" cy="2308324"/>
          </a:xfrm>
          <a:prstGeom prst="rect">
            <a:avLst/>
          </a:prstGeom>
          <a:noFill/>
        </p:spPr>
        <p:txBody>
          <a:bodyPr wrap="square" rtlCol="0">
            <a:spAutoFit/>
          </a:bodyPr>
          <a:lstStyle/>
          <a:p>
            <a:pPr>
              <a:buClr>
                <a:srgbClr val="FFD32E"/>
              </a:buClr>
              <a:buFont typeface="Wingdings" pitchFamily="2" charset="2"/>
              <a:buChar char="Ø"/>
            </a:pPr>
            <a:r>
              <a:rPr lang="en-US" dirty="0" smtClean="0"/>
              <a:t>To resolve a method , Python searches</a:t>
            </a:r>
          </a:p>
          <a:p>
            <a:pPr lvl="1">
              <a:buClr>
                <a:srgbClr val="FFD32E"/>
              </a:buClr>
              <a:buFont typeface="Wingdings" pitchFamily="2" charset="2"/>
              <a:buChar char="Ø"/>
            </a:pPr>
            <a:r>
              <a:rPr lang="en-US" dirty="0" smtClean="0"/>
              <a:t>First in the current class</a:t>
            </a:r>
          </a:p>
          <a:p>
            <a:pPr lvl="1">
              <a:buClr>
                <a:srgbClr val="FFD32E"/>
              </a:buClr>
              <a:buFont typeface="Wingdings" pitchFamily="2" charset="2"/>
              <a:buChar char="Ø"/>
            </a:pPr>
            <a:r>
              <a:rPr lang="en-US" dirty="0" smtClean="0"/>
              <a:t>If not found</a:t>
            </a:r>
          </a:p>
          <a:p>
            <a:pPr lvl="2">
              <a:buClr>
                <a:srgbClr val="FFD32E"/>
              </a:buClr>
              <a:buFont typeface="Wingdings" pitchFamily="2" charset="2"/>
              <a:buChar char="Ø"/>
            </a:pPr>
            <a:r>
              <a:rPr lang="en-US" dirty="0" smtClean="0"/>
              <a:t>Search continues into parent class </a:t>
            </a:r>
          </a:p>
          <a:p>
            <a:pPr lvl="3">
              <a:buClr>
                <a:srgbClr val="FFD32E"/>
              </a:buClr>
              <a:buFont typeface="Wingdings" pitchFamily="2" charset="2"/>
              <a:buChar char="Ø"/>
            </a:pPr>
            <a:r>
              <a:rPr lang="en-US" dirty="0" smtClean="0"/>
              <a:t>Depth First</a:t>
            </a:r>
          </a:p>
          <a:p>
            <a:pPr lvl="3">
              <a:buClr>
                <a:srgbClr val="FFD32E"/>
              </a:buClr>
              <a:buFont typeface="Wingdings" pitchFamily="2" charset="2"/>
              <a:buChar char="Ø"/>
            </a:pPr>
            <a:r>
              <a:rPr lang="en-US" dirty="0" smtClean="0"/>
              <a:t>Left to Right</a:t>
            </a:r>
          </a:p>
          <a:p>
            <a:pPr lvl="1">
              <a:buClr>
                <a:srgbClr val="FFD32E"/>
              </a:buClr>
              <a:buFont typeface="Wingdings" pitchFamily="2" charset="2"/>
              <a:buChar char="Ø"/>
            </a:pPr>
            <a:r>
              <a:rPr lang="en-US" dirty="0" smtClean="0"/>
              <a:t>This order is called as Linearization of Multi Derived Classes</a:t>
            </a:r>
          </a:p>
          <a:p>
            <a:pPr lvl="1">
              <a:buClr>
                <a:srgbClr val="FFD32E"/>
              </a:buClr>
              <a:buFont typeface="Wingdings" pitchFamily="2" charset="2"/>
              <a:buChar char="Ø"/>
            </a:pPr>
            <a:r>
              <a:rPr lang="en-US" dirty="0" smtClean="0"/>
              <a:t>The rules to find this order is called MRO</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462859" cy="646331"/>
          </a:xfrm>
          <a:prstGeom prst="rect">
            <a:avLst/>
          </a:prstGeom>
          <a:noFill/>
        </p:spPr>
        <p:txBody>
          <a:bodyPr wrap="none" rtlCol="0">
            <a:spAutoFit/>
          </a:bodyPr>
          <a:lstStyle/>
          <a:p>
            <a:r>
              <a:rPr lang="en-US" sz="3600" b="1" dirty="0" smtClean="0">
                <a:solidFill>
                  <a:srgbClr val="3A6F9B"/>
                </a:solidFill>
                <a:latin typeface="+mj-lt"/>
              </a:rPr>
              <a:t>Method Resolution Order (MRO)</a:t>
            </a:r>
            <a:endParaRPr lang="en-US" sz="3600" b="1" dirty="0">
              <a:solidFill>
                <a:srgbClr val="3A6F9B"/>
              </a:solidFill>
              <a:latin typeface="+mj-lt"/>
            </a:endParaRPr>
          </a:p>
        </p:txBody>
      </p:sp>
      <p:sp>
        <p:nvSpPr>
          <p:cNvPr id="10" name="Rectangle 9"/>
          <p:cNvSpPr/>
          <p:nvPr/>
        </p:nvSpPr>
        <p:spPr>
          <a:xfrm>
            <a:off x="152400" y="1866900"/>
            <a:ext cx="8839200" cy="3352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a:t>
            </a:r>
            <a:r>
              <a:rPr lang="en-US" sz="1600" b="1" dirty="0" err="1" smtClean="0">
                <a:solidFill>
                  <a:schemeClr val="tx1"/>
                </a:solidFill>
                <a:latin typeface="Courier New" pitchFamily="49" charset="0"/>
                <a:cs typeface="Courier New" pitchFamily="49" charset="0"/>
              </a:rPr>
              <a:t>D.__mro</a:t>
            </a:r>
            <a:r>
              <a:rPr lang="en-US" sz="1600" b="1" dirty="0" smtClean="0">
                <a:solidFill>
                  <a:schemeClr val="tx1"/>
                </a:solidFill>
                <a:latin typeface="Courier New" pitchFamily="49" charset="0"/>
                <a:cs typeface="Courier New" pitchFamily="49" charset="0"/>
              </a:rPr>
              <a:t>__</a:t>
            </a:r>
          </a:p>
          <a:p>
            <a:pPr marL="342900" lvl="0" indent="-34290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(&lt;class '__</a:t>
            </a:r>
            <a:r>
              <a:rPr lang="en-US" sz="1600" dirty="0" err="1" smtClean="0">
                <a:solidFill>
                  <a:srgbClr val="3A6F9B"/>
                </a:solidFill>
                <a:latin typeface="Courier New" pitchFamily="49" charset="0"/>
                <a:cs typeface="Courier New" pitchFamily="49" charset="0"/>
              </a:rPr>
              <a:t>main__.D</a:t>
            </a:r>
            <a:r>
              <a:rPr lang="en-US" sz="1600" dirty="0" smtClean="0">
                <a:solidFill>
                  <a:srgbClr val="3A6F9B"/>
                </a:solidFill>
                <a:latin typeface="Courier New" pitchFamily="49" charset="0"/>
                <a:cs typeface="Courier New" pitchFamily="49" charset="0"/>
              </a:rPr>
              <a:t>'&gt;, &lt;class '__</a:t>
            </a:r>
            <a:r>
              <a:rPr lang="en-US" sz="1600" dirty="0" err="1" smtClean="0">
                <a:solidFill>
                  <a:srgbClr val="3A6F9B"/>
                </a:solidFill>
                <a:latin typeface="Courier New" pitchFamily="49" charset="0"/>
                <a:cs typeface="Courier New" pitchFamily="49" charset="0"/>
              </a:rPr>
              <a:t>main__.B</a:t>
            </a:r>
            <a:r>
              <a:rPr lang="en-US" sz="1600" dirty="0" smtClean="0">
                <a:solidFill>
                  <a:srgbClr val="3A6F9B"/>
                </a:solidFill>
                <a:latin typeface="Courier New" pitchFamily="49" charset="0"/>
                <a:cs typeface="Courier New" pitchFamily="49" charset="0"/>
              </a:rPr>
              <a:t>'&gt;, &lt;class '__</a:t>
            </a:r>
            <a:r>
              <a:rPr lang="en-US" sz="1600" dirty="0" err="1" smtClean="0">
                <a:solidFill>
                  <a:srgbClr val="3A6F9B"/>
                </a:solidFill>
                <a:latin typeface="Courier New" pitchFamily="49" charset="0"/>
                <a:cs typeface="Courier New" pitchFamily="49" charset="0"/>
              </a:rPr>
              <a:t>main__.C</a:t>
            </a:r>
            <a:r>
              <a:rPr lang="en-US" sz="1600" dirty="0" smtClean="0">
                <a:solidFill>
                  <a:srgbClr val="3A6F9B"/>
                </a:solidFill>
                <a:latin typeface="Courier New" pitchFamily="49" charset="0"/>
                <a:cs typeface="Courier New" pitchFamily="49" charset="0"/>
              </a:rPr>
              <a:t>'&gt;, &lt;class '__</a:t>
            </a:r>
            <a:r>
              <a:rPr lang="en-US" sz="1600" dirty="0" err="1" smtClean="0">
                <a:solidFill>
                  <a:srgbClr val="3A6F9B"/>
                </a:solidFill>
                <a:latin typeface="Courier New" pitchFamily="49" charset="0"/>
                <a:cs typeface="Courier New" pitchFamily="49" charset="0"/>
              </a:rPr>
              <a:t>main__.A</a:t>
            </a:r>
            <a:r>
              <a:rPr lang="en-US" sz="1600" dirty="0" smtClean="0">
                <a:solidFill>
                  <a:srgbClr val="3A6F9B"/>
                </a:solidFill>
                <a:latin typeface="Courier New" pitchFamily="49" charset="0"/>
                <a:cs typeface="Courier New" pitchFamily="49" charset="0"/>
              </a:rPr>
              <a:t>'&gt;, &lt;type 'object'&gt;)</a:t>
            </a:r>
          </a:p>
          <a:p>
            <a:pPr marL="342900" lvl="0" indent="-34290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marL="342900" lvl="0" indent="-34290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#OR you can also execute</a:t>
            </a:r>
          </a:p>
          <a:p>
            <a:pPr marL="342900" lvl="0" indent="-34290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marL="342900" lvl="0" indent="-34290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D.mro()</a:t>
            </a:r>
          </a:p>
          <a:p>
            <a:pPr marL="342900" lvl="0" indent="-34290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[&lt;class '__</a:t>
            </a:r>
            <a:r>
              <a:rPr lang="en-US" sz="1600" dirty="0" err="1" smtClean="0">
                <a:solidFill>
                  <a:srgbClr val="3A6F9B"/>
                </a:solidFill>
                <a:latin typeface="Courier New" pitchFamily="49" charset="0"/>
                <a:cs typeface="Courier New" pitchFamily="49" charset="0"/>
              </a:rPr>
              <a:t>main__.D</a:t>
            </a:r>
            <a:r>
              <a:rPr lang="en-US" sz="1600" dirty="0" smtClean="0">
                <a:solidFill>
                  <a:srgbClr val="3A6F9B"/>
                </a:solidFill>
                <a:latin typeface="Courier New" pitchFamily="49" charset="0"/>
                <a:cs typeface="Courier New" pitchFamily="49" charset="0"/>
              </a:rPr>
              <a:t>'&gt;, &lt;class '__</a:t>
            </a:r>
            <a:r>
              <a:rPr lang="en-US" sz="1600" dirty="0" err="1" smtClean="0">
                <a:solidFill>
                  <a:srgbClr val="3A6F9B"/>
                </a:solidFill>
                <a:latin typeface="Courier New" pitchFamily="49" charset="0"/>
                <a:cs typeface="Courier New" pitchFamily="49" charset="0"/>
              </a:rPr>
              <a:t>main__.B</a:t>
            </a:r>
            <a:r>
              <a:rPr lang="en-US" sz="1600" dirty="0" smtClean="0">
                <a:solidFill>
                  <a:srgbClr val="3A6F9B"/>
                </a:solidFill>
                <a:latin typeface="Courier New" pitchFamily="49" charset="0"/>
                <a:cs typeface="Courier New" pitchFamily="49" charset="0"/>
              </a:rPr>
              <a:t>'&gt;, &lt;class '__</a:t>
            </a:r>
            <a:r>
              <a:rPr lang="en-US" sz="1600" dirty="0" err="1" smtClean="0">
                <a:solidFill>
                  <a:srgbClr val="3A6F9B"/>
                </a:solidFill>
                <a:latin typeface="Courier New" pitchFamily="49" charset="0"/>
                <a:cs typeface="Courier New" pitchFamily="49" charset="0"/>
              </a:rPr>
              <a:t>main__.C</a:t>
            </a:r>
            <a:r>
              <a:rPr lang="en-US" sz="1600" dirty="0" smtClean="0">
                <a:solidFill>
                  <a:srgbClr val="3A6F9B"/>
                </a:solidFill>
                <a:latin typeface="Courier New" pitchFamily="49" charset="0"/>
                <a:cs typeface="Courier New" pitchFamily="49" charset="0"/>
              </a:rPr>
              <a:t>'&gt;, &lt;class '__</a:t>
            </a:r>
            <a:r>
              <a:rPr lang="en-US" sz="1600" dirty="0" err="1" smtClean="0">
                <a:solidFill>
                  <a:srgbClr val="3A6F9B"/>
                </a:solidFill>
                <a:latin typeface="Courier New" pitchFamily="49" charset="0"/>
                <a:cs typeface="Courier New" pitchFamily="49" charset="0"/>
              </a:rPr>
              <a:t>main__.A</a:t>
            </a:r>
            <a:r>
              <a:rPr lang="en-US" sz="1600" dirty="0" smtClean="0">
                <a:solidFill>
                  <a:srgbClr val="3A6F9B"/>
                </a:solidFill>
                <a:latin typeface="Courier New" pitchFamily="49" charset="0"/>
                <a:cs typeface="Courier New" pitchFamily="49" charset="0"/>
              </a:rPr>
              <a:t>'&gt;, &lt;type 'object'&gt;]</a:t>
            </a:r>
            <a:endParaRPr lang="pt-BR" sz="1600"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7372339" cy="646331"/>
          </a:xfrm>
          <a:prstGeom prst="rect">
            <a:avLst/>
          </a:prstGeom>
          <a:noFill/>
        </p:spPr>
        <p:txBody>
          <a:bodyPr wrap="none" rtlCol="0">
            <a:spAutoFit/>
          </a:bodyPr>
          <a:lstStyle/>
          <a:p>
            <a:r>
              <a:rPr lang="en-US" sz="3600" b="1" dirty="0" smtClean="0">
                <a:solidFill>
                  <a:srgbClr val="3A6F9B"/>
                </a:solidFill>
                <a:latin typeface="+mj-lt"/>
              </a:rPr>
              <a:t>custom classes or objects Vs Module?</a:t>
            </a:r>
            <a:endParaRPr lang="en-US" sz="3600" b="1" dirty="0">
              <a:solidFill>
                <a:srgbClr val="3A6F9B"/>
              </a:solidFill>
              <a:latin typeface="+mj-lt"/>
            </a:endParaRPr>
          </a:p>
        </p:txBody>
      </p:sp>
      <p:sp>
        <p:nvSpPr>
          <p:cNvPr id="12" name="TextBox 11"/>
          <p:cNvSpPr txBox="1"/>
          <p:nvPr/>
        </p:nvSpPr>
        <p:spPr>
          <a:xfrm>
            <a:off x="713971" y="1790700"/>
            <a:ext cx="7820429" cy="1200329"/>
          </a:xfrm>
          <a:prstGeom prst="rect">
            <a:avLst/>
          </a:prstGeom>
          <a:noFill/>
        </p:spPr>
        <p:txBody>
          <a:bodyPr wrap="square" rtlCol="0">
            <a:spAutoFit/>
          </a:bodyPr>
          <a:lstStyle/>
          <a:p>
            <a:pPr>
              <a:buClr>
                <a:srgbClr val="FFD32E"/>
              </a:buClr>
              <a:buFont typeface="Wingdings" pitchFamily="2" charset="2"/>
              <a:buChar char="Ø"/>
            </a:pPr>
            <a:r>
              <a:rPr lang="en-US" dirty="0" smtClean="0"/>
              <a:t>When you require multiple instances of the same </a:t>
            </a:r>
            <a:r>
              <a:rPr lang="en-US" dirty="0" err="1" smtClean="0"/>
              <a:t>behaviour</a:t>
            </a:r>
            <a:r>
              <a:rPr lang="en-US" dirty="0" smtClean="0"/>
              <a:t> but different attributes</a:t>
            </a:r>
          </a:p>
          <a:p>
            <a:pPr>
              <a:buClr>
                <a:srgbClr val="FFD32E"/>
              </a:buClr>
              <a:buFont typeface="Wingdings" pitchFamily="2" charset="2"/>
              <a:buChar char="Ø"/>
            </a:pPr>
            <a:r>
              <a:rPr lang="en-US" dirty="0" smtClean="0"/>
              <a:t>Inheritance leads to code reuse. Not possible with modules</a:t>
            </a:r>
          </a:p>
          <a:p>
            <a:pPr>
              <a:buClr>
                <a:srgbClr val="FFD32E"/>
              </a:buClr>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429902" cy="646331"/>
          </a:xfrm>
          <a:prstGeom prst="rect">
            <a:avLst/>
          </a:prstGeom>
          <a:noFill/>
        </p:spPr>
        <p:txBody>
          <a:bodyPr wrap="none" rtlCol="0">
            <a:spAutoFit/>
          </a:bodyPr>
          <a:lstStyle/>
          <a:p>
            <a:r>
              <a:rPr lang="en-US" sz="3600" b="1" dirty="0" smtClean="0">
                <a:solidFill>
                  <a:srgbClr val="3A6F9B"/>
                </a:solidFill>
                <a:latin typeface="+mj-lt"/>
              </a:rPr>
              <a:t>Version of Python for this course</a:t>
            </a:r>
            <a:endParaRPr lang="en-US" sz="3600" b="1" dirty="0">
              <a:solidFill>
                <a:srgbClr val="3A6F9B"/>
              </a:solidFill>
              <a:latin typeface="+mj-lt"/>
            </a:endParaRPr>
          </a:p>
        </p:txBody>
      </p:sp>
      <p:sp>
        <p:nvSpPr>
          <p:cNvPr id="15" name="TextBox 14"/>
          <p:cNvSpPr txBox="1"/>
          <p:nvPr/>
        </p:nvSpPr>
        <p:spPr>
          <a:xfrm>
            <a:off x="609600" y="1562100"/>
            <a:ext cx="7924800" cy="2031325"/>
          </a:xfrm>
          <a:prstGeom prst="rect">
            <a:avLst/>
          </a:prstGeom>
          <a:noFill/>
        </p:spPr>
        <p:txBody>
          <a:bodyPr wrap="square" rtlCol="0">
            <a:spAutoFit/>
          </a:bodyPr>
          <a:lstStyle/>
          <a:p>
            <a:pPr>
              <a:buClr>
                <a:srgbClr val="FFD32E"/>
              </a:buClr>
              <a:buFont typeface="Wingdings" pitchFamily="2" charset="2"/>
              <a:buChar char="Ø"/>
            </a:pPr>
            <a:r>
              <a:rPr lang="en-US" dirty="0" smtClean="0">
                <a:solidFill>
                  <a:srgbClr val="3A6F9B"/>
                </a:solidFill>
              </a:rPr>
              <a:t>We will be using version 2.7.12</a:t>
            </a:r>
          </a:p>
          <a:p>
            <a:pPr>
              <a:buClr>
                <a:srgbClr val="FFD32E"/>
              </a:buClr>
              <a:buFont typeface="Wingdings" pitchFamily="2" charset="2"/>
              <a:buChar char="Ø"/>
            </a:pPr>
            <a:r>
              <a:rPr lang="en-US" dirty="0" smtClean="0">
                <a:solidFill>
                  <a:srgbClr val="3A6F9B"/>
                </a:solidFill>
              </a:rPr>
              <a:t>The latest version is 3.7</a:t>
            </a:r>
          </a:p>
          <a:p>
            <a:pPr>
              <a:buClr>
                <a:srgbClr val="FFD32E"/>
              </a:buClr>
              <a:buFont typeface="Wingdings" pitchFamily="2" charset="2"/>
              <a:buChar char="Ø"/>
            </a:pPr>
            <a:r>
              <a:rPr lang="en-US" dirty="0" smtClean="0">
                <a:solidFill>
                  <a:srgbClr val="3A6F9B"/>
                </a:solidFill>
              </a:rPr>
              <a:t>Python 3 and Python 2 are radically different at a many places. </a:t>
            </a:r>
          </a:p>
          <a:p>
            <a:pPr lvl="1">
              <a:buClr>
                <a:srgbClr val="FFD32E"/>
              </a:buClr>
              <a:buFont typeface="Wingdings" pitchFamily="2" charset="2"/>
              <a:buChar char="Ø"/>
            </a:pPr>
            <a:r>
              <a:rPr lang="en-US" dirty="0" smtClean="0">
                <a:solidFill>
                  <a:srgbClr val="3A6F9B"/>
                </a:solidFill>
              </a:rPr>
              <a:t>Implies all the libraries have to be ported to Python 3</a:t>
            </a:r>
          </a:p>
          <a:p>
            <a:pPr lvl="1">
              <a:buClr>
                <a:srgbClr val="FFD32E"/>
              </a:buClr>
              <a:buFont typeface="Wingdings" pitchFamily="2" charset="2"/>
              <a:buChar char="Ø"/>
            </a:pPr>
            <a:r>
              <a:rPr lang="en-US" dirty="0" smtClean="0">
                <a:solidFill>
                  <a:srgbClr val="3A6F9B"/>
                </a:solidFill>
              </a:rPr>
              <a:t>Due the compatibility issues Python 2 versions continue to find </a:t>
            </a:r>
            <a:r>
              <a:rPr lang="en-US" dirty="0" err="1" smtClean="0">
                <a:solidFill>
                  <a:srgbClr val="3A6F9B"/>
                </a:solidFill>
              </a:rPr>
              <a:t>favour</a:t>
            </a:r>
            <a:endParaRPr lang="en-US" dirty="0" smtClean="0">
              <a:solidFill>
                <a:srgbClr val="3A6F9B"/>
              </a:solidFill>
            </a:endParaRPr>
          </a:p>
          <a:p>
            <a:pPr lvl="1">
              <a:buClr>
                <a:srgbClr val="FFD32E"/>
              </a:buClr>
              <a:buFont typeface="Wingdings" pitchFamily="2" charset="2"/>
              <a:buChar char="Ø"/>
            </a:pPr>
            <a:r>
              <a:rPr lang="en-US" dirty="0" smtClean="0">
                <a:solidFill>
                  <a:srgbClr val="3A6F9B"/>
                </a:solidFill>
              </a:rPr>
              <a:t>In a couple of years time, we would see everything in Python 3</a:t>
            </a:r>
          </a:p>
          <a:p>
            <a:pPr>
              <a:buClr>
                <a:srgbClr val="FFD32E"/>
              </a:buClr>
              <a:buFont typeface="Wingdings" pitchFamily="2" charset="2"/>
              <a:buChar char="Ø"/>
            </a:pPr>
            <a:r>
              <a:rPr lang="en-US" dirty="0" smtClean="0">
                <a:solidFill>
                  <a:srgbClr val="3A6F9B"/>
                </a:solidFill>
              </a:rPr>
              <a:t>Incremental learning from 2.x to 3.x is not very difficult</a:t>
            </a:r>
            <a:endParaRPr lang="en-US" dirty="0">
              <a:solidFill>
                <a:srgbClr val="3A6F9B"/>
              </a:solidFill>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3" cstate="print"/>
          <a:stretch>
            <a:fillRect/>
          </a:stretch>
        </p:blipFill>
        <p:spPr>
          <a:xfrm>
            <a:off x="3124200" y="2400300"/>
            <a:ext cx="914400" cy="914400"/>
          </a:xfrm>
          <a:prstGeom prst="rect">
            <a:avLst/>
          </a:prstGeom>
        </p:spPr>
      </p:pic>
      <p:sp>
        <p:nvSpPr>
          <p:cNvPr id="11" name="TextBox 10"/>
          <p:cNvSpPr txBox="1"/>
          <p:nvPr/>
        </p:nvSpPr>
        <p:spPr>
          <a:xfrm>
            <a:off x="4114800" y="2515969"/>
            <a:ext cx="3223126" cy="646331"/>
          </a:xfrm>
          <a:prstGeom prst="rect">
            <a:avLst/>
          </a:prstGeom>
          <a:noFill/>
        </p:spPr>
        <p:txBody>
          <a:bodyPr wrap="none" rtlCol="0">
            <a:spAutoFit/>
          </a:bodyPr>
          <a:lstStyle/>
          <a:p>
            <a:r>
              <a:rPr lang="en-US" sz="3600" b="1" dirty="0" smtClean="0">
                <a:solidFill>
                  <a:srgbClr val="3A6F9B"/>
                </a:solidFill>
                <a:latin typeface="+mj-lt"/>
              </a:rPr>
              <a:t>Chapter: </a:t>
            </a:r>
            <a:r>
              <a:rPr lang="en-US" sz="3600" b="1" dirty="0" err="1" smtClean="0">
                <a:solidFill>
                  <a:srgbClr val="3A6F9B"/>
                </a:solidFill>
                <a:latin typeface="+mj-lt"/>
              </a:rPr>
              <a:t>PyUnit</a:t>
            </a:r>
            <a:endParaRPr lang="en-US" sz="3600" b="1" dirty="0">
              <a:solidFill>
                <a:srgbClr val="3A6F9B"/>
              </a:solidFill>
              <a:latin typeface="+mj-lt"/>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008807" cy="646331"/>
          </a:xfrm>
          <a:prstGeom prst="rect">
            <a:avLst/>
          </a:prstGeom>
          <a:noFill/>
        </p:spPr>
        <p:txBody>
          <a:bodyPr wrap="none" rtlCol="0">
            <a:spAutoFit/>
          </a:bodyPr>
          <a:lstStyle/>
          <a:p>
            <a:r>
              <a:rPr lang="en-US" sz="3600" b="1" dirty="0" smtClean="0">
                <a:solidFill>
                  <a:srgbClr val="3A6F9B"/>
                </a:solidFill>
                <a:latin typeface="+mj-lt"/>
              </a:rPr>
              <a:t>Test Driven Development</a:t>
            </a:r>
            <a:endParaRPr lang="en-US" sz="3600" b="1" dirty="0">
              <a:solidFill>
                <a:srgbClr val="3A6F9B"/>
              </a:solidFill>
              <a:latin typeface="+mj-lt"/>
            </a:endParaRPr>
          </a:p>
        </p:txBody>
      </p:sp>
      <p:sp>
        <p:nvSpPr>
          <p:cNvPr id="12" name="TextBox 11"/>
          <p:cNvSpPr txBox="1"/>
          <p:nvPr/>
        </p:nvSpPr>
        <p:spPr>
          <a:xfrm>
            <a:off x="713971" y="1790700"/>
            <a:ext cx="7820429" cy="2308324"/>
          </a:xfrm>
          <a:prstGeom prst="rect">
            <a:avLst/>
          </a:prstGeom>
          <a:noFill/>
        </p:spPr>
        <p:txBody>
          <a:bodyPr wrap="square" rtlCol="0">
            <a:spAutoFit/>
          </a:bodyPr>
          <a:lstStyle/>
          <a:p>
            <a:r>
              <a:rPr lang="en-US" b="1" dirty="0" smtClean="0"/>
              <a:t>Test-driven development</a:t>
            </a:r>
            <a:r>
              <a:rPr lang="en-US" dirty="0" smtClean="0"/>
              <a:t> (</a:t>
            </a:r>
            <a:r>
              <a:rPr lang="en-US" b="1" dirty="0" smtClean="0"/>
              <a:t>TDD</a:t>
            </a:r>
            <a:r>
              <a:rPr lang="en-US" dirty="0" smtClean="0"/>
              <a:t>) is a software development process that relies on the repetition of a very short development cycle: requirements are turned into very specific test cases, then the software is improved to pass the new tests, only. This is opposed to software development that allows software to be added that is not proven to meet requirements.</a:t>
            </a:r>
          </a:p>
          <a:p>
            <a:r>
              <a:rPr lang="en-US" dirty="0" smtClean="0"/>
              <a:t>Kent Beck, who is credited with having developed or 'rediscovered‘</a:t>
            </a:r>
            <a:r>
              <a:rPr lang="en-US" baseline="30000" dirty="0" smtClean="0"/>
              <a:t>  </a:t>
            </a:r>
            <a:r>
              <a:rPr lang="en-US" dirty="0" smtClean="0"/>
              <a:t>the technique, stated in 2003 that TDD encourages simple designs and inspires confidence.</a:t>
            </a:r>
          </a:p>
          <a:p>
            <a:pPr>
              <a:buClr>
                <a:srgbClr val="FFD32E"/>
              </a:buClr>
            </a:pPr>
            <a:r>
              <a:rPr lang="en-US" dirty="0" smtClean="0"/>
              <a:t>						-- Wikipedia</a:t>
            </a:r>
            <a:endParaRPr 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804940" cy="646331"/>
          </a:xfrm>
          <a:prstGeom prst="rect">
            <a:avLst/>
          </a:prstGeom>
          <a:noFill/>
        </p:spPr>
        <p:txBody>
          <a:bodyPr wrap="none" rtlCol="0">
            <a:spAutoFit/>
          </a:bodyPr>
          <a:lstStyle/>
          <a:p>
            <a:r>
              <a:rPr lang="en-US" sz="3600" b="1" dirty="0" smtClean="0">
                <a:solidFill>
                  <a:srgbClr val="3A6F9B"/>
                </a:solidFill>
                <a:latin typeface="+mj-lt"/>
              </a:rPr>
              <a:t>Test Driven Development - Process</a:t>
            </a:r>
            <a:endParaRPr lang="en-US" sz="3600" b="1" dirty="0">
              <a:solidFill>
                <a:srgbClr val="3A6F9B"/>
              </a:solidFill>
              <a:latin typeface="+mj-lt"/>
            </a:endParaRPr>
          </a:p>
        </p:txBody>
      </p:sp>
      <p:graphicFrame>
        <p:nvGraphicFramePr>
          <p:cNvPr id="9" name="Diagram 8"/>
          <p:cNvGraphicFramePr/>
          <p:nvPr/>
        </p:nvGraphicFramePr>
        <p:xfrm>
          <a:off x="1524000" y="1562100"/>
          <a:ext cx="5867400" cy="3454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975820" cy="646331"/>
          </a:xfrm>
          <a:prstGeom prst="rect">
            <a:avLst/>
          </a:prstGeom>
          <a:noFill/>
        </p:spPr>
        <p:txBody>
          <a:bodyPr wrap="none" rtlCol="0">
            <a:spAutoFit/>
          </a:bodyPr>
          <a:lstStyle/>
          <a:p>
            <a:r>
              <a:rPr lang="en-US" sz="3600" b="1" dirty="0" smtClean="0">
                <a:solidFill>
                  <a:srgbClr val="3A6F9B"/>
                </a:solidFill>
                <a:latin typeface="+mj-lt"/>
              </a:rPr>
              <a:t>Requires a good Testing Framework</a:t>
            </a:r>
            <a:endParaRPr lang="en-US" sz="3600" b="1" dirty="0">
              <a:solidFill>
                <a:srgbClr val="3A6F9B"/>
              </a:solidFill>
              <a:latin typeface="+mj-lt"/>
            </a:endParaRPr>
          </a:p>
        </p:txBody>
      </p:sp>
      <p:sp>
        <p:nvSpPr>
          <p:cNvPr id="10" name="TextBox 9"/>
          <p:cNvSpPr txBox="1"/>
          <p:nvPr/>
        </p:nvSpPr>
        <p:spPr>
          <a:xfrm>
            <a:off x="713971" y="1790700"/>
            <a:ext cx="7820429" cy="1754326"/>
          </a:xfrm>
          <a:prstGeom prst="rect">
            <a:avLst/>
          </a:prstGeom>
          <a:noFill/>
        </p:spPr>
        <p:txBody>
          <a:bodyPr wrap="square" rtlCol="0">
            <a:spAutoFit/>
          </a:bodyPr>
          <a:lstStyle/>
          <a:p>
            <a:pPr>
              <a:buClr>
                <a:srgbClr val="FFD32E"/>
              </a:buClr>
              <a:buFont typeface="Wingdings" pitchFamily="2" charset="2"/>
              <a:buChar char="Ø"/>
            </a:pPr>
            <a:r>
              <a:rPr lang="en-US" dirty="0" err="1" smtClean="0"/>
              <a:t>PyUnit</a:t>
            </a:r>
            <a:r>
              <a:rPr lang="en-US" dirty="0" smtClean="0"/>
              <a:t> -&gt; Pythons Unit Testing framework</a:t>
            </a:r>
          </a:p>
          <a:p>
            <a:pPr>
              <a:buClr>
                <a:srgbClr val="FFD32E"/>
              </a:buClr>
              <a:buFont typeface="Wingdings" pitchFamily="2" charset="2"/>
              <a:buChar char="Ø"/>
            </a:pPr>
            <a:r>
              <a:rPr lang="en-US" dirty="0" smtClean="0"/>
              <a:t>Pythons version of Java’s </a:t>
            </a:r>
            <a:r>
              <a:rPr lang="en-US" dirty="0" err="1" smtClean="0"/>
              <a:t>JUnit</a:t>
            </a:r>
            <a:r>
              <a:rPr lang="en-US" dirty="0" smtClean="0"/>
              <a:t> </a:t>
            </a:r>
          </a:p>
          <a:p>
            <a:pPr>
              <a:buClr>
                <a:srgbClr val="FFD32E"/>
              </a:buClr>
              <a:buFont typeface="Wingdings" pitchFamily="2" charset="2"/>
              <a:buChar char="Ø"/>
            </a:pPr>
            <a:r>
              <a:rPr lang="en-US" dirty="0" smtClean="0"/>
              <a:t>Which in turn is a version of Small Talks testing framework</a:t>
            </a:r>
          </a:p>
          <a:p>
            <a:pPr>
              <a:buClr>
                <a:srgbClr val="FFD32E"/>
              </a:buClr>
              <a:buFont typeface="Wingdings" pitchFamily="2" charset="2"/>
              <a:buChar char="Ø"/>
            </a:pPr>
            <a:endParaRPr lang="en-US" dirty="0" smtClean="0"/>
          </a:p>
          <a:p>
            <a:pPr>
              <a:buClr>
                <a:srgbClr val="FFD32E"/>
              </a:buClr>
              <a:buFont typeface="Wingdings" pitchFamily="2" charset="2"/>
              <a:buChar char="Ø"/>
            </a:pPr>
            <a:r>
              <a:rPr lang="en-US" dirty="0" err="1" smtClean="0"/>
              <a:t>PyUnit</a:t>
            </a:r>
            <a:r>
              <a:rPr lang="en-US" dirty="0" smtClean="0"/>
              <a:t> is consider an automatic choice for Python’s unit testing</a:t>
            </a:r>
          </a:p>
          <a:p>
            <a:pPr>
              <a:buClr>
                <a:srgbClr val="FFD32E"/>
              </a:buClr>
            </a:pPr>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475276" cy="646331"/>
          </a:xfrm>
          <a:prstGeom prst="rect">
            <a:avLst/>
          </a:prstGeom>
          <a:noFill/>
        </p:spPr>
        <p:txBody>
          <a:bodyPr wrap="none" rtlCol="0">
            <a:spAutoFit/>
          </a:bodyPr>
          <a:lstStyle/>
          <a:p>
            <a:r>
              <a:rPr lang="en-US" sz="3600" b="1" dirty="0" err="1" smtClean="0">
                <a:solidFill>
                  <a:srgbClr val="3A6F9B"/>
                </a:solidFill>
                <a:latin typeface="+mj-lt"/>
              </a:rPr>
              <a:t>PyUnit</a:t>
            </a:r>
            <a:endParaRPr lang="en-US" sz="3600" b="1" dirty="0">
              <a:solidFill>
                <a:srgbClr val="3A6F9B"/>
              </a:solidFill>
              <a:latin typeface="+mj-lt"/>
            </a:endParaRPr>
          </a:p>
        </p:txBody>
      </p:sp>
      <p:sp>
        <p:nvSpPr>
          <p:cNvPr id="10" name="TextBox 9"/>
          <p:cNvSpPr txBox="1"/>
          <p:nvPr/>
        </p:nvSpPr>
        <p:spPr>
          <a:xfrm>
            <a:off x="713971" y="1790700"/>
            <a:ext cx="7820429" cy="1477328"/>
          </a:xfrm>
          <a:prstGeom prst="rect">
            <a:avLst/>
          </a:prstGeom>
          <a:noFill/>
        </p:spPr>
        <p:txBody>
          <a:bodyPr wrap="square" rtlCol="0">
            <a:spAutoFit/>
          </a:bodyPr>
          <a:lstStyle/>
          <a:p>
            <a:pPr>
              <a:buClr>
                <a:srgbClr val="FFD32E"/>
              </a:buClr>
              <a:buFont typeface="Wingdings" pitchFamily="2" charset="2"/>
              <a:buChar char="Ø"/>
            </a:pPr>
            <a:r>
              <a:rPr lang="en-US" dirty="0" smtClean="0"/>
              <a:t>Object oriented in nature</a:t>
            </a:r>
          </a:p>
          <a:p>
            <a:pPr>
              <a:buClr>
                <a:srgbClr val="FFD32E"/>
              </a:buClr>
              <a:buFont typeface="Wingdings" pitchFamily="2" charset="2"/>
              <a:buChar char="Ø"/>
            </a:pPr>
            <a:r>
              <a:rPr lang="en-US" dirty="0" err="1" smtClean="0"/>
              <a:t>PyUnit</a:t>
            </a:r>
            <a:r>
              <a:rPr lang="en-US" dirty="0" smtClean="0"/>
              <a:t> is a part of Pythons standard library</a:t>
            </a:r>
          </a:p>
          <a:p>
            <a:pPr>
              <a:buClr>
                <a:srgbClr val="FFD32E"/>
              </a:buClr>
              <a:buFont typeface="Wingdings" pitchFamily="2" charset="2"/>
              <a:buChar char="Ø"/>
            </a:pPr>
            <a:r>
              <a:rPr lang="en-US" dirty="0" smtClean="0"/>
              <a:t>The name of the module is “</a:t>
            </a:r>
            <a:r>
              <a:rPr lang="en-US" dirty="0" err="1" smtClean="0"/>
              <a:t>unittest</a:t>
            </a:r>
            <a:r>
              <a:rPr lang="en-US" dirty="0" smtClean="0"/>
              <a:t>”</a:t>
            </a:r>
          </a:p>
          <a:p>
            <a:pPr>
              <a:buClr>
                <a:srgbClr val="FFD32E"/>
              </a:buClr>
              <a:buFont typeface="Wingdings" pitchFamily="2" charset="2"/>
              <a:buChar char="Ø"/>
            </a:pPr>
            <a:r>
              <a:rPr lang="en-US" dirty="0" err="1" smtClean="0"/>
              <a:t>unittest</a:t>
            </a:r>
            <a:r>
              <a:rPr lang="en-US" dirty="0" smtClean="0"/>
              <a:t> is commonly called as </a:t>
            </a:r>
            <a:r>
              <a:rPr lang="en-US" dirty="0" err="1" smtClean="0"/>
              <a:t>PyUnit</a:t>
            </a:r>
            <a:r>
              <a:rPr lang="en-US" dirty="0" smtClean="0"/>
              <a:t> loosely based on its java counterpart </a:t>
            </a:r>
            <a:r>
              <a:rPr lang="en-US" dirty="0" err="1" smtClean="0"/>
              <a:t>JUnit</a:t>
            </a:r>
            <a:endParaRPr lang="en-US" dirty="0" smtClean="0"/>
          </a:p>
          <a:p>
            <a:pPr>
              <a:buClr>
                <a:srgbClr val="FFD32E"/>
              </a:buClr>
            </a:pPr>
            <a:endParaRPr lang="en-US" dirty="0"/>
          </a:p>
        </p:txBody>
      </p:sp>
      <p:sp>
        <p:nvSpPr>
          <p:cNvPr id="9" name="Rectangle 8"/>
          <p:cNvSpPr/>
          <p:nvPr/>
        </p:nvSpPr>
        <p:spPr>
          <a:xfrm>
            <a:off x="152400" y="3619500"/>
            <a:ext cx="8763000" cy="381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import </a:t>
            </a:r>
            <a:r>
              <a:rPr lang="en-US" sz="1600" b="1" dirty="0" err="1" smtClean="0">
                <a:solidFill>
                  <a:schemeClr val="tx1"/>
                </a:solidFill>
                <a:latin typeface="Courier New" pitchFamily="49" charset="0"/>
                <a:cs typeface="Courier New" pitchFamily="49" charset="0"/>
              </a:rPr>
              <a:t>unittest</a:t>
            </a:r>
            <a:endParaRPr lang="en-US" sz="1600" b="1" dirty="0"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439549" cy="646331"/>
          </a:xfrm>
          <a:prstGeom prst="rect">
            <a:avLst/>
          </a:prstGeom>
          <a:noFill/>
        </p:spPr>
        <p:txBody>
          <a:bodyPr wrap="none" rtlCol="0">
            <a:spAutoFit/>
          </a:bodyPr>
          <a:lstStyle/>
          <a:p>
            <a:r>
              <a:rPr lang="en-US" sz="3600" b="1" dirty="0" smtClean="0">
                <a:solidFill>
                  <a:srgbClr val="3A6F9B"/>
                </a:solidFill>
                <a:latin typeface="+mj-lt"/>
              </a:rPr>
              <a:t>Creating our unit tests</a:t>
            </a:r>
            <a:endParaRPr lang="en-US" sz="3600" b="1" dirty="0">
              <a:solidFill>
                <a:srgbClr val="3A6F9B"/>
              </a:solidFill>
              <a:latin typeface="+mj-lt"/>
            </a:endParaRPr>
          </a:p>
        </p:txBody>
      </p:sp>
      <p:sp>
        <p:nvSpPr>
          <p:cNvPr id="10" name="TextBox 9"/>
          <p:cNvSpPr txBox="1"/>
          <p:nvPr/>
        </p:nvSpPr>
        <p:spPr>
          <a:xfrm>
            <a:off x="713971" y="1485900"/>
            <a:ext cx="7820429" cy="1754326"/>
          </a:xfrm>
          <a:prstGeom prst="rect">
            <a:avLst/>
          </a:prstGeom>
          <a:noFill/>
        </p:spPr>
        <p:txBody>
          <a:bodyPr wrap="square" rtlCol="0">
            <a:spAutoFit/>
          </a:bodyPr>
          <a:lstStyle/>
          <a:p>
            <a:pPr>
              <a:buClr>
                <a:srgbClr val="FFD32E"/>
              </a:buClr>
              <a:buFont typeface="Wingdings" pitchFamily="2" charset="2"/>
              <a:buChar char="Ø"/>
            </a:pPr>
            <a:r>
              <a:rPr lang="en-US" dirty="0" smtClean="0"/>
              <a:t>Terminology :</a:t>
            </a:r>
          </a:p>
          <a:p>
            <a:pPr lvl="1">
              <a:buClr>
                <a:srgbClr val="FFD32E"/>
              </a:buClr>
              <a:buFont typeface="Wingdings" pitchFamily="2" charset="2"/>
              <a:buChar char="Ø"/>
            </a:pPr>
            <a:r>
              <a:rPr lang="en-US" dirty="0" smtClean="0"/>
              <a:t>Test Case  - Single scenario that must be setup and checked for correctness</a:t>
            </a:r>
          </a:p>
          <a:p>
            <a:pPr lvl="2">
              <a:buClr>
                <a:srgbClr val="FFD32E"/>
              </a:buClr>
              <a:buFont typeface="Wingdings" pitchFamily="2" charset="2"/>
              <a:buChar char="Ø"/>
            </a:pPr>
            <a:r>
              <a:rPr lang="en-US" dirty="0" smtClean="0"/>
              <a:t>For </a:t>
            </a:r>
            <a:r>
              <a:rPr lang="en-US" dirty="0" err="1" smtClean="0"/>
              <a:t>eg</a:t>
            </a:r>
            <a:r>
              <a:rPr lang="en-US" dirty="0" smtClean="0"/>
              <a:t>. Create an object of Account and it should have a default </a:t>
            </a:r>
            <a:r>
              <a:rPr lang="en-US" dirty="0" err="1" smtClean="0"/>
              <a:t>acctype</a:t>
            </a:r>
            <a:r>
              <a:rPr lang="en-US" dirty="0" smtClean="0"/>
              <a:t> of “Savings”</a:t>
            </a:r>
          </a:p>
          <a:p>
            <a:pPr lvl="1">
              <a:buClr>
                <a:srgbClr val="FFD32E"/>
              </a:buClr>
              <a:buFont typeface="Wingdings" pitchFamily="2" charset="2"/>
              <a:buChar char="Ø"/>
            </a:pPr>
            <a:r>
              <a:rPr lang="en-US" dirty="0" smtClean="0"/>
              <a:t>Test Suite – Collection of Test Cases</a:t>
            </a:r>
          </a:p>
          <a:p>
            <a:pPr lvl="1">
              <a:buClr>
                <a:srgbClr val="FFD32E"/>
              </a:buClr>
              <a:buFont typeface="Wingdings" pitchFamily="2" charset="2"/>
              <a:buChar char="Ø"/>
            </a:pPr>
            <a:r>
              <a:rPr lang="en-US" dirty="0" smtClean="0"/>
              <a:t>Assert  : An expression to raise an </a:t>
            </a:r>
            <a:r>
              <a:rPr lang="en-US" dirty="0" err="1" smtClean="0"/>
              <a:t>AsssertError</a:t>
            </a:r>
            <a:endParaRPr lang="en-US" dirty="0"/>
          </a:p>
        </p:txBody>
      </p:sp>
      <p:sp>
        <p:nvSpPr>
          <p:cNvPr id="12" name="Rectangle 11"/>
          <p:cNvSpPr/>
          <p:nvPr/>
        </p:nvSpPr>
        <p:spPr>
          <a:xfrm>
            <a:off x="228600" y="3390900"/>
            <a:ext cx="8763000" cy="19812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1</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assert a==0, 'A was expected to be zero. How did it change?'</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dirty="0" err="1" smtClean="0">
                <a:solidFill>
                  <a:srgbClr val="FF0000"/>
                </a:solidFill>
                <a:latin typeface="Courier New" pitchFamily="49" charset="0"/>
                <a:cs typeface="Courier New" pitchFamily="49" charset="0"/>
              </a:rPr>
              <a:t>Traceback</a:t>
            </a:r>
            <a:r>
              <a:rPr lang="en-US" sz="1600" dirty="0" smtClean="0">
                <a:solidFill>
                  <a:srgbClr val="FF0000"/>
                </a:solidFill>
                <a:latin typeface="Courier New" pitchFamily="49" charset="0"/>
                <a:cs typeface="Courier New" pitchFamily="49" charset="0"/>
              </a:rPr>
              <a:t> (most recent call last):</a:t>
            </a:r>
          </a:p>
          <a:p>
            <a:pPr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  File "&lt;pyshell#796&gt;", line 1, in &lt;module&gt;</a:t>
            </a:r>
          </a:p>
          <a:p>
            <a:pPr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    assert a==0, 'A was expected to be zero. How did it change?'</a:t>
            </a:r>
          </a:p>
          <a:p>
            <a:pPr eaLnBrk="0" fontAlgn="base" hangingPunct="0">
              <a:spcBef>
                <a:spcPct val="0"/>
              </a:spcBef>
              <a:spcAft>
                <a:spcPct val="0"/>
              </a:spcAft>
            </a:pPr>
            <a:r>
              <a:rPr lang="en-US" sz="1600" dirty="0" err="1" smtClean="0">
                <a:solidFill>
                  <a:srgbClr val="FF0000"/>
                </a:solidFill>
                <a:latin typeface="Courier New" pitchFamily="49" charset="0"/>
                <a:cs typeface="Courier New" pitchFamily="49" charset="0"/>
              </a:rPr>
              <a:t>AssertionError</a:t>
            </a:r>
            <a:r>
              <a:rPr lang="en-US" sz="1600" dirty="0" smtClean="0">
                <a:solidFill>
                  <a:srgbClr val="FF0000"/>
                </a:solidFill>
                <a:latin typeface="Courier New" pitchFamily="49" charset="0"/>
                <a:cs typeface="Courier New" pitchFamily="49" charset="0"/>
              </a:rPr>
              <a:t>: A was expected to be zero. How did it change?</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439549" cy="646331"/>
          </a:xfrm>
          <a:prstGeom prst="rect">
            <a:avLst/>
          </a:prstGeom>
          <a:noFill/>
        </p:spPr>
        <p:txBody>
          <a:bodyPr wrap="none" rtlCol="0">
            <a:spAutoFit/>
          </a:bodyPr>
          <a:lstStyle/>
          <a:p>
            <a:r>
              <a:rPr lang="en-US" sz="3600" b="1" dirty="0" smtClean="0">
                <a:solidFill>
                  <a:srgbClr val="3A6F9B"/>
                </a:solidFill>
                <a:latin typeface="+mj-lt"/>
              </a:rPr>
              <a:t>Creating our unit tests</a:t>
            </a:r>
            <a:endParaRPr lang="en-US" sz="3600" b="1" dirty="0">
              <a:solidFill>
                <a:srgbClr val="3A6F9B"/>
              </a:solidFill>
              <a:latin typeface="+mj-lt"/>
            </a:endParaRPr>
          </a:p>
        </p:txBody>
      </p:sp>
      <p:sp>
        <p:nvSpPr>
          <p:cNvPr id="10" name="TextBox 9"/>
          <p:cNvSpPr txBox="1"/>
          <p:nvPr/>
        </p:nvSpPr>
        <p:spPr>
          <a:xfrm>
            <a:off x="713971" y="1485900"/>
            <a:ext cx="7820429" cy="369332"/>
          </a:xfrm>
          <a:prstGeom prst="rect">
            <a:avLst/>
          </a:prstGeom>
          <a:noFill/>
        </p:spPr>
        <p:txBody>
          <a:bodyPr wrap="square" rtlCol="0">
            <a:spAutoFit/>
          </a:bodyPr>
          <a:lstStyle/>
          <a:p>
            <a:pPr>
              <a:buClr>
                <a:srgbClr val="FFD32E"/>
              </a:buClr>
              <a:buFont typeface="Wingdings" pitchFamily="2" charset="2"/>
              <a:buChar char="Ø"/>
            </a:pPr>
            <a:r>
              <a:rPr lang="en-US" dirty="0" smtClean="0"/>
              <a:t>Asserts Available</a:t>
            </a:r>
            <a:endParaRPr lang="en-US" dirty="0"/>
          </a:p>
        </p:txBody>
      </p:sp>
      <p:graphicFrame>
        <p:nvGraphicFramePr>
          <p:cNvPr id="9" name="Table 8"/>
          <p:cNvGraphicFramePr>
            <a:graphicFrameLocks noGrp="1"/>
          </p:cNvGraphicFramePr>
          <p:nvPr/>
        </p:nvGraphicFramePr>
        <p:xfrm>
          <a:off x="3276600" y="1409700"/>
          <a:ext cx="5029200" cy="3801993"/>
        </p:xfrm>
        <a:graphic>
          <a:graphicData uri="http://schemas.openxmlformats.org/drawingml/2006/table">
            <a:tbl>
              <a:tblPr firstRow="1" bandRow="1">
                <a:tableStyleId>{5C22544A-7EE6-4342-B048-85BDC9FD1C3A}</a:tableStyleId>
              </a:tblPr>
              <a:tblGrid>
                <a:gridCol w="2514600"/>
                <a:gridCol w="2514600"/>
              </a:tblGrid>
              <a:tr h="324135">
                <a:tc>
                  <a:txBody>
                    <a:bodyPr/>
                    <a:lstStyle/>
                    <a:p>
                      <a:endParaRPr lang="en-US" sz="1400" dirty="0"/>
                    </a:p>
                  </a:txBody>
                  <a:tcPr/>
                </a:tc>
                <a:tc>
                  <a:txBody>
                    <a:bodyPr/>
                    <a:lstStyle/>
                    <a:p>
                      <a:endParaRPr lang="en-US" sz="1400" dirty="0"/>
                    </a:p>
                  </a:txBody>
                  <a:tcPr/>
                </a:tc>
              </a:tr>
              <a:tr h="267412">
                <a:tc>
                  <a:txBody>
                    <a:bodyPr/>
                    <a:lstStyle/>
                    <a:p>
                      <a:pPr marL="0" algn="l" defTabSz="914400" rtl="0" eaLnBrk="1" latinLnBrk="0" hangingPunct="1"/>
                      <a:r>
                        <a:rPr lang="en-US" sz="1400" kern="1200" dirty="0">
                          <a:solidFill>
                            <a:schemeClr val="dk1"/>
                          </a:solidFill>
                          <a:latin typeface="+mn-lt"/>
                          <a:ea typeface="+mn-ea"/>
                          <a:cs typeface="+mn-cs"/>
                          <a:hlinkClick r:id="rId4" tooltip="unittest.TestCase.assertEqual"/>
                        </a:rPr>
                        <a:t>assertEqual(a, b)</a:t>
                      </a:r>
                      <a:endParaRPr lang="en-US" sz="1400" kern="1200" dirty="0">
                        <a:solidFill>
                          <a:schemeClr val="dk1"/>
                        </a:solidFill>
                        <a:latin typeface="+mn-lt"/>
                        <a:ea typeface="+mn-ea"/>
                        <a:cs typeface="+mn-cs"/>
                      </a:endParaRPr>
                    </a:p>
                  </a:txBody>
                  <a:tcPr marL="47625" marR="47625" marT="19050" marB="19050" anchor="ctr"/>
                </a:tc>
                <a:tc>
                  <a:txBody>
                    <a:bodyPr/>
                    <a:lstStyle/>
                    <a:p>
                      <a:pPr algn="l"/>
                      <a:r>
                        <a:rPr lang="en-US" sz="1400"/>
                        <a:t>a == b</a:t>
                      </a:r>
                    </a:p>
                  </a:txBody>
                  <a:tcPr marL="47625" marR="47625" marT="19050" marB="19050" anchor="ctr"/>
                </a:tc>
              </a:tr>
              <a:tr h="267412">
                <a:tc>
                  <a:txBody>
                    <a:bodyPr/>
                    <a:lstStyle/>
                    <a:p>
                      <a:pPr marL="0" algn="l" defTabSz="914400" rtl="0" eaLnBrk="1" latinLnBrk="0" hangingPunct="1"/>
                      <a:r>
                        <a:rPr lang="en-US" sz="1400" kern="1200" dirty="0">
                          <a:solidFill>
                            <a:schemeClr val="dk1"/>
                          </a:solidFill>
                          <a:latin typeface="+mn-lt"/>
                          <a:ea typeface="+mn-ea"/>
                          <a:cs typeface="+mn-cs"/>
                          <a:hlinkClick r:id="rId4" tooltip="unittest.TestCase.assertNotEqual"/>
                        </a:rPr>
                        <a:t>assertNotEqual(a, b)</a:t>
                      </a:r>
                      <a:endParaRPr lang="en-US" sz="1400" kern="1200" dirty="0">
                        <a:solidFill>
                          <a:schemeClr val="dk1"/>
                        </a:solidFill>
                        <a:latin typeface="+mn-lt"/>
                        <a:ea typeface="+mn-ea"/>
                        <a:cs typeface="+mn-cs"/>
                      </a:endParaRPr>
                    </a:p>
                  </a:txBody>
                  <a:tcPr marL="47625" marR="47625" marT="19050" marB="19050" anchor="ctr"/>
                </a:tc>
                <a:tc>
                  <a:txBody>
                    <a:bodyPr/>
                    <a:lstStyle/>
                    <a:p>
                      <a:pPr algn="l"/>
                      <a:r>
                        <a:rPr lang="en-US" sz="1400" dirty="0"/>
                        <a:t>a != b</a:t>
                      </a:r>
                    </a:p>
                  </a:txBody>
                  <a:tcPr marL="47625" marR="47625" marT="19050" marB="19050" anchor="ctr"/>
                </a:tc>
              </a:tr>
              <a:tr h="267412">
                <a:tc>
                  <a:txBody>
                    <a:bodyPr/>
                    <a:lstStyle/>
                    <a:p>
                      <a:pPr marL="0" algn="l" defTabSz="914400" rtl="0" eaLnBrk="1" latinLnBrk="0" hangingPunct="1"/>
                      <a:r>
                        <a:rPr lang="en-US" sz="1400" kern="1200" dirty="0">
                          <a:solidFill>
                            <a:schemeClr val="dk1"/>
                          </a:solidFill>
                          <a:latin typeface="+mn-lt"/>
                          <a:ea typeface="+mn-ea"/>
                          <a:cs typeface="+mn-cs"/>
                          <a:hlinkClick r:id="rId4" tooltip="unittest.TestCase.assertTrue"/>
                        </a:rPr>
                        <a:t>assertTrue(x)</a:t>
                      </a:r>
                      <a:endParaRPr lang="en-US" sz="1400" kern="1200" dirty="0">
                        <a:solidFill>
                          <a:schemeClr val="dk1"/>
                        </a:solidFill>
                        <a:latin typeface="+mn-lt"/>
                        <a:ea typeface="+mn-ea"/>
                        <a:cs typeface="+mn-cs"/>
                      </a:endParaRPr>
                    </a:p>
                  </a:txBody>
                  <a:tcPr marL="47625" marR="47625" marT="19050" marB="19050" anchor="ctr"/>
                </a:tc>
                <a:tc>
                  <a:txBody>
                    <a:bodyPr/>
                    <a:lstStyle/>
                    <a:p>
                      <a:pPr algn="l"/>
                      <a:r>
                        <a:rPr lang="en-US" sz="1400"/>
                        <a:t>bool(x) is True</a:t>
                      </a:r>
                    </a:p>
                  </a:txBody>
                  <a:tcPr marL="47625" marR="47625" marT="19050" marB="19050" anchor="ctr"/>
                </a:tc>
              </a:tr>
              <a:tr h="267412">
                <a:tc>
                  <a:txBody>
                    <a:bodyPr/>
                    <a:lstStyle/>
                    <a:p>
                      <a:pPr marL="0" algn="l" defTabSz="914400" rtl="0" eaLnBrk="1" latinLnBrk="0" hangingPunct="1"/>
                      <a:r>
                        <a:rPr lang="en-US" sz="1400" kern="1200" dirty="0">
                          <a:solidFill>
                            <a:schemeClr val="dk1"/>
                          </a:solidFill>
                          <a:latin typeface="+mn-lt"/>
                          <a:ea typeface="+mn-ea"/>
                          <a:cs typeface="+mn-cs"/>
                          <a:hlinkClick r:id="rId4" tooltip="unittest.TestCase.assertFalse"/>
                        </a:rPr>
                        <a:t>assertFalse(x)</a:t>
                      </a:r>
                      <a:endParaRPr lang="en-US" sz="1400" kern="1200" dirty="0">
                        <a:solidFill>
                          <a:schemeClr val="dk1"/>
                        </a:solidFill>
                        <a:latin typeface="+mn-lt"/>
                        <a:ea typeface="+mn-ea"/>
                        <a:cs typeface="+mn-cs"/>
                      </a:endParaRPr>
                    </a:p>
                  </a:txBody>
                  <a:tcPr marL="47625" marR="47625" marT="19050" marB="19050" anchor="ctr"/>
                </a:tc>
                <a:tc>
                  <a:txBody>
                    <a:bodyPr/>
                    <a:lstStyle/>
                    <a:p>
                      <a:pPr algn="l"/>
                      <a:r>
                        <a:rPr lang="en-US" sz="1400"/>
                        <a:t>bool(x) is False</a:t>
                      </a:r>
                    </a:p>
                  </a:txBody>
                  <a:tcPr marL="47625" marR="47625" marT="19050" marB="19050" anchor="ctr"/>
                </a:tc>
              </a:tr>
              <a:tr h="267412">
                <a:tc>
                  <a:txBody>
                    <a:bodyPr/>
                    <a:lstStyle/>
                    <a:p>
                      <a:pPr marL="0" algn="l" defTabSz="914400" rtl="0" eaLnBrk="1" latinLnBrk="0" hangingPunct="1"/>
                      <a:r>
                        <a:rPr lang="en-US" sz="1400" kern="1200" dirty="0">
                          <a:solidFill>
                            <a:schemeClr val="dk1"/>
                          </a:solidFill>
                          <a:latin typeface="+mn-lt"/>
                          <a:ea typeface="+mn-ea"/>
                          <a:cs typeface="+mn-cs"/>
                          <a:hlinkClick r:id="rId4" tooltip="unittest.TestCase.assertIs"/>
                        </a:rPr>
                        <a:t>assertIs(a, b)</a:t>
                      </a:r>
                      <a:endParaRPr lang="en-US" sz="1400" kern="1200" dirty="0">
                        <a:solidFill>
                          <a:schemeClr val="dk1"/>
                        </a:solidFill>
                        <a:latin typeface="+mn-lt"/>
                        <a:ea typeface="+mn-ea"/>
                        <a:cs typeface="+mn-cs"/>
                      </a:endParaRPr>
                    </a:p>
                  </a:txBody>
                  <a:tcPr marL="47625" marR="47625" marT="19050" marB="19050" anchor="ctr"/>
                </a:tc>
                <a:tc>
                  <a:txBody>
                    <a:bodyPr/>
                    <a:lstStyle/>
                    <a:p>
                      <a:pPr algn="l"/>
                      <a:r>
                        <a:rPr lang="en-US" sz="1400"/>
                        <a:t>a is b</a:t>
                      </a:r>
                    </a:p>
                  </a:txBody>
                  <a:tcPr marL="47625" marR="47625" marT="19050" marB="19050" anchor="ctr"/>
                </a:tc>
              </a:tr>
              <a:tr h="267412">
                <a:tc>
                  <a:txBody>
                    <a:bodyPr/>
                    <a:lstStyle/>
                    <a:p>
                      <a:pPr marL="0" algn="l" defTabSz="914400" rtl="0" eaLnBrk="1" latinLnBrk="0" hangingPunct="1"/>
                      <a:r>
                        <a:rPr lang="en-US" sz="1400" kern="1200" dirty="0">
                          <a:solidFill>
                            <a:schemeClr val="dk1"/>
                          </a:solidFill>
                          <a:latin typeface="+mn-lt"/>
                          <a:ea typeface="+mn-ea"/>
                          <a:cs typeface="+mn-cs"/>
                          <a:hlinkClick r:id="rId4" tooltip="unittest.TestCase.assertIsNot"/>
                        </a:rPr>
                        <a:t>assertIsNot(a, b)</a:t>
                      </a:r>
                      <a:endParaRPr lang="en-US" sz="1400" kern="1200" dirty="0">
                        <a:solidFill>
                          <a:schemeClr val="dk1"/>
                        </a:solidFill>
                        <a:latin typeface="+mn-lt"/>
                        <a:ea typeface="+mn-ea"/>
                        <a:cs typeface="+mn-cs"/>
                      </a:endParaRPr>
                    </a:p>
                  </a:txBody>
                  <a:tcPr marL="47625" marR="47625" marT="19050" marB="19050" anchor="ctr"/>
                </a:tc>
                <a:tc>
                  <a:txBody>
                    <a:bodyPr/>
                    <a:lstStyle/>
                    <a:p>
                      <a:pPr algn="l"/>
                      <a:r>
                        <a:rPr lang="en-US" sz="1400"/>
                        <a:t>a is not b</a:t>
                      </a:r>
                    </a:p>
                  </a:txBody>
                  <a:tcPr marL="47625" marR="47625" marT="19050" marB="19050" anchor="ctr"/>
                </a:tc>
              </a:tr>
              <a:tr h="267412">
                <a:tc>
                  <a:txBody>
                    <a:bodyPr/>
                    <a:lstStyle/>
                    <a:p>
                      <a:pPr marL="0" algn="l" defTabSz="914400" rtl="0" eaLnBrk="1" latinLnBrk="0" hangingPunct="1"/>
                      <a:r>
                        <a:rPr lang="en-US" sz="1400" kern="1200" dirty="0">
                          <a:solidFill>
                            <a:schemeClr val="dk1"/>
                          </a:solidFill>
                          <a:latin typeface="+mn-lt"/>
                          <a:ea typeface="+mn-ea"/>
                          <a:cs typeface="+mn-cs"/>
                          <a:hlinkClick r:id="rId4" tooltip="unittest.TestCase.assertIsNone"/>
                        </a:rPr>
                        <a:t>assertIsNone(x)</a:t>
                      </a:r>
                      <a:endParaRPr lang="en-US" sz="1400" kern="1200" dirty="0">
                        <a:solidFill>
                          <a:schemeClr val="dk1"/>
                        </a:solidFill>
                        <a:latin typeface="+mn-lt"/>
                        <a:ea typeface="+mn-ea"/>
                        <a:cs typeface="+mn-cs"/>
                      </a:endParaRPr>
                    </a:p>
                  </a:txBody>
                  <a:tcPr marL="47625" marR="47625" marT="19050" marB="19050" anchor="ctr"/>
                </a:tc>
                <a:tc>
                  <a:txBody>
                    <a:bodyPr/>
                    <a:lstStyle/>
                    <a:p>
                      <a:pPr algn="l"/>
                      <a:r>
                        <a:rPr lang="en-US" sz="1400"/>
                        <a:t>x is None</a:t>
                      </a:r>
                    </a:p>
                  </a:txBody>
                  <a:tcPr marL="47625" marR="47625" marT="19050" marB="19050" anchor="ctr"/>
                </a:tc>
              </a:tr>
              <a:tr h="267412">
                <a:tc>
                  <a:txBody>
                    <a:bodyPr/>
                    <a:lstStyle/>
                    <a:p>
                      <a:pPr marL="0" algn="l" defTabSz="914400" rtl="0" eaLnBrk="1" latinLnBrk="0" hangingPunct="1"/>
                      <a:r>
                        <a:rPr lang="en-US" sz="1400" kern="1200" dirty="0">
                          <a:solidFill>
                            <a:schemeClr val="dk1"/>
                          </a:solidFill>
                          <a:latin typeface="+mn-lt"/>
                          <a:ea typeface="+mn-ea"/>
                          <a:cs typeface="+mn-cs"/>
                          <a:hlinkClick r:id="rId4" tooltip="unittest.TestCase.assertIsNotNone"/>
                        </a:rPr>
                        <a:t>assertIsNotNone(x)</a:t>
                      </a:r>
                      <a:endParaRPr lang="en-US" sz="1400" kern="1200" dirty="0">
                        <a:solidFill>
                          <a:schemeClr val="dk1"/>
                        </a:solidFill>
                        <a:latin typeface="+mn-lt"/>
                        <a:ea typeface="+mn-ea"/>
                        <a:cs typeface="+mn-cs"/>
                      </a:endParaRPr>
                    </a:p>
                  </a:txBody>
                  <a:tcPr marL="47625" marR="47625" marT="19050" marB="19050" anchor="ctr"/>
                </a:tc>
                <a:tc>
                  <a:txBody>
                    <a:bodyPr/>
                    <a:lstStyle/>
                    <a:p>
                      <a:pPr algn="l"/>
                      <a:r>
                        <a:rPr lang="en-US" sz="1400"/>
                        <a:t>x is not None</a:t>
                      </a:r>
                    </a:p>
                  </a:txBody>
                  <a:tcPr marL="47625" marR="47625" marT="19050" marB="19050" anchor="ctr"/>
                </a:tc>
              </a:tr>
              <a:tr h="267412">
                <a:tc>
                  <a:txBody>
                    <a:bodyPr/>
                    <a:lstStyle/>
                    <a:p>
                      <a:pPr marL="0" algn="l" defTabSz="914400" rtl="0" eaLnBrk="1" latinLnBrk="0" hangingPunct="1"/>
                      <a:r>
                        <a:rPr lang="en-US" sz="1400" kern="1200" dirty="0" err="1">
                          <a:solidFill>
                            <a:schemeClr val="dk1"/>
                          </a:solidFill>
                          <a:latin typeface="+mn-lt"/>
                          <a:ea typeface="+mn-ea"/>
                          <a:cs typeface="+mn-cs"/>
                          <a:hlinkClick r:id="rId4" tooltip="unittest.TestCase.assertIn"/>
                        </a:rPr>
                        <a:t>assertIn</a:t>
                      </a:r>
                      <a:r>
                        <a:rPr lang="en-US" sz="1400" kern="1200" dirty="0">
                          <a:solidFill>
                            <a:schemeClr val="dk1"/>
                          </a:solidFill>
                          <a:latin typeface="+mn-lt"/>
                          <a:ea typeface="+mn-ea"/>
                          <a:cs typeface="+mn-cs"/>
                          <a:hlinkClick r:id="rId4" tooltip="unittest.TestCase.assertIn"/>
                        </a:rPr>
                        <a:t>(a, b)</a:t>
                      </a:r>
                      <a:endParaRPr lang="en-US" sz="1400" kern="1200" dirty="0">
                        <a:solidFill>
                          <a:schemeClr val="dk1"/>
                        </a:solidFill>
                        <a:latin typeface="+mn-lt"/>
                        <a:ea typeface="+mn-ea"/>
                        <a:cs typeface="+mn-cs"/>
                      </a:endParaRPr>
                    </a:p>
                  </a:txBody>
                  <a:tcPr marL="47625" marR="47625" marT="19050" marB="19050" anchor="ctr"/>
                </a:tc>
                <a:tc>
                  <a:txBody>
                    <a:bodyPr/>
                    <a:lstStyle/>
                    <a:p>
                      <a:pPr algn="l"/>
                      <a:r>
                        <a:rPr lang="en-US" sz="1400" dirty="0"/>
                        <a:t>a in b</a:t>
                      </a:r>
                    </a:p>
                  </a:txBody>
                  <a:tcPr marL="47625" marR="47625" marT="19050" marB="19050" anchor="ctr"/>
                </a:tc>
              </a:tr>
              <a:tr h="267412">
                <a:tc>
                  <a:txBody>
                    <a:bodyPr/>
                    <a:lstStyle/>
                    <a:p>
                      <a:pPr marL="0" algn="l" defTabSz="914400" rtl="0" eaLnBrk="1" latinLnBrk="0" hangingPunct="1"/>
                      <a:r>
                        <a:rPr lang="en-US" sz="1400" kern="1200" dirty="0">
                          <a:solidFill>
                            <a:schemeClr val="dk1"/>
                          </a:solidFill>
                          <a:latin typeface="+mn-lt"/>
                          <a:ea typeface="+mn-ea"/>
                          <a:cs typeface="+mn-cs"/>
                          <a:hlinkClick r:id="rId4" tooltip="unittest.TestCase.assertNotIn"/>
                        </a:rPr>
                        <a:t>assertNotIn(a, b)</a:t>
                      </a:r>
                      <a:endParaRPr lang="en-US" sz="1400" kern="1200" dirty="0">
                        <a:solidFill>
                          <a:schemeClr val="dk1"/>
                        </a:solidFill>
                        <a:latin typeface="+mn-lt"/>
                        <a:ea typeface="+mn-ea"/>
                        <a:cs typeface="+mn-cs"/>
                      </a:endParaRPr>
                    </a:p>
                  </a:txBody>
                  <a:tcPr marL="47625" marR="47625" marT="19050" marB="19050" anchor="ctr"/>
                </a:tc>
                <a:tc>
                  <a:txBody>
                    <a:bodyPr/>
                    <a:lstStyle/>
                    <a:p>
                      <a:pPr algn="l"/>
                      <a:r>
                        <a:rPr lang="en-US" sz="1400"/>
                        <a:t>a not in b</a:t>
                      </a:r>
                    </a:p>
                  </a:txBody>
                  <a:tcPr marL="47625" marR="47625" marT="19050" marB="19050" anchor="ctr"/>
                </a:tc>
              </a:tr>
              <a:tr h="401869">
                <a:tc>
                  <a:txBody>
                    <a:bodyPr/>
                    <a:lstStyle/>
                    <a:p>
                      <a:pPr marL="0" algn="l" defTabSz="914400" rtl="0" eaLnBrk="1" latinLnBrk="0" hangingPunct="1"/>
                      <a:r>
                        <a:rPr lang="en-US" sz="1400" kern="1200" dirty="0">
                          <a:solidFill>
                            <a:schemeClr val="dk1"/>
                          </a:solidFill>
                          <a:latin typeface="+mn-lt"/>
                          <a:ea typeface="+mn-ea"/>
                          <a:cs typeface="+mn-cs"/>
                          <a:hlinkClick r:id="rId4" tooltip="unittest.TestCase.assertIsInstance"/>
                        </a:rPr>
                        <a:t>assertIsInstance(a, b)</a:t>
                      </a:r>
                      <a:endParaRPr lang="en-US" sz="1400" kern="1200" dirty="0">
                        <a:solidFill>
                          <a:schemeClr val="dk1"/>
                        </a:solidFill>
                        <a:latin typeface="+mn-lt"/>
                        <a:ea typeface="+mn-ea"/>
                        <a:cs typeface="+mn-cs"/>
                      </a:endParaRPr>
                    </a:p>
                  </a:txBody>
                  <a:tcPr marL="47625" marR="47625" marT="19050" marB="19050" anchor="ctr"/>
                </a:tc>
                <a:tc>
                  <a:txBody>
                    <a:bodyPr/>
                    <a:lstStyle/>
                    <a:p>
                      <a:pPr algn="l"/>
                      <a:r>
                        <a:rPr lang="en-US" sz="1400"/>
                        <a:t>isinstance(a, b)</a:t>
                      </a:r>
                    </a:p>
                  </a:txBody>
                  <a:tcPr marL="47625" marR="47625" marT="19050" marB="19050" anchor="ctr"/>
                </a:tc>
              </a:tr>
              <a:tr h="401869">
                <a:tc>
                  <a:txBody>
                    <a:bodyPr/>
                    <a:lstStyle/>
                    <a:p>
                      <a:pPr marL="0" algn="l" defTabSz="914400" rtl="0" eaLnBrk="1" latinLnBrk="0" hangingPunct="1"/>
                      <a:r>
                        <a:rPr lang="en-US" sz="1400" kern="1200" dirty="0" err="1">
                          <a:solidFill>
                            <a:schemeClr val="dk1"/>
                          </a:solidFill>
                          <a:latin typeface="+mn-lt"/>
                          <a:ea typeface="+mn-ea"/>
                          <a:cs typeface="+mn-cs"/>
                          <a:hlinkClick r:id="rId4" tooltip="unittest.TestCase.assertNotIsInstance"/>
                        </a:rPr>
                        <a:t>assertNotIsInstance</a:t>
                      </a:r>
                      <a:r>
                        <a:rPr lang="en-US" sz="1400" kern="1200" dirty="0">
                          <a:solidFill>
                            <a:schemeClr val="dk1"/>
                          </a:solidFill>
                          <a:latin typeface="+mn-lt"/>
                          <a:ea typeface="+mn-ea"/>
                          <a:cs typeface="+mn-cs"/>
                          <a:hlinkClick r:id="rId4" tooltip="unittest.TestCase.assertNotIsInstance"/>
                        </a:rPr>
                        <a:t>(a, b)</a:t>
                      </a:r>
                      <a:endParaRPr lang="en-US" sz="1400" kern="1200" dirty="0">
                        <a:solidFill>
                          <a:schemeClr val="dk1"/>
                        </a:solidFill>
                        <a:latin typeface="+mn-lt"/>
                        <a:ea typeface="+mn-ea"/>
                        <a:cs typeface="+mn-cs"/>
                      </a:endParaRPr>
                    </a:p>
                  </a:txBody>
                  <a:tcPr marL="47625" marR="47625" marT="19050" marB="19050" anchor="ctr"/>
                </a:tc>
                <a:tc>
                  <a:txBody>
                    <a:bodyPr/>
                    <a:lstStyle/>
                    <a:p>
                      <a:pPr algn="l"/>
                      <a:r>
                        <a:rPr lang="en-US" sz="1400" dirty="0"/>
                        <a:t>not </a:t>
                      </a:r>
                      <a:r>
                        <a:rPr lang="en-US" sz="1400" dirty="0" err="1"/>
                        <a:t>isinstance</a:t>
                      </a:r>
                      <a:r>
                        <a:rPr lang="en-US" sz="1400" dirty="0"/>
                        <a:t>(a, b)</a:t>
                      </a:r>
                    </a:p>
                  </a:txBody>
                  <a:tcPr marL="47625" marR="47625" marT="19050" marB="19050" anchor="ctr"/>
                </a:tc>
              </a:tr>
            </a:tbl>
          </a:graphicData>
        </a:graphic>
      </p:graphicFrame>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332416" cy="646331"/>
          </a:xfrm>
          <a:prstGeom prst="rect">
            <a:avLst/>
          </a:prstGeom>
          <a:noFill/>
        </p:spPr>
        <p:txBody>
          <a:bodyPr wrap="none" rtlCol="0">
            <a:spAutoFit/>
          </a:bodyPr>
          <a:lstStyle/>
          <a:p>
            <a:r>
              <a:rPr lang="en-US" sz="3600" b="1" dirty="0" smtClean="0">
                <a:solidFill>
                  <a:srgbClr val="3A6F9B"/>
                </a:solidFill>
                <a:latin typeface="+mj-lt"/>
              </a:rPr>
              <a:t>Demo</a:t>
            </a:r>
            <a:endParaRPr lang="en-US" sz="3600" b="1" dirty="0">
              <a:solidFill>
                <a:srgbClr val="3A6F9B"/>
              </a:solidFill>
              <a:latin typeface="+mj-lt"/>
            </a:endParaRPr>
          </a:p>
        </p:txBody>
      </p:sp>
      <p:sp>
        <p:nvSpPr>
          <p:cNvPr id="10" name="TextBox 9"/>
          <p:cNvSpPr txBox="1"/>
          <p:nvPr/>
        </p:nvSpPr>
        <p:spPr>
          <a:xfrm>
            <a:off x="713971" y="1790700"/>
            <a:ext cx="7820429" cy="369332"/>
          </a:xfrm>
          <a:prstGeom prst="rect">
            <a:avLst/>
          </a:prstGeom>
          <a:noFill/>
        </p:spPr>
        <p:txBody>
          <a:bodyPr wrap="square" rtlCol="0">
            <a:spAutoFit/>
          </a:bodyPr>
          <a:lstStyle/>
          <a:p>
            <a:pPr>
              <a:buClr>
                <a:srgbClr val="FFD32E"/>
              </a:buClr>
              <a:buFont typeface="Wingdings" pitchFamily="2" charset="2"/>
              <a:buChar char="Ø"/>
            </a:pPr>
            <a:r>
              <a:rPr lang="en-US" dirty="0" smtClean="0"/>
              <a:t>“Shape” Unit Test cases</a:t>
            </a:r>
            <a:endParaRPr lang="en-US" dirty="0"/>
          </a:p>
        </p:txBody>
      </p:sp>
      <p:sp>
        <p:nvSpPr>
          <p:cNvPr id="9" name="Rectangle 8"/>
          <p:cNvSpPr/>
          <p:nvPr/>
        </p:nvSpPr>
        <p:spPr>
          <a:xfrm>
            <a:off x="152400" y="2705100"/>
            <a:ext cx="8763000" cy="23622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C:\Users\aditya\Desktop\testing&gt;python TestShape.py</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Ran 2 tests in 0.000s</a:t>
            </a:r>
          </a:p>
          <a:p>
            <a:pPr eaLnBrk="0" fontAlgn="base" hangingPunct="0">
              <a:spcBef>
                <a:spcPct val="0"/>
              </a:spcBef>
              <a:spcAft>
                <a:spcPct val="0"/>
              </a:spcAft>
            </a:pPr>
            <a:endParaRPr lang="en-US" sz="1600" b="1" dirty="0" smtClean="0">
              <a:solidFill>
                <a:srgbClr val="3A6F9B"/>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OK</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375318" cy="646331"/>
          </a:xfrm>
          <a:prstGeom prst="rect">
            <a:avLst/>
          </a:prstGeom>
          <a:noFill/>
        </p:spPr>
        <p:txBody>
          <a:bodyPr wrap="none" rtlCol="0">
            <a:spAutoFit/>
          </a:bodyPr>
          <a:lstStyle/>
          <a:p>
            <a:r>
              <a:rPr lang="en-US" sz="3600" b="1" dirty="0" smtClean="0">
                <a:solidFill>
                  <a:srgbClr val="3A6F9B"/>
                </a:solidFill>
                <a:latin typeface="+mj-lt"/>
              </a:rPr>
              <a:t>TDD use case  - Class Work.</a:t>
            </a:r>
            <a:endParaRPr lang="en-US" sz="3600" b="1" dirty="0">
              <a:solidFill>
                <a:srgbClr val="3A6F9B"/>
              </a:solidFill>
              <a:latin typeface="+mj-lt"/>
            </a:endParaRPr>
          </a:p>
        </p:txBody>
      </p:sp>
      <p:sp>
        <p:nvSpPr>
          <p:cNvPr id="10" name="TextBox 9"/>
          <p:cNvSpPr txBox="1"/>
          <p:nvPr/>
        </p:nvSpPr>
        <p:spPr>
          <a:xfrm>
            <a:off x="713971" y="1790700"/>
            <a:ext cx="7820429" cy="2862322"/>
          </a:xfrm>
          <a:prstGeom prst="rect">
            <a:avLst/>
          </a:prstGeom>
          <a:noFill/>
        </p:spPr>
        <p:txBody>
          <a:bodyPr wrap="square" rtlCol="0">
            <a:spAutoFit/>
          </a:bodyPr>
          <a:lstStyle/>
          <a:p>
            <a:pPr>
              <a:buClr>
                <a:srgbClr val="FFD32E"/>
              </a:buClr>
              <a:buFont typeface="Wingdings" pitchFamily="2" charset="2"/>
              <a:buChar char="Ø"/>
            </a:pPr>
            <a:r>
              <a:rPr lang="en-US" dirty="0" smtClean="0"/>
              <a:t>Requirement set</a:t>
            </a:r>
          </a:p>
          <a:p>
            <a:pPr>
              <a:buClr>
                <a:srgbClr val="FFD32E"/>
              </a:buClr>
              <a:buFont typeface="Wingdings" pitchFamily="2" charset="2"/>
              <a:buChar char="Ø"/>
            </a:pPr>
            <a:r>
              <a:rPr lang="en-US" dirty="0" smtClean="0"/>
              <a:t>Student object should not be created with out a name and id</a:t>
            </a:r>
          </a:p>
          <a:p>
            <a:pPr>
              <a:buClr>
                <a:srgbClr val="FFD32E"/>
              </a:buClr>
              <a:buFont typeface="Wingdings" pitchFamily="2" charset="2"/>
              <a:buChar char="Ø"/>
            </a:pPr>
            <a:r>
              <a:rPr lang="en-US" dirty="0" smtClean="0"/>
              <a:t>method </a:t>
            </a:r>
            <a:r>
              <a:rPr lang="en-US" dirty="0" err="1" smtClean="0"/>
              <a:t>updateattendence</a:t>
            </a:r>
            <a:r>
              <a:rPr lang="en-US" dirty="0" smtClean="0"/>
              <a:t>(classes attended, total classes) should update </a:t>
            </a:r>
            <a:r>
              <a:rPr lang="en-US" dirty="0" err="1" smtClean="0"/>
              <a:t>attendence</a:t>
            </a:r>
            <a:r>
              <a:rPr lang="en-US" dirty="0" smtClean="0"/>
              <a:t> percentage return </a:t>
            </a:r>
            <a:r>
              <a:rPr lang="en-US" dirty="0" err="1" smtClean="0"/>
              <a:t>attendence</a:t>
            </a:r>
            <a:r>
              <a:rPr lang="en-US" dirty="0" smtClean="0"/>
              <a:t> percentage</a:t>
            </a:r>
          </a:p>
          <a:p>
            <a:pPr>
              <a:buClr>
                <a:srgbClr val="FFD32E"/>
              </a:buClr>
              <a:buFont typeface="Wingdings" pitchFamily="2" charset="2"/>
              <a:buChar char="Ø"/>
            </a:pPr>
            <a:r>
              <a:rPr lang="en-US" dirty="0" smtClean="0"/>
              <a:t>method </a:t>
            </a:r>
            <a:r>
              <a:rPr lang="en-US" dirty="0" err="1" smtClean="0"/>
              <a:t>checkattendence</a:t>
            </a:r>
            <a:r>
              <a:rPr lang="en-US" dirty="0" smtClean="0"/>
              <a:t>() should raise an exception “</a:t>
            </a:r>
            <a:r>
              <a:rPr lang="en-US" dirty="0" err="1" smtClean="0"/>
              <a:t>LowAttendence</a:t>
            </a:r>
            <a:r>
              <a:rPr lang="en-US" dirty="0" smtClean="0"/>
              <a:t>” if </a:t>
            </a:r>
            <a:r>
              <a:rPr lang="en-US" dirty="0" err="1" smtClean="0"/>
              <a:t>attendence</a:t>
            </a:r>
            <a:r>
              <a:rPr lang="en-US" dirty="0" smtClean="0"/>
              <a:t> percentage is less than 60</a:t>
            </a:r>
          </a:p>
          <a:p>
            <a:pPr>
              <a:buClr>
                <a:srgbClr val="FFD32E"/>
              </a:buClr>
              <a:buFont typeface="Wingdings" pitchFamily="2" charset="2"/>
              <a:buChar char="Ø"/>
            </a:pPr>
            <a:r>
              <a:rPr lang="en-US" dirty="0" smtClean="0"/>
              <a:t>Method </a:t>
            </a:r>
            <a:r>
              <a:rPr lang="en-US" dirty="0" err="1" smtClean="0"/>
              <a:t>checkattendence</a:t>
            </a:r>
            <a:r>
              <a:rPr lang="en-US" dirty="0" smtClean="0"/>
              <a:t>() should return True if attendance percentage  is greater than or equal to 60</a:t>
            </a:r>
          </a:p>
          <a:p>
            <a:pPr>
              <a:buClr>
                <a:srgbClr val="FFD32E"/>
              </a:buClr>
              <a:buFont typeface="Wingdings" pitchFamily="2" charset="2"/>
              <a:buChar char="Ø"/>
            </a:pPr>
            <a:r>
              <a:rPr lang="en-US" dirty="0" err="1" smtClean="0"/>
              <a:t>Str</a:t>
            </a:r>
            <a:r>
              <a:rPr lang="en-US" dirty="0" smtClean="0"/>
              <a:t>(</a:t>
            </a:r>
            <a:r>
              <a:rPr lang="en-US" dirty="0" err="1" smtClean="0"/>
              <a:t>studentobject</a:t>
            </a:r>
            <a:r>
              <a:rPr lang="en-US" dirty="0" smtClean="0"/>
              <a:t>) should give a </a:t>
            </a:r>
            <a:r>
              <a:rPr lang="en-US" dirty="0" err="1" smtClean="0"/>
              <a:t>formated</a:t>
            </a:r>
            <a:r>
              <a:rPr lang="en-US" dirty="0" smtClean="0"/>
              <a:t> student information as name(id=id). For </a:t>
            </a:r>
            <a:r>
              <a:rPr lang="en-US" dirty="0" err="1" smtClean="0"/>
              <a:t>eg</a:t>
            </a:r>
            <a:r>
              <a:rPr lang="en-US" dirty="0" smtClean="0"/>
              <a:t>. Aditya(id=1)</a:t>
            </a:r>
            <a:endParaRPr lang="en-US"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205849" cy="646331"/>
          </a:xfrm>
          <a:prstGeom prst="rect">
            <a:avLst/>
          </a:prstGeom>
          <a:noFill/>
        </p:spPr>
        <p:txBody>
          <a:bodyPr wrap="none" rtlCol="0">
            <a:spAutoFit/>
          </a:bodyPr>
          <a:lstStyle/>
          <a:p>
            <a:r>
              <a:rPr lang="en-US" sz="3600" b="1" dirty="0" smtClean="0">
                <a:solidFill>
                  <a:srgbClr val="3A6F9B"/>
                </a:solidFill>
                <a:latin typeface="+mj-lt"/>
              </a:rPr>
              <a:t>Other Testing Frameworks</a:t>
            </a:r>
            <a:endParaRPr lang="en-US" sz="3600" b="1" dirty="0">
              <a:solidFill>
                <a:srgbClr val="3A6F9B"/>
              </a:solidFill>
              <a:latin typeface="+mj-lt"/>
            </a:endParaRPr>
          </a:p>
        </p:txBody>
      </p:sp>
      <p:sp>
        <p:nvSpPr>
          <p:cNvPr id="10" name="TextBox 9"/>
          <p:cNvSpPr txBox="1"/>
          <p:nvPr/>
        </p:nvSpPr>
        <p:spPr>
          <a:xfrm>
            <a:off x="713971" y="1790700"/>
            <a:ext cx="7820429" cy="2585323"/>
          </a:xfrm>
          <a:prstGeom prst="rect">
            <a:avLst/>
          </a:prstGeom>
          <a:noFill/>
        </p:spPr>
        <p:txBody>
          <a:bodyPr wrap="square" rtlCol="0">
            <a:spAutoFit/>
          </a:bodyPr>
          <a:lstStyle/>
          <a:p>
            <a:pPr>
              <a:buClr>
                <a:srgbClr val="FFD32E"/>
              </a:buClr>
              <a:buFont typeface="Wingdings" pitchFamily="2" charset="2"/>
              <a:buChar char="Ø"/>
            </a:pPr>
            <a:r>
              <a:rPr lang="en-US" dirty="0" err="1" smtClean="0"/>
              <a:t>PyMock</a:t>
            </a:r>
            <a:endParaRPr lang="en-US" dirty="0" smtClean="0"/>
          </a:p>
          <a:p>
            <a:pPr lvl="1">
              <a:buClr>
                <a:srgbClr val="FFD32E"/>
              </a:buClr>
              <a:buFont typeface="Wingdings" pitchFamily="2" charset="2"/>
              <a:buChar char="Ø"/>
            </a:pPr>
            <a:r>
              <a:rPr lang="en-US" dirty="0" smtClean="0"/>
              <a:t>Testing framework built on Mock Objects</a:t>
            </a:r>
          </a:p>
          <a:p>
            <a:pPr lvl="1">
              <a:buClr>
                <a:srgbClr val="FFD32E"/>
              </a:buClr>
              <a:buFont typeface="Wingdings" pitchFamily="2" charset="2"/>
              <a:buChar char="Ø"/>
            </a:pPr>
            <a:r>
              <a:rPr lang="en-US" dirty="0" smtClean="0"/>
              <a:t>Created by Jeff Younker</a:t>
            </a:r>
          </a:p>
          <a:p>
            <a:pPr lvl="1">
              <a:buClr>
                <a:srgbClr val="FFD32E"/>
              </a:buClr>
              <a:buFont typeface="Wingdings" pitchFamily="2" charset="2"/>
              <a:buChar char="Ø"/>
            </a:pPr>
            <a:r>
              <a:rPr lang="en-US" dirty="0" smtClean="0"/>
              <a:t>Creates mock objects</a:t>
            </a:r>
          </a:p>
          <a:p>
            <a:pPr lvl="1">
              <a:buClr>
                <a:srgbClr val="FFD32E"/>
              </a:buClr>
              <a:buFont typeface="Wingdings" pitchFamily="2" charset="2"/>
              <a:buChar char="Ø"/>
            </a:pPr>
            <a:r>
              <a:rPr lang="en-US" dirty="0" smtClean="0"/>
              <a:t>Access to a simulated object / system in test </a:t>
            </a:r>
            <a:r>
              <a:rPr lang="en-US" dirty="0" err="1" smtClean="0"/>
              <a:t>env</a:t>
            </a:r>
            <a:endParaRPr lang="en-US" dirty="0" smtClean="0"/>
          </a:p>
          <a:p>
            <a:pPr lvl="1">
              <a:buClr>
                <a:srgbClr val="FFD32E"/>
              </a:buClr>
              <a:buFont typeface="Wingdings" pitchFamily="2" charset="2"/>
              <a:buChar char="Ø"/>
            </a:pPr>
            <a:r>
              <a:rPr lang="en-US" dirty="0" smtClean="0"/>
              <a:t>For </a:t>
            </a:r>
            <a:r>
              <a:rPr lang="en-US" dirty="0" err="1" smtClean="0"/>
              <a:t>eg</a:t>
            </a:r>
            <a:r>
              <a:rPr lang="en-US" dirty="0" smtClean="0"/>
              <a:t>; </a:t>
            </a:r>
          </a:p>
          <a:p>
            <a:pPr lvl="2">
              <a:buClr>
                <a:srgbClr val="FFD32E"/>
              </a:buClr>
              <a:buFont typeface="Wingdings" pitchFamily="2" charset="2"/>
              <a:buChar char="Ø"/>
            </a:pPr>
            <a:r>
              <a:rPr lang="en-US" dirty="0" smtClean="0"/>
              <a:t>Mock Database</a:t>
            </a:r>
          </a:p>
          <a:p>
            <a:pPr lvl="2">
              <a:buClr>
                <a:srgbClr val="FFD32E"/>
              </a:buClr>
              <a:buFont typeface="Wingdings" pitchFamily="2" charset="2"/>
              <a:buChar char="Ø"/>
            </a:pPr>
            <a:r>
              <a:rPr lang="en-US" dirty="0" smtClean="0"/>
              <a:t>Mock Payment gateway</a:t>
            </a:r>
          </a:p>
          <a:p>
            <a:pPr lvl="2">
              <a:buClr>
                <a:srgbClr val="FFD32E"/>
              </a:buClr>
              <a:buFont typeface="Wingdings" pitchFamily="2" charset="2"/>
              <a:buChar char="Ø"/>
            </a:pPr>
            <a:r>
              <a:rPr lang="en-US" dirty="0" smtClean="0"/>
              <a:t>Mock server etc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2" cstate="print"/>
          <a:stretch>
            <a:fillRect/>
          </a:stretch>
        </p:blipFill>
        <p:spPr>
          <a:xfrm>
            <a:off x="3124200" y="2400300"/>
            <a:ext cx="914400" cy="914400"/>
          </a:xfrm>
          <a:prstGeom prst="rect">
            <a:avLst/>
          </a:prstGeom>
        </p:spPr>
      </p:pic>
      <p:sp>
        <p:nvSpPr>
          <p:cNvPr id="11" name="TextBox 10"/>
          <p:cNvSpPr txBox="1"/>
          <p:nvPr/>
        </p:nvSpPr>
        <p:spPr>
          <a:xfrm>
            <a:off x="4114800" y="2515969"/>
            <a:ext cx="3037050" cy="646331"/>
          </a:xfrm>
          <a:prstGeom prst="rect">
            <a:avLst/>
          </a:prstGeom>
          <a:noFill/>
        </p:spPr>
        <p:txBody>
          <a:bodyPr wrap="none" rtlCol="0">
            <a:spAutoFit/>
          </a:bodyPr>
          <a:lstStyle/>
          <a:p>
            <a:r>
              <a:rPr lang="en-US" sz="3600" b="1" dirty="0" smtClean="0">
                <a:solidFill>
                  <a:srgbClr val="3A6F9B"/>
                </a:solidFill>
                <a:latin typeface="+mj-lt"/>
              </a:rPr>
              <a:t>Chapter: Setup</a:t>
            </a:r>
            <a:endParaRPr lang="en-US" sz="3600" b="1" dirty="0">
              <a:solidFill>
                <a:srgbClr val="3A6F9B"/>
              </a:solidFill>
              <a:latin typeface="+mj-lt"/>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205849" cy="646331"/>
          </a:xfrm>
          <a:prstGeom prst="rect">
            <a:avLst/>
          </a:prstGeom>
          <a:noFill/>
        </p:spPr>
        <p:txBody>
          <a:bodyPr wrap="none" rtlCol="0">
            <a:spAutoFit/>
          </a:bodyPr>
          <a:lstStyle/>
          <a:p>
            <a:r>
              <a:rPr lang="en-US" sz="3600" b="1" dirty="0" smtClean="0">
                <a:solidFill>
                  <a:srgbClr val="3A6F9B"/>
                </a:solidFill>
                <a:latin typeface="+mj-lt"/>
              </a:rPr>
              <a:t>Other Testing Frameworks</a:t>
            </a:r>
            <a:endParaRPr lang="en-US" sz="3600" b="1" dirty="0">
              <a:solidFill>
                <a:srgbClr val="3A6F9B"/>
              </a:solidFill>
              <a:latin typeface="+mj-lt"/>
            </a:endParaRPr>
          </a:p>
        </p:txBody>
      </p:sp>
      <p:sp>
        <p:nvSpPr>
          <p:cNvPr id="10" name="TextBox 9"/>
          <p:cNvSpPr txBox="1"/>
          <p:nvPr/>
        </p:nvSpPr>
        <p:spPr>
          <a:xfrm>
            <a:off x="713971" y="1790700"/>
            <a:ext cx="7820429" cy="1754326"/>
          </a:xfrm>
          <a:prstGeom prst="rect">
            <a:avLst/>
          </a:prstGeom>
          <a:noFill/>
        </p:spPr>
        <p:txBody>
          <a:bodyPr wrap="square" rtlCol="0">
            <a:spAutoFit/>
          </a:bodyPr>
          <a:lstStyle/>
          <a:p>
            <a:pPr>
              <a:buClr>
                <a:srgbClr val="FFD32E"/>
              </a:buClr>
              <a:buFont typeface="Wingdings" pitchFamily="2" charset="2"/>
              <a:buChar char="Ø"/>
            </a:pPr>
            <a:r>
              <a:rPr lang="en-US" dirty="0" smtClean="0"/>
              <a:t>Nose</a:t>
            </a:r>
          </a:p>
          <a:p>
            <a:pPr lvl="1">
              <a:buClr>
                <a:srgbClr val="FFD32E"/>
              </a:buClr>
              <a:buFont typeface="Wingdings" pitchFamily="2" charset="2"/>
              <a:buChar char="Ø"/>
            </a:pPr>
            <a:r>
              <a:rPr lang="en-US" dirty="0" smtClean="0"/>
              <a:t>Discovers and runs unit test</a:t>
            </a:r>
          </a:p>
          <a:p>
            <a:pPr lvl="1">
              <a:buClr>
                <a:srgbClr val="FFD32E"/>
              </a:buClr>
              <a:buFont typeface="Wingdings" pitchFamily="2" charset="2"/>
              <a:buChar char="Ø"/>
            </a:pPr>
            <a:r>
              <a:rPr lang="en-US" dirty="0" smtClean="0"/>
              <a:t>Very much similar to unit test</a:t>
            </a:r>
          </a:p>
          <a:p>
            <a:pPr lvl="1">
              <a:buClr>
                <a:srgbClr val="FFD32E"/>
              </a:buClr>
              <a:buFont typeface="Wingdings" pitchFamily="2" charset="2"/>
              <a:buChar char="Ø"/>
            </a:pPr>
            <a:r>
              <a:rPr lang="en-US" dirty="0" smtClean="0"/>
              <a:t>Is more of a runner</a:t>
            </a:r>
          </a:p>
          <a:p>
            <a:pPr lvl="1">
              <a:buClr>
                <a:srgbClr val="FFD32E"/>
              </a:buClr>
              <a:buFont typeface="Wingdings" pitchFamily="2" charset="2"/>
              <a:buChar char="Ø"/>
            </a:pPr>
            <a:r>
              <a:rPr lang="en-US" dirty="0" smtClean="0"/>
              <a:t>Can run </a:t>
            </a:r>
            <a:r>
              <a:rPr lang="en-US" dirty="0" err="1" smtClean="0"/>
              <a:t>unittest</a:t>
            </a:r>
            <a:r>
              <a:rPr lang="en-US" dirty="0" smtClean="0"/>
              <a:t> test case in Nose too</a:t>
            </a:r>
          </a:p>
          <a:p>
            <a:pPr lvl="1">
              <a:buClr>
                <a:srgbClr val="FFD32E"/>
              </a:buClr>
              <a:buFont typeface="Wingdings" pitchFamily="2" charset="2"/>
              <a:buChar char="Ø"/>
            </a:pPr>
            <a:r>
              <a:rPr lang="en-US" dirty="0" smtClean="0"/>
              <a:t>Good support for test case organization</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3" cstate="print"/>
          <a:stretch>
            <a:fillRect/>
          </a:stretch>
        </p:blipFill>
        <p:spPr>
          <a:xfrm>
            <a:off x="3124200" y="2400300"/>
            <a:ext cx="914400" cy="914400"/>
          </a:xfrm>
          <a:prstGeom prst="rect">
            <a:avLst/>
          </a:prstGeom>
        </p:spPr>
      </p:pic>
      <p:sp>
        <p:nvSpPr>
          <p:cNvPr id="11" name="TextBox 10"/>
          <p:cNvSpPr txBox="1"/>
          <p:nvPr/>
        </p:nvSpPr>
        <p:spPr>
          <a:xfrm>
            <a:off x="4114800" y="2515969"/>
            <a:ext cx="5041573" cy="646331"/>
          </a:xfrm>
          <a:prstGeom prst="rect">
            <a:avLst/>
          </a:prstGeom>
          <a:noFill/>
        </p:spPr>
        <p:txBody>
          <a:bodyPr wrap="none" rtlCol="0">
            <a:spAutoFit/>
          </a:bodyPr>
          <a:lstStyle/>
          <a:p>
            <a:r>
              <a:rPr lang="en-US" sz="3600" b="1" dirty="0" smtClean="0">
                <a:solidFill>
                  <a:srgbClr val="3A6F9B"/>
                </a:solidFill>
                <a:latin typeface="+mj-lt"/>
              </a:rPr>
              <a:t>Chapter: </a:t>
            </a:r>
            <a:r>
              <a:rPr lang="en-US" sz="3600" b="1" dirty="0" err="1" smtClean="0">
                <a:solidFill>
                  <a:srgbClr val="3A6F9B"/>
                </a:solidFill>
                <a:latin typeface="+mj-lt"/>
              </a:rPr>
              <a:t>Pythonic</a:t>
            </a:r>
            <a:r>
              <a:rPr lang="en-US" sz="3600" b="1" dirty="0" smtClean="0">
                <a:solidFill>
                  <a:srgbClr val="3A6F9B"/>
                </a:solidFill>
                <a:latin typeface="+mj-lt"/>
              </a:rPr>
              <a:t> Coding</a:t>
            </a:r>
            <a:endParaRPr lang="en-US" sz="3600" b="1" dirty="0">
              <a:solidFill>
                <a:srgbClr val="3A6F9B"/>
              </a:solidFill>
              <a:latin typeface="+mj-lt"/>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721083" cy="646331"/>
          </a:xfrm>
          <a:prstGeom prst="rect">
            <a:avLst/>
          </a:prstGeom>
          <a:noFill/>
        </p:spPr>
        <p:txBody>
          <a:bodyPr wrap="none" rtlCol="0">
            <a:spAutoFit/>
          </a:bodyPr>
          <a:lstStyle/>
          <a:p>
            <a:r>
              <a:rPr lang="en-US" sz="3600" b="1" dirty="0" err="1" smtClean="0">
                <a:solidFill>
                  <a:srgbClr val="3A6F9B"/>
                </a:solidFill>
                <a:latin typeface="+mj-lt"/>
              </a:rPr>
              <a:t>Pythonic</a:t>
            </a:r>
            <a:r>
              <a:rPr lang="en-US" sz="3600" b="1" dirty="0" smtClean="0">
                <a:solidFill>
                  <a:srgbClr val="3A6F9B"/>
                </a:solidFill>
                <a:latin typeface="+mj-lt"/>
              </a:rPr>
              <a:t> coding -1</a:t>
            </a:r>
            <a:endParaRPr lang="en-US" sz="3600" b="1" dirty="0">
              <a:solidFill>
                <a:srgbClr val="3A6F9B"/>
              </a:solidFill>
              <a:latin typeface="+mj-lt"/>
            </a:endParaRPr>
          </a:p>
        </p:txBody>
      </p:sp>
      <p:sp>
        <p:nvSpPr>
          <p:cNvPr id="10" name="TextBox 9"/>
          <p:cNvSpPr txBox="1"/>
          <p:nvPr/>
        </p:nvSpPr>
        <p:spPr>
          <a:xfrm>
            <a:off x="713971" y="1790700"/>
            <a:ext cx="7820429" cy="646331"/>
          </a:xfrm>
          <a:prstGeom prst="rect">
            <a:avLst/>
          </a:prstGeom>
          <a:noFill/>
        </p:spPr>
        <p:txBody>
          <a:bodyPr wrap="square" rtlCol="0">
            <a:spAutoFit/>
          </a:bodyPr>
          <a:lstStyle/>
          <a:p>
            <a:pPr>
              <a:buClr>
                <a:srgbClr val="FFD32E"/>
              </a:buClr>
              <a:buFont typeface="Wingdings" pitchFamily="2" charset="2"/>
              <a:buChar char="Ø"/>
            </a:pPr>
            <a:r>
              <a:rPr lang="en-US" dirty="0" smtClean="0"/>
              <a:t>PEP -8 </a:t>
            </a:r>
            <a:r>
              <a:rPr lang="en-US" dirty="0" smtClean="0">
                <a:hlinkClick r:id="rId4"/>
              </a:rPr>
              <a:t>https://www.python.org/dev/peps/pep-0008/</a:t>
            </a:r>
            <a:endParaRPr lang="en-US" dirty="0" smtClean="0"/>
          </a:p>
          <a:p>
            <a:pPr>
              <a:buClr>
                <a:srgbClr val="FFD32E"/>
              </a:buClr>
              <a:buFont typeface="Wingdings" pitchFamily="2" charset="2"/>
              <a:buChar char="Ø"/>
            </a:pPr>
            <a:r>
              <a:rPr lang="en-US" dirty="0" smtClean="0"/>
              <a:t>Written by </a:t>
            </a:r>
            <a:r>
              <a:rPr lang="en-US" dirty="0" err="1" smtClean="0"/>
              <a:t>Rossum</a:t>
            </a:r>
            <a:endParaRPr lang="en-US" dirty="0"/>
          </a:p>
        </p:txBody>
      </p:sp>
      <p:sp>
        <p:nvSpPr>
          <p:cNvPr id="9" name="Rectangle 8"/>
          <p:cNvSpPr/>
          <p:nvPr/>
        </p:nvSpPr>
        <p:spPr>
          <a:xfrm>
            <a:off x="152400" y="2552700"/>
            <a:ext cx="8763000" cy="2667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err="1" smtClean="0">
                <a:solidFill>
                  <a:schemeClr val="tx1"/>
                </a:solidFill>
              </a:rPr>
              <a:t>joined_lower</a:t>
            </a:r>
            <a:r>
              <a:rPr lang="en-US" sz="1600" dirty="0" smtClean="0">
                <a:solidFill>
                  <a:schemeClr val="tx1"/>
                </a:solidFill>
              </a:rPr>
              <a:t> for functions, methods, attributes</a:t>
            </a:r>
          </a:p>
          <a:p>
            <a:r>
              <a:rPr lang="en-US" sz="1600" i="1" dirty="0" err="1" smtClean="0">
                <a:solidFill>
                  <a:schemeClr val="tx1"/>
                </a:solidFill>
              </a:rPr>
              <a:t>joined_lower</a:t>
            </a:r>
            <a:r>
              <a:rPr lang="en-US" sz="1600" dirty="0" smtClean="0">
                <a:solidFill>
                  <a:schemeClr val="tx1"/>
                </a:solidFill>
              </a:rPr>
              <a:t> or ALL_CAPS for constants</a:t>
            </a:r>
          </a:p>
          <a:p>
            <a:r>
              <a:rPr lang="en-US" sz="1600" i="1" dirty="0" err="1" smtClean="0">
                <a:solidFill>
                  <a:schemeClr val="tx1"/>
                </a:solidFill>
              </a:rPr>
              <a:t>StudlyCaps</a:t>
            </a:r>
            <a:r>
              <a:rPr lang="en-US" sz="1600" dirty="0" smtClean="0">
                <a:solidFill>
                  <a:schemeClr val="tx1"/>
                </a:solidFill>
              </a:rPr>
              <a:t> for classes</a:t>
            </a:r>
          </a:p>
          <a:p>
            <a:r>
              <a:rPr lang="en-US" sz="1600" i="1" dirty="0" err="1" smtClean="0">
                <a:solidFill>
                  <a:schemeClr val="tx1"/>
                </a:solidFill>
              </a:rPr>
              <a:t>camelCase</a:t>
            </a:r>
            <a:r>
              <a:rPr lang="en-US" sz="1600" dirty="0" smtClean="0">
                <a:solidFill>
                  <a:schemeClr val="tx1"/>
                </a:solidFill>
              </a:rPr>
              <a:t> </a:t>
            </a:r>
            <a:r>
              <a:rPr lang="en-US" sz="1600" b="1" dirty="0" smtClean="0">
                <a:solidFill>
                  <a:schemeClr val="tx1"/>
                </a:solidFill>
              </a:rPr>
              <a:t>only</a:t>
            </a:r>
            <a:r>
              <a:rPr lang="en-US" sz="1600" dirty="0" smtClean="0">
                <a:solidFill>
                  <a:schemeClr val="tx1"/>
                </a:solidFill>
              </a:rPr>
              <a:t> to conform to pre-existing conventions</a:t>
            </a:r>
            <a:endParaRPr lang="en-US" sz="1600" dirty="0">
              <a:solidFill>
                <a:schemeClr val="tx1"/>
              </a:solidFill>
            </a:endParaRPr>
          </a:p>
        </p:txBody>
      </p:sp>
      <p:sp>
        <p:nvSpPr>
          <p:cNvPr id="12" name="TextBox 11"/>
          <p:cNvSpPr txBox="1"/>
          <p:nvPr/>
        </p:nvSpPr>
        <p:spPr>
          <a:xfrm>
            <a:off x="228600" y="2400300"/>
            <a:ext cx="4789837" cy="369332"/>
          </a:xfrm>
          <a:prstGeom prst="rect">
            <a:avLst/>
          </a:prstGeom>
          <a:noFill/>
        </p:spPr>
        <p:txBody>
          <a:bodyPr wrap="none" rtlCol="0">
            <a:spAutoFit/>
          </a:bodyPr>
          <a:lstStyle/>
          <a:p>
            <a:r>
              <a:rPr lang="en-US" dirty="0" smtClean="0"/>
              <a:t>#Naming Style – there is much more to pep-0008</a:t>
            </a:r>
            <a:endParaRPr 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721083" cy="646331"/>
          </a:xfrm>
          <a:prstGeom prst="rect">
            <a:avLst/>
          </a:prstGeom>
          <a:noFill/>
        </p:spPr>
        <p:txBody>
          <a:bodyPr wrap="none" rtlCol="0">
            <a:spAutoFit/>
          </a:bodyPr>
          <a:lstStyle/>
          <a:p>
            <a:r>
              <a:rPr lang="en-US" sz="3600" b="1" dirty="0" err="1" smtClean="0">
                <a:solidFill>
                  <a:srgbClr val="3A6F9B"/>
                </a:solidFill>
                <a:latin typeface="+mj-lt"/>
              </a:rPr>
              <a:t>Pythonic</a:t>
            </a:r>
            <a:r>
              <a:rPr lang="en-US" sz="3600" b="1" dirty="0" smtClean="0">
                <a:solidFill>
                  <a:srgbClr val="3A6F9B"/>
                </a:solidFill>
                <a:latin typeface="+mj-lt"/>
              </a:rPr>
              <a:t> coding -2</a:t>
            </a:r>
            <a:endParaRPr lang="en-US" sz="3600" b="1" dirty="0">
              <a:solidFill>
                <a:srgbClr val="3A6F9B"/>
              </a:solidFill>
              <a:latin typeface="+mj-lt"/>
            </a:endParaRPr>
          </a:p>
        </p:txBody>
      </p:sp>
      <p:sp>
        <p:nvSpPr>
          <p:cNvPr id="10" name="TextBox 9"/>
          <p:cNvSpPr txBox="1"/>
          <p:nvPr/>
        </p:nvSpPr>
        <p:spPr>
          <a:xfrm>
            <a:off x="713971" y="1790700"/>
            <a:ext cx="7820429" cy="369332"/>
          </a:xfrm>
          <a:prstGeom prst="rect">
            <a:avLst/>
          </a:prstGeom>
          <a:noFill/>
        </p:spPr>
        <p:txBody>
          <a:bodyPr wrap="square" rtlCol="0">
            <a:spAutoFit/>
          </a:bodyPr>
          <a:lstStyle/>
          <a:p>
            <a:pPr>
              <a:buClr>
                <a:srgbClr val="FFD32E"/>
              </a:buClr>
              <a:buFont typeface="Wingdings" pitchFamily="2" charset="2"/>
              <a:buChar char="Ø"/>
            </a:pPr>
            <a:r>
              <a:rPr lang="en-US" dirty="0" smtClean="0"/>
              <a:t>Compound statements – decreases </a:t>
            </a:r>
            <a:r>
              <a:rPr lang="en-US" dirty="0" err="1" smtClean="0"/>
              <a:t>readablity</a:t>
            </a:r>
            <a:endParaRPr lang="en-US" dirty="0"/>
          </a:p>
        </p:txBody>
      </p:sp>
      <p:sp>
        <p:nvSpPr>
          <p:cNvPr id="9" name="Rectangle 8"/>
          <p:cNvSpPr/>
          <p:nvPr/>
        </p:nvSpPr>
        <p:spPr>
          <a:xfrm>
            <a:off x="152400" y="2552700"/>
            <a:ext cx="4267200" cy="2667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a=10</a:t>
            </a:r>
          </a:p>
          <a:p>
            <a:r>
              <a:rPr lang="en-US" sz="1600" dirty="0" smtClean="0">
                <a:solidFill>
                  <a:schemeClr val="tx1"/>
                </a:solidFill>
              </a:rPr>
              <a:t>b=10</a:t>
            </a:r>
          </a:p>
          <a:p>
            <a:r>
              <a:rPr lang="en-US" sz="1600" dirty="0" smtClean="0">
                <a:solidFill>
                  <a:schemeClr val="tx1"/>
                </a:solidFill>
              </a:rPr>
              <a:t>c=fun(1)</a:t>
            </a:r>
          </a:p>
          <a:p>
            <a:endParaRPr lang="en-US" sz="1600" dirty="0" smtClean="0">
              <a:solidFill>
                <a:schemeClr val="tx1"/>
              </a:solidFill>
            </a:endParaRPr>
          </a:p>
          <a:p>
            <a:endParaRPr lang="en-US" sz="1600" dirty="0">
              <a:solidFill>
                <a:schemeClr val="tx1"/>
              </a:solidFill>
            </a:endParaRPr>
          </a:p>
        </p:txBody>
      </p:sp>
      <p:sp>
        <p:nvSpPr>
          <p:cNvPr id="13" name="Rectangle 12"/>
          <p:cNvSpPr/>
          <p:nvPr/>
        </p:nvSpPr>
        <p:spPr>
          <a:xfrm>
            <a:off x="4572000" y="2552700"/>
            <a:ext cx="4267200" cy="2667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a=10;b=10;c=fun(1)</a:t>
            </a:r>
            <a:endParaRPr lang="en-US" sz="1600" dirty="0">
              <a:solidFill>
                <a:schemeClr val="tx1"/>
              </a:solidFill>
            </a:endParaRPr>
          </a:p>
        </p:txBody>
      </p:sp>
      <p:sp>
        <p:nvSpPr>
          <p:cNvPr id="15" name="TextBox 14"/>
          <p:cNvSpPr txBox="1"/>
          <p:nvPr/>
        </p:nvSpPr>
        <p:spPr>
          <a:xfrm>
            <a:off x="1828800" y="2171700"/>
            <a:ext cx="788999" cy="369332"/>
          </a:xfrm>
          <a:prstGeom prst="rect">
            <a:avLst/>
          </a:prstGeom>
          <a:noFill/>
        </p:spPr>
        <p:txBody>
          <a:bodyPr wrap="none" rtlCol="0">
            <a:spAutoFit/>
          </a:bodyPr>
          <a:lstStyle/>
          <a:p>
            <a:r>
              <a:rPr lang="en-US" b="1" dirty="0" smtClean="0">
                <a:solidFill>
                  <a:srgbClr val="92D050"/>
                </a:solidFill>
              </a:rPr>
              <a:t>GOOD</a:t>
            </a:r>
            <a:endParaRPr lang="en-US" b="1" dirty="0">
              <a:solidFill>
                <a:srgbClr val="92D050"/>
              </a:solidFill>
            </a:endParaRPr>
          </a:p>
        </p:txBody>
      </p:sp>
      <p:sp>
        <p:nvSpPr>
          <p:cNvPr id="16" name="TextBox 15"/>
          <p:cNvSpPr txBox="1"/>
          <p:nvPr/>
        </p:nvSpPr>
        <p:spPr>
          <a:xfrm>
            <a:off x="6324600" y="2171700"/>
            <a:ext cx="597599"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721083" cy="646331"/>
          </a:xfrm>
          <a:prstGeom prst="rect">
            <a:avLst/>
          </a:prstGeom>
          <a:noFill/>
        </p:spPr>
        <p:txBody>
          <a:bodyPr wrap="none" rtlCol="0">
            <a:spAutoFit/>
          </a:bodyPr>
          <a:lstStyle/>
          <a:p>
            <a:r>
              <a:rPr lang="en-US" sz="3600" b="1" dirty="0" err="1" smtClean="0">
                <a:solidFill>
                  <a:srgbClr val="3A6F9B"/>
                </a:solidFill>
                <a:latin typeface="+mj-lt"/>
              </a:rPr>
              <a:t>Pythonic</a:t>
            </a:r>
            <a:r>
              <a:rPr lang="en-US" sz="3600" b="1" dirty="0" smtClean="0">
                <a:solidFill>
                  <a:srgbClr val="3A6F9B"/>
                </a:solidFill>
                <a:latin typeface="+mj-lt"/>
              </a:rPr>
              <a:t> coding -3</a:t>
            </a:r>
            <a:endParaRPr lang="en-US" sz="3600" b="1" dirty="0">
              <a:solidFill>
                <a:srgbClr val="3A6F9B"/>
              </a:solidFill>
              <a:latin typeface="+mj-lt"/>
            </a:endParaRPr>
          </a:p>
        </p:txBody>
      </p:sp>
      <p:sp>
        <p:nvSpPr>
          <p:cNvPr id="10" name="TextBox 9"/>
          <p:cNvSpPr txBox="1"/>
          <p:nvPr/>
        </p:nvSpPr>
        <p:spPr>
          <a:xfrm>
            <a:off x="713971" y="1790700"/>
            <a:ext cx="7820429" cy="1200329"/>
          </a:xfrm>
          <a:prstGeom prst="rect">
            <a:avLst/>
          </a:prstGeom>
          <a:noFill/>
        </p:spPr>
        <p:txBody>
          <a:bodyPr wrap="square" rtlCol="0">
            <a:spAutoFit/>
          </a:bodyPr>
          <a:lstStyle/>
          <a:p>
            <a:pPr>
              <a:buClr>
                <a:srgbClr val="FFD32E"/>
              </a:buClr>
              <a:buFont typeface="Wingdings" pitchFamily="2" charset="2"/>
              <a:buChar char="Ø"/>
            </a:pPr>
            <a:r>
              <a:rPr lang="en-US" dirty="0" smtClean="0"/>
              <a:t>Strings</a:t>
            </a:r>
          </a:p>
          <a:p>
            <a:pPr>
              <a:buClr>
                <a:srgbClr val="FFD32E"/>
              </a:buClr>
              <a:buFont typeface="Wingdings" pitchFamily="2" charset="2"/>
              <a:buChar char="Ø"/>
            </a:pPr>
            <a:r>
              <a:rPr lang="en-US" dirty="0" smtClean="0"/>
              <a:t>The algorithm of join does only a single pass through the list to arrive at </a:t>
            </a:r>
            <a:r>
              <a:rPr lang="en-US" dirty="0" err="1" smtClean="0"/>
              <a:t>allcountries</a:t>
            </a:r>
            <a:endParaRPr lang="en-US" dirty="0" smtClean="0"/>
          </a:p>
          <a:p>
            <a:pPr>
              <a:buClr>
                <a:srgbClr val="FFD32E"/>
              </a:buClr>
              <a:buFont typeface="Wingdings" pitchFamily="2" charset="2"/>
              <a:buChar char="Ø"/>
            </a:pPr>
            <a:r>
              <a:rPr lang="en-US" dirty="0" smtClean="0"/>
              <a:t>Bad memory usage with loops as at every step an object is discarded</a:t>
            </a:r>
            <a:endParaRPr lang="en-US" dirty="0"/>
          </a:p>
        </p:txBody>
      </p:sp>
      <p:sp>
        <p:nvSpPr>
          <p:cNvPr id="9" name="Rectangle 8"/>
          <p:cNvSpPr/>
          <p:nvPr/>
        </p:nvSpPr>
        <p:spPr>
          <a:xfrm>
            <a:off x="152400" y="3543300"/>
            <a:ext cx="4267200" cy="16764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&gt;&gt;&gt;countries =[‘IN’,’KA’,’RU’,’BN’,’PK]</a:t>
            </a:r>
          </a:p>
          <a:p>
            <a:r>
              <a:rPr lang="en-US" sz="1600" dirty="0" smtClean="0">
                <a:solidFill>
                  <a:schemeClr val="tx1"/>
                </a:solidFill>
              </a:rPr>
              <a:t>&gt;&gt;&gt;</a:t>
            </a:r>
            <a:r>
              <a:rPr lang="en-US" sz="1600" dirty="0" err="1" smtClean="0">
                <a:solidFill>
                  <a:schemeClr val="tx1"/>
                </a:solidFill>
              </a:rPr>
              <a:t>allcountries</a:t>
            </a:r>
            <a:r>
              <a:rPr lang="en-US" sz="1600" dirty="0" smtClean="0">
                <a:solidFill>
                  <a:schemeClr val="tx1"/>
                </a:solidFill>
              </a:rPr>
              <a:t> = “ “.join(countries)</a:t>
            </a:r>
          </a:p>
          <a:p>
            <a:endParaRPr lang="en-US" sz="1600" dirty="0">
              <a:solidFill>
                <a:schemeClr val="tx1"/>
              </a:solidFill>
            </a:endParaRPr>
          </a:p>
        </p:txBody>
      </p:sp>
      <p:sp>
        <p:nvSpPr>
          <p:cNvPr id="13" name="Rectangle 12"/>
          <p:cNvSpPr/>
          <p:nvPr/>
        </p:nvSpPr>
        <p:spPr>
          <a:xfrm>
            <a:off x="4572000" y="3543300"/>
            <a:ext cx="4267200" cy="16764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&gt;&gt;&gt;</a:t>
            </a:r>
            <a:r>
              <a:rPr lang="en-US" sz="1600" dirty="0" err="1" smtClean="0">
                <a:solidFill>
                  <a:schemeClr val="tx1"/>
                </a:solidFill>
              </a:rPr>
              <a:t>allcountries</a:t>
            </a:r>
            <a:r>
              <a:rPr lang="en-US" sz="1600" dirty="0" smtClean="0">
                <a:solidFill>
                  <a:schemeClr val="tx1"/>
                </a:solidFill>
              </a:rPr>
              <a:t> = ‘’</a:t>
            </a:r>
          </a:p>
          <a:p>
            <a:r>
              <a:rPr lang="en-US" sz="1600" dirty="0" smtClean="0">
                <a:solidFill>
                  <a:schemeClr val="tx1"/>
                </a:solidFill>
              </a:rPr>
              <a:t>&gt;&gt;&gt; for </a:t>
            </a:r>
            <a:r>
              <a:rPr lang="en-US" sz="1600" dirty="0" err="1" smtClean="0">
                <a:solidFill>
                  <a:schemeClr val="tx1"/>
                </a:solidFill>
              </a:rPr>
              <a:t>i</a:t>
            </a:r>
            <a:r>
              <a:rPr lang="en-US" sz="1600" dirty="0" smtClean="0">
                <a:solidFill>
                  <a:schemeClr val="tx1"/>
                </a:solidFill>
              </a:rPr>
              <a:t> in countries:</a:t>
            </a:r>
          </a:p>
          <a:p>
            <a:r>
              <a:rPr lang="en-US" sz="1600" dirty="0" smtClean="0">
                <a:solidFill>
                  <a:schemeClr val="tx1"/>
                </a:solidFill>
              </a:rPr>
              <a:t>	</a:t>
            </a:r>
            <a:r>
              <a:rPr lang="en-US" sz="1600" dirty="0" err="1" smtClean="0">
                <a:solidFill>
                  <a:schemeClr val="tx1"/>
                </a:solidFill>
              </a:rPr>
              <a:t>allcountries</a:t>
            </a:r>
            <a:r>
              <a:rPr lang="en-US" sz="1600" dirty="0" smtClean="0">
                <a:solidFill>
                  <a:schemeClr val="tx1"/>
                </a:solidFill>
              </a:rPr>
              <a:t> +=I</a:t>
            </a:r>
          </a:p>
          <a:p>
            <a:endParaRPr lang="en-US" sz="1600" dirty="0">
              <a:solidFill>
                <a:schemeClr val="tx1"/>
              </a:solidFill>
            </a:endParaRPr>
          </a:p>
        </p:txBody>
      </p:sp>
      <p:sp>
        <p:nvSpPr>
          <p:cNvPr id="15" name="TextBox 14"/>
          <p:cNvSpPr txBox="1"/>
          <p:nvPr/>
        </p:nvSpPr>
        <p:spPr>
          <a:xfrm>
            <a:off x="1828800" y="3173968"/>
            <a:ext cx="788999" cy="369332"/>
          </a:xfrm>
          <a:prstGeom prst="rect">
            <a:avLst/>
          </a:prstGeom>
          <a:noFill/>
        </p:spPr>
        <p:txBody>
          <a:bodyPr wrap="none" rtlCol="0">
            <a:spAutoFit/>
          </a:bodyPr>
          <a:lstStyle/>
          <a:p>
            <a:r>
              <a:rPr lang="en-US" b="1" dirty="0" smtClean="0">
                <a:solidFill>
                  <a:srgbClr val="92D050"/>
                </a:solidFill>
              </a:rPr>
              <a:t>GOOD</a:t>
            </a:r>
            <a:endParaRPr lang="en-US" b="1" dirty="0">
              <a:solidFill>
                <a:srgbClr val="92D050"/>
              </a:solidFill>
            </a:endParaRPr>
          </a:p>
        </p:txBody>
      </p:sp>
      <p:sp>
        <p:nvSpPr>
          <p:cNvPr id="16" name="TextBox 15"/>
          <p:cNvSpPr txBox="1"/>
          <p:nvPr/>
        </p:nvSpPr>
        <p:spPr>
          <a:xfrm>
            <a:off x="6324600" y="3250168"/>
            <a:ext cx="597599"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721083" cy="646331"/>
          </a:xfrm>
          <a:prstGeom prst="rect">
            <a:avLst/>
          </a:prstGeom>
          <a:noFill/>
        </p:spPr>
        <p:txBody>
          <a:bodyPr wrap="none" rtlCol="0">
            <a:spAutoFit/>
          </a:bodyPr>
          <a:lstStyle/>
          <a:p>
            <a:r>
              <a:rPr lang="en-US" sz="3600" b="1" dirty="0" err="1" smtClean="0">
                <a:solidFill>
                  <a:srgbClr val="3A6F9B"/>
                </a:solidFill>
                <a:latin typeface="+mj-lt"/>
              </a:rPr>
              <a:t>Pythonic</a:t>
            </a:r>
            <a:r>
              <a:rPr lang="en-US" sz="3600" b="1" dirty="0" smtClean="0">
                <a:solidFill>
                  <a:srgbClr val="3A6F9B"/>
                </a:solidFill>
                <a:latin typeface="+mj-lt"/>
              </a:rPr>
              <a:t> coding -4</a:t>
            </a:r>
            <a:endParaRPr lang="en-US" sz="3600" b="1" dirty="0">
              <a:solidFill>
                <a:srgbClr val="3A6F9B"/>
              </a:solidFill>
              <a:latin typeface="+mj-lt"/>
            </a:endParaRPr>
          </a:p>
        </p:txBody>
      </p:sp>
      <p:sp>
        <p:nvSpPr>
          <p:cNvPr id="10" name="TextBox 9"/>
          <p:cNvSpPr txBox="1"/>
          <p:nvPr/>
        </p:nvSpPr>
        <p:spPr>
          <a:xfrm>
            <a:off x="713971" y="1790700"/>
            <a:ext cx="7820429" cy="369332"/>
          </a:xfrm>
          <a:prstGeom prst="rect">
            <a:avLst/>
          </a:prstGeom>
          <a:noFill/>
        </p:spPr>
        <p:txBody>
          <a:bodyPr wrap="square" rtlCol="0">
            <a:spAutoFit/>
          </a:bodyPr>
          <a:lstStyle/>
          <a:p>
            <a:pPr>
              <a:buClr>
                <a:srgbClr val="FFD32E"/>
              </a:buClr>
              <a:buFont typeface="Wingdings" pitchFamily="2" charset="2"/>
              <a:buChar char="Ø"/>
            </a:pPr>
            <a:r>
              <a:rPr lang="en-US" dirty="0" smtClean="0"/>
              <a:t>Testing for truth values</a:t>
            </a:r>
            <a:endParaRPr lang="en-US" dirty="0"/>
          </a:p>
        </p:txBody>
      </p:sp>
      <p:sp>
        <p:nvSpPr>
          <p:cNvPr id="9" name="Rectangle 8"/>
          <p:cNvSpPr/>
          <p:nvPr/>
        </p:nvSpPr>
        <p:spPr>
          <a:xfrm>
            <a:off x="152400" y="3543300"/>
            <a:ext cx="4267200" cy="16764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&gt;&gt;&gt; if a:</a:t>
            </a:r>
          </a:p>
          <a:p>
            <a:r>
              <a:rPr lang="en-US" sz="1600" dirty="0" smtClean="0">
                <a:solidFill>
                  <a:schemeClr val="tx1"/>
                </a:solidFill>
              </a:rPr>
              <a:t>	…do something here</a:t>
            </a:r>
          </a:p>
          <a:p>
            <a:endParaRPr lang="en-US" sz="1600" dirty="0">
              <a:solidFill>
                <a:schemeClr val="tx1"/>
              </a:solidFill>
            </a:endParaRPr>
          </a:p>
        </p:txBody>
      </p:sp>
      <p:sp>
        <p:nvSpPr>
          <p:cNvPr id="13" name="Rectangle 12"/>
          <p:cNvSpPr/>
          <p:nvPr/>
        </p:nvSpPr>
        <p:spPr>
          <a:xfrm>
            <a:off x="4572000" y="3543300"/>
            <a:ext cx="4267200" cy="16764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&gt;&gt;&gt;if a == ‘True’:</a:t>
            </a:r>
          </a:p>
          <a:p>
            <a:r>
              <a:rPr lang="en-US" sz="1600" dirty="0" smtClean="0">
                <a:solidFill>
                  <a:schemeClr val="tx1"/>
                </a:solidFill>
              </a:rPr>
              <a:t>	… do something here</a:t>
            </a:r>
          </a:p>
          <a:p>
            <a:endParaRPr lang="en-US" sz="1600" dirty="0">
              <a:solidFill>
                <a:schemeClr val="tx1"/>
              </a:solidFill>
            </a:endParaRPr>
          </a:p>
        </p:txBody>
      </p:sp>
      <p:sp>
        <p:nvSpPr>
          <p:cNvPr id="15" name="TextBox 14"/>
          <p:cNvSpPr txBox="1"/>
          <p:nvPr/>
        </p:nvSpPr>
        <p:spPr>
          <a:xfrm>
            <a:off x="1828800" y="3173968"/>
            <a:ext cx="788999" cy="369332"/>
          </a:xfrm>
          <a:prstGeom prst="rect">
            <a:avLst/>
          </a:prstGeom>
          <a:noFill/>
        </p:spPr>
        <p:txBody>
          <a:bodyPr wrap="none" rtlCol="0">
            <a:spAutoFit/>
          </a:bodyPr>
          <a:lstStyle/>
          <a:p>
            <a:r>
              <a:rPr lang="en-US" b="1" dirty="0" smtClean="0">
                <a:solidFill>
                  <a:srgbClr val="92D050"/>
                </a:solidFill>
              </a:rPr>
              <a:t>GOOD</a:t>
            </a:r>
            <a:endParaRPr lang="en-US" b="1" dirty="0">
              <a:solidFill>
                <a:srgbClr val="92D050"/>
              </a:solidFill>
            </a:endParaRPr>
          </a:p>
        </p:txBody>
      </p:sp>
      <p:sp>
        <p:nvSpPr>
          <p:cNvPr id="16" name="TextBox 15"/>
          <p:cNvSpPr txBox="1"/>
          <p:nvPr/>
        </p:nvSpPr>
        <p:spPr>
          <a:xfrm>
            <a:off x="6324600" y="3250168"/>
            <a:ext cx="597599"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721083" cy="646331"/>
          </a:xfrm>
          <a:prstGeom prst="rect">
            <a:avLst/>
          </a:prstGeom>
          <a:noFill/>
        </p:spPr>
        <p:txBody>
          <a:bodyPr wrap="none" rtlCol="0">
            <a:spAutoFit/>
          </a:bodyPr>
          <a:lstStyle/>
          <a:p>
            <a:r>
              <a:rPr lang="en-US" sz="3600" b="1" dirty="0" err="1" smtClean="0">
                <a:solidFill>
                  <a:srgbClr val="3A6F9B"/>
                </a:solidFill>
                <a:latin typeface="+mj-lt"/>
              </a:rPr>
              <a:t>Pythonic</a:t>
            </a:r>
            <a:r>
              <a:rPr lang="en-US" sz="3600" b="1" dirty="0" smtClean="0">
                <a:solidFill>
                  <a:srgbClr val="3A6F9B"/>
                </a:solidFill>
                <a:latin typeface="+mj-lt"/>
              </a:rPr>
              <a:t> coding -5</a:t>
            </a:r>
            <a:endParaRPr lang="en-US" sz="3600" b="1" dirty="0">
              <a:solidFill>
                <a:srgbClr val="3A6F9B"/>
              </a:solidFill>
              <a:latin typeface="+mj-lt"/>
            </a:endParaRPr>
          </a:p>
        </p:txBody>
      </p:sp>
      <p:sp>
        <p:nvSpPr>
          <p:cNvPr id="10" name="TextBox 9"/>
          <p:cNvSpPr txBox="1"/>
          <p:nvPr/>
        </p:nvSpPr>
        <p:spPr>
          <a:xfrm>
            <a:off x="713971" y="1790700"/>
            <a:ext cx="7820429" cy="369332"/>
          </a:xfrm>
          <a:prstGeom prst="rect">
            <a:avLst/>
          </a:prstGeom>
          <a:noFill/>
        </p:spPr>
        <p:txBody>
          <a:bodyPr wrap="square" rtlCol="0">
            <a:spAutoFit/>
          </a:bodyPr>
          <a:lstStyle/>
          <a:p>
            <a:pPr>
              <a:buClr>
                <a:srgbClr val="FFD32E"/>
              </a:buClr>
              <a:buFont typeface="Wingdings" pitchFamily="2" charset="2"/>
              <a:buChar char="Ø"/>
            </a:pPr>
            <a:r>
              <a:rPr lang="en-US" dirty="0" smtClean="0"/>
              <a:t>Use list comprehension and sum</a:t>
            </a:r>
            <a:endParaRPr lang="en-US" dirty="0"/>
          </a:p>
        </p:txBody>
      </p:sp>
      <p:sp>
        <p:nvSpPr>
          <p:cNvPr id="9" name="Rectangle 8"/>
          <p:cNvSpPr/>
          <p:nvPr/>
        </p:nvSpPr>
        <p:spPr>
          <a:xfrm>
            <a:off x="152400" y="3543300"/>
            <a:ext cx="4267200" cy="16764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&gt;&gt;&gt; </a:t>
            </a:r>
            <a:r>
              <a:rPr lang="pt-BR" sz="1600" dirty="0" smtClean="0">
                <a:solidFill>
                  <a:schemeClr val="tx1"/>
                </a:solidFill>
              </a:rPr>
              <a:t>total = sum([num * num for num in range(1, 101)])</a:t>
            </a:r>
            <a:endParaRPr lang="en-US" sz="1600" dirty="0" smtClean="0">
              <a:solidFill>
                <a:schemeClr val="tx1"/>
              </a:solidFill>
            </a:endParaRPr>
          </a:p>
          <a:p>
            <a:endParaRPr lang="en-US" sz="1600" dirty="0">
              <a:solidFill>
                <a:schemeClr val="tx1"/>
              </a:solidFill>
            </a:endParaRPr>
          </a:p>
        </p:txBody>
      </p:sp>
      <p:sp>
        <p:nvSpPr>
          <p:cNvPr id="13" name="Rectangle 12"/>
          <p:cNvSpPr/>
          <p:nvPr/>
        </p:nvSpPr>
        <p:spPr>
          <a:xfrm>
            <a:off x="4572000" y="3543300"/>
            <a:ext cx="4267200" cy="16764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&gt;&gt;&gt;</a:t>
            </a:r>
            <a:r>
              <a:rPr lang="pt-BR" sz="1600" dirty="0" smtClean="0">
                <a:solidFill>
                  <a:schemeClr val="tx1"/>
                </a:solidFill>
              </a:rPr>
              <a:t> total = 0 </a:t>
            </a:r>
          </a:p>
          <a:p>
            <a:r>
              <a:rPr lang="pt-BR" sz="1600" dirty="0" smtClean="0">
                <a:solidFill>
                  <a:schemeClr val="tx1"/>
                </a:solidFill>
              </a:rPr>
              <a:t>&gt;&gt;&gt;for num in range(1, 101): </a:t>
            </a:r>
          </a:p>
          <a:p>
            <a:r>
              <a:rPr lang="pt-BR" sz="1600" dirty="0" smtClean="0">
                <a:solidFill>
                  <a:schemeClr val="tx1"/>
                </a:solidFill>
              </a:rPr>
              <a:t>          total += num * num</a:t>
            </a:r>
            <a:endParaRPr lang="en-US" sz="1600" dirty="0" smtClean="0">
              <a:solidFill>
                <a:schemeClr val="tx1"/>
              </a:solidFill>
            </a:endParaRPr>
          </a:p>
          <a:p>
            <a:endParaRPr lang="en-US" sz="1600" dirty="0">
              <a:solidFill>
                <a:schemeClr val="tx1"/>
              </a:solidFill>
            </a:endParaRPr>
          </a:p>
        </p:txBody>
      </p:sp>
      <p:sp>
        <p:nvSpPr>
          <p:cNvPr id="15" name="TextBox 14"/>
          <p:cNvSpPr txBox="1"/>
          <p:nvPr/>
        </p:nvSpPr>
        <p:spPr>
          <a:xfrm>
            <a:off x="1828800" y="3173968"/>
            <a:ext cx="788999" cy="369332"/>
          </a:xfrm>
          <a:prstGeom prst="rect">
            <a:avLst/>
          </a:prstGeom>
          <a:noFill/>
        </p:spPr>
        <p:txBody>
          <a:bodyPr wrap="none" rtlCol="0">
            <a:spAutoFit/>
          </a:bodyPr>
          <a:lstStyle/>
          <a:p>
            <a:r>
              <a:rPr lang="en-US" b="1" dirty="0" smtClean="0">
                <a:solidFill>
                  <a:srgbClr val="92D050"/>
                </a:solidFill>
              </a:rPr>
              <a:t>GOOD</a:t>
            </a:r>
            <a:endParaRPr lang="en-US" b="1" dirty="0">
              <a:solidFill>
                <a:srgbClr val="92D050"/>
              </a:solidFill>
            </a:endParaRPr>
          </a:p>
        </p:txBody>
      </p:sp>
      <p:sp>
        <p:nvSpPr>
          <p:cNvPr id="16" name="TextBox 15"/>
          <p:cNvSpPr txBox="1"/>
          <p:nvPr/>
        </p:nvSpPr>
        <p:spPr>
          <a:xfrm>
            <a:off x="6324600" y="3250168"/>
            <a:ext cx="597599"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721083" cy="646331"/>
          </a:xfrm>
          <a:prstGeom prst="rect">
            <a:avLst/>
          </a:prstGeom>
          <a:noFill/>
        </p:spPr>
        <p:txBody>
          <a:bodyPr wrap="none" rtlCol="0">
            <a:spAutoFit/>
          </a:bodyPr>
          <a:lstStyle/>
          <a:p>
            <a:r>
              <a:rPr lang="en-US" sz="3600" b="1" dirty="0" err="1" smtClean="0">
                <a:solidFill>
                  <a:srgbClr val="3A6F9B"/>
                </a:solidFill>
                <a:latin typeface="+mj-lt"/>
              </a:rPr>
              <a:t>Pythonic</a:t>
            </a:r>
            <a:r>
              <a:rPr lang="en-US" sz="3600" b="1" dirty="0" smtClean="0">
                <a:solidFill>
                  <a:srgbClr val="3A6F9B"/>
                </a:solidFill>
                <a:latin typeface="+mj-lt"/>
              </a:rPr>
              <a:t> coding -6</a:t>
            </a:r>
            <a:endParaRPr lang="en-US" sz="3600" b="1" dirty="0">
              <a:solidFill>
                <a:srgbClr val="3A6F9B"/>
              </a:solidFill>
              <a:latin typeface="+mj-lt"/>
            </a:endParaRPr>
          </a:p>
        </p:txBody>
      </p:sp>
      <p:sp>
        <p:nvSpPr>
          <p:cNvPr id="10" name="TextBox 9"/>
          <p:cNvSpPr txBox="1"/>
          <p:nvPr/>
        </p:nvSpPr>
        <p:spPr>
          <a:xfrm>
            <a:off x="713971" y="1790700"/>
            <a:ext cx="7820429" cy="369332"/>
          </a:xfrm>
          <a:prstGeom prst="rect">
            <a:avLst/>
          </a:prstGeom>
          <a:noFill/>
        </p:spPr>
        <p:txBody>
          <a:bodyPr wrap="square" rtlCol="0">
            <a:spAutoFit/>
          </a:bodyPr>
          <a:lstStyle/>
          <a:p>
            <a:pPr>
              <a:buClr>
                <a:srgbClr val="FFD32E"/>
              </a:buClr>
              <a:buFont typeface="Wingdings" pitchFamily="2" charset="2"/>
              <a:buChar char="Ø"/>
            </a:pPr>
            <a:r>
              <a:rPr lang="en-US" dirty="0" smtClean="0"/>
              <a:t>Wild card import</a:t>
            </a:r>
            <a:endParaRPr lang="en-US" dirty="0"/>
          </a:p>
        </p:txBody>
      </p:sp>
      <p:sp>
        <p:nvSpPr>
          <p:cNvPr id="9" name="Rectangle 8"/>
          <p:cNvSpPr/>
          <p:nvPr/>
        </p:nvSpPr>
        <p:spPr>
          <a:xfrm>
            <a:off x="152400" y="3543300"/>
            <a:ext cx="4267200" cy="16764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reference names through their module (fully qualified identifiers</a:t>
            </a:r>
            <a:r>
              <a:rPr lang="en-US" sz="1600" dirty="0" smtClean="0"/>
              <a:t>),</a:t>
            </a:r>
          </a:p>
          <a:p>
            <a:endParaRPr lang="en-US" sz="1600" dirty="0" smtClean="0">
              <a:solidFill>
                <a:schemeClr val="tx1"/>
              </a:solidFill>
            </a:endParaRPr>
          </a:p>
          <a:p>
            <a:r>
              <a:rPr lang="en-US" sz="1600" dirty="0" smtClean="0">
                <a:solidFill>
                  <a:schemeClr val="tx1"/>
                </a:solidFill>
              </a:rPr>
              <a:t>import a long module using a shorter name (alias; recommended),</a:t>
            </a:r>
          </a:p>
          <a:p>
            <a:endParaRPr lang="en-US" sz="1600" dirty="0" smtClean="0">
              <a:solidFill>
                <a:schemeClr val="tx1"/>
              </a:solidFill>
            </a:endParaRPr>
          </a:p>
          <a:p>
            <a:r>
              <a:rPr lang="en-US" sz="1600" dirty="0" smtClean="0">
                <a:solidFill>
                  <a:schemeClr val="tx1"/>
                </a:solidFill>
              </a:rPr>
              <a:t>or explicitly import just the names you need.</a:t>
            </a:r>
            <a:endParaRPr lang="en-US" sz="1600" dirty="0">
              <a:solidFill>
                <a:schemeClr val="tx1"/>
              </a:solidFill>
            </a:endParaRPr>
          </a:p>
        </p:txBody>
      </p:sp>
      <p:sp>
        <p:nvSpPr>
          <p:cNvPr id="13" name="Rectangle 12"/>
          <p:cNvSpPr/>
          <p:nvPr/>
        </p:nvSpPr>
        <p:spPr>
          <a:xfrm>
            <a:off x="4572000" y="3543300"/>
            <a:ext cx="4267200" cy="16764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&gt;&gt;&gt;from module import *</a:t>
            </a:r>
            <a:endParaRPr lang="en-US" sz="1600" dirty="0">
              <a:solidFill>
                <a:schemeClr val="tx1"/>
              </a:solidFill>
            </a:endParaRPr>
          </a:p>
        </p:txBody>
      </p:sp>
      <p:sp>
        <p:nvSpPr>
          <p:cNvPr id="15" name="TextBox 14"/>
          <p:cNvSpPr txBox="1"/>
          <p:nvPr/>
        </p:nvSpPr>
        <p:spPr>
          <a:xfrm>
            <a:off x="1828800" y="3173968"/>
            <a:ext cx="788999" cy="369332"/>
          </a:xfrm>
          <a:prstGeom prst="rect">
            <a:avLst/>
          </a:prstGeom>
          <a:noFill/>
        </p:spPr>
        <p:txBody>
          <a:bodyPr wrap="none" rtlCol="0">
            <a:spAutoFit/>
          </a:bodyPr>
          <a:lstStyle/>
          <a:p>
            <a:r>
              <a:rPr lang="en-US" b="1" dirty="0" smtClean="0">
                <a:solidFill>
                  <a:srgbClr val="92D050"/>
                </a:solidFill>
              </a:rPr>
              <a:t>GOOD</a:t>
            </a:r>
            <a:endParaRPr lang="en-US" b="1" dirty="0">
              <a:solidFill>
                <a:srgbClr val="92D050"/>
              </a:solidFill>
            </a:endParaRPr>
          </a:p>
        </p:txBody>
      </p:sp>
      <p:sp>
        <p:nvSpPr>
          <p:cNvPr id="16" name="TextBox 15"/>
          <p:cNvSpPr txBox="1"/>
          <p:nvPr/>
        </p:nvSpPr>
        <p:spPr>
          <a:xfrm>
            <a:off x="6324600" y="3250168"/>
            <a:ext cx="597599"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721083" cy="646331"/>
          </a:xfrm>
          <a:prstGeom prst="rect">
            <a:avLst/>
          </a:prstGeom>
          <a:noFill/>
        </p:spPr>
        <p:txBody>
          <a:bodyPr wrap="none" rtlCol="0">
            <a:spAutoFit/>
          </a:bodyPr>
          <a:lstStyle/>
          <a:p>
            <a:r>
              <a:rPr lang="en-US" sz="3600" b="1" dirty="0" err="1" smtClean="0">
                <a:solidFill>
                  <a:srgbClr val="3A6F9B"/>
                </a:solidFill>
                <a:latin typeface="+mj-lt"/>
              </a:rPr>
              <a:t>Pythonic</a:t>
            </a:r>
            <a:r>
              <a:rPr lang="en-US" sz="3600" b="1" dirty="0" smtClean="0">
                <a:solidFill>
                  <a:srgbClr val="3A6F9B"/>
                </a:solidFill>
                <a:latin typeface="+mj-lt"/>
              </a:rPr>
              <a:t> coding -7</a:t>
            </a:r>
            <a:endParaRPr lang="en-US" sz="3600" b="1" dirty="0">
              <a:solidFill>
                <a:srgbClr val="3A6F9B"/>
              </a:solidFill>
              <a:latin typeface="+mj-lt"/>
            </a:endParaRPr>
          </a:p>
        </p:txBody>
      </p:sp>
      <p:sp>
        <p:nvSpPr>
          <p:cNvPr id="10" name="TextBox 9"/>
          <p:cNvSpPr txBox="1"/>
          <p:nvPr/>
        </p:nvSpPr>
        <p:spPr>
          <a:xfrm>
            <a:off x="713971" y="1790700"/>
            <a:ext cx="7820429" cy="1477328"/>
          </a:xfrm>
          <a:prstGeom prst="rect">
            <a:avLst/>
          </a:prstGeom>
          <a:noFill/>
        </p:spPr>
        <p:txBody>
          <a:bodyPr wrap="square" rtlCol="0">
            <a:spAutoFit/>
          </a:bodyPr>
          <a:lstStyle/>
          <a:p>
            <a:pPr>
              <a:buClr>
                <a:srgbClr val="FFD32E"/>
              </a:buClr>
              <a:buFont typeface="Wingdings" pitchFamily="2" charset="2"/>
              <a:buChar char="Ø"/>
            </a:pPr>
            <a:r>
              <a:rPr lang="en-US" dirty="0" smtClean="0"/>
              <a:t>Many other languages</a:t>
            </a:r>
          </a:p>
          <a:p>
            <a:pPr>
              <a:buClr>
                <a:srgbClr val="FFD32E"/>
              </a:buClr>
              <a:buFont typeface="Wingdings" pitchFamily="2" charset="2"/>
              <a:buChar char="Ø"/>
            </a:pPr>
            <a:r>
              <a:rPr lang="en-US" dirty="0" err="1" smtClean="0"/>
              <a:t>int</a:t>
            </a:r>
            <a:r>
              <a:rPr lang="en-US" dirty="0" smtClean="0"/>
              <a:t> a = 10 means it creates space for </a:t>
            </a:r>
            <a:r>
              <a:rPr lang="en-US" dirty="0" err="1" smtClean="0"/>
              <a:t>int</a:t>
            </a:r>
            <a:r>
              <a:rPr lang="en-US" dirty="0" smtClean="0"/>
              <a:t> called “a” and then stores value 10 in it</a:t>
            </a:r>
          </a:p>
          <a:p>
            <a:pPr>
              <a:buClr>
                <a:srgbClr val="FFD32E"/>
              </a:buClr>
              <a:buFont typeface="Wingdings" pitchFamily="2" charset="2"/>
              <a:buChar char="Ø"/>
            </a:pPr>
            <a:endParaRPr lang="en-US" dirty="0" smtClean="0"/>
          </a:p>
          <a:p>
            <a:pPr>
              <a:buClr>
                <a:srgbClr val="FFD32E"/>
              </a:buClr>
              <a:buFont typeface="Wingdings" pitchFamily="2" charset="2"/>
              <a:buChar char="Ø"/>
            </a:pPr>
            <a:r>
              <a:rPr lang="en-US" dirty="0" smtClean="0"/>
              <a:t>In Python</a:t>
            </a:r>
          </a:p>
          <a:p>
            <a:pPr>
              <a:buClr>
                <a:srgbClr val="FFD32E"/>
              </a:buClr>
              <a:buFont typeface="Wingdings" pitchFamily="2" charset="2"/>
              <a:buChar char="Ø"/>
            </a:pPr>
            <a:r>
              <a:rPr lang="en-US" dirty="0" smtClean="0"/>
              <a:t>It creates an object with value of 10 and then assigns a name called “a” to it</a:t>
            </a:r>
            <a:endParaRPr lang="en-US"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721083" cy="646331"/>
          </a:xfrm>
          <a:prstGeom prst="rect">
            <a:avLst/>
          </a:prstGeom>
          <a:noFill/>
        </p:spPr>
        <p:txBody>
          <a:bodyPr wrap="none" rtlCol="0">
            <a:spAutoFit/>
          </a:bodyPr>
          <a:lstStyle/>
          <a:p>
            <a:r>
              <a:rPr lang="en-US" sz="3600" b="1" dirty="0" err="1" smtClean="0">
                <a:solidFill>
                  <a:srgbClr val="3A6F9B"/>
                </a:solidFill>
                <a:latin typeface="+mj-lt"/>
              </a:rPr>
              <a:t>Pythonic</a:t>
            </a:r>
            <a:r>
              <a:rPr lang="en-US" sz="3600" b="1" dirty="0" smtClean="0">
                <a:solidFill>
                  <a:srgbClr val="3A6F9B"/>
                </a:solidFill>
                <a:latin typeface="+mj-lt"/>
              </a:rPr>
              <a:t> coding -8</a:t>
            </a:r>
            <a:endParaRPr lang="en-US" sz="3600" b="1" dirty="0">
              <a:solidFill>
                <a:srgbClr val="3A6F9B"/>
              </a:solidFill>
              <a:latin typeface="+mj-lt"/>
            </a:endParaRPr>
          </a:p>
        </p:txBody>
      </p:sp>
      <p:sp>
        <p:nvSpPr>
          <p:cNvPr id="10" name="TextBox 9"/>
          <p:cNvSpPr txBox="1"/>
          <p:nvPr/>
        </p:nvSpPr>
        <p:spPr>
          <a:xfrm>
            <a:off x="713971" y="1790700"/>
            <a:ext cx="7820429" cy="369332"/>
          </a:xfrm>
          <a:prstGeom prst="rect">
            <a:avLst/>
          </a:prstGeom>
          <a:noFill/>
        </p:spPr>
        <p:txBody>
          <a:bodyPr wrap="square" rtlCol="0">
            <a:spAutoFit/>
          </a:bodyPr>
          <a:lstStyle/>
          <a:p>
            <a:pPr>
              <a:buClr>
                <a:srgbClr val="FFD32E"/>
              </a:buClr>
              <a:buFont typeface="Wingdings" pitchFamily="2" charset="2"/>
              <a:buChar char="Ø"/>
            </a:pPr>
            <a:r>
              <a:rPr lang="en-US" dirty="0" smtClean="0"/>
              <a:t>Use dictionaries get</a:t>
            </a:r>
            <a:endParaRPr lang="en-US" dirty="0"/>
          </a:p>
        </p:txBody>
      </p:sp>
      <p:sp>
        <p:nvSpPr>
          <p:cNvPr id="9" name="Rectangle 8"/>
          <p:cNvSpPr/>
          <p:nvPr/>
        </p:nvSpPr>
        <p:spPr>
          <a:xfrm>
            <a:off x="152400" y="3543300"/>
            <a:ext cx="4267200" cy="16764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&gt;&gt;&gt;</a:t>
            </a:r>
            <a:r>
              <a:rPr lang="en-US" sz="1600" dirty="0" err="1" smtClean="0">
                <a:solidFill>
                  <a:schemeClr val="tx1"/>
                </a:solidFill>
              </a:rPr>
              <a:t>somedict.get</a:t>
            </a:r>
            <a:r>
              <a:rPr lang="en-US" sz="1600" dirty="0" smtClean="0">
                <a:solidFill>
                  <a:schemeClr val="tx1"/>
                </a:solidFill>
              </a:rPr>
              <a:t>(‘</a:t>
            </a:r>
            <a:r>
              <a:rPr lang="en-US" sz="1600" dirty="0" err="1" smtClean="0">
                <a:solidFill>
                  <a:schemeClr val="tx1"/>
                </a:solidFill>
              </a:rPr>
              <a:t>what’,’Not</a:t>
            </a:r>
            <a:r>
              <a:rPr lang="en-US" sz="1600" dirty="0" smtClean="0">
                <a:solidFill>
                  <a:schemeClr val="tx1"/>
                </a:solidFill>
              </a:rPr>
              <a:t> Available’)</a:t>
            </a:r>
            <a:endParaRPr lang="en-US" sz="1600" dirty="0">
              <a:solidFill>
                <a:schemeClr val="tx1"/>
              </a:solidFill>
            </a:endParaRPr>
          </a:p>
        </p:txBody>
      </p:sp>
      <p:sp>
        <p:nvSpPr>
          <p:cNvPr id="12" name="Rectangle 11"/>
          <p:cNvSpPr/>
          <p:nvPr/>
        </p:nvSpPr>
        <p:spPr>
          <a:xfrm>
            <a:off x="4572000" y="3543300"/>
            <a:ext cx="4267200" cy="16764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&gt;&gt;&gt; </a:t>
            </a:r>
            <a:r>
              <a:rPr lang="en-US" sz="1600" dirty="0" err="1" smtClean="0">
                <a:solidFill>
                  <a:schemeClr val="tx1"/>
                </a:solidFill>
              </a:rPr>
              <a:t>somedict</a:t>
            </a:r>
            <a:r>
              <a:rPr lang="en-US" sz="1600" dirty="0" smtClean="0">
                <a:solidFill>
                  <a:schemeClr val="tx1"/>
                </a:solidFill>
              </a:rPr>
              <a:t>[‘what’]</a:t>
            </a:r>
          </a:p>
        </p:txBody>
      </p:sp>
      <p:sp>
        <p:nvSpPr>
          <p:cNvPr id="13" name="TextBox 12"/>
          <p:cNvSpPr txBox="1"/>
          <p:nvPr/>
        </p:nvSpPr>
        <p:spPr>
          <a:xfrm>
            <a:off x="1828800" y="3173968"/>
            <a:ext cx="788999" cy="369332"/>
          </a:xfrm>
          <a:prstGeom prst="rect">
            <a:avLst/>
          </a:prstGeom>
          <a:noFill/>
        </p:spPr>
        <p:txBody>
          <a:bodyPr wrap="none" rtlCol="0">
            <a:spAutoFit/>
          </a:bodyPr>
          <a:lstStyle/>
          <a:p>
            <a:r>
              <a:rPr lang="en-US" b="1" dirty="0" smtClean="0">
                <a:solidFill>
                  <a:srgbClr val="92D050"/>
                </a:solidFill>
              </a:rPr>
              <a:t>GOOD</a:t>
            </a:r>
            <a:endParaRPr lang="en-US" b="1" dirty="0">
              <a:solidFill>
                <a:srgbClr val="92D050"/>
              </a:solidFill>
            </a:endParaRPr>
          </a:p>
        </p:txBody>
      </p:sp>
      <p:sp>
        <p:nvSpPr>
          <p:cNvPr id="15" name="TextBox 14"/>
          <p:cNvSpPr txBox="1"/>
          <p:nvPr/>
        </p:nvSpPr>
        <p:spPr>
          <a:xfrm>
            <a:off x="6324600" y="3250168"/>
            <a:ext cx="597599"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501571" cy="646331"/>
          </a:xfrm>
          <a:prstGeom prst="rect">
            <a:avLst/>
          </a:prstGeom>
          <a:noFill/>
        </p:spPr>
        <p:txBody>
          <a:bodyPr wrap="none" rtlCol="0">
            <a:spAutoFit/>
          </a:bodyPr>
          <a:lstStyle/>
          <a:p>
            <a:r>
              <a:rPr lang="en-US" sz="3600" b="1" dirty="0" smtClean="0">
                <a:solidFill>
                  <a:srgbClr val="3A6F9B"/>
                </a:solidFill>
                <a:latin typeface="+mj-lt"/>
              </a:rPr>
              <a:t>Python setup or installation</a:t>
            </a:r>
            <a:endParaRPr lang="en-US" sz="3600" b="1" dirty="0">
              <a:solidFill>
                <a:srgbClr val="3A6F9B"/>
              </a:solidFill>
              <a:latin typeface="+mj-lt"/>
            </a:endParaRPr>
          </a:p>
        </p:txBody>
      </p:sp>
      <p:graphicFrame>
        <p:nvGraphicFramePr>
          <p:cNvPr id="16" name="Diagram 15"/>
          <p:cNvGraphicFramePr/>
          <p:nvPr/>
        </p:nvGraphicFramePr>
        <p:xfrm>
          <a:off x="1219200" y="1638300"/>
          <a:ext cx="6400800" cy="1905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TextBox 16"/>
          <p:cNvSpPr txBox="1"/>
          <p:nvPr/>
        </p:nvSpPr>
        <p:spPr>
          <a:xfrm>
            <a:off x="1295400" y="4012168"/>
            <a:ext cx="5522666" cy="369332"/>
          </a:xfrm>
          <a:prstGeom prst="rect">
            <a:avLst/>
          </a:prstGeom>
          <a:noFill/>
        </p:spPr>
        <p:txBody>
          <a:bodyPr wrap="none" rtlCol="0">
            <a:spAutoFit/>
          </a:bodyPr>
          <a:lstStyle/>
          <a:p>
            <a:r>
              <a:rPr lang="en-US" dirty="0" smtClean="0"/>
              <a:t>Check the installation guide provided  </a:t>
            </a:r>
            <a:r>
              <a:rPr lang="en-US" sz="1400" dirty="0" smtClean="0"/>
              <a:t>( You will not need this )</a:t>
            </a:r>
            <a:endParaRPr lang="en-US" sz="1400"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375463" cy="646331"/>
          </a:xfrm>
          <a:prstGeom prst="rect">
            <a:avLst/>
          </a:prstGeom>
          <a:noFill/>
        </p:spPr>
        <p:txBody>
          <a:bodyPr wrap="none" rtlCol="0">
            <a:spAutoFit/>
          </a:bodyPr>
          <a:lstStyle/>
          <a:p>
            <a:r>
              <a:rPr lang="en-US" sz="3600" b="1" dirty="0" err="1" smtClean="0">
                <a:solidFill>
                  <a:srgbClr val="3A6F9B"/>
                </a:solidFill>
                <a:latin typeface="+mj-lt"/>
              </a:rPr>
              <a:t>Pythonic</a:t>
            </a:r>
            <a:r>
              <a:rPr lang="en-US" sz="3600" b="1" dirty="0" smtClean="0">
                <a:solidFill>
                  <a:srgbClr val="3A6F9B"/>
                </a:solidFill>
                <a:latin typeface="+mj-lt"/>
              </a:rPr>
              <a:t> coding – Many more at</a:t>
            </a:r>
            <a:endParaRPr lang="en-US" sz="3600" b="1" dirty="0">
              <a:solidFill>
                <a:srgbClr val="3A6F9B"/>
              </a:solidFill>
              <a:latin typeface="+mj-lt"/>
            </a:endParaRPr>
          </a:p>
        </p:txBody>
      </p:sp>
      <p:sp>
        <p:nvSpPr>
          <p:cNvPr id="16" name="Rectangle 15"/>
          <p:cNvSpPr/>
          <p:nvPr/>
        </p:nvSpPr>
        <p:spPr>
          <a:xfrm>
            <a:off x="685800" y="2534335"/>
            <a:ext cx="7467600" cy="369332"/>
          </a:xfrm>
          <a:prstGeom prst="rect">
            <a:avLst/>
          </a:prstGeom>
        </p:spPr>
        <p:txBody>
          <a:bodyPr wrap="square">
            <a:spAutoFit/>
          </a:bodyPr>
          <a:lstStyle/>
          <a:p>
            <a:r>
              <a:rPr lang="en-US" dirty="0" smtClean="0"/>
              <a:t>http://python.net/~goodger/projects/pycon/2007/idiomatic/handout.html</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012539" cy="646331"/>
          </a:xfrm>
          <a:prstGeom prst="rect">
            <a:avLst/>
          </a:prstGeom>
          <a:noFill/>
        </p:spPr>
        <p:txBody>
          <a:bodyPr wrap="none" rtlCol="0">
            <a:spAutoFit/>
          </a:bodyPr>
          <a:lstStyle/>
          <a:p>
            <a:r>
              <a:rPr lang="en-US" sz="3600" b="1" dirty="0" smtClean="0">
                <a:solidFill>
                  <a:srgbClr val="3A6F9B"/>
                </a:solidFill>
                <a:latin typeface="+mj-lt"/>
              </a:rPr>
              <a:t>Summary</a:t>
            </a:r>
            <a:endParaRPr lang="en-US" sz="3600" b="1" dirty="0">
              <a:solidFill>
                <a:srgbClr val="3A6F9B"/>
              </a:solidFill>
              <a:latin typeface="+mj-lt"/>
            </a:endParaRPr>
          </a:p>
        </p:txBody>
      </p:sp>
      <p:sp>
        <p:nvSpPr>
          <p:cNvPr id="13" name="TextBox 12"/>
          <p:cNvSpPr txBox="1"/>
          <p:nvPr/>
        </p:nvSpPr>
        <p:spPr>
          <a:xfrm>
            <a:off x="228600" y="1333501"/>
            <a:ext cx="8763000" cy="4247317"/>
          </a:xfrm>
          <a:prstGeom prst="rect">
            <a:avLst/>
          </a:prstGeom>
          <a:noFill/>
        </p:spPr>
        <p:txBody>
          <a:bodyPr wrap="square" rtlCol="0">
            <a:spAutoFit/>
          </a:bodyPr>
          <a:lstStyle/>
          <a:p>
            <a:pPr>
              <a:lnSpc>
                <a:spcPct val="150000"/>
              </a:lnSpc>
              <a:buClr>
                <a:srgbClr val="FFD32E"/>
              </a:buClr>
              <a:buFont typeface="Wingdings" pitchFamily="2" charset="2"/>
              <a:buChar char="Ø"/>
            </a:pPr>
            <a:r>
              <a:rPr lang="en-US" dirty="0" smtClean="0">
                <a:solidFill>
                  <a:srgbClr val="3A6F9B"/>
                </a:solidFill>
              </a:rPr>
              <a:t> Basics Python programming</a:t>
            </a:r>
          </a:p>
          <a:p>
            <a:pPr lvl="1">
              <a:lnSpc>
                <a:spcPct val="150000"/>
              </a:lnSpc>
              <a:buClr>
                <a:srgbClr val="FFD32E"/>
              </a:buClr>
              <a:buFont typeface="Wingdings" pitchFamily="2" charset="2"/>
              <a:buChar char="Ø"/>
            </a:pPr>
            <a:r>
              <a:rPr lang="en-US" dirty="0" err="1" smtClean="0">
                <a:solidFill>
                  <a:srgbClr val="3A6F9B"/>
                </a:solidFill>
              </a:rPr>
              <a:t>int</a:t>
            </a:r>
            <a:r>
              <a:rPr lang="en-US" dirty="0" smtClean="0">
                <a:solidFill>
                  <a:srgbClr val="3A6F9B"/>
                </a:solidFill>
              </a:rPr>
              <a:t>, </a:t>
            </a:r>
            <a:r>
              <a:rPr lang="en-US" dirty="0" err="1" smtClean="0">
                <a:solidFill>
                  <a:srgbClr val="3A6F9B"/>
                </a:solidFill>
              </a:rPr>
              <a:t>str</a:t>
            </a:r>
            <a:r>
              <a:rPr lang="en-US" dirty="0" smtClean="0">
                <a:solidFill>
                  <a:srgbClr val="3A6F9B"/>
                </a:solidFill>
              </a:rPr>
              <a:t>, </a:t>
            </a:r>
            <a:r>
              <a:rPr lang="en-US" dirty="0" err="1" smtClean="0">
                <a:solidFill>
                  <a:srgbClr val="3A6F9B"/>
                </a:solidFill>
              </a:rPr>
              <a:t>bool</a:t>
            </a:r>
            <a:r>
              <a:rPr lang="en-US" dirty="0" smtClean="0">
                <a:solidFill>
                  <a:srgbClr val="3A6F9B"/>
                </a:solidFill>
              </a:rPr>
              <a:t>, list, set, </a:t>
            </a:r>
            <a:r>
              <a:rPr lang="en-US" dirty="0" err="1" smtClean="0">
                <a:solidFill>
                  <a:srgbClr val="3A6F9B"/>
                </a:solidFill>
              </a:rPr>
              <a:t>tuple</a:t>
            </a:r>
            <a:r>
              <a:rPr lang="en-US" dirty="0" smtClean="0">
                <a:solidFill>
                  <a:srgbClr val="3A6F9B"/>
                </a:solidFill>
              </a:rPr>
              <a:t>, </a:t>
            </a:r>
            <a:r>
              <a:rPr lang="en-US" dirty="0" err="1" smtClean="0">
                <a:solidFill>
                  <a:srgbClr val="3A6F9B"/>
                </a:solidFill>
              </a:rPr>
              <a:t>dict</a:t>
            </a:r>
            <a:r>
              <a:rPr lang="en-US" dirty="0" smtClean="0">
                <a:solidFill>
                  <a:srgbClr val="3A6F9B"/>
                </a:solidFill>
              </a:rPr>
              <a:t>, functions, conditionals, loops, file handling, error handling, modules and packages</a:t>
            </a:r>
          </a:p>
          <a:p>
            <a:pPr>
              <a:lnSpc>
                <a:spcPct val="150000"/>
              </a:lnSpc>
              <a:buClr>
                <a:srgbClr val="FFD32E"/>
              </a:buClr>
              <a:buFont typeface="Wingdings" pitchFamily="2" charset="2"/>
              <a:buChar char="Ø"/>
            </a:pPr>
            <a:r>
              <a:rPr lang="en-US" dirty="0" smtClean="0">
                <a:solidFill>
                  <a:srgbClr val="3A6F9B"/>
                </a:solidFill>
              </a:rPr>
              <a:t> Advanced Python</a:t>
            </a:r>
          </a:p>
          <a:p>
            <a:pPr lvl="1">
              <a:lnSpc>
                <a:spcPct val="150000"/>
              </a:lnSpc>
              <a:buClr>
                <a:srgbClr val="FFD32E"/>
              </a:buClr>
              <a:buFont typeface="Wingdings" pitchFamily="2" charset="2"/>
              <a:buChar char="Ø"/>
            </a:pPr>
            <a:r>
              <a:rPr lang="en-US" dirty="0" smtClean="0">
                <a:solidFill>
                  <a:srgbClr val="3A6F9B"/>
                </a:solidFill>
              </a:rPr>
              <a:t>Comprehensions, filter, map, reduce, closures, lambda, higher order functions, generators</a:t>
            </a:r>
          </a:p>
          <a:p>
            <a:pPr>
              <a:lnSpc>
                <a:spcPct val="150000"/>
              </a:lnSpc>
              <a:buClr>
                <a:srgbClr val="FFD32E"/>
              </a:buClr>
              <a:buFont typeface="Wingdings" pitchFamily="2" charset="2"/>
              <a:buChar char="Ø"/>
            </a:pPr>
            <a:r>
              <a:rPr lang="en-US" dirty="0" smtClean="0">
                <a:solidFill>
                  <a:srgbClr val="3A6F9B"/>
                </a:solidFill>
              </a:rPr>
              <a:t> Object Oriented Programming in Python</a:t>
            </a:r>
          </a:p>
          <a:p>
            <a:pPr lvl="1">
              <a:lnSpc>
                <a:spcPct val="150000"/>
              </a:lnSpc>
              <a:buClr>
                <a:srgbClr val="FFD32E"/>
              </a:buClr>
              <a:buFont typeface="Wingdings" pitchFamily="2" charset="2"/>
              <a:buChar char="Ø"/>
            </a:pPr>
            <a:r>
              <a:rPr lang="en-US" dirty="0" smtClean="0">
                <a:solidFill>
                  <a:srgbClr val="3A6F9B"/>
                </a:solidFill>
              </a:rPr>
              <a:t>Data encapsulation, inheritance, polymorphism, private members, MRO, super, </a:t>
            </a:r>
          </a:p>
          <a:p>
            <a:pPr>
              <a:lnSpc>
                <a:spcPct val="150000"/>
              </a:lnSpc>
              <a:buClr>
                <a:srgbClr val="FFD32E"/>
              </a:buClr>
              <a:buFont typeface="Wingdings" pitchFamily="2" charset="2"/>
              <a:buChar char="Ø"/>
            </a:pPr>
            <a:r>
              <a:rPr lang="en-US" dirty="0" smtClean="0">
                <a:solidFill>
                  <a:srgbClr val="3A6F9B"/>
                </a:solidFill>
              </a:rPr>
              <a:t> Unit Testing in Python</a:t>
            </a:r>
          </a:p>
          <a:p>
            <a:pPr lvl="1">
              <a:lnSpc>
                <a:spcPct val="150000"/>
              </a:lnSpc>
              <a:buClr>
                <a:srgbClr val="FFD32E"/>
              </a:buClr>
              <a:buFont typeface="Wingdings" pitchFamily="2" charset="2"/>
              <a:buChar char="Ø"/>
            </a:pPr>
            <a:r>
              <a:rPr lang="en-US" dirty="0" err="1" smtClean="0">
                <a:solidFill>
                  <a:srgbClr val="3A6F9B"/>
                </a:solidFill>
              </a:rPr>
              <a:t>PyUnit</a:t>
            </a:r>
            <a:r>
              <a:rPr lang="en-US" dirty="0" smtClean="0">
                <a:solidFill>
                  <a:srgbClr val="3A6F9B"/>
                </a:solidFill>
              </a:rPr>
              <a:t> – demo , TDD using </a:t>
            </a:r>
            <a:r>
              <a:rPr lang="en-US" dirty="0" err="1" smtClean="0">
                <a:solidFill>
                  <a:srgbClr val="3A6F9B"/>
                </a:solidFill>
              </a:rPr>
              <a:t>PyUnit</a:t>
            </a:r>
            <a:r>
              <a:rPr lang="en-US" dirty="0" smtClean="0">
                <a:solidFill>
                  <a:srgbClr val="3A6F9B"/>
                </a:solidFill>
              </a:rPr>
              <a:t>, Mock, Nose</a:t>
            </a:r>
            <a:endParaRPr lang="en-US" sz="1400" dirty="0"/>
          </a:p>
        </p:txBody>
      </p:sp>
      <p:pic>
        <p:nvPicPr>
          <p:cNvPr id="10" name="Picture 9" descr="py-orange-summary.png"/>
          <p:cNvPicPr>
            <a:picLocks noChangeAspect="1"/>
          </p:cNvPicPr>
          <p:nvPr/>
        </p:nvPicPr>
        <p:blipFill>
          <a:blip r:embed="rId2" cstate="print"/>
          <a:stretch>
            <a:fillRect/>
          </a:stretch>
        </p:blipFill>
        <p:spPr>
          <a:xfrm>
            <a:off x="457200" y="876300"/>
            <a:ext cx="609600" cy="492849"/>
          </a:xfrm>
          <a:prstGeom prst="rect">
            <a:avLst/>
          </a:prstGeom>
        </p:spPr>
      </p:pic>
      <p:pic>
        <p:nvPicPr>
          <p:cNvPr id="12" name="Picture 11" descr="python-logo.png"/>
          <p:cNvPicPr>
            <a:picLocks noChangeAspect="1"/>
          </p:cNvPicPr>
          <p:nvPr/>
        </p:nvPicPr>
        <p:blipFill>
          <a:blip r:embed="rId3" cstate="print"/>
          <a:stretch>
            <a:fillRect/>
          </a:stretch>
        </p:blipFill>
        <p:spPr>
          <a:xfrm>
            <a:off x="6934200" y="190500"/>
            <a:ext cx="1676400" cy="1676400"/>
          </a:xfrm>
          <a:prstGeom prst="rect">
            <a:avLst/>
          </a:prstGeom>
        </p:spPr>
      </p:pic>
      <p:sp>
        <p:nvSpPr>
          <p:cNvPr id="9" name="TextBox 8"/>
          <p:cNvSpPr txBox="1"/>
          <p:nvPr/>
        </p:nvSpPr>
        <p:spPr>
          <a:xfrm>
            <a:off x="1600200" y="342900"/>
            <a:ext cx="5257800" cy="646331"/>
          </a:xfrm>
          <a:prstGeom prst="rect">
            <a:avLst/>
          </a:prstGeom>
          <a:noFill/>
        </p:spPr>
        <p:txBody>
          <a:bodyPr wrap="square" rtlCol="0">
            <a:spAutoFit/>
          </a:bodyPr>
          <a:lstStyle/>
          <a:p>
            <a:r>
              <a:rPr lang="en-US" b="1" dirty="0" smtClean="0">
                <a:solidFill>
                  <a:schemeClr val="accent6">
                    <a:lumMod val="75000"/>
                  </a:schemeClr>
                </a:solidFill>
              </a:rPr>
              <a:t>~1300 + ~1800 + ~1900 + ~400 + a few more in modules! </a:t>
            </a:r>
            <a:endParaRPr lang="en-US" b="1"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2" cstate="print"/>
          <a:stretch>
            <a:fillRect/>
          </a:stretch>
        </p:blipFill>
        <p:spPr>
          <a:xfrm>
            <a:off x="3124200" y="2400300"/>
            <a:ext cx="914400" cy="914400"/>
          </a:xfrm>
          <a:prstGeom prst="rect">
            <a:avLst/>
          </a:prstGeom>
        </p:spPr>
      </p:pic>
      <p:sp>
        <p:nvSpPr>
          <p:cNvPr id="11" name="TextBox 10"/>
          <p:cNvSpPr txBox="1"/>
          <p:nvPr/>
        </p:nvSpPr>
        <p:spPr>
          <a:xfrm>
            <a:off x="4114800" y="2515969"/>
            <a:ext cx="5017527" cy="646331"/>
          </a:xfrm>
          <a:prstGeom prst="rect">
            <a:avLst/>
          </a:prstGeom>
          <a:noFill/>
        </p:spPr>
        <p:txBody>
          <a:bodyPr wrap="none" rtlCol="0">
            <a:spAutoFit/>
          </a:bodyPr>
          <a:lstStyle/>
          <a:p>
            <a:r>
              <a:rPr lang="en-US" sz="3600" b="1" dirty="0" smtClean="0">
                <a:solidFill>
                  <a:srgbClr val="3A6F9B"/>
                </a:solidFill>
                <a:latin typeface="+mj-lt"/>
              </a:rPr>
              <a:t>Chapter: Basic data types</a:t>
            </a:r>
            <a:endParaRPr lang="en-US" sz="3600" b="1" dirty="0">
              <a:solidFill>
                <a:srgbClr val="3A6F9B"/>
              </a:solidFill>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7383303" cy="646331"/>
          </a:xfrm>
          <a:prstGeom prst="rect">
            <a:avLst/>
          </a:prstGeom>
          <a:noFill/>
        </p:spPr>
        <p:txBody>
          <a:bodyPr wrap="none" rtlCol="0">
            <a:spAutoFit/>
          </a:bodyPr>
          <a:lstStyle/>
          <a:p>
            <a:r>
              <a:rPr lang="en-US" sz="3600" b="1" dirty="0" smtClean="0">
                <a:solidFill>
                  <a:srgbClr val="3A6F9B"/>
                </a:solidFill>
                <a:latin typeface="+mj-lt"/>
              </a:rPr>
              <a:t>The proverbial “hello world” program</a:t>
            </a:r>
            <a:endParaRPr lang="en-US" sz="3600" b="1" dirty="0">
              <a:solidFill>
                <a:srgbClr val="3A6F9B"/>
              </a:solidFill>
              <a:latin typeface="+mj-lt"/>
            </a:endParaRPr>
          </a:p>
        </p:txBody>
      </p:sp>
      <p:sp>
        <p:nvSpPr>
          <p:cNvPr id="25" name="Rectangle 24"/>
          <p:cNvSpPr/>
          <p:nvPr/>
        </p:nvSpPr>
        <p:spPr>
          <a:xfrm>
            <a:off x="1524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print “Hello World!"</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Hello World!</a:t>
            </a:r>
          </a:p>
          <a:p>
            <a:pPr lvl="0" eaLnBrk="0" fontAlgn="base" hangingPunct="0">
              <a:spcBef>
                <a:spcPct val="0"/>
              </a:spcBef>
              <a:spcAft>
                <a:spcPct val="0"/>
              </a:spcAft>
            </a:pPr>
            <a:endParaRPr lang="en-US" sz="1600"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print 'Hello World!'</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Hello World!</a:t>
            </a:r>
          </a:p>
          <a:p>
            <a:pPr lvl="0" eaLnBrk="0" fontAlgn="base" hangingPunct="0">
              <a:spcBef>
                <a:spcPct val="0"/>
              </a:spcBef>
              <a:spcAft>
                <a:spcPct val="0"/>
              </a:spcAft>
            </a:pPr>
            <a:endParaRPr lang="en-US" sz="1600"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print '''Hello World!'''</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Hello World!</a:t>
            </a:r>
          </a:p>
          <a:p>
            <a:pPr lvl="0" eaLnBrk="0" fontAlgn="base" hangingPunct="0">
              <a:spcBef>
                <a:spcPct val="0"/>
              </a:spcBef>
              <a:spcAft>
                <a:spcPct val="0"/>
              </a:spcAft>
            </a:pPr>
            <a:endParaRPr lang="en-US" sz="1600"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print """Hello World!"""</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Hello World!</a:t>
            </a:r>
          </a:p>
        </p:txBody>
      </p:sp>
      <p:sp>
        <p:nvSpPr>
          <p:cNvPr id="9" name="Rectangle 8"/>
          <p:cNvSpPr/>
          <p:nvPr/>
        </p:nvSpPr>
        <p:spPr>
          <a:xfrm>
            <a:off x="46482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print “Hello \</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World!"</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Hello World!</a:t>
            </a:r>
          </a:p>
          <a:p>
            <a:pPr lvl="0" eaLnBrk="0" fontAlgn="base" hangingPunct="0">
              <a:spcBef>
                <a:spcPct val="0"/>
              </a:spcBef>
              <a:spcAft>
                <a:spcPct val="0"/>
              </a:spcAft>
            </a:pPr>
            <a:endParaRPr lang="en-US" sz="1600"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print ‘’’Hello</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World!'''</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Hello</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World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introduction-orange.png"/>
          <p:cNvPicPr>
            <a:picLocks noChangeAspect="1"/>
          </p:cNvPicPr>
          <p:nvPr/>
        </p:nvPicPr>
        <p:blipFill>
          <a:blip r:embed="rId2" cstate="print"/>
          <a:stretch>
            <a:fillRect/>
          </a:stretch>
        </p:blipFill>
        <p:spPr>
          <a:xfrm>
            <a:off x="457200" y="876300"/>
            <a:ext cx="685800" cy="501054"/>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791359" cy="646331"/>
          </a:xfrm>
          <a:prstGeom prst="rect">
            <a:avLst/>
          </a:prstGeom>
          <a:noFill/>
        </p:spPr>
        <p:txBody>
          <a:bodyPr wrap="none" rtlCol="0">
            <a:spAutoFit/>
          </a:bodyPr>
          <a:lstStyle/>
          <a:p>
            <a:r>
              <a:rPr lang="en-US" sz="3600" b="1" dirty="0" smtClean="0">
                <a:solidFill>
                  <a:srgbClr val="3A6F9B"/>
                </a:solidFill>
                <a:latin typeface="+mj-lt"/>
              </a:rPr>
              <a:t>Introducing Myself</a:t>
            </a:r>
            <a:endParaRPr lang="en-US" sz="3600" b="1" dirty="0">
              <a:solidFill>
                <a:srgbClr val="3A6F9B"/>
              </a:solidFill>
              <a:latin typeface="+mj-lt"/>
            </a:endParaRPr>
          </a:p>
        </p:txBody>
      </p:sp>
      <p:sp>
        <p:nvSpPr>
          <p:cNvPr id="14" name="Rectangle 13"/>
          <p:cNvSpPr/>
          <p:nvPr/>
        </p:nvSpPr>
        <p:spPr>
          <a:xfrm>
            <a:off x="533400" y="1727180"/>
            <a:ext cx="7696200" cy="3139321"/>
          </a:xfrm>
          <a:prstGeom prst="rect">
            <a:avLst/>
          </a:prstGeom>
        </p:spPr>
        <p:txBody>
          <a:bodyPr wrap="square">
            <a:spAutoFit/>
          </a:bodyPr>
          <a:lstStyle/>
          <a:p>
            <a:r>
              <a:rPr lang="en-US" b="1" dirty="0" smtClean="0">
                <a:solidFill>
                  <a:srgbClr val="3A6F9B"/>
                </a:solidFill>
                <a:latin typeface="+mj-lt"/>
              </a:rPr>
              <a:t>Aditya S P </a:t>
            </a:r>
            <a:r>
              <a:rPr lang="en-US" b="1" smtClean="0">
                <a:solidFill>
                  <a:srgbClr val="3A6F9B"/>
                </a:solidFill>
                <a:latin typeface="+mj-lt"/>
              </a:rPr>
              <a:t>(</a:t>
            </a:r>
            <a:r>
              <a:rPr lang="en-US" smtClean="0">
                <a:solidFill>
                  <a:srgbClr val="3A6F9B"/>
                </a:solidFill>
                <a:hlinkClick r:id="rId3"/>
              </a:rPr>
              <a:t>sp.aditya@gmail.com</a:t>
            </a:r>
            <a:r>
              <a:rPr lang="en-US" smtClean="0">
                <a:solidFill>
                  <a:srgbClr val="3A6F9B"/>
                </a:solidFill>
              </a:rPr>
              <a:t> 9972740962</a:t>
            </a:r>
            <a:r>
              <a:rPr lang="en-US" b="1" smtClean="0">
                <a:solidFill>
                  <a:srgbClr val="3A6F9B"/>
                </a:solidFill>
                <a:latin typeface="+mj-lt"/>
              </a:rPr>
              <a:t>)</a:t>
            </a:r>
            <a:endParaRPr lang="en-US" b="1" dirty="0" smtClean="0">
              <a:solidFill>
                <a:srgbClr val="3A6F9B"/>
              </a:solidFill>
              <a:latin typeface="+mj-lt"/>
            </a:endParaRPr>
          </a:p>
          <a:p>
            <a:r>
              <a:rPr lang="en-US" dirty="0" smtClean="0">
                <a:solidFill>
                  <a:srgbClr val="3A6F9B"/>
                </a:solidFill>
              </a:rPr>
              <a:t>Freelance trainer and technologist</a:t>
            </a:r>
          </a:p>
          <a:p>
            <a:endParaRPr lang="en-US" dirty="0" smtClean="0">
              <a:solidFill>
                <a:srgbClr val="3A6F9B"/>
              </a:solidFill>
            </a:endParaRPr>
          </a:p>
          <a:p>
            <a:r>
              <a:rPr lang="en-US" b="1" u="sng" dirty="0" smtClean="0">
                <a:solidFill>
                  <a:srgbClr val="3A6F9B"/>
                </a:solidFill>
              </a:rPr>
              <a:t>Boring Stuff about me:</a:t>
            </a:r>
          </a:p>
          <a:p>
            <a:endParaRPr lang="en-US" dirty="0" smtClean="0">
              <a:solidFill>
                <a:srgbClr val="3A6F9B"/>
              </a:solidFill>
            </a:endParaRPr>
          </a:p>
          <a:p>
            <a:r>
              <a:rPr lang="en-US" dirty="0" smtClean="0">
                <a:solidFill>
                  <a:srgbClr val="3A6F9B"/>
                </a:solidFill>
              </a:rPr>
              <a:t>•14+ years of experience in development and training</a:t>
            </a:r>
          </a:p>
          <a:p>
            <a:r>
              <a:rPr lang="en-US" dirty="0" smtClean="0">
                <a:solidFill>
                  <a:srgbClr val="3A6F9B"/>
                </a:solidFill>
              </a:rPr>
              <a:t>•Started with Java, moved to Android and now working on Big Data Technologies</a:t>
            </a:r>
          </a:p>
          <a:p>
            <a:endParaRPr lang="en-US" dirty="0" smtClean="0">
              <a:solidFill>
                <a:srgbClr val="3A6F9B"/>
              </a:solidFill>
            </a:endParaRPr>
          </a:p>
          <a:p>
            <a:r>
              <a:rPr lang="en-US" b="1" u="sng" dirty="0" smtClean="0">
                <a:solidFill>
                  <a:srgbClr val="3A6F9B"/>
                </a:solidFill>
              </a:rPr>
              <a:t>Interesting Things about me:</a:t>
            </a:r>
          </a:p>
          <a:p>
            <a:endParaRPr lang="en-US" dirty="0" smtClean="0">
              <a:solidFill>
                <a:srgbClr val="3A6F9B"/>
              </a:solidFill>
            </a:endParaRPr>
          </a:p>
          <a:p>
            <a:r>
              <a:rPr lang="en-US" dirty="0" smtClean="0">
                <a:solidFill>
                  <a:srgbClr val="3A6F9B"/>
                </a:solidFill>
              </a:rPr>
              <a:t>•Actually Nothing !</a:t>
            </a:r>
            <a:endParaRPr lang="en-US" dirty="0">
              <a:solidFill>
                <a:srgbClr val="3A6F9B"/>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943353" cy="646331"/>
          </a:xfrm>
          <a:prstGeom prst="rect">
            <a:avLst/>
          </a:prstGeom>
          <a:noFill/>
        </p:spPr>
        <p:txBody>
          <a:bodyPr wrap="none" rtlCol="0">
            <a:spAutoFit/>
          </a:bodyPr>
          <a:lstStyle/>
          <a:p>
            <a:r>
              <a:rPr lang="en-US" sz="3600" b="1" dirty="0" smtClean="0">
                <a:solidFill>
                  <a:srgbClr val="3A6F9B"/>
                </a:solidFill>
                <a:latin typeface="+mj-lt"/>
              </a:rPr>
              <a:t>Variables</a:t>
            </a:r>
            <a:endParaRPr lang="en-US" sz="3600" b="1" dirty="0">
              <a:solidFill>
                <a:srgbClr val="3A6F9B"/>
              </a:solidFill>
              <a:latin typeface="+mj-lt"/>
            </a:endParaRPr>
          </a:p>
        </p:txBody>
      </p:sp>
      <p:sp>
        <p:nvSpPr>
          <p:cNvPr id="25" name="Rectangle 24"/>
          <p:cNvSpPr/>
          <p:nvPr/>
        </p:nvSpPr>
        <p:spPr>
          <a:xfrm>
            <a:off x="1524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10</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 = 10.2</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 = True</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 = 'Hello‘</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print a , b, c, d</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10 10.2 True Hello</a:t>
            </a:r>
          </a:p>
        </p:txBody>
      </p:sp>
      <p:sp>
        <p:nvSpPr>
          <p:cNvPr id="9" name="Rectangle 8"/>
          <p:cNvSpPr/>
          <p:nvPr/>
        </p:nvSpPr>
        <p:spPr>
          <a:xfrm>
            <a:off x="46482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type(a)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&lt;type '</a:t>
            </a:r>
            <a:r>
              <a:rPr lang="en-US" sz="1600" dirty="0" err="1" smtClean="0">
                <a:solidFill>
                  <a:srgbClr val="3A6F9B"/>
                </a:solidFill>
                <a:latin typeface="Courier New" pitchFamily="49" charset="0"/>
                <a:cs typeface="Courier New" pitchFamily="49" charset="0"/>
              </a:rPr>
              <a:t>int</a:t>
            </a:r>
            <a:r>
              <a:rPr lang="en-US" sz="1600" dirty="0" smtClean="0">
                <a:solidFill>
                  <a:srgbClr val="3A6F9B"/>
                </a:solidFill>
                <a:latin typeface="Courier New" pitchFamily="49" charset="0"/>
                <a:cs typeface="Courier New" pitchFamily="49" charset="0"/>
              </a:rPr>
              <a:t>'&gt;</a:t>
            </a: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type(b)</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&lt;type 'float'&gt;</a:t>
            </a: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type(c)</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&lt;type '</a:t>
            </a:r>
            <a:r>
              <a:rPr lang="en-US" sz="1600" dirty="0" err="1" smtClean="0">
                <a:solidFill>
                  <a:srgbClr val="3A6F9B"/>
                </a:solidFill>
                <a:latin typeface="Courier New" pitchFamily="49" charset="0"/>
                <a:cs typeface="Courier New" pitchFamily="49" charset="0"/>
              </a:rPr>
              <a:t>bool</a:t>
            </a:r>
            <a:r>
              <a:rPr lang="en-US" sz="1600" dirty="0" smtClean="0">
                <a:solidFill>
                  <a:srgbClr val="3A6F9B"/>
                </a:solidFill>
                <a:latin typeface="Courier New" pitchFamily="49" charset="0"/>
                <a:cs typeface="Courier New" pitchFamily="49" charset="0"/>
              </a:rPr>
              <a:t>'&gt;</a:t>
            </a: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type(d)</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&lt;type '</a:t>
            </a:r>
            <a:r>
              <a:rPr lang="en-US" sz="1600" dirty="0" err="1" smtClean="0">
                <a:solidFill>
                  <a:srgbClr val="3A6F9B"/>
                </a:solidFill>
                <a:latin typeface="Courier New" pitchFamily="49" charset="0"/>
                <a:cs typeface="Courier New" pitchFamily="49" charset="0"/>
              </a:rPr>
              <a:t>str</a:t>
            </a:r>
            <a:r>
              <a:rPr lang="en-US" sz="1600" dirty="0" smtClean="0">
                <a:solidFill>
                  <a:srgbClr val="3A6F9B"/>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799934" cy="646331"/>
          </a:xfrm>
          <a:prstGeom prst="rect">
            <a:avLst/>
          </a:prstGeom>
          <a:noFill/>
        </p:spPr>
        <p:txBody>
          <a:bodyPr wrap="none" rtlCol="0">
            <a:spAutoFit/>
          </a:bodyPr>
          <a:lstStyle/>
          <a:p>
            <a:r>
              <a:rPr lang="en-US" sz="3600" b="1" dirty="0" smtClean="0">
                <a:solidFill>
                  <a:srgbClr val="3A6F9B"/>
                </a:solidFill>
                <a:latin typeface="+mj-lt"/>
              </a:rPr>
              <a:t>Python Errors</a:t>
            </a:r>
            <a:endParaRPr lang="en-US" sz="3600" b="1" dirty="0">
              <a:solidFill>
                <a:srgbClr val="3A6F9B"/>
              </a:solidFill>
              <a:latin typeface="+mj-lt"/>
            </a:endParaRPr>
          </a:p>
        </p:txBody>
      </p:sp>
      <p:sp>
        <p:nvSpPr>
          <p:cNvPr id="25" name="Rectangle 24"/>
          <p:cNvSpPr/>
          <p:nvPr/>
        </p:nvSpPr>
        <p:spPr>
          <a:xfrm>
            <a:off x="1524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10/0</a:t>
            </a:r>
          </a:p>
          <a:p>
            <a:pPr lvl="0"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Traceback (most recent call last):</a:t>
            </a: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  File "&lt;pyshell#67&gt;", line 1, in &lt;module&gt;</a:t>
            </a: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    a = 10/0</a:t>
            </a:r>
          </a:p>
          <a:p>
            <a:pPr lvl="0" eaLnBrk="0" fontAlgn="base" hangingPunct="0">
              <a:spcBef>
                <a:spcPct val="0"/>
              </a:spcBef>
              <a:spcAft>
                <a:spcPct val="0"/>
              </a:spcAft>
            </a:pPr>
            <a:r>
              <a:rPr lang="en-US" sz="1600" b="1" dirty="0" err="1" smtClean="0">
                <a:solidFill>
                  <a:srgbClr val="FF0000"/>
                </a:solidFill>
                <a:latin typeface="Courier New" pitchFamily="49" charset="0"/>
                <a:cs typeface="Courier New" pitchFamily="49" charset="0"/>
              </a:rPr>
              <a:t>ZeroDivisionError</a:t>
            </a:r>
            <a:r>
              <a:rPr lang="en-US" sz="1600" dirty="0" smtClean="0">
                <a:solidFill>
                  <a:srgbClr val="FF0000"/>
                </a:solidFill>
                <a:latin typeface="Courier New" pitchFamily="49" charset="0"/>
                <a:cs typeface="Courier New" pitchFamily="49" charset="0"/>
              </a:rPr>
              <a:t>: integer division or modulo by zero</a:t>
            </a:r>
          </a:p>
        </p:txBody>
      </p:sp>
      <p:sp>
        <p:nvSpPr>
          <p:cNvPr id="9" name="Rectangle 8"/>
          <p:cNvSpPr/>
          <p:nvPr/>
        </p:nvSpPr>
        <p:spPr>
          <a:xfrm>
            <a:off x="46482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hello</a:t>
            </a:r>
          </a:p>
          <a:p>
            <a:pPr lvl="0"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Traceback (most recent call last):</a:t>
            </a: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  File "&lt;pyshell#65&gt;", line 1, in &lt;module&gt;</a:t>
            </a: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    hello</a:t>
            </a:r>
          </a:p>
          <a:p>
            <a:pPr lvl="0" eaLnBrk="0" fontAlgn="base" hangingPunct="0">
              <a:spcBef>
                <a:spcPct val="0"/>
              </a:spcBef>
              <a:spcAft>
                <a:spcPct val="0"/>
              </a:spcAft>
            </a:pPr>
            <a:r>
              <a:rPr lang="en-US" sz="1600" b="1" dirty="0" smtClean="0">
                <a:solidFill>
                  <a:srgbClr val="FF0000"/>
                </a:solidFill>
                <a:latin typeface="Courier New" pitchFamily="49" charset="0"/>
                <a:cs typeface="Courier New" pitchFamily="49" charset="0"/>
              </a:rPr>
              <a:t>NameError</a:t>
            </a:r>
            <a:r>
              <a:rPr lang="en-US" sz="1600" dirty="0" smtClean="0">
                <a:solidFill>
                  <a:srgbClr val="FF0000"/>
                </a:solidFill>
                <a:latin typeface="Courier New" pitchFamily="49" charset="0"/>
                <a:cs typeface="Courier New" pitchFamily="49" charset="0"/>
              </a:rPr>
              <a:t>: name 'hello' is not defined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282280" cy="646331"/>
          </a:xfrm>
          <a:prstGeom prst="rect">
            <a:avLst/>
          </a:prstGeom>
          <a:noFill/>
        </p:spPr>
        <p:txBody>
          <a:bodyPr wrap="none" rtlCol="0">
            <a:spAutoFit/>
          </a:bodyPr>
          <a:lstStyle/>
          <a:p>
            <a:r>
              <a:rPr lang="en-US" sz="3600" b="1" dirty="0" smtClean="0">
                <a:solidFill>
                  <a:srgbClr val="3A6F9B"/>
                </a:solidFill>
                <a:latin typeface="+mj-lt"/>
              </a:rPr>
              <a:t>Python Integers and Floats</a:t>
            </a:r>
            <a:endParaRPr lang="en-US" sz="3600" b="1" dirty="0">
              <a:solidFill>
                <a:srgbClr val="3A6F9B"/>
              </a:solidFill>
              <a:latin typeface="+mj-lt"/>
            </a:endParaRPr>
          </a:p>
        </p:txBody>
      </p:sp>
      <p:sp>
        <p:nvSpPr>
          <p:cNvPr id="25" name="Rectangle 24"/>
          <p:cNvSpPr/>
          <p:nvPr/>
        </p:nvSpPr>
        <p:spPr>
          <a:xfrm>
            <a:off x="1524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 = 10 + 4</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14</a:t>
            </a:r>
          </a:p>
          <a:p>
            <a:pPr lvl="0" eaLnBrk="0" fontAlgn="base" hangingPunct="0">
              <a:spcBef>
                <a:spcPct val="0"/>
              </a:spcBef>
              <a:spcAft>
                <a:spcPct val="0"/>
              </a:spcAft>
            </a:pPr>
            <a:endParaRPr lang="pt-BR"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a*a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169</a:t>
            </a:r>
          </a:p>
          <a:p>
            <a:pPr lvl="0" eaLnBrk="0" fontAlgn="base" hangingPunct="0">
              <a:spcBef>
                <a:spcPct val="0"/>
              </a:spcBef>
              <a:spcAft>
                <a:spcPct val="0"/>
              </a:spcAft>
            </a:pPr>
            <a:endParaRPr lang="en-US" sz="1600" dirty="0" smtClean="0">
              <a:solidFill>
                <a:srgbClr val="FF0000"/>
              </a:solidFill>
              <a:latin typeface="Courier New" pitchFamily="49" charset="0"/>
              <a:cs typeface="Courier New" pitchFamily="49" charset="0"/>
            </a:endParaRP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 = 2**10</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1024</a:t>
            </a:r>
            <a:endParaRPr lang="en-US" sz="1600" dirty="0" smtClean="0">
              <a:solidFill>
                <a:srgbClr val="3A6F9B"/>
              </a:solidFill>
              <a:latin typeface="Courier New" pitchFamily="49" charset="0"/>
              <a:cs typeface="Courier New" pitchFamily="49" charset="0"/>
            </a:endParaRPr>
          </a:p>
        </p:txBody>
      </p:sp>
      <p:sp>
        <p:nvSpPr>
          <p:cNvPr id="9" name="Rectangle 8"/>
          <p:cNvSpPr/>
          <p:nvPr/>
        </p:nvSpPr>
        <p:spPr>
          <a:xfrm>
            <a:off x="46482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1.0</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type(a)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&lt;type 'float'&gt;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892430" cy="646331"/>
          </a:xfrm>
          <a:prstGeom prst="rect">
            <a:avLst/>
          </a:prstGeom>
          <a:noFill/>
        </p:spPr>
        <p:txBody>
          <a:bodyPr wrap="none" rtlCol="0">
            <a:spAutoFit/>
          </a:bodyPr>
          <a:lstStyle/>
          <a:p>
            <a:r>
              <a:rPr lang="en-US" sz="3600" b="1" dirty="0" smtClean="0">
                <a:solidFill>
                  <a:srgbClr val="3A6F9B"/>
                </a:solidFill>
                <a:latin typeface="+mj-lt"/>
              </a:rPr>
              <a:t>Python type conversions</a:t>
            </a:r>
            <a:endParaRPr lang="en-US" sz="3600" b="1" dirty="0">
              <a:solidFill>
                <a:srgbClr val="3A6F9B"/>
              </a:solidFill>
              <a:latin typeface="+mj-lt"/>
            </a:endParaRPr>
          </a:p>
        </p:txBody>
      </p:sp>
      <p:sp>
        <p:nvSpPr>
          <p:cNvPr id="25" name="Rectangle 24"/>
          <p:cNvSpPr/>
          <p:nvPr/>
        </p:nvSpPr>
        <p:spPr>
          <a:xfrm>
            <a:off x="1524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10</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 = True</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b</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11</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10.0</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 = True</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b</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11.0</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True + True</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2</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3</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 = 4</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a/b</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0</a:t>
            </a: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p:txBody>
      </p:sp>
      <p:sp>
        <p:nvSpPr>
          <p:cNvPr id="9" name="Rectangle 8"/>
          <p:cNvSpPr/>
          <p:nvPr/>
        </p:nvSpPr>
        <p:spPr>
          <a:xfrm>
            <a:off x="46482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 = 3</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b=4.0</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a/b</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0.75</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b/a</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1.3333333333333333</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5 + '5‘</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Traceback (most recent call last):</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  File "&lt;pyshell#144&gt;", line 1, in &lt;module&gt;</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    a = 5 + '5'</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TypeError: unsupported operand type(s) for +: '</a:t>
            </a:r>
            <a:r>
              <a:rPr lang="en-US" sz="1600" dirty="0" err="1" smtClean="0">
                <a:solidFill>
                  <a:srgbClr val="3A6F9B"/>
                </a:solidFill>
                <a:latin typeface="Courier New" pitchFamily="49" charset="0"/>
                <a:cs typeface="Courier New" pitchFamily="49" charset="0"/>
              </a:rPr>
              <a:t>int</a:t>
            </a:r>
            <a:r>
              <a:rPr lang="en-US" sz="1600" dirty="0" smtClean="0">
                <a:solidFill>
                  <a:srgbClr val="3A6F9B"/>
                </a:solidFill>
                <a:latin typeface="Courier New" pitchFamily="49" charset="0"/>
                <a:cs typeface="Courier New" pitchFamily="49" charset="0"/>
              </a:rPr>
              <a:t>' and '</a:t>
            </a:r>
            <a:r>
              <a:rPr lang="en-US" sz="1600" dirty="0" err="1" smtClean="0">
                <a:solidFill>
                  <a:srgbClr val="3A6F9B"/>
                </a:solidFill>
                <a:latin typeface="Courier New" pitchFamily="49" charset="0"/>
                <a:cs typeface="Courier New" pitchFamily="49" charset="0"/>
              </a:rPr>
              <a:t>str</a:t>
            </a:r>
            <a:r>
              <a:rPr lang="en-US" sz="1600" dirty="0" smtClean="0">
                <a:solidFill>
                  <a:srgbClr val="3A6F9B"/>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892430" cy="646331"/>
          </a:xfrm>
          <a:prstGeom prst="rect">
            <a:avLst/>
          </a:prstGeom>
          <a:noFill/>
        </p:spPr>
        <p:txBody>
          <a:bodyPr wrap="none" rtlCol="0">
            <a:spAutoFit/>
          </a:bodyPr>
          <a:lstStyle/>
          <a:p>
            <a:r>
              <a:rPr lang="en-US" sz="3600" b="1" dirty="0" smtClean="0">
                <a:solidFill>
                  <a:srgbClr val="3A6F9B"/>
                </a:solidFill>
                <a:latin typeface="+mj-lt"/>
              </a:rPr>
              <a:t>Python type conversions</a:t>
            </a:r>
            <a:endParaRPr lang="en-US" sz="3600" b="1" dirty="0">
              <a:solidFill>
                <a:srgbClr val="3A6F9B"/>
              </a:solidFill>
              <a:latin typeface="+mj-lt"/>
            </a:endParaRPr>
          </a:p>
        </p:txBody>
      </p:sp>
      <p:sp>
        <p:nvSpPr>
          <p:cNvPr id="25" name="Rectangle 24"/>
          <p:cNvSpPr/>
          <p:nvPr/>
        </p:nvSpPr>
        <p:spPr>
          <a:xfrm>
            <a:off x="1524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5 + </a:t>
            </a:r>
            <a:r>
              <a:rPr lang="en-US" sz="1600" b="1" dirty="0" err="1" smtClean="0">
                <a:solidFill>
                  <a:schemeClr val="tx1"/>
                </a:solidFill>
                <a:latin typeface="Courier New" pitchFamily="49" charset="0"/>
                <a:cs typeface="Courier New" pitchFamily="49" charset="0"/>
              </a:rPr>
              <a:t>int</a:t>
            </a:r>
            <a:r>
              <a:rPr lang="en-US" sz="1600" b="1" dirty="0" smtClean="0">
                <a:solidFill>
                  <a:schemeClr val="tx1"/>
                </a:solidFill>
                <a:latin typeface="Courier New" pitchFamily="49" charset="0"/>
                <a:cs typeface="Courier New" pitchFamily="49" charset="0"/>
              </a:rPr>
              <a:t>('5')</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10</a:t>
            </a: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5 + float(1)</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6.0</a:t>
            </a:r>
          </a:p>
          <a:p>
            <a:pPr lvl="0"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3</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 = 4</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float(b)</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0.75</a:t>
            </a: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p:txBody>
      </p:sp>
      <p:sp>
        <p:nvSpPr>
          <p:cNvPr id="9" name="Rectangle 8"/>
          <p:cNvSpPr/>
          <p:nvPr/>
        </p:nvSpPr>
        <p:spPr>
          <a:xfrm>
            <a:off x="46482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 = 3</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b=4.0</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a/b</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0.75</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b/a</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1.3333333333333333</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5 + '5‘</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Traceback (most recent call last):</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  File "&lt;pyshell#144&gt;", line 1, in &lt;module&gt;</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    a = 5 + '5'</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TypeError: unsupported operand type(s) for +: '</a:t>
            </a:r>
            <a:r>
              <a:rPr lang="en-US" sz="1600" dirty="0" err="1" smtClean="0">
                <a:solidFill>
                  <a:srgbClr val="3A6F9B"/>
                </a:solidFill>
                <a:latin typeface="Courier New" pitchFamily="49" charset="0"/>
                <a:cs typeface="Courier New" pitchFamily="49" charset="0"/>
              </a:rPr>
              <a:t>int</a:t>
            </a:r>
            <a:r>
              <a:rPr lang="en-US" sz="1600" dirty="0" smtClean="0">
                <a:solidFill>
                  <a:srgbClr val="3A6F9B"/>
                </a:solidFill>
                <a:latin typeface="Courier New" pitchFamily="49" charset="0"/>
                <a:cs typeface="Courier New" pitchFamily="49" charset="0"/>
              </a:rPr>
              <a:t>' and '</a:t>
            </a:r>
            <a:r>
              <a:rPr lang="en-US" sz="1600" dirty="0" err="1" smtClean="0">
                <a:solidFill>
                  <a:srgbClr val="3A6F9B"/>
                </a:solidFill>
                <a:latin typeface="Courier New" pitchFamily="49" charset="0"/>
                <a:cs typeface="Courier New" pitchFamily="49" charset="0"/>
              </a:rPr>
              <a:t>str</a:t>
            </a:r>
            <a:r>
              <a:rPr lang="en-US" sz="1600" dirty="0" smtClean="0">
                <a:solidFill>
                  <a:srgbClr val="3A6F9B"/>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492716" cy="646331"/>
          </a:xfrm>
          <a:prstGeom prst="rect">
            <a:avLst/>
          </a:prstGeom>
          <a:noFill/>
        </p:spPr>
        <p:txBody>
          <a:bodyPr wrap="none" rtlCol="0">
            <a:spAutoFit/>
          </a:bodyPr>
          <a:lstStyle/>
          <a:p>
            <a:r>
              <a:rPr lang="en-US" sz="3600" b="1" dirty="0" smtClean="0">
                <a:solidFill>
                  <a:srgbClr val="3A6F9B"/>
                </a:solidFill>
                <a:latin typeface="+mj-lt"/>
              </a:rPr>
              <a:t>Strings</a:t>
            </a:r>
            <a:endParaRPr lang="en-US" sz="3600" b="1" dirty="0">
              <a:solidFill>
                <a:srgbClr val="3A6F9B"/>
              </a:solidFill>
              <a:latin typeface="+mj-lt"/>
            </a:endParaRPr>
          </a:p>
        </p:txBody>
      </p:sp>
      <p:sp>
        <p:nvSpPr>
          <p:cNvPr id="25" name="Rectangle 24"/>
          <p:cNvSpPr/>
          <p:nvPr/>
        </p:nvSpPr>
        <p:spPr>
          <a:xfrm>
            <a:off x="152400" y="2781300"/>
            <a:ext cx="4343400" cy="24384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"hello"</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'hello‘</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"Hello" + “ World"</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'Hello World‘</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 Again"</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'Hello World Again'</a:t>
            </a:r>
          </a:p>
        </p:txBody>
      </p:sp>
      <p:sp>
        <p:nvSpPr>
          <p:cNvPr id="9" name="Rectangle 8"/>
          <p:cNvSpPr/>
          <p:nvPr/>
        </p:nvSpPr>
        <p:spPr>
          <a:xfrm>
            <a:off x="46482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 convert with </a:t>
            </a:r>
            <a:r>
              <a:rPr lang="en-US" sz="1600" dirty="0" err="1" smtClean="0">
                <a:solidFill>
                  <a:srgbClr val="3A6F9B"/>
                </a:solidFill>
                <a:latin typeface="Courier New" pitchFamily="49" charset="0"/>
                <a:cs typeface="Courier New" pitchFamily="49" charset="0"/>
              </a:rPr>
              <a:t>str</a:t>
            </a:r>
            <a:endParaRPr lang="en-US"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it-IT" sz="1600" b="1" dirty="0" smtClean="0">
                <a:solidFill>
                  <a:schemeClr val="tx1"/>
                </a:solidFill>
                <a:latin typeface="Courier New" pitchFamily="49" charset="0"/>
                <a:cs typeface="Courier New" pitchFamily="49" charset="0"/>
              </a:rPr>
              <a:t>&gt;&gt;&gt; a = str(3) + 's'</a:t>
            </a:r>
          </a:p>
          <a:p>
            <a:pPr lvl="0" eaLnBrk="0" fontAlgn="base" hangingPunct="0">
              <a:spcBef>
                <a:spcPct val="0"/>
              </a:spcBef>
              <a:spcAft>
                <a:spcPct val="0"/>
              </a:spcAft>
            </a:pPr>
            <a:r>
              <a:rPr lang="it-IT"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it-IT" sz="1600" dirty="0" smtClean="0">
                <a:solidFill>
                  <a:srgbClr val="3A6F9B"/>
                </a:solidFill>
                <a:latin typeface="Courier New" pitchFamily="49" charset="0"/>
                <a:cs typeface="Courier New" pitchFamily="49" charset="0"/>
              </a:rPr>
              <a:t>'3s‘</a:t>
            </a:r>
          </a:p>
          <a:p>
            <a:pPr lvl="0" eaLnBrk="0" fontAlgn="base" hangingPunct="0">
              <a:spcBef>
                <a:spcPct val="0"/>
              </a:spcBef>
              <a:spcAft>
                <a:spcPct val="0"/>
              </a:spcAft>
            </a:pPr>
            <a:endParaRPr lang="it-IT"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it-IT" sz="1600" dirty="0" smtClean="0">
                <a:solidFill>
                  <a:srgbClr val="3A6F9B"/>
                </a:solidFill>
                <a:latin typeface="Courier New" pitchFamily="49" charset="0"/>
                <a:cs typeface="Courier New" pitchFamily="49" charset="0"/>
              </a:rPr>
              <a:t># now try a = a * 5</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 = a * 5</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'3s3s3s3s3s'</a:t>
            </a:r>
            <a:endParaRPr lang="en-US" sz="1600" dirty="0" smtClean="0">
              <a:solidFill>
                <a:srgbClr val="3A6F9B"/>
              </a:solidFill>
              <a:latin typeface="Courier New" pitchFamily="49" charset="0"/>
              <a:cs typeface="Courier New" pitchFamily="49" charset="0"/>
            </a:endParaRPr>
          </a:p>
        </p:txBody>
      </p:sp>
      <p:sp>
        <p:nvSpPr>
          <p:cNvPr id="10" name="TextBox 9"/>
          <p:cNvSpPr txBox="1"/>
          <p:nvPr/>
        </p:nvSpPr>
        <p:spPr>
          <a:xfrm>
            <a:off x="152400" y="1562100"/>
            <a:ext cx="4343400" cy="923330"/>
          </a:xfrm>
          <a:prstGeom prst="rect">
            <a:avLst/>
          </a:prstGeom>
          <a:noFill/>
        </p:spPr>
        <p:txBody>
          <a:bodyPr wrap="square" rtlCol="0">
            <a:spAutoFit/>
          </a:bodyPr>
          <a:lstStyle/>
          <a:p>
            <a:r>
              <a:rPr lang="en-US" dirty="0" smtClean="0"/>
              <a:t>Our Hello World program actually dealt with a lot of strings</a:t>
            </a:r>
          </a:p>
          <a:p>
            <a:r>
              <a:rPr lang="en-US" dirty="0" smtClean="0"/>
              <a:t>Consider strings to be a sequence of ‘char’ 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934573" cy="646331"/>
          </a:xfrm>
          <a:prstGeom prst="rect">
            <a:avLst/>
          </a:prstGeom>
          <a:noFill/>
        </p:spPr>
        <p:txBody>
          <a:bodyPr wrap="none" rtlCol="0">
            <a:spAutoFit/>
          </a:bodyPr>
          <a:lstStyle/>
          <a:p>
            <a:r>
              <a:rPr lang="en-US" sz="3600" b="1" dirty="0" smtClean="0">
                <a:solidFill>
                  <a:srgbClr val="3A6F9B"/>
                </a:solidFill>
                <a:latin typeface="+mj-lt"/>
              </a:rPr>
              <a:t>Strings – access through index</a:t>
            </a:r>
            <a:endParaRPr lang="en-US" sz="3600" b="1" dirty="0">
              <a:solidFill>
                <a:srgbClr val="3A6F9B"/>
              </a:solidFill>
              <a:latin typeface="+mj-lt"/>
            </a:endParaRPr>
          </a:p>
        </p:txBody>
      </p:sp>
      <p:sp>
        <p:nvSpPr>
          <p:cNvPr id="25" name="Rectangle 24"/>
          <p:cNvSpPr/>
          <p:nvPr/>
        </p:nvSpPr>
        <p:spPr>
          <a:xfrm>
            <a:off x="152400" y="2324100"/>
            <a:ext cx="4343400" cy="2895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"Hello Bangalore“</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a[1]</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'e‘</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a[20]</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Traceback (most recent call last):</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  File "&lt;pyshell#202&gt;", line 1, in &lt;module&gt;</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    a[20]</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IndexError: string index out of range</a:t>
            </a:r>
          </a:p>
        </p:txBody>
      </p:sp>
      <p:sp>
        <p:nvSpPr>
          <p:cNvPr id="9" name="Rectangle 8"/>
          <p:cNvSpPr/>
          <p:nvPr/>
        </p:nvSpPr>
        <p:spPr>
          <a:xfrm>
            <a:off x="46482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a[-2]</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'r'</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a[-1]</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'e'</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a[0]</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'H‘</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len(a)</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15</a:t>
            </a:r>
          </a:p>
          <a:p>
            <a:pPr lvl="0" eaLnBrk="0" fontAlgn="base" hangingPunct="0">
              <a:spcBef>
                <a:spcPct val="0"/>
              </a:spcBef>
              <a:spcAft>
                <a:spcPct val="0"/>
              </a:spcAft>
            </a:pPr>
            <a:endParaRPr lang="pt-BR"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 try changing the char at index 0</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a[0]=“h”</a:t>
            </a:r>
            <a:endParaRPr lang="en-US" sz="1600" dirty="0" smtClean="0">
              <a:solidFill>
                <a:srgbClr val="3A6F9B"/>
              </a:solidFill>
              <a:latin typeface="Courier New" pitchFamily="49" charset="0"/>
              <a:cs typeface="Courier New" pitchFamily="49" charset="0"/>
            </a:endParaRPr>
          </a:p>
        </p:txBody>
      </p:sp>
      <p:sp>
        <p:nvSpPr>
          <p:cNvPr id="10" name="TextBox 9"/>
          <p:cNvSpPr txBox="1"/>
          <p:nvPr/>
        </p:nvSpPr>
        <p:spPr>
          <a:xfrm>
            <a:off x="152400" y="1562100"/>
            <a:ext cx="4343400" cy="646331"/>
          </a:xfrm>
          <a:prstGeom prst="rect">
            <a:avLst/>
          </a:prstGeom>
          <a:noFill/>
        </p:spPr>
        <p:txBody>
          <a:bodyPr wrap="square" rtlCol="0">
            <a:spAutoFit/>
          </a:bodyPr>
          <a:lstStyle/>
          <a:p>
            <a:r>
              <a:rPr lang="en-US" dirty="0" smtClean="0"/>
              <a:t>Consider strings to be a sequence of ‘char’ s</a:t>
            </a:r>
          </a:p>
          <a:p>
            <a:r>
              <a:rPr lang="en-US" dirty="0" smtClean="0"/>
              <a:t>Can we extract characters?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063659" cy="646331"/>
          </a:xfrm>
          <a:prstGeom prst="rect">
            <a:avLst/>
          </a:prstGeom>
          <a:noFill/>
        </p:spPr>
        <p:txBody>
          <a:bodyPr wrap="none" rtlCol="0">
            <a:spAutoFit/>
          </a:bodyPr>
          <a:lstStyle/>
          <a:p>
            <a:r>
              <a:rPr lang="en-US" sz="3600" b="1" dirty="0" smtClean="0">
                <a:solidFill>
                  <a:srgbClr val="3A6F9B"/>
                </a:solidFill>
                <a:latin typeface="+mj-lt"/>
              </a:rPr>
              <a:t>Strings - Slicing</a:t>
            </a:r>
            <a:endParaRPr lang="en-US" sz="3600" b="1" dirty="0">
              <a:solidFill>
                <a:srgbClr val="3A6F9B"/>
              </a:solidFill>
              <a:latin typeface="+mj-lt"/>
            </a:endParaRPr>
          </a:p>
        </p:txBody>
      </p:sp>
      <p:sp>
        <p:nvSpPr>
          <p:cNvPr id="10" name="TextBox 9"/>
          <p:cNvSpPr txBox="1"/>
          <p:nvPr/>
        </p:nvSpPr>
        <p:spPr>
          <a:xfrm>
            <a:off x="152400" y="1562101"/>
            <a:ext cx="7010400" cy="2585323"/>
          </a:xfrm>
          <a:prstGeom prst="rect">
            <a:avLst/>
          </a:prstGeom>
          <a:noFill/>
        </p:spPr>
        <p:txBody>
          <a:bodyPr wrap="square" rtlCol="0">
            <a:spAutoFit/>
          </a:bodyPr>
          <a:lstStyle/>
          <a:p>
            <a:pPr>
              <a:buClr>
                <a:srgbClr val="FFD32E"/>
              </a:buClr>
              <a:buFont typeface="Wingdings" pitchFamily="2" charset="2"/>
              <a:buChar char="Ø"/>
            </a:pPr>
            <a:r>
              <a:rPr lang="en-US" dirty="0" smtClean="0"/>
              <a:t>Slicing a String with a start, end and step</a:t>
            </a:r>
          </a:p>
          <a:p>
            <a:pPr lvl="1">
              <a:buClr>
                <a:srgbClr val="FFD32E"/>
              </a:buClr>
              <a:buFont typeface="Wingdings" pitchFamily="2" charset="2"/>
              <a:buChar char="Ø"/>
            </a:pPr>
            <a:r>
              <a:rPr lang="en-US" dirty="0" smtClean="0"/>
              <a:t>To extract a substring</a:t>
            </a:r>
          </a:p>
          <a:p>
            <a:pPr lvl="1">
              <a:buClr>
                <a:srgbClr val="FFD32E"/>
              </a:buClr>
              <a:buFont typeface="Wingdings" pitchFamily="2" charset="2"/>
              <a:buChar char="Ø"/>
            </a:pPr>
            <a:r>
              <a:rPr lang="en-US" dirty="0" smtClean="0"/>
              <a:t>[</a:t>
            </a:r>
            <a:r>
              <a:rPr lang="en-US" dirty="0" err="1" smtClean="0"/>
              <a:t>start:end:step</a:t>
            </a:r>
            <a:r>
              <a:rPr lang="en-US" dirty="0" smtClean="0"/>
              <a:t>]</a:t>
            </a:r>
          </a:p>
          <a:p>
            <a:pPr lvl="1">
              <a:buClr>
                <a:srgbClr val="FFD32E"/>
              </a:buClr>
              <a:buFont typeface="Wingdings" pitchFamily="2" charset="2"/>
              <a:buChar char="Ø"/>
            </a:pPr>
            <a:r>
              <a:rPr lang="en-US" dirty="0" smtClean="0"/>
              <a:t>If a is a string then a[0:3] gives a substring</a:t>
            </a:r>
          </a:p>
          <a:p>
            <a:pPr lvl="2">
              <a:buClr>
                <a:srgbClr val="FFD32E"/>
              </a:buClr>
              <a:buFont typeface="Wingdings" pitchFamily="2" charset="2"/>
              <a:buChar char="Ø"/>
            </a:pPr>
            <a:r>
              <a:rPr lang="en-US" dirty="0" smtClean="0"/>
              <a:t>which contains a[0], a[1], a[2] characters</a:t>
            </a:r>
          </a:p>
          <a:p>
            <a:pPr lvl="2">
              <a:buClr>
                <a:srgbClr val="FFD32E"/>
              </a:buClr>
              <a:buFont typeface="Wingdings" pitchFamily="2" charset="2"/>
              <a:buChar char="Ø"/>
            </a:pPr>
            <a:r>
              <a:rPr lang="en-US" dirty="0" smtClean="0"/>
              <a:t>It is a lot forgiving in terms of index checks. Try with “out of bound” indices</a:t>
            </a:r>
          </a:p>
          <a:p>
            <a:r>
              <a:rPr lang="en-US" dirty="0" smtClean="0"/>
              <a:t>		</a:t>
            </a:r>
          </a:p>
          <a:p>
            <a:r>
              <a:rPr lang="en-US" dirty="0" smtClean="0"/>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492716" cy="646331"/>
          </a:xfrm>
          <a:prstGeom prst="rect">
            <a:avLst/>
          </a:prstGeom>
          <a:noFill/>
        </p:spPr>
        <p:txBody>
          <a:bodyPr wrap="none" rtlCol="0">
            <a:spAutoFit/>
          </a:bodyPr>
          <a:lstStyle/>
          <a:p>
            <a:r>
              <a:rPr lang="en-US" sz="3600" b="1" dirty="0" smtClean="0">
                <a:solidFill>
                  <a:srgbClr val="3A6F9B"/>
                </a:solidFill>
                <a:latin typeface="+mj-lt"/>
              </a:rPr>
              <a:t>Strings</a:t>
            </a:r>
            <a:endParaRPr lang="en-US" sz="3600" b="1" dirty="0">
              <a:solidFill>
                <a:srgbClr val="3A6F9B"/>
              </a:solidFill>
              <a:latin typeface="+mj-lt"/>
            </a:endParaRPr>
          </a:p>
        </p:txBody>
      </p:sp>
      <p:sp>
        <p:nvSpPr>
          <p:cNvPr id="25" name="Rectangle 24"/>
          <p:cNvSpPr/>
          <p:nvPr/>
        </p:nvSpPr>
        <p:spPr>
          <a:xfrm>
            <a:off x="1524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a='0123456789'</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a[0:9]</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'012345678'</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a[0:10]</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'0123456789'</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a[0:100]</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'0123456789'</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a[-3:-1]</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'78'</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a[-1:3]</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a:t>
            </a:r>
            <a:endParaRPr lang="en-US" sz="1600" dirty="0" smtClean="0">
              <a:solidFill>
                <a:srgbClr val="3A6F9B"/>
              </a:solidFill>
              <a:latin typeface="Courier New" pitchFamily="49" charset="0"/>
              <a:cs typeface="Courier New" pitchFamily="49" charset="0"/>
            </a:endParaRPr>
          </a:p>
        </p:txBody>
      </p:sp>
      <p:sp>
        <p:nvSpPr>
          <p:cNvPr id="9" name="Rectangle 8"/>
          <p:cNvSpPr/>
          <p:nvPr/>
        </p:nvSpPr>
        <p:spPr>
          <a:xfrm>
            <a:off x="46482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a[-1:3:1]</a:t>
            </a:r>
          </a:p>
          <a:p>
            <a:pPr lvl="0" eaLnBrk="0" fontAlgn="base" hangingPunct="0">
              <a:spcBef>
                <a:spcPct val="0"/>
              </a:spcBef>
              <a:spcAft>
                <a:spcPct val="0"/>
              </a:spcAft>
            </a:pPr>
            <a:r>
              <a:rPr lang="pt-BR" sz="1600" b="1" dirty="0" smtClean="0">
                <a:solidFill>
                  <a:srgbClr val="3A6F9B"/>
                </a:solidFill>
                <a:latin typeface="Courier New" pitchFamily="49" charset="0"/>
                <a:cs typeface="Courier New" pitchFamily="49" charset="0"/>
              </a:rPr>
              <a:t>'‘</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a[-1:3:-1]</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'987654'</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a[-1:-8:-1]</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'9876543‘</a:t>
            </a: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492716" cy="646331"/>
          </a:xfrm>
          <a:prstGeom prst="rect">
            <a:avLst/>
          </a:prstGeom>
          <a:noFill/>
        </p:spPr>
        <p:txBody>
          <a:bodyPr wrap="none" rtlCol="0">
            <a:spAutoFit/>
          </a:bodyPr>
          <a:lstStyle/>
          <a:p>
            <a:r>
              <a:rPr lang="en-US" sz="3600" b="1" dirty="0" smtClean="0">
                <a:solidFill>
                  <a:srgbClr val="3A6F9B"/>
                </a:solidFill>
                <a:latin typeface="+mj-lt"/>
              </a:rPr>
              <a:t>Strings</a:t>
            </a:r>
            <a:endParaRPr lang="en-US" sz="3600" b="1" dirty="0">
              <a:solidFill>
                <a:srgbClr val="3A6F9B"/>
              </a:solidFill>
              <a:latin typeface="+mj-lt"/>
            </a:endParaRPr>
          </a:p>
        </p:txBody>
      </p:sp>
      <p:sp>
        <p:nvSpPr>
          <p:cNvPr id="25" name="Rectangle 24"/>
          <p:cNvSpPr/>
          <p:nvPr/>
        </p:nvSpPr>
        <p:spPr>
          <a:xfrm>
            <a:off x="1524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a='0123456789'</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a[0:9]</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'012345678'</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a[0:10]</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'0123456789'</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a[0:100]</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'0123456789'</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a[-3:-1]</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'78'</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a[-1:3]</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a:t>
            </a:r>
            <a:endParaRPr lang="en-US" sz="1600" dirty="0" smtClean="0">
              <a:solidFill>
                <a:srgbClr val="3A6F9B"/>
              </a:solidFill>
              <a:latin typeface="Courier New" pitchFamily="49" charset="0"/>
              <a:cs typeface="Courier New" pitchFamily="49" charset="0"/>
            </a:endParaRPr>
          </a:p>
        </p:txBody>
      </p:sp>
      <p:sp>
        <p:nvSpPr>
          <p:cNvPr id="9" name="Rectangle 8"/>
          <p:cNvSpPr/>
          <p:nvPr/>
        </p:nvSpPr>
        <p:spPr>
          <a:xfrm>
            <a:off x="46482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a[-1:3:1]</a:t>
            </a:r>
          </a:p>
          <a:p>
            <a:pPr lvl="0" eaLnBrk="0" fontAlgn="base" hangingPunct="0">
              <a:spcBef>
                <a:spcPct val="0"/>
              </a:spcBef>
              <a:spcAft>
                <a:spcPct val="0"/>
              </a:spcAft>
            </a:pPr>
            <a:r>
              <a:rPr lang="pt-BR" sz="1600" b="1" dirty="0" smtClean="0">
                <a:solidFill>
                  <a:srgbClr val="3A6F9B"/>
                </a:solidFill>
                <a:latin typeface="Courier New" pitchFamily="49" charset="0"/>
                <a:cs typeface="Courier New" pitchFamily="49" charset="0"/>
              </a:rPr>
              <a:t>'‘</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a[-1:3:-1]</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'987654'</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a[-1:-8:-1]</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'9876543‘</a:t>
            </a: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introduction-orange.png"/>
          <p:cNvPicPr>
            <a:picLocks noChangeAspect="1"/>
          </p:cNvPicPr>
          <p:nvPr/>
        </p:nvPicPr>
        <p:blipFill>
          <a:blip r:embed="rId2" cstate="print"/>
          <a:stretch>
            <a:fillRect/>
          </a:stretch>
        </p:blipFill>
        <p:spPr>
          <a:xfrm>
            <a:off x="457200" y="876300"/>
            <a:ext cx="685800" cy="501054"/>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094775" cy="646331"/>
          </a:xfrm>
          <a:prstGeom prst="rect">
            <a:avLst/>
          </a:prstGeom>
          <a:noFill/>
        </p:spPr>
        <p:txBody>
          <a:bodyPr wrap="none" rtlCol="0">
            <a:spAutoFit/>
          </a:bodyPr>
          <a:lstStyle/>
          <a:p>
            <a:r>
              <a:rPr lang="en-US" sz="3600" b="1" dirty="0" smtClean="0">
                <a:solidFill>
                  <a:srgbClr val="3A6F9B"/>
                </a:solidFill>
                <a:latin typeface="+mj-lt"/>
              </a:rPr>
              <a:t>Getting to know you</a:t>
            </a:r>
            <a:endParaRPr lang="en-US" sz="3600" b="1" dirty="0">
              <a:solidFill>
                <a:srgbClr val="3A6F9B"/>
              </a:solidFill>
              <a:latin typeface="+mj-lt"/>
            </a:endParaRPr>
          </a:p>
        </p:txBody>
      </p:sp>
      <p:sp>
        <p:nvSpPr>
          <p:cNvPr id="14" name="Rectangle 13"/>
          <p:cNvSpPr/>
          <p:nvPr/>
        </p:nvSpPr>
        <p:spPr>
          <a:xfrm>
            <a:off x="457200" y="1710035"/>
            <a:ext cx="7696200" cy="3600986"/>
          </a:xfrm>
          <a:prstGeom prst="rect">
            <a:avLst/>
          </a:prstGeom>
        </p:spPr>
        <p:txBody>
          <a:bodyPr wrap="square">
            <a:spAutoFit/>
          </a:bodyPr>
          <a:lstStyle/>
          <a:p>
            <a:r>
              <a:rPr lang="en-US" sz="2400" b="1" dirty="0" smtClean="0">
                <a:solidFill>
                  <a:srgbClr val="3A6F9B"/>
                </a:solidFill>
                <a:latin typeface="+mj-lt"/>
              </a:rPr>
              <a:t>Show of hands please!</a:t>
            </a:r>
          </a:p>
          <a:p>
            <a:endParaRPr lang="en-US" sz="2400" b="1" dirty="0" smtClean="0">
              <a:solidFill>
                <a:srgbClr val="3A6F9B"/>
              </a:solidFill>
              <a:latin typeface="+mj-lt"/>
            </a:endParaRPr>
          </a:p>
          <a:p>
            <a:pPr>
              <a:buClr>
                <a:srgbClr val="FFD32E"/>
              </a:buClr>
              <a:buFont typeface="Wingdings" pitchFamily="2" charset="2"/>
              <a:buChar char="Ø"/>
            </a:pPr>
            <a:r>
              <a:rPr lang="en-US" dirty="0" smtClean="0">
                <a:solidFill>
                  <a:srgbClr val="3A6F9B"/>
                </a:solidFill>
                <a:latin typeface="+mj-lt"/>
              </a:rPr>
              <a:t>Any </a:t>
            </a:r>
            <a:r>
              <a:rPr lang="en-US" dirty="0" err="1" smtClean="0">
                <a:solidFill>
                  <a:srgbClr val="3A6F9B"/>
                </a:solidFill>
                <a:latin typeface="+mj-lt"/>
              </a:rPr>
              <a:t>freshers</a:t>
            </a:r>
            <a:r>
              <a:rPr lang="en-US" dirty="0" smtClean="0">
                <a:solidFill>
                  <a:srgbClr val="3A6F9B"/>
                </a:solidFill>
                <a:latin typeface="+mj-lt"/>
              </a:rPr>
              <a:t> in this group?</a:t>
            </a:r>
          </a:p>
          <a:p>
            <a:pPr>
              <a:buClr>
                <a:srgbClr val="FFD32E"/>
              </a:buClr>
            </a:pPr>
            <a:endParaRPr lang="en-US" dirty="0" smtClean="0">
              <a:solidFill>
                <a:srgbClr val="3A6F9B"/>
              </a:solidFill>
              <a:latin typeface="+mj-lt"/>
            </a:endParaRPr>
          </a:p>
          <a:p>
            <a:pPr>
              <a:buClr>
                <a:srgbClr val="FFD32E"/>
              </a:buClr>
              <a:buFont typeface="Wingdings" pitchFamily="2" charset="2"/>
              <a:buChar char="Ø"/>
            </a:pPr>
            <a:r>
              <a:rPr lang="en-US" dirty="0" smtClean="0">
                <a:solidFill>
                  <a:srgbClr val="3A6F9B"/>
                </a:solidFill>
                <a:latin typeface="+mj-lt"/>
              </a:rPr>
              <a:t>What is the general development experience of this group</a:t>
            </a:r>
          </a:p>
          <a:p>
            <a:pPr lvl="1">
              <a:buClr>
                <a:srgbClr val="FFD32E"/>
              </a:buClr>
              <a:buFont typeface="Wingdings" pitchFamily="2" charset="2"/>
              <a:buChar char="Ø"/>
            </a:pPr>
            <a:r>
              <a:rPr lang="en-US" dirty="0" smtClean="0">
                <a:solidFill>
                  <a:srgbClr val="3A6F9B"/>
                </a:solidFill>
                <a:latin typeface="+mj-lt"/>
              </a:rPr>
              <a:t>0-2 years, 0-5 years, 5 and above</a:t>
            </a:r>
          </a:p>
          <a:p>
            <a:pPr lvl="1">
              <a:buClr>
                <a:srgbClr val="FFD32E"/>
              </a:buClr>
            </a:pPr>
            <a:endParaRPr lang="en-US" dirty="0" smtClean="0">
              <a:solidFill>
                <a:srgbClr val="3A6F9B"/>
              </a:solidFill>
              <a:latin typeface="+mj-lt"/>
            </a:endParaRPr>
          </a:p>
          <a:p>
            <a:pPr>
              <a:buClr>
                <a:srgbClr val="FFD32E"/>
              </a:buClr>
              <a:buFont typeface="Wingdings" pitchFamily="2" charset="2"/>
              <a:buChar char="Ø"/>
            </a:pPr>
            <a:r>
              <a:rPr lang="en-US" dirty="0" smtClean="0">
                <a:solidFill>
                  <a:srgbClr val="3A6F9B"/>
                </a:solidFill>
                <a:latin typeface="+mj-lt"/>
              </a:rPr>
              <a:t>What programming area are you currently working on?</a:t>
            </a:r>
          </a:p>
          <a:p>
            <a:pPr lvl="1">
              <a:buClr>
                <a:srgbClr val="FFD32E"/>
              </a:buClr>
              <a:buFont typeface="Wingdings" pitchFamily="2" charset="2"/>
              <a:buChar char="Ø"/>
            </a:pPr>
            <a:r>
              <a:rPr lang="en-US" dirty="0" smtClean="0">
                <a:solidFill>
                  <a:srgbClr val="3A6F9B"/>
                </a:solidFill>
                <a:latin typeface="+mj-lt"/>
              </a:rPr>
              <a:t>Java, Web Stack, Analytics, Big data, any other</a:t>
            </a:r>
          </a:p>
          <a:p>
            <a:pPr lvl="1">
              <a:buClr>
                <a:srgbClr val="FFD32E"/>
              </a:buClr>
            </a:pPr>
            <a:endParaRPr lang="en-US" dirty="0" smtClean="0">
              <a:solidFill>
                <a:srgbClr val="3A6F9B"/>
              </a:solidFill>
              <a:latin typeface="+mj-lt"/>
            </a:endParaRPr>
          </a:p>
          <a:p>
            <a:pPr>
              <a:buClr>
                <a:srgbClr val="FFD32E"/>
              </a:buClr>
              <a:buFont typeface="Wingdings" pitchFamily="2" charset="2"/>
              <a:buChar char="Ø"/>
            </a:pPr>
            <a:r>
              <a:rPr lang="en-US" dirty="0" smtClean="0">
                <a:solidFill>
                  <a:srgbClr val="3A6F9B"/>
                </a:solidFill>
                <a:latin typeface="+mj-lt"/>
              </a:rPr>
              <a:t>Why are you learning python programming?</a:t>
            </a:r>
          </a:p>
          <a:p>
            <a:pPr lvl="1">
              <a:buClr>
                <a:srgbClr val="FFD32E"/>
              </a:buClr>
              <a:buFont typeface="Wingdings" pitchFamily="2" charset="2"/>
              <a:buChar char="Ø"/>
            </a:pPr>
            <a:r>
              <a:rPr lang="en-US" dirty="0" smtClean="0">
                <a:solidFill>
                  <a:srgbClr val="3A6F9B"/>
                </a:solidFill>
                <a:latin typeface="+mj-lt"/>
              </a:rPr>
              <a:t>Sys admin, Web development, Data Analytics, </a:t>
            </a:r>
            <a:r>
              <a:rPr lang="en-US" dirty="0" err="1" smtClean="0">
                <a:solidFill>
                  <a:srgbClr val="3A6F9B"/>
                </a:solidFill>
                <a:latin typeface="+mj-lt"/>
              </a:rPr>
              <a:t>IoT</a:t>
            </a:r>
            <a:r>
              <a:rPr lang="en-US" dirty="0" smtClean="0">
                <a:solidFill>
                  <a:srgbClr val="3A6F9B"/>
                </a:solidFill>
                <a:latin typeface="+mj-lt"/>
              </a:rPr>
              <a:t>, any other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7510069" cy="646331"/>
          </a:xfrm>
          <a:prstGeom prst="rect">
            <a:avLst/>
          </a:prstGeom>
          <a:noFill/>
        </p:spPr>
        <p:txBody>
          <a:bodyPr wrap="none" rtlCol="0">
            <a:spAutoFit/>
          </a:bodyPr>
          <a:lstStyle/>
          <a:p>
            <a:r>
              <a:rPr lang="en-US" sz="3600" b="1" dirty="0" smtClean="0">
                <a:solidFill>
                  <a:srgbClr val="3A6F9B"/>
                </a:solidFill>
                <a:latin typeface="+mj-lt"/>
              </a:rPr>
              <a:t>Strings – summarizing slice movement</a:t>
            </a:r>
            <a:endParaRPr lang="en-US" sz="3600" b="1" dirty="0">
              <a:solidFill>
                <a:srgbClr val="3A6F9B"/>
              </a:solidFill>
              <a:latin typeface="+mj-lt"/>
            </a:endParaRPr>
          </a:p>
        </p:txBody>
      </p:sp>
      <p:graphicFrame>
        <p:nvGraphicFramePr>
          <p:cNvPr id="10" name="Table 9"/>
          <p:cNvGraphicFramePr>
            <a:graphicFrameLocks noGrp="1"/>
          </p:cNvGraphicFramePr>
          <p:nvPr/>
        </p:nvGraphicFramePr>
        <p:xfrm>
          <a:off x="2590800" y="1714500"/>
          <a:ext cx="3962396" cy="1047750"/>
        </p:xfrm>
        <a:graphic>
          <a:graphicData uri="http://schemas.openxmlformats.org/drawingml/2006/table">
            <a:tbl>
              <a:tblPr/>
              <a:tblGrid>
                <a:gridCol w="1003075"/>
                <a:gridCol w="399235"/>
                <a:gridCol w="284454"/>
                <a:gridCol w="284454"/>
                <a:gridCol w="284454"/>
                <a:gridCol w="284454"/>
                <a:gridCol w="284454"/>
                <a:gridCol w="284454"/>
                <a:gridCol w="284454"/>
                <a:gridCol w="284454"/>
                <a:gridCol w="284454"/>
              </a:tblGrid>
              <a:tr h="349250">
                <a:tc>
                  <a:txBody>
                    <a:bodyPr/>
                    <a:lstStyle/>
                    <a:p>
                      <a:pPr algn="ctr" fontAlgn="b"/>
                      <a:r>
                        <a:rPr lang="en-US" sz="1800" b="1" i="0" u="none" strike="noStrike" dirty="0">
                          <a:solidFill>
                            <a:srgbClr val="000000"/>
                          </a:solidFill>
                          <a:latin typeface="Calibri"/>
                        </a:rPr>
                        <a:t>String</a:t>
                      </a:r>
                    </a:p>
                  </a:txBody>
                  <a:tcPr marL="9525" marR="9525" marT="9525" marB="0" anchor="b">
                    <a:lnL>
                      <a:noFill/>
                    </a:lnL>
                    <a:lnR>
                      <a:noFill/>
                    </a:lnR>
                    <a:lnT>
                      <a:noFill/>
                    </a:lnT>
                    <a:lnB>
                      <a:noFill/>
                    </a:lnB>
                    <a:solidFill>
                      <a:srgbClr val="F2F2F2"/>
                    </a:solidFill>
                  </a:tcPr>
                </a:tc>
                <a:tc>
                  <a:txBody>
                    <a:bodyPr/>
                    <a:lstStyle/>
                    <a:p>
                      <a:pPr algn="ctr" fontAlgn="b"/>
                      <a:r>
                        <a:rPr lang="en-US" sz="1800" b="1" i="0" u="none" strike="noStrike">
                          <a:solidFill>
                            <a:srgbClr val="000000"/>
                          </a:solidFill>
                          <a:latin typeface="Calibri"/>
                        </a:rPr>
                        <a:t>a</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800" b="1" i="0" u="none" strike="noStrike">
                          <a:solidFill>
                            <a:srgbClr val="000000"/>
                          </a:solidFill>
                          <a:latin typeface="Calibri"/>
                        </a:rPr>
                        <a:t>b</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800" b="1" i="0" u="none" strike="noStrike" dirty="0" smtClean="0">
                          <a:solidFill>
                            <a:srgbClr val="000000"/>
                          </a:solidFill>
                          <a:latin typeface="Calibri"/>
                        </a:rPr>
                        <a:t>c</a:t>
                      </a:r>
                      <a:endParaRPr lang="en-US" sz="1800" b="1"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800" b="1" i="0" u="none" strike="noStrike" dirty="0" smtClean="0">
                          <a:solidFill>
                            <a:srgbClr val="000000"/>
                          </a:solidFill>
                          <a:latin typeface="Calibri"/>
                        </a:rPr>
                        <a:t>d</a:t>
                      </a:r>
                      <a:endParaRPr lang="en-US" sz="1800" b="1"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800" b="1" i="0" u="none" strike="noStrike" dirty="0" smtClean="0">
                          <a:solidFill>
                            <a:srgbClr val="000000"/>
                          </a:solidFill>
                          <a:latin typeface="Calibri"/>
                        </a:rPr>
                        <a:t>e</a:t>
                      </a:r>
                      <a:endParaRPr lang="en-US" sz="1800" b="1"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800" b="1" i="0" u="none" strike="noStrike" dirty="0" smtClean="0">
                          <a:solidFill>
                            <a:srgbClr val="000000"/>
                          </a:solidFill>
                          <a:latin typeface="Calibri"/>
                        </a:rPr>
                        <a:t>f</a:t>
                      </a:r>
                      <a:endParaRPr lang="en-US" sz="1800" b="1"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800" b="1" i="0" u="none" strike="noStrike" dirty="0" smtClean="0">
                          <a:solidFill>
                            <a:srgbClr val="000000"/>
                          </a:solidFill>
                          <a:latin typeface="Calibri"/>
                        </a:rPr>
                        <a:t>g</a:t>
                      </a:r>
                      <a:endParaRPr lang="en-US" sz="1800" b="1"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800" b="1" i="0" u="none" strike="noStrike" dirty="0" smtClean="0">
                          <a:solidFill>
                            <a:srgbClr val="000000"/>
                          </a:solidFill>
                          <a:latin typeface="Calibri"/>
                        </a:rPr>
                        <a:t>h</a:t>
                      </a:r>
                      <a:endParaRPr lang="en-US" sz="1800" b="1"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800" b="1" i="0" u="none" strike="noStrike" dirty="0" err="1" smtClean="0">
                          <a:solidFill>
                            <a:srgbClr val="000000"/>
                          </a:solidFill>
                          <a:latin typeface="Calibri"/>
                        </a:rPr>
                        <a:t>i</a:t>
                      </a:r>
                      <a:endParaRPr lang="en-US" sz="1800" b="1"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800" b="1" i="0" u="none" strike="noStrike" dirty="0" smtClean="0">
                          <a:solidFill>
                            <a:srgbClr val="000000"/>
                          </a:solidFill>
                          <a:latin typeface="Calibri"/>
                        </a:rPr>
                        <a:t>j</a:t>
                      </a:r>
                      <a:endParaRPr lang="en-US" sz="1800" b="1"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r>
              <a:tr h="349250">
                <a:tc>
                  <a:txBody>
                    <a:bodyPr/>
                    <a:lstStyle/>
                    <a:p>
                      <a:pPr algn="ctr" fontAlgn="b"/>
                      <a:r>
                        <a:rPr lang="en-US" sz="1800" b="1" i="0" u="none" strike="noStrike" dirty="0">
                          <a:solidFill>
                            <a:srgbClr val="000000"/>
                          </a:solidFill>
                          <a:latin typeface="Calibri"/>
                        </a:rPr>
                        <a:t>+</a:t>
                      </a:r>
                      <a:r>
                        <a:rPr lang="en-US" sz="1800" b="1" i="0" u="none" strike="noStrike" dirty="0" err="1">
                          <a:solidFill>
                            <a:srgbClr val="000000"/>
                          </a:solidFill>
                          <a:latin typeface="Calibri"/>
                        </a:rPr>
                        <a:t>ve</a:t>
                      </a:r>
                      <a:r>
                        <a:rPr lang="en-US" sz="1800" b="1" i="0" u="none" strike="noStrike" dirty="0">
                          <a:solidFill>
                            <a:srgbClr val="000000"/>
                          </a:solidFill>
                          <a:latin typeface="Calibri"/>
                        </a:rPr>
                        <a:t> index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18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8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8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8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8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8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8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8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8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8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49250">
                <a:tc>
                  <a:txBody>
                    <a:bodyPr/>
                    <a:lstStyle/>
                    <a:p>
                      <a:pPr algn="ctr" fontAlgn="b"/>
                      <a:r>
                        <a:rPr lang="en-US" sz="1800" b="1" i="0" u="none" strike="noStrike">
                          <a:solidFill>
                            <a:srgbClr val="000000"/>
                          </a:solidFill>
                          <a:latin typeface="Calibri"/>
                        </a:rPr>
                        <a:t>-ve index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18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8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8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8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8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8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8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8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8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8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bl>
          </a:graphicData>
        </a:graphic>
      </p:graphicFrame>
      <p:sp>
        <p:nvSpPr>
          <p:cNvPr id="12" name="Rectangle 11"/>
          <p:cNvSpPr/>
          <p:nvPr/>
        </p:nvSpPr>
        <p:spPr>
          <a:xfrm>
            <a:off x="152400" y="3009900"/>
            <a:ext cx="8839200" cy="2209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a[-1:3]</a:t>
            </a:r>
          </a:p>
          <a:p>
            <a:pPr lvl="0" eaLnBrk="0" fontAlgn="base" hangingPunct="0">
              <a:spcBef>
                <a:spcPct val="0"/>
              </a:spcBef>
              <a:spcAft>
                <a:spcPct val="0"/>
              </a:spcAft>
            </a:pPr>
            <a:r>
              <a:rPr lang="pt-BR" sz="1600" b="1" dirty="0" smtClean="0">
                <a:solidFill>
                  <a:srgbClr val="3A6F9B"/>
                </a:solidFill>
                <a:latin typeface="Courier New" pitchFamily="49" charset="0"/>
                <a:cs typeface="Courier New" pitchFamily="49" charset="0"/>
              </a:rPr>
              <a:t>'‘</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a[-1:3:-1]</a:t>
            </a:r>
          </a:p>
          <a:p>
            <a:pPr lvl="0" eaLnBrk="0" fontAlgn="base" hangingPunct="0">
              <a:spcBef>
                <a:spcPct val="0"/>
              </a:spcBef>
              <a:spcAft>
                <a:spcPct val="0"/>
              </a:spcAft>
            </a:pPr>
            <a:r>
              <a:rPr lang="pt-BR" sz="1600" b="1" dirty="0" smtClean="0">
                <a:solidFill>
                  <a:srgbClr val="3A6F9B"/>
                </a:solidFill>
                <a:latin typeface="Courier New" pitchFamily="49" charset="0"/>
                <a:cs typeface="Courier New" pitchFamily="49" charset="0"/>
              </a:rPr>
              <a:t>'jihge'</a:t>
            </a:r>
            <a:endParaRPr lang="pt-BR" sz="1600" b="1" dirty="0"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667864" cy="646331"/>
          </a:xfrm>
          <a:prstGeom prst="rect">
            <a:avLst/>
          </a:prstGeom>
          <a:noFill/>
        </p:spPr>
        <p:txBody>
          <a:bodyPr wrap="none" rtlCol="0">
            <a:spAutoFit/>
          </a:bodyPr>
          <a:lstStyle/>
          <a:p>
            <a:r>
              <a:rPr lang="en-US" sz="3600" b="1" dirty="0" smtClean="0">
                <a:solidFill>
                  <a:srgbClr val="3A6F9B"/>
                </a:solidFill>
                <a:latin typeface="+mj-lt"/>
              </a:rPr>
              <a:t>Strings - challenge</a:t>
            </a:r>
            <a:endParaRPr lang="en-US" sz="3600" b="1" dirty="0">
              <a:solidFill>
                <a:srgbClr val="3A6F9B"/>
              </a:solidFill>
              <a:latin typeface="+mj-lt"/>
            </a:endParaRPr>
          </a:p>
        </p:txBody>
      </p:sp>
      <p:sp>
        <p:nvSpPr>
          <p:cNvPr id="25" name="Rectangle 24"/>
          <p:cNvSpPr/>
          <p:nvPr/>
        </p:nvSpPr>
        <p:spPr>
          <a:xfrm>
            <a:off x="152400" y="1485900"/>
            <a:ext cx="88392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a='0123456789’</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 Challenge 1 : Print the reverse of the string using slice</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 Challenge 2 : Print only the even number indices</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 Duration : 3 minutes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934504" cy="646331"/>
          </a:xfrm>
          <a:prstGeom prst="rect">
            <a:avLst/>
          </a:prstGeom>
          <a:noFill/>
        </p:spPr>
        <p:txBody>
          <a:bodyPr wrap="none" rtlCol="0">
            <a:spAutoFit/>
          </a:bodyPr>
          <a:lstStyle/>
          <a:p>
            <a:r>
              <a:rPr lang="en-US" sz="3600" b="1" dirty="0" smtClean="0">
                <a:solidFill>
                  <a:srgbClr val="3A6F9B"/>
                </a:solidFill>
                <a:latin typeface="+mj-lt"/>
              </a:rPr>
              <a:t>Lab work</a:t>
            </a:r>
            <a:endParaRPr lang="en-US" sz="3600" b="1" dirty="0">
              <a:solidFill>
                <a:srgbClr val="3A6F9B"/>
              </a:solidFill>
              <a:latin typeface="+mj-lt"/>
            </a:endParaRPr>
          </a:p>
        </p:txBody>
      </p:sp>
      <p:graphicFrame>
        <p:nvGraphicFramePr>
          <p:cNvPr id="9" name="Diagram 8"/>
          <p:cNvGraphicFramePr/>
          <p:nvPr/>
        </p:nvGraphicFramePr>
        <p:xfrm>
          <a:off x="1219200" y="1943100"/>
          <a:ext cx="6400800" cy="1905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221190" cy="646331"/>
          </a:xfrm>
          <a:prstGeom prst="rect">
            <a:avLst/>
          </a:prstGeom>
          <a:noFill/>
        </p:spPr>
        <p:txBody>
          <a:bodyPr wrap="none" rtlCol="0">
            <a:spAutoFit/>
          </a:bodyPr>
          <a:lstStyle/>
          <a:p>
            <a:r>
              <a:rPr lang="en-US" sz="3600" b="1" dirty="0" smtClean="0">
                <a:solidFill>
                  <a:srgbClr val="3A6F9B"/>
                </a:solidFill>
                <a:latin typeface="+mj-lt"/>
              </a:rPr>
              <a:t>Strings – lots of string functions</a:t>
            </a:r>
            <a:endParaRPr lang="en-US" sz="3600" b="1" dirty="0">
              <a:solidFill>
                <a:srgbClr val="3A6F9B"/>
              </a:solidFill>
              <a:latin typeface="+mj-lt"/>
            </a:endParaRPr>
          </a:p>
        </p:txBody>
      </p:sp>
      <p:sp>
        <p:nvSpPr>
          <p:cNvPr id="25" name="Rectangle 24"/>
          <p:cNvSpPr/>
          <p:nvPr/>
        </p:nvSpPr>
        <p:spPr>
          <a:xfrm>
            <a:off x="152400" y="1485900"/>
            <a:ext cx="88392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a.startwith(‘0’)</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a.endswith(‘9’)</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a.find(‘a’) </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 funny thing with “find”. Returns -1 to say it did not find</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a.count(‘0’)</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a.isalnum()</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a = “the discovery of india”</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a.title()</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a.capitalize()</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a.lower()</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a.upper()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776372" cy="646331"/>
          </a:xfrm>
          <a:prstGeom prst="rect">
            <a:avLst/>
          </a:prstGeom>
          <a:noFill/>
        </p:spPr>
        <p:txBody>
          <a:bodyPr wrap="none" rtlCol="0">
            <a:spAutoFit/>
          </a:bodyPr>
          <a:lstStyle/>
          <a:p>
            <a:r>
              <a:rPr lang="en-US" sz="3600" b="1" dirty="0" smtClean="0">
                <a:solidFill>
                  <a:srgbClr val="3A6F9B"/>
                </a:solidFill>
                <a:latin typeface="+mj-lt"/>
              </a:rPr>
              <a:t>Strings – now check this</a:t>
            </a:r>
            <a:endParaRPr lang="en-US" sz="3600" b="1" dirty="0">
              <a:solidFill>
                <a:srgbClr val="3A6F9B"/>
              </a:solidFill>
              <a:latin typeface="+mj-lt"/>
            </a:endParaRPr>
          </a:p>
        </p:txBody>
      </p:sp>
      <p:sp>
        <p:nvSpPr>
          <p:cNvPr id="25" name="Rectangle 24"/>
          <p:cNvSpPr/>
          <p:nvPr/>
        </p:nvSpPr>
        <p:spPr>
          <a:xfrm>
            <a:off x="152400" y="1485900"/>
            <a:ext cx="88392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="the discovery of </a:t>
            </a:r>
            <a:r>
              <a:rPr lang="en-US" sz="1600" b="1" dirty="0" err="1" smtClean="0">
                <a:solidFill>
                  <a:schemeClr val="tx1"/>
                </a:solidFill>
                <a:latin typeface="Courier New" pitchFamily="49" charset="0"/>
                <a:cs typeface="Courier New" pitchFamily="49" charset="0"/>
              </a:rPr>
              <a:t>india</a:t>
            </a:r>
            <a:r>
              <a:rPr lang="en-US" sz="1600" b="1" dirty="0" smtClean="0">
                <a:solidFill>
                  <a:schemeClr val="tx1"/>
                </a:solidFill>
                <a:latin typeface="Courier New" pitchFamily="49" charset="0"/>
                <a:cs typeface="Courier New" pitchFamily="49" charset="0"/>
              </a:rPr>
              <a: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a.split</a:t>
            </a:r>
            <a:r>
              <a:rPr lang="en-US" sz="1600" b="1" dirty="0" smtClean="0">
                <a:solidFill>
                  <a:schemeClr val="tx1"/>
                </a:solidFill>
                <a:latin typeface="Courier New" pitchFamily="49" charset="0"/>
                <a:cs typeface="Courier New" pitchFamily="49" charset="0"/>
              </a:rPr>
              <a:t>()</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['the', 'discovery', 'of', '</a:t>
            </a:r>
            <a:r>
              <a:rPr lang="en-US" sz="1600" dirty="0" err="1" smtClean="0">
                <a:solidFill>
                  <a:srgbClr val="3A6F9B"/>
                </a:solidFill>
                <a:latin typeface="Courier New" pitchFamily="49" charset="0"/>
                <a:cs typeface="Courier New" pitchFamily="49" charset="0"/>
              </a:rPr>
              <a:t>india</a:t>
            </a:r>
            <a:r>
              <a:rPr lang="en-US" sz="1600" dirty="0" smtClean="0">
                <a:solidFill>
                  <a:srgbClr val="3A6F9B"/>
                </a:solidFill>
                <a:latin typeface="Courier New" pitchFamily="49" charset="0"/>
                <a:cs typeface="Courier New" pitchFamily="49" charset="0"/>
              </a:rPr>
              <a: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a.split</a:t>
            </a:r>
            <a:r>
              <a:rPr lang="en-US" sz="1600" b="1" dirty="0" smtClean="0">
                <a:solidFill>
                  <a:schemeClr val="tx1"/>
                </a:solidFill>
                <a:latin typeface="Courier New" pitchFamily="49" charset="0"/>
                <a:cs typeface="Courier New" pitchFamily="49" charset="0"/>
              </a:rPr>
              <a:t>(" ")</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['the', 'discovery', 'of', '</a:t>
            </a:r>
            <a:r>
              <a:rPr lang="en-US" sz="1600" dirty="0" err="1" smtClean="0">
                <a:solidFill>
                  <a:srgbClr val="3A6F9B"/>
                </a:solidFill>
                <a:latin typeface="Courier New" pitchFamily="49" charset="0"/>
                <a:cs typeface="Courier New" pitchFamily="49" charset="0"/>
              </a:rPr>
              <a:t>india</a:t>
            </a:r>
            <a:r>
              <a:rPr lang="en-US" sz="1600" dirty="0" smtClean="0">
                <a:solidFill>
                  <a:srgbClr val="3A6F9B"/>
                </a:solidFill>
                <a:latin typeface="Courier New" pitchFamily="49" charset="0"/>
                <a:cs typeface="Courier New" pitchFamily="49" charset="0"/>
              </a:rPr>
              <a:t>']</a:t>
            </a: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 any guesses which movie has this star cast?</a:t>
            </a: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b = 'Samuel Jackson, John Trovolta, Bruce Wills, Uma Thurman'</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b.split(',')</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['Samuel Jackson', ' John Trovolta', ' Bruce Wills', ' Uma Thurman‘]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2" cstate="print"/>
          <a:stretch>
            <a:fillRect/>
          </a:stretch>
        </p:blipFill>
        <p:spPr>
          <a:xfrm>
            <a:off x="3124200" y="2400300"/>
            <a:ext cx="914400" cy="914400"/>
          </a:xfrm>
          <a:prstGeom prst="rect">
            <a:avLst/>
          </a:prstGeom>
        </p:spPr>
      </p:pic>
      <p:sp>
        <p:nvSpPr>
          <p:cNvPr id="11" name="TextBox 10"/>
          <p:cNvSpPr txBox="1"/>
          <p:nvPr/>
        </p:nvSpPr>
        <p:spPr>
          <a:xfrm>
            <a:off x="4114800" y="2515969"/>
            <a:ext cx="2765694" cy="646331"/>
          </a:xfrm>
          <a:prstGeom prst="rect">
            <a:avLst/>
          </a:prstGeom>
          <a:noFill/>
        </p:spPr>
        <p:txBody>
          <a:bodyPr wrap="none" rtlCol="0">
            <a:spAutoFit/>
          </a:bodyPr>
          <a:lstStyle/>
          <a:p>
            <a:r>
              <a:rPr lang="en-US" sz="3600" b="1" dirty="0" smtClean="0">
                <a:solidFill>
                  <a:srgbClr val="3A6F9B"/>
                </a:solidFill>
                <a:latin typeface="+mj-lt"/>
              </a:rPr>
              <a:t>Chapter: Lists</a:t>
            </a:r>
            <a:endParaRPr lang="en-US" sz="3600" b="1" dirty="0">
              <a:solidFill>
                <a:srgbClr val="3A6F9B"/>
              </a:solidFill>
              <a:latin typeface="+mj-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017843" cy="646331"/>
          </a:xfrm>
          <a:prstGeom prst="rect">
            <a:avLst/>
          </a:prstGeom>
          <a:noFill/>
        </p:spPr>
        <p:txBody>
          <a:bodyPr wrap="none" rtlCol="0">
            <a:spAutoFit/>
          </a:bodyPr>
          <a:lstStyle/>
          <a:p>
            <a:r>
              <a:rPr lang="en-US" sz="3600" b="1" dirty="0" smtClean="0">
                <a:solidFill>
                  <a:srgbClr val="3A6F9B"/>
                </a:solidFill>
                <a:latin typeface="+mj-lt"/>
              </a:rPr>
              <a:t>Lists</a:t>
            </a:r>
            <a:endParaRPr lang="en-US" sz="3600" b="1" dirty="0">
              <a:solidFill>
                <a:srgbClr val="3A6F9B"/>
              </a:solidFill>
              <a:latin typeface="+mj-lt"/>
            </a:endParaRPr>
          </a:p>
        </p:txBody>
      </p:sp>
      <p:sp>
        <p:nvSpPr>
          <p:cNvPr id="15" name="TextBox 14"/>
          <p:cNvSpPr txBox="1"/>
          <p:nvPr/>
        </p:nvSpPr>
        <p:spPr>
          <a:xfrm>
            <a:off x="609600" y="1562100"/>
            <a:ext cx="7924800" cy="3416320"/>
          </a:xfrm>
          <a:prstGeom prst="rect">
            <a:avLst/>
          </a:prstGeom>
          <a:noFill/>
        </p:spPr>
        <p:txBody>
          <a:bodyPr wrap="square" rtlCol="0">
            <a:spAutoFit/>
          </a:bodyPr>
          <a:lstStyle/>
          <a:p>
            <a:pPr>
              <a:buClr>
                <a:srgbClr val="FFD32E"/>
              </a:buClr>
              <a:buFont typeface="Wingdings" pitchFamily="2" charset="2"/>
              <a:buChar char="Ø"/>
            </a:pPr>
            <a:r>
              <a:rPr lang="en-US" dirty="0" smtClean="0">
                <a:solidFill>
                  <a:srgbClr val="3A6F9B"/>
                </a:solidFill>
              </a:rPr>
              <a:t>Data structure to hold a list of items</a:t>
            </a:r>
          </a:p>
          <a:p>
            <a:pPr>
              <a:buClr>
                <a:srgbClr val="FFD32E"/>
              </a:buClr>
              <a:buFont typeface="Wingdings" pitchFamily="2" charset="2"/>
              <a:buChar char="Ø"/>
            </a:pPr>
            <a:r>
              <a:rPr lang="en-US" dirty="0" smtClean="0">
                <a:solidFill>
                  <a:srgbClr val="3A6F9B"/>
                </a:solidFill>
              </a:rPr>
              <a:t>These items can be of different data types too</a:t>
            </a:r>
          </a:p>
          <a:p>
            <a:pPr>
              <a:buClr>
                <a:srgbClr val="FFD32E"/>
              </a:buClr>
              <a:buFont typeface="Wingdings" pitchFamily="2" charset="2"/>
              <a:buChar char="Ø"/>
            </a:pPr>
            <a:r>
              <a:rPr lang="en-US" dirty="0" smtClean="0">
                <a:solidFill>
                  <a:srgbClr val="3A6F9B"/>
                </a:solidFill>
              </a:rPr>
              <a:t>Can access items of the list using index</a:t>
            </a:r>
          </a:p>
          <a:p>
            <a:pPr>
              <a:buClr>
                <a:srgbClr val="FFD32E"/>
              </a:buClr>
              <a:buFont typeface="Wingdings" pitchFamily="2" charset="2"/>
              <a:buChar char="Ø"/>
            </a:pPr>
            <a:r>
              <a:rPr lang="en-US" dirty="0" smtClean="0">
                <a:solidFill>
                  <a:srgbClr val="3A6F9B"/>
                </a:solidFill>
              </a:rPr>
              <a:t>The same slicing operations work well on lists too but at a list item level</a:t>
            </a:r>
          </a:p>
          <a:p>
            <a:pPr lvl="1">
              <a:buClr>
                <a:srgbClr val="FFD32E"/>
              </a:buClr>
              <a:buFont typeface="Wingdings" pitchFamily="2" charset="2"/>
              <a:buChar char="Ø"/>
            </a:pPr>
            <a:r>
              <a:rPr lang="en-US" dirty="0" smtClean="0">
                <a:solidFill>
                  <a:srgbClr val="3A6F9B"/>
                </a:solidFill>
              </a:rPr>
              <a:t>[</a:t>
            </a:r>
            <a:r>
              <a:rPr lang="en-US" dirty="0" err="1" smtClean="0">
                <a:solidFill>
                  <a:srgbClr val="3A6F9B"/>
                </a:solidFill>
              </a:rPr>
              <a:t>start:end:step</a:t>
            </a:r>
            <a:r>
              <a:rPr lang="en-US" dirty="0" smtClean="0">
                <a:solidFill>
                  <a:srgbClr val="3A6F9B"/>
                </a:solidFill>
              </a:rPr>
              <a:t>]</a:t>
            </a:r>
          </a:p>
          <a:p>
            <a:pPr lvl="1">
              <a:buClr>
                <a:srgbClr val="FFD32E"/>
              </a:buClr>
              <a:buFont typeface="Wingdings" pitchFamily="2" charset="2"/>
              <a:buChar char="Ø"/>
            </a:pPr>
            <a:r>
              <a:rPr lang="en-US" dirty="0" smtClean="0">
                <a:solidFill>
                  <a:srgbClr val="3A6F9B"/>
                </a:solidFill>
              </a:rPr>
              <a:t>[:</a:t>
            </a:r>
            <a:r>
              <a:rPr lang="en-US" dirty="0" err="1" smtClean="0">
                <a:solidFill>
                  <a:srgbClr val="3A6F9B"/>
                </a:solidFill>
              </a:rPr>
              <a:t>end:step</a:t>
            </a:r>
            <a:r>
              <a:rPr lang="en-US" dirty="0" smtClean="0">
                <a:solidFill>
                  <a:srgbClr val="3A6F9B"/>
                </a:solidFill>
              </a:rPr>
              <a:t>]</a:t>
            </a:r>
          </a:p>
          <a:p>
            <a:pPr lvl="1">
              <a:buClr>
                <a:srgbClr val="FFD32E"/>
              </a:buClr>
              <a:buFont typeface="Wingdings" pitchFamily="2" charset="2"/>
              <a:buChar char="Ø"/>
            </a:pPr>
            <a:r>
              <a:rPr lang="en-US" dirty="0" smtClean="0">
                <a:solidFill>
                  <a:srgbClr val="3A6F9B"/>
                </a:solidFill>
              </a:rPr>
              <a:t>[::]</a:t>
            </a:r>
          </a:p>
          <a:p>
            <a:pPr lvl="1">
              <a:buClr>
                <a:srgbClr val="FFD32E"/>
              </a:buClr>
              <a:buFont typeface="Wingdings" pitchFamily="2" charset="2"/>
              <a:buChar char="Ø"/>
            </a:pPr>
            <a:r>
              <a:rPr lang="en-US" dirty="0" smtClean="0">
                <a:solidFill>
                  <a:srgbClr val="3A6F9B"/>
                </a:solidFill>
              </a:rPr>
              <a:t>[::step]</a:t>
            </a:r>
          </a:p>
          <a:p>
            <a:pPr lvl="1">
              <a:buClr>
                <a:srgbClr val="FFD32E"/>
              </a:buClr>
              <a:buFont typeface="Wingdings" pitchFamily="2" charset="2"/>
              <a:buChar char="Ø"/>
            </a:pPr>
            <a:r>
              <a:rPr lang="en-US" dirty="0" smtClean="0">
                <a:solidFill>
                  <a:srgbClr val="3A6F9B"/>
                </a:solidFill>
              </a:rPr>
              <a:t>[:end]</a:t>
            </a:r>
          </a:p>
          <a:p>
            <a:pPr lvl="1">
              <a:buClr>
                <a:srgbClr val="FFD32E"/>
              </a:buClr>
              <a:buFont typeface="Wingdings" pitchFamily="2" charset="2"/>
              <a:buChar char="Ø"/>
            </a:pPr>
            <a:r>
              <a:rPr lang="en-US" dirty="0" smtClean="0">
                <a:solidFill>
                  <a:srgbClr val="3A6F9B"/>
                </a:solidFill>
              </a:rPr>
              <a:t>[:]</a:t>
            </a:r>
          </a:p>
          <a:p>
            <a:pPr>
              <a:buClr>
                <a:srgbClr val="FFD32E"/>
              </a:buClr>
              <a:buFont typeface="Wingdings" pitchFamily="2" charset="2"/>
              <a:buChar char="Ø"/>
            </a:pPr>
            <a:r>
              <a:rPr lang="en-US" dirty="0" smtClean="0">
                <a:solidFill>
                  <a:srgbClr val="3A6F9B"/>
                </a:solidFill>
              </a:rPr>
              <a:t>List can contain lists too</a:t>
            </a:r>
          </a:p>
          <a:p>
            <a:pPr>
              <a:buClr>
                <a:srgbClr val="FFD32E"/>
              </a:buClr>
              <a:buFont typeface="Wingdings" pitchFamily="2" charset="2"/>
              <a:buChar char="Ø"/>
            </a:pPr>
            <a:r>
              <a:rPr lang="en-US" dirty="0" smtClean="0">
                <a:solidFill>
                  <a:srgbClr val="3A6F9B"/>
                </a:solidFill>
              </a:rPr>
              <a:t>Can be as deeply nested as you want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946384" cy="646331"/>
          </a:xfrm>
          <a:prstGeom prst="rect">
            <a:avLst/>
          </a:prstGeom>
          <a:noFill/>
        </p:spPr>
        <p:txBody>
          <a:bodyPr wrap="none" rtlCol="0">
            <a:spAutoFit/>
          </a:bodyPr>
          <a:lstStyle/>
          <a:p>
            <a:r>
              <a:rPr lang="en-US" sz="3600" b="1" dirty="0" smtClean="0">
                <a:solidFill>
                  <a:srgbClr val="3A6F9B"/>
                </a:solidFill>
                <a:latin typeface="+mj-lt"/>
              </a:rPr>
              <a:t>Lists - creation</a:t>
            </a:r>
            <a:endParaRPr lang="en-US" sz="3600" b="1" dirty="0">
              <a:solidFill>
                <a:srgbClr val="3A6F9B"/>
              </a:solidFill>
              <a:latin typeface="+mj-lt"/>
            </a:endParaRPr>
          </a:p>
        </p:txBody>
      </p:sp>
      <p:sp>
        <p:nvSpPr>
          <p:cNvPr id="9" name="Rectangle 8"/>
          <p:cNvSpPr/>
          <p:nvPr/>
        </p:nvSpPr>
        <p:spPr>
          <a:xfrm>
            <a:off x="152400" y="1485900"/>
            <a:ext cx="88392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list()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list('cat')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['c', 'a', 't']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a:t>
            </a:r>
            <a:r>
              <a:rPr lang="en-US" sz="1600" b="1" dirty="0" err="1" smtClean="0">
                <a:solidFill>
                  <a:schemeClr val="tx1"/>
                </a:solidFill>
                <a:latin typeface="Courier New" pitchFamily="49" charset="0"/>
                <a:cs typeface="Courier New" pitchFamily="49" charset="0"/>
              </a:rPr>
              <a:t>India,Japan,China,UK,USA'.split</a:t>
            </a:r>
            <a:r>
              <a:rPr lang="en-US" sz="1600" b="1" dirty="0" smtClean="0">
                <a:solidFill>
                  <a:schemeClr val="tx1"/>
                </a:solidFill>
                <a:latin typeface="Courier New" pitchFamily="49" charset="0"/>
                <a:cs typeface="Courier New" pitchFamily="49" charset="0"/>
              </a:rPr>
              <a: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['India', 'Japan', 'China', 'UK', 'USA']</a:t>
            </a:r>
            <a:endParaRPr lang="pt-BR" sz="1600"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7890814" cy="646331"/>
          </a:xfrm>
          <a:prstGeom prst="rect">
            <a:avLst/>
          </a:prstGeom>
          <a:noFill/>
        </p:spPr>
        <p:txBody>
          <a:bodyPr wrap="none" rtlCol="0">
            <a:spAutoFit/>
          </a:bodyPr>
          <a:lstStyle/>
          <a:p>
            <a:r>
              <a:rPr lang="en-US" sz="3600" b="1" dirty="0" smtClean="0">
                <a:solidFill>
                  <a:srgbClr val="3A6F9B"/>
                </a:solidFill>
                <a:latin typeface="+mj-lt"/>
              </a:rPr>
              <a:t>Lists – accessing list element using index</a:t>
            </a:r>
            <a:endParaRPr lang="en-US" sz="3600" b="1" dirty="0">
              <a:solidFill>
                <a:srgbClr val="3A6F9B"/>
              </a:solidFill>
              <a:latin typeface="+mj-lt"/>
            </a:endParaRPr>
          </a:p>
        </p:txBody>
      </p:sp>
      <p:sp>
        <p:nvSpPr>
          <p:cNvPr id="9" name="Rectangle 8"/>
          <p:cNvSpPr/>
          <p:nvPr/>
        </p:nvSpPr>
        <p:spPr>
          <a:xfrm>
            <a:off x="152400" y="1485900"/>
            <a:ext cx="88392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['India', 'Japan', 'China', 'UK', 'USA']</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a[1]</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'Japan'</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a[-1]</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'USA‘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a[100]</a:t>
            </a: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Traceback (most recent call last):</a:t>
            </a: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  File "&lt;pyshell#317&gt;", line 1, in &lt;module&gt;</a:t>
            </a: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    a[100]</a:t>
            </a: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IndexError: list index out of range</a:t>
            </a:r>
            <a:endParaRPr lang="pt-BR" sz="1600" dirty="0" smtClean="0">
              <a:solidFill>
                <a:srgbClr val="FF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293833" cy="646331"/>
          </a:xfrm>
          <a:prstGeom prst="rect">
            <a:avLst/>
          </a:prstGeom>
          <a:noFill/>
        </p:spPr>
        <p:txBody>
          <a:bodyPr wrap="none" rtlCol="0">
            <a:spAutoFit/>
          </a:bodyPr>
          <a:lstStyle/>
          <a:p>
            <a:r>
              <a:rPr lang="en-US" sz="3600" b="1" dirty="0" smtClean="0">
                <a:solidFill>
                  <a:srgbClr val="3A6F9B"/>
                </a:solidFill>
                <a:latin typeface="+mj-lt"/>
              </a:rPr>
              <a:t>Lists – slice</a:t>
            </a:r>
            <a:endParaRPr lang="en-US" sz="3600" b="1" dirty="0">
              <a:solidFill>
                <a:srgbClr val="3A6F9B"/>
              </a:solidFill>
              <a:latin typeface="+mj-lt"/>
            </a:endParaRPr>
          </a:p>
        </p:txBody>
      </p:sp>
      <p:sp>
        <p:nvSpPr>
          <p:cNvPr id="9" name="Rectangle 8"/>
          <p:cNvSpPr/>
          <p:nvPr/>
        </p:nvSpPr>
        <p:spPr>
          <a:xfrm>
            <a:off x="152400" y="1485900"/>
            <a:ext cx="88392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['India', 'Japan', 'China', 'UK', 'USA']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a[1:3]</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['Japan', 'China']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a[-1:]</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['USA']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a[-1::-1]</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['USA', 'UK', 'China', 'Japan', 'India']</a:t>
            </a:r>
            <a:endParaRPr lang="pt-BR" sz="1600"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636858" cy="646331"/>
          </a:xfrm>
          <a:prstGeom prst="rect">
            <a:avLst/>
          </a:prstGeom>
          <a:noFill/>
        </p:spPr>
        <p:txBody>
          <a:bodyPr wrap="none" rtlCol="0">
            <a:spAutoFit/>
          </a:bodyPr>
          <a:lstStyle/>
          <a:p>
            <a:r>
              <a:rPr lang="en-US" sz="3600" b="1" dirty="0" smtClean="0">
                <a:solidFill>
                  <a:srgbClr val="3A6F9B"/>
                </a:solidFill>
                <a:latin typeface="+mj-lt"/>
              </a:rPr>
              <a:t>Agenda</a:t>
            </a:r>
            <a:endParaRPr lang="en-US" sz="3600" b="1" dirty="0">
              <a:solidFill>
                <a:srgbClr val="3A6F9B"/>
              </a:solidFill>
              <a:latin typeface="+mj-lt"/>
            </a:endParaRPr>
          </a:p>
        </p:txBody>
      </p:sp>
      <p:sp>
        <p:nvSpPr>
          <p:cNvPr id="13" name="TextBox 12"/>
          <p:cNvSpPr txBox="1"/>
          <p:nvPr/>
        </p:nvSpPr>
        <p:spPr>
          <a:xfrm>
            <a:off x="609600" y="1866900"/>
            <a:ext cx="5791200" cy="1754326"/>
          </a:xfrm>
          <a:prstGeom prst="rect">
            <a:avLst/>
          </a:prstGeom>
          <a:noFill/>
        </p:spPr>
        <p:txBody>
          <a:bodyPr wrap="square" rtlCol="0">
            <a:spAutoFit/>
          </a:bodyPr>
          <a:lstStyle/>
          <a:p>
            <a:pPr>
              <a:lnSpc>
                <a:spcPct val="150000"/>
              </a:lnSpc>
              <a:buClr>
                <a:srgbClr val="FFD32E"/>
              </a:buClr>
              <a:buFont typeface="Wingdings" pitchFamily="2" charset="2"/>
              <a:buChar char="Ø"/>
            </a:pPr>
            <a:r>
              <a:rPr lang="en-US" sz="2400" b="1" dirty="0" smtClean="0">
                <a:solidFill>
                  <a:srgbClr val="3A6F9B"/>
                </a:solidFill>
              </a:rPr>
              <a:t> Python programming</a:t>
            </a:r>
          </a:p>
          <a:p>
            <a:pPr>
              <a:lnSpc>
                <a:spcPct val="150000"/>
              </a:lnSpc>
              <a:buClr>
                <a:srgbClr val="FFD32E"/>
              </a:buClr>
              <a:buFont typeface="Wingdings" pitchFamily="2" charset="2"/>
              <a:buChar char="Ø"/>
            </a:pPr>
            <a:r>
              <a:rPr lang="en-US" sz="2400" b="1" dirty="0" smtClean="0">
                <a:solidFill>
                  <a:srgbClr val="3A6F9B"/>
                </a:solidFill>
              </a:rPr>
              <a:t> Advanced Python</a:t>
            </a:r>
          </a:p>
          <a:p>
            <a:pPr>
              <a:lnSpc>
                <a:spcPct val="150000"/>
              </a:lnSpc>
              <a:buClr>
                <a:srgbClr val="FFD32E"/>
              </a:buClr>
              <a:buFont typeface="Wingdings" pitchFamily="2" charset="2"/>
              <a:buChar char="Ø"/>
            </a:pPr>
            <a:r>
              <a:rPr lang="en-US" sz="2400" b="1" dirty="0" smtClean="0">
                <a:solidFill>
                  <a:srgbClr val="3A6F9B"/>
                </a:solidFill>
              </a:rPr>
              <a:t> Object Oriented Programming in Python</a:t>
            </a:r>
            <a:endParaRPr lang="en-US" dirty="0"/>
          </a:p>
        </p:txBody>
      </p:sp>
      <p:pic>
        <p:nvPicPr>
          <p:cNvPr id="10" name="Picture 9" descr="py-orange-summary.png"/>
          <p:cNvPicPr>
            <a:picLocks noChangeAspect="1"/>
          </p:cNvPicPr>
          <p:nvPr/>
        </p:nvPicPr>
        <p:blipFill>
          <a:blip r:embed="rId2" cstate="print"/>
          <a:stretch>
            <a:fillRect/>
          </a:stretch>
        </p:blipFill>
        <p:spPr>
          <a:xfrm>
            <a:off x="457200" y="876300"/>
            <a:ext cx="609600" cy="492849"/>
          </a:xfrm>
          <a:prstGeom prst="rect">
            <a:avLst/>
          </a:prstGeom>
        </p:spPr>
      </p:pic>
      <p:pic>
        <p:nvPicPr>
          <p:cNvPr id="12" name="Picture 11" descr="python-logo.png"/>
          <p:cNvPicPr>
            <a:picLocks noChangeAspect="1"/>
          </p:cNvPicPr>
          <p:nvPr/>
        </p:nvPicPr>
        <p:blipFill>
          <a:blip r:embed="rId3" cstate="print"/>
          <a:stretch>
            <a:fillRect/>
          </a:stretch>
        </p:blipFill>
        <p:spPr>
          <a:xfrm>
            <a:off x="6553200" y="2019300"/>
            <a:ext cx="1676400" cy="16764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355551" cy="646331"/>
          </a:xfrm>
          <a:prstGeom prst="rect">
            <a:avLst/>
          </a:prstGeom>
          <a:noFill/>
        </p:spPr>
        <p:txBody>
          <a:bodyPr wrap="none" rtlCol="0">
            <a:spAutoFit/>
          </a:bodyPr>
          <a:lstStyle/>
          <a:p>
            <a:r>
              <a:rPr lang="en-US" sz="3600" b="1" dirty="0" smtClean="0">
                <a:solidFill>
                  <a:srgbClr val="3A6F9B"/>
                </a:solidFill>
                <a:latin typeface="+mj-lt"/>
              </a:rPr>
              <a:t>Lists – Modifying Lists</a:t>
            </a:r>
            <a:endParaRPr lang="en-US" sz="3600" b="1" dirty="0">
              <a:solidFill>
                <a:srgbClr val="3A6F9B"/>
              </a:solidFill>
              <a:latin typeface="+mj-lt"/>
            </a:endParaRPr>
          </a:p>
        </p:txBody>
      </p:sp>
      <p:sp>
        <p:nvSpPr>
          <p:cNvPr id="9" name="Rectangle 8"/>
          <p:cNvSpPr/>
          <p:nvPr/>
        </p:nvSpPr>
        <p:spPr>
          <a:xfrm>
            <a:off x="152400" y="1485900"/>
            <a:ext cx="43434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['India', 'Japan', 'China', 'UK', 'USA']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a[3]='Burma'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['India', 'Japan', 'China', 'Burma', 'USA']</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id(a)</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59350280L</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a[3]='Russia'</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id(a)</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59350280L</a:t>
            </a:r>
          </a:p>
        </p:txBody>
      </p:sp>
      <p:sp>
        <p:nvSpPr>
          <p:cNvPr id="10" name="Rectangle 9"/>
          <p:cNvSpPr/>
          <p:nvPr/>
        </p:nvSpPr>
        <p:spPr>
          <a:xfrm>
            <a:off x="4648200" y="1485900"/>
            <a:ext cx="43434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b='hello'</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b.replace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h','d</a:t>
            </a:r>
            <a:r>
              <a:rPr lang="en-US" sz="1600" b="1" dirty="0" smtClean="0">
                <a:solidFill>
                  <a:schemeClr val="tx1"/>
                </a:solidFill>
                <a:latin typeface="Courier New" pitchFamily="49" charset="0"/>
                <a:cs typeface="Courier New" pitchFamily="49" charset="0"/>
              </a:rPr>
              <a:t>')</a:t>
            </a:r>
          </a:p>
          <a:p>
            <a:pPr lvl="0"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a:t>
            </a:r>
            <a:r>
              <a:rPr lang="en-US" sz="1600" b="1" dirty="0" err="1" smtClean="0">
                <a:solidFill>
                  <a:srgbClr val="3A6F9B"/>
                </a:solidFill>
                <a:latin typeface="Courier New" pitchFamily="49" charset="0"/>
                <a:cs typeface="Courier New" pitchFamily="49" charset="0"/>
              </a:rPr>
              <a:t>dello</a:t>
            </a:r>
            <a:r>
              <a:rPr lang="en-US" sz="1600" b="1" dirty="0" smtClean="0">
                <a:solidFill>
                  <a:srgbClr val="3A6F9B"/>
                </a:solidFill>
                <a:latin typeface="Courier New" pitchFamily="49" charset="0"/>
                <a:cs typeface="Courier New" pitchFamily="49" charset="0"/>
              </a:rPr>
              <a: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a:t>
            </a:r>
          </a:p>
          <a:p>
            <a:pPr lvl="0"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'hello'</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id(b)</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59545200L</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 = </a:t>
            </a:r>
            <a:r>
              <a:rPr lang="en-US" sz="1600" b="1" dirty="0" err="1" smtClean="0">
                <a:solidFill>
                  <a:schemeClr val="tx1"/>
                </a:solidFill>
                <a:latin typeface="Courier New" pitchFamily="49" charset="0"/>
                <a:cs typeface="Courier New" pitchFamily="49" charset="0"/>
              </a:rPr>
              <a:t>b.replace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h','d</a:t>
            </a:r>
            <a:r>
              <a:rPr lang="en-US" sz="1600" b="1" dirty="0" smtClean="0">
                <a:solidFill>
                  <a:schemeClr val="tx1"/>
                </a:solidFill>
                <a:latin typeface="Courier New" pitchFamily="49" charset="0"/>
                <a:cs typeface="Courier New" pitchFamily="49" charset="0"/>
              </a:rPr>
              <a: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a:t>
            </a:r>
          </a:p>
          <a:p>
            <a:pPr lvl="0"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a:t>
            </a:r>
            <a:r>
              <a:rPr lang="en-US" sz="1600" b="1" dirty="0" err="1" smtClean="0">
                <a:solidFill>
                  <a:srgbClr val="3A6F9B"/>
                </a:solidFill>
                <a:latin typeface="Courier New" pitchFamily="49" charset="0"/>
                <a:cs typeface="Courier New" pitchFamily="49" charset="0"/>
              </a:rPr>
              <a:t>dello</a:t>
            </a:r>
            <a:r>
              <a:rPr lang="en-US" sz="1600" b="1" dirty="0" smtClean="0">
                <a:solidFill>
                  <a:srgbClr val="3A6F9B"/>
                </a:solidFill>
                <a:latin typeface="Courier New" pitchFamily="49" charset="0"/>
                <a:cs typeface="Courier New" pitchFamily="49" charset="0"/>
              </a:rPr>
              <a:t>‘</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id(b)</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56578616L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355551" cy="646331"/>
          </a:xfrm>
          <a:prstGeom prst="rect">
            <a:avLst/>
          </a:prstGeom>
          <a:noFill/>
        </p:spPr>
        <p:txBody>
          <a:bodyPr wrap="none" rtlCol="0">
            <a:spAutoFit/>
          </a:bodyPr>
          <a:lstStyle/>
          <a:p>
            <a:r>
              <a:rPr lang="en-US" sz="3600" b="1" dirty="0" smtClean="0">
                <a:solidFill>
                  <a:srgbClr val="3A6F9B"/>
                </a:solidFill>
                <a:latin typeface="+mj-lt"/>
              </a:rPr>
              <a:t>Lists – Modifying Lists</a:t>
            </a:r>
            <a:endParaRPr lang="en-US" sz="3600" b="1" dirty="0">
              <a:solidFill>
                <a:srgbClr val="3A6F9B"/>
              </a:solidFill>
              <a:latin typeface="+mj-lt"/>
            </a:endParaRPr>
          </a:p>
        </p:txBody>
      </p:sp>
      <p:sp>
        <p:nvSpPr>
          <p:cNvPr id="9" name="Rectangle 8"/>
          <p:cNvSpPr/>
          <p:nvPr/>
        </p:nvSpPr>
        <p:spPr>
          <a:xfrm>
            <a:off x="152400" y="1485900"/>
            <a:ext cx="43434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a.append</a:t>
            </a:r>
            <a:r>
              <a:rPr lang="en-US" sz="1600" b="1" dirty="0" smtClean="0">
                <a:solidFill>
                  <a:schemeClr val="tx1"/>
                </a:solidFill>
                <a:latin typeface="Courier New" pitchFamily="49" charset="0"/>
                <a:cs typeface="Courier New" pitchFamily="49" charset="0"/>
              </a:rPr>
              <a:t>('UK')</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['India', 'Japan', 'China', 'Russia', 'USA', 'UK'] &gt;&gt;&gt; b = ['Sri </a:t>
            </a:r>
            <a:r>
              <a:rPr lang="en-US" sz="1600" dirty="0" err="1" smtClean="0">
                <a:solidFill>
                  <a:srgbClr val="3A6F9B"/>
                </a:solidFill>
                <a:latin typeface="Courier New" pitchFamily="49" charset="0"/>
                <a:cs typeface="Courier New" pitchFamily="49" charset="0"/>
              </a:rPr>
              <a:t>Lanka','Thailand','Nigeria</a:t>
            </a:r>
            <a:r>
              <a:rPr lang="en-US" sz="1600" dirty="0" smtClean="0">
                <a:solidFill>
                  <a:srgbClr val="3A6F9B"/>
                </a:solidFill>
                <a:latin typeface="Courier New" pitchFamily="49" charset="0"/>
                <a:cs typeface="Courier New" pitchFamily="49" charset="0"/>
              </a:rPr>
              <a: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b</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['India', 'Japan', 'China', 'Russia', 'USA', 'UK', 'Sri Lanka', 'Thailand', 'Nigeria']</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a+=b</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['India', 'Japan', 'China', 'Russia', 'USA', 'UK', 'Sri Lanka', 'Thailand', 'Nigeria']</a:t>
            </a:r>
          </a:p>
        </p:txBody>
      </p:sp>
      <p:sp>
        <p:nvSpPr>
          <p:cNvPr id="10" name="Rectangle 9"/>
          <p:cNvSpPr/>
          <p:nvPr/>
        </p:nvSpPr>
        <p:spPr>
          <a:xfrm>
            <a:off x="4648200" y="1485900"/>
            <a:ext cx="43434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['India', 'Japan', 'China', 'Russia', 'USA']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a.extend</a:t>
            </a:r>
            <a:r>
              <a:rPr lang="en-US" sz="1600" b="1" dirty="0" smtClean="0">
                <a:solidFill>
                  <a:schemeClr val="tx1"/>
                </a:solidFill>
                <a:latin typeface="Courier New" pitchFamily="49" charset="0"/>
                <a:cs typeface="Courier New" pitchFamily="49" charset="0"/>
              </a:rPr>
              <a:t>(b)</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['India', 'Japan', 'China', 'Russia', 'USA', 'Sri Lanka', 'Thailand', 'Nigeria']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['India', 'Japan', 'China', 'Russia', 'USA']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a.append</a:t>
            </a:r>
            <a:r>
              <a:rPr lang="en-US" sz="1600" b="1" dirty="0" smtClean="0">
                <a:solidFill>
                  <a:schemeClr val="tx1"/>
                </a:solidFill>
                <a:latin typeface="Courier New" pitchFamily="49" charset="0"/>
                <a:cs typeface="Courier New" pitchFamily="49" charset="0"/>
              </a:rPr>
              <a:t>(b)</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['India', 'Japan', 'China', 'Russia', 'USA', ['Sri Lanka', 'Thailand', 'Nigeria']]</a:t>
            </a:r>
            <a:endParaRPr lang="pt-BR" sz="1600"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355551" cy="646331"/>
          </a:xfrm>
          <a:prstGeom prst="rect">
            <a:avLst/>
          </a:prstGeom>
          <a:noFill/>
        </p:spPr>
        <p:txBody>
          <a:bodyPr wrap="none" rtlCol="0">
            <a:spAutoFit/>
          </a:bodyPr>
          <a:lstStyle/>
          <a:p>
            <a:r>
              <a:rPr lang="en-US" sz="3600" b="1" dirty="0" smtClean="0">
                <a:solidFill>
                  <a:srgbClr val="3A6F9B"/>
                </a:solidFill>
                <a:latin typeface="+mj-lt"/>
              </a:rPr>
              <a:t>Lists – Modifying Lists</a:t>
            </a:r>
            <a:endParaRPr lang="en-US" sz="3600" b="1" dirty="0">
              <a:solidFill>
                <a:srgbClr val="3A6F9B"/>
              </a:solidFill>
              <a:latin typeface="+mj-lt"/>
            </a:endParaRPr>
          </a:p>
        </p:txBody>
      </p:sp>
      <p:sp>
        <p:nvSpPr>
          <p:cNvPr id="9" name="Rectangle 8"/>
          <p:cNvSpPr/>
          <p:nvPr/>
        </p:nvSpPr>
        <p:spPr>
          <a:xfrm>
            <a:off x="152400" y="1485900"/>
            <a:ext cx="43434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['India', 'Japan', 'China', 'Russia', 'USA']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a.insert</a:t>
            </a:r>
            <a:r>
              <a:rPr lang="en-US" sz="1600" b="1" dirty="0" smtClean="0">
                <a:solidFill>
                  <a:schemeClr val="tx1"/>
                </a:solidFill>
                <a:latin typeface="Courier New" pitchFamily="49" charset="0"/>
                <a:cs typeface="Courier New" pitchFamily="49" charset="0"/>
              </a:rPr>
              <a:t>(3,'Ukraine')</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['India', 'Japan', 'China', 'Ukraine', 'Russia', 'USA']</a:t>
            </a: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a.insert(200, 'Bangkok')</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['India', 'Japan', 'China', 'Ukraine', 'Russia', 'USA', 'Bangkok‘]</a:t>
            </a:r>
          </a:p>
        </p:txBody>
      </p:sp>
      <p:sp>
        <p:nvSpPr>
          <p:cNvPr id="10" name="Rectangle 9"/>
          <p:cNvSpPr/>
          <p:nvPr/>
        </p:nvSpPr>
        <p:spPr>
          <a:xfrm>
            <a:off x="4648200" y="1485900"/>
            <a:ext cx="43434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endParaRPr lang="pt-BR"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a.insert(-1, 'Indonesia')</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['India', 'Japan', 'China', 'Ukraine', 'Russia', 'USA', 'Indonesia', 'Bangkok']</a:t>
            </a:r>
          </a:p>
          <a:p>
            <a:pPr lvl="0" eaLnBrk="0" fontAlgn="base" hangingPunct="0">
              <a:spcBef>
                <a:spcPct val="0"/>
              </a:spcBef>
              <a:spcAft>
                <a:spcPct val="0"/>
              </a:spcAft>
            </a:pPr>
            <a:endParaRPr lang="pt-BR"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a.insert(-200, 'New York')</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['New York', 'India', 'Japan', 'China', 'Ukraine', 'Russia', 'USA', 'Indonesia', 'Bangkok‘]</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064942" cy="646331"/>
          </a:xfrm>
          <a:prstGeom prst="rect">
            <a:avLst/>
          </a:prstGeom>
          <a:noFill/>
        </p:spPr>
        <p:txBody>
          <a:bodyPr wrap="none" rtlCol="0">
            <a:spAutoFit/>
          </a:bodyPr>
          <a:lstStyle/>
          <a:p>
            <a:r>
              <a:rPr lang="en-US" sz="3600" b="1" dirty="0" smtClean="0">
                <a:solidFill>
                  <a:srgbClr val="3A6F9B"/>
                </a:solidFill>
                <a:latin typeface="+mj-lt"/>
              </a:rPr>
              <a:t>Lists – Deleting</a:t>
            </a:r>
            <a:endParaRPr lang="en-US" sz="3600" b="1" dirty="0">
              <a:solidFill>
                <a:srgbClr val="3A6F9B"/>
              </a:solidFill>
              <a:latin typeface="+mj-lt"/>
            </a:endParaRPr>
          </a:p>
        </p:txBody>
      </p:sp>
      <p:sp>
        <p:nvSpPr>
          <p:cNvPr id="9" name="Rectangle 8"/>
          <p:cNvSpPr/>
          <p:nvPr/>
        </p:nvSpPr>
        <p:spPr>
          <a:xfrm>
            <a:off x="152400" y="1485900"/>
            <a:ext cx="87630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a.remove('Bangkok')</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['New York', 'India', 'Japan', 'China', 'Ukraine', 'Russia', 'USA', 'Indonesia']</a:t>
            </a:r>
          </a:p>
          <a:p>
            <a:pPr lvl="0" eaLnBrk="0" fontAlgn="base" hangingPunct="0">
              <a:spcBef>
                <a:spcPct val="0"/>
              </a:spcBef>
              <a:spcAft>
                <a:spcPct val="0"/>
              </a:spcAft>
            </a:pPr>
            <a:endParaRPr lang="pt-BR"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del a[0]</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['India', 'Japan', 'China', 'Ukraine', 'Russia', 'USA', 'Indonesia']</a:t>
            </a:r>
          </a:p>
          <a:p>
            <a:pPr lvl="0" eaLnBrk="0" fontAlgn="base" hangingPunct="0">
              <a:spcBef>
                <a:spcPct val="0"/>
              </a:spcBef>
              <a:spcAft>
                <a:spcPct val="0"/>
              </a:spcAft>
            </a:pPr>
            <a:endParaRPr lang="pt-BR"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a.pop()</a:t>
            </a:r>
          </a:p>
          <a:p>
            <a:pPr lvl="0" eaLnBrk="0" fontAlgn="base" hangingPunct="0">
              <a:spcBef>
                <a:spcPct val="0"/>
              </a:spcBef>
              <a:spcAft>
                <a:spcPct val="0"/>
              </a:spcAft>
            </a:pPr>
            <a:r>
              <a:rPr lang="pt-BR" sz="1600" b="1" dirty="0" smtClean="0">
                <a:solidFill>
                  <a:srgbClr val="3A6F9B"/>
                </a:solidFill>
                <a:latin typeface="Courier New" pitchFamily="49" charset="0"/>
                <a:cs typeface="Courier New" pitchFamily="49" charset="0"/>
              </a:rPr>
              <a:t>'Indonesia'</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pt-BR" sz="1600" b="1" dirty="0" smtClean="0">
                <a:solidFill>
                  <a:srgbClr val="3A6F9B"/>
                </a:solidFill>
                <a:latin typeface="Courier New" pitchFamily="49" charset="0"/>
                <a:cs typeface="Courier New" pitchFamily="49" charset="0"/>
              </a:rPr>
              <a:t>['India', 'Japan', 'China', 'Ukraine', 'Russia', 'USA']</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341381" cy="646331"/>
          </a:xfrm>
          <a:prstGeom prst="rect">
            <a:avLst/>
          </a:prstGeom>
          <a:noFill/>
        </p:spPr>
        <p:txBody>
          <a:bodyPr wrap="none" rtlCol="0">
            <a:spAutoFit/>
          </a:bodyPr>
          <a:lstStyle/>
          <a:p>
            <a:r>
              <a:rPr lang="en-US" sz="3600" b="1" dirty="0" smtClean="0">
                <a:solidFill>
                  <a:srgbClr val="3A6F9B"/>
                </a:solidFill>
                <a:latin typeface="+mj-lt"/>
              </a:rPr>
              <a:t>Lists – Test for a value</a:t>
            </a:r>
            <a:endParaRPr lang="en-US" sz="3600" b="1" dirty="0">
              <a:solidFill>
                <a:srgbClr val="3A6F9B"/>
              </a:solidFill>
              <a:latin typeface="+mj-lt"/>
            </a:endParaRPr>
          </a:p>
        </p:txBody>
      </p:sp>
      <p:sp>
        <p:nvSpPr>
          <p:cNvPr id="9" name="Rectangle 8"/>
          <p:cNvSpPr/>
          <p:nvPr/>
        </p:nvSpPr>
        <p:spPr>
          <a:xfrm>
            <a:off x="152400" y="2933700"/>
            <a:ext cx="8763000" cy="2209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['India', 'Japan', 'China', 'UK', 'USA']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'India' in a</a:t>
            </a:r>
          </a:p>
          <a:p>
            <a:pPr lvl="0"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True</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country = 'India'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country in a</a:t>
            </a:r>
          </a:p>
          <a:p>
            <a:pPr lvl="0"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True</a:t>
            </a:r>
            <a:endParaRPr lang="pt-BR" sz="1600" b="1" dirty="0" smtClean="0">
              <a:solidFill>
                <a:srgbClr val="3A6F9B"/>
              </a:solidFill>
              <a:latin typeface="Courier New" pitchFamily="49" charset="0"/>
              <a:cs typeface="Courier New" pitchFamily="49" charset="0"/>
            </a:endParaRPr>
          </a:p>
        </p:txBody>
      </p:sp>
      <p:sp>
        <p:nvSpPr>
          <p:cNvPr id="10" name="TextBox 9"/>
          <p:cNvSpPr txBox="1"/>
          <p:nvPr/>
        </p:nvSpPr>
        <p:spPr>
          <a:xfrm>
            <a:off x="685800" y="1638300"/>
            <a:ext cx="2350452" cy="369332"/>
          </a:xfrm>
          <a:prstGeom prst="rect">
            <a:avLst/>
          </a:prstGeom>
          <a:noFill/>
        </p:spPr>
        <p:txBody>
          <a:bodyPr wrap="none" rtlCol="0">
            <a:spAutoFit/>
          </a:bodyPr>
          <a:lstStyle/>
          <a:p>
            <a:r>
              <a:rPr lang="en-US" dirty="0" smtClean="0"/>
              <a:t>Pythonic way of coding</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514745" cy="646331"/>
          </a:xfrm>
          <a:prstGeom prst="rect">
            <a:avLst/>
          </a:prstGeom>
          <a:noFill/>
        </p:spPr>
        <p:txBody>
          <a:bodyPr wrap="none" rtlCol="0">
            <a:spAutoFit/>
          </a:bodyPr>
          <a:lstStyle/>
          <a:p>
            <a:r>
              <a:rPr lang="en-US" sz="3600" b="1" dirty="0" smtClean="0">
                <a:solidFill>
                  <a:srgbClr val="3A6F9B"/>
                </a:solidFill>
                <a:latin typeface="+mj-lt"/>
              </a:rPr>
              <a:t>A little digression</a:t>
            </a:r>
            <a:endParaRPr lang="en-US" sz="3600" b="1" dirty="0">
              <a:solidFill>
                <a:srgbClr val="3A6F9B"/>
              </a:solidFill>
              <a:latin typeface="+mj-lt"/>
            </a:endParaRPr>
          </a:p>
        </p:txBody>
      </p:sp>
      <p:sp>
        <p:nvSpPr>
          <p:cNvPr id="10" name="TextBox 9"/>
          <p:cNvSpPr txBox="1"/>
          <p:nvPr/>
        </p:nvSpPr>
        <p:spPr>
          <a:xfrm>
            <a:off x="685801" y="1638300"/>
            <a:ext cx="8153399" cy="1477328"/>
          </a:xfrm>
          <a:prstGeom prst="rect">
            <a:avLst/>
          </a:prstGeom>
          <a:noFill/>
        </p:spPr>
        <p:txBody>
          <a:bodyPr wrap="square" rtlCol="0">
            <a:spAutoFit/>
          </a:bodyPr>
          <a:lstStyle/>
          <a:p>
            <a:r>
              <a:rPr lang="en-US" u="sng" dirty="0" smtClean="0"/>
              <a:t>Pythonic way of coding</a:t>
            </a:r>
            <a:endParaRPr lang="en-US" dirty="0" smtClean="0"/>
          </a:p>
          <a:p>
            <a:r>
              <a:rPr lang="en-US" dirty="0" smtClean="0"/>
              <a:t>When a veteran Python developer (a “</a:t>
            </a:r>
            <a:r>
              <a:rPr lang="en-US" dirty="0" err="1" smtClean="0"/>
              <a:t>Pythonista</a:t>
            </a:r>
            <a:r>
              <a:rPr lang="en-US" dirty="0" smtClean="0"/>
              <a:t>”) calls portions of code not “Pythonic”, they usually mean that these lines of code do not follow the common guidelines and fail to express its intent in what is considered the best (hear: most readable) way.</a:t>
            </a:r>
            <a:endParaRPr lang="en-US" dirty="0"/>
          </a:p>
        </p:txBody>
      </p:sp>
      <p:sp>
        <p:nvSpPr>
          <p:cNvPr id="12" name="Rectangle 11"/>
          <p:cNvSpPr/>
          <p:nvPr/>
        </p:nvSpPr>
        <p:spPr>
          <a:xfrm>
            <a:off x="152400" y="3314700"/>
            <a:ext cx="4267200" cy="2133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#Pythonic way</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['India', 'Japan', 'China', 'UK', 'USA']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‘Japan' in a</a:t>
            </a:r>
          </a:p>
          <a:p>
            <a:pPr lvl="0"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True</a:t>
            </a:r>
          </a:p>
        </p:txBody>
      </p:sp>
      <p:sp>
        <p:nvSpPr>
          <p:cNvPr id="13" name="Rectangle 12"/>
          <p:cNvSpPr/>
          <p:nvPr/>
        </p:nvSpPr>
        <p:spPr>
          <a:xfrm>
            <a:off x="4724400" y="3238500"/>
            <a:ext cx="4267200" cy="2209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non Pythonic way</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a.index</a:t>
            </a:r>
            <a:r>
              <a:rPr lang="en-US" sz="1600" b="1" dirty="0" smtClean="0">
                <a:solidFill>
                  <a:schemeClr val="tx1"/>
                </a:solidFill>
                <a:latin typeface="Courier New" pitchFamily="49" charset="0"/>
                <a:cs typeface="Courier New" pitchFamily="49" charset="0"/>
              </a:rPr>
              <a:t>(‘Japan')</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1</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then compare the index if its positive or if it gave an error and then confirm whether ‘Japan’ exists or not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993448" cy="646331"/>
          </a:xfrm>
          <a:prstGeom prst="rect">
            <a:avLst/>
          </a:prstGeom>
          <a:noFill/>
        </p:spPr>
        <p:txBody>
          <a:bodyPr wrap="none" rtlCol="0">
            <a:spAutoFit/>
          </a:bodyPr>
          <a:lstStyle/>
          <a:p>
            <a:r>
              <a:rPr lang="en-US" sz="3600" b="1" dirty="0" smtClean="0">
                <a:solidFill>
                  <a:srgbClr val="3A6F9B"/>
                </a:solidFill>
                <a:latin typeface="+mj-lt"/>
              </a:rPr>
              <a:t>Lists – Copying</a:t>
            </a:r>
            <a:endParaRPr lang="en-US" sz="3600" b="1" dirty="0">
              <a:solidFill>
                <a:srgbClr val="3A6F9B"/>
              </a:solidFill>
              <a:latin typeface="+mj-lt"/>
            </a:endParaRPr>
          </a:p>
        </p:txBody>
      </p:sp>
      <p:sp>
        <p:nvSpPr>
          <p:cNvPr id="9" name="Rectangle 8"/>
          <p:cNvSpPr/>
          <p:nvPr/>
        </p:nvSpPr>
        <p:spPr>
          <a:xfrm>
            <a:off x="152400" y="1866900"/>
            <a:ext cx="4343400" cy="3276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['India', 'Japan', 'China', 'UK', 'USA']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 = 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['India', 'Japan', 'China', 'UK', 'USA']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a[1] = 'Nigeria'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['India', 'Nigeria', 'China', 'UK', 'USA']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['India', 'Nigeria', 'China', 'UK', 'USA']</a:t>
            </a:r>
            <a:endParaRPr lang="pt-BR" sz="1600" dirty="0" smtClean="0">
              <a:solidFill>
                <a:srgbClr val="3A6F9B"/>
              </a:solidFill>
              <a:latin typeface="Courier New" pitchFamily="49" charset="0"/>
              <a:cs typeface="Courier New" pitchFamily="49" charset="0"/>
            </a:endParaRPr>
          </a:p>
        </p:txBody>
      </p:sp>
      <p:sp>
        <p:nvSpPr>
          <p:cNvPr id="12" name="Rectangle 11"/>
          <p:cNvSpPr/>
          <p:nvPr/>
        </p:nvSpPr>
        <p:spPr>
          <a:xfrm>
            <a:off x="4648200" y="1866900"/>
            <a:ext cx="4343400" cy="3276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 = list(a)</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c = a[:]</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417760" cy="646331"/>
          </a:xfrm>
          <a:prstGeom prst="rect">
            <a:avLst/>
          </a:prstGeom>
          <a:noFill/>
        </p:spPr>
        <p:txBody>
          <a:bodyPr wrap="none" rtlCol="0">
            <a:spAutoFit/>
          </a:bodyPr>
          <a:lstStyle/>
          <a:p>
            <a:r>
              <a:rPr lang="en-US" sz="3600" b="1" dirty="0" err="1" smtClean="0">
                <a:solidFill>
                  <a:srgbClr val="3A6F9B"/>
                </a:solidFill>
                <a:latin typeface="+mj-lt"/>
              </a:rPr>
              <a:t>Tuples</a:t>
            </a:r>
            <a:endParaRPr lang="en-US" sz="3600" b="1" dirty="0">
              <a:solidFill>
                <a:srgbClr val="3A6F9B"/>
              </a:solidFill>
              <a:latin typeface="+mj-lt"/>
            </a:endParaRPr>
          </a:p>
        </p:txBody>
      </p:sp>
      <p:sp>
        <p:nvSpPr>
          <p:cNvPr id="13" name="TextBox 12"/>
          <p:cNvSpPr txBox="1"/>
          <p:nvPr/>
        </p:nvSpPr>
        <p:spPr>
          <a:xfrm>
            <a:off x="838200" y="1790700"/>
            <a:ext cx="3678443" cy="1477328"/>
          </a:xfrm>
          <a:prstGeom prst="rect">
            <a:avLst/>
          </a:prstGeom>
          <a:noFill/>
        </p:spPr>
        <p:txBody>
          <a:bodyPr wrap="none" rtlCol="0">
            <a:spAutoFit/>
          </a:bodyPr>
          <a:lstStyle/>
          <a:p>
            <a:pPr>
              <a:buClr>
                <a:srgbClr val="FFD32E"/>
              </a:buClr>
              <a:buFont typeface="Wingdings" pitchFamily="2" charset="2"/>
              <a:buChar char="Ø"/>
            </a:pPr>
            <a:r>
              <a:rPr lang="en-US" dirty="0" smtClean="0"/>
              <a:t>Similar to lists</a:t>
            </a:r>
          </a:p>
          <a:p>
            <a:pPr>
              <a:buClr>
                <a:srgbClr val="FFD32E"/>
              </a:buClr>
              <a:buFont typeface="Wingdings" pitchFamily="2" charset="2"/>
              <a:buChar char="Ø"/>
            </a:pPr>
            <a:r>
              <a:rPr lang="en-US" dirty="0" smtClean="0"/>
              <a:t>Uses “(“ and “)” for being and end</a:t>
            </a:r>
          </a:p>
          <a:p>
            <a:pPr>
              <a:buClr>
                <a:srgbClr val="FFD32E"/>
              </a:buClr>
              <a:buFont typeface="Wingdings" pitchFamily="2" charset="2"/>
              <a:buChar char="Ø"/>
            </a:pPr>
            <a:r>
              <a:rPr lang="en-US" dirty="0" err="1" smtClean="0"/>
              <a:t>Tuples</a:t>
            </a:r>
            <a:r>
              <a:rPr lang="en-US" dirty="0" smtClean="0"/>
              <a:t> are Immutable. So they lack </a:t>
            </a:r>
          </a:p>
          <a:p>
            <a:pPr lvl="1">
              <a:buClr>
                <a:srgbClr val="FFD32E"/>
              </a:buClr>
              <a:buFont typeface="Wingdings" pitchFamily="2" charset="2"/>
              <a:buChar char="Ø"/>
            </a:pPr>
            <a:r>
              <a:rPr lang="en-US" dirty="0" smtClean="0"/>
              <a:t>append(), insert(), pop() etc</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417760" cy="646331"/>
          </a:xfrm>
          <a:prstGeom prst="rect">
            <a:avLst/>
          </a:prstGeom>
          <a:noFill/>
        </p:spPr>
        <p:txBody>
          <a:bodyPr wrap="none" rtlCol="0">
            <a:spAutoFit/>
          </a:bodyPr>
          <a:lstStyle/>
          <a:p>
            <a:r>
              <a:rPr lang="en-US" sz="3600" b="1" dirty="0" err="1" smtClean="0">
                <a:solidFill>
                  <a:srgbClr val="3A6F9B"/>
                </a:solidFill>
                <a:latin typeface="+mj-lt"/>
              </a:rPr>
              <a:t>Tuples</a:t>
            </a:r>
            <a:endParaRPr lang="en-US" sz="3600" b="1" dirty="0">
              <a:solidFill>
                <a:srgbClr val="3A6F9B"/>
              </a:solidFill>
              <a:latin typeface="+mj-lt"/>
            </a:endParaRPr>
          </a:p>
        </p:txBody>
      </p:sp>
      <p:sp>
        <p:nvSpPr>
          <p:cNvPr id="9" name="Rectangle 8"/>
          <p:cNvSpPr/>
          <p:nvPr/>
        </p:nvSpPr>
        <p:spPr>
          <a:xfrm>
            <a:off x="152400" y="1485900"/>
            <a:ext cx="89916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a_tuple</a:t>
            </a:r>
            <a:r>
              <a:rPr lang="en-US" sz="1600" b="1" dirty="0" smtClean="0">
                <a:solidFill>
                  <a:schemeClr val="tx1"/>
                </a:solidFill>
                <a:latin typeface="Courier New" pitchFamily="49" charset="0"/>
                <a:cs typeface="Courier New" pitchFamily="49" charset="0"/>
              </a:rPr>
              <a:t>= ()</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a_tuple</a:t>
            </a:r>
            <a:r>
              <a:rPr lang="en-US" sz="1600" b="1" dirty="0" smtClean="0">
                <a:solidFill>
                  <a:schemeClr val="tx1"/>
                </a:solidFill>
                <a:latin typeface="Courier New" pitchFamily="49" charset="0"/>
                <a:cs typeface="Courier New" pitchFamily="49" charset="0"/>
              </a:rPr>
              <a:t> = ('</a:t>
            </a:r>
            <a:r>
              <a:rPr lang="en-US" sz="1600" b="1" dirty="0" err="1" smtClean="0">
                <a:solidFill>
                  <a:schemeClr val="tx1"/>
                </a:solidFill>
                <a:latin typeface="Courier New" pitchFamily="49" charset="0"/>
                <a:cs typeface="Courier New" pitchFamily="49" charset="0"/>
              </a:rPr>
              <a:t>batman','spiderman','superman','ironman</a:t>
            </a:r>
            <a:r>
              <a:rPr lang="en-US" sz="1600" b="1" dirty="0" smtClean="0">
                <a:solidFill>
                  <a:schemeClr val="tx1"/>
                </a:solidFill>
                <a:latin typeface="Courier New" pitchFamily="49" charset="0"/>
                <a:cs typeface="Courier New" pitchFamily="49" charset="0"/>
              </a:rPr>
              <a: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a_tuple</a:t>
            </a:r>
            <a:r>
              <a:rPr lang="en-US" sz="1600" b="1" dirty="0" smtClean="0">
                <a:solidFill>
                  <a:schemeClr val="tx1"/>
                </a:solidFill>
                <a:latin typeface="Courier New" pitchFamily="49" charset="0"/>
                <a:cs typeface="Courier New" pitchFamily="49" charset="0"/>
              </a:rPr>
              <a:t> = 'batman','spiderman','superman','ironman'</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a_tuple</a:t>
            </a:r>
            <a:endParaRPr lang="en-US"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('batman', '</a:t>
            </a:r>
            <a:r>
              <a:rPr lang="en-US" sz="1600" dirty="0" err="1" smtClean="0">
                <a:solidFill>
                  <a:srgbClr val="3A6F9B"/>
                </a:solidFill>
                <a:latin typeface="Courier New" pitchFamily="49" charset="0"/>
                <a:cs typeface="Courier New" pitchFamily="49" charset="0"/>
              </a:rPr>
              <a:t>spiderman</a:t>
            </a:r>
            <a:r>
              <a:rPr lang="en-US" sz="1600" dirty="0" smtClean="0">
                <a:solidFill>
                  <a:srgbClr val="3A6F9B"/>
                </a:solidFill>
                <a:latin typeface="Courier New" pitchFamily="49" charset="0"/>
                <a:cs typeface="Courier New" pitchFamily="49" charset="0"/>
              </a:rPr>
              <a:t>', 'superman', 'ironman')</a:t>
            </a:r>
          </a:p>
          <a:p>
            <a:pPr lvl="0"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type(a_tuple)</a:t>
            </a:r>
          </a:p>
          <a:p>
            <a:pPr lvl="0"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&lt;type 'tuple'&gt;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737305" cy="646331"/>
          </a:xfrm>
          <a:prstGeom prst="rect">
            <a:avLst/>
          </a:prstGeom>
          <a:noFill/>
        </p:spPr>
        <p:txBody>
          <a:bodyPr wrap="none" rtlCol="0">
            <a:spAutoFit/>
          </a:bodyPr>
          <a:lstStyle/>
          <a:p>
            <a:r>
              <a:rPr lang="en-US" sz="3600" b="1" dirty="0" err="1" smtClean="0">
                <a:solidFill>
                  <a:srgbClr val="3A6F9B"/>
                </a:solidFill>
                <a:latin typeface="+mj-lt"/>
              </a:rPr>
              <a:t>Tuples</a:t>
            </a:r>
            <a:r>
              <a:rPr lang="en-US" sz="3600" b="1" dirty="0" smtClean="0">
                <a:solidFill>
                  <a:srgbClr val="3A6F9B"/>
                </a:solidFill>
                <a:latin typeface="+mj-lt"/>
              </a:rPr>
              <a:t> - unpacking</a:t>
            </a:r>
            <a:endParaRPr lang="en-US" sz="3600" b="1" dirty="0">
              <a:solidFill>
                <a:srgbClr val="3A6F9B"/>
              </a:solidFill>
              <a:latin typeface="+mj-lt"/>
            </a:endParaRPr>
          </a:p>
        </p:txBody>
      </p:sp>
      <p:sp>
        <p:nvSpPr>
          <p:cNvPr id="9" name="Rectangle 8"/>
          <p:cNvSpPr/>
          <p:nvPr/>
        </p:nvSpPr>
        <p:spPr>
          <a:xfrm>
            <a:off x="152400" y="1485900"/>
            <a:ext cx="89916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sh1, sh2, sh3, sh4 = </a:t>
            </a:r>
            <a:r>
              <a:rPr lang="en-US" sz="1600" b="1" dirty="0" err="1" smtClean="0">
                <a:solidFill>
                  <a:schemeClr val="tx1"/>
                </a:solidFill>
                <a:latin typeface="Courier New" pitchFamily="49" charset="0"/>
                <a:cs typeface="Courier New" pitchFamily="49" charset="0"/>
              </a:rPr>
              <a:t>a_tuple</a:t>
            </a:r>
            <a:endParaRPr lang="en-US"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print sh1, sh2, sh3, sh4</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batman </a:t>
            </a:r>
            <a:r>
              <a:rPr lang="en-US" sz="1600" dirty="0" err="1" smtClean="0">
                <a:solidFill>
                  <a:srgbClr val="3A6F9B"/>
                </a:solidFill>
                <a:latin typeface="Courier New" pitchFamily="49" charset="0"/>
                <a:cs typeface="Courier New" pitchFamily="49" charset="0"/>
              </a:rPr>
              <a:t>spiderman</a:t>
            </a:r>
            <a:r>
              <a:rPr lang="en-US" sz="1600" dirty="0" smtClean="0">
                <a:solidFill>
                  <a:srgbClr val="3A6F9B"/>
                </a:solidFill>
                <a:latin typeface="Courier New" pitchFamily="49" charset="0"/>
                <a:cs typeface="Courier New" pitchFamily="49" charset="0"/>
              </a:rPr>
              <a:t> superman ironman</a:t>
            </a: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sh1, sh2 = </a:t>
            </a:r>
            <a:r>
              <a:rPr lang="en-US" sz="1600" b="1" dirty="0" err="1" smtClean="0">
                <a:solidFill>
                  <a:schemeClr val="tx1"/>
                </a:solidFill>
                <a:latin typeface="Courier New" pitchFamily="49" charset="0"/>
                <a:cs typeface="Courier New" pitchFamily="49" charset="0"/>
              </a:rPr>
              <a:t>a_tuple</a:t>
            </a:r>
            <a:endParaRPr lang="en-US"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Traceback (most recent call last):</a:t>
            </a: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  File "&lt;pyshell#497&gt;", line 1, in &lt;module&gt;</a:t>
            </a: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    sh1, sh2 = </a:t>
            </a:r>
            <a:r>
              <a:rPr lang="en-US" sz="1600" dirty="0" err="1" smtClean="0">
                <a:solidFill>
                  <a:srgbClr val="FF0000"/>
                </a:solidFill>
                <a:latin typeface="Courier New" pitchFamily="49" charset="0"/>
                <a:cs typeface="Courier New" pitchFamily="49" charset="0"/>
              </a:rPr>
              <a:t>a_tuple</a:t>
            </a:r>
            <a:endParaRPr lang="en-US" sz="1600" dirty="0" smtClean="0">
              <a:solidFill>
                <a:srgbClr val="FF0000"/>
              </a:solidFill>
              <a:latin typeface="Courier New" pitchFamily="49" charset="0"/>
              <a:cs typeface="Courier New" pitchFamily="49" charset="0"/>
            </a:endParaRPr>
          </a:p>
          <a:p>
            <a:pPr lvl="0" eaLnBrk="0" fontAlgn="base" hangingPunct="0">
              <a:spcBef>
                <a:spcPct val="0"/>
              </a:spcBef>
              <a:spcAft>
                <a:spcPct val="0"/>
              </a:spcAft>
            </a:pPr>
            <a:r>
              <a:rPr lang="en-US" sz="1600" dirty="0" err="1" smtClean="0">
                <a:solidFill>
                  <a:srgbClr val="FF0000"/>
                </a:solidFill>
                <a:latin typeface="Courier New" pitchFamily="49" charset="0"/>
                <a:cs typeface="Courier New" pitchFamily="49" charset="0"/>
              </a:rPr>
              <a:t>ValueError</a:t>
            </a:r>
            <a:r>
              <a:rPr lang="en-US" sz="1600" dirty="0" smtClean="0">
                <a:solidFill>
                  <a:srgbClr val="FF0000"/>
                </a:solidFill>
                <a:latin typeface="Courier New" pitchFamily="49" charset="0"/>
                <a:cs typeface="Courier New" pitchFamily="49" charset="0"/>
              </a:rPr>
              <a:t>: too many values to unpack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614772" cy="646331"/>
          </a:xfrm>
          <a:prstGeom prst="rect">
            <a:avLst/>
          </a:prstGeom>
          <a:noFill/>
        </p:spPr>
        <p:txBody>
          <a:bodyPr wrap="none" rtlCol="0">
            <a:spAutoFit/>
          </a:bodyPr>
          <a:lstStyle/>
          <a:p>
            <a:r>
              <a:rPr lang="en-US" sz="3600" b="1" dirty="0" smtClean="0">
                <a:solidFill>
                  <a:srgbClr val="3A6F9B"/>
                </a:solidFill>
                <a:latin typeface="+mj-lt"/>
              </a:rPr>
              <a:t>Course Objectives</a:t>
            </a:r>
            <a:endParaRPr lang="en-US" sz="3600" b="1" dirty="0">
              <a:solidFill>
                <a:srgbClr val="3A6F9B"/>
              </a:solidFill>
              <a:latin typeface="+mj-lt"/>
            </a:endParaRPr>
          </a:p>
        </p:txBody>
      </p:sp>
      <p:pic>
        <p:nvPicPr>
          <p:cNvPr id="9" name="Picture 8" descr="py-orange-objective.png"/>
          <p:cNvPicPr>
            <a:picLocks noChangeAspect="1"/>
          </p:cNvPicPr>
          <p:nvPr/>
        </p:nvPicPr>
        <p:blipFill>
          <a:blip r:embed="rId2" cstate="print"/>
          <a:stretch>
            <a:fillRect/>
          </a:stretch>
        </p:blipFill>
        <p:spPr>
          <a:xfrm>
            <a:off x="533400" y="876300"/>
            <a:ext cx="609600" cy="609600"/>
          </a:xfrm>
          <a:prstGeom prst="rect">
            <a:avLst/>
          </a:prstGeom>
        </p:spPr>
      </p:pic>
      <p:sp>
        <p:nvSpPr>
          <p:cNvPr id="13" name="TextBox 12"/>
          <p:cNvSpPr txBox="1"/>
          <p:nvPr/>
        </p:nvSpPr>
        <p:spPr>
          <a:xfrm>
            <a:off x="609600" y="1866901"/>
            <a:ext cx="5562600" cy="1754326"/>
          </a:xfrm>
          <a:prstGeom prst="rect">
            <a:avLst/>
          </a:prstGeom>
          <a:noFill/>
        </p:spPr>
        <p:txBody>
          <a:bodyPr wrap="square" rtlCol="0">
            <a:spAutoFit/>
          </a:bodyPr>
          <a:lstStyle/>
          <a:p>
            <a:pPr>
              <a:lnSpc>
                <a:spcPct val="150000"/>
              </a:lnSpc>
              <a:buClr>
                <a:srgbClr val="FFD32E"/>
              </a:buClr>
              <a:buFont typeface="Wingdings" pitchFamily="2" charset="2"/>
              <a:buChar char="Ø"/>
            </a:pPr>
            <a:r>
              <a:rPr lang="en-US" sz="2400" b="1" dirty="0" smtClean="0">
                <a:solidFill>
                  <a:srgbClr val="3A6F9B"/>
                </a:solidFill>
              </a:rPr>
              <a:t>At ease with python programming</a:t>
            </a:r>
          </a:p>
          <a:p>
            <a:pPr>
              <a:lnSpc>
                <a:spcPct val="150000"/>
              </a:lnSpc>
              <a:buClr>
                <a:srgbClr val="FFD32E"/>
              </a:buClr>
              <a:buFont typeface="Wingdings" pitchFamily="2" charset="2"/>
              <a:buChar char="Ø"/>
            </a:pPr>
            <a:r>
              <a:rPr lang="en-US" sz="2400" b="1" dirty="0" smtClean="0">
                <a:solidFill>
                  <a:srgbClr val="3A6F9B"/>
                </a:solidFill>
              </a:rPr>
              <a:t>Pythonic way of coding</a:t>
            </a:r>
          </a:p>
          <a:p>
            <a:pPr>
              <a:lnSpc>
                <a:spcPct val="150000"/>
              </a:lnSpc>
              <a:buClr>
                <a:srgbClr val="FFD32E"/>
              </a:buClr>
              <a:buFont typeface="Wingdings" pitchFamily="2" charset="2"/>
              <a:buChar char="Ø"/>
            </a:pPr>
            <a:r>
              <a:rPr lang="en-US" sz="2400" b="1" dirty="0" smtClean="0">
                <a:solidFill>
                  <a:srgbClr val="3A6F9B"/>
                </a:solidFill>
              </a:rPr>
              <a:t>Learn OOP in python</a:t>
            </a:r>
            <a:endParaRPr lang="en-US" dirty="0"/>
          </a:p>
        </p:txBody>
      </p:sp>
      <p:pic>
        <p:nvPicPr>
          <p:cNvPr id="14" name="Picture 13" descr="python-logo.png"/>
          <p:cNvPicPr>
            <a:picLocks noChangeAspect="1"/>
          </p:cNvPicPr>
          <p:nvPr/>
        </p:nvPicPr>
        <p:blipFill>
          <a:blip r:embed="rId3" cstate="print"/>
          <a:stretch>
            <a:fillRect/>
          </a:stretch>
        </p:blipFill>
        <p:spPr>
          <a:xfrm>
            <a:off x="6553200" y="2019300"/>
            <a:ext cx="1676400" cy="16764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441187" cy="646331"/>
          </a:xfrm>
          <a:prstGeom prst="rect">
            <a:avLst/>
          </a:prstGeom>
          <a:noFill/>
        </p:spPr>
        <p:txBody>
          <a:bodyPr wrap="none" rtlCol="0">
            <a:spAutoFit/>
          </a:bodyPr>
          <a:lstStyle/>
          <a:p>
            <a:r>
              <a:rPr lang="en-US" sz="3600" b="1" dirty="0" err="1" smtClean="0">
                <a:solidFill>
                  <a:srgbClr val="3A6F9B"/>
                </a:solidFill>
                <a:latin typeface="+mj-lt"/>
              </a:rPr>
              <a:t>Tuples</a:t>
            </a:r>
            <a:r>
              <a:rPr lang="en-US" sz="3600" b="1" dirty="0" smtClean="0">
                <a:solidFill>
                  <a:srgbClr val="3A6F9B"/>
                </a:solidFill>
                <a:latin typeface="+mj-lt"/>
              </a:rPr>
              <a:t> – Slicing is same as in lists</a:t>
            </a:r>
            <a:endParaRPr lang="en-US" sz="3600" b="1" dirty="0">
              <a:solidFill>
                <a:srgbClr val="3A6F9B"/>
              </a:solidFill>
              <a:latin typeface="+mj-lt"/>
            </a:endParaRPr>
          </a:p>
        </p:txBody>
      </p:sp>
      <p:sp>
        <p:nvSpPr>
          <p:cNvPr id="9" name="Rectangle 8"/>
          <p:cNvSpPr/>
          <p:nvPr/>
        </p:nvSpPr>
        <p:spPr>
          <a:xfrm>
            <a:off x="152400" y="1485900"/>
            <a:ext cx="89916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a_tuple</a:t>
            </a:r>
            <a:r>
              <a:rPr lang="en-US" sz="1600" b="1" dirty="0" smtClean="0">
                <a:solidFill>
                  <a:schemeClr val="tx1"/>
                </a:solidFill>
                <a:latin typeface="Courier New" pitchFamily="49" charset="0"/>
                <a:cs typeface="Courier New" pitchFamily="49" charset="0"/>
              </a:rPr>
              <a:t>[1:2]</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a:t>
            </a:r>
            <a:r>
              <a:rPr lang="en-US" sz="1600" dirty="0" err="1" smtClean="0">
                <a:solidFill>
                  <a:srgbClr val="3A6F9B"/>
                </a:solidFill>
                <a:latin typeface="Courier New" pitchFamily="49" charset="0"/>
                <a:cs typeface="Courier New" pitchFamily="49" charset="0"/>
              </a:rPr>
              <a:t>spiderman</a:t>
            </a:r>
            <a:r>
              <a:rPr lang="en-US" sz="1600" dirty="0" smtClean="0">
                <a:solidFill>
                  <a:srgbClr val="3A6F9B"/>
                </a:solidFill>
                <a:latin typeface="Courier New" pitchFamily="49" charset="0"/>
                <a:cs typeface="Courier New" pitchFamily="49" charset="0"/>
              </a:rPr>
              <a: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a_tuple</a:t>
            </a:r>
            <a:r>
              <a:rPr lang="en-US" sz="1600" b="1" dirty="0" smtClean="0">
                <a:solidFill>
                  <a:schemeClr val="tx1"/>
                </a:solidFill>
                <a:latin typeface="Courier New" pitchFamily="49" charset="0"/>
                <a:cs typeface="Courier New" pitchFamily="49" charset="0"/>
              </a:rPr>
              <a:t>[1:]</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a:t>
            </a:r>
            <a:r>
              <a:rPr lang="en-US" sz="1600" dirty="0" err="1" smtClean="0">
                <a:solidFill>
                  <a:srgbClr val="3A6F9B"/>
                </a:solidFill>
                <a:latin typeface="Courier New" pitchFamily="49" charset="0"/>
                <a:cs typeface="Courier New" pitchFamily="49" charset="0"/>
              </a:rPr>
              <a:t>spiderman</a:t>
            </a:r>
            <a:r>
              <a:rPr lang="en-US" sz="1600" dirty="0" smtClean="0">
                <a:solidFill>
                  <a:srgbClr val="3A6F9B"/>
                </a:solidFill>
                <a:latin typeface="Courier New" pitchFamily="49" charset="0"/>
                <a:cs typeface="Courier New" pitchFamily="49" charset="0"/>
              </a:rPr>
              <a:t>', 'superman', 'ironman')</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a_tuple</a:t>
            </a:r>
            <a:r>
              <a:rPr lang="en-US" sz="1600" b="1" dirty="0" smtClean="0">
                <a:solidFill>
                  <a:schemeClr val="tx1"/>
                </a:solidFill>
                <a:latin typeface="Courier New" pitchFamily="49" charset="0"/>
                <a:cs typeface="Courier New" pitchFamily="49" charset="0"/>
              </a:rPr>
              <a:t>[1:100]</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a:t>
            </a:r>
            <a:r>
              <a:rPr lang="en-US" sz="1600" dirty="0" err="1" smtClean="0">
                <a:solidFill>
                  <a:srgbClr val="3A6F9B"/>
                </a:solidFill>
                <a:latin typeface="Courier New" pitchFamily="49" charset="0"/>
                <a:cs typeface="Courier New" pitchFamily="49" charset="0"/>
              </a:rPr>
              <a:t>spiderman</a:t>
            </a:r>
            <a:r>
              <a:rPr lang="en-US" sz="1600" dirty="0" smtClean="0">
                <a:solidFill>
                  <a:srgbClr val="3A6F9B"/>
                </a:solidFill>
                <a:latin typeface="Courier New" pitchFamily="49" charset="0"/>
                <a:cs typeface="Courier New" pitchFamily="49" charset="0"/>
              </a:rPr>
              <a:t>', 'superman', 'ironman')</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a_tuple</a:t>
            </a:r>
            <a:r>
              <a:rPr lang="en-US" sz="1600" b="1" dirty="0" smtClean="0">
                <a:solidFill>
                  <a:schemeClr val="tx1"/>
                </a:solidFill>
                <a:latin typeface="Courier New" pitchFamily="49" charset="0"/>
                <a:cs typeface="Courier New" pitchFamily="49" charset="0"/>
              </a:rPr>
              <a:t>[1::2]</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a:t>
            </a:r>
            <a:r>
              <a:rPr lang="en-US" sz="1600" dirty="0" err="1" smtClean="0">
                <a:solidFill>
                  <a:srgbClr val="3A6F9B"/>
                </a:solidFill>
                <a:latin typeface="Courier New" pitchFamily="49" charset="0"/>
                <a:cs typeface="Courier New" pitchFamily="49" charset="0"/>
              </a:rPr>
              <a:t>spiderman</a:t>
            </a:r>
            <a:r>
              <a:rPr lang="en-US" sz="1600" dirty="0" smtClean="0">
                <a:solidFill>
                  <a:srgbClr val="3A6F9B"/>
                </a:solidFill>
                <a:latin typeface="Courier New" pitchFamily="49" charset="0"/>
                <a:cs typeface="Courier New" pitchFamily="49" charset="0"/>
              </a:rPr>
              <a:t>', 'ironman')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712474" cy="646331"/>
          </a:xfrm>
          <a:prstGeom prst="rect">
            <a:avLst/>
          </a:prstGeom>
          <a:noFill/>
        </p:spPr>
        <p:txBody>
          <a:bodyPr wrap="none" rtlCol="0">
            <a:spAutoFit/>
          </a:bodyPr>
          <a:lstStyle/>
          <a:p>
            <a:r>
              <a:rPr lang="en-US" sz="3600" b="1" dirty="0" err="1" smtClean="0">
                <a:solidFill>
                  <a:srgbClr val="3A6F9B"/>
                </a:solidFill>
                <a:latin typeface="+mj-lt"/>
              </a:rPr>
              <a:t>Tuple</a:t>
            </a:r>
            <a:r>
              <a:rPr lang="en-US" sz="3600" b="1" dirty="0" smtClean="0">
                <a:solidFill>
                  <a:srgbClr val="3A6F9B"/>
                </a:solidFill>
                <a:latin typeface="+mj-lt"/>
              </a:rPr>
              <a:t> Vs Lists</a:t>
            </a:r>
            <a:endParaRPr lang="en-US" sz="3600" b="1" dirty="0">
              <a:solidFill>
                <a:srgbClr val="3A6F9B"/>
              </a:solidFill>
              <a:latin typeface="+mj-lt"/>
            </a:endParaRPr>
          </a:p>
        </p:txBody>
      </p:sp>
      <p:sp>
        <p:nvSpPr>
          <p:cNvPr id="10" name="TextBox 9"/>
          <p:cNvSpPr txBox="1"/>
          <p:nvPr/>
        </p:nvSpPr>
        <p:spPr>
          <a:xfrm>
            <a:off x="838200" y="1790700"/>
            <a:ext cx="4904099" cy="1200329"/>
          </a:xfrm>
          <a:prstGeom prst="rect">
            <a:avLst/>
          </a:prstGeom>
          <a:noFill/>
        </p:spPr>
        <p:txBody>
          <a:bodyPr wrap="none" rtlCol="0">
            <a:spAutoFit/>
          </a:bodyPr>
          <a:lstStyle/>
          <a:p>
            <a:pPr>
              <a:buClr>
                <a:srgbClr val="FFD32E"/>
              </a:buClr>
              <a:buFont typeface="Wingdings" pitchFamily="2" charset="2"/>
              <a:buChar char="Ø"/>
            </a:pPr>
            <a:r>
              <a:rPr lang="en-US" dirty="0" smtClean="0"/>
              <a:t>Uses lesser space</a:t>
            </a:r>
          </a:p>
          <a:p>
            <a:pPr>
              <a:buClr>
                <a:srgbClr val="FFD32E"/>
              </a:buClr>
              <a:buFont typeface="Wingdings" pitchFamily="2" charset="2"/>
              <a:buChar char="Ø"/>
            </a:pPr>
            <a:r>
              <a:rPr lang="en-US" dirty="0" smtClean="0"/>
              <a:t>Immutable and hence cannot change by mistake</a:t>
            </a:r>
          </a:p>
          <a:p>
            <a:pPr>
              <a:buClr>
                <a:srgbClr val="FFD32E"/>
              </a:buClr>
              <a:buFont typeface="Wingdings" pitchFamily="2" charset="2"/>
              <a:buChar char="Ø"/>
            </a:pPr>
            <a:r>
              <a:rPr lang="en-US" dirty="0" smtClean="0"/>
              <a:t>Function arguments are passed as </a:t>
            </a:r>
            <a:r>
              <a:rPr lang="en-US" dirty="0" err="1" smtClean="0"/>
              <a:t>tuples</a:t>
            </a:r>
            <a:endParaRPr lang="en-US"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476960" cy="646331"/>
          </a:xfrm>
          <a:prstGeom prst="rect">
            <a:avLst/>
          </a:prstGeom>
          <a:noFill/>
        </p:spPr>
        <p:txBody>
          <a:bodyPr wrap="none" rtlCol="0">
            <a:spAutoFit/>
          </a:bodyPr>
          <a:lstStyle/>
          <a:p>
            <a:r>
              <a:rPr lang="en-US" sz="3600" b="1" dirty="0" smtClean="0">
                <a:solidFill>
                  <a:srgbClr val="3A6F9B"/>
                </a:solidFill>
                <a:latin typeface="+mj-lt"/>
              </a:rPr>
              <a:t>Dictionaries</a:t>
            </a:r>
            <a:endParaRPr lang="en-US" sz="3600" b="1" dirty="0">
              <a:solidFill>
                <a:srgbClr val="3A6F9B"/>
              </a:solidFill>
              <a:latin typeface="+mj-lt"/>
            </a:endParaRPr>
          </a:p>
        </p:txBody>
      </p:sp>
      <p:sp>
        <p:nvSpPr>
          <p:cNvPr id="10" name="TextBox 9"/>
          <p:cNvSpPr txBox="1"/>
          <p:nvPr/>
        </p:nvSpPr>
        <p:spPr>
          <a:xfrm>
            <a:off x="838200" y="1790700"/>
            <a:ext cx="6937797" cy="1477328"/>
          </a:xfrm>
          <a:prstGeom prst="rect">
            <a:avLst/>
          </a:prstGeom>
          <a:noFill/>
        </p:spPr>
        <p:txBody>
          <a:bodyPr wrap="none" rtlCol="0">
            <a:spAutoFit/>
          </a:bodyPr>
          <a:lstStyle/>
          <a:p>
            <a:pPr>
              <a:buClr>
                <a:srgbClr val="FFD32E"/>
              </a:buClr>
              <a:buFont typeface="Wingdings" pitchFamily="2" charset="2"/>
              <a:buChar char="Ø"/>
            </a:pPr>
            <a:r>
              <a:rPr lang="en-US" dirty="0" smtClean="0"/>
              <a:t>Uses key value pairs instead of index</a:t>
            </a:r>
          </a:p>
          <a:p>
            <a:pPr>
              <a:buClr>
                <a:srgbClr val="FFD32E"/>
              </a:buClr>
              <a:buFont typeface="Wingdings" pitchFamily="2" charset="2"/>
              <a:buChar char="Ø"/>
            </a:pPr>
            <a:r>
              <a:rPr lang="en-US" dirty="0" smtClean="0"/>
              <a:t>Similar to associative array (PHP), hash maps (Java) of other languages</a:t>
            </a:r>
          </a:p>
          <a:p>
            <a:pPr>
              <a:buClr>
                <a:srgbClr val="FFD32E"/>
              </a:buClr>
              <a:buFont typeface="Wingdings" pitchFamily="2" charset="2"/>
              <a:buChar char="Ø"/>
            </a:pPr>
            <a:r>
              <a:rPr lang="en-US" dirty="0" smtClean="0"/>
              <a:t>Mutable data structure =&gt; can change its values</a:t>
            </a:r>
          </a:p>
          <a:p>
            <a:pPr>
              <a:buClr>
                <a:srgbClr val="FFD32E"/>
              </a:buClr>
              <a:buFont typeface="Wingdings" pitchFamily="2" charset="2"/>
              <a:buChar char="Ø"/>
            </a:pPr>
            <a:r>
              <a:rPr lang="en-US" dirty="0" smtClean="0"/>
              <a:t>Uses “{“ and “}” to define its being and end</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166427" cy="646331"/>
          </a:xfrm>
          <a:prstGeom prst="rect">
            <a:avLst/>
          </a:prstGeom>
          <a:noFill/>
        </p:spPr>
        <p:txBody>
          <a:bodyPr wrap="none" rtlCol="0">
            <a:spAutoFit/>
          </a:bodyPr>
          <a:lstStyle/>
          <a:p>
            <a:r>
              <a:rPr lang="en-US" sz="3600" b="1" dirty="0" smtClean="0">
                <a:solidFill>
                  <a:srgbClr val="3A6F9B"/>
                </a:solidFill>
                <a:latin typeface="+mj-lt"/>
              </a:rPr>
              <a:t>Dictionary</a:t>
            </a:r>
            <a:endParaRPr lang="en-US" sz="3600" b="1" dirty="0">
              <a:solidFill>
                <a:srgbClr val="3A6F9B"/>
              </a:solidFill>
              <a:latin typeface="+mj-lt"/>
            </a:endParaRPr>
          </a:p>
        </p:txBody>
      </p:sp>
      <p:sp>
        <p:nvSpPr>
          <p:cNvPr id="9" name="Rectangle 8"/>
          <p:cNvSpPr/>
          <p:nvPr/>
        </p:nvSpPr>
        <p:spPr>
          <a:xfrm>
            <a:off x="152400" y="1485900"/>
            <a:ext cx="8991600" cy="42291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a_d</a:t>
            </a:r>
            <a:r>
              <a:rPr lang="en-US" sz="1600" b="1" dirty="0" smtClean="0">
                <a:solidFill>
                  <a:schemeClr val="tx1"/>
                </a:solidFill>
                <a:latin typeface="Courier New" pitchFamily="49" charset="0"/>
                <a:cs typeface="Courier New" pitchFamily="49" charset="0"/>
              </a:rPr>
              <a:t> = {1:'January', 2:'February', 3:'March'}</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a_d</a:t>
            </a:r>
            <a:endParaRPr lang="en-US"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{1: 'January', 2: 'February', 3: 'March'}</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type(</a:t>
            </a:r>
            <a:r>
              <a:rPr lang="en-US" sz="1600" b="1" dirty="0" err="1" smtClean="0">
                <a:solidFill>
                  <a:schemeClr val="tx1"/>
                </a:solidFill>
                <a:latin typeface="Courier New" pitchFamily="49" charset="0"/>
                <a:cs typeface="Courier New" pitchFamily="49" charset="0"/>
              </a:rPr>
              <a:t>a_d</a:t>
            </a:r>
            <a:r>
              <a:rPr lang="en-US" sz="1600" b="1" dirty="0" smtClean="0">
                <a:solidFill>
                  <a:schemeClr val="tx1"/>
                </a:solidFill>
                <a:latin typeface="Courier New" pitchFamily="49" charset="0"/>
                <a:cs typeface="Courier New" pitchFamily="49" charset="0"/>
              </a:rPr>
              <a:t>)</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&lt;type '</a:t>
            </a:r>
            <a:r>
              <a:rPr lang="en-US" sz="1600" dirty="0" err="1" smtClean="0">
                <a:solidFill>
                  <a:srgbClr val="3A6F9B"/>
                </a:solidFill>
                <a:latin typeface="Courier New" pitchFamily="49" charset="0"/>
                <a:cs typeface="Courier New" pitchFamily="49" charset="0"/>
              </a:rPr>
              <a:t>dict</a:t>
            </a:r>
            <a:r>
              <a:rPr lang="en-US" sz="1600" dirty="0" smtClean="0">
                <a:solidFill>
                  <a:srgbClr val="3A6F9B"/>
                </a:solidFill>
                <a:latin typeface="Courier New" pitchFamily="49" charset="0"/>
                <a:cs typeface="Courier New" pitchFamily="49" charset="0"/>
              </a:rPr>
              <a:t>'&gt;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[1,2,3,4,5,6,7]</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dict</a:t>
            </a:r>
            <a:r>
              <a:rPr lang="en-US" sz="1600" b="1" dirty="0" smtClean="0">
                <a:solidFill>
                  <a:schemeClr val="tx1"/>
                </a:solidFill>
                <a:latin typeface="Courier New" pitchFamily="49" charset="0"/>
                <a:cs typeface="Courier New" pitchFamily="49" charset="0"/>
              </a:rPr>
              <a:t>(a)</a:t>
            </a: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Traceback (most recent call last):</a:t>
            </a: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  File "&lt;pyshell#525&gt;", line 1, in &lt;module&gt;</a:t>
            </a: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    </a:t>
            </a:r>
            <a:r>
              <a:rPr lang="en-US" sz="1600" dirty="0" err="1" smtClean="0">
                <a:solidFill>
                  <a:srgbClr val="FF0000"/>
                </a:solidFill>
                <a:latin typeface="Courier New" pitchFamily="49" charset="0"/>
                <a:cs typeface="Courier New" pitchFamily="49" charset="0"/>
              </a:rPr>
              <a:t>dict</a:t>
            </a:r>
            <a:r>
              <a:rPr lang="en-US" sz="1600" dirty="0" smtClean="0">
                <a:solidFill>
                  <a:srgbClr val="FF0000"/>
                </a:solidFill>
                <a:latin typeface="Courier New" pitchFamily="49" charset="0"/>
                <a:cs typeface="Courier New" pitchFamily="49" charset="0"/>
              </a:rPr>
              <a:t>(a)</a:t>
            </a:r>
          </a:p>
          <a:p>
            <a:pPr lvl="0"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TypeError: cannot convert dictionary update sequence element #0 to a sequence</a:t>
            </a:r>
          </a:p>
          <a:p>
            <a:pPr lvl="0" eaLnBrk="0" fontAlgn="base" hangingPunct="0">
              <a:spcBef>
                <a:spcPct val="0"/>
              </a:spcBef>
              <a:spcAft>
                <a:spcPct val="0"/>
              </a:spcAft>
            </a:pPr>
            <a:r>
              <a:rPr lang="en-US" sz="1600" b="1" dirty="0" smtClean="0">
                <a:solidFill>
                  <a:srgbClr val="34495E"/>
                </a:solidFill>
                <a:latin typeface="Courier New" pitchFamily="49" charset="0"/>
                <a:cs typeface="Courier New" pitchFamily="49" charset="0"/>
              </a:rPr>
              <a:t>&gt;&gt;&gt; a = [[1,2],[3,4],[5,6]]</a:t>
            </a:r>
          </a:p>
          <a:p>
            <a:pPr lvl="0" eaLnBrk="0" fontAlgn="base" hangingPunct="0">
              <a:spcBef>
                <a:spcPct val="0"/>
              </a:spcBef>
              <a:spcAft>
                <a:spcPct val="0"/>
              </a:spcAft>
            </a:pPr>
            <a:r>
              <a:rPr lang="en-US" sz="1600" b="1" dirty="0" smtClean="0">
                <a:solidFill>
                  <a:srgbClr val="34495E"/>
                </a:solidFill>
                <a:latin typeface="Courier New" pitchFamily="49" charset="0"/>
                <a:cs typeface="Courier New" pitchFamily="49" charset="0"/>
              </a:rPr>
              <a:t>&gt;&gt;&gt; </a:t>
            </a:r>
            <a:r>
              <a:rPr lang="en-US" sz="1600" b="1" dirty="0" err="1" smtClean="0">
                <a:solidFill>
                  <a:srgbClr val="34495E"/>
                </a:solidFill>
                <a:latin typeface="Courier New" pitchFamily="49" charset="0"/>
                <a:cs typeface="Courier New" pitchFamily="49" charset="0"/>
              </a:rPr>
              <a:t>dict</a:t>
            </a:r>
            <a:r>
              <a:rPr lang="en-US" sz="1600" b="1" dirty="0" smtClean="0">
                <a:solidFill>
                  <a:srgbClr val="34495E"/>
                </a:solidFill>
                <a:latin typeface="Courier New" pitchFamily="49" charset="0"/>
                <a:cs typeface="Courier New" pitchFamily="49" charset="0"/>
              </a:rPr>
              <a:t>(a)</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{1: 2, 3: 4, 5: 6}</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281848" cy="646331"/>
          </a:xfrm>
          <a:prstGeom prst="rect">
            <a:avLst/>
          </a:prstGeom>
          <a:noFill/>
        </p:spPr>
        <p:txBody>
          <a:bodyPr wrap="none" rtlCol="0">
            <a:spAutoFit/>
          </a:bodyPr>
          <a:lstStyle/>
          <a:p>
            <a:r>
              <a:rPr lang="en-US" sz="3600" b="1" dirty="0" smtClean="0">
                <a:solidFill>
                  <a:srgbClr val="3A6F9B"/>
                </a:solidFill>
                <a:latin typeface="+mj-lt"/>
              </a:rPr>
              <a:t>Dictionary – accessing elements</a:t>
            </a:r>
            <a:endParaRPr lang="en-US" sz="3600" b="1" dirty="0">
              <a:solidFill>
                <a:srgbClr val="3A6F9B"/>
              </a:solidFill>
              <a:latin typeface="+mj-lt"/>
            </a:endParaRPr>
          </a:p>
        </p:txBody>
      </p:sp>
      <p:sp>
        <p:nvSpPr>
          <p:cNvPr id="9" name="Rectangle 8"/>
          <p:cNvSpPr/>
          <p:nvPr/>
        </p:nvSpPr>
        <p:spPr>
          <a:xfrm>
            <a:off x="152400" y="1485900"/>
            <a:ext cx="8991600" cy="38862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a_d</a:t>
            </a:r>
            <a:r>
              <a:rPr lang="en-US" sz="1600" b="1" dirty="0" smtClean="0">
                <a:solidFill>
                  <a:schemeClr val="tx1"/>
                </a:solidFill>
                <a:latin typeface="Courier New" pitchFamily="49" charset="0"/>
                <a:cs typeface="Courier New" pitchFamily="49" charset="0"/>
              </a:rPr>
              <a:t> = {'name': 'Aditya', 'email' : 'sp.aditya@gmail.com'}</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len</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a_d</a:t>
            </a:r>
            <a:r>
              <a:rPr lang="en-US" sz="1600" b="1" dirty="0" smtClean="0">
                <a:solidFill>
                  <a:schemeClr val="tx1"/>
                </a:solidFill>
                <a:latin typeface="Courier New" pitchFamily="49" charset="0"/>
                <a:cs typeface="Courier New" pitchFamily="49" charset="0"/>
              </a:rPr>
              <a:t>)</a:t>
            </a:r>
          </a:p>
          <a:p>
            <a:pPr lvl="0"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2</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a_d</a:t>
            </a:r>
            <a:r>
              <a:rPr lang="en-US" sz="1600" b="1" dirty="0" smtClean="0">
                <a:solidFill>
                  <a:schemeClr val="tx1"/>
                </a:solidFill>
                <a:latin typeface="Courier New" pitchFamily="49" charset="0"/>
                <a:cs typeface="Courier New" pitchFamily="49" charset="0"/>
              </a:rPr>
              <a:t>['name']</a:t>
            </a:r>
          </a:p>
          <a:p>
            <a:pPr lvl="0"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'Aditya'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keystr</a:t>
            </a:r>
            <a:r>
              <a:rPr lang="en-US" sz="1600" b="1" dirty="0" smtClean="0">
                <a:solidFill>
                  <a:schemeClr val="tx1"/>
                </a:solidFill>
                <a:latin typeface="Courier New" pitchFamily="49" charset="0"/>
                <a:cs typeface="Courier New" pitchFamily="49" charset="0"/>
              </a:rPr>
              <a:t> = 'name'</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a_d</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keystr</a:t>
            </a:r>
            <a:r>
              <a:rPr lang="en-US" sz="1600" b="1" dirty="0" smtClean="0">
                <a:solidFill>
                  <a:schemeClr val="tx1"/>
                </a:solidFill>
                <a:latin typeface="Courier New" pitchFamily="49" charset="0"/>
                <a:cs typeface="Courier New" pitchFamily="49" charset="0"/>
              </a:rPr>
              <a:t>]</a:t>
            </a:r>
          </a:p>
          <a:p>
            <a:pPr lvl="0"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'Aditya‘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a_d</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keystr</a:t>
            </a:r>
            <a:r>
              <a:rPr lang="en-US" sz="1600" b="1" dirty="0" smtClean="0">
                <a:solidFill>
                  <a:schemeClr val="tx1"/>
                </a:solidFill>
                <a:latin typeface="Courier New" pitchFamily="49" charset="0"/>
                <a:cs typeface="Courier New" pitchFamily="49" charset="0"/>
              </a:rPr>
              <a:t>]="Aditya </a:t>
            </a:r>
            <a:r>
              <a:rPr lang="en-US" sz="1600" b="1" dirty="0" err="1" smtClean="0">
                <a:solidFill>
                  <a:schemeClr val="tx1"/>
                </a:solidFill>
                <a:latin typeface="Courier New" pitchFamily="49" charset="0"/>
                <a:cs typeface="Courier New" pitchFamily="49" charset="0"/>
              </a:rPr>
              <a:t>Prabhakara</a:t>
            </a:r>
            <a:r>
              <a:rPr lang="en-US" sz="1600" b="1" dirty="0" smtClean="0">
                <a:solidFill>
                  <a:schemeClr val="tx1"/>
                </a:solidFill>
                <a:latin typeface="Courier New" pitchFamily="49" charset="0"/>
                <a:cs typeface="Courier New" pitchFamily="49" charset="0"/>
              </a:rPr>
              <a: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a_d</a:t>
            </a:r>
            <a:endParaRPr lang="en-US"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{'name': 'Aditya </a:t>
            </a:r>
            <a:r>
              <a:rPr lang="en-US" sz="1600" dirty="0" err="1" smtClean="0">
                <a:solidFill>
                  <a:srgbClr val="3A6F9B"/>
                </a:solidFill>
                <a:latin typeface="Courier New" pitchFamily="49" charset="0"/>
                <a:cs typeface="Courier New" pitchFamily="49" charset="0"/>
              </a:rPr>
              <a:t>Prabhakara</a:t>
            </a:r>
            <a:r>
              <a:rPr lang="en-US" sz="1600" dirty="0" smtClean="0">
                <a:solidFill>
                  <a:srgbClr val="3A6F9B"/>
                </a:solidFill>
                <a:latin typeface="Courier New" pitchFamily="49" charset="0"/>
                <a:cs typeface="Courier New" pitchFamily="49" charset="0"/>
              </a:rPr>
              <a:t>', 'email': 'sp.aditya@gmail.com'}</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a_d</a:t>
            </a:r>
            <a:r>
              <a:rPr lang="en-US" sz="1600" b="1" dirty="0" smtClean="0">
                <a:solidFill>
                  <a:schemeClr val="tx1"/>
                </a:solidFill>
                <a:latin typeface="Courier New" pitchFamily="49" charset="0"/>
                <a:cs typeface="Courier New" pitchFamily="49" charset="0"/>
              </a:rPr>
              <a:t>['city'] = "Bangalore"</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a_d</a:t>
            </a:r>
            <a:endParaRPr lang="en-US"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{'city': 'Bangalore', 'name': 'Aditya </a:t>
            </a:r>
            <a:r>
              <a:rPr lang="en-US" sz="1600" dirty="0" err="1" smtClean="0">
                <a:solidFill>
                  <a:srgbClr val="3A6F9B"/>
                </a:solidFill>
                <a:latin typeface="Courier New" pitchFamily="49" charset="0"/>
                <a:cs typeface="Courier New" pitchFamily="49" charset="0"/>
              </a:rPr>
              <a:t>Prabhakara</a:t>
            </a:r>
            <a:r>
              <a:rPr lang="en-US" sz="1600" dirty="0" smtClean="0">
                <a:solidFill>
                  <a:srgbClr val="3A6F9B"/>
                </a:solidFill>
                <a:latin typeface="Courier New" pitchFamily="49" charset="0"/>
                <a:cs typeface="Courier New" pitchFamily="49" charset="0"/>
              </a:rPr>
              <a:t>', 'email': 'sp.aditya@gmail.com'}</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615722" cy="646331"/>
          </a:xfrm>
          <a:prstGeom prst="rect">
            <a:avLst/>
          </a:prstGeom>
          <a:noFill/>
        </p:spPr>
        <p:txBody>
          <a:bodyPr wrap="none" rtlCol="0">
            <a:spAutoFit/>
          </a:bodyPr>
          <a:lstStyle/>
          <a:p>
            <a:r>
              <a:rPr lang="en-US" sz="3600" b="1" dirty="0" smtClean="0">
                <a:solidFill>
                  <a:srgbClr val="3A6F9B"/>
                </a:solidFill>
                <a:latin typeface="+mj-lt"/>
              </a:rPr>
              <a:t>Dictionary – combine dictionaries</a:t>
            </a:r>
            <a:endParaRPr lang="en-US" sz="3600" b="1" dirty="0">
              <a:solidFill>
                <a:srgbClr val="3A6F9B"/>
              </a:solidFill>
              <a:latin typeface="+mj-lt"/>
            </a:endParaRPr>
          </a:p>
        </p:txBody>
      </p:sp>
      <p:sp>
        <p:nvSpPr>
          <p:cNvPr id="9" name="Rectangle 8"/>
          <p:cNvSpPr/>
          <p:nvPr/>
        </p:nvSpPr>
        <p:spPr>
          <a:xfrm>
            <a:off x="152400" y="1485900"/>
            <a:ext cx="8991600" cy="38862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a_d</a:t>
            </a:r>
            <a:r>
              <a:rPr lang="en-US" sz="1600" b="1" dirty="0" smtClean="0">
                <a:solidFill>
                  <a:schemeClr val="tx1"/>
                </a:solidFill>
                <a:latin typeface="Courier New" pitchFamily="49" charset="0"/>
                <a:cs typeface="Courier New" pitchFamily="49" charset="0"/>
              </a:rPr>
              <a:t> = {'name': 'Aditya </a:t>
            </a:r>
            <a:r>
              <a:rPr lang="en-US" sz="1600" b="1" dirty="0" err="1" smtClean="0">
                <a:solidFill>
                  <a:schemeClr val="tx1"/>
                </a:solidFill>
                <a:latin typeface="Courier New" pitchFamily="49" charset="0"/>
                <a:cs typeface="Courier New" pitchFamily="49" charset="0"/>
              </a:rPr>
              <a:t>Prabhakara</a:t>
            </a:r>
            <a:r>
              <a:rPr lang="en-US" sz="1600" b="1" dirty="0" smtClean="0">
                <a:solidFill>
                  <a:schemeClr val="tx1"/>
                </a:solidFill>
                <a:latin typeface="Courier New" pitchFamily="49" charset="0"/>
                <a:cs typeface="Courier New" pitchFamily="49" charset="0"/>
              </a:rPr>
              <a:t>', 'email': 'sp.aditya@gmail.com'}</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update_d</a:t>
            </a:r>
            <a:r>
              <a:rPr lang="en-US" sz="1600" b="1" dirty="0" smtClean="0">
                <a:solidFill>
                  <a:schemeClr val="tx1"/>
                </a:solidFill>
                <a:latin typeface="Courier New" pitchFamily="49" charset="0"/>
                <a:cs typeface="Courier New" pitchFamily="49" charset="0"/>
              </a:rPr>
              <a:t> = {'name' : 'Aditya S P', 'city' : 'Bangalore'}</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a_d.update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update_d</a:t>
            </a:r>
            <a:r>
              <a:rPr lang="en-US" sz="1600" b="1" dirty="0" smtClean="0">
                <a:solidFill>
                  <a:schemeClr val="tx1"/>
                </a:solidFill>
                <a:latin typeface="Courier New" pitchFamily="49" charset="0"/>
                <a:cs typeface="Courier New" pitchFamily="49" charset="0"/>
              </a:rPr>
              <a: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a_d</a:t>
            </a:r>
            <a:endParaRPr lang="en-US"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{'city': 'Bangalore', 'name': 'Aditya S P', 'email': 'sp.aditya@gmail.com'}</a:t>
            </a: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131230" cy="646331"/>
          </a:xfrm>
          <a:prstGeom prst="rect">
            <a:avLst/>
          </a:prstGeom>
          <a:noFill/>
        </p:spPr>
        <p:txBody>
          <a:bodyPr wrap="none" rtlCol="0">
            <a:spAutoFit/>
          </a:bodyPr>
          <a:lstStyle/>
          <a:p>
            <a:r>
              <a:rPr lang="en-US" sz="3600" b="1" dirty="0" smtClean="0">
                <a:solidFill>
                  <a:srgbClr val="3A6F9B"/>
                </a:solidFill>
                <a:latin typeface="+mj-lt"/>
              </a:rPr>
              <a:t>Dictionary – Working with keys</a:t>
            </a:r>
            <a:endParaRPr lang="en-US" sz="3600" b="1" dirty="0">
              <a:solidFill>
                <a:srgbClr val="3A6F9B"/>
              </a:solidFill>
              <a:latin typeface="+mj-lt"/>
            </a:endParaRPr>
          </a:p>
        </p:txBody>
      </p:sp>
      <p:sp>
        <p:nvSpPr>
          <p:cNvPr id="9" name="Rectangle 8"/>
          <p:cNvSpPr/>
          <p:nvPr/>
        </p:nvSpPr>
        <p:spPr>
          <a:xfrm>
            <a:off x="152400" y="1485900"/>
            <a:ext cx="8991600" cy="38862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a_d</a:t>
            </a:r>
            <a:endParaRPr lang="en-US"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{'city': 'Bangalore', 'name': 'Aditya S P', 'email': 'sp.aditya@gmail.com'}</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'city' in </a:t>
            </a:r>
            <a:r>
              <a:rPr lang="en-US" sz="1600" b="1" dirty="0" err="1" smtClean="0">
                <a:solidFill>
                  <a:schemeClr val="tx1"/>
                </a:solidFill>
                <a:latin typeface="Courier New" pitchFamily="49" charset="0"/>
                <a:cs typeface="Courier New" pitchFamily="49" charset="0"/>
              </a:rPr>
              <a:t>a_d</a:t>
            </a:r>
            <a:endParaRPr lang="en-US"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True</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a_d.keys</a:t>
            </a:r>
            <a:r>
              <a:rPr lang="en-US" sz="1600" b="1" dirty="0" smtClean="0">
                <a:solidFill>
                  <a:schemeClr val="tx1"/>
                </a:solidFill>
                <a:latin typeface="Courier New" pitchFamily="49" charset="0"/>
                <a:cs typeface="Courier New" pitchFamily="49" charset="0"/>
              </a:rPr>
              <a:t>()</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['city', 'name', 'email']</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a_d.values</a:t>
            </a:r>
            <a:r>
              <a:rPr lang="en-US" sz="1600" b="1" dirty="0" smtClean="0">
                <a:solidFill>
                  <a:schemeClr val="tx1"/>
                </a:solidFill>
                <a:latin typeface="Courier New" pitchFamily="49" charset="0"/>
                <a:cs typeface="Courier New" pitchFamily="49" charset="0"/>
              </a:rPr>
              <a:t>()</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['Bangalore', 'Aditya S P', 'sp.aditya@gmail.com']</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934504" cy="646331"/>
          </a:xfrm>
          <a:prstGeom prst="rect">
            <a:avLst/>
          </a:prstGeom>
          <a:noFill/>
        </p:spPr>
        <p:txBody>
          <a:bodyPr wrap="none" rtlCol="0">
            <a:spAutoFit/>
          </a:bodyPr>
          <a:lstStyle/>
          <a:p>
            <a:r>
              <a:rPr lang="en-US" sz="3600" b="1" dirty="0" smtClean="0">
                <a:solidFill>
                  <a:srgbClr val="3A6F9B"/>
                </a:solidFill>
                <a:latin typeface="+mj-lt"/>
              </a:rPr>
              <a:t>Lab work</a:t>
            </a:r>
            <a:endParaRPr lang="en-US" sz="3600" b="1" dirty="0">
              <a:solidFill>
                <a:srgbClr val="3A6F9B"/>
              </a:solidFill>
              <a:latin typeface="+mj-lt"/>
            </a:endParaRPr>
          </a:p>
        </p:txBody>
      </p:sp>
      <p:graphicFrame>
        <p:nvGraphicFramePr>
          <p:cNvPr id="9" name="Diagram 8"/>
          <p:cNvGraphicFramePr/>
          <p:nvPr/>
        </p:nvGraphicFramePr>
        <p:xfrm>
          <a:off x="1219200" y="1943100"/>
          <a:ext cx="6400800" cy="1905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3" cstate="print"/>
          <a:stretch>
            <a:fillRect/>
          </a:stretch>
        </p:blipFill>
        <p:spPr>
          <a:xfrm>
            <a:off x="3124200" y="2400300"/>
            <a:ext cx="914400" cy="914400"/>
          </a:xfrm>
          <a:prstGeom prst="rect">
            <a:avLst/>
          </a:prstGeom>
        </p:spPr>
      </p:pic>
      <p:sp>
        <p:nvSpPr>
          <p:cNvPr id="11" name="TextBox 10"/>
          <p:cNvSpPr txBox="1"/>
          <p:nvPr/>
        </p:nvSpPr>
        <p:spPr>
          <a:xfrm>
            <a:off x="4114800" y="2515969"/>
            <a:ext cx="4332212" cy="646331"/>
          </a:xfrm>
          <a:prstGeom prst="rect">
            <a:avLst/>
          </a:prstGeom>
          <a:noFill/>
        </p:spPr>
        <p:txBody>
          <a:bodyPr wrap="none" rtlCol="0">
            <a:spAutoFit/>
          </a:bodyPr>
          <a:lstStyle/>
          <a:p>
            <a:r>
              <a:rPr lang="en-US" sz="3600" b="1" dirty="0" smtClean="0">
                <a:solidFill>
                  <a:srgbClr val="3A6F9B"/>
                </a:solidFill>
                <a:latin typeface="+mj-lt"/>
              </a:rPr>
              <a:t>Chapter: Conditionals</a:t>
            </a:r>
            <a:endParaRPr lang="en-US" sz="3600" b="1" dirty="0">
              <a:solidFill>
                <a:srgbClr val="3A6F9B"/>
              </a:solidFill>
              <a:latin typeface="+mj-lt"/>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674678" cy="646331"/>
          </a:xfrm>
          <a:prstGeom prst="rect">
            <a:avLst/>
          </a:prstGeom>
          <a:noFill/>
        </p:spPr>
        <p:txBody>
          <a:bodyPr wrap="none" rtlCol="0">
            <a:spAutoFit/>
          </a:bodyPr>
          <a:lstStyle/>
          <a:p>
            <a:r>
              <a:rPr lang="en-US" sz="3600" b="1" dirty="0" smtClean="0">
                <a:solidFill>
                  <a:srgbClr val="3A6F9B"/>
                </a:solidFill>
                <a:latin typeface="+mj-lt"/>
              </a:rPr>
              <a:t>Conditional – if </a:t>
            </a:r>
            <a:r>
              <a:rPr lang="en-US" sz="3600" b="1" dirty="0" err="1" smtClean="0">
                <a:solidFill>
                  <a:srgbClr val="3A6F9B"/>
                </a:solidFill>
                <a:latin typeface="+mj-lt"/>
              </a:rPr>
              <a:t>elif</a:t>
            </a:r>
            <a:r>
              <a:rPr lang="en-US" sz="3600" b="1" dirty="0" smtClean="0">
                <a:solidFill>
                  <a:srgbClr val="3A6F9B"/>
                </a:solidFill>
                <a:latin typeface="+mj-lt"/>
              </a:rPr>
              <a:t> else</a:t>
            </a:r>
            <a:endParaRPr lang="en-US" sz="3600" b="1" dirty="0">
              <a:solidFill>
                <a:srgbClr val="3A6F9B"/>
              </a:solidFill>
              <a:latin typeface="+mj-lt"/>
            </a:endParaRPr>
          </a:p>
        </p:txBody>
      </p:sp>
      <p:sp>
        <p:nvSpPr>
          <p:cNvPr id="10" name="TextBox 9"/>
          <p:cNvSpPr txBox="1"/>
          <p:nvPr/>
        </p:nvSpPr>
        <p:spPr>
          <a:xfrm>
            <a:off x="685800" y="1866900"/>
            <a:ext cx="7781810" cy="1477328"/>
          </a:xfrm>
          <a:prstGeom prst="rect">
            <a:avLst/>
          </a:prstGeom>
          <a:noFill/>
        </p:spPr>
        <p:txBody>
          <a:bodyPr wrap="none" rtlCol="0">
            <a:spAutoFit/>
          </a:bodyPr>
          <a:lstStyle/>
          <a:p>
            <a:pPr>
              <a:buClr>
                <a:srgbClr val="FFD32E"/>
              </a:buClr>
              <a:buFont typeface="Wingdings" pitchFamily="2" charset="2"/>
              <a:buChar char="Ø"/>
            </a:pPr>
            <a:r>
              <a:rPr lang="en-US" dirty="0" smtClean="0"/>
              <a:t>The syntax might feel a bit strange</a:t>
            </a:r>
          </a:p>
          <a:p>
            <a:pPr>
              <a:buClr>
                <a:srgbClr val="FFD32E"/>
              </a:buClr>
              <a:buFont typeface="Wingdings" pitchFamily="2" charset="2"/>
              <a:buChar char="Ø"/>
            </a:pPr>
            <a:r>
              <a:rPr lang="en-US" dirty="0" smtClean="0"/>
              <a:t>Whitespaces matter – forced indentation</a:t>
            </a:r>
          </a:p>
          <a:p>
            <a:pPr>
              <a:buClr>
                <a:srgbClr val="FFD32E"/>
              </a:buClr>
              <a:buFont typeface="Wingdings" pitchFamily="2" charset="2"/>
              <a:buChar char="Ø"/>
            </a:pPr>
            <a:r>
              <a:rPr lang="en-US" dirty="0" smtClean="0"/>
              <a:t>Leads to indented formatted code</a:t>
            </a:r>
          </a:p>
          <a:p>
            <a:pPr>
              <a:buClr>
                <a:srgbClr val="FFD32E"/>
              </a:buClr>
              <a:buFont typeface="Wingdings" pitchFamily="2" charset="2"/>
              <a:buChar char="Ø"/>
            </a:pPr>
            <a:r>
              <a:rPr lang="en-US" dirty="0" smtClean="0"/>
              <a:t>I personally was not a huge fan of this in the beginning and then it grew on me </a:t>
            </a:r>
          </a:p>
          <a:p>
            <a:pPr>
              <a:buClr>
                <a:srgbClr val="FFD32E"/>
              </a:buClr>
            </a:pPr>
            <a:r>
              <a:rPr lang="en-US" dirty="0" smtClean="0"/>
              <a:t>	and now it feels “so obvious”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2" cstate="print"/>
          <a:stretch>
            <a:fillRect/>
          </a:stretch>
        </p:blipFill>
        <p:spPr>
          <a:xfrm>
            <a:off x="3124200" y="2400300"/>
            <a:ext cx="914400" cy="914400"/>
          </a:xfrm>
          <a:prstGeom prst="rect">
            <a:avLst/>
          </a:prstGeom>
        </p:spPr>
      </p:pic>
      <p:sp>
        <p:nvSpPr>
          <p:cNvPr id="11" name="TextBox 10"/>
          <p:cNvSpPr txBox="1"/>
          <p:nvPr/>
        </p:nvSpPr>
        <p:spPr>
          <a:xfrm>
            <a:off x="4114800" y="2515969"/>
            <a:ext cx="4328685" cy="646331"/>
          </a:xfrm>
          <a:prstGeom prst="rect">
            <a:avLst/>
          </a:prstGeom>
          <a:noFill/>
        </p:spPr>
        <p:txBody>
          <a:bodyPr wrap="none" rtlCol="0">
            <a:spAutoFit/>
          </a:bodyPr>
          <a:lstStyle/>
          <a:p>
            <a:r>
              <a:rPr lang="en-US" sz="3600" b="1" dirty="0" smtClean="0">
                <a:solidFill>
                  <a:srgbClr val="3A6F9B"/>
                </a:solidFill>
                <a:latin typeface="+mj-lt"/>
              </a:rPr>
              <a:t>Chapter: Introduction</a:t>
            </a:r>
            <a:endParaRPr lang="en-US" sz="3600" b="1" dirty="0">
              <a:solidFill>
                <a:srgbClr val="3A6F9B"/>
              </a:solidFill>
              <a:latin typeface="+mj-l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674678" cy="646331"/>
          </a:xfrm>
          <a:prstGeom prst="rect">
            <a:avLst/>
          </a:prstGeom>
          <a:noFill/>
        </p:spPr>
        <p:txBody>
          <a:bodyPr wrap="none" rtlCol="0">
            <a:spAutoFit/>
          </a:bodyPr>
          <a:lstStyle/>
          <a:p>
            <a:r>
              <a:rPr lang="en-US" sz="3600" b="1" dirty="0" smtClean="0">
                <a:solidFill>
                  <a:srgbClr val="3A6F9B"/>
                </a:solidFill>
                <a:latin typeface="+mj-lt"/>
              </a:rPr>
              <a:t>Conditional – if </a:t>
            </a:r>
            <a:r>
              <a:rPr lang="en-US" sz="3600" b="1" dirty="0" err="1" smtClean="0">
                <a:solidFill>
                  <a:srgbClr val="3A6F9B"/>
                </a:solidFill>
                <a:latin typeface="+mj-lt"/>
              </a:rPr>
              <a:t>elif</a:t>
            </a:r>
            <a:r>
              <a:rPr lang="en-US" sz="3600" b="1" dirty="0" smtClean="0">
                <a:solidFill>
                  <a:srgbClr val="3A6F9B"/>
                </a:solidFill>
                <a:latin typeface="+mj-lt"/>
              </a:rPr>
              <a:t> else</a:t>
            </a:r>
            <a:endParaRPr lang="en-US" sz="3600" b="1" dirty="0">
              <a:solidFill>
                <a:srgbClr val="3A6F9B"/>
              </a:solidFill>
              <a:latin typeface="+mj-lt"/>
            </a:endParaRPr>
          </a:p>
        </p:txBody>
      </p:sp>
      <p:sp>
        <p:nvSpPr>
          <p:cNvPr id="9" name="Rectangle 8"/>
          <p:cNvSpPr/>
          <p:nvPr/>
        </p:nvSpPr>
        <p:spPr>
          <a:xfrm>
            <a:off x="152400" y="1485900"/>
            <a:ext cx="8991600" cy="38862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True</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type(a)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&lt;type '</a:t>
            </a:r>
            <a:r>
              <a:rPr lang="en-US" sz="1600" b="1" dirty="0" err="1" smtClean="0">
                <a:solidFill>
                  <a:schemeClr val="tx1"/>
                </a:solidFill>
                <a:latin typeface="Courier New" pitchFamily="49" charset="0"/>
                <a:cs typeface="Courier New" pitchFamily="49" charset="0"/>
              </a:rPr>
              <a:t>bool</a:t>
            </a:r>
            <a:r>
              <a:rPr lang="en-US" sz="1600" b="1" dirty="0" smtClean="0">
                <a:solidFill>
                  <a:schemeClr val="tx1"/>
                </a:solidFill>
                <a:latin typeface="Courier New" pitchFamily="49" charset="0"/>
                <a:cs typeface="Courier New" pitchFamily="49" charset="0"/>
              </a:rPr>
              <a:t>'&gt;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if a:</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"Truthful"</a:t>
            </a:r>
          </a:p>
          <a:p>
            <a:pPr lvl="0"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Truthful</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674678" cy="646331"/>
          </a:xfrm>
          <a:prstGeom prst="rect">
            <a:avLst/>
          </a:prstGeom>
          <a:noFill/>
        </p:spPr>
        <p:txBody>
          <a:bodyPr wrap="none" rtlCol="0">
            <a:spAutoFit/>
          </a:bodyPr>
          <a:lstStyle/>
          <a:p>
            <a:r>
              <a:rPr lang="en-US" sz="3600" b="1" dirty="0" smtClean="0">
                <a:solidFill>
                  <a:srgbClr val="3A6F9B"/>
                </a:solidFill>
                <a:latin typeface="+mj-lt"/>
              </a:rPr>
              <a:t>Conditional – if </a:t>
            </a:r>
            <a:r>
              <a:rPr lang="en-US" sz="3600" b="1" dirty="0" err="1" smtClean="0">
                <a:solidFill>
                  <a:srgbClr val="3A6F9B"/>
                </a:solidFill>
                <a:latin typeface="+mj-lt"/>
              </a:rPr>
              <a:t>elif</a:t>
            </a:r>
            <a:r>
              <a:rPr lang="en-US" sz="3600" b="1" dirty="0" smtClean="0">
                <a:solidFill>
                  <a:srgbClr val="3A6F9B"/>
                </a:solidFill>
                <a:latin typeface="+mj-lt"/>
              </a:rPr>
              <a:t> else</a:t>
            </a:r>
            <a:endParaRPr lang="en-US" sz="3600" b="1" dirty="0">
              <a:solidFill>
                <a:srgbClr val="3A6F9B"/>
              </a:solidFill>
              <a:latin typeface="+mj-lt"/>
            </a:endParaRPr>
          </a:p>
        </p:txBody>
      </p:sp>
      <p:sp>
        <p:nvSpPr>
          <p:cNvPr id="9" name="Rectangle 8"/>
          <p:cNvSpPr/>
          <p:nvPr/>
        </p:nvSpPr>
        <p:spPr>
          <a:xfrm>
            <a:off x="152400" y="1485900"/>
            <a:ext cx="8991600" cy="38862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100</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if a&lt;10 :</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"Single Digit"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else:</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"May be double digit"</a:t>
            </a:r>
          </a:p>
          <a:p>
            <a:pPr lvl="0"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lvl="0"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May be double digit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674678" cy="646331"/>
          </a:xfrm>
          <a:prstGeom prst="rect">
            <a:avLst/>
          </a:prstGeom>
          <a:noFill/>
        </p:spPr>
        <p:txBody>
          <a:bodyPr wrap="none" rtlCol="0">
            <a:spAutoFit/>
          </a:bodyPr>
          <a:lstStyle/>
          <a:p>
            <a:r>
              <a:rPr lang="en-US" sz="3600" b="1" dirty="0" smtClean="0">
                <a:solidFill>
                  <a:srgbClr val="3A6F9B"/>
                </a:solidFill>
                <a:latin typeface="+mj-lt"/>
              </a:rPr>
              <a:t>Conditional – if </a:t>
            </a:r>
            <a:r>
              <a:rPr lang="en-US" sz="3600" b="1" dirty="0" err="1" smtClean="0">
                <a:solidFill>
                  <a:srgbClr val="3A6F9B"/>
                </a:solidFill>
                <a:latin typeface="+mj-lt"/>
              </a:rPr>
              <a:t>elif</a:t>
            </a:r>
            <a:r>
              <a:rPr lang="en-US" sz="3600" b="1" dirty="0" smtClean="0">
                <a:solidFill>
                  <a:srgbClr val="3A6F9B"/>
                </a:solidFill>
                <a:latin typeface="+mj-lt"/>
              </a:rPr>
              <a:t> else</a:t>
            </a:r>
            <a:endParaRPr lang="en-US" sz="3600" b="1" dirty="0">
              <a:solidFill>
                <a:srgbClr val="3A6F9B"/>
              </a:solidFill>
              <a:latin typeface="+mj-lt"/>
            </a:endParaRPr>
          </a:p>
        </p:txBody>
      </p:sp>
      <p:sp>
        <p:nvSpPr>
          <p:cNvPr id="9" name="Rectangle 8"/>
          <p:cNvSpPr/>
          <p:nvPr/>
        </p:nvSpPr>
        <p:spPr>
          <a:xfrm>
            <a:off x="152400" y="1485900"/>
            <a:ext cx="88392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100</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if a&lt;10 :</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"Single Digit"</a:t>
            </a:r>
          </a:p>
          <a:p>
            <a:pPr lvl="0" eaLnBrk="0" fontAlgn="base" hangingPunct="0">
              <a:spcBef>
                <a:spcPct val="0"/>
              </a:spcBef>
              <a:spcAft>
                <a:spcPct val="0"/>
              </a:spcAft>
            </a:pPr>
            <a:r>
              <a:rPr lang="en-US" sz="1600" b="1" dirty="0" err="1" smtClean="0">
                <a:solidFill>
                  <a:schemeClr val="tx1"/>
                </a:solidFill>
                <a:latin typeface="Courier New" pitchFamily="49" charset="0"/>
                <a:cs typeface="Courier New" pitchFamily="49" charset="0"/>
              </a:rPr>
              <a:t>elif</a:t>
            </a:r>
            <a:r>
              <a:rPr lang="en-US" sz="1600" b="1" dirty="0" smtClean="0">
                <a:solidFill>
                  <a:schemeClr val="tx1"/>
                </a:solidFill>
                <a:latin typeface="Courier New" pitchFamily="49" charset="0"/>
                <a:cs typeface="Courier New" pitchFamily="49" charset="0"/>
              </a:rPr>
              <a:t> a &lt; 100:</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"Double Digit"</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else :</a:t>
            </a:r>
          </a:p>
          <a:p>
            <a:pPr lvl="0"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"2+ digits"</a:t>
            </a:r>
          </a:p>
          <a:p>
            <a:pPr lvl="0"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lvl="0"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2+ digits</a:t>
            </a:r>
            <a:endParaRPr lang="en-US" sz="1600"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584362" cy="646331"/>
          </a:xfrm>
          <a:prstGeom prst="rect">
            <a:avLst/>
          </a:prstGeom>
          <a:noFill/>
        </p:spPr>
        <p:txBody>
          <a:bodyPr wrap="none" rtlCol="0">
            <a:spAutoFit/>
          </a:bodyPr>
          <a:lstStyle/>
          <a:p>
            <a:r>
              <a:rPr lang="en-US" sz="3600" b="1" dirty="0" smtClean="0">
                <a:solidFill>
                  <a:srgbClr val="3A6F9B"/>
                </a:solidFill>
                <a:latin typeface="+mj-lt"/>
              </a:rPr>
              <a:t>Conditionals</a:t>
            </a:r>
            <a:endParaRPr lang="en-US" sz="3600" b="1" dirty="0">
              <a:solidFill>
                <a:srgbClr val="3A6F9B"/>
              </a:solidFill>
              <a:latin typeface="+mj-lt"/>
            </a:endParaRPr>
          </a:p>
        </p:txBody>
      </p:sp>
      <p:graphicFrame>
        <p:nvGraphicFramePr>
          <p:cNvPr id="10" name="Table 9"/>
          <p:cNvGraphicFramePr>
            <a:graphicFrameLocks noGrp="1"/>
          </p:cNvGraphicFramePr>
          <p:nvPr/>
        </p:nvGraphicFramePr>
        <p:xfrm>
          <a:off x="1524000" y="1714500"/>
          <a:ext cx="6096000" cy="29667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Description</a:t>
                      </a:r>
                      <a:endParaRPr lang="en-US" dirty="0"/>
                    </a:p>
                  </a:txBody>
                  <a:tcPr/>
                </a:tc>
                <a:tc>
                  <a:txBody>
                    <a:bodyPr/>
                    <a:lstStyle/>
                    <a:p>
                      <a:r>
                        <a:rPr lang="en-US" dirty="0" smtClean="0"/>
                        <a:t>Operator</a:t>
                      </a:r>
                      <a:endParaRPr lang="en-US" dirty="0"/>
                    </a:p>
                  </a:txBody>
                  <a:tcPr/>
                </a:tc>
              </a:tr>
              <a:tr h="370840">
                <a:tc>
                  <a:txBody>
                    <a:bodyPr/>
                    <a:lstStyle/>
                    <a:p>
                      <a:r>
                        <a:rPr lang="en-US" dirty="0" smtClean="0"/>
                        <a:t>Equality</a:t>
                      </a:r>
                      <a:endParaRPr lang="en-US" dirty="0"/>
                    </a:p>
                  </a:txBody>
                  <a:tcPr/>
                </a:tc>
                <a:tc>
                  <a:txBody>
                    <a:bodyPr/>
                    <a:lstStyle/>
                    <a:p>
                      <a:r>
                        <a:rPr lang="en-US" dirty="0" smtClean="0"/>
                        <a:t>==</a:t>
                      </a:r>
                      <a:endParaRPr lang="en-US" dirty="0"/>
                    </a:p>
                  </a:txBody>
                  <a:tcPr/>
                </a:tc>
              </a:tr>
              <a:tr h="370840">
                <a:tc>
                  <a:txBody>
                    <a:bodyPr/>
                    <a:lstStyle/>
                    <a:p>
                      <a:r>
                        <a:rPr lang="en-US" dirty="0" smtClean="0"/>
                        <a:t>Inequality</a:t>
                      </a:r>
                      <a:endParaRPr lang="en-US" dirty="0"/>
                    </a:p>
                  </a:txBody>
                  <a:tcPr/>
                </a:tc>
                <a:tc>
                  <a:txBody>
                    <a:bodyPr/>
                    <a:lstStyle/>
                    <a:p>
                      <a:r>
                        <a:rPr lang="en-US" dirty="0" smtClean="0"/>
                        <a:t>!=</a:t>
                      </a:r>
                      <a:endParaRPr lang="en-US" dirty="0"/>
                    </a:p>
                  </a:txBody>
                  <a:tcPr/>
                </a:tc>
              </a:tr>
              <a:tr h="370840">
                <a:tc>
                  <a:txBody>
                    <a:bodyPr/>
                    <a:lstStyle/>
                    <a:p>
                      <a:r>
                        <a:rPr lang="en-US" dirty="0" smtClean="0"/>
                        <a:t>less than</a:t>
                      </a:r>
                      <a:endParaRPr lang="en-US" dirty="0"/>
                    </a:p>
                  </a:txBody>
                  <a:tcPr/>
                </a:tc>
                <a:tc>
                  <a:txBody>
                    <a:bodyPr/>
                    <a:lstStyle/>
                    <a:p>
                      <a:r>
                        <a:rPr lang="en-US" dirty="0" smtClean="0"/>
                        <a:t>&lt;</a:t>
                      </a:r>
                    </a:p>
                  </a:txBody>
                  <a:tcPr/>
                </a:tc>
              </a:tr>
              <a:tr h="370840">
                <a:tc>
                  <a:txBody>
                    <a:bodyPr/>
                    <a:lstStyle/>
                    <a:p>
                      <a:r>
                        <a:rPr lang="en-US" dirty="0" smtClean="0"/>
                        <a:t>Less than or equal</a:t>
                      </a:r>
                      <a:endParaRPr lang="en-US" dirty="0"/>
                    </a:p>
                  </a:txBody>
                  <a:tcPr/>
                </a:tc>
                <a:tc>
                  <a:txBody>
                    <a:bodyPr/>
                    <a:lstStyle/>
                    <a:p>
                      <a:r>
                        <a:rPr lang="en-US" dirty="0" smtClean="0"/>
                        <a:t>&lt;=</a:t>
                      </a:r>
                      <a:endParaRPr lang="en-US" dirty="0"/>
                    </a:p>
                  </a:txBody>
                  <a:tcPr/>
                </a:tc>
              </a:tr>
              <a:tr h="370840">
                <a:tc>
                  <a:txBody>
                    <a:bodyPr/>
                    <a:lstStyle/>
                    <a:p>
                      <a:r>
                        <a:rPr lang="en-US" dirty="0" smtClean="0"/>
                        <a:t>Greater than</a:t>
                      </a:r>
                      <a:endParaRPr lang="en-US" dirty="0"/>
                    </a:p>
                  </a:txBody>
                  <a:tcPr/>
                </a:tc>
                <a:tc>
                  <a:txBody>
                    <a:bodyPr/>
                    <a:lstStyle/>
                    <a:p>
                      <a:r>
                        <a:rPr lang="en-US" dirty="0" smtClean="0"/>
                        <a:t>&gt;</a:t>
                      </a:r>
                      <a:endParaRPr lang="en-US" dirty="0"/>
                    </a:p>
                  </a:txBody>
                  <a:tcPr/>
                </a:tc>
              </a:tr>
              <a:tr h="370840">
                <a:tc>
                  <a:txBody>
                    <a:bodyPr/>
                    <a:lstStyle/>
                    <a:p>
                      <a:r>
                        <a:rPr lang="en-US" dirty="0" smtClean="0"/>
                        <a:t>Greater than or</a:t>
                      </a:r>
                      <a:r>
                        <a:rPr lang="en-US" baseline="0" dirty="0" smtClean="0"/>
                        <a:t> equal</a:t>
                      </a:r>
                      <a:endParaRPr lang="en-US" dirty="0"/>
                    </a:p>
                  </a:txBody>
                  <a:tcPr/>
                </a:tc>
                <a:tc>
                  <a:txBody>
                    <a:bodyPr/>
                    <a:lstStyle/>
                    <a:p>
                      <a:r>
                        <a:rPr lang="en-US" dirty="0" smtClean="0"/>
                        <a:t>&gt;=</a:t>
                      </a:r>
                      <a:endParaRPr lang="en-US" dirty="0"/>
                    </a:p>
                  </a:txBody>
                  <a:tcPr/>
                </a:tc>
              </a:tr>
              <a:tr h="370840">
                <a:tc>
                  <a:txBody>
                    <a:bodyPr/>
                    <a:lstStyle/>
                    <a:p>
                      <a:r>
                        <a:rPr lang="en-US" dirty="0" smtClean="0"/>
                        <a:t>Membership</a:t>
                      </a:r>
                      <a:endParaRPr lang="en-US" dirty="0"/>
                    </a:p>
                  </a:txBody>
                  <a:tcPr/>
                </a:tc>
                <a:tc>
                  <a:txBody>
                    <a:bodyPr/>
                    <a:lstStyle/>
                    <a:p>
                      <a:r>
                        <a:rPr lang="en-US" dirty="0" smtClean="0"/>
                        <a:t>in</a:t>
                      </a:r>
                      <a:endParaRPr lang="en-US" dirty="0"/>
                    </a:p>
                  </a:txBody>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356770" cy="646331"/>
          </a:xfrm>
          <a:prstGeom prst="rect">
            <a:avLst/>
          </a:prstGeom>
          <a:noFill/>
        </p:spPr>
        <p:txBody>
          <a:bodyPr wrap="none" rtlCol="0">
            <a:spAutoFit/>
          </a:bodyPr>
          <a:lstStyle/>
          <a:p>
            <a:r>
              <a:rPr lang="en-US" sz="3600" b="1" dirty="0" smtClean="0">
                <a:solidFill>
                  <a:srgbClr val="3A6F9B"/>
                </a:solidFill>
                <a:latin typeface="+mj-lt"/>
              </a:rPr>
              <a:t>Conditional operators</a:t>
            </a:r>
            <a:endParaRPr lang="en-US" sz="3600" b="1" dirty="0">
              <a:solidFill>
                <a:srgbClr val="3A6F9B"/>
              </a:solidFill>
              <a:latin typeface="+mj-lt"/>
            </a:endParaRPr>
          </a:p>
        </p:txBody>
      </p:sp>
      <p:sp>
        <p:nvSpPr>
          <p:cNvPr id="9" name="Rectangle 8"/>
          <p:cNvSpPr/>
          <p:nvPr/>
        </p:nvSpPr>
        <p:spPr>
          <a:xfrm>
            <a:off x="152400" y="1485900"/>
            <a:ext cx="88392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x = 5</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y = 10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x &lt; y</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True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x &lt; 5 and y &lt; 20</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False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x &lt; 6 and y &lt; 20</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True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x &lt; 5 or y &lt; 20</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True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x &lt; 5 and not y &lt; 6</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False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x &lt; 6 and not y &lt; 6</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True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7871770" cy="646331"/>
          </a:xfrm>
          <a:prstGeom prst="rect">
            <a:avLst/>
          </a:prstGeom>
          <a:noFill/>
        </p:spPr>
        <p:txBody>
          <a:bodyPr wrap="none" rtlCol="0">
            <a:spAutoFit/>
          </a:bodyPr>
          <a:lstStyle/>
          <a:p>
            <a:r>
              <a:rPr lang="en-US" sz="3600" b="1" dirty="0" smtClean="0">
                <a:solidFill>
                  <a:srgbClr val="3A6F9B"/>
                </a:solidFill>
                <a:latin typeface="+mj-lt"/>
              </a:rPr>
              <a:t>Conditional operators – Cool &amp; readable</a:t>
            </a:r>
            <a:endParaRPr lang="en-US" sz="3600" b="1" dirty="0">
              <a:solidFill>
                <a:srgbClr val="3A6F9B"/>
              </a:solidFill>
              <a:latin typeface="+mj-lt"/>
            </a:endParaRPr>
          </a:p>
        </p:txBody>
      </p:sp>
      <p:sp>
        <p:nvSpPr>
          <p:cNvPr id="9" name="Rectangle 8"/>
          <p:cNvSpPr/>
          <p:nvPr/>
        </p:nvSpPr>
        <p:spPr>
          <a:xfrm>
            <a:off x="152400" y="1485900"/>
            <a:ext cx="88392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x = 5</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y = 10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3 &lt; x &lt; 10</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True</a:t>
            </a:r>
          </a:p>
          <a:p>
            <a:pPr eaLnBrk="0" fontAlgn="base" hangingPunct="0">
              <a:spcBef>
                <a:spcPct val="0"/>
              </a:spcBef>
              <a:spcAft>
                <a:spcPct val="0"/>
              </a:spcAft>
            </a:pPr>
            <a:r>
              <a:rPr lang="es-ES" sz="1600" b="1" dirty="0" smtClean="0">
                <a:solidFill>
                  <a:schemeClr val="tx1"/>
                </a:solidFill>
                <a:latin typeface="Courier New" pitchFamily="49" charset="0"/>
                <a:cs typeface="Courier New" pitchFamily="49" charset="0"/>
              </a:rPr>
              <a:t>&gt;&gt;&gt; 3 &lt; x &lt; y &lt; 20</a:t>
            </a:r>
          </a:p>
          <a:p>
            <a:pPr eaLnBrk="0" fontAlgn="base" hangingPunct="0">
              <a:spcBef>
                <a:spcPct val="0"/>
              </a:spcBef>
              <a:spcAft>
                <a:spcPct val="0"/>
              </a:spcAft>
            </a:pPr>
            <a:r>
              <a:rPr lang="es-ES" sz="1600" dirty="0" smtClean="0">
                <a:solidFill>
                  <a:srgbClr val="3A6F9B"/>
                </a:solidFill>
                <a:latin typeface="Courier New" pitchFamily="49" charset="0"/>
                <a:cs typeface="Courier New" pitchFamily="49" charset="0"/>
              </a:rPr>
              <a:t>True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if x &gt; 3 and x &lt; y and y &lt; 20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"Truthful"</a:t>
            </a:r>
          </a:p>
          <a:p>
            <a:pPr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	</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Truthful</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761927" cy="646331"/>
          </a:xfrm>
          <a:prstGeom prst="rect">
            <a:avLst/>
          </a:prstGeom>
          <a:noFill/>
        </p:spPr>
        <p:txBody>
          <a:bodyPr wrap="none" rtlCol="0">
            <a:spAutoFit/>
          </a:bodyPr>
          <a:lstStyle/>
          <a:p>
            <a:r>
              <a:rPr lang="en-US" sz="3600" b="1" dirty="0" smtClean="0">
                <a:solidFill>
                  <a:srgbClr val="3A6F9B"/>
                </a:solidFill>
                <a:latin typeface="+mj-lt"/>
              </a:rPr>
              <a:t>Loops – while loop</a:t>
            </a:r>
            <a:endParaRPr lang="en-US" sz="3600" b="1" dirty="0">
              <a:solidFill>
                <a:srgbClr val="3A6F9B"/>
              </a:solidFill>
              <a:latin typeface="+mj-lt"/>
            </a:endParaRPr>
          </a:p>
        </p:txBody>
      </p:sp>
      <p:sp>
        <p:nvSpPr>
          <p:cNvPr id="9" name="Rectangle 8"/>
          <p:cNvSpPr/>
          <p:nvPr/>
        </p:nvSpPr>
        <p:spPr>
          <a:xfrm>
            <a:off x="152400" y="1485900"/>
            <a:ext cx="88392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['KA','TN','DL','AP','KL','PY']</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while count &lt; </a:t>
            </a:r>
            <a:r>
              <a:rPr lang="en-US" sz="1600" b="1" dirty="0" err="1" smtClean="0">
                <a:solidFill>
                  <a:schemeClr val="tx1"/>
                </a:solidFill>
                <a:latin typeface="Courier New" pitchFamily="49" charset="0"/>
                <a:cs typeface="Courier New" pitchFamily="49" charset="0"/>
              </a:rPr>
              <a:t>len</a:t>
            </a:r>
            <a:r>
              <a:rPr lang="en-US" sz="1600" b="1" dirty="0" smtClean="0">
                <a:solidFill>
                  <a:schemeClr val="tx1"/>
                </a:solidFill>
                <a:latin typeface="Courier New" pitchFamily="49" charset="0"/>
                <a:cs typeface="Courier New" pitchFamily="49" charset="0"/>
              </a:rPr>
              <a:t>(a):</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a[count]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count+=1</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KA</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TN</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DL</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AP</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KL</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PY</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259610" cy="646331"/>
          </a:xfrm>
          <a:prstGeom prst="rect">
            <a:avLst/>
          </a:prstGeom>
          <a:noFill/>
        </p:spPr>
        <p:txBody>
          <a:bodyPr wrap="none" rtlCol="0">
            <a:spAutoFit/>
          </a:bodyPr>
          <a:lstStyle/>
          <a:p>
            <a:r>
              <a:rPr lang="en-US" sz="3600" b="1" dirty="0" smtClean="0">
                <a:solidFill>
                  <a:srgbClr val="3A6F9B"/>
                </a:solidFill>
                <a:latin typeface="+mj-lt"/>
              </a:rPr>
              <a:t>Loops – for loop</a:t>
            </a:r>
            <a:endParaRPr lang="en-US" sz="3600" b="1" dirty="0">
              <a:solidFill>
                <a:srgbClr val="3A6F9B"/>
              </a:solidFill>
              <a:latin typeface="+mj-lt"/>
            </a:endParaRPr>
          </a:p>
        </p:txBody>
      </p:sp>
      <p:sp>
        <p:nvSpPr>
          <p:cNvPr id="9" name="Rectangle 8"/>
          <p:cNvSpPr/>
          <p:nvPr/>
        </p:nvSpPr>
        <p:spPr>
          <a:xfrm>
            <a:off x="152400" y="2247900"/>
            <a:ext cx="8839200" cy="2971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['KA','TN','DL','AP','KL','PY']</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for </a:t>
            </a:r>
            <a:r>
              <a:rPr lang="en-US" sz="1600" b="1" dirty="0" err="1" smtClean="0">
                <a:solidFill>
                  <a:schemeClr val="tx1"/>
                </a:solidFill>
                <a:latin typeface="Courier New" pitchFamily="49" charset="0"/>
                <a:cs typeface="Courier New" pitchFamily="49" charset="0"/>
              </a:rPr>
              <a:t>itr</a:t>
            </a:r>
            <a:r>
              <a:rPr lang="en-US" sz="1600" b="1" dirty="0" smtClean="0">
                <a:solidFill>
                  <a:schemeClr val="tx1"/>
                </a:solidFill>
                <a:latin typeface="Courier New" pitchFamily="49" charset="0"/>
                <a:cs typeface="Courier New" pitchFamily="49" charset="0"/>
              </a:rPr>
              <a:t> in a:</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a:t>
            </a:r>
            <a:r>
              <a:rPr lang="en-US" sz="1600" b="1" dirty="0" err="1" smtClean="0">
                <a:solidFill>
                  <a:schemeClr val="tx1"/>
                </a:solidFill>
                <a:latin typeface="Courier New" pitchFamily="49" charset="0"/>
                <a:cs typeface="Courier New" pitchFamily="49" charset="0"/>
              </a:rPr>
              <a:t>itr</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KA</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TN</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DL</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AP</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KL</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PY</a:t>
            </a:r>
          </a:p>
        </p:txBody>
      </p:sp>
      <p:sp>
        <p:nvSpPr>
          <p:cNvPr id="10" name="TextBox 9"/>
          <p:cNvSpPr txBox="1"/>
          <p:nvPr/>
        </p:nvSpPr>
        <p:spPr>
          <a:xfrm>
            <a:off x="838200" y="1714500"/>
            <a:ext cx="4382546" cy="369332"/>
          </a:xfrm>
          <a:prstGeom prst="rect">
            <a:avLst/>
          </a:prstGeom>
          <a:noFill/>
        </p:spPr>
        <p:txBody>
          <a:bodyPr wrap="none" rtlCol="0">
            <a:spAutoFit/>
          </a:bodyPr>
          <a:lstStyle/>
          <a:p>
            <a:r>
              <a:rPr lang="en-US" dirty="0" smtClean="0"/>
              <a:t>A better Pythonic way of previous while loop</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454185" cy="646331"/>
          </a:xfrm>
          <a:prstGeom prst="rect">
            <a:avLst/>
          </a:prstGeom>
          <a:noFill/>
        </p:spPr>
        <p:txBody>
          <a:bodyPr wrap="none" rtlCol="0">
            <a:spAutoFit/>
          </a:bodyPr>
          <a:lstStyle/>
          <a:p>
            <a:r>
              <a:rPr lang="en-US" sz="3600" b="1" dirty="0" smtClean="0">
                <a:solidFill>
                  <a:srgbClr val="3A6F9B"/>
                </a:solidFill>
                <a:latin typeface="+mj-lt"/>
              </a:rPr>
              <a:t>Loops – break and continue</a:t>
            </a:r>
            <a:endParaRPr lang="en-US" sz="3600" b="1" dirty="0">
              <a:solidFill>
                <a:srgbClr val="3A6F9B"/>
              </a:solidFill>
              <a:latin typeface="+mj-lt"/>
            </a:endParaRPr>
          </a:p>
        </p:txBody>
      </p:sp>
      <p:sp>
        <p:nvSpPr>
          <p:cNvPr id="9" name="Rectangle 8"/>
          <p:cNvSpPr/>
          <p:nvPr/>
        </p:nvSpPr>
        <p:spPr>
          <a:xfrm>
            <a:off x="152400" y="1485900"/>
            <a:ext cx="43434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['KA','TN','DL','AP','KL','PY']</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for </a:t>
            </a:r>
            <a:r>
              <a:rPr lang="en-US" sz="1600" b="1" dirty="0" err="1" smtClean="0">
                <a:solidFill>
                  <a:schemeClr val="tx1"/>
                </a:solidFill>
                <a:latin typeface="Courier New" pitchFamily="49" charset="0"/>
                <a:cs typeface="Courier New" pitchFamily="49" charset="0"/>
              </a:rPr>
              <a:t>itr</a:t>
            </a:r>
            <a:r>
              <a:rPr lang="en-US" sz="1600" b="1" dirty="0" smtClean="0">
                <a:solidFill>
                  <a:schemeClr val="tx1"/>
                </a:solidFill>
                <a:latin typeface="Courier New" pitchFamily="49" charset="0"/>
                <a:cs typeface="Courier New" pitchFamily="49" charset="0"/>
              </a:rPr>
              <a:t> in a:</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if </a:t>
            </a:r>
            <a:r>
              <a:rPr lang="en-US" sz="1600" b="1" dirty="0" err="1" smtClean="0">
                <a:solidFill>
                  <a:schemeClr val="tx1"/>
                </a:solidFill>
                <a:latin typeface="Courier New" pitchFamily="49" charset="0"/>
                <a:cs typeface="Courier New" pitchFamily="49" charset="0"/>
              </a:rPr>
              <a:t>itr</a:t>
            </a:r>
            <a:r>
              <a:rPr lang="en-US" sz="1600" b="1" dirty="0" smtClean="0">
                <a:solidFill>
                  <a:schemeClr val="tx1"/>
                </a:solidFill>
                <a:latin typeface="Courier New" pitchFamily="49" charset="0"/>
                <a:cs typeface="Courier New" pitchFamily="49" charset="0"/>
              </a:rPr>
              <a:t> == 'UP':</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break</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else: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'did not find code'</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did not find code</a:t>
            </a:r>
          </a:p>
        </p:txBody>
      </p:sp>
      <p:sp>
        <p:nvSpPr>
          <p:cNvPr id="12" name="Rectangle 11"/>
          <p:cNvSpPr/>
          <p:nvPr/>
        </p:nvSpPr>
        <p:spPr>
          <a:xfrm>
            <a:off x="4724400" y="1485900"/>
            <a:ext cx="44196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not </a:t>
            </a:r>
            <a:r>
              <a:rPr lang="en-US" sz="1600" b="1" dirty="0" err="1" smtClean="0">
                <a:solidFill>
                  <a:schemeClr val="tx1"/>
                </a:solidFill>
                <a:latin typeface="Courier New" pitchFamily="49" charset="0"/>
                <a:cs typeface="Courier New" pitchFamily="49" charset="0"/>
              </a:rPr>
              <a:t>Pythonic</a:t>
            </a:r>
            <a:r>
              <a:rPr lang="en-US" sz="1600" b="1" dirty="0" smtClean="0">
                <a:solidFill>
                  <a:schemeClr val="tx1"/>
                </a:solidFill>
                <a:latin typeface="Courier New" pitchFamily="49" charset="0"/>
                <a:cs typeface="Courier New" pitchFamily="49" charset="0"/>
              </a:rPr>
              <a:t>. Sake of example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found = False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for </a:t>
            </a:r>
            <a:r>
              <a:rPr lang="en-US" sz="1600" b="1" dirty="0" err="1" smtClean="0">
                <a:solidFill>
                  <a:schemeClr val="tx1"/>
                </a:solidFill>
                <a:latin typeface="Courier New" pitchFamily="49" charset="0"/>
                <a:cs typeface="Courier New" pitchFamily="49" charset="0"/>
              </a:rPr>
              <a:t>itr</a:t>
            </a:r>
            <a:r>
              <a:rPr lang="en-US" sz="1600" b="1" dirty="0" smtClean="0">
                <a:solidFill>
                  <a:schemeClr val="tx1"/>
                </a:solidFill>
                <a:latin typeface="Courier New" pitchFamily="49" charset="0"/>
                <a:cs typeface="Courier New" pitchFamily="49" charset="0"/>
              </a:rPr>
              <a:t> in a:</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if </a:t>
            </a:r>
            <a:r>
              <a:rPr lang="en-US" sz="1600" b="1" dirty="0" err="1" smtClean="0">
                <a:solidFill>
                  <a:schemeClr val="tx1"/>
                </a:solidFill>
                <a:latin typeface="Courier New" pitchFamily="49" charset="0"/>
                <a:cs typeface="Courier New" pitchFamily="49" charset="0"/>
              </a:rPr>
              <a:t>itr</a:t>
            </a:r>
            <a:r>
              <a:rPr lang="en-US" sz="1600" b="1" dirty="0" smtClean="0">
                <a:solidFill>
                  <a:schemeClr val="tx1"/>
                </a:solidFill>
                <a:latin typeface="Courier New" pitchFamily="49" charset="0"/>
                <a:cs typeface="Courier New" pitchFamily="49" charset="0"/>
              </a:rPr>
              <a:t> == 'UP':</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found = True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if not found:</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"Did not find what I was looking for“</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Did not find what I was looking for</a:t>
            </a:r>
          </a:p>
          <a:p>
            <a:pPr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934504" cy="646331"/>
          </a:xfrm>
          <a:prstGeom prst="rect">
            <a:avLst/>
          </a:prstGeom>
          <a:noFill/>
        </p:spPr>
        <p:txBody>
          <a:bodyPr wrap="none" rtlCol="0">
            <a:spAutoFit/>
          </a:bodyPr>
          <a:lstStyle/>
          <a:p>
            <a:r>
              <a:rPr lang="en-US" sz="3600" b="1" dirty="0" smtClean="0">
                <a:solidFill>
                  <a:srgbClr val="3A6F9B"/>
                </a:solidFill>
                <a:latin typeface="+mj-lt"/>
              </a:rPr>
              <a:t>Lab work</a:t>
            </a:r>
            <a:endParaRPr lang="en-US" sz="3600" b="1" dirty="0">
              <a:solidFill>
                <a:srgbClr val="3A6F9B"/>
              </a:solidFill>
              <a:latin typeface="+mj-lt"/>
            </a:endParaRPr>
          </a:p>
        </p:txBody>
      </p:sp>
      <p:graphicFrame>
        <p:nvGraphicFramePr>
          <p:cNvPr id="9" name="Diagram 8"/>
          <p:cNvGraphicFramePr/>
          <p:nvPr/>
        </p:nvGraphicFramePr>
        <p:xfrm>
          <a:off x="1219200" y="1943100"/>
          <a:ext cx="6400800" cy="1905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559273" cy="646331"/>
          </a:xfrm>
          <a:prstGeom prst="rect">
            <a:avLst/>
          </a:prstGeom>
          <a:noFill/>
        </p:spPr>
        <p:txBody>
          <a:bodyPr wrap="none" rtlCol="0">
            <a:spAutoFit/>
          </a:bodyPr>
          <a:lstStyle/>
          <a:p>
            <a:r>
              <a:rPr lang="en-US" sz="3600" b="1" dirty="0" smtClean="0">
                <a:solidFill>
                  <a:srgbClr val="3A6F9B"/>
                </a:solidFill>
                <a:latin typeface="+mj-lt"/>
              </a:rPr>
              <a:t>Python</a:t>
            </a:r>
            <a:endParaRPr lang="en-US" sz="3600" b="1" dirty="0">
              <a:solidFill>
                <a:srgbClr val="3A6F9B"/>
              </a:solidFill>
              <a:latin typeface="+mj-lt"/>
            </a:endParaRPr>
          </a:p>
        </p:txBody>
      </p:sp>
      <p:sp>
        <p:nvSpPr>
          <p:cNvPr id="15" name="TextBox 14"/>
          <p:cNvSpPr txBox="1"/>
          <p:nvPr/>
        </p:nvSpPr>
        <p:spPr>
          <a:xfrm>
            <a:off x="685800" y="1866900"/>
            <a:ext cx="7175106" cy="2862322"/>
          </a:xfrm>
          <a:prstGeom prst="rect">
            <a:avLst/>
          </a:prstGeom>
          <a:noFill/>
        </p:spPr>
        <p:txBody>
          <a:bodyPr wrap="none" rtlCol="0">
            <a:spAutoFit/>
          </a:bodyPr>
          <a:lstStyle/>
          <a:p>
            <a:r>
              <a:rPr lang="en-US" dirty="0" smtClean="0">
                <a:solidFill>
                  <a:srgbClr val="3A6F9B"/>
                </a:solidFill>
              </a:rPr>
              <a:t>High Level</a:t>
            </a:r>
          </a:p>
          <a:p>
            <a:r>
              <a:rPr lang="en-US" dirty="0" smtClean="0">
                <a:solidFill>
                  <a:srgbClr val="3A6F9B"/>
                </a:solidFill>
              </a:rPr>
              <a:t>Interpreted</a:t>
            </a:r>
          </a:p>
          <a:p>
            <a:r>
              <a:rPr lang="en-US" dirty="0" smtClean="0">
                <a:solidFill>
                  <a:srgbClr val="3A6F9B"/>
                </a:solidFill>
              </a:rPr>
              <a:t>Dynamic Programming language</a:t>
            </a:r>
          </a:p>
          <a:p>
            <a:r>
              <a:rPr lang="en-US" dirty="0" smtClean="0">
                <a:solidFill>
                  <a:srgbClr val="3A6F9B"/>
                </a:solidFill>
              </a:rPr>
              <a:t>Multi-paradigm language</a:t>
            </a:r>
          </a:p>
          <a:p>
            <a:r>
              <a:rPr lang="en-US" dirty="0" smtClean="0">
                <a:solidFill>
                  <a:srgbClr val="3A6F9B"/>
                </a:solidFill>
              </a:rPr>
              <a:t>	OO</a:t>
            </a:r>
          </a:p>
          <a:p>
            <a:r>
              <a:rPr lang="en-US" dirty="0" smtClean="0">
                <a:solidFill>
                  <a:srgbClr val="3A6F9B"/>
                </a:solidFill>
              </a:rPr>
              <a:t>	Functional</a:t>
            </a:r>
          </a:p>
          <a:p>
            <a:r>
              <a:rPr lang="en-US" dirty="0" smtClean="0">
                <a:solidFill>
                  <a:srgbClr val="3A6F9B"/>
                </a:solidFill>
              </a:rPr>
              <a:t>	Procedural</a:t>
            </a:r>
          </a:p>
          <a:p>
            <a:r>
              <a:rPr lang="en-US" dirty="0" smtClean="0">
                <a:solidFill>
                  <a:srgbClr val="3A6F9B"/>
                </a:solidFill>
              </a:rPr>
              <a:t>	Imperative</a:t>
            </a:r>
          </a:p>
          <a:p>
            <a:r>
              <a:rPr lang="en-US" dirty="0" smtClean="0">
                <a:solidFill>
                  <a:srgbClr val="3A6F9B"/>
                </a:solidFill>
              </a:rPr>
              <a:t>The idea of Python started in 1980 and the implementation began by 1990</a:t>
            </a:r>
          </a:p>
          <a:p>
            <a:r>
              <a:rPr lang="en-US" dirty="0" smtClean="0">
                <a:solidFill>
                  <a:srgbClr val="3A6F9B"/>
                </a:solidFill>
              </a:rPr>
              <a:t>	Author: Guido Von </a:t>
            </a:r>
            <a:r>
              <a:rPr lang="en-US" dirty="0" err="1" smtClean="0">
                <a:solidFill>
                  <a:srgbClr val="3A6F9B"/>
                </a:solidFill>
              </a:rPr>
              <a:t>Rossum</a:t>
            </a:r>
            <a:endParaRPr lang="en-US" dirty="0" smtClean="0">
              <a:solidFill>
                <a:srgbClr val="3A6F9B"/>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3" cstate="print"/>
          <a:stretch>
            <a:fillRect/>
          </a:stretch>
        </p:blipFill>
        <p:spPr>
          <a:xfrm>
            <a:off x="3124200" y="2400300"/>
            <a:ext cx="914400" cy="914400"/>
          </a:xfrm>
          <a:prstGeom prst="rect">
            <a:avLst/>
          </a:prstGeom>
        </p:spPr>
      </p:pic>
      <p:sp>
        <p:nvSpPr>
          <p:cNvPr id="11" name="TextBox 10"/>
          <p:cNvSpPr txBox="1"/>
          <p:nvPr/>
        </p:nvSpPr>
        <p:spPr>
          <a:xfrm>
            <a:off x="4114800" y="2515969"/>
            <a:ext cx="3790397" cy="646331"/>
          </a:xfrm>
          <a:prstGeom prst="rect">
            <a:avLst/>
          </a:prstGeom>
          <a:noFill/>
        </p:spPr>
        <p:txBody>
          <a:bodyPr wrap="none" rtlCol="0">
            <a:spAutoFit/>
          </a:bodyPr>
          <a:lstStyle/>
          <a:p>
            <a:r>
              <a:rPr lang="en-US" sz="3600" b="1" dirty="0" smtClean="0">
                <a:solidFill>
                  <a:srgbClr val="3A6F9B"/>
                </a:solidFill>
                <a:latin typeface="+mj-lt"/>
              </a:rPr>
              <a:t>Chapter: Functions</a:t>
            </a:r>
            <a:endParaRPr lang="en-US" sz="3600" b="1" dirty="0">
              <a:solidFill>
                <a:srgbClr val="3A6F9B"/>
              </a:solidFill>
              <a:latin typeface="+mj-l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209072" cy="646331"/>
          </a:xfrm>
          <a:prstGeom prst="rect">
            <a:avLst/>
          </a:prstGeom>
          <a:noFill/>
        </p:spPr>
        <p:txBody>
          <a:bodyPr wrap="none" rtlCol="0">
            <a:spAutoFit/>
          </a:bodyPr>
          <a:lstStyle/>
          <a:p>
            <a:r>
              <a:rPr lang="en-US" sz="3600" b="1" dirty="0" smtClean="0">
                <a:solidFill>
                  <a:srgbClr val="3A6F9B"/>
                </a:solidFill>
                <a:latin typeface="+mj-lt"/>
              </a:rPr>
              <a:t>Functions – defining and calling</a:t>
            </a:r>
            <a:endParaRPr lang="en-US" sz="3600" b="1" dirty="0">
              <a:solidFill>
                <a:srgbClr val="3A6F9B"/>
              </a:solidFill>
              <a:latin typeface="+mj-lt"/>
            </a:endParaRPr>
          </a:p>
        </p:txBody>
      </p:sp>
      <p:sp>
        <p:nvSpPr>
          <p:cNvPr id="9" name="Rectangle 8"/>
          <p:cNvSpPr/>
          <p:nvPr/>
        </p:nvSpPr>
        <p:spPr>
          <a:xfrm>
            <a:off x="152400" y="2247900"/>
            <a:ext cx="4267200" cy="2971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sayhi</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"Hi“</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type(</a:t>
            </a:r>
            <a:r>
              <a:rPr lang="en-US" sz="1600" b="1" dirty="0" err="1" smtClean="0">
                <a:solidFill>
                  <a:schemeClr val="tx1"/>
                </a:solidFill>
                <a:latin typeface="Courier New" pitchFamily="49" charset="0"/>
                <a:cs typeface="Courier New" pitchFamily="49" charset="0"/>
              </a:rPr>
              <a:t>sayhi</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&lt;type 'function'&gt;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sayhi</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Hi</a:t>
            </a:r>
          </a:p>
        </p:txBody>
      </p:sp>
      <p:sp>
        <p:nvSpPr>
          <p:cNvPr id="12" name="Rectangle 11"/>
          <p:cNvSpPr/>
          <p:nvPr/>
        </p:nvSpPr>
        <p:spPr>
          <a:xfrm>
            <a:off x="4724400" y="2247900"/>
            <a:ext cx="4267200" cy="2971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sayhi</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 this is a function that says hi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"Hi"</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sayhi</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Hi</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sayhi.__doc</a:t>
            </a:r>
            <a:r>
              <a:rPr lang="en-US" sz="1600" b="1" dirty="0" smtClean="0">
                <a:solidFill>
                  <a:schemeClr val="tx1"/>
                </a:solidFill>
                <a:latin typeface="Courier New" pitchFamily="49" charset="0"/>
                <a:cs typeface="Courier New" pitchFamily="49" charset="0"/>
              </a:rPr>
              <a:t>__</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 this is a function that says hi '</a:t>
            </a:r>
            <a:endParaRPr lang="en-US" sz="1600"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042547" cy="646331"/>
          </a:xfrm>
          <a:prstGeom prst="rect">
            <a:avLst/>
          </a:prstGeom>
          <a:noFill/>
        </p:spPr>
        <p:txBody>
          <a:bodyPr wrap="none" rtlCol="0">
            <a:spAutoFit/>
          </a:bodyPr>
          <a:lstStyle/>
          <a:p>
            <a:r>
              <a:rPr lang="en-US" sz="3600" b="1" dirty="0" smtClean="0">
                <a:solidFill>
                  <a:srgbClr val="3A6F9B"/>
                </a:solidFill>
                <a:latin typeface="+mj-lt"/>
              </a:rPr>
              <a:t>Functions</a:t>
            </a:r>
            <a:endParaRPr lang="en-US" sz="3600" b="1" dirty="0">
              <a:solidFill>
                <a:srgbClr val="3A6F9B"/>
              </a:solidFill>
              <a:latin typeface="+mj-lt"/>
            </a:endParaRPr>
          </a:p>
        </p:txBody>
      </p:sp>
      <p:sp>
        <p:nvSpPr>
          <p:cNvPr id="9" name="Rectangle 8"/>
          <p:cNvSpPr/>
          <p:nvPr/>
        </p:nvSpPr>
        <p:spPr>
          <a:xfrm>
            <a:off x="152400" y="1562100"/>
            <a:ext cx="42672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is_even</a:t>
            </a:r>
            <a:r>
              <a:rPr lang="en-US" sz="1600" b="1" dirty="0" smtClean="0">
                <a:solidFill>
                  <a:schemeClr val="tx1"/>
                </a:solidFill>
                <a:latin typeface="Courier New" pitchFamily="49" charset="0"/>
                <a:cs typeface="Courier New" pitchFamily="49" charset="0"/>
              </a:rPr>
              <a:t>(num):</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if num%2 == 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True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else: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False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if </a:t>
            </a:r>
            <a:r>
              <a:rPr lang="en-US" sz="1600" b="1" dirty="0" err="1" smtClean="0">
                <a:solidFill>
                  <a:schemeClr val="tx1"/>
                </a:solidFill>
                <a:latin typeface="Courier New" pitchFamily="49" charset="0"/>
                <a:cs typeface="Courier New" pitchFamily="49" charset="0"/>
              </a:rPr>
              <a:t>is_even</a:t>
            </a:r>
            <a:r>
              <a:rPr lang="en-US" sz="1600" b="1" dirty="0" smtClean="0">
                <a:solidFill>
                  <a:schemeClr val="tx1"/>
                </a:solidFill>
                <a:latin typeface="Courier New" pitchFamily="49" charset="0"/>
                <a:cs typeface="Courier New" pitchFamily="49" charset="0"/>
              </a:rPr>
              <a:t>(2):</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"This is even"</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else: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"This is odd"</a:t>
            </a:r>
          </a:p>
          <a:p>
            <a:pPr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	</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This is even</a:t>
            </a:r>
          </a:p>
        </p:txBody>
      </p:sp>
      <p:sp>
        <p:nvSpPr>
          <p:cNvPr id="10" name="Rectangle 9"/>
          <p:cNvSpPr/>
          <p:nvPr/>
        </p:nvSpPr>
        <p:spPr>
          <a:xfrm>
            <a:off x="4572000" y="1562100"/>
            <a:ext cx="42672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if </a:t>
            </a:r>
            <a:r>
              <a:rPr lang="en-US" sz="1600" b="1" dirty="0" err="1" smtClean="0">
                <a:solidFill>
                  <a:schemeClr val="tx1"/>
                </a:solidFill>
                <a:latin typeface="Courier New" pitchFamily="49" charset="0"/>
                <a:cs typeface="Courier New" pitchFamily="49" charset="0"/>
              </a:rPr>
              <a:t>is_even</a:t>
            </a:r>
            <a:r>
              <a:rPr lang="en-US" sz="1600" b="1" dirty="0" smtClean="0">
                <a:solidFill>
                  <a:schemeClr val="tx1"/>
                </a:solidFill>
                <a:latin typeface="Courier New" pitchFamily="49" charset="0"/>
                <a:cs typeface="Courier New" pitchFamily="49" charset="0"/>
              </a:rPr>
              <a:t>(3):</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"This is even"</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else: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"This is odd"</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This is odd</a:t>
            </a:r>
            <a:endParaRPr lang="en-US" sz="1600"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805966" cy="646331"/>
          </a:xfrm>
          <a:prstGeom prst="rect">
            <a:avLst/>
          </a:prstGeom>
          <a:noFill/>
        </p:spPr>
        <p:txBody>
          <a:bodyPr wrap="none" rtlCol="0">
            <a:spAutoFit/>
          </a:bodyPr>
          <a:lstStyle/>
          <a:p>
            <a:r>
              <a:rPr lang="en-US" sz="3600" b="1" dirty="0" smtClean="0">
                <a:solidFill>
                  <a:srgbClr val="3A6F9B"/>
                </a:solidFill>
                <a:latin typeface="+mj-lt"/>
              </a:rPr>
              <a:t>Functions – Parameters (key word)</a:t>
            </a:r>
            <a:endParaRPr lang="en-US" sz="3600" b="1" dirty="0">
              <a:solidFill>
                <a:srgbClr val="3A6F9B"/>
              </a:solidFill>
              <a:latin typeface="+mj-lt"/>
            </a:endParaRPr>
          </a:p>
        </p:txBody>
      </p:sp>
      <p:sp>
        <p:nvSpPr>
          <p:cNvPr id="9" name="Rectangle 8"/>
          <p:cNvSpPr/>
          <p:nvPr/>
        </p:nvSpPr>
        <p:spPr>
          <a:xfrm>
            <a:off x="152400" y="1562100"/>
            <a:ext cx="88392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full_name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fname</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lname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a:t>
            </a:r>
            <a:r>
              <a:rPr lang="en-US" sz="1600" b="1" dirty="0" err="1" smtClean="0">
                <a:solidFill>
                  <a:schemeClr val="tx1"/>
                </a:solidFill>
                <a:latin typeface="Courier New" pitchFamily="49" charset="0"/>
                <a:cs typeface="Courier New" pitchFamily="49" charset="0"/>
              </a:rPr>
              <a:t>fname</a:t>
            </a:r>
            <a:r>
              <a:rPr lang="en-US" sz="1600" b="1" dirty="0" smtClean="0">
                <a:solidFill>
                  <a:schemeClr val="tx1"/>
                </a:solidFill>
                <a:latin typeface="Courier New" pitchFamily="49" charset="0"/>
                <a:cs typeface="Courier New" pitchFamily="49" charset="0"/>
              </a:rPr>
              <a:t> + " " + </a:t>
            </a:r>
            <a:r>
              <a:rPr lang="en-US" sz="1600" b="1" dirty="0" err="1" smtClean="0">
                <a:solidFill>
                  <a:schemeClr val="tx1"/>
                </a:solidFill>
                <a:latin typeface="Courier New" pitchFamily="49" charset="0"/>
                <a:cs typeface="Courier New" pitchFamily="49" charset="0"/>
              </a:rPr>
              <a:t>lname</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full_name</a:t>
            </a:r>
            <a:r>
              <a:rPr lang="en-US" sz="1600" b="1" dirty="0" smtClean="0">
                <a:solidFill>
                  <a:schemeClr val="tx1"/>
                </a:solidFill>
                <a:latin typeface="Courier New" pitchFamily="49" charset="0"/>
                <a:cs typeface="Courier New" pitchFamily="49" charset="0"/>
              </a:rPr>
              <a:t>('Aditya', '</a:t>
            </a:r>
            <a:r>
              <a:rPr lang="en-US" sz="1600" b="1" dirty="0" err="1" smtClean="0">
                <a:solidFill>
                  <a:schemeClr val="tx1"/>
                </a:solidFill>
                <a:latin typeface="Courier New" pitchFamily="49" charset="0"/>
                <a:cs typeface="Courier New" pitchFamily="49" charset="0"/>
              </a:rPr>
              <a:t>Prabhakara</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Aditya </a:t>
            </a:r>
            <a:r>
              <a:rPr lang="en-US" sz="1600" b="1" dirty="0" err="1" smtClean="0">
                <a:solidFill>
                  <a:srgbClr val="3A6F9B"/>
                </a:solidFill>
                <a:latin typeface="Courier New" pitchFamily="49" charset="0"/>
                <a:cs typeface="Courier New" pitchFamily="49" charset="0"/>
              </a:rPr>
              <a:t>Prabhakara</a:t>
            </a:r>
            <a:endParaRPr lang="en-US" sz="1600" b="1" dirty="0" smtClean="0">
              <a:solidFill>
                <a:srgbClr val="3A6F9B"/>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full_name</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lname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Prabhakara</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fname</a:t>
            </a:r>
            <a:r>
              <a:rPr lang="en-US" sz="1600" b="1" dirty="0" smtClean="0">
                <a:solidFill>
                  <a:schemeClr val="tx1"/>
                </a:solidFill>
                <a:latin typeface="Courier New" pitchFamily="49" charset="0"/>
                <a:cs typeface="Courier New" pitchFamily="49" charset="0"/>
              </a:rPr>
              <a:t>='Aditya')</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Aditya </a:t>
            </a:r>
            <a:r>
              <a:rPr lang="en-US" sz="1600" b="1" dirty="0" err="1" smtClean="0">
                <a:solidFill>
                  <a:srgbClr val="3A6F9B"/>
                </a:solidFill>
                <a:latin typeface="Courier New" pitchFamily="49" charset="0"/>
                <a:cs typeface="Courier New" pitchFamily="49" charset="0"/>
              </a:rPr>
              <a:t>Prabhakara</a:t>
            </a:r>
            <a:endParaRPr lang="en-US" sz="1600"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7311489" cy="646331"/>
          </a:xfrm>
          <a:prstGeom prst="rect">
            <a:avLst/>
          </a:prstGeom>
          <a:noFill/>
        </p:spPr>
        <p:txBody>
          <a:bodyPr wrap="none" rtlCol="0">
            <a:spAutoFit/>
          </a:bodyPr>
          <a:lstStyle/>
          <a:p>
            <a:r>
              <a:rPr lang="en-US" sz="3600" b="1" dirty="0" smtClean="0">
                <a:solidFill>
                  <a:srgbClr val="3A6F9B"/>
                </a:solidFill>
                <a:latin typeface="+mj-lt"/>
              </a:rPr>
              <a:t>Functions – Parameters (default args)</a:t>
            </a:r>
            <a:endParaRPr lang="en-US" sz="3600" b="1" dirty="0">
              <a:solidFill>
                <a:srgbClr val="3A6F9B"/>
              </a:solidFill>
              <a:latin typeface="+mj-lt"/>
            </a:endParaRPr>
          </a:p>
        </p:txBody>
      </p:sp>
      <p:sp>
        <p:nvSpPr>
          <p:cNvPr id="9" name="Rectangle 8"/>
          <p:cNvSpPr/>
          <p:nvPr/>
        </p:nvSpPr>
        <p:spPr>
          <a:xfrm>
            <a:off x="152400" y="1562100"/>
            <a:ext cx="88392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full_name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fname</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lname</a:t>
            </a:r>
            <a:r>
              <a:rPr lang="en-US" sz="1600" b="1" dirty="0" smtClean="0">
                <a:solidFill>
                  <a:schemeClr val="tx1"/>
                </a:solidFill>
                <a:latin typeface="Courier New" pitchFamily="49" charset="0"/>
                <a:cs typeface="Courier New" pitchFamily="49" charset="0"/>
              </a:rPr>
              <a:t>, title="</a:t>
            </a:r>
            <a:r>
              <a:rPr lang="en-US" sz="1600" b="1" dirty="0" err="1" smtClean="0">
                <a:solidFill>
                  <a:schemeClr val="tx1"/>
                </a:solidFill>
                <a:latin typeface="Courier New" pitchFamily="49" charset="0"/>
                <a:cs typeface="Courier New" pitchFamily="49" charset="0"/>
              </a:rPr>
              <a:t>Mr</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title + " " + </a:t>
            </a:r>
            <a:r>
              <a:rPr lang="en-US" sz="1600" b="1" dirty="0" err="1" smtClean="0">
                <a:solidFill>
                  <a:schemeClr val="tx1"/>
                </a:solidFill>
                <a:latin typeface="Courier New" pitchFamily="49" charset="0"/>
                <a:cs typeface="Courier New" pitchFamily="49" charset="0"/>
              </a:rPr>
              <a:t>fname</a:t>
            </a:r>
            <a:r>
              <a:rPr lang="en-US" sz="1600" b="1" dirty="0" smtClean="0">
                <a:solidFill>
                  <a:schemeClr val="tx1"/>
                </a:solidFill>
                <a:latin typeface="Courier New" pitchFamily="49" charset="0"/>
                <a:cs typeface="Courier New" pitchFamily="49" charset="0"/>
              </a:rPr>
              <a:t> + " " + </a:t>
            </a:r>
            <a:r>
              <a:rPr lang="en-US" sz="1600" b="1" dirty="0" err="1" smtClean="0">
                <a:solidFill>
                  <a:schemeClr val="tx1"/>
                </a:solidFill>
                <a:latin typeface="Courier New" pitchFamily="49" charset="0"/>
                <a:cs typeface="Courier New" pitchFamily="49" charset="0"/>
              </a:rPr>
              <a:t>lname</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full_name</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lname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Prabhakara</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fname</a:t>
            </a:r>
            <a:r>
              <a:rPr lang="en-US" sz="1600" b="1" dirty="0" smtClean="0">
                <a:solidFill>
                  <a:schemeClr val="tx1"/>
                </a:solidFill>
                <a:latin typeface="Courier New" pitchFamily="49" charset="0"/>
                <a:cs typeface="Courier New" pitchFamily="49" charset="0"/>
              </a:rPr>
              <a:t>='Aditya')</a:t>
            </a:r>
          </a:p>
          <a:p>
            <a:pPr eaLnBrk="0" fontAlgn="base" hangingPunct="0">
              <a:spcBef>
                <a:spcPct val="0"/>
              </a:spcBef>
              <a:spcAft>
                <a:spcPct val="0"/>
              </a:spcAft>
            </a:pPr>
            <a:r>
              <a:rPr lang="en-US" sz="1600" dirty="0" err="1" smtClean="0">
                <a:solidFill>
                  <a:srgbClr val="3A6F9B"/>
                </a:solidFill>
                <a:latin typeface="Courier New" pitchFamily="49" charset="0"/>
                <a:cs typeface="Courier New" pitchFamily="49" charset="0"/>
              </a:rPr>
              <a:t>Mr</a:t>
            </a:r>
            <a:r>
              <a:rPr lang="en-US" sz="1600" dirty="0" smtClean="0">
                <a:solidFill>
                  <a:srgbClr val="3A6F9B"/>
                </a:solidFill>
                <a:latin typeface="Courier New" pitchFamily="49" charset="0"/>
                <a:cs typeface="Courier New" pitchFamily="49" charset="0"/>
              </a:rPr>
              <a:t> Aditya </a:t>
            </a:r>
            <a:r>
              <a:rPr lang="en-US" sz="1600" dirty="0" err="1" smtClean="0">
                <a:solidFill>
                  <a:srgbClr val="3A6F9B"/>
                </a:solidFill>
                <a:latin typeface="Courier New" pitchFamily="49" charset="0"/>
                <a:cs typeface="Courier New" pitchFamily="49" charset="0"/>
              </a:rPr>
              <a:t>Prabhakara</a:t>
            </a:r>
            <a:endParaRPr lang="en-US" sz="1600" dirty="0" smtClean="0">
              <a:solidFill>
                <a:srgbClr val="3A6F9B"/>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full_name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lname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Prabhakara</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Traceback (most recent call last):</a:t>
            </a:r>
          </a:p>
          <a:p>
            <a:pPr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  File "&lt;pyshell#785&gt;", line 1, in &lt;module&gt;</a:t>
            </a:r>
          </a:p>
          <a:p>
            <a:pPr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    </a:t>
            </a:r>
            <a:r>
              <a:rPr lang="en-US" sz="1600" dirty="0" err="1" smtClean="0">
                <a:solidFill>
                  <a:srgbClr val="FF0000"/>
                </a:solidFill>
                <a:latin typeface="Courier New" pitchFamily="49" charset="0"/>
                <a:cs typeface="Courier New" pitchFamily="49" charset="0"/>
              </a:rPr>
              <a:t>full_name</a:t>
            </a:r>
            <a:r>
              <a:rPr lang="en-US" sz="1600" dirty="0" smtClean="0">
                <a:solidFill>
                  <a:srgbClr val="FF0000"/>
                </a:solidFill>
                <a:latin typeface="Courier New" pitchFamily="49" charset="0"/>
                <a:cs typeface="Courier New" pitchFamily="49" charset="0"/>
              </a:rPr>
              <a:t>(</a:t>
            </a:r>
            <a:r>
              <a:rPr lang="en-US" sz="1600" dirty="0" err="1" smtClean="0">
                <a:solidFill>
                  <a:srgbClr val="FF0000"/>
                </a:solidFill>
                <a:latin typeface="Courier New" pitchFamily="49" charset="0"/>
                <a:cs typeface="Courier New" pitchFamily="49" charset="0"/>
              </a:rPr>
              <a:t>lname</a:t>
            </a:r>
            <a:r>
              <a:rPr lang="en-US" sz="1600" dirty="0" smtClean="0">
                <a:solidFill>
                  <a:srgbClr val="FF0000"/>
                </a:solidFill>
                <a:latin typeface="Courier New" pitchFamily="49" charset="0"/>
                <a:cs typeface="Courier New" pitchFamily="49" charset="0"/>
              </a:rPr>
              <a:t>='</a:t>
            </a:r>
            <a:r>
              <a:rPr lang="en-US" sz="1600" dirty="0" err="1" smtClean="0">
                <a:solidFill>
                  <a:srgbClr val="FF0000"/>
                </a:solidFill>
                <a:latin typeface="Courier New" pitchFamily="49" charset="0"/>
                <a:cs typeface="Courier New" pitchFamily="49" charset="0"/>
              </a:rPr>
              <a:t>Prabhakara</a:t>
            </a:r>
            <a:r>
              <a:rPr lang="en-US" sz="1600" dirty="0" smtClean="0">
                <a:solidFill>
                  <a:srgbClr val="FF0000"/>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rgbClr val="FF0000"/>
                </a:solidFill>
                <a:latin typeface="Courier New" pitchFamily="49" charset="0"/>
                <a:cs typeface="Courier New" pitchFamily="49" charset="0"/>
              </a:rPr>
              <a:t>TypeError: </a:t>
            </a:r>
            <a:r>
              <a:rPr lang="en-US" sz="1600" dirty="0" err="1" smtClean="0">
                <a:solidFill>
                  <a:srgbClr val="FF0000"/>
                </a:solidFill>
                <a:latin typeface="Courier New" pitchFamily="49" charset="0"/>
                <a:cs typeface="Courier New" pitchFamily="49" charset="0"/>
              </a:rPr>
              <a:t>full_name</a:t>
            </a:r>
            <a:r>
              <a:rPr lang="en-US" sz="1600" dirty="0" smtClean="0">
                <a:solidFill>
                  <a:srgbClr val="FF0000"/>
                </a:solidFill>
                <a:latin typeface="Courier New" pitchFamily="49" charset="0"/>
                <a:cs typeface="Courier New" pitchFamily="49" charset="0"/>
              </a:rPr>
              <a:t>() takes at least 2 arguments (1 given)</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658298" cy="646331"/>
          </a:xfrm>
          <a:prstGeom prst="rect">
            <a:avLst/>
          </a:prstGeom>
          <a:noFill/>
        </p:spPr>
        <p:txBody>
          <a:bodyPr wrap="none" rtlCol="0">
            <a:spAutoFit/>
          </a:bodyPr>
          <a:lstStyle/>
          <a:p>
            <a:r>
              <a:rPr lang="en-US" sz="3600" b="1" dirty="0" smtClean="0">
                <a:solidFill>
                  <a:srgbClr val="3A6F9B"/>
                </a:solidFill>
                <a:latin typeface="+mj-lt"/>
              </a:rPr>
              <a:t>Functions – any number of </a:t>
            </a:r>
            <a:r>
              <a:rPr lang="en-US" sz="3600" b="1" dirty="0" err="1" smtClean="0">
                <a:solidFill>
                  <a:srgbClr val="3A6F9B"/>
                </a:solidFill>
                <a:latin typeface="+mj-lt"/>
              </a:rPr>
              <a:t>args</a:t>
            </a:r>
            <a:r>
              <a:rPr lang="en-US" sz="3600" b="1" dirty="0" smtClean="0">
                <a:solidFill>
                  <a:srgbClr val="3A6F9B"/>
                </a:solidFill>
                <a:latin typeface="+mj-lt"/>
              </a:rPr>
              <a:t> -1</a:t>
            </a:r>
            <a:endParaRPr lang="en-US" sz="3600" b="1" dirty="0">
              <a:solidFill>
                <a:srgbClr val="3A6F9B"/>
              </a:solidFill>
              <a:latin typeface="+mj-lt"/>
            </a:endParaRPr>
          </a:p>
        </p:txBody>
      </p:sp>
      <p:sp>
        <p:nvSpPr>
          <p:cNvPr id="9" name="Rectangle 8"/>
          <p:cNvSpPr/>
          <p:nvPr/>
        </p:nvSpPr>
        <p:spPr>
          <a:xfrm>
            <a:off x="152400" y="1562100"/>
            <a:ext cx="88392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any_args</a:t>
            </a:r>
            <a:r>
              <a:rPr lang="en-US" sz="1600" b="1" dirty="0" smtClean="0">
                <a:solidFill>
                  <a:schemeClr val="tx1"/>
                </a:solidFill>
                <a:latin typeface="Courier New" pitchFamily="49" charset="0"/>
                <a:cs typeface="Courier New" pitchFamily="49" charset="0"/>
              </a:rPr>
              <a:t>(*args):</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args</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any_args</a:t>
            </a:r>
            <a:r>
              <a:rPr lang="en-US" sz="1600" b="1" dirty="0" smtClean="0">
                <a:solidFill>
                  <a:schemeClr val="tx1"/>
                </a:solidFill>
                <a:latin typeface="Courier New" pitchFamily="49" charset="0"/>
                <a:cs typeface="Courier New" pitchFamily="49" charset="0"/>
              </a:rPr>
              <a:t>('a',1,2,'c')</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('a', 1, 2, 'c')</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any_args</a:t>
            </a:r>
            <a:r>
              <a:rPr lang="en-US" sz="1600" b="1" dirty="0" smtClean="0">
                <a:solidFill>
                  <a:schemeClr val="tx1"/>
                </a:solidFill>
                <a:latin typeface="Courier New" pitchFamily="49" charset="0"/>
                <a:cs typeface="Courier New" pitchFamily="49" charset="0"/>
              </a:rPr>
              <a:t>(*args):</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args</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type(args)</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any_args</a:t>
            </a:r>
            <a:r>
              <a:rPr lang="en-US" sz="1600" b="1" dirty="0" smtClean="0">
                <a:solidFill>
                  <a:schemeClr val="tx1"/>
                </a:solidFill>
                <a:latin typeface="Courier New" pitchFamily="49" charset="0"/>
                <a:cs typeface="Courier New" pitchFamily="49" charset="0"/>
              </a:rPr>
              <a:t>('a',1,2,'c')</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('a', 1, 2, 'c')</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&lt;type '</a:t>
            </a:r>
            <a:r>
              <a:rPr lang="en-US" sz="1600" b="1" dirty="0" err="1" smtClean="0">
                <a:solidFill>
                  <a:srgbClr val="3A6F9B"/>
                </a:solidFill>
                <a:latin typeface="Courier New" pitchFamily="49" charset="0"/>
                <a:cs typeface="Courier New" pitchFamily="49" charset="0"/>
              </a:rPr>
              <a:t>tuple</a:t>
            </a:r>
            <a:r>
              <a:rPr lang="en-US" sz="1600" b="1" dirty="0" smtClean="0">
                <a:solidFill>
                  <a:srgbClr val="3A6F9B"/>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762492" cy="646331"/>
          </a:xfrm>
          <a:prstGeom prst="rect">
            <a:avLst/>
          </a:prstGeom>
          <a:noFill/>
        </p:spPr>
        <p:txBody>
          <a:bodyPr wrap="none" rtlCol="0">
            <a:spAutoFit/>
          </a:bodyPr>
          <a:lstStyle/>
          <a:p>
            <a:r>
              <a:rPr lang="en-US" sz="3600" b="1" dirty="0" smtClean="0">
                <a:solidFill>
                  <a:srgbClr val="3A6F9B"/>
                </a:solidFill>
                <a:latin typeface="+mj-lt"/>
              </a:rPr>
              <a:t>Functions – any number of args - 2</a:t>
            </a:r>
            <a:endParaRPr lang="en-US" sz="3600" b="1" dirty="0">
              <a:solidFill>
                <a:srgbClr val="3A6F9B"/>
              </a:solidFill>
              <a:latin typeface="+mj-lt"/>
            </a:endParaRPr>
          </a:p>
        </p:txBody>
      </p:sp>
      <p:sp>
        <p:nvSpPr>
          <p:cNvPr id="9" name="Rectangle 8"/>
          <p:cNvSpPr/>
          <p:nvPr/>
        </p:nvSpPr>
        <p:spPr>
          <a:xfrm>
            <a:off x="152400" y="1562100"/>
            <a:ext cx="88392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any_args</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kwargs</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a:t>
            </a:r>
            <a:r>
              <a:rPr lang="en-US" sz="1600" b="1" dirty="0" err="1" smtClean="0">
                <a:solidFill>
                  <a:schemeClr val="tx1"/>
                </a:solidFill>
                <a:latin typeface="Courier New" pitchFamily="49" charset="0"/>
                <a:cs typeface="Courier New" pitchFamily="49" charset="0"/>
              </a:rPr>
              <a:t>kwargs</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any_args</a:t>
            </a:r>
            <a:r>
              <a:rPr lang="en-US" sz="1600" b="1" dirty="0" smtClean="0">
                <a:solidFill>
                  <a:schemeClr val="tx1"/>
                </a:solidFill>
                <a:latin typeface="Courier New" pitchFamily="49" charset="0"/>
                <a:cs typeface="Courier New" pitchFamily="49" charset="0"/>
              </a:rPr>
              <a:t>(what=2, where=3)</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{'what': 2, 'where': 3}</a:t>
            </a:r>
          </a:p>
          <a:p>
            <a:pPr eaLnBrk="0" fontAlgn="base" hangingPunct="0">
              <a:spcBef>
                <a:spcPct val="0"/>
              </a:spcBef>
              <a:spcAft>
                <a:spcPct val="0"/>
              </a:spcAft>
            </a:pPr>
            <a:endParaRPr lang="en-US" sz="1600" b="1" dirty="0" smtClean="0">
              <a:solidFill>
                <a:srgbClr val="3A6F9B"/>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any_args</a:t>
            </a:r>
            <a:r>
              <a:rPr lang="en-US" sz="1600" b="1" dirty="0" smtClean="0">
                <a:solidFill>
                  <a:schemeClr val="tx1"/>
                </a:solidFill>
                <a:latin typeface="Courier New" pitchFamily="49" charset="0"/>
                <a:cs typeface="Courier New" pitchFamily="49" charset="0"/>
              </a:rPr>
              <a:t>(*args, **</a:t>
            </a:r>
            <a:r>
              <a:rPr lang="en-US" sz="1600" b="1" dirty="0" err="1" smtClean="0">
                <a:solidFill>
                  <a:schemeClr val="tx1"/>
                </a:solidFill>
                <a:latin typeface="Courier New" pitchFamily="49" charset="0"/>
                <a:cs typeface="Courier New" pitchFamily="49" charset="0"/>
              </a:rPr>
              <a:t>kwargs</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args, </a:t>
            </a:r>
            <a:r>
              <a:rPr lang="en-US" sz="1600" b="1" dirty="0" err="1" smtClean="0">
                <a:solidFill>
                  <a:schemeClr val="tx1"/>
                </a:solidFill>
                <a:latin typeface="Courier New" pitchFamily="49" charset="0"/>
                <a:cs typeface="Courier New" pitchFamily="49" charset="0"/>
              </a:rPr>
              <a:t>kwargs</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endParaRPr lang="en-US" sz="1600" b="1" dirty="0" smtClean="0">
              <a:solidFill>
                <a:srgbClr val="3A6F9B"/>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any_args</a:t>
            </a:r>
            <a:r>
              <a:rPr lang="en-US" sz="1600" b="1" dirty="0" smtClean="0">
                <a:solidFill>
                  <a:schemeClr val="tx1"/>
                </a:solidFill>
                <a:latin typeface="Courier New" pitchFamily="49" charset="0"/>
                <a:cs typeface="Courier New" pitchFamily="49" charset="0"/>
              </a:rPr>
              <a:t>(1, 2, 3,a=4, b = 5, c = 6)</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(1, 2, 3) {'a': 4, 'c': 6, 'b': 5}</a:t>
            </a:r>
          </a:p>
          <a:p>
            <a:pPr eaLnBrk="0" fontAlgn="base" hangingPunct="0">
              <a:spcBef>
                <a:spcPct val="0"/>
              </a:spcBef>
              <a:spcAft>
                <a:spcPct val="0"/>
              </a:spcAft>
            </a:pPr>
            <a:endParaRPr lang="en-US" sz="1600" b="1"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489341" cy="646331"/>
          </a:xfrm>
          <a:prstGeom prst="rect">
            <a:avLst/>
          </a:prstGeom>
          <a:noFill/>
        </p:spPr>
        <p:txBody>
          <a:bodyPr wrap="none" rtlCol="0">
            <a:spAutoFit/>
          </a:bodyPr>
          <a:lstStyle/>
          <a:p>
            <a:r>
              <a:rPr lang="en-US" sz="3600" b="1" dirty="0" smtClean="0">
                <a:solidFill>
                  <a:srgbClr val="3A6F9B"/>
                </a:solidFill>
                <a:latin typeface="+mj-lt"/>
              </a:rPr>
              <a:t>Understand Namespace or scope</a:t>
            </a:r>
            <a:endParaRPr lang="en-US" sz="3600" b="1" dirty="0">
              <a:solidFill>
                <a:srgbClr val="3A6F9B"/>
              </a:solidFill>
              <a:latin typeface="+mj-lt"/>
            </a:endParaRPr>
          </a:p>
        </p:txBody>
      </p:sp>
      <p:sp>
        <p:nvSpPr>
          <p:cNvPr id="9" name="Rectangle 8"/>
          <p:cNvSpPr/>
          <p:nvPr/>
        </p:nvSpPr>
        <p:spPr>
          <a:xfrm>
            <a:off x="152400" y="1562100"/>
            <a:ext cx="43434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a=10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finda</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a</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finda</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10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a=30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finda</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30</a:t>
            </a:r>
          </a:p>
          <a:p>
            <a:pPr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p:txBody>
      </p:sp>
      <p:sp>
        <p:nvSpPr>
          <p:cNvPr id="10" name="Rectangle 9"/>
          <p:cNvSpPr/>
          <p:nvPr/>
        </p:nvSpPr>
        <p:spPr>
          <a:xfrm>
            <a:off x="4648200" y="1562100"/>
            <a:ext cx="43434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finda</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a=100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a</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a=20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finda</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100</a:t>
            </a:r>
            <a:endParaRPr lang="en-US" sz="1600"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489341" cy="646331"/>
          </a:xfrm>
          <a:prstGeom prst="rect">
            <a:avLst/>
          </a:prstGeom>
          <a:noFill/>
        </p:spPr>
        <p:txBody>
          <a:bodyPr wrap="none" rtlCol="0">
            <a:spAutoFit/>
          </a:bodyPr>
          <a:lstStyle/>
          <a:p>
            <a:r>
              <a:rPr lang="en-US" sz="3600" b="1" dirty="0" smtClean="0">
                <a:solidFill>
                  <a:srgbClr val="3A6F9B"/>
                </a:solidFill>
                <a:latin typeface="+mj-lt"/>
              </a:rPr>
              <a:t>Understand Namespace or scope</a:t>
            </a:r>
            <a:endParaRPr lang="en-US" sz="3600" b="1" dirty="0">
              <a:solidFill>
                <a:srgbClr val="3A6F9B"/>
              </a:solidFill>
              <a:latin typeface="+mj-lt"/>
            </a:endParaRPr>
          </a:p>
        </p:txBody>
      </p:sp>
      <p:sp>
        <p:nvSpPr>
          <p:cNvPr id="9" name="Rectangle 8"/>
          <p:cNvSpPr/>
          <p:nvPr/>
        </p:nvSpPr>
        <p:spPr>
          <a:xfrm>
            <a:off x="152400" y="1562100"/>
            <a:ext cx="88392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finda</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global a</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 = 100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a</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a = 200</a:t>
            </a:r>
          </a:p>
          <a:p>
            <a:pPr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finda()</a:t>
            </a:r>
          </a:p>
          <a:p>
            <a:pPr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100</a:t>
            </a:r>
          </a:p>
          <a:p>
            <a:pPr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&gt;&gt;&gt; a</a:t>
            </a:r>
          </a:p>
          <a:p>
            <a:pPr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100</a:t>
            </a:r>
            <a:endParaRPr lang="en-US" sz="1600"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934504" cy="646331"/>
          </a:xfrm>
          <a:prstGeom prst="rect">
            <a:avLst/>
          </a:prstGeom>
          <a:noFill/>
        </p:spPr>
        <p:txBody>
          <a:bodyPr wrap="none" rtlCol="0">
            <a:spAutoFit/>
          </a:bodyPr>
          <a:lstStyle/>
          <a:p>
            <a:r>
              <a:rPr lang="en-US" sz="3600" b="1" dirty="0" smtClean="0">
                <a:solidFill>
                  <a:srgbClr val="3A6F9B"/>
                </a:solidFill>
                <a:latin typeface="+mj-lt"/>
              </a:rPr>
              <a:t>Lab work</a:t>
            </a:r>
            <a:endParaRPr lang="en-US" sz="3600" b="1" dirty="0">
              <a:solidFill>
                <a:srgbClr val="3A6F9B"/>
              </a:solidFill>
              <a:latin typeface="+mj-lt"/>
            </a:endParaRPr>
          </a:p>
        </p:txBody>
      </p:sp>
      <p:graphicFrame>
        <p:nvGraphicFramePr>
          <p:cNvPr id="9" name="Diagram 8"/>
          <p:cNvGraphicFramePr/>
          <p:nvPr/>
        </p:nvGraphicFramePr>
        <p:xfrm>
          <a:off x="1219200" y="1943100"/>
          <a:ext cx="6400800" cy="1905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Guido_van_rossum.jpg"/>
          <p:cNvPicPr>
            <a:picLocks noChangeAspect="1"/>
          </p:cNvPicPr>
          <p:nvPr/>
        </p:nvPicPr>
        <p:blipFill>
          <a:blip r:embed="rId3" cstate="print"/>
          <a:stretch>
            <a:fillRect/>
          </a:stretch>
        </p:blipFill>
        <p:spPr>
          <a:xfrm rot="20702099">
            <a:off x="7069031" y="866196"/>
            <a:ext cx="1194195" cy="1791293"/>
          </a:xfrm>
          <a:prstGeom prst="rect">
            <a:avLst/>
          </a:prstGeom>
        </p:spPr>
      </p:pic>
      <p:pic>
        <p:nvPicPr>
          <p:cNvPr id="14" name="Picture 13" descr="python-logo.png"/>
          <p:cNvPicPr>
            <a:picLocks noChangeAspect="1"/>
          </p:cNvPicPr>
          <p:nvPr/>
        </p:nvPicPr>
        <p:blipFill>
          <a:blip r:embed="rId4"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726854" cy="646331"/>
          </a:xfrm>
          <a:prstGeom prst="rect">
            <a:avLst/>
          </a:prstGeom>
          <a:noFill/>
        </p:spPr>
        <p:txBody>
          <a:bodyPr wrap="none" rtlCol="0">
            <a:spAutoFit/>
          </a:bodyPr>
          <a:lstStyle/>
          <a:p>
            <a:r>
              <a:rPr lang="en-US" sz="3600" b="1" dirty="0" smtClean="0">
                <a:solidFill>
                  <a:srgbClr val="3A6F9B"/>
                </a:solidFill>
                <a:latin typeface="+mj-lt"/>
              </a:rPr>
              <a:t>Guido van </a:t>
            </a:r>
            <a:r>
              <a:rPr lang="en-US" sz="3600" b="1" dirty="0" err="1" smtClean="0">
                <a:solidFill>
                  <a:srgbClr val="3A6F9B"/>
                </a:solidFill>
                <a:latin typeface="+mj-lt"/>
              </a:rPr>
              <a:t>Rossum</a:t>
            </a:r>
            <a:endParaRPr lang="en-US" sz="3600" b="1" dirty="0">
              <a:solidFill>
                <a:srgbClr val="3A6F9B"/>
              </a:solidFill>
              <a:latin typeface="+mj-lt"/>
            </a:endParaRPr>
          </a:p>
        </p:txBody>
      </p:sp>
      <p:sp>
        <p:nvSpPr>
          <p:cNvPr id="17" name="TextBox 16"/>
          <p:cNvSpPr txBox="1"/>
          <p:nvPr/>
        </p:nvSpPr>
        <p:spPr>
          <a:xfrm>
            <a:off x="685800" y="1485901"/>
            <a:ext cx="5943600" cy="2339102"/>
          </a:xfrm>
          <a:prstGeom prst="rect">
            <a:avLst/>
          </a:prstGeom>
          <a:noFill/>
        </p:spPr>
        <p:txBody>
          <a:bodyPr wrap="square" rtlCol="0">
            <a:spAutoFit/>
          </a:bodyPr>
          <a:lstStyle/>
          <a:p>
            <a:r>
              <a:rPr lang="en-US" dirty="0" smtClean="0">
                <a:solidFill>
                  <a:srgbClr val="3A6F9B"/>
                </a:solidFill>
              </a:rPr>
              <a:t>In Guido van </a:t>
            </a:r>
            <a:r>
              <a:rPr lang="en-US" dirty="0" err="1" smtClean="0">
                <a:solidFill>
                  <a:srgbClr val="3A6F9B"/>
                </a:solidFill>
              </a:rPr>
              <a:t>Rossum’s</a:t>
            </a:r>
            <a:r>
              <a:rPr lang="en-US" dirty="0" smtClean="0">
                <a:solidFill>
                  <a:srgbClr val="3A6F9B"/>
                </a:solidFill>
              </a:rPr>
              <a:t> words</a:t>
            </a:r>
          </a:p>
          <a:p>
            <a:r>
              <a:rPr lang="en-US" sz="1600" dirty="0" smtClean="0"/>
              <a:t>Over six years ago, in December 1989, I was looking for a "hobby" programming project that would keep me occupied during the week around Christmas. My office ... would be closed, but I had a home computer, and not much else on my hands. I decided to write an interpreter for the new scripting language I had been thinking about lately: a descendant of ABC that would appeal to Unix/C hackers. I chose Python as a working title for the project, being in a slightly irreverent mood (and a big fan of Monty Python's Flying Circus).</a:t>
            </a:r>
            <a:endParaRPr lang="en-US" dirty="0" smtClean="0">
              <a:solidFill>
                <a:srgbClr val="3A6F9B"/>
              </a:solidFill>
            </a:endParaRPr>
          </a:p>
        </p:txBody>
      </p:sp>
      <p:sp>
        <p:nvSpPr>
          <p:cNvPr id="19" name="TextBox 18"/>
          <p:cNvSpPr txBox="1"/>
          <p:nvPr/>
        </p:nvSpPr>
        <p:spPr>
          <a:xfrm rot="20710162">
            <a:off x="6800663" y="2701655"/>
            <a:ext cx="2414764" cy="461665"/>
          </a:xfrm>
          <a:prstGeom prst="rect">
            <a:avLst/>
          </a:prstGeom>
          <a:noFill/>
        </p:spPr>
        <p:txBody>
          <a:bodyPr wrap="none" rtlCol="0">
            <a:spAutoFit/>
          </a:bodyPr>
          <a:lstStyle/>
          <a:p>
            <a:pPr algn="ctr"/>
            <a:r>
              <a:rPr lang="en-US" sz="1200" dirty="0" smtClean="0"/>
              <a:t>Python ‘s</a:t>
            </a:r>
          </a:p>
          <a:p>
            <a:pPr algn="ctr"/>
            <a:r>
              <a:rPr lang="en-US" sz="1200" b="1" dirty="0" smtClean="0"/>
              <a:t>Benevolent Dictator For Life</a:t>
            </a:r>
            <a:r>
              <a:rPr lang="en-US" sz="1200" dirty="0" smtClean="0"/>
              <a:t> (</a:t>
            </a:r>
            <a:r>
              <a:rPr lang="en-US" sz="1200" b="1" dirty="0" smtClean="0"/>
              <a:t>BDFL</a:t>
            </a:r>
            <a:r>
              <a:rPr lang="en-US" sz="1200" dirty="0" smtClean="0"/>
              <a:t>)</a:t>
            </a:r>
            <a:endParaRPr lang="en-US" sz="1200" dirty="0"/>
          </a:p>
        </p:txBody>
      </p:sp>
      <p:pic>
        <p:nvPicPr>
          <p:cNvPr id="20" name="Picture 19" descr="pronounce_tuple.JPG"/>
          <p:cNvPicPr>
            <a:picLocks noChangeAspect="1"/>
          </p:cNvPicPr>
          <p:nvPr/>
        </p:nvPicPr>
        <p:blipFill>
          <a:blip r:embed="rId5" cstate="print"/>
          <a:stretch>
            <a:fillRect/>
          </a:stretch>
        </p:blipFill>
        <p:spPr>
          <a:xfrm>
            <a:off x="685800" y="3924300"/>
            <a:ext cx="5257800" cy="1481559"/>
          </a:xfrm>
          <a:prstGeom prst="rect">
            <a:avLst/>
          </a:prstGeom>
        </p:spPr>
      </p:pic>
      <p:sp>
        <p:nvSpPr>
          <p:cNvPr id="21" name="Line Callout 1 20"/>
          <p:cNvSpPr/>
          <p:nvPr/>
        </p:nvSpPr>
        <p:spPr>
          <a:xfrm>
            <a:off x="6629400" y="3924300"/>
            <a:ext cx="2209800" cy="990600"/>
          </a:xfrm>
          <a:prstGeom prst="borderCallout1">
            <a:avLst>
              <a:gd name="adj1" fmla="val 18750"/>
              <a:gd name="adj2" fmla="val -8333"/>
              <a:gd name="adj3" fmla="val 61612"/>
              <a:gd name="adj4" fmla="val -41516"/>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 funny Guy : Check his answer on asking how to pronounce “</a:t>
            </a:r>
            <a:r>
              <a:rPr lang="en-US" sz="1400" dirty="0" err="1" smtClean="0">
                <a:solidFill>
                  <a:schemeClr val="tx1"/>
                </a:solidFill>
              </a:rPr>
              <a:t>tuple</a:t>
            </a:r>
            <a:r>
              <a:rPr lang="en-US" sz="1400" dirty="0" smtClean="0">
                <a:solidFill>
                  <a:schemeClr val="tx1"/>
                </a:solidFill>
              </a:rPr>
              <a:t>” – a data structure in Python</a:t>
            </a:r>
            <a:endParaRPr lang="en-US" sz="1400" dirty="0">
              <a:solidFill>
                <a:schemeClr val="tx1"/>
              </a:solidFill>
            </a:endParaRPr>
          </a:p>
        </p:txBody>
      </p:sp>
      <p:pic>
        <p:nvPicPr>
          <p:cNvPr id="18" name="Picture 17" descr="stickynote.png"/>
          <p:cNvPicPr>
            <a:picLocks noChangeAspect="1"/>
          </p:cNvPicPr>
          <p:nvPr/>
        </p:nvPicPr>
        <p:blipFill>
          <a:blip r:embed="rId6" cstate="print"/>
          <a:stretch>
            <a:fillRect/>
          </a:stretch>
        </p:blipFill>
        <p:spPr>
          <a:xfrm>
            <a:off x="6312196" y="342901"/>
            <a:ext cx="2679404" cy="2743199"/>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042547" cy="646331"/>
          </a:xfrm>
          <a:prstGeom prst="rect">
            <a:avLst/>
          </a:prstGeom>
          <a:noFill/>
        </p:spPr>
        <p:txBody>
          <a:bodyPr wrap="none" rtlCol="0">
            <a:spAutoFit/>
          </a:bodyPr>
          <a:lstStyle/>
          <a:p>
            <a:r>
              <a:rPr lang="en-US" sz="3600" b="1" dirty="0" smtClean="0">
                <a:solidFill>
                  <a:srgbClr val="3A6F9B"/>
                </a:solidFill>
                <a:latin typeface="+mj-lt"/>
              </a:rPr>
              <a:t>Functions</a:t>
            </a:r>
            <a:endParaRPr lang="en-US" sz="3600" b="1" dirty="0">
              <a:solidFill>
                <a:srgbClr val="3A6F9B"/>
              </a:solidFill>
              <a:latin typeface="+mj-lt"/>
            </a:endParaRPr>
          </a:p>
        </p:txBody>
      </p:sp>
      <p:sp>
        <p:nvSpPr>
          <p:cNvPr id="10" name="TextBox 9"/>
          <p:cNvSpPr txBox="1"/>
          <p:nvPr/>
        </p:nvSpPr>
        <p:spPr>
          <a:xfrm>
            <a:off x="685800" y="1866900"/>
            <a:ext cx="8229600" cy="2031325"/>
          </a:xfrm>
          <a:prstGeom prst="rect">
            <a:avLst/>
          </a:prstGeom>
          <a:noFill/>
        </p:spPr>
        <p:txBody>
          <a:bodyPr wrap="square" rtlCol="0">
            <a:spAutoFit/>
          </a:bodyPr>
          <a:lstStyle/>
          <a:p>
            <a:pPr>
              <a:buClr>
                <a:srgbClr val="FFD32E"/>
              </a:buClr>
              <a:buFont typeface="Wingdings" pitchFamily="2" charset="2"/>
              <a:buChar char="Ø"/>
            </a:pPr>
            <a:r>
              <a:rPr lang="en-US" dirty="0" smtClean="0"/>
              <a:t>We have only treated functions as just that. </a:t>
            </a:r>
          </a:p>
          <a:p>
            <a:pPr>
              <a:buClr>
                <a:srgbClr val="FFD32E"/>
              </a:buClr>
            </a:pPr>
            <a:r>
              <a:rPr lang="en-US" dirty="0" smtClean="0"/>
              <a:t>Wait till we start treating them as first class citizens. </a:t>
            </a:r>
          </a:p>
          <a:p>
            <a:pPr>
              <a:buClr>
                <a:srgbClr val="FFD32E"/>
              </a:buClr>
            </a:pPr>
            <a:r>
              <a:rPr lang="en-US" dirty="0" smtClean="0"/>
              <a:t>	We can pass functions around as variables</a:t>
            </a:r>
          </a:p>
          <a:p>
            <a:pPr>
              <a:buClr>
                <a:srgbClr val="FFD32E"/>
              </a:buClr>
            </a:pPr>
            <a:r>
              <a:rPr lang="en-US" dirty="0" smtClean="0"/>
              <a:t>	We can make a function return a function</a:t>
            </a:r>
          </a:p>
          <a:p>
            <a:pPr>
              <a:buClr>
                <a:srgbClr val="FFD32E"/>
              </a:buClr>
            </a:pPr>
            <a:r>
              <a:rPr lang="en-US" dirty="0" smtClean="0"/>
              <a:t>	We can have nested functions</a:t>
            </a:r>
          </a:p>
          <a:p>
            <a:pPr>
              <a:buClr>
                <a:srgbClr val="FFD32E"/>
              </a:buClr>
            </a:pPr>
            <a:r>
              <a:rPr lang="en-US" dirty="0" smtClean="0"/>
              <a:t>	We can have anonymous functions</a:t>
            </a:r>
          </a:p>
          <a:p>
            <a:pPr>
              <a:buClr>
                <a:srgbClr val="FFD32E"/>
              </a:buClr>
            </a:pPr>
            <a:r>
              <a:rPr lang="en-US" dirty="0" smtClean="0"/>
              <a:t>	It gets exciting</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3" cstate="print"/>
          <a:stretch>
            <a:fillRect/>
          </a:stretch>
        </p:blipFill>
        <p:spPr>
          <a:xfrm>
            <a:off x="3124200" y="2400300"/>
            <a:ext cx="914400" cy="914400"/>
          </a:xfrm>
          <a:prstGeom prst="rect">
            <a:avLst/>
          </a:prstGeom>
        </p:spPr>
      </p:pic>
      <p:sp>
        <p:nvSpPr>
          <p:cNvPr id="11" name="TextBox 10"/>
          <p:cNvSpPr txBox="1"/>
          <p:nvPr/>
        </p:nvSpPr>
        <p:spPr>
          <a:xfrm>
            <a:off x="4114800" y="2515969"/>
            <a:ext cx="4410759" cy="1200329"/>
          </a:xfrm>
          <a:prstGeom prst="rect">
            <a:avLst/>
          </a:prstGeom>
          <a:noFill/>
        </p:spPr>
        <p:txBody>
          <a:bodyPr wrap="none" rtlCol="0">
            <a:spAutoFit/>
          </a:bodyPr>
          <a:lstStyle/>
          <a:p>
            <a:r>
              <a:rPr lang="en-US" sz="3600" b="1" dirty="0" smtClean="0">
                <a:solidFill>
                  <a:srgbClr val="3A6F9B"/>
                </a:solidFill>
                <a:latin typeface="+mj-lt"/>
              </a:rPr>
              <a:t>Chapter: Functions as </a:t>
            </a:r>
          </a:p>
          <a:p>
            <a:r>
              <a:rPr lang="en-US" sz="3600" b="1" dirty="0" smtClean="0">
                <a:solidFill>
                  <a:srgbClr val="3A6F9B"/>
                </a:solidFill>
                <a:latin typeface="+mj-lt"/>
              </a:rPr>
              <a:t>First class citizens</a:t>
            </a:r>
            <a:endParaRPr lang="en-US" sz="3600" b="1" dirty="0">
              <a:solidFill>
                <a:srgbClr val="3A6F9B"/>
              </a:solidFill>
              <a:latin typeface="+mj-lt"/>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575146" cy="646331"/>
          </a:xfrm>
          <a:prstGeom prst="rect">
            <a:avLst/>
          </a:prstGeom>
          <a:noFill/>
        </p:spPr>
        <p:txBody>
          <a:bodyPr wrap="none" rtlCol="0">
            <a:spAutoFit/>
          </a:bodyPr>
          <a:lstStyle/>
          <a:p>
            <a:r>
              <a:rPr lang="en-US" sz="3600" b="1" dirty="0" smtClean="0">
                <a:solidFill>
                  <a:srgbClr val="3A6F9B"/>
                </a:solidFill>
                <a:latin typeface="+mj-lt"/>
              </a:rPr>
              <a:t>Functions (</a:t>
            </a:r>
            <a:r>
              <a:rPr lang="en-US" sz="3600" b="1" dirty="0" err="1" smtClean="0">
                <a:solidFill>
                  <a:srgbClr val="3A6F9B"/>
                </a:solidFill>
                <a:latin typeface="+mj-lt"/>
              </a:rPr>
              <a:t>Contd</a:t>
            </a:r>
            <a:r>
              <a:rPr lang="en-US" sz="3600" b="1" dirty="0" smtClean="0">
                <a:solidFill>
                  <a:srgbClr val="3A6F9B"/>
                </a:solidFill>
                <a:latin typeface="+mj-lt"/>
              </a:rPr>
              <a:t>)</a:t>
            </a:r>
            <a:endParaRPr lang="en-US" sz="3600" b="1" dirty="0">
              <a:solidFill>
                <a:srgbClr val="3A6F9B"/>
              </a:solidFill>
              <a:latin typeface="+mj-lt"/>
            </a:endParaRPr>
          </a:p>
        </p:txBody>
      </p:sp>
      <p:sp>
        <p:nvSpPr>
          <p:cNvPr id="10" name="TextBox 9"/>
          <p:cNvSpPr txBox="1"/>
          <p:nvPr/>
        </p:nvSpPr>
        <p:spPr>
          <a:xfrm>
            <a:off x="685800" y="1866900"/>
            <a:ext cx="8229600" cy="1477328"/>
          </a:xfrm>
          <a:prstGeom prst="rect">
            <a:avLst/>
          </a:prstGeom>
          <a:noFill/>
        </p:spPr>
        <p:txBody>
          <a:bodyPr wrap="square" rtlCol="0">
            <a:spAutoFit/>
          </a:bodyPr>
          <a:lstStyle/>
          <a:p>
            <a:pPr>
              <a:buClr>
                <a:srgbClr val="FFD32E"/>
              </a:buClr>
              <a:buFont typeface="Wingdings" pitchFamily="2" charset="2"/>
              <a:buChar char="Ø"/>
            </a:pPr>
            <a:r>
              <a:rPr lang="en-US" dirty="0" smtClean="0"/>
              <a:t>Functions are first class citizens</a:t>
            </a:r>
          </a:p>
          <a:p>
            <a:pPr>
              <a:buClr>
                <a:srgbClr val="FFD32E"/>
              </a:buClr>
              <a:buFont typeface="Wingdings" pitchFamily="2" charset="2"/>
              <a:buChar char="Ø"/>
            </a:pPr>
            <a:r>
              <a:rPr lang="en-US" dirty="0" smtClean="0"/>
              <a:t> 	Which basically means</a:t>
            </a:r>
          </a:p>
          <a:p>
            <a:pPr lvl="2">
              <a:buClr>
                <a:srgbClr val="FFD32E"/>
              </a:buClr>
              <a:buFont typeface="Wingdings" pitchFamily="2" charset="2"/>
              <a:buChar char="Ø"/>
            </a:pPr>
            <a:r>
              <a:rPr lang="en-US" dirty="0" smtClean="0"/>
              <a:t>They are treated like objects (as in Python everything is an object)</a:t>
            </a:r>
          </a:p>
          <a:p>
            <a:pPr lvl="2">
              <a:buClr>
                <a:srgbClr val="FFD32E"/>
              </a:buClr>
              <a:buFont typeface="Wingdings" pitchFamily="2" charset="2"/>
              <a:buChar char="Ø"/>
            </a:pPr>
            <a:r>
              <a:rPr lang="en-US" dirty="0" smtClean="0"/>
              <a:t>They can be passed around like other variables</a:t>
            </a:r>
          </a:p>
          <a:p>
            <a:pPr lvl="2">
              <a:buClr>
                <a:srgbClr val="FFD32E"/>
              </a:buClr>
              <a:buFont typeface="Wingdings" pitchFamily="2" charset="2"/>
              <a:buChar char="Ø"/>
            </a:pPr>
            <a:r>
              <a:rPr lang="en-US" dirty="0" smtClean="0"/>
              <a:t>Assigned to other variables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201471" cy="646331"/>
          </a:xfrm>
          <a:prstGeom prst="rect">
            <a:avLst/>
          </a:prstGeom>
          <a:noFill/>
        </p:spPr>
        <p:txBody>
          <a:bodyPr wrap="none" rtlCol="0">
            <a:spAutoFit/>
          </a:bodyPr>
          <a:lstStyle/>
          <a:p>
            <a:r>
              <a:rPr lang="en-US" sz="3600" b="1" dirty="0" smtClean="0">
                <a:solidFill>
                  <a:srgbClr val="3A6F9B"/>
                </a:solidFill>
                <a:latin typeface="+mj-lt"/>
              </a:rPr>
              <a:t>Function as variables</a:t>
            </a:r>
            <a:endParaRPr lang="en-US" sz="3600" b="1" dirty="0">
              <a:solidFill>
                <a:srgbClr val="3A6F9B"/>
              </a:solidFill>
              <a:latin typeface="+mj-lt"/>
            </a:endParaRPr>
          </a:p>
        </p:txBody>
      </p:sp>
      <p:sp>
        <p:nvSpPr>
          <p:cNvPr id="9" name="Rectangle 8"/>
          <p:cNvSpPr/>
          <p:nvPr/>
        </p:nvSpPr>
        <p:spPr>
          <a:xfrm>
            <a:off x="152400" y="1714500"/>
            <a:ext cx="43434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sayhi</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"Hi"</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sayhi</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Hi</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type(</a:t>
            </a:r>
            <a:r>
              <a:rPr lang="en-US" sz="1600" b="1" dirty="0" err="1" smtClean="0">
                <a:solidFill>
                  <a:schemeClr val="tx1"/>
                </a:solidFill>
                <a:latin typeface="Courier New" pitchFamily="49" charset="0"/>
                <a:cs typeface="Courier New" pitchFamily="49" charset="0"/>
              </a:rPr>
              <a:t>sayhi</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&lt;type 'function'&gt;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a:t>
            </a:r>
            <a:r>
              <a:rPr lang="en-US" sz="1600" b="1" dirty="0" err="1" smtClean="0">
                <a:solidFill>
                  <a:schemeClr val="tx1"/>
                </a:solidFill>
                <a:latin typeface="Courier New" pitchFamily="49" charset="0"/>
                <a:cs typeface="Courier New" pitchFamily="49" charset="0"/>
              </a:rPr>
              <a:t>sayhi</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type(a)</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&lt;type 'function'&gt;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id(a)</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59704264L</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id(</a:t>
            </a:r>
            <a:r>
              <a:rPr lang="en-US" sz="1600" b="1" dirty="0" err="1" smtClean="0">
                <a:solidFill>
                  <a:schemeClr val="tx1"/>
                </a:solidFill>
                <a:latin typeface="Courier New" pitchFamily="49" charset="0"/>
                <a:cs typeface="Courier New" pitchFamily="49" charset="0"/>
              </a:rPr>
              <a:t>sayhi</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59704264L</a:t>
            </a:r>
          </a:p>
        </p:txBody>
      </p:sp>
      <p:sp>
        <p:nvSpPr>
          <p:cNvPr id="16" name="Rectangle 15"/>
          <p:cNvSpPr/>
          <p:nvPr/>
        </p:nvSpPr>
        <p:spPr>
          <a:xfrm>
            <a:off x="4648200" y="1714500"/>
            <a:ext cx="4343400" cy="3657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Hi</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someotherhi</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func</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func</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someotherhi</a:t>
            </a:r>
            <a:r>
              <a:rPr lang="en-US" sz="1600" b="1" dirty="0" smtClean="0">
                <a:solidFill>
                  <a:schemeClr val="tx1"/>
                </a:solidFill>
                <a:latin typeface="Courier New" pitchFamily="49" charset="0"/>
                <a:cs typeface="Courier New" pitchFamily="49" charset="0"/>
              </a:rPr>
              <a:t>(a)</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Hi</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a:t>
            </a:r>
            <a:endParaRPr lang="en-US" sz="1600"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097323" cy="646331"/>
          </a:xfrm>
          <a:prstGeom prst="rect">
            <a:avLst/>
          </a:prstGeom>
          <a:noFill/>
        </p:spPr>
        <p:txBody>
          <a:bodyPr wrap="none" rtlCol="0">
            <a:spAutoFit/>
          </a:bodyPr>
          <a:lstStyle/>
          <a:p>
            <a:r>
              <a:rPr lang="en-US" sz="3600" b="1" dirty="0" smtClean="0">
                <a:solidFill>
                  <a:srgbClr val="3A6F9B"/>
                </a:solidFill>
                <a:latin typeface="+mj-lt"/>
              </a:rPr>
              <a:t>Inner functions</a:t>
            </a:r>
            <a:endParaRPr lang="en-US" sz="3600" b="1" dirty="0">
              <a:solidFill>
                <a:srgbClr val="3A6F9B"/>
              </a:solidFill>
              <a:latin typeface="+mj-lt"/>
            </a:endParaRPr>
          </a:p>
        </p:txBody>
      </p:sp>
      <p:sp>
        <p:nvSpPr>
          <p:cNvPr id="9" name="Rectangle 8"/>
          <p:cNvSpPr/>
          <p:nvPr/>
        </p:nvSpPr>
        <p:spPr>
          <a:xfrm>
            <a:off x="152400" y="1714500"/>
            <a:ext cx="8839200" cy="3429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add(*args):</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a:t>
            </a:r>
            <a:r>
              <a:rPr lang="en-US" sz="1600" b="1" dirty="0" err="1" smtClean="0">
                <a:solidFill>
                  <a:schemeClr val="tx1"/>
                </a:solidFill>
                <a:latin typeface="Courier New" pitchFamily="49" charset="0"/>
                <a:cs typeface="Courier New" pitchFamily="49" charset="0"/>
              </a:rPr>
              <a:t>inneradd</a:t>
            </a:r>
            <a:r>
              <a:rPr lang="en-US" sz="1600" b="1" dirty="0" smtClean="0">
                <a:solidFill>
                  <a:schemeClr val="tx1"/>
                </a:solidFill>
                <a:latin typeface="Courier New" pitchFamily="49" charset="0"/>
                <a:cs typeface="Courier New" pitchFamily="49" charset="0"/>
              </a:rPr>
              <a:t>(*args):</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sum(*args)</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a:t>
            </a:r>
            <a:r>
              <a:rPr lang="en-US" sz="1600" b="1" dirty="0" err="1" smtClean="0">
                <a:solidFill>
                  <a:schemeClr val="tx1"/>
                </a:solidFill>
                <a:latin typeface="Courier New" pitchFamily="49" charset="0"/>
                <a:cs typeface="Courier New" pitchFamily="49" charset="0"/>
              </a:rPr>
              <a:t>inneradd</a:t>
            </a:r>
            <a:r>
              <a:rPr lang="en-US" sz="1600" b="1" dirty="0" smtClean="0">
                <a:solidFill>
                  <a:schemeClr val="tx1"/>
                </a:solidFill>
                <a:latin typeface="Courier New" pitchFamily="49" charset="0"/>
                <a:cs typeface="Courier New" pitchFamily="49" charset="0"/>
              </a:rPr>
              <a:t>(*args)</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add([1,2])</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3</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add([1,2,3,4])</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10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sum.__doc</a:t>
            </a:r>
            <a:r>
              <a:rPr lang="en-US" sz="1600" b="1" dirty="0" smtClean="0">
                <a:solidFill>
                  <a:schemeClr val="tx1"/>
                </a:solidFill>
                <a:latin typeface="Courier New" pitchFamily="49" charset="0"/>
                <a:cs typeface="Courier New" pitchFamily="49" charset="0"/>
              </a:rPr>
              <a:t>__</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"sum(sequence[, start]) -&gt; value\n\</a:t>
            </a:r>
            <a:r>
              <a:rPr lang="en-US" sz="1600" dirty="0" err="1" smtClean="0">
                <a:solidFill>
                  <a:srgbClr val="3A6F9B"/>
                </a:solidFill>
                <a:latin typeface="Courier New" pitchFamily="49" charset="0"/>
                <a:cs typeface="Courier New" pitchFamily="49" charset="0"/>
              </a:rPr>
              <a:t>nReturn</a:t>
            </a:r>
            <a:r>
              <a:rPr lang="en-US" sz="1600" dirty="0" smtClean="0">
                <a:solidFill>
                  <a:srgbClr val="3A6F9B"/>
                </a:solidFill>
                <a:latin typeface="Courier New" pitchFamily="49" charset="0"/>
                <a:cs typeface="Courier New" pitchFamily="49" charset="0"/>
              </a:rPr>
              <a:t> the sum of a sequence of numbers (NOT strings) plus the value\</a:t>
            </a:r>
            <a:r>
              <a:rPr lang="en-US" sz="1600" dirty="0" err="1" smtClean="0">
                <a:solidFill>
                  <a:srgbClr val="3A6F9B"/>
                </a:solidFill>
                <a:latin typeface="Courier New" pitchFamily="49" charset="0"/>
                <a:cs typeface="Courier New" pitchFamily="49" charset="0"/>
              </a:rPr>
              <a:t>nof</a:t>
            </a:r>
            <a:r>
              <a:rPr lang="en-US" sz="1600" dirty="0" smtClean="0">
                <a:solidFill>
                  <a:srgbClr val="3A6F9B"/>
                </a:solidFill>
                <a:latin typeface="Courier New" pitchFamily="49" charset="0"/>
                <a:cs typeface="Courier New" pitchFamily="49" charset="0"/>
              </a:rPr>
              <a:t> parameter 'start' (which defaults to 0).  When the sequence is\</a:t>
            </a:r>
            <a:r>
              <a:rPr lang="en-US" sz="1600" dirty="0" err="1" smtClean="0">
                <a:solidFill>
                  <a:srgbClr val="3A6F9B"/>
                </a:solidFill>
                <a:latin typeface="Courier New" pitchFamily="49" charset="0"/>
                <a:cs typeface="Courier New" pitchFamily="49" charset="0"/>
              </a:rPr>
              <a:t>nempty</a:t>
            </a:r>
            <a:r>
              <a:rPr lang="en-US" sz="1600" dirty="0" smtClean="0">
                <a:solidFill>
                  <a:srgbClr val="3A6F9B"/>
                </a:solidFill>
                <a:latin typeface="Courier New" pitchFamily="49" charset="0"/>
                <a:cs typeface="Courier New" pitchFamily="49" charset="0"/>
              </a:rPr>
              <a:t>, return start."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5421741" cy="646331"/>
          </a:xfrm>
          <a:prstGeom prst="rect">
            <a:avLst/>
          </a:prstGeom>
          <a:noFill/>
        </p:spPr>
        <p:txBody>
          <a:bodyPr wrap="none" rtlCol="0">
            <a:spAutoFit/>
          </a:bodyPr>
          <a:lstStyle/>
          <a:p>
            <a:r>
              <a:rPr lang="en-US" sz="3600" b="1" dirty="0" smtClean="0">
                <a:solidFill>
                  <a:srgbClr val="3A6F9B"/>
                </a:solidFill>
                <a:latin typeface="+mj-lt"/>
              </a:rPr>
              <a:t>Closure – it gets crazy here!</a:t>
            </a:r>
            <a:endParaRPr lang="en-US" sz="3600" b="1" dirty="0">
              <a:solidFill>
                <a:srgbClr val="3A6F9B"/>
              </a:solidFill>
              <a:latin typeface="+mj-lt"/>
            </a:endParaRPr>
          </a:p>
        </p:txBody>
      </p:sp>
      <p:sp>
        <p:nvSpPr>
          <p:cNvPr id="9" name="Rectangle 8"/>
          <p:cNvSpPr/>
          <p:nvPr/>
        </p:nvSpPr>
        <p:spPr>
          <a:xfrm>
            <a:off x="152400" y="1485900"/>
            <a:ext cx="8839200" cy="38862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bill(*</a:t>
            </a:r>
            <a:r>
              <a:rPr lang="en-US" sz="1600" b="1" dirty="0" err="1" smtClean="0">
                <a:solidFill>
                  <a:schemeClr val="tx1"/>
                </a:solidFill>
                <a:latin typeface="Courier New" pitchFamily="49" charset="0"/>
                <a:cs typeface="Courier New" pitchFamily="49" charset="0"/>
              </a:rPr>
              <a:t>args</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a:t>
            </a:r>
            <a:r>
              <a:rPr lang="en-US" sz="1600" b="1" dirty="0" err="1" smtClean="0">
                <a:solidFill>
                  <a:schemeClr val="tx1"/>
                </a:solidFill>
                <a:latin typeface="Courier New" pitchFamily="49" charset="0"/>
                <a:cs typeface="Courier New" pitchFamily="49" charset="0"/>
              </a:rPr>
              <a:t>withtax</a:t>
            </a:r>
            <a:r>
              <a:rPr lang="en-US" sz="1600" b="1" dirty="0" smtClean="0">
                <a:solidFill>
                  <a:schemeClr val="tx1"/>
                </a:solidFill>
                <a:latin typeface="Courier New" pitchFamily="49" charset="0"/>
                <a:cs typeface="Courier New" pitchFamily="49" charset="0"/>
              </a:rPr>
              <a:t>(x):</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sum(</a:t>
            </a:r>
            <a:r>
              <a:rPr lang="en-US" sz="1600" b="1" dirty="0" err="1" smtClean="0">
                <a:solidFill>
                  <a:schemeClr val="tx1"/>
                </a:solidFill>
                <a:latin typeface="Courier New" pitchFamily="49" charset="0"/>
                <a:cs typeface="Courier New" pitchFamily="49" charset="0"/>
              </a:rPr>
              <a:t>args</a:t>
            </a:r>
            <a:r>
              <a:rPr lang="en-US" sz="1600" b="1" dirty="0" smtClean="0">
                <a:solidFill>
                  <a:schemeClr val="tx1"/>
                </a:solidFill>
                <a:latin typeface="Courier New" pitchFamily="49" charset="0"/>
                <a:cs typeface="Courier New" pitchFamily="49" charset="0"/>
              </a:rPr>
              <a:t>)+x*sum(</a:t>
            </a:r>
            <a:r>
              <a:rPr lang="en-US" sz="1600" b="1" dirty="0" err="1" smtClean="0">
                <a:solidFill>
                  <a:schemeClr val="tx1"/>
                </a:solidFill>
                <a:latin typeface="Courier New" pitchFamily="49" charset="0"/>
                <a:cs typeface="Courier New" pitchFamily="49" charset="0"/>
              </a:rPr>
              <a:t>args</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a:t>
            </a:r>
            <a:r>
              <a:rPr lang="en-US" sz="1600" b="1" dirty="0" err="1" smtClean="0">
                <a:solidFill>
                  <a:schemeClr val="tx1"/>
                </a:solidFill>
                <a:latin typeface="Courier New" pitchFamily="49" charset="0"/>
                <a:cs typeface="Courier New" pitchFamily="49" charset="0"/>
              </a:rPr>
              <a:t>withtax</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newbill</a:t>
            </a:r>
            <a:r>
              <a:rPr lang="en-US" sz="1600" b="1" dirty="0" smtClean="0">
                <a:solidFill>
                  <a:schemeClr val="tx1"/>
                </a:solidFill>
                <a:latin typeface="Courier New" pitchFamily="49" charset="0"/>
                <a:cs typeface="Courier New" pitchFamily="49" charset="0"/>
              </a:rPr>
              <a:t> = bill(10,15,20,50)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newbill</a:t>
            </a:r>
            <a:r>
              <a:rPr lang="en-US" sz="1600" b="1" dirty="0" smtClean="0">
                <a:solidFill>
                  <a:schemeClr val="tx1"/>
                </a:solidFill>
                <a:latin typeface="Courier New" pitchFamily="49" charset="0"/>
                <a:cs typeface="Courier New" pitchFamily="49" charset="0"/>
              </a:rPr>
              <a:t>(.145)</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108.775</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newbill</a:t>
            </a:r>
            <a:r>
              <a:rPr lang="en-US" sz="1600" b="1" dirty="0" smtClean="0">
                <a:solidFill>
                  <a:schemeClr val="tx1"/>
                </a:solidFill>
                <a:latin typeface="Courier New" pitchFamily="49" charset="0"/>
                <a:cs typeface="Courier New" pitchFamily="49" charset="0"/>
              </a:rPr>
              <a:t>(.20)</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114.0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newbill2 = bill(2)</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newbill2(.145)</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2.29</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newbill2(.2)</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2.4</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1"/>
            <a:ext cx="5248424" cy="646331"/>
          </a:xfrm>
          <a:prstGeom prst="rect">
            <a:avLst/>
          </a:prstGeom>
          <a:noFill/>
        </p:spPr>
        <p:txBody>
          <a:bodyPr wrap="square" rtlCol="0">
            <a:spAutoFit/>
          </a:bodyPr>
          <a:lstStyle/>
          <a:p>
            <a:r>
              <a:rPr lang="en-US" sz="3600" b="1" dirty="0" smtClean="0">
                <a:solidFill>
                  <a:srgbClr val="3A6F9B"/>
                </a:solidFill>
                <a:latin typeface="+mj-lt"/>
              </a:rPr>
              <a:t>Decorators – it gets crazier</a:t>
            </a:r>
            <a:endParaRPr lang="en-US" sz="3600" b="1" dirty="0">
              <a:solidFill>
                <a:srgbClr val="3A6F9B"/>
              </a:solidFill>
              <a:latin typeface="+mj-lt"/>
            </a:endParaRPr>
          </a:p>
        </p:txBody>
      </p:sp>
      <p:sp>
        <p:nvSpPr>
          <p:cNvPr id="9" name="Rectangle 8"/>
          <p:cNvSpPr/>
          <p:nvPr/>
        </p:nvSpPr>
        <p:spPr>
          <a:xfrm>
            <a:off x="152400" y="1409700"/>
            <a:ext cx="8839200" cy="4191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def deco(</a:t>
            </a:r>
            <a:r>
              <a:rPr lang="en-US" sz="1600" b="1" dirty="0" err="1" smtClean="0">
                <a:solidFill>
                  <a:schemeClr val="tx1"/>
                </a:solidFill>
                <a:latin typeface="Courier New" pitchFamily="49" charset="0"/>
                <a:cs typeface="Courier New" pitchFamily="49" charset="0"/>
              </a:rPr>
              <a:t>func</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def </a:t>
            </a:r>
            <a:r>
              <a:rPr lang="en-US" sz="1600" b="1" dirty="0" err="1" smtClean="0">
                <a:solidFill>
                  <a:schemeClr val="tx1"/>
                </a:solidFill>
                <a:latin typeface="Courier New" pitchFamily="49" charset="0"/>
                <a:cs typeface="Courier New" pitchFamily="49" charset="0"/>
              </a:rPr>
              <a:t>new_func</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args</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kwargs</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'in </a:t>
            </a:r>
            <a:r>
              <a:rPr lang="en-US" sz="1600" b="1" dirty="0" err="1" smtClean="0">
                <a:solidFill>
                  <a:schemeClr val="tx1"/>
                </a:solidFill>
                <a:latin typeface="Courier New" pitchFamily="49" charset="0"/>
                <a:cs typeface="Courier New" pitchFamily="49" charset="0"/>
              </a:rPr>
              <a:t>mydeco</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result=</a:t>
            </a:r>
            <a:r>
              <a:rPr lang="en-US" sz="1600" b="1" dirty="0" err="1" smtClean="0">
                <a:solidFill>
                  <a:schemeClr val="tx1"/>
                </a:solidFill>
                <a:latin typeface="Courier New" pitchFamily="49" charset="0"/>
                <a:cs typeface="Courier New" pitchFamily="49" charset="0"/>
              </a:rPr>
              <a:t>func</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args</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kwargs</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result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a:t>
            </a:r>
            <a:r>
              <a:rPr lang="en-US" sz="1600" b="1" dirty="0" err="1" smtClean="0">
                <a:solidFill>
                  <a:schemeClr val="tx1"/>
                </a:solidFill>
                <a:latin typeface="Courier New" pitchFamily="49" charset="0"/>
                <a:cs typeface="Courier New" pitchFamily="49" charset="0"/>
              </a:rPr>
              <a:t>new_func</a:t>
            </a:r>
            <a:endParaRPr lang="en-US" sz="1600" dirty="0" smtClean="0">
              <a:solidFill>
                <a:srgbClr val="3A6F9B"/>
              </a:solidFill>
              <a:latin typeface="Courier New" pitchFamily="49" charset="0"/>
              <a:cs typeface="Courier New" pitchFamily="49" charset="0"/>
            </a:endParaRPr>
          </a:p>
          <a:p>
            <a:pPr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def </a:t>
            </a:r>
            <a:r>
              <a:rPr lang="en-US" sz="1600" dirty="0" err="1" smtClean="0">
                <a:solidFill>
                  <a:schemeClr val="tx1"/>
                </a:solidFill>
                <a:latin typeface="Courier New" pitchFamily="49" charset="0"/>
                <a:cs typeface="Courier New" pitchFamily="49" charset="0"/>
              </a:rPr>
              <a:t>addthem</a:t>
            </a:r>
            <a:r>
              <a:rPr lang="en-US" sz="1600" dirty="0" smtClean="0">
                <a:solidFill>
                  <a:schemeClr val="tx1"/>
                </a:solidFill>
                <a:latin typeface="Courier New" pitchFamily="49" charset="0"/>
                <a:cs typeface="Courier New" pitchFamily="49" charset="0"/>
              </a:rPr>
              <a:t>(*</a:t>
            </a:r>
            <a:r>
              <a:rPr lang="en-US" sz="1600" dirty="0" err="1" smtClean="0">
                <a:solidFill>
                  <a:schemeClr val="tx1"/>
                </a:solidFill>
                <a:latin typeface="Courier New" pitchFamily="49" charset="0"/>
                <a:cs typeface="Courier New" pitchFamily="49" charset="0"/>
              </a:rPr>
              <a:t>args</a:t>
            </a:r>
            <a:r>
              <a:rPr lang="en-US" sz="1600"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	return sum(</a:t>
            </a:r>
            <a:r>
              <a:rPr lang="en-US" sz="1600" dirty="0" err="1" smtClean="0">
                <a:solidFill>
                  <a:schemeClr val="tx1"/>
                </a:solidFill>
                <a:latin typeface="Courier New" pitchFamily="49" charset="0"/>
                <a:cs typeface="Courier New" pitchFamily="49" charset="0"/>
              </a:rPr>
              <a:t>args</a:t>
            </a:r>
            <a:r>
              <a:rPr lang="en-US" sz="1600" dirty="0" smtClean="0">
                <a:solidFill>
                  <a:schemeClr val="tx1"/>
                </a:solidFill>
                <a:latin typeface="Courier New" pitchFamily="49" charset="0"/>
                <a:cs typeface="Courier New" pitchFamily="49" charset="0"/>
              </a:rPr>
              <a:t>)</a:t>
            </a:r>
          </a:p>
          <a:p>
            <a:pPr eaLnBrk="0" fontAlgn="base" hangingPunct="0">
              <a:spcBef>
                <a:spcPct val="0"/>
              </a:spcBef>
              <a:spcAft>
                <a:spcPct val="0"/>
              </a:spcAft>
            </a:pPr>
            <a:endParaRPr lang="en-US" sz="1600"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&gt;&gt;&gt; </a:t>
            </a:r>
            <a:r>
              <a:rPr lang="en-US" sz="1600" dirty="0" err="1" smtClean="0">
                <a:solidFill>
                  <a:schemeClr val="tx1"/>
                </a:solidFill>
                <a:latin typeface="Courier New" pitchFamily="49" charset="0"/>
                <a:cs typeface="Courier New" pitchFamily="49" charset="0"/>
              </a:rPr>
              <a:t>decoratedadd</a:t>
            </a:r>
            <a:r>
              <a:rPr lang="en-US" sz="1600" dirty="0" smtClean="0">
                <a:solidFill>
                  <a:schemeClr val="tx1"/>
                </a:solidFill>
                <a:latin typeface="Courier New" pitchFamily="49" charset="0"/>
                <a:cs typeface="Courier New" pitchFamily="49" charset="0"/>
              </a:rPr>
              <a:t> = deco(</a:t>
            </a:r>
            <a:r>
              <a:rPr lang="en-US" sz="1600" dirty="0" err="1" smtClean="0">
                <a:solidFill>
                  <a:schemeClr val="tx1"/>
                </a:solidFill>
                <a:latin typeface="Courier New" pitchFamily="49" charset="0"/>
                <a:cs typeface="Courier New" pitchFamily="49" charset="0"/>
              </a:rPr>
              <a:t>addthem</a:t>
            </a:r>
            <a:r>
              <a:rPr lang="en-US" sz="1600" dirty="0" smtClean="0">
                <a:solidFill>
                  <a:schemeClr val="tx1"/>
                </a:solidFill>
                <a:latin typeface="Courier New" pitchFamily="49" charset="0"/>
                <a:cs typeface="Courier New" pitchFamily="49" charset="0"/>
              </a:rPr>
              <a:t>(3,4))</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&gt;&gt;&gt; </a:t>
            </a:r>
            <a:r>
              <a:rPr lang="en-US" sz="1600" dirty="0" err="1" smtClean="0">
                <a:solidFill>
                  <a:schemeClr val="tx1"/>
                </a:solidFill>
                <a:latin typeface="Courier New" pitchFamily="49" charset="0"/>
                <a:cs typeface="Courier New" pitchFamily="49" charset="0"/>
              </a:rPr>
              <a:t>decoratedadd</a:t>
            </a:r>
            <a:r>
              <a:rPr lang="en-US" sz="1600" dirty="0" smtClean="0">
                <a:solidFill>
                  <a:schemeClr val="tx1"/>
                </a:solidFill>
                <a:latin typeface="Courier New" pitchFamily="49" charset="0"/>
                <a:cs typeface="Courier New" pitchFamily="49" charset="0"/>
              </a:rPr>
              <a:t>(3,4)</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&gt;&gt;&gt; @deco</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def </a:t>
            </a:r>
            <a:r>
              <a:rPr lang="en-US" sz="1600" dirty="0" err="1" smtClean="0">
                <a:solidFill>
                  <a:schemeClr val="tx1"/>
                </a:solidFill>
                <a:latin typeface="Courier New" pitchFamily="49" charset="0"/>
                <a:cs typeface="Courier New" pitchFamily="49" charset="0"/>
              </a:rPr>
              <a:t>addthem</a:t>
            </a:r>
            <a:r>
              <a:rPr lang="en-US" sz="1600" dirty="0" smtClean="0">
                <a:solidFill>
                  <a:schemeClr val="tx1"/>
                </a:solidFill>
                <a:latin typeface="Courier New" pitchFamily="49" charset="0"/>
                <a:cs typeface="Courier New" pitchFamily="49" charset="0"/>
              </a:rPr>
              <a:t>(*</a:t>
            </a:r>
            <a:r>
              <a:rPr lang="en-US" sz="1600" dirty="0" err="1" smtClean="0">
                <a:solidFill>
                  <a:schemeClr val="tx1"/>
                </a:solidFill>
                <a:latin typeface="Courier New" pitchFamily="49" charset="0"/>
                <a:cs typeface="Courier New" pitchFamily="49" charset="0"/>
              </a:rPr>
              <a:t>args</a:t>
            </a:r>
            <a:r>
              <a:rPr lang="en-US" sz="1600"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	return sum(</a:t>
            </a:r>
            <a:r>
              <a:rPr lang="en-US" sz="1600" dirty="0" err="1" smtClean="0">
                <a:solidFill>
                  <a:schemeClr val="tx1"/>
                </a:solidFill>
                <a:latin typeface="Courier New" pitchFamily="49" charset="0"/>
                <a:cs typeface="Courier New" pitchFamily="49" charset="0"/>
              </a:rPr>
              <a:t>args</a:t>
            </a:r>
            <a:r>
              <a:rPr lang="en-US" sz="1600" dirty="0" smtClean="0">
                <a:solidFill>
                  <a:schemeClr val="tx1"/>
                </a:solidFill>
                <a:latin typeface="Courier New" pitchFamily="49" charset="0"/>
                <a:cs typeface="Courier New" pitchFamily="49" charset="0"/>
              </a:rPr>
              <a:t>)</a:t>
            </a:r>
            <a:endParaRPr lang="en-US" sz="1600" dirty="0" smtClean="0">
              <a:solidFill>
                <a:srgbClr val="3A6F9B"/>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3" cstate="print"/>
          <a:stretch>
            <a:fillRect/>
          </a:stretch>
        </p:blipFill>
        <p:spPr>
          <a:xfrm>
            <a:off x="3124200" y="2400300"/>
            <a:ext cx="914400" cy="914400"/>
          </a:xfrm>
          <a:prstGeom prst="rect">
            <a:avLst/>
          </a:prstGeom>
        </p:spPr>
      </p:pic>
      <p:sp>
        <p:nvSpPr>
          <p:cNvPr id="11" name="TextBox 10"/>
          <p:cNvSpPr txBox="1"/>
          <p:nvPr/>
        </p:nvSpPr>
        <p:spPr>
          <a:xfrm>
            <a:off x="4114800" y="2515969"/>
            <a:ext cx="4963410" cy="646331"/>
          </a:xfrm>
          <a:prstGeom prst="rect">
            <a:avLst/>
          </a:prstGeom>
          <a:noFill/>
        </p:spPr>
        <p:txBody>
          <a:bodyPr wrap="none" rtlCol="0">
            <a:spAutoFit/>
          </a:bodyPr>
          <a:lstStyle/>
          <a:p>
            <a:r>
              <a:rPr lang="en-US" sz="3600" b="1" dirty="0" smtClean="0">
                <a:solidFill>
                  <a:srgbClr val="3A6F9B"/>
                </a:solidFill>
                <a:latin typeface="+mj-lt"/>
              </a:rPr>
              <a:t>Chapter: Comprehension</a:t>
            </a:r>
            <a:endParaRPr lang="en-US" sz="3600" b="1" dirty="0">
              <a:solidFill>
                <a:srgbClr val="3A6F9B"/>
              </a:solidFill>
              <a:latin typeface="+mj-lt"/>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261243" cy="646331"/>
          </a:xfrm>
          <a:prstGeom prst="rect">
            <a:avLst/>
          </a:prstGeom>
          <a:noFill/>
        </p:spPr>
        <p:txBody>
          <a:bodyPr wrap="none" rtlCol="0">
            <a:spAutoFit/>
          </a:bodyPr>
          <a:lstStyle/>
          <a:p>
            <a:r>
              <a:rPr lang="en-US" sz="3600" b="1" dirty="0" smtClean="0">
                <a:solidFill>
                  <a:srgbClr val="3A6F9B"/>
                </a:solidFill>
                <a:latin typeface="+mj-lt"/>
              </a:rPr>
              <a:t>range</a:t>
            </a:r>
            <a:endParaRPr lang="en-US" sz="3600" b="1" dirty="0">
              <a:solidFill>
                <a:srgbClr val="3A6F9B"/>
              </a:solidFill>
              <a:latin typeface="+mj-lt"/>
            </a:endParaRPr>
          </a:p>
        </p:txBody>
      </p:sp>
      <p:sp>
        <p:nvSpPr>
          <p:cNvPr id="9" name="Rectangle 8"/>
          <p:cNvSpPr/>
          <p:nvPr/>
        </p:nvSpPr>
        <p:spPr>
          <a:xfrm>
            <a:off x="152400" y="1714500"/>
            <a:ext cx="8839200" cy="3429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range(10)</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[0, 1, 2, 3, 4, 5, 6, 7, 8, 9]</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for </a:t>
            </a:r>
            <a:r>
              <a:rPr lang="en-US" sz="1600" b="1" dirty="0" err="1" smtClean="0">
                <a:solidFill>
                  <a:schemeClr val="tx1"/>
                </a:solidFill>
                <a:latin typeface="Courier New" pitchFamily="49" charset="0"/>
                <a:cs typeface="Courier New" pitchFamily="49" charset="0"/>
              </a:rPr>
              <a:t>i</a:t>
            </a:r>
            <a:r>
              <a:rPr lang="en-US" sz="1600" b="1" dirty="0" smtClean="0">
                <a:solidFill>
                  <a:schemeClr val="tx1"/>
                </a:solidFill>
                <a:latin typeface="Courier New" pitchFamily="49" charset="0"/>
                <a:cs typeface="Courier New" pitchFamily="49" charset="0"/>
              </a:rPr>
              <a:t> in range(10):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a:t>
            </a:r>
            <a:r>
              <a:rPr lang="en-US" sz="1600" b="1" dirty="0" err="1" smtClean="0">
                <a:solidFill>
                  <a:schemeClr val="tx1"/>
                </a:solidFill>
                <a:latin typeface="Courier New" pitchFamily="49" charset="0"/>
                <a:cs typeface="Courier New" pitchFamily="49" charset="0"/>
              </a:rPr>
              <a:t>i</a:t>
            </a:r>
            <a:endParaRPr lang="en-US" sz="1600" b="1" dirty="0"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215560" cy="646331"/>
          </a:xfrm>
          <a:prstGeom prst="rect">
            <a:avLst/>
          </a:prstGeom>
          <a:noFill/>
        </p:spPr>
        <p:txBody>
          <a:bodyPr wrap="none" rtlCol="0">
            <a:spAutoFit/>
          </a:bodyPr>
          <a:lstStyle/>
          <a:p>
            <a:r>
              <a:rPr lang="en-US" sz="3600" b="1" dirty="0" smtClean="0">
                <a:solidFill>
                  <a:srgbClr val="3A6F9B"/>
                </a:solidFill>
                <a:latin typeface="+mj-lt"/>
              </a:rPr>
              <a:t>Comprehension</a:t>
            </a:r>
            <a:endParaRPr lang="en-US" sz="3600" b="1" dirty="0">
              <a:solidFill>
                <a:srgbClr val="3A6F9B"/>
              </a:solidFill>
              <a:latin typeface="+mj-lt"/>
            </a:endParaRPr>
          </a:p>
        </p:txBody>
      </p:sp>
      <p:sp>
        <p:nvSpPr>
          <p:cNvPr id="10" name="TextBox 9"/>
          <p:cNvSpPr txBox="1"/>
          <p:nvPr/>
        </p:nvSpPr>
        <p:spPr>
          <a:xfrm>
            <a:off x="752338" y="1714500"/>
            <a:ext cx="6821804" cy="1200329"/>
          </a:xfrm>
          <a:prstGeom prst="rect">
            <a:avLst/>
          </a:prstGeom>
          <a:noFill/>
        </p:spPr>
        <p:txBody>
          <a:bodyPr wrap="none" rtlCol="0">
            <a:spAutoFit/>
          </a:bodyPr>
          <a:lstStyle/>
          <a:p>
            <a:pPr>
              <a:buClr>
                <a:srgbClr val="FFD32E"/>
              </a:buClr>
              <a:buFont typeface="Wingdings" pitchFamily="2" charset="2"/>
              <a:buChar char="Ø"/>
            </a:pPr>
            <a:r>
              <a:rPr lang="en-US" dirty="0" smtClean="0"/>
              <a:t>Comprehension is a compact way of creating a Python data structure</a:t>
            </a:r>
          </a:p>
          <a:p>
            <a:pPr>
              <a:buClr>
                <a:srgbClr val="FFD32E"/>
              </a:buClr>
              <a:buFont typeface="Wingdings" pitchFamily="2" charset="2"/>
              <a:buChar char="Ø"/>
            </a:pPr>
            <a:r>
              <a:rPr lang="en-US" dirty="0" smtClean="0"/>
              <a:t>Leads to more readable code</a:t>
            </a:r>
          </a:p>
          <a:p>
            <a:pPr>
              <a:buClr>
                <a:srgbClr val="FFD32E"/>
              </a:buClr>
              <a:buFont typeface="Wingdings" pitchFamily="2" charset="2"/>
              <a:buChar char="Ø"/>
            </a:pPr>
            <a:r>
              <a:rPr lang="en-US" dirty="0" smtClean="0"/>
              <a:t>List comprehension is a compact way of creating lists</a:t>
            </a:r>
          </a:p>
          <a:p>
            <a:pPr>
              <a:buClr>
                <a:srgbClr val="FFD32E"/>
              </a:buClr>
              <a:buFont typeface="Wingdings" pitchFamily="2" charset="2"/>
              <a:buChar char="Ø"/>
            </a:pPr>
            <a:r>
              <a:rPr lang="en-US" dirty="0" smtClean="0"/>
              <a:t>A generic syntax of comprehension is as follows</a:t>
            </a:r>
            <a:endParaRPr lang="en-US" dirty="0"/>
          </a:p>
        </p:txBody>
      </p:sp>
      <p:sp>
        <p:nvSpPr>
          <p:cNvPr id="12" name="Rectangle 11"/>
          <p:cNvSpPr/>
          <p:nvPr/>
        </p:nvSpPr>
        <p:spPr>
          <a:xfrm>
            <a:off x="152400" y="3086100"/>
            <a:ext cx="8839200" cy="609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[expression </a:t>
            </a:r>
            <a:r>
              <a:rPr lang="en-US" sz="1600" b="1" i="1" dirty="0" smtClean="0">
                <a:solidFill>
                  <a:srgbClr val="3A6F9B"/>
                </a:solidFill>
                <a:latin typeface="Courier New" pitchFamily="49" charset="0"/>
                <a:cs typeface="Courier New" pitchFamily="49" charset="0"/>
              </a:rPr>
              <a:t>for</a:t>
            </a:r>
            <a:r>
              <a:rPr lang="en-US" sz="1600" b="1" dirty="0" smtClean="0">
                <a:solidFill>
                  <a:schemeClr val="tx1"/>
                </a:solidFill>
                <a:latin typeface="Courier New" pitchFamily="49" charset="0"/>
                <a:cs typeface="Courier New" pitchFamily="49" charset="0"/>
              </a:rPr>
              <a:t> item </a:t>
            </a:r>
            <a:r>
              <a:rPr lang="en-US" sz="1600" b="1" dirty="0" smtClean="0">
                <a:solidFill>
                  <a:srgbClr val="3A6F9B"/>
                </a:solidFill>
                <a:latin typeface="Courier New" pitchFamily="49" charset="0"/>
                <a:cs typeface="Courier New" pitchFamily="49" charset="0"/>
              </a:rPr>
              <a:t>in</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iterable</a:t>
            </a:r>
            <a:r>
              <a:rPr lang="en-US" sz="1600" b="1" dirty="0" smtClean="0">
                <a:solidFill>
                  <a:schemeClr val="tx1"/>
                </a:solidFill>
                <a:latin typeface="Courier New" pitchFamily="49" charset="0"/>
                <a:cs typeface="Courier New" pitchFamily="49" charset="0"/>
              </a:rPr>
              <a:t>]</a:t>
            </a:r>
          </a:p>
        </p:txBody>
      </p:sp>
      <p:sp>
        <p:nvSpPr>
          <p:cNvPr id="13" name="TextBox 12"/>
          <p:cNvSpPr txBox="1"/>
          <p:nvPr/>
        </p:nvSpPr>
        <p:spPr>
          <a:xfrm>
            <a:off x="838200" y="3848100"/>
            <a:ext cx="3017429" cy="1477328"/>
          </a:xfrm>
          <a:prstGeom prst="rect">
            <a:avLst/>
          </a:prstGeom>
          <a:noFill/>
        </p:spPr>
        <p:txBody>
          <a:bodyPr wrap="none" rtlCol="0">
            <a:spAutoFit/>
          </a:bodyPr>
          <a:lstStyle/>
          <a:p>
            <a:pPr>
              <a:buClr>
                <a:srgbClr val="FFD32E"/>
              </a:buClr>
              <a:buFont typeface="Wingdings" pitchFamily="2" charset="2"/>
              <a:buChar char="Ø"/>
            </a:pPr>
            <a:r>
              <a:rPr lang="en-US" dirty="0" smtClean="0"/>
              <a:t>What qualifies as  </a:t>
            </a:r>
            <a:r>
              <a:rPr lang="en-US" dirty="0" err="1" smtClean="0"/>
              <a:t>iterable</a:t>
            </a:r>
            <a:r>
              <a:rPr lang="en-US" dirty="0" smtClean="0"/>
              <a:t>?</a:t>
            </a:r>
          </a:p>
          <a:p>
            <a:pPr lvl="1">
              <a:buClr>
                <a:srgbClr val="FFD32E"/>
              </a:buClr>
              <a:buFont typeface="Wingdings" pitchFamily="2" charset="2"/>
              <a:buChar char="Ø"/>
            </a:pPr>
            <a:r>
              <a:rPr lang="en-US" dirty="0" smtClean="0"/>
              <a:t>Lists</a:t>
            </a:r>
          </a:p>
          <a:p>
            <a:pPr lvl="1">
              <a:buClr>
                <a:srgbClr val="FFD32E"/>
              </a:buClr>
              <a:buFont typeface="Wingdings" pitchFamily="2" charset="2"/>
              <a:buChar char="Ø"/>
            </a:pPr>
            <a:r>
              <a:rPr lang="en-US" dirty="0" smtClean="0"/>
              <a:t>Range</a:t>
            </a:r>
          </a:p>
          <a:p>
            <a:pPr lvl="1">
              <a:buClr>
                <a:srgbClr val="FFD32E"/>
              </a:buClr>
              <a:buFont typeface="Wingdings" pitchFamily="2" charset="2"/>
              <a:buChar char="Ø"/>
            </a:pPr>
            <a:r>
              <a:rPr lang="en-US" dirty="0" smtClean="0"/>
              <a:t>Generators</a:t>
            </a:r>
          </a:p>
          <a:p>
            <a:pPr lvl="1">
              <a:buClr>
                <a:srgbClr val="FFD32E"/>
              </a:buClr>
            </a:pPr>
            <a:r>
              <a:rPr lang="en-US" dirty="0" smtClean="0"/>
              <a:t>… and a lot more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stickynote.png"/>
          <p:cNvPicPr>
            <a:picLocks noChangeAspect="1"/>
          </p:cNvPicPr>
          <p:nvPr/>
        </p:nvPicPr>
        <p:blipFill>
          <a:blip r:embed="rId3" cstate="print"/>
          <a:stretch>
            <a:fillRect/>
          </a:stretch>
        </p:blipFill>
        <p:spPr>
          <a:xfrm>
            <a:off x="5562600" y="342900"/>
            <a:ext cx="3048000" cy="3120571"/>
          </a:xfrm>
          <a:prstGeom prst="rect">
            <a:avLst/>
          </a:prstGeom>
        </p:spPr>
      </p:pic>
      <p:pic>
        <p:nvPicPr>
          <p:cNvPr id="14" name="Picture 13" descr="python-logo.png"/>
          <p:cNvPicPr>
            <a:picLocks noChangeAspect="1"/>
          </p:cNvPicPr>
          <p:nvPr/>
        </p:nvPicPr>
        <p:blipFill>
          <a:blip r:embed="rId4"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857129" cy="646331"/>
          </a:xfrm>
          <a:prstGeom prst="rect">
            <a:avLst/>
          </a:prstGeom>
          <a:noFill/>
        </p:spPr>
        <p:txBody>
          <a:bodyPr wrap="none" rtlCol="0">
            <a:spAutoFit/>
          </a:bodyPr>
          <a:lstStyle/>
          <a:p>
            <a:r>
              <a:rPr lang="en-US" sz="3600" b="1" dirty="0" smtClean="0">
                <a:solidFill>
                  <a:srgbClr val="3A6F9B"/>
                </a:solidFill>
                <a:latin typeface="+mj-lt"/>
              </a:rPr>
              <a:t>Zen of Python</a:t>
            </a:r>
            <a:endParaRPr lang="en-US" sz="3600" b="1" dirty="0">
              <a:solidFill>
                <a:srgbClr val="3A6F9B"/>
              </a:solidFill>
              <a:latin typeface="+mj-lt"/>
            </a:endParaRPr>
          </a:p>
        </p:txBody>
      </p:sp>
      <p:sp>
        <p:nvSpPr>
          <p:cNvPr id="12" name="Rectangle 11"/>
          <p:cNvSpPr/>
          <p:nvPr/>
        </p:nvSpPr>
        <p:spPr>
          <a:xfrm>
            <a:off x="685800" y="2705101"/>
            <a:ext cx="6248400" cy="2862322"/>
          </a:xfrm>
          <a:prstGeom prst="rect">
            <a:avLst/>
          </a:prstGeom>
        </p:spPr>
        <p:txBody>
          <a:bodyPr wrap="square">
            <a:spAutoFit/>
          </a:bodyPr>
          <a:lstStyle/>
          <a:p>
            <a:pPr>
              <a:buClr>
                <a:srgbClr val="FFD32E"/>
              </a:buClr>
              <a:buFont typeface="Wingdings" pitchFamily="2" charset="2"/>
              <a:buChar char="Ø"/>
            </a:pPr>
            <a:r>
              <a:rPr lang="en-US" dirty="0" smtClean="0">
                <a:solidFill>
                  <a:srgbClr val="3A6F9B"/>
                </a:solidFill>
              </a:rPr>
              <a:t>Beautiful is better than ugly. </a:t>
            </a:r>
          </a:p>
          <a:p>
            <a:pPr>
              <a:buClr>
                <a:srgbClr val="FFD32E"/>
              </a:buClr>
              <a:buFont typeface="Wingdings" pitchFamily="2" charset="2"/>
              <a:buChar char="Ø"/>
            </a:pPr>
            <a:r>
              <a:rPr lang="en-US" dirty="0" smtClean="0">
                <a:solidFill>
                  <a:srgbClr val="3A6F9B"/>
                </a:solidFill>
              </a:rPr>
              <a:t>Simple is better than complex.</a:t>
            </a:r>
          </a:p>
          <a:p>
            <a:pPr>
              <a:buClr>
                <a:srgbClr val="FFD32E"/>
              </a:buClr>
              <a:buFont typeface="Wingdings" pitchFamily="2" charset="2"/>
              <a:buChar char="Ø"/>
            </a:pPr>
            <a:r>
              <a:rPr lang="en-US" dirty="0" smtClean="0">
                <a:solidFill>
                  <a:srgbClr val="3A6F9B"/>
                </a:solidFill>
              </a:rPr>
              <a:t>Complex is better than complicated. </a:t>
            </a:r>
          </a:p>
          <a:p>
            <a:pPr>
              <a:buClr>
                <a:srgbClr val="FFD32E"/>
              </a:buClr>
              <a:buFont typeface="Wingdings" pitchFamily="2" charset="2"/>
              <a:buChar char="Ø"/>
            </a:pPr>
            <a:r>
              <a:rPr lang="en-US" dirty="0" smtClean="0">
                <a:solidFill>
                  <a:srgbClr val="3A6F9B"/>
                </a:solidFill>
              </a:rPr>
              <a:t>Readability counts. </a:t>
            </a:r>
          </a:p>
          <a:p>
            <a:pPr>
              <a:buClr>
                <a:srgbClr val="FFD32E"/>
              </a:buClr>
              <a:buFont typeface="Wingdings" pitchFamily="2" charset="2"/>
              <a:buChar char="Ø"/>
            </a:pPr>
            <a:r>
              <a:rPr lang="en-US" dirty="0" smtClean="0">
                <a:solidFill>
                  <a:srgbClr val="3A6F9B"/>
                </a:solidFill>
              </a:rPr>
              <a:t>Errors should never pass silently.</a:t>
            </a:r>
          </a:p>
          <a:p>
            <a:pPr>
              <a:buClr>
                <a:srgbClr val="FFD32E"/>
              </a:buClr>
              <a:buFont typeface="Wingdings" pitchFamily="2" charset="2"/>
              <a:buChar char="Ø"/>
            </a:pPr>
            <a:r>
              <a:rPr lang="en-US" dirty="0" smtClean="0">
                <a:solidFill>
                  <a:srgbClr val="3A6F9B"/>
                </a:solidFill>
              </a:rPr>
              <a:t>In the face of ambiguity, refuse the temptation to guess.</a:t>
            </a:r>
          </a:p>
          <a:p>
            <a:pPr>
              <a:buClr>
                <a:srgbClr val="FFD32E"/>
              </a:buClr>
              <a:buFont typeface="Wingdings" pitchFamily="2" charset="2"/>
              <a:buChar char="Ø"/>
            </a:pPr>
            <a:r>
              <a:rPr lang="en-US" dirty="0" smtClean="0">
                <a:solidFill>
                  <a:srgbClr val="3A6F9B"/>
                </a:solidFill>
              </a:rPr>
              <a:t>If the implementation is hard to explain, it's a bad idea. </a:t>
            </a:r>
          </a:p>
          <a:p>
            <a:pPr>
              <a:buClr>
                <a:srgbClr val="FFD32E"/>
              </a:buClr>
              <a:buFont typeface="Wingdings" pitchFamily="2" charset="2"/>
              <a:buChar char="Ø"/>
            </a:pPr>
            <a:r>
              <a:rPr lang="en-US" dirty="0" smtClean="0">
                <a:solidFill>
                  <a:srgbClr val="3A6F9B"/>
                </a:solidFill>
              </a:rPr>
              <a:t>If the implementation is easy to explain, it may be a good idea.</a:t>
            </a:r>
          </a:p>
          <a:p>
            <a:pPr algn="r">
              <a:buClr>
                <a:srgbClr val="FFD32E"/>
              </a:buClr>
            </a:pPr>
            <a:r>
              <a:rPr lang="en-US" dirty="0" smtClean="0">
                <a:solidFill>
                  <a:srgbClr val="3A6F9B"/>
                </a:solidFill>
              </a:rPr>
              <a:t>--Tim Peters</a:t>
            </a:r>
            <a:endParaRPr lang="en-US" dirty="0" smtClean="0"/>
          </a:p>
          <a:p>
            <a:endParaRPr lang="en-US" dirty="0" smtClean="0"/>
          </a:p>
        </p:txBody>
      </p:sp>
      <p:sp>
        <p:nvSpPr>
          <p:cNvPr id="15" name="TextBox 14"/>
          <p:cNvSpPr txBox="1"/>
          <p:nvPr/>
        </p:nvSpPr>
        <p:spPr>
          <a:xfrm>
            <a:off x="685800" y="1866900"/>
            <a:ext cx="3702873" cy="369332"/>
          </a:xfrm>
          <a:prstGeom prst="rect">
            <a:avLst/>
          </a:prstGeom>
          <a:noFill/>
        </p:spPr>
        <p:txBody>
          <a:bodyPr wrap="none" rtlCol="0">
            <a:spAutoFit/>
          </a:bodyPr>
          <a:lstStyle/>
          <a:p>
            <a:r>
              <a:rPr lang="en-US" dirty="0" smtClean="0">
                <a:solidFill>
                  <a:srgbClr val="3A6F9B"/>
                </a:solidFill>
              </a:rPr>
              <a:t>A set of 20 aphorisms. My </a:t>
            </a:r>
            <a:r>
              <a:rPr lang="en-US" dirty="0" err="1" smtClean="0">
                <a:solidFill>
                  <a:srgbClr val="3A6F9B"/>
                </a:solidFill>
              </a:rPr>
              <a:t>favs</a:t>
            </a:r>
            <a:r>
              <a:rPr lang="en-US" dirty="0" smtClean="0">
                <a:solidFill>
                  <a:srgbClr val="3A6F9B"/>
                </a:solidFill>
              </a:rPr>
              <a:t> below</a:t>
            </a:r>
            <a:endParaRPr lang="en-US" dirty="0">
              <a:solidFill>
                <a:srgbClr val="3A6F9B"/>
              </a:solidFill>
            </a:endParaRPr>
          </a:p>
        </p:txBody>
      </p:sp>
      <p:sp>
        <p:nvSpPr>
          <p:cNvPr id="16" name="TextBox 15"/>
          <p:cNvSpPr txBox="1"/>
          <p:nvPr/>
        </p:nvSpPr>
        <p:spPr>
          <a:xfrm rot="20735852">
            <a:off x="6004171" y="1442105"/>
            <a:ext cx="2257549" cy="1384995"/>
          </a:xfrm>
          <a:prstGeom prst="rect">
            <a:avLst/>
          </a:prstGeom>
          <a:noFill/>
          <a:ln>
            <a:noFill/>
          </a:ln>
        </p:spPr>
        <p:txBody>
          <a:bodyPr wrap="square" rtlCol="0">
            <a:spAutoFit/>
          </a:bodyPr>
          <a:lstStyle/>
          <a:p>
            <a:r>
              <a:rPr lang="en-US" sz="1400" u="sng" dirty="0" smtClean="0">
                <a:solidFill>
                  <a:srgbClr val="3A6F9B"/>
                </a:solidFill>
              </a:rPr>
              <a:t>Define aphorism:</a:t>
            </a:r>
          </a:p>
          <a:p>
            <a:pPr>
              <a:buFont typeface="Arial" pitchFamily="34" charset="0"/>
              <a:buChar char="•"/>
            </a:pPr>
            <a:r>
              <a:rPr lang="en-US" sz="1400" dirty="0" smtClean="0">
                <a:solidFill>
                  <a:srgbClr val="3A6F9B"/>
                </a:solidFill>
              </a:rPr>
              <a:t>a pithy observation which contains a general truth.</a:t>
            </a:r>
          </a:p>
          <a:p>
            <a:pPr>
              <a:buFont typeface="Arial" pitchFamily="34" charset="0"/>
              <a:buChar char="•"/>
            </a:pPr>
            <a:r>
              <a:rPr lang="en-US" sz="1400" dirty="0" smtClean="0">
                <a:solidFill>
                  <a:srgbClr val="3A6F9B"/>
                </a:solidFill>
              </a:rPr>
              <a:t>a concise statement of a scientific principle, typically by a classical author.</a:t>
            </a:r>
            <a:endParaRPr lang="en-US" sz="1600" dirty="0">
              <a:solidFill>
                <a:srgbClr val="3A6F9B"/>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3916650" cy="646331"/>
          </a:xfrm>
          <a:prstGeom prst="rect">
            <a:avLst/>
          </a:prstGeom>
          <a:noFill/>
        </p:spPr>
        <p:txBody>
          <a:bodyPr wrap="none" rtlCol="0">
            <a:spAutoFit/>
          </a:bodyPr>
          <a:lstStyle/>
          <a:p>
            <a:r>
              <a:rPr lang="en-US" sz="3600" b="1" dirty="0" smtClean="0">
                <a:solidFill>
                  <a:srgbClr val="3A6F9B"/>
                </a:solidFill>
                <a:latin typeface="+mj-lt"/>
              </a:rPr>
              <a:t>List comprehension</a:t>
            </a:r>
            <a:endParaRPr lang="en-US" sz="3600" b="1" dirty="0">
              <a:solidFill>
                <a:srgbClr val="3A6F9B"/>
              </a:solidFill>
              <a:latin typeface="+mj-lt"/>
            </a:endParaRPr>
          </a:p>
        </p:txBody>
      </p:sp>
      <p:sp>
        <p:nvSpPr>
          <p:cNvPr id="9" name="Rectangle 8"/>
          <p:cNvSpPr/>
          <p:nvPr/>
        </p:nvSpPr>
        <p:spPr>
          <a:xfrm>
            <a:off x="152400" y="1409700"/>
            <a:ext cx="8839200" cy="3733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[x for x in range(5)]</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[0, 1, 2, 3, 4]</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[x*x for x in range(5)]</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[0, 1, 4, 9, 16]</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 = '</a:t>
            </a:r>
            <a:r>
              <a:rPr lang="en-US" sz="1600" b="1" dirty="0" err="1" smtClean="0">
                <a:solidFill>
                  <a:schemeClr val="tx1"/>
                </a:solidFill>
                <a:latin typeface="Courier New" pitchFamily="49" charset="0"/>
                <a:cs typeface="Courier New" pitchFamily="49" charset="0"/>
              </a:rPr>
              <a:t>abcdefghijklmnopqrstuvwxyz</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[x*2 for x in b]</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sqit</a:t>
            </a:r>
            <a:r>
              <a:rPr lang="en-US" sz="1600" b="1" dirty="0" smtClean="0">
                <a:solidFill>
                  <a:schemeClr val="tx1"/>
                </a:solidFill>
                <a:latin typeface="Courier New" pitchFamily="49" charset="0"/>
                <a:cs typeface="Courier New" pitchFamily="49" charset="0"/>
              </a:rPr>
              <a:t>(x):</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x*x</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a:t>
            </a:r>
            <a:r>
              <a:rPr lang="en-US" sz="1600" b="1" dirty="0" err="1" smtClean="0">
                <a:solidFill>
                  <a:schemeClr val="tx1"/>
                </a:solidFill>
                <a:latin typeface="Courier New" pitchFamily="49" charset="0"/>
                <a:cs typeface="Courier New" pitchFamily="49" charset="0"/>
              </a:rPr>
              <a:t>sqit</a:t>
            </a:r>
            <a:r>
              <a:rPr lang="en-US" sz="1600" b="1" dirty="0" smtClean="0">
                <a:solidFill>
                  <a:schemeClr val="tx1"/>
                </a:solidFill>
                <a:latin typeface="Courier New" pitchFamily="49" charset="0"/>
                <a:cs typeface="Courier New" pitchFamily="49" charset="0"/>
              </a:rPr>
              <a:t>(x) for x in range(5)]</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[0, 1, 4, 9, 16]</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6192593" cy="646331"/>
          </a:xfrm>
          <a:prstGeom prst="rect">
            <a:avLst/>
          </a:prstGeom>
          <a:noFill/>
        </p:spPr>
        <p:txBody>
          <a:bodyPr wrap="none" rtlCol="0">
            <a:spAutoFit/>
          </a:bodyPr>
          <a:lstStyle/>
          <a:p>
            <a:r>
              <a:rPr lang="en-US" sz="3600" b="1" dirty="0" smtClean="0">
                <a:solidFill>
                  <a:srgbClr val="3A6F9B"/>
                </a:solidFill>
                <a:latin typeface="+mj-lt"/>
              </a:rPr>
              <a:t>List comprehension – advanced</a:t>
            </a:r>
            <a:endParaRPr lang="en-US" sz="3600" b="1" dirty="0">
              <a:solidFill>
                <a:srgbClr val="3A6F9B"/>
              </a:solidFill>
              <a:latin typeface="+mj-lt"/>
            </a:endParaRPr>
          </a:p>
        </p:txBody>
      </p:sp>
      <p:sp>
        <p:nvSpPr>
          <p:cNvPr id="9" name="Rectangle 8"/>
          <p:cNvSpPr/>
          <p:nvPr/>
        </p:nvSpPr>
        <p:spPr>
          <a:xfrm>
            <a:off x="152400" y="2171700"/>
            <a:ext cx="8839200" cy="2971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[x for x in range(5) if x%2 == 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[0, 2, 4]</a:t>
            </a:r>
          </a:p>
          <a:p>
            <a:pPr eaLnBrk="0" fontAlgn="base" hangingPunct="0">
              <a:spcBef>
                <a:spcPct val="0"/>
              </a:spcBef>
              <a:spcAft>
                <a:spcPct val="0"/>
              </a:spcAft>
            </a:pPr>
            <a:endParaRPr lang="en-US" sz="1600" dirty="0" smtClean="0">
              <a:solidFill>
                <a:srgbClr val="3A6F9B"/>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[x for x in range(5) if </a:t>
            </a:r>
            <a:r>
              <a:rPr lang="en-US" sz="1600" b="1" dirty="0" err="1" smtClean="0">
                <a:solidFill>
                  <a:schemeClr val="tx1"/>
                </a:solidFill>
                <a:latin typeface="Courier New" pitchFamily="49" charset="0"/>
                <a:cs typeface="Courier New" pitchFamily="49" charset="0"/>
              </a:rPr>
              <a:t>is_even</a:t>
            </a:r>
            <a:r>
              <a:rPr lang="en-US" sz="1600" b="1" dirty="0" smtClean="0">
                <a:solidFill>
                  <a:schemeClr val="tx1"/>
                </a:solidFill>
                <a:latin typeface="Courier New" pitchFamily="49" charset="0"/>
                <a:cs typeface="Courier New" pitchFamily="49" charset="0"/>
              </a:rPr>
              <a:t>(x)]</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[0, 2, 4]</a:t>
            </a:r>
          </a:p>
        </p:txBody>
      </p:sp>
      <p:sp>
        <p:nvSpPr>
          <p:cNvPr id="10" name="Rectangle 9"/>
          <p:cNvSpPr/>
          <p:nvPr/>
        </p:nvSpPr>
        <p:spPr>
          <a:xfrm>
            <a:off x="152400" y="1485900"/>
            <a:ext cx="8839200" cy="609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[expression </a:t>
            </a:r>
            <a:r>
              <a:rPr lang="en-US" sz="1600" b="1" i="1" dirty="0" smtClean="0">
                <a:solidFill>
                  <a:srgbClr val="3A6F9B"/>
                </a:solidFill>
                <a:latin typeface="Courier New" pitchFamily="49" charset="0"/>
                <a:cs typeface="Courier New" pitchFamily="49" charset="0"/>
              </a:rPr>
              <a:t>for</a:t>
            </a:r>
            <a:r>
              <a:rPr lang="en-US" sz="1600" b="1" dirty="0" smtClean="0">
                <a:solidFill>
                  <a:schemeClr val="tx1"/>
                </a:solidFill>
                <a:latin typeface="Courier New" pitchFamily="49" charset="0"/>
                <a:cs typeface="Courier New" pitchFamily="49" charset="0"/>
              </a:rPr>
              <a:t> item </a:t>
            </a:r>
            <a:r>
              <a:rPr lang="en-US" sz="1600" b="1" dirty="0" smtClean="0">
                <a:solidFill>
                  <a:srgbClr val="3A6F9B"/>
                </a:solidFill>
                <a:latin typeface="Courier New" pitchFamily="49" charset="0"/>
                <a:cs typeface="Courier New" pitchFamily="49" charset="0"/>
              </a:rPr>
              <a:t>in</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iterable</a:t>
            </a:r>
            <a:r>
              <a:rPr lang="en-US" sz="1600" b="1" dirty="0" smtClean="0">
                <a:solidFill>
                  <a:schemeClr val="tx1"/>
                </a:solidFill>
                <a:latin typeface="Courier New" pitchFamily="49" charset="0"/>
                <a:cs typeface="Courier New" pitchFamily="49" charset="0"/>
              </a:rPr>
              <a:t> </a:t>
            </a:r>
            <a:r>
              <a:rPr lang="en-US" sz="1600" b="1" dirty="0" smtClean="0">
                <a:solidFill>
                  <a:srgbClr val="3A6F9B"/>
                </a:solidFill>
                <a:latin typeface="Courier New" pitchFamily="49" charset="0"/>
                <a:cs typeface="Courier New" pitchFamily="49" charset="0"/>
              </a:rPr>
              <a:t>if</a:t>
            </a:r>
            <a:r>
              <a:rPr lang="en-US" sz="1600" b="1" dirty="0" smtClean="0">
                <a:solidFill>
                  <a:schemeClr val="tx1"/>
                </a:solidFill>
                <a:latin typeface="Courier New" pitchFamily="49" charset="0"/>
                <a:cs typeface="Courier New" pitchFamily="49" charset="0"/>
              </a:rPr>
              <a:t> expression]</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4027641" cy="646331"/>
          </a:xfrm>
          <a:prstGeom prst="rect">
            <a:avLst/>
          </a:prstGeom>
          <a:noFill/>
        </p:spPr>
        <p:txBody>
          <a:bodyPr wrap="none" rtlCol="0">
            <a:spAutoFit/>
          </a:bodyPr>
          <a:lstStyle/>
          <a:p>
            <a:r>
              <a:rPr lang="en-US" sz="3600" b="1" dirty="0" err="1" smtClean="0">
                <a:solidFill>
                  <a:srgbClr val="3A6F9B"/>
                </a:solidFill>
                <a:latin typeface="+mj-lt"/>
              </a:rPr>
              <a:t>Dict</a:t>
            </a:r>
            <a:r>
              <a:rPr lang="en-US" sz="3600" b="1" dirty="0" smtClean="0">
                <a:solidFill>
                  <a:srgbClr val="3A6F9B"/>
                </a:solidFill>
                <a:latin typeface="+mj-lt"/>
              </a:rPr>
              <a:t> comprehension</a:t>
            </a:r>
            <a:endParaRPr lang="en-US" sz="3600" b="1" dirty="0">
              <a:solidFill>
                <a:srgbClr val="3A6F9B"/>
              </a:solidFill>
              <a:latin typeface="+mj-lt"/>
            </a:endParaRPr>
          </a:p>
        </p:txBody>
      </p:sp>
      <p:sp>
        <p:nvSpPr>
          <p:cNvPr id="9" name="Rectangle 8"/>
          <p:cNvSpPr/>
          <p:nvPr/>
        </p:nvSpPr>
        <p:spPr>
          <a:xfrm>
            <a:off x="152400" y="2171700"/>
            <a:ext cx="8839200" cy="2971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 = {x:x*x for x in range(5)}</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a:t>
            </a: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{0: 0, 1: 1, 2: 4, 3: 9, 4: 16}</a:t>
            </a:r>
          </a:p>
          <a:p>
            <a:pPr eaLnBrk="0" fontAlgn="base" hangingPunct="0">
              <a:spcBef>
                <a:spcPct val="0"/>
              </a:spcBef>
              <a:spcAft>
                <a:spcPct val="0"/>
              </a:spcAft>
            </a:pPr>
            <a:endParaRPr lang="en-US" sz="1600" b="1" dirty="0" smtClean="0">
              <a:solidFill>
                <a:srgbClr val="3A6F9B"/>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rgbClr val="3A6F9B"/>
                </a:solidFill>
                <a:latin typeface="Courier New" pitchFamily="49" charset="0"/>
                <a:cs typeface="Courier New" pitchFamily="49" charset="0"/>
              </a:rPr>
              <a:t># comprehend and deliberate on what is happening below</a:t>
            </a:r>
          </a:p>
          <a:p>
            <a:pPr eaLnBrk="0" fontAlgn="base" hangingPunct="0">
              <a:spcBef>
                <a:spcPct val="0"/>
              </a:spcBef>
              <a:spcAft>
                <a:spcPct val="0"/>
              </a:spcAft>
            </a:pPr>
            <a:endParaRPr lang="en-US" sz="1600" b="1" dirty="0" smtClean="0">
              <a:solidFill>
                <a:srgbClr val="3A6F9B"/>
              </a:solidFill>
              <a:latin typeface="Courier New" pitchFamily="49" charset="0"/>
              <a:cs typeface="Courier New" pitchFamily="49" charset="0"/>
            </a:endParaRP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&gt;&gt;&gt; a = 'the quick brown fox jumps over the lazy dog'</a:t>
            </a:r>
          </a:p>
          <a:p>
            <a:pPr eaLnBrk="0" fontAlgn="base" hangingPunct="0">
              <a:spcBef>
                <a:spcPct val="0"/>
              </a:spcBef>
              <a:spcAft>
                <a:spcPct val="0"/>
              </a:spcAft>
            </a:pPr>
            <a:r>
              <a:rPr lang="en-US" sz="1600" dirty="0" smtClean="0">
                <a:solidFill>
                  <a:schemeClr val="tx1"/>
                </a:solidFill>
                <a:latin typeface="Courier New" pitchFamily="49" charset="0"/>
                <a:cs typeface="Courier New" pitchFamily="49" charset="0"/>
              </a:rPr>
              <a:t>&gt;&gt;&gt; a={x:a.count(x) for x in a}</a:t>
            </a:r>
          </a:p>
        </p:txBody>
      </p:sp>
      <p:sp>
        <p:nvSpPr>
          <p:cNvPr id="10" name="Rectangle 9"/>
          <p:cNvSpPr/>
          <p:nvPr/>
        </p:nvSpPr>
        <p:spPr>
          <a:xfrm>
            <a:off x="152400" y="1485900"/>
            <a:ext cx="8839200" cy="6096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keyexpr:valueexpr</a:t>
            </a:r>
            <a:r>
              <a:rPr lang="en-US" sz="1600" b="1" dirty="0" smtClean="0">
                <a:solidFill>
                  <a:schemeClr val="tx1"/>
                </a:solidFill>
                <a:latin typeface="Courier New" pitchFamily="49" charset="0"/>
                <a:cs typeface="Courier New" pitchFamily="49" charset="0"/>
              </a:rPr>
              <a:t> </a:t>
            </a:r>
            <a:r>
              <a:rPr lang="en-US" sz="1600" b="1" i="1" dirty="0" smtClean="0">
                <a:solidFill>
                  <a:srgbClr val="3A6F9B"/>
                </a:solidFill>
                <a:latin typeface="Courier New" pitchFamily="49" charset="0"/>
                <a:cs typeface="Courier New" pitchFamily="49" charset="0"/>
              </a:rPr>
              <a:t>for</a:t>
            </a:r>
            <a:r>
              <a:rPr lang="en-US" sz="1600" b="1" dirty="0" smtClean="0">
                <a:solidFill>
                  <a:schemeClr val="tx1"/>
                </a:solidFill>
                <a:latin typeface="Courier New" pitchFamily="49" charset="0"/>
                <a:cs typeface="Courier New" pitchFamily="49" charset="0"/>
              </a:rPr>
              <a:t> item </a:t>
            </a:r>
            <a:r>
              <a:rPr lang="en-US" sz="1600" b="1" dirty="0" smtClean="0">
                <a:solidFill>
                  <a:srgbClr val="3A6F9B"/>
                </a:solidFill>
                <a:latin typeface="Courier New" pitchFamily="49" charset="0"/>
                <a:cs typeface="Courier New" pitchFamily="49" charset="0"/>
              </a:rPr>
              <a:t>in</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iterable</a:t>
            </a:r>
            <a:r>
              <a:rPr lang="en-US" sz="1600" b="1" dirty="0" smtClean="0">
                <a:solidFill>
                  <a:schemeClr val="tx1"/>
                </a:solidFill>
                <a:latin typeface="Courier New" pitchFamily="49" charset="0"/>
                <a:cs typeface="Courier New" pitchFamily="49" charset="0"/>
              </a:rPr>
              <a:t> if expression}</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137445" cy="646331"/>
          </a:xfrm>
          <a:prstGeom prst="rect">
            <a:avLst/>
          </a:prstGeom>
          <a:noFill/>
        </p:spPr>
        <p:txBody>
          <a:bodyPr wrap="none" rtlCol="0">
            <a:spAutoFit/>
          </a:bodyPr>
          <a:lstStyle/>
          <a:p>
            <a:r>
              <a:rPr lang="en-US" sz="3600" b="1" dirty="0" smtClean="0">
                <a:solidFill>
                  <a:srgbClr val="3A6F9B"/>
                </a:solidFill>
                <a:latin typeface="+mj-lt"/>
              </a:rPr>
              <a:t>Generator</a:t>
            </a:r>
            <a:endParaRPr lang="en-US" sz="3600" b="1" dirty="0">
              <a:solidFill>
                <a:srgbClr val="3A6F9B"/>
              </a:solidFill>
              <a:latin typeface="+mj-lt"/>
            </a:endParaRPr>
          </a:p>
        </p:txBody>
      </p:sp>
      <p:sp>
        <p:nvSpPr>
          <p:cNvPr id="10" name="TextBox 9"/>
          <p:cNvSpPr txBox="1"/>
          <p:nvPr/>
        </p:nvSpPr>
        <p:spPr>
          <a:xfrm>
            <a:off x="752338" y="1714500"/>
            <a:ext cx="5624617" cy="1477328"/>
          </a:xfrm>
          <a:prstGeom prst="rect">
            <a:avLst/>
          </a:prstGeom>
          <a:noFill/>
        </p:spPr>
        <p:txBody>
          <a:bodyPr wrap="none" rtlCol="0">
            <a:spAutoFit/>
          </a:bodyPr>
          <a:lstStyle/>
          <a:p>
            <a:pPr>
              <a:buClr>
                <a:srgbClr val="FFD32E"/>
              </a:buClr>
              <a:buFont typeface="Wingdings" pitchFamily="2" charset="2"/>
              <a:buChar char="Ø"/>
            </a:pPr>
            <a:r>
              <a:rPr lang="en-US" dirty="0" smtClean="0"/>
              <a:t>A python sequence creation object</a:t>
            </a:r>
          </a:p>
          <a:p>
            <a:pPr>
              <a:buClr>
                <a:srgbClr val="FFD32E"/>
              </a:buClr>
              <a:buFont typeface="Wingdings" pitchFamily="2" charset="2"/>
              <a:buChar char="Ø"/>
            </a:pPr>
            <a:r>
              <a:rPr lang="en-US" dirty="0" smtClean="0"/>
              <a:t>Are source of data for </a:t>
            </a:r>
            <a:r>
              <a:rPr lang="en-US" dirty="0" err="1" smtClean="0"/>
              <a:t>iterators</a:t>
            </a:r>
            <a:endParaRPr lang="en-US" dirty="0" smtClean="0"/>
          </a:p>
          <a:p>
            <a:pPr>
              <a:buClr>
                <a:srgbClr val="FFD32E"/>
              </a:buClr>
              <a:buFont typeface="Wingdings" pitchFamily="2" charset="2"/>
              <a:buChar char="Ø"/>
            </a:pPr>
            <a:r>
              <a:rPr lang="en-US" dirty="0" smtClean="0"/>
              <a:t>Range is generator which creates a sequence of integers</a:t>
            </a:r>
          </a:p>
          <a:p>
            <a:pPr>
              <a:buClr>
                <a:srgbClr val="FFD32E"/>
              </a:buClr>
              <a:buFont typeface="Wingdings" pitchFamily="2" charset="2"/>
              <a:buChar char="Ø"/>
            </a:pPr>
            <a:r>
              <a:rPr lang="en-US" dirty="0" smtClean="0"/>
              <a:t>A generic syntax of comprehension is as follows</a:t>
            </a:r>
          </a:p>
          <a:p>
            <a:pPr>
              <a:buClr>
                <a:srgbClr val="FFD32E"/>
              </a:buClr>
              <a:buFont typeface="Wingdings" pitchFamily="2" charset="2"/>
              <a:buChar char="Ø"/>
            </a:pPr>
            <a:r>
              <a:rPr lang="en-US" dirty="0" smtClean="0"/>
              <a:t>Special key work yield</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2137445" cy="646331"/>
          </a:xfrm>
          <a:prstGeom prst="rect">
            <a:avLst/>
          </a:prstGeom>
          <a:noFill/>
        </p:spPr>
        <p:txBody>
          <a:bodyPr wrap="none" rtlCol="0">
            <a:spAutoFit/>
          </a:bodyPr>
          <a:lstStyle/>
          <a:p>
            <a:r>
              <a:rPr lang="en-US" sz="3600" b="1" dirty="0" smtClean="0">
                <a:solidFill>
                  <a:srgbClr val="3A6F9B"/>
                </a:solidFill>
                <a:latin typeface="+mj-lt"/>
              </a:rPr>
              <a:t>Generator</a:t>
            </a:r>
            <a:endParaRPr lang="en-US" sz="3600" b="1" dirty="0">
              <a:solidFill>
                <a:srgbClr val="3A6F9B"/>
              </a:solidFill>
              <a:latin typeface="+mj-lt"/>
            </a:endParaRPr>
          </a:p>
        </p:txBody>
      </p:sp>
      <p:sp>
        <p:nvSpPr>
          <p:cNvPr id="9" name="Rectangle 8"/>
          <p:cNvSpPr/>
          <p:nvPr/>
        </p:nvSpPr>
        <p:spPr>
          <a:xfrm>
            <a:off x="152400" y="2171700"/>
            <a:ext cx="8839200" cy="2971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my_range</a:t>
            </a:r>
            <a:r>
              <a:rPr lang="en-US" sz="1600" b="1" dirty="0" smtClean="0">
                <a:solidFill>
                  <a:schemeClr val="tx1"/>
                </a:solidFill>
                <a:latin typeface="Courier New" pitchFamily="49" charset="0"/>
                <a:cs typeface="Courier New" pitchFamily="49" charset="0"/>
              </a:rPr>
              <a:t>(first=0, num=10, step=1):</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current_range</a:t>
            </a:r>
            <a:r>
              <a:rPr lang="en-US" sz="1600" b="1" dirty="0" smtClean="0">
                <a:solidFill>
                  <a:schemeClr val="tx1"/>
                </a:solidFill>
                <a:latin typeface="Courier New" pitchFamily="49" charset="0"/>
                <a:cs typeface="Courier New" pitchFamily="49" charset="0"/>
              </a:rPr>
              <a:t> = first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count = 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while count &lt; 10: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yield </a:t>
            </a:r>
            <a:r>
              <a:rPr lang="en-US" sz="1600" b="1" dirty="0" err="1" smtClean="0">
                <a:solidFill>
                  <a:schemeClr val="tx1"/>
                </a:solidFill>
                <a:latin typeface="Courier New" pitchFamily="49" charset="0"/>
                <a:cs typeface="Courier New" pitchFamily="49" charset="0"/>
              </a:rPr>
              <a:t>current_range</a:t>
            </a: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current_range</a:t>
            </a:r>
            <a:r>
              <a:rPr lang="en-US" sz="1600" b="1" dirty="0" smtClean="0">
                <a:solidFill>
                  <a:schemeClr val="tx1"/>
                </a:solidFill>
                <a:latin typeface="Courier New" pitchFamily="49" charset="0"/>
                <a:cs typeface="Courier New" pitchFamily="49" charset="0"/>
              </a:rPr>
              <a:t> += step</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count +=1</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for </a:t>
            </a:r>
            <a:r>
              <a:rPr lang="en-US" sz="1600" b="1" dirty="0" err="1" smtClean="0">
                <a:solidFill>
                  <a:schemeClr val="tx1"/>
                </a:solidFill>
                <a:latin typeface="Courier New" pitchFamily="49" charset="0"/>
                <a:cs typeface="Courier New" pitchFamily="49" charset="0"/>
              </a:rPr>
              <a:t>i</a:t>
            </a:r>
            <a:r>
              <a:rPr lang="en-US" sz="1600" b="1" dirty="0" smtClean="0">
                <a:solidFill>
                  <a:schemeClr val="tx1"/>
                </a:solidFill>
                <a:latin typeface="Courier New" pitchFamily="49" charset="0"/>
                <a:cs typeface="Courier New" pitchFamily="49" charset="0"/>
              </a:rPr>
              <a:t> in </a:t>
            </a:r>
            <a:r>
              <a:rPr lang="en-US" sz="1600" b="1" dirty="0" err="1" smtClean="0">
                <a:solidFill>
                  <a:schemeClr val="tx1"/>
                </a:solidFill>
                <a:latin typeface="Courier New" pitchFamily="49" charset="0"/>
                <a:cs typeface="Courier New" pitchFamily="49" charset="0"/>
              </a:rPr>
              <a:t>my_range</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print </a:t>
            </a:r>
            <a:r>
              <a:rPr lang="en-US" sz="1600" b="1" dirty="0" err="1" smtClean="0">
                <a:solidFill>
                  <a:schemeClr val="tx1"/>
                </a:solidFill>
                <a:latin typeface="Courier New" pitchFamily="49" charset="0"/>
                <a:cs typeface="Courier New" pitchFamily="49" charset="0"/>
              </a:rPr>
              <a:t>i</a:t>
            </a:r>
            <a:endParaRPr lang="en-US" sz="1600" b="1" dirty="0"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934504" cy="646331"/>
          </a:xfrm>
          <a:prstGeom prst="rect">
            <a:avLst/>
          </a:prstGeom>
          <a:noFill/>
        </p:spPr>
        <p:txBody>
          <a:bodyPr wrap="none" rtlCol="0">
            <a:spAutoFit/>
          </a:bodyPr>
          <a:lstStyle/>
          <a:p>
            <a:r>
              <a:rPr lang="en-US" sz="3600" b="1" dirty="0" smtClean="0">
                <a:solidFill>
                  <a:srgbClr val="3A6F9B"/>
                </a:solidFill>
                <a:latin typeface="+mj-lt"/>
              </a:rPr>
              <a:t>Lab work</a:t>
            </a:r>
            <a:endParaRPr lang="en-US" sz="3600" b="1" dirty="0">
              <a:solidFill>
                <a:srgbClr val="3A6F9B"/>
              </a:solidFill>
              <a:latin typeface="+mj-lt"/>
            </a:endParaRPr>
          </a:p>
        </p:txBody>
      </p:sp>
      <p:graphicFrame>
        <p:nvGraphicFramePr>
          <p:cNvPr id="9" name="Diagram 8"/>
          <p:cNvGraphicFramePr/>
          <p:nvPr/>
        </p:nvGraphicFramePr>
        <p:xfrm>
          <a:off x="1219200" y="1943100"/>
          <a:ext cx="6400800" cy="1905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pic>
        <p:nvPicPr>
          <p:cNvPr id="10" name="Picture 9" descr="py-orange-title.png"/>
          <p:cNvPicPr>
            <a:picLocks noChangeAspect="1"/>
          </p:cNvPicPr>
          <p:nvPr/>
        </p:nvPicPr>
        <p:blipFill>
          <a:blip r:embed="rId3" cstate="print"/>
          <a:stretch>
            <a:fillRect/>
          </a:stretch>
        </p:blipFill>
        <p:spPr>
          <a:xfrm>
            <a:off x="3124200" y="2400300"/>
            <a:ext cx="914400" cy="914400"/>
          </a:xfrm>
          <a:prstGeom prst="rect">
            <a:avLst/>
          </a:prstGeom>
        </p:spPr>
      </p:pic>
      <p:sp>
        <p:nvSpPr>
          <p:cNvPr id="11" name="TextBox 10"/>
          <p:cNvSpPr txBox="1"/>
          <p:nvPr/>
        </p:nvSpPr>
        <p:spPr>
          <a:xfrm>
            <a:off x="4114800" y="2515969"/>
            <a:ext cx="3455370" cy="646331"/>
          </a:xfrm>
          <a:prstGeom prst="rect">
            <a:avLst/>
          </a:prstGeom>
          <a:noFill/>
        </p:spPr>
        <p:txBody>
          <a:bodyPr wrap="none" rtlCol="0">
            <a:spAutoFit/>
          </a:bodyPr>
          <a:lstStyle/>
          <a:p>
            <a:r>
              <a:rPr lang="en-US" sz="3600" b="1" dirty="0" smtClean="0">
                <a:solidFill>
                  <a:srgbClr val="3A6F9B"/>
                </a:solidFill>
                <a:latin typeface="+mj-lt"/>
              </a:rPr>
              <a:t>Chapter: Lambda</a:t>
            </a:r>
            <a:endParaRPr lang="en-US" sz="3600" b="1" dirty="0">
              <a:solidFill>
                <a:srgbClr val="3A6F9B"/>
              </a:solidFill>
              <a:latin typeface="+mj-lt"/>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707519" cy="646331"/>
          </a:xfrm>
          <a:prstGeom prst="rect">
            <a:avLst/>
          </a:prstGeom>
          <a:noFill/>
        </p:spPr>
        <p:txBody>
          <a:bodyPr wrap="none" rtlCol="0">
            <a:spAutoFit/>
          </a:bodyPr>
          <a:lstStyle/>
          <a:p>
            <a:r>
              <a:rPr lang="en-US" sz="3600" b="1" dirty="0" smtClean="0">
                <a:solidFill>
                  <a:srgbClr val="3A6F9B"/>
                </a:solidFill>
                <a:latin typeface="+mj-lt"/>
              </a:rPr>
              <a:t>Lambda</a:t>
            </a:r>
            <a:endParaRPr lang="en-US" sz="3600" b="1" dirty="0">
              <a:solidFill>
                <a:srgbClr val="3A6F9B"/>
              </a:solidFill>
              <a:latin typeface="+mj-lt"/>
            </a:endParaRPr>
          </a:p>
        </p:txBody>
      </p:sp>
      <p:sp>
        <p:nvSpPr>
          <p:cNvPr id="10" name="TextBox 9"/>
          <p:cNvSpPr txBox="1"/>
          <p:nvPr/>
        </p:nvSpPr>
        <p:spPr>
          <a:xfrm>
            <a:off x="762000" y="1714500"/>
            <a:ext cx="8229600" cy="1200329"/>
          </a:xfrm>
          <a:prstGeom prst="rect">
            <a:avLst/>
          </a:prstGeom>
          <a:noFill/>
        </p:spPr>
        <p:txBody>
          <a:bodyPr wrap="square" rtlCol="0">
            <a:spAutoFit/>
          </a:bodyPr>
          <a:lstStyle/>
          <a:p>
            <a:pPr>
              <a:buClr>
                <a:srgbClr val="FFD32E"/>
              </a:buClr>
              <a:buFont typeface="Wingdings" pitchFamily="2" charset="2"/>
              <a:buChar char="Ø"/>
            </a:pPr>
            <a:r>
              <a:rPr lang="en-US" dirty="0" smtClean="0"/>
              <a:t>Anonymous functions</a:t>
            </a:r>
          </a:p>
          <a:p>
            <a:pPr>
              <a:buClr>
                <a:srgbClr val="FFD32E"/>
              </a:buClr>
              <a:buFont typeface="Wingdings" pitchFamily="2" charset="2"/>
              <a:buChar char="Ø"/>
            </a:pPr>
            <a:r>
              <a:rPr lang="en-US" dirty="0" smtClean="0"/>
              <a:t>Expressed as a single statement</a:t>
            </a:r>
          </a:p>
          <a:p>
            <a:pPr>
              <a:buClr>
                <a:srgbClr val="FFD32E"/>
              </a:buClr>
              <a:buFont typeface="Wingdings" pitchFamily="2" charset="2"/>
              <a:buChar char="Ø"/>
            </a:pPr>
            <a:r>
              <a:rPr lang="en-US" dirty="0" smtClean="0"/>
              <a:t>Use it instead of a normal tiny functions</a:t>
            </a:r>
          </a:p>
          <a:p>
            <a:pPr>
              <a:buClr>
                <a:srgbClr val="FFD32E"/>
              </a:buClr>
              <a:buFont typeface="Wingdings" pitchFamily="2" charset="2"/>
              <a:buChar char="Ø"/>
            </a:pPr>
            <a:r>
              <a:rPr lang="en-US" dirty="0" smtClean="0"/>
              <a:t>Can be used as closures</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707519" cy="646331"/>
          </a:xfrm>
          <a:prstGeom prst="rect">
            <a:avLst/>
          </a:prstGeom>
          <a:noFill/>
        </p:spPr>
        <p:txBody>
          <a:bodyPr wrap="none" rtlCol="0">
            <a:spAutoFit/>
          </a:bodyPr>
          <a:lstStyle/>
          <a:p>
            <a:r>
              <a:rPr lang="en-US" sz="3600" b="1" dirty="0" smtClean="0">
                <a:solidFill>
                  <a:srgbClr val="3A6F9B"/>
                </a:solidFill>
                <a:latin typeface="+mj-lt"/>
              </a:rPr>
              <a:t>Lambda</a:t>
            </a:r>
            <a:endParaRPr lang="en-US" sz="3600" b="1" dirty="0">
              <a:solidFill>
                <a:srgbClr val="3A6F9B"/>
              </a:solidFill>
              <a:latin typeface="+mj-lt"/>
            </a:endParaRPr>
          </a:p>
        </p:txBody>
      </p:sp>
      <p:sp>
        <p:nvSpPr>
          <p:cNvPr id="10" name="TextBox 9"/>
          <p:cNvSpPr txBox="1"/>
          <p:nvPr/>
        </p:nvSpPr>
        <p:spPr>
          <a:xfrm>
            <a:off x="762000" y="1485900"/>
            <a:ext cx="8229600" cy="646331"/>
          </a:xfrm>
          <a:prstGeom prst="rect">
            <a:avLst/>
          </a:prstGeom>
          <a:noFill/>
        </p:spPr>
        <p:txBody>
          <a:bodyPr wrap="square" rtlCol="0">
            <a:spAutoFit/>
          </a:bodyPr>
          <a:lstStyle/>
          <a:p>
            <a:pPr>
              <a:buClr>
                <a:srgbClr val="FFD32E"/>
              </a:buClr>
              <a:buFont typeface="Wingdings" pitchFamily="2" charset="2"/>
              <a:buChar char="Ø"/>
            </a:pPr>
            <a:r>
              <a:rPr lang="en-US" dirty="0" smtClean="0"/>
              <a:t>Import only what you like</a:t>
            </a:r>
          </a:p>
          <a:p>
            <a:pPr>
              <a:buClr>
                <a:srgbClr val="FFD32E"/>
              </a:buClr>
              <a:buFont typeface="Wingdings" pitchFamily="2" charset="2"/>
              <a:buChar char="Ø"/>
            </a:pPr>
            <a:r>
              <a:rPr lang="en-US" dirty="0" smtClean="0"/>
              <a:t>Some hate it. Some love it. But you can’t ignore it </a:t>
            </a:r>
            <a:r>
              <a:rPr lang="en-US" dirty="0" smtClean="0">
                <a:sym typeface="Wingdings" pitchFamily="2" charset="2"/>
              </a:rPr>
              <a:t></a:t>
            </a:r>
            <a:endParaRPr lang="en-US" dirty="0" smtClean="0"/>
          </a:p>
        </p:txBody>
      </p:sp>
      <p:sp>
        <p:nvSpPr>
          <p:cNvPr id="9" name="Rectangle 8"/>
          <p:cNvSpPr/>
          <p:nvPr/>
        </p:nvSpPr>
        <p:spPr>
          <a:xfrm>
            <a:off x="152400" y="2247900"/>
            <a:ext cx="8839200" cy="29718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f(x):</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x%2==0</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f(1)</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False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f(2)</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True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 = lambda x:x%2==0</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d(5)</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False</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d(4)</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True</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python-logo.png"/>
          <p:cNvPicPr>
            <a:picLocks noChangeAspect="1"/>
          </p:cNvPicPr>
          <p:nvPr/>
        </p:nvPicPr>
        <p:blipFill>
          <a:blip r:embed="rId3" cstate="print"/>
          <a:stretch>
            <a:fillRect/>
          </a:stretch>
        </p:blipFill>
        <p:spPr>
          <a:xfrm>
            <a:off x="609600" y="952500"/>
            <a:ext cx="457200" cy="457200"/>
          </a:xfrm>
          <a:prstGeom prst="rect">
            <a:avLst/>
          </a:prstGeom>
        </p:spPr>
      </p:pic>
      <p:sp>
        <p:nvSpPr>
          <p:cNvPr id="8" name="Freeform 7"/>
          <p:cNvSpPr/>
          <p:nvPr/>
        </p:nvSpPr>
        <p:spPr>
          <a:xfrm flipH="1" flipV="1">
            <a:off x="-152400" y="5257800"/>
            <a:ext cx="9296400" cy="495300"/>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1289" y="-11289"/>
            <a:ext cx="9166578" cy="496711"/>
          </a:xfrm>
          <a:custGeom>
            <a:avLst/>
            <a:gdLst>
              <a:gd name="connsiteX0" fmla="*/ 0 w 9166578"/>
              <a:gd name="connsiteY0" fmla="*/ 0 h 496711"/>
              <a:gd name="connsiteX1" fmla="*/ 9166578 w 9166578"/>
              <a:gd name="connsiteY1" fmla="*/ 0 h 496711"/>
              <a:gd name="connsiteX2" fmla="*/ 0 w 9166578"/>
              <a:gd name="connsiteY2" fmla="*/ 496711 h 496711"/>
              <a:gd name="connsiteX3" fmla="*/ 0 w 9166578"/>
              <a:gd name="connsiteY3" fmla="*/ 0 h 496711"/>
            </a:gdLst>
            <a:ahLst/>
            <a:cxnLst>
              <a:cxn ang="0">
                <a:pos x="connsiteX0" y="connsiteY0"/>
              </a:cxn>
              <a:cxn ang="0">
                <a:pos x="connsiteX1" y="connsiteY1"/>
              </a:cxn>
              <a:cxn ang="0">
                <a:pos x="connsiteX2" y="connsiteY2"/>
              </a:cxn>
              <a:cxn ang="0">
                <a:pos x="connsiteX3" y="connsiteY3"/>
              </a:cxn>
            </a:cxnLst>
            <a:rect l="l" t="t" r="r" b="b"/>
            <a:pathLst>
              <a:path w="9166578" h="496711">
                <a:moveTo>
                  <a:pt x="0" y="0"/>
                </a:moveTo>
                <a:lnTo>
                  <a:pt x="9166578" y="0"/>
                </a:lnTo>
                <a:lnTo>
                  <a:pt x="0" y="496711"/>
                </a:lnTo>
                <a:lnTo>
                  <a:pt x="0" y="0"/>
                </a:lnTo>
                <a:close/>
              </a:path>
            </a:pathLst>
          </a:custGeom>
          <a:solidFill>
            <a:srgbClr val="3A6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Diagonal Corner Rectangle 3"/>
          <p:cNvSpPr/>
          <p:nvPr/>
        </p:nvSpPr>
        <p:spPr>
          <a:xfrm>
            <a:off x="152400" y="114300"/>
            <a:ext cx="1371600" cy="609600"/>
          </a:xfrm>
          <a:prstGeom prst="snip2DiagRect">
            <a:avLst/>
          </a:prstGeom>
          <a:solidFill>
            <a:srgbClr val="FFD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A6F9B"/>
                </a:solidFill>
              </a:rPr>
              <a:t>PYTHON</a:t>
            </a:r>
            <a:endParaRPr lang="en-US" b="1" dirty="0">
              <a:solidFill>
                <a:srgbClr val="3A6F9B"/>
              </a:solidFill>
            </a:endParaRPr>
          </a:p>
        </p:txBody>
      </p:sp>
      <p:sp>
        <p:nvSpPr>
          <p:cNvPr id="11" name="TextBox 10"/>
          <p:cNvSpPr txBox="1"/>
          <p:nvPr/>
        </p:nvSpPr>
        <p:spPr>
          <a:xfrm>
            <a:off x="1143000" y="800100"/>
            <a:ext cx="1064715" cy="646331"/>
          </a:xfrm>
          <a:prstGeom prst="rect">
            <a:avLst/>
          </a:prstGeom>
          <a:noFill/>
        </p:spPr>
        <p:txBody>
          <a:bodyPr wrap="none" rtlCol="0">
            <a:spAutoFit/>
          </a:bodyPr>
          <a:lstStyle/>
          <a:p>
            <a:r>
              <a:rPr lang="en-US" sz="3600" b="1" dirty="0" smtClean="0">
                <a:solidFill>
                  <a:srgbClr val="3A6F9B"/>
                </a:solidFill>
                <a:latin typeface="+mj-lt"/>
              </a:rPr>
              <a:t>Map</a:t>
            </a:r>
            <a:endParaRPr lang="en-US" sz="3600" b="1" dirty="0">
              <a:solidFill>
                <a:srgbClr val="3A6F9B"/>
              </a:solidFill>
              <a:latin typeface="+mj-lt"/>
            </a:endParaRPr>
          </a:p>
        </p:txBody>
      </p:sp>
      <p:sp>
        <p:nvSpPr>
          <p:cNvPr id="9" name="Rectangle 8"/>
          <p:cNvSpPr/>
          <p:nvPr/>
        </p:nvSpPr>
        <p:spPr>
          <a:xfrm>
            <a:off x="152400" y="1866900"/>
            <a:ext cx="8839200" cy="35814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a:t>
            </a:r>
            <a:r>
              <a:rPr lang="en-US" sz="1600" b="1" dirty="0" err="1" smtClean="0">
                <a:solidFill>
                  <a:schemeClr val="tx1"/>
                </a:solidFill>
                <a:latin typeface="Courier New" pitchFamily="49" charset="0"/>
                <a:cs typeface="Courier New" pitchFamily="49" charset="0"/>
              </a:rPr>
              <a:t>raceinkm</a:t>
            </a:r>
            <a:r>
              <a:rPr lang="en-US" sz="1600" b="1" dirty="0" smtClean="0">
                <a:solidFill>
                  <a:schemeClr val="tx1"/>
                </a:solidFill>
                <a:latin typeface="Courier New" pitchFamily="49" charset="0"/>
                <a:cs typeface="Courier New" pitchFamily="49" charset="0"/>
              </a:rPr>
              <a:t> =[5,10,21,42]</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def </a:t>
            </a:r>
            <a:r>
              <a:rPr lang="en-US" sz="1600" b="1" dirty="0" err="1" smtClean="0">
                <a:solidFill>
                  <a:schemeClr val="tx1"/>
                </a:solidFill>
                <a:latin typeface="Courier New" pitchFamily="49" charset="0"/>
                <a:cs typeface="Courier New" pitchFamily="49" charset="0"/>
              </a:rPr>
              <a:t>kmtomi</a:t>
            </a:r>
            <a:r>
              <a:rPr lang="en-US" sz="1600" b="1" dirty="0" smtClean="0">
                <a:solidFill>
                  <a:schemeClr val="tx1"/>
                </a:solidFill>
                <a:latin typeface="Courier New" pitchFamily="49" charset="0"/>
                <a:cs typeface="Courier New" pitchFamily="49" charset="0"/>
              </a:rPr>
              <a:t>(x):</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	return x*0.621</a:t>
            </a:r>
          </a:p>
          <a:p>
            <a:pPr eaLnBrk="0" fontAlgn="base" hangingPunct="0">
              <a:spcBef>
                <a:spcPct val="0"/>
              </a:spcBef>
              <a:spcAft>
                <a:spcPct val="0"/>
              </a:spcAft>
            </a:pPr>
            <a:endParaRPr lang="en-US" sz="1600" b="1" dirty="0" smtClean="0">
              <a:solidFill>
                <a:schemeClr val="tx1"/>
              </a:solidFill>
              <a:latin typeface="Courier New" pitchFamily="49" charset="0"/>
              <a:cs typeface="Courier New" pitchFamily="49" charset="0"/>
            </a:endParaRP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map(</a:t>
            </a:r>
            <a:r>
              <a:rPr lang="en-US" sz="1600" b="1" dirty="0" err="1" smtClean="0">
                <a:solidFill>
                  <a:schemeClr val="tx1"/>
                </a:solidFill>
                <a:latin typeface="Courier New" pitchFamily="49" charset="0"/>
                <a:cs typeface="Courier New" pitchFamily="49" charset="0"/>
              </a:rPr>
              <a:t>kmtomi</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raceinkm</a:t>
            </a:r>
            <a:r>
              <a:rPr lang="en-US" sz="1600" b="1" dirty="0" smtClean="0">
                <a:solidFill>
                  <a:schemeClr val="tx1"/>
                </a:solidFill>
                <a:latin typeface="Courier New" pitchFamily="49" charset="0"/>
                <a:cs typeface="Courier New" pitchFamily="49" charset="0"/>
              </a:rPr>
              <a:t>)</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[3.105, 6.21, 13.041, 26.082]</a:t>
            </a:r>
          </a:p>
          <a:p>
            <a:pPr eaLnBrk="0" fontAlgn="base" hangingPunct="0">
              <a:spcBef>
                <a:spcPct val="0"/>
              </a:spcBef>
              <a:spcAft>
                <a:spcPct val="0"/>
              </a:spcAft>
            </a:pPr>
            <a:r>
              <a:rPr lang="pt-BR" sz="1600" b="1" dirty="0" smtClean="0">
                <a:solidFill>
                  <a:schemeClr val="tx1"/>
                </a:solidFill>
                <a:latin typeface="Courier New" pitchFamily="49" charset="0"/>
                <a:cs typeface="Courier New" pitchFamily="49" charset="0"/>
              </a:rPr>
              <a:t>&gt;&gt;&gt; map(lambda x:x*0.621, raceinkm)</a:t>
            </a:r>
          </a:p>
          <a:p>
            <a:pPr eaLnBrk="0" fontAlgn="base" hangingPunct="0">
              <a:spcBef>
                <a:spcPct val="0"/>
              </a:spcBef>
              <a:spcAft>
                <a:spcPct val="0"/>
              </a:spcAft>
            </a:pPr>
            <a:r>
              <a:rPr lang="pt-BR" sz="1600" dirty="0" smtClean="0">
                <a:solidFill>
                  <a:srgbClr val="3A6F9B"/>
                </a:solidFill>
                <a:latin typeface="Courier New" pitchFamily="49" charset="0"/>
                <a:cs typeface="Courier New" pitchFamily="49" charset="0"/>
              </a:rPr>
              <a:t>[3.105, 6.21, 13.041, 26.082]</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salary =[1.4,0.8,2.6,5.8]</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bonus=[0.2,.10,.40,.01]</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map(lambda </a:t>
            </a:r>
            <a:r>
              <a:rPr lang="en-US" sz="1600" b="1" dirty="0" err="1" smtClean="0">
                <a:solidFill>
                  <a:schemeClr val="tx1"/>
                </a:solidFill>
                <a:latin typeface="Courier New" pitchFamily="49" charset="0"/>
                <a:cs typeface="Courier New" pitchFamily="49" charset="0"/>
              </a:rPr>
              <a:t>x,y:x</a:t>
            </a:r>
            <a:r>
              <a:rPr lang="en-US" sz="1600" b="1" dirty="0" smtClean="0">
                <a:solidFill>
                  <a:schemeClr val="tx1"/>
                </a:solidFill>
                <a:latin typeface="Courier New" pitchFamily="49" charset="0"/>
                <a:cs typeface="Courier New" pitchFamily="49" charset="0"/>
              </a:rPr>
              <a:t>*y, salary, bonus)</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[0.27999999999999997, 0.08000000000000002, 1.04, 0.057999999999999996]</a:t>
            </a:r>
          </a:p>
          <a:p>
            <a:pPr eaLnBrk="0" fontAlgn="base" hangingPunct="0">
              <a:spcBef>
                <a:spcPct val="0"/>
              </a:spcBef>
              <a:spcAft>
                <a:spcPct val="0"/>
              </a:spcAft>
            </a:pPr>
            <a:r>
              <a:rPr lang="en-US" sz="1600" b="1" dirty="0" smtClean="0">
                <a:solidFill>
                  <a:schemeClr val="tx1"/>
                </a:solidFill>
                <a:latin typeface="Courier New" pitchFamily="49" charset="0"/>
                <a:cs typeface="Courier New" pitchFamily="49" charset="0"/>
              </a:rPr>
              <a:t>&gt;&gt;&gt; map(lambda </a:t>
            </a:r>
            <a:r>
              <a:rPr lang="en-US" sz="1600" b="1" dirty="0" err="1" smtClean="0">
                <a:solidFill>
                  <a:schemeClr val="tx1"/>
                </a:solidFill>
                <a:latin typeface="Courier New" pitchFamily="49" charset="0"/>
                <a:cs typeface="Courier New" pitchFamily="49" charset="0"/>
              </a:rPr>
              <a:t>x,y:x</a:t>
            </a:r>
            <a:r>
              <a:rPr lang="en-US" sz="1600" b="1" dirty="0" smtClean="0">
                <a:solidFill>
                  <a:schemeClr val="tx1"/>
                </a:solidFill>
                <a:latin typeface="Courier New" pitchFamily="49" charset="0"/>
                <a:cs typeface="Courier New" pitchFamily="49" charset="0"/>
              </a:rPr>
              <a:t>*y + x, salary, bonus)</a:t>
            </a:r>
          </a:p>
          <a:p>
            <a:pPr eaLnBrk="0" fontAlgn="base" hangingPunct="0">
              <a:spcBef>
                <a:spcPct val="0"/>
              </a:spcBef>
              <a:spcAft>
                <a:spcPct val="0"/>
              </a:spcAft>
            </a:pPr>
            <a:r>
              <a:rPr lang="en-US" sz="1600" dirty="0" smtClean="0">
                <a:solidFill>
                  <a:srgbClr val="3A6F9B"/>
                </a:solidFill>
                <a:latin typeface="Courier New" pitchFamily="49" charset="0"/>
                <a:cs typeface="Courier New" pitchFamily="49" charset="0"/>
              </a:rPr>
              <a:t>[1.68, 0.8800000000000001, 3.64, 5.858]</a:t>
            </a:r>
          </a:p>
        </p:txBody>
      </p:sp>
      <p:sp>
        <p:nvSpPr>
          <p:cNvPr id="12" name="TextBox 11"/>
          <p:cNvSpPr txBox="1"/>
          <p:nvPr/>
        </p:nvSpPr>
        <p:spPr>
          <a:xfrm>
            <a:off x="762000" y="1409700"/>
            <a:ext cx="5401094" cy="369332"/>
          </a:xfrm>
          <a:prstGeom prst="rect">
            <a:avLst/>
          </a:prstGeom>
          <a:noFill/>
        </p:spPr>
        <p:txBody>
          <a:bodyPr wrap="none" rtlCol="0">
            <a:spAutoFit/>
          </a:bodyPr>
          <a:lstStyle/>
          <a:p>
            <a:pPr>
              <a:buClr>
                <a:srgbClr val="FFD32E"/>
              </a:buClr>
              <a:buFont typeface="Wingdings" pitchFamily="2" charset="2"/>
              <a:buChar char="Ø"/>
            </a:pPr>
            <a:r>
              <a:rPr lang="en-US" dirty="0" smtClean="0"/>
              <a:t>Takes a function and applies it to every item in the list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13094</TotalTime>
  <Words>8496</Words>
  <Application>Microsoft Office PowerPoint</Application>
  <PresentationFormat>On-screen Show (16:10)</PresentationFormat>
  <Paragraphs>2108</Paragraphs>
  <Slides>171</Slides>
  <Notes>162</Notes>
  <HiddenSlides>0</HiddenSlides>
  <MMClips>0</MMClips>
  <ScaleCrop>false</ScaleCrop>
  <HeadingPairs>
    <vt:vector size="4" baseType="variant">
      <vt:variant>
        <vt:lpstr>Theme</vt:lpstr>
      </vt:variant>
      <vt:variant>
        <vt:i4>1</vt:i4>
      </vt:variant>
      <vt:variant>
        <vt:lpstr>Slide Titles</vt:lpstr>
      </vt:variant>
      <vt:variant>
        <vt:i4>171</vt:i4>
      </vt:variant>
    </vt:vector>
  </HeadingPairs>
  <TitlesOfParts>
    <vt:vector size="17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aditya</dc:creator>
  <cp:lastModifiedBy>Dell lap</cp:lastModifiedBy>
  <cp:revision>116</cp:revision>
  <dcterms:created xsi:type="dcterms:W3CDTF">2016-08-22T15:27:48Z</dcterms:created>
  <dcterms:modified xsi:type="dcterms:W3CDTF">2017-10-10T07:50:57Z</dcterms:modified>
</cp:coreProperties>
</file>