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88" r:id="rId2"/>
    <p:sldId id="290" r:id="rId3"/>
    <p:sldId id="293" r:id="rId4"/>
    <p:sldId id="291" r:id="rId5"/>
    <p:sldId id="289" r:id="rId6"/>
    <p:sldId id="320" r:id="rId7"/>
    <p:sldId id="294" r:id="rId8"/>
    <p:sldId id="700" r:id="rId9"/>
    <p:sldId id="701" r:id="rId10"/>
    <p:sldId id="702" r:id="rId11"/>
    <p:sldId id="703" r:id="rId12"/>
    <p:sldId id="704" r:id="rId13"/>
    <p:sldId id="705" r:id="rId14"/>
    <p:sldId id="622" r:id="rId15"/>
    <p:sldId id="706" r:id="rId16"/>
    <p:sldId id="624" r:id="rId17"/>
    <p:sldId id="642" r:id="rId18"/>
    <p:sldId id="626" r:id="rId19"/>
    <p:sldId id="627" r:id="rId20"/>
    <p:sldId id="671" r:id="rId21"/>
    <p:sldId id="628" r:id="rId22"/>
    <p:sldId id="630" r:id="rId23"/>
    <p:sldId id="631" r:id="rId24"/>
    <p:sldId id="632" r:id="rId25"/>
    <p:sldId id="633" r:id="rId26"/>
    <p:sldId id="672" r:id="rId27"/>
    <p:sldId id="634" r:id="rId28"/>
    <p:sldId id="673" r:id="rId29"/>
    <p:sldId id="635" r:id="rId30"/>
    <p:sldId id="636" r:id="rId31"/>
    <p:sldId id="637" r:id="rId32"/>
    <p:sldId id="638" r:id="rId33"/>
    <p:sldId id="639" r:id="rId34"/>
    <p:sldId id="640" r:id="rId35"/>
    <p:sldId id="669" r:id="rId36"/>
    <p:sldId id="664" r:id="rId37"/>
    <p:sldId id="665" r:id="rId38"/>
    <p:sldId id="641" r:id="rId39"/>
    <p:sldId id="655" r:id="rId40"/>
    <p:sldId id="656" r:id="rId41"/>
    <p:sldId id="652" r:id="rId42"/>
    <p:sldId id="653" r:id="rId43"/>
    <p:sldId id="654" r:id="rId44"/>
    <p:sldId id="674" r:id="rId45"/>
    <p:sldId id="675" r:id="rId46"/>
    <p:sldId id="670" r:id="rId47"/>
    <p:sldId id="657" r:id="rId48"/>
    <p:sldId id="659" r:id="rId49"/>
    <p:sldId id="658" r:id="rId50"/>
    <p:sldId id="677" r:id="rId51"/>
    <p:sldId id="678" r:id="rId52"/>
    <p:sldId id="676" r:id="rId53"/>
    <p:sldId id="643" r:id="rId54"/>
    <p:sldId id="680" r:id="rId55"/>
    <p:sldId id="681" r:id="rId56"/>
    <p:sldId id="679" r:id="rId57"/>
    <p:sldId id="644" r:id="rId58"/>
    <p:sldId id="682" r:id="rId59"/>
    <p:sldId id="645" r:id="rId60"/>
    <p:sldId id="646" r:id="rId61"/>
    <p:sldId id="648" r:id="rId62"/>
    <p:sldId id="650" r:id="rId63"/>
    <p:sldId id="683" r:id="rId64"/>
    <p:sldId id="685" r:id="rId65"/>
    <p:sldId id="686" r:id="rId66"/>
    <p:sldId id="687" r:id="rId67"/>
    <p:sldId id="688" r:id="rId68"/>
    <p:sldId id="689" r:id="rId69"/>
    <p:sldId id="690" r:id="rId70"/>
    <p:sldId id="691" r:id="rId71"/>
    <p:sldId id="692" r:id="rId72"/>
    <p:sldId id="693" r:id="rId73"/>
    <p:sldId id="694" r:id="rId74"/>
    <p:sldId id="651" r:id="rId75"/>
    <p:sldId id="661" r:id="rId76"/>
    <p:sldId id="662" r:id="rId77"/>
    <p:sldId id="699" r:id="rId78"/>
    <p:sldId id="698" r:id="rId79"/>
    <p:sldId id="663" r:id="rId80"/>
    <p:sldId id="696" r:id="rId81"/>
    <p:sldId id="697" r:id="rId8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85" autoAdjust="0"/>
    <p:restoredTop sz="97802" autoAdjust="0"/>
  </p:normalViewPr>
  <p:slideViewPr>
    <p:cSldViewPr>
      <p:cViewPr varScale="1">
        <p:scale>
          <a:sx n="80" d="100"/>
          <a:sy n="80" d="100"/>
        </p:scale>
        <p:origin x="-1584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dock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p.adity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4765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2552700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33147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6F9B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rgbClr val="3A6F9B"/>
                </a:solidFill>
              </a:rPr>
              <a:t>ADITYA PRABHAKARA</a:t>
            </a:r>
            <a:endParaRPr lang="en-US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4" cstate="print"/>
          <a:srcRect l="4252" r="58211"/>
          <a:stretch>
            <a:fillRect/>
          </a:stretch>
        </p:blipFill>
        <p:spPr>
          <a:xfrm>
            <a:off x="990600" y="2095500"/>
            <a:ext cx="347060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0" y="30861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 – </a:t>
            </a:r>
            <a:r>
              <a:rPr lang="en-US" dirty="0" err="1" smtClean="0"/>
              <a:t>linux</a:t>
            </a:r>
            <a:r>
              <a:rPr lang="en-US" dirty="0" smtClean="0"/>
              <a:t> VM 192.168.99.101 ( </a:t>
            </a:r>
            <a:r>
              <a:rPr lang="en-US" dirty="0" err="1" smtClean="0"/>
              <a:t>minikube</a:t>
            </a:r>
            <a:r>
              <a:rPr lang="en-US" dirty="0" smtClean="0"/>
              <a:t> )</a:t>
            </a:r>
          </a:p>
          <a:p>
            <a:pPr algn="ctr"/>
            <a:r>
              <a:rPr lang="en-US" dirty="0" smtClean="0"/>
              <a:t>6GB 6 core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0" y="22479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91000" y="40005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257300"/>
            <a:ext cx="86106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" y="2019300"/>
            <a:ext cx="17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2705100"/>
            <a:ext cx="155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start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  <a:endCxn id="2" idx="1"/>
          </p:cNvCxnSpPr>
          <p:nvPr/>
        </p:nvCxnSpPr>
        <p:spPr>
          <a:xfrm>
            <a:off x="2313707" y="2889766"/>
            <a:ext cx="1877293" cy="615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7000" y="21717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containerun</a:t>
            </a:r>
            <a:r>
              <a:rPr lang="en-US" dirty="0" smtClean="0"/>
              <a:t>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43800" y="20955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2400" y="1790700"/>
            <a:ext cx="125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cache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696200" y="21717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53400" y="24765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nothing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791200" y="4953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/>
          <p:cNvSpPr/>
          <p:nvPr/>
        </p:nvSpPr>
        <p:spPr>
          <a:xfrm>
            <a:off x="3200400" y="114300"/>
            <a:ext cx="25146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1" idx="0"/>
          </p:cNvCxnSpPr>
          <p:nvPr/>
        </p:nvCxnSpPr>
        <p:spPr>
          <a:xfrm>
            <a:off x="5562600" y="266700"/>
            <a:ext cx="2838819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43800" y="20193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01000" y="24881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15737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34200" y="7239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572000" y="14097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36" name="Curved Connector 35"/>
          <p:cNvCxnSpPr/>
          <p:nvPr/>
        </p:nvCxnSpPr>
        <p:spPr>
          <a:xfrm rot="10800000">
            <a:off x="5715000" y="17907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43600" y="15737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0" y="25527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 – </a:t>
            </a:r>
            <a:r>
              <a:rPr lang="en-US" dirty="0" err="1" smtClean="0"/>
              <a:t>linux</a:t>
            </a:r>
            <a:r>
              <a:rPr lang="en-US" dirty="0" smtClean="0"/>
              <a:t> VM 192.168.99.101 ( </a:t>
            </a:r>
            <a:r>
              <a:rPr lang="en-US" dirty="0" err="1" smtClean="0"/>
              <a:t>minikube</a:t>
            </a:r>
            <a:r>
              <a:rPr lang="en-US" dirty="0" smtClean="0"/>
              <a:t> )</a:t>
            </a:r>
          </a:p>
          <a:p>
            <a:pPr algn="ctr"/>
            <a:r>
              <a:rPr lang="en-US" dirty="0" smtClean="0"/>
              <a:t>6GB 6 core</a:t>
            </a:r>
          </a:p>
          <a:p>
            <a:pPr algn="ctr"/>
            <a:r>
              <a:rPr lang="en-US" dirty="0" smtClean="0"/>
              <a:t>docker0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0" y="40005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57300"/>
            <a:ext cx="86106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09700"/>
            <a:ext cx="241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system </a:t>
            </a:r>
            <a:r>
              <a:rPr lang="en-US" dirty="0" err="1" smtClean="0"/>
              <a:t>Nw</a:t>
            </a:r>
            <a:r>
              <a:rPr lang="en-US" dirty="0" smtClean="0"/>
              <a:t> 11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2" idx="1"/>
          </p:cNvCxnSpPr>
          <p:nvPr/>
        </p:nvCxnSpPr>
        <p:spPr>
          <a:xfrm>
            <a:off x="2873374" y="1594366"/>
            <a:ext cx="1317626" cy="164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3200" y="19431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648200" y="14859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4"/>
          </p:cNvCxnSpPr>
          <p:nvPr/>
        </p:nvCxnSpPr>
        <p:spPr>
          <a:xfrm flipH="1" flipV="1">
            <a:off x="5410200" y="24003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3241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0" y="140970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81400" y="36195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8081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686300"/>
            <a:ext cx="716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r>
              <a:rPr lang="en-US" smtClean="0"/>
              <a:t>: FS`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39243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File: installed packages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162300"/>
            <a:ext cx="2971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 link 22B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3124200" y="2933700"/>
            <a:ext cx="685800" cy="2286000"/>
          </a:xfrm>
          <a:prstGeom prst="leftBrace">
            <a:avLst>
              <a:gd name="adj1" fmla="val 8333"/>
              <a:gd name="adj2" fmla="val 50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37719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39243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0800000">
            <a:off x="5867401" y="3771900"/>
            <a:ext cx="685800" cy="1600200"/>
          </a:xfrm>
          <a:prstGeom prst="leftBrace">
            <a:avLst>
              <a:gd name="adj1" fmla="val 8333"/>
              <a:gd name="adj2" fmla="val 497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6704" y="4088368"/>
            <a:ext cx="84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33147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wars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10800000">
            <a:off x="7315200" y="3086100"/>
            <a:ext cx="685800" cy="2286000"/>
          </a:xfrm>
          <a:prstGeom prst="leftBrace">
            <a:avLst>
              <a:gd name="adj1" fmla="val 8333"/>
              <a:gd name="adj2" fmla="val 50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01000" y="4076700"/>
            <a:ext cx="81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419100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 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429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alpine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1066800" y="8001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000" y="14859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al_apache2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4765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1066800" y="19431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3600" y="1905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419100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1497568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2552700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10287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openjdk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5800" y="19431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err="1" smtClean="0"/>
              <a:t>Cmd</a:t>
            </a:r>
            <a:r>
              <a:rPr lang="en-US" dirty="0" smtClean="0"/>
              <a:t> Start.sh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6000" y="19431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24200" y="27813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Service1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953000" y="27813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20000" y="10287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2"/>
            <a:endCxn id="13" idx="0"/>
          </p:cNvCxnSpPr>
          <p:nvPr/>
        </p:nvCxnSpPr>
        <p:spPr>
          <a:xfrm flipH="1">
            <a:off x="5829300" y="4953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9" idx="0"/>
          </p:cNvCxnSpPr>
          <p:nvPr/>
        </p:nvCxnSpPr>
        <p:spPr>
          <a:xfrm>
            <a:off x="6667500" y="4953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5" idx="0"/>
          </p:cNvCxnSpPr>
          <p:nvPr/>
        </p:nvCxnSpPr>
        <p:spPr>
          <a:xfrm flipH="1">
            <a:off x="5219700" y="13335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6" idx="0"/>
          </p:cNvCxnSpPr>
          <p:nvPr/>
        </p:nvCxnSpPr>
        <p:spPr>
          <a:xfrm>
            <a:off x="5829300" y="13335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3924300" y="24765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8" idx="0"/>
          </p:cNvCxnSpPr>
          <p:nvPr/>
        </p:nvCxnSpPr>
        <p:spPr>
          <a:xfrm>
            <a:off x="5219700" y="24765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40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Different Versions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1866900"/>
            <a:ext cx="62296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  <a:hlinkClick r:id="rId3"/>
              </a:rPr>
              <a:t>https://www.docker.com/get-docker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Community Edition and Enterprise Edition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Stable and Edge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Stable vs. Edge Cont.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Edge (beta) released monthly,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Stable quarterly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Edge gets new features first, but only supported for a month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Stable rolls in three months of Edge features</a:t>
            </a: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4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42900"/>
            <a:ext cx="64770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6477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342900"/>
            <a:ext cx="22098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Mysql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/lib/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719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/volumes/6b842b5ada8b84c14d4f13f38a894f9bae8d68e3cd1936eaab46def572d56be8/_data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 rot="20072945">
            <a:off x="2990434" y="2603878"/>
            <a:ext cx="2269881" cy="3623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2324100"/>
            <a:ext cx="4100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</a:t>
            </a:r>
            <a:r>
              <a:rPr lang="en-US" dirty="0" err="1" smtClean="0"/>
              <a:t>mysql_db</a:t>
            </a:r>
            <a:r>
              <a:rPr lang="en-US" dirty="0" smtClean="0"/>
              <a:t>/_data</a:t>
            </a:r>
            <a:endParaRPr lang="en-US" dirty="0"/>
          </a:p>
        </p:txBody>
      </p:sp>
      <p:sp>
        <p:nvSpPr>
          <p:cNvPr id="9" name="Bevel 8"/>
          <p:cNvSpPr/>
          <p:nvPr/>
        </p:nvSpPr>
        <p:spPr>
          <a:xfrm>
            <a:off x="7772400" y="952500"/>
            <a:ext cx="1042416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1TB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85750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/sda2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9683919">
            <a:off x="6550171" y="2277023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vel 11"/>
          <p:cNvSpPr/>
          <p:nvPr/>
        </p:nvSpPr>
        <p:spPr>
          <a:xfrm>
            <a:off x="7848600" y="1485900"/>
            <a:ext cx="1042416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1TB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339090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/sda3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9683919">
            <a:off x="6626371" y="2810423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065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Setup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186690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toolbox install</a:t>
            </a: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256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initial commands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1866900"/>
            <a:ext cx="3351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version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verified it's working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info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most </a:t>
            </a:r>
            <a:r>
              <a:rPr lang="en-US" dirty="0" err="1" smtClean="0">
                <a:solidFill>
                  <a:srgbClr val="3A6F9B"/>
                </a:solidFill>
              </a:rPr>
              <a:t>config</a:t>
            </a:r>
            <a:r>
              <a:rPr lang="en-US" dirty="0" smtClean="0">
                <a:solidFill>
                  <a:srgbClr val="3A6F9B"/>
                </a:solidFill>
              </a:rPr>
              <a:t> values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command line structure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(options)</a:t>
            </a: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24003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2515969"/>
            <a:ext cx="381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Chapter: Container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2062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Container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866900"/>
            <a:ext cx="6401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Basic Building block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Let us get a container running and then we will connect the dots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Execute the command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848100"/>
            <a:ext cx="79248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docker</a:t>
            </a:r>
            <a:r>
              <a:rPr lang="en-US" dirty="0" smtClean="0">
                <a:solidFill>
                  <a:schemeClr val="tx1"/>
                </a:solidFill>
              </a:rPr>
              <a:t> container run </a:t>
            </a:r>
            <a:r>
              <a:rPr lang="en-US" dirty="0" err="1" smtClean="0">
                <a:solidFill>
                  <a:schemeClr val="tx1"/>
                </a:solidFill>
              </a:rPr>
              <a:t>nginx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ntroduction-ora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76300"/>
            <a:ext cx="685800" cy="50105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Introducing Myself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1727180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A6F9B"/>
                </a:solidFill>
                <a:latin typeface="+mj-lt"/>
              </a:rPr>
              <a:t>Aditya S P (</a:t>
            </a:r>
            <a:r>
              <a:rPr lang="en-US" dirty="0" smtClean="0">
                <a:solidFill>
                  <a:srgbClr val="3A6F9B"/>
                </a:solidFill>
                <a:hlinkClick r:id="rId3"/>
              </a:rPr>
              <a:t>sp.aditya@gmail.com</a:t>
            </a:r>
            <a:r>
              <a:rPr lang="en-US" b="1" dirty="0" smtClean="0">
                <a:solidFill>
                  <a:srgbClr val="3A6F9B"/>
                </a:solidFill>
                <a:latin typeface="+mj-lt"/>
              </a:rPr>
              <a:t>)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Freelance trainer and technologist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b="1" u="sng" dirty="0" smtClean="0">
                <a:solidFill>
                  <a:srgbClr val="3A6F9B"/>
                </a:solidFill>
              </a:rPr>
              <a:t>Boring Stuff about me: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•14+ years of experience in development and training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•Started with Java, moved to Android and now working on Big Data Technologies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b="1" u="sng" dirty="0" smtClean="0">
                <a:solidFill>
                  <a:srgbClr val="3A6F9B"/>
                </a:solidFill>
              </a:rPr>
              <a:t>Interesting Things about me: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•Actually Nothing !</a:t>
            </a:r>
            <a:endParaRPr lang="en-US" dirty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2062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Container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866900"/>
            <a:ext cx="49659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They are not really mini </a:t>
            </a:r>
            <a:r>
              <a:rPr lang="en-US" dirty="0" err="1" smtClean="0">
                <a:solidFill>
                  <a:srgbClr val="3A6F9B"/>
                </a:solidFill>
              </a:rPr>
              <a:t>vms</a:t>
            </a:r>
            <a:r>
              <a:rPr lang="en-US" dirty="0" smtClean="0">
                <a:solidFill>
                  <a:srgbClr val="3A6F9B"/>
                </a:solidFill>
              </a:rPr>
              <a:t>. They are processes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They get their own logical </a:t>
            </a:r>
            <a:r>
              <a:rPr lang="en-US" dirty="0" err="1" smtClean="0">
                <a:solidFill>
                  <a:srgbClr val="3A6F9B"/>
                </a:solidFill>
              </a:rPr>
              <a:t>filepath</a:t>
            </a:r>
            <a:r>
              <a:rPr lang="en-US" dirty="0" smtClean="0">
                <a:solidFill>
                  <a:srgbClr val="3A6F9B"/>
                </a:solidFill>
              </a:rPr>
              <a:t>, process space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They exit when the process stops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Some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 command examples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top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 </a:t>
            </a:r>
            <a:r>
              <a:rPr lang="en-US" dirty="0" err="1" smtClean="0">
                <a:solidFill>
                  <a:srgbClr val="3A6F9B"/>
                </a:solidFill>
              </a:rPr>
              <a:t>ls</a:t>
            </a:r>
            <a:endParaRPr lang="en-US" dirty="0" smtClean="0">
              <a:solidFill>
                <a:srgbClr val="3A6F9B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 stop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8298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First Container </a:t>
            </a:r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Run:What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just happened?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652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Knowing more about a Container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4079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 stats &lt;container id&gt;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 inspect &lt;container id&gt;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 top &lt;container id&gt;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216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Interactive Container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4119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 run –it </a:t>
            </a:r>
            <a:r>
              <a:rPr lang="en-US" dirty="0" err="1" smtClean="0">
                <a:solidFill>
                  <a:srgbClr val="3A6F9B"/>
                </a:solidFill>
              </a:rPr>
              <a:t>nginx</a:t>
            </a:r>
            <a:r>
              <a:rPr lang="en-US" dirty="0" smtClean="0">
                <a:solidFill>
                  <a:srgbClr val="3A6F9B"/>
                </a:solidFill>
              </a:rPr>
              <a:t> bash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 exec –it &lt;container id&gt;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3238500"/>
            <a:ext cx="7543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this out !</a:t>
            </a:r>
          </a:p>
          <a:p>
            <a:pPr algn="ctr"/>
            <a:r>
              <a:rPr lang="en-US" dirty="0" smtClean="0"/>
              <a:t>“alpine” is light weight </a:t>
            </a:r>
            <a:r>
              <a:rPr lang="en-US" dirty="0" err="1" smtClean="0"/>
              <a:t>linux</a:t>
            </a:r>
            <a:r>
              <a:rPr lang="en-US" dirty="0" smtClean="0"/>
              <a:t> distribution , run an alpine container interactively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24003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2515969"/>
            <a:ext cx="329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Chapter: Images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48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What is an image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5150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Application binaries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Application dependencies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Some meta data about what to run and how to run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Not a full fledged OS – No kernel No drivers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Where are these images stored?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845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Image </a:t>
            </a:r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vs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Container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7471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An image is an application we want to run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container is an instance of the image running as a process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Multiple containers can run using the same image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bad analogy but helps to get the point across : an image is like a “.exe” file</a:t>
            </a:r>
          </a:p>
          <a:p>
            <a:pPr lvl="1"/>
            <a:r>
              <a:rPr lang="en-US" dirty="0" smtClean="0">
                <a:solidFill>
                  <a:srgbClr val="3A6F9B"/>
                </a:solidFill>
              </a:rPr>
              <a:t>Container is application that runs when we click on that “.exe”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44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Introduction  to </a:t>
            </a:r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hub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34840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What is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Hub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How to find images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How do we say an image is good!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Versions of images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What are official images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Download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17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container run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72263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Look for image locally in image cache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If nothing exists, then look in image repository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Downloads the image related to the tag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Creates a new container based on that image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Provides a virtual </a:t>
            </a:r>
            <a:r>
              <a:rPr lang="en-US" dirty="0" err="1" smtClean="0">
                <a:solidFill>
                  <a:srgbClr val="3A6F9B"/>
                </a:solidFill>
              </a:rPr>
              <a:t>ip</a:t>
            </a:r>
            <a:r>
              <a:rPr lang="en-US" dirty="0" smtClean="0">
                <a:solidFill>
                  <a:srgbClr val="3A6F9B"/>
                </a:solidFill>
              </a:rPr>
              <a:t> on a private network inside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engine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Publishes a port if specified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Starts the process in the container using the CMD in the image </a:t>
            </a:r>
            <a:r>
              <a:rPr lang="en-US" dirty="0" err="1" smtClean="0">
                <a:solidFill>
                  <a:srgbClr val="3A6F9B"/>
                </a:solidFill>
              </a:rPr>
              <a:t>Dockerfile</a:t>
            </a:r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223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Working with images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2132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Pull an image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Pull based on a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ntroduction-ora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76300"/>
            <a:ext cx="685800" cy="50105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09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Getting to know you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59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Images and layers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3997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Union file system concept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Layers of files and meta data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image history </a:t>
            </a:r>
            <a:r>
              <a:rPr lang="en-US" dirty="0" err="1" smtClean="0">
                <a:solidFill>
                  <a:srgbClr val="3A6F9B"/>
                </a:solidFill>
              </a:rPr>
              <a:t>nginx</a:t>
            </a:r>
            <a:endParaRPr lang="en-US" dirty="0" smtClean="0">
              <a:solidFill>
                <a:srgbClr val="3A6F9B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Saves space as it reuses the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Layered Visualization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220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Image and push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8233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An image has no real name as such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It is uniquely identified through user/</a:t>
            </a:r>
            <a:r>
              <a:rPr lang="en-US" dirty="0" err="1" smtClean="0">
                <a:solidFill>
                  <a:srgbClr val="3A6F9B"/>
                </a:solidFill>
              </a:rPr>
              <a:t>image:tag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 can retag an existing image and push to my repository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Only official images do not have username every other image has a user id behind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24003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2515969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Chapter: Networking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8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Container Network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6819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An image has no real name as such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Each container connected to a private virtual network "bridge"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Each virtual network routes through NAT firewall on host IP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All containers on a virtual network can talk to each other without -p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Best practice is to create a new virtual network for each app: </a:t>
            </a:r>
          </a:p>
          <a:p>
            <a:pPr marL="457200" lvl="2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network “</a:t>
            </a:r>
            <a:r>
              <a:rPr lang="en-US" dirty="0" err="1" smtClean="0">
                <a:solidFill>
                  <a:srgbClr val="3A6F9B"/>
                </a:solidFill>
              </a:rPr>
              <a:t>my_weblayer</a:t>
            </a:r>
            <a:r>
              <a:rPr lang="en-US" dirty="0" smtClean="0">
                <a:solidFill>
                  <a:srgbClr val="3A6F9B"/>
                </a:solidFill>
              </a:rPr>
              <a:t>" for </a:t>
            </a:r>
            <a:r>
              <a:rPr lang="en-US" dirty="0" err="1" smtClean="0">
                <a:solidFill>
                  <a:srgbClr val="3A6F9B"/>
                </a:solidFill>
              </a:rPr>
              <a:t>mysql</a:t>
            </a:r>
            <a:r>
              <a:rPr lang="en-US" dirty="0" smtClean="0">
                <a:solidFill>
                  <a:srgbClr val="3A6F9B"/>
                </a:solidFill>
              </a:rPr>
              <a:t> and </a:t>
            </a:r>
            <a:r>
              <a:rPr lang="en-US" dirty="0" err="1" smtClean="0">
                <a:solidFill>
                  <a:srgbClr val="3A6F9B"/>
                </a:solidFill>
              </a:rPr>
              <a:t>php</a:t>
            </a:r>
            <a:r>
              <a:rPr lang="en-US" dirty="0" smtClean="0">
                <a:solidFill>
                  <a:srgbClr val="3A6F9B"/>
                </a:solidFill>
              </a:rPr>
              <a:t>/apache containers </a:t>
            </a:r>
          </a:p>
          <a:p>
            <a:pPr marL="457200" lvl="2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network “</a:t>
            </a:r>
            <a:r>
              <a:rPr lang="en-US" dirty="0" err="1" smtClean="0">
                <a:solidFill>
                  <a:srgbClr val="3A6F9B"/>
                </a:solidFill>
              </a:rPr>
              <a:t>my_mongo_rest</a:t>
            </a:r>
            <a:r>
              <a:rPr lang="en-US" dirty="0" smtClean="0">
                <a:solidFill>
                  <a:srgbClr val="3A6F9B"/>
                </a:solidFill>
              </a:rPr>
              <a:t>" for mongo and </a:t>
            </a:r>
            <a:r>
              <a:rPr lang="en-US" dirty="0" err="1" smtClean="0">
                <a:solidFill>
                  <a:srgbClr val="3A6F9B"/>
                </a:solidFill>
              </a:rPr>
              <a:t>nodejs</a:t>
            </a:r>
            <a:r>
              <a:rPr lang="en-US" dirty="0" smtClean="0">
                <a:solidFill>
                  <a:srgbClr val="3A6F9B"/>
                </a:solidFill>
              </a:rPr>
              <a:t> containers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3335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6800" y="13335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028700"/>
            <a:ext cx="2667000" cy="3733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42900"/>
            <a:ext cx="59436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42900"/>
            <a:ext cx="308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 on which </a:t>
            </a:r>
            <a:r>
              <a:rPr lang="en-US" dirty="0" err="1" smtClean="0"/>
              <a:t>docker</a:t>
            </a:r>
            <a:r>
              <a:rPr lang="en-US" dirty="0" smtClean="0"/>
              <a:t> is running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3162300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May3_network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14800" y="571500"/>
            <a:ext cx="2667000" cy="3733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65285" y="3009900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May3_network2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7800" y="1485900"/>
            <a:ext cx="1447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Ng1</a:t>
            </a:r>
          </a:p>
          <a:p>
            <a:pPr algn="ctr"/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62400" y="1409700"/>
            <a:ext cx="19050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Ng2</a:t>
            </a:r>
          </a:p>
          <a:p>
            <a:pPr algn="ctr"/>
            <a:r>
              <a:rPr lang="en-US" dirty="0" err="1" smtClean="0"/>
              <a:t>Myhostnetwork</a:t>
            </a:r>
            <a:endParaRPr lang="en-US" dirty="0" smtClean="0"/>
          </a:p>
          <a:p>
            <a:pPr algn="ctr"/>
            <a:r>
              <a:rPr lang="en-US" dirty="0" smtClean="0"/>
              <a:t>myhost2network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076700"/>
            <a:ext cx="300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ng2 myhost2network ng1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23241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00800" y="647700"/>
            <a:ext cx="1828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ng3exc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791200" y="14859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876300"/>
            <a:ext cx="3429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95400" y="9525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3695700"/>
            <a:ext cx="5334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46101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wifi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419100" y="2286000"/>
            <a:ext cx="26670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57400" y="39243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5"/>
          </p:cNvCxnSpPr>
          <p:nvPr/>
        </p:nvCxnSpPr>
        <p:spPr>
          <a:xfrm flipH="1">
            <a:off x="2286000" y="4379585"/>
            <a:ext cx="96604" cy="306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48000" y="392430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only 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667000" y="10287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only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20193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10.1.10.1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2019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192.168.2.1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57600" y="45339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192.168.2.1:8080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29200" y="876300"/>
            <a:ext cx="3429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57800" y="11049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934200" y="10287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only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05600" y="18669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192.169.2.1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86400" y="36195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only 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172200" y="42291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192.169.2.1:8080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505200" y="14859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29400" y="28575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only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2400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192.168.2.2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443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network commands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42357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network </a:t>
            </a:r>
            <a:r>
              <a:rPr lang="en-US" dirty="0" err="1" smtClean="0">
                <a:solidFill>
                  <a:srgbClr val="3A6F9B"/>
                </a:solidFill>
              </a:rPr>
              <a:t>ls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network inspect bridge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Check the containers running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Check the </a:t>
            </a:r>
            <a:r>
              <a:rPr lang="en-US" dirty="0" err="1" smtClean="0">
                <a:solidFill>
                  <a:srgbClr val="3A6F9B"/>
                </a:solidFill>
              </a:rPr>
              <a:t>ip</a:t>
            </a:r>
            <a:r>
              <a:rPr lang="en-US" dirty="0" smtClean="0">
                <a:solidFill>
                  <a:srgbClr val="3A6F9B"/>
                </a:solidFill>
              </a:rPr>
              <a:t> address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network create </a:t>
            </a:r>
            <a:r>
              <a:rPr lang="en-US" dirty="0" err="1" smtClean="0">
                <a:solidFill>
                  <a:srgbClr val="3A6F9B"/>
                </a:solidFill>
              </a:rPr>
              <a:t>my_own_network</a:t>
            </a:r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24003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2515969"/>
            <a:ext cx="4047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Chapter: </a:t>
            </a:r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File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163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Agenda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18669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D32E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3A6F9B"/>
                </a:solidFill>
              </a:rPr>
              <a:t> Introduction to DevOps</a:t>
            </a:r>
          </a:p>
          <a:p>
            <a:pPr>
              <a:lnSpc>
                <a:spcPct val="150000"/>
              </a:lnSpc>
              <a:buClr>
                <a:srgbClr val="FFD32E"/>
              </a:buClr>
              <a:buFont typeface="Wingdings" pitchFamily="2" charset="2"/>
              <a:buChar char="Ø"/>
            </a:pPr>
            <a:r>
              <a:rPr lang="en-US" sz="2400" b="1" smtClean="0">
                <a:solidFill>
                  <a:srgbClr val="3A6F9B"/>
                </a:solidFill>
              </a:rPr>
              <a:t>Docker</a:t>
            </a:r>
            <a:endParaRPr lang="en-US" sz="2400" b="1" dirty="0" smtClean="0">
              <a:solidFill>
                <a:srgbClr val="3A6F9B"/>
              </a:solidFill>
            </a:endParaRPr>
          </a:p>
          <a:p>
            <a:pPr>
              <a:lnSpc>
                <a:spcPct val="150000"/>
              </a:lnSpc>
              <a:buClr>
                <a:srgbClr val="FFD32E"/>
              </a:buClr>
              <a:buFont typeface="Wingdings" pitchFamily="2" charset="2"/>
              <a:buChar char="Ø"/>
            </a:pPr>
            <a:endParaRPr lang="en-US" sz="2400" b="1" dirty="0" smtClean="0">
              <a:solidFill>
                <a:srgbClr val="3A6F9B"/>
              </a:solidFill>
            </a:endParaRPr>
          </a:p>
        </p:txBody>
      </p:sp>
      <p:pic>
        <p:nvPicPr>
          <p:cNvPr id="10" name="Picture 9" descr="py-orange-summ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76300"/>
            <a:ext cx="609600" cy="492849"/>
          </a:xfrm>
          <a:prstGeom prst="rect">
            <a:avLst/>
          </a:prstGeom>
        </p:spPr>
      </p:pic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5029200" y="1790700"/>
            <a:ext cx="347060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653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Building Images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54584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Dockerfile</a:t>
            </a:r>
            <a:r>
              <a:rPr lang="en-US" dirty="0" smtClean="0"/>
              <a:t> basics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FROM (base image)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ENV (environment variable)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RUN (any arbitrary shell command)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EXPOSE (open port from container to virtual network)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CMD (command to run when container starts)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docker</a:t>
            </a:r>
            <a:r>
              <a:rPr lang="en-US" dirty="0" smtClean="0"/>
              <a:t> image build (create image from </a:t>
            </a:r>
            <a:r>
              <a:rPr lang="en-US" dirty="0" err="1" smtClean="0"/>
              <a:t>Dockerfile</a:t>
            </a:r>
            <a:r>
              <a:rPr lang="en-US" dirty="0" smtClean="0"/>
              <a:t>)</a:t>
            </a:r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24003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2515969"/>
            <a:ext cx="483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Chapter: Persistent Data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43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Container lifetime and data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65081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Containers are usually meant to be immutable and ephemeral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Immutable == unchanging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Ephemeral == temporary or </a:t>
            </a:r>
            <a:r>
              <a:rPr lang="en-US" dirty="0" err="1" smtClean="0">
                <a:solidFill>
                  <a:srgbClr val="3A6F9B"/>
                </a:solidFill>
              </a:rPr>
              <a:t>throwable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Immutable infra – only redeploy containers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Currently data is present as long as the container is not destroyed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Persistent data can be achieved by two ways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1. Volume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2. Bind Mounts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04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Volume and Bind Mounts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5142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Volumes : special location outside of container UFS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Bind Mounts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Sharing 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Link container path to host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165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Volume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7185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VOLUME command in the </a:t>
            </a:r>
            <a:r>
              <a:rPr lang="en-US" dirty="0" err="1" smtClean="0">
                <a:solidFill>
                  <a:srgbClr val="3A6F9B"/>
                </a:solidFill>
              </a:rPr>
              <a:t>Dockerfile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Override with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run –v /path/in/container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Bypasses the Union File System and stores in the alt location on host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Includes its own management commands under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volume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Connect to none, one or multiple containers at once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Not subject to commit, save or export commands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They have a unique id. But if you assign a name its then a named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01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Bind mounting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6978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Mapsa</a:t>
            </a:r>
            <a:r>
              <a:rPr lang="en-US" dirty="0" smtClean="0">
                <a:solidFill>
                  <a:srgbClr val="3A6F9B"/>
                </a:solidFill>
              </a:rPr>
              <a:t> host file or directory to a container file or directory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Basically just two locations pointing to the same file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Skips UFS and host files overwrite any in container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Not a </a:t>
            </a:r>
            <a:r>
              <a:rPr lang="en-US" dirty="0" err="1" smtClean="0">
                <a:solidFill>
                  <a:srgbClr val="3A6F9B"/>
                </a:solidFill>
              </a:rPr>
              <a:t>Dockerfile</a:t>
            </a:r>
            <a:r>
              <a:rPr lang="en-US" dirty="0" smtClean="0">
                <a:solidFill>
                  <a:srgbClr val="3A6F9B"/>
                </a:solidFill>
              </a:rPr>
              <a:t> code. It has to be mentioned during the container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647700"/>
            <a:ext cx="64770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1485900"/>
            <a:ext cx="1828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1562100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Mysql:ubuntu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905000" y="2857500"/>
            <a:ext cx="7620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8001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-machine =&gt; VM</a:t>
            </a:r>
            <a:endParaRPr lang="en-US" dirty="0"/>
          </a:p>
        </p:txBody>
      </p:sp>
      <p:sp>
        <p:nvSpPr>
          <p:cNvPr id="8" name="Left-Up Arrow 7"/>
          <p:cNvSpPr/>
          <p:nvPr/>
        </p:nvSpPr>
        <p:spPr>
          <a:xfrm>
            <a:off x="2743200" y="2400300"/>
            <a:ext cx="3733800" cy="10668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2971800" y="2019300"/>
            <a:ext cx="304800" cy="304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3000" y="1485900"/>
            <a:ext cx="1828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53000" y="1562100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Mysql:centos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6096000" y="2019300"/>
            <a:ext cx="304800" cy="304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04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Volume and Bind Mounts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573768"/>
            <a:ext cx="8726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 run -d --name </a:t>
            </a:r>
            <a:r>
              <a:rPr lang="en-US" dirty="0" err="1" smtClean="0">
                <a:solidFill>
                  <a:srgbClr val="3A6F9B"/>
                </a:solidFill>
              </a:rPr>
              <a:t>mysql</a:t>
            </a:r>
            <a:r>
              <a:rPr lang="en-US" dirty="0" smtClean="0">
                <a:solidFill>
                  <a:srgbClr val="3A6F9B"/>
                </a:solidFill>
              </a:rPr>
              <a:t> -e MYSQL_ALLOW_EMPTY_PASSWORD=True </a:t>
            </a:r>
            <a:r>
              <a:rPr lang="en-US" dirty="0" err="1" smtClean="0">
                <a:solidFill>
                  <a:srgbClr val="3A6F9B"/>
                </a:solidFill>
              </a:rPr>
              <a:t>mysql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volume </a:t>
            </a:r>
            <a:r>
              <a:rPr lang="en-US" dirty="0" err="1" smtClean="0">
                <a:solidFill>
                  <a:srgbClr val="3A6F9B"/>
                </a:solidFill>
              </a:rPr>
              <a:t>ls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volume inspect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 run -d 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--name </a:t>
            </a:r>
            <a:r>
              <a:rPr lang="en-US" dirty="0" err="1" smtClean="0">
                <a:solidFill>
                  <a:srgbClr val="3A6F9B"/>
                </a:solidFill>
              </a:rPr>
              <a:t>mysql</a:t>
            </a:r>
            <a:r>
              <a:rPr lang="en-US" dirty="0" smtClean="0">
                <a:solidFill>
                  <a:srgbClr val="3A6F9B"/>
                </a:solidFill>
              </a:rPr>
              <a:t> -e MYSQL_ALLOW_EMPTY_PASSWORD=True 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-v </a:t>
            </a:r>
            <a:r>
              <a:rPr lang="en-US" dirty="0" err="1" smtClean="0">
                <a:solidFill>
                  <a:srgbClr val="3A6F9B"/>
                </a:solidFill>
              </a:rPr>
              <a:t>mysql</a:t>
            </a:r>
            <a:r>
              <a:rPr lang="en-US" dirty="0" smtClean="0">
                <a:solidFill>
                  <a:srgbClr val="3A6F9B"/>
                </a:solidFill>
              </a:rPr>
              <a:t>-db:/</a:t>
            </a:r>
            <a:r>
              <a:rPr lang="en-US" dirty="0" err="1" smtClean="0">
                <a:solidFill>
                  <a:srgbClr val="3A6F9B"/>
                </a:solidFill>
              </a:rPr>
              <a:t>var</a:t>
            </a:r>
            <a:r>
              <a:rPr lang="en-US" dirty="0" smtClean="0">
                <a:solidFill>
                  <a:srgbClr val="3A6F9B"/>
                </a:solidFill>
              </a:rPr>
              <a:t>/lib/</a:t>
            </a:r>
            <a:r>
              <a:rPr lang="en-US" dirty="0" err="1" smtClean="0">
                <a:solidFill>
                  <a:srgbClr val="3A6F9B"/>
                </a:solidFill>
              </a:rPr>
              <a:t>mysql</a:t>
            </a:r>
            <a:r>
              <a:rPr lang="en-US" dirty="0" smtClean="0">
                <a:solidFill>
                  <a:srgbClr val="3A6F9B"/>
                </a:solidFill>
              </a:rPr>
              <a:t> </a:t>
            </a:r>
            <a:r>
              <a:rPr lang="en-US" dirty="0" err="1" smtClean="0">
                <a:solidFill>
                  <a:srgbClr val="3A6F9B"/>
                </a:solidFill>
              </a:rPr>
              <a:t>mysql</a:t>
            </a:r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24003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2515969"/>
            <a:ext cx="515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Chapter: </a:t>
            </a:r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Compose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800100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Why?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573768"/>
            <a:ext cx="81519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Configure relationships between containers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Save our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 run settings in easy to read file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Create one-liner developer environment startups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Comprised of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YAML formatted file that describes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Containers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Networks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Volumes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CLI took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-compose used for local dev/test automation with YAML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614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Course Objectives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py-orange-object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876300"/>
            <a:ext cx="6096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" y="1866901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D32E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3A6F9B"/>
                </a:solidFill>
              </a:rPr>
              <a:t>A good understanding of DevOps</a:t>
            </a:r>
          </a:p>
          <a:p>
            <a:pPr>
              <a:lnSpc>
                <a:spcPct val="150000"/>
              </a:lnSpc>
              <a:buClr>
                <a:srgbClr val="FFD32E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3A6F9B"/>
                </a:solidFill>
              </a:rPr>
              <a:t>A good fundamental understanding of </a:t>
            </a:r>
            <a:r>
              <a:rPr lang="en-US" sz="2400" b="1" dirty="0" err="1" smtClean="0">
                <a:solidFill>
                  <a:srgbClr val="3A6F9B"/>
                </a:solidFill>
              </a:rPr>
              <a:t>Docker</a:t>
            </a:r>
            <a:endParaRPr lang="en-US" sz="2400" b="1" dirty="0" smtClean="0">
              <a:solidFill>
                <a:srgbClr val="3A6F9B"/>
              </a:solidFill>
            </a:endParaRPr>
          </a:p>
          <a:p>
            <a:pPr>
              <a:lnSpc>
                <a:spcPct val="150000"/>
              </a:lnSpc>
              <a:buClr>
                <a:srgbClr val="FFD32E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3A6F9B"/>
                </a:solidFill>
              </a:rPr>
              <a:t>Where does </a:t>
            </a:r>
            <a:r>
              <a:rPr lang="en-US" sz="2400" b="1" dirty="0" err="1" smtClean="0">
                <a:solidFill>
                  <a:srgbClr val="3A6F9B"/>
                </a:solidFill>
              </a:rPr>
              <a:t>docker</a:t>
            </a:r>
            <a:r>
              <a:rPr lang="en-US" sz="2400" b="1" dirty="0" smtClean="0">
                <a:solidFill>
                  <a:srgbClr val="3A6F9B"/>
                </a:solidFill>
              </a:rPr>
              <a:t> fit in the DevOps Movement</a:t>
            </a:r>
          </a:p>
          <a:p>
            <a:pPr>
              <a:lnSpc>
                <a:spcPct val="150000"/>
              </a:lnSpc>
              <a:buClr>
                <a:srgbClr val="FFD32E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3A6F9B"/>
                </a:solidFill>
              </a:rPr>
              <a:t>Understanding of role of </a:t>
            </a:r>
            <a:r>
              <a:rPr lang="en-US" sz="2400" b="1" dirty="0" err="1" smtClean="0">
                <a:solidFill>
                  <a:srgbClr val="3A6F9B"/>
                </a:solidFill>
              </a:rPr>
              <a:t>Kubernetes</a:t>
            </a:r>
            <a:endParaRPr lang="en-US" dirty="0"/>
          </a:p>
        </p:txBody>
      </p:sp>
      <p:pic>
        <p:nvPicPr>
          <p:cNvPr id="10" name="Picture 9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5673394" y="1866900"/>
            <a:ext cx="347060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800100"/>
            <a:ext cx="417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docker-compose.yml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573768"/>
            <a:ext cx="8101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Its own versions, 1,2,2.1,3,3.1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YAML file can be used with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-compose command for local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</a:t>
            </a:r>
            <a:r>
              <a:rPr lang="en-US" dirty="0" err="1" smtClean="0">
                <a:solidFill>
                  <a:srgbClr val="3A6F9B"/>
                </a:solidFill>
              </a:rPr>
              <a:t>sutomation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docker-compose.yml is default name but can be 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800100"/>
            <a:ext cx="4016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-compose CLI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573768"/>
            <a:ext cx="5991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CLI tool comes with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(has to be downloaded for </a:t>
            </a:r>
            <a:r>
              <a:rPr lang="en-US" dirty="0" err="1" smtClean="0">
                <a:solidFill>
                  <a:srgbClr val="3A6F9B"/>
                </a:solidFill>
              </a:rPr>
              <a:t>linux</a:t>
            </a:r>
            <a:r>
              <a:rPr lang="en-US" dirty="0" smtClean="0">
                <a:solidFill>
                  <a:srgbClr val="3A6F9B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Not really production grade but ideal for dev and test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Two most common commands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-compose up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-compose down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Very easy for developer </a:t>
            </a:r>
            <a:r>
              <a:rPr lang="en-US" dirty="0" err="1" smtClean="0">
                <a:solidFill>
                  <a:srgbClr val="3A6F9B"/>
                </a:solidFill>
              </a:rPr>
              <a:t>onboarding</a:t>
            </a:r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573768"/>
            <a:ext cx="29493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A6F9B"/>
                </a:solidFill>
              </a:rPr>
              <a:t>version: '3.1'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services: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  </a:t>
            </a:r>
            <a:r>
              <a:rPr lang="en-US" dirty="0" err="1" smtClean="0">
                <a:solidFill>
                  <a:srgbClr val="3A6F9B"/>
                </a:solidFill>
              </a:rPr>
              <a:t>servicename</a:t>
            </a:r>
            <a:r>
              <a:rPr lang="en-US" dirty="0" smtClean="0">
                <a:solidFill>
                  <a:srgbClr val="3A6F9B"/>
                </a:solidFill>
              </a:rPr>
              <a:t>: </a:t>
            </a:r>
            <a:r>
              <a:rPr lang="en-US" dirty="0" err="1" smtClean="0">
                <a:solidFill>
                  <a:srgbClr val="3A6F9B"/>
                </a:solidFill>
              </a:rPr>
              <a:t>nginx</a:t>
            </a:r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    image: </a:t>
            </a:r>
            <a:r>
              <a:rPr lang="en-US" dirty="0" err="1" smtClean="0">
                <a:solidFill>
                  <a:srgbClr val="3A6F9B"/>
                </a:solidFill>
              </a:rPr>
              <a:t>nginx</a:t>
            </a:r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    volumes: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        - .:/</a:t>
            </a:r>
            <a:r>
              <a:rPr lang="en-US" dirty="0" err="1" smtClean="0">
                <a:solidFill>
                  <a:srgbClr val="3A6F9B"/>
                </a:solidFill>
              </a:rPr>
              <a:t>usr</a:t>
            </a:r>
            <a:r>
              <a:rPr lang="en-US" dirty="0" smtClean="0">
                <a:solidFill>
                  <a:srgbClr val="3A6F9B"/>
                </a:solidFill>
              </a:rPr>
              <a:t>/share/</a:t>
            </a:r>
            <a:r>
              <a:rPr lang="en-US" dirty="0" err="1" smtClean="0">
                <a:solidFill>
                  <a:srgbClr val="3A6F9B"/>
                </a:solidFill>
              </a:rPr>
              <a:t>nginx</a:t>
            </a:r>
            <a:r>
              <a:rPr lang="en-US" dirty="0" smtClean="0">
                <a:solidFill>
                  <a:srgbClr val="3A6F9B"/>
                </a:solidFill>
              </a:rPr>
              <a:t>/html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    ports: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        - '8095:80'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4003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6600" y="2515969"/>
            <a:ext cx="599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Chapter: Swarm - Introduction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1504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Swarm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42648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Automate container lifecycle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Scale out/in/up/down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Recreate containers if they fail –resilience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Blue/green deploy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Cross-node virtual networks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Run containers on trusted servers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Ability to store secrets, keys, passwords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  <a:p>
            <a:pPr lvl="2"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Swarm Mode 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39618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Clustering solution built inside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Not enabled by default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New commands once enabled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swarm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node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service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stack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secret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swarm init =&gt; to enable swarm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24003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2515969"/>
            <a:ext cx="412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Chapter: </a:t>
            </a:r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2375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55713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Opensource</a:t>
            </a:r>
            <a:r>
              <a:rPr lang="en-US" dirty="0" smtClean="0">
                <a:solidFill>
                  <a:srgbClr val="3A6F9B"/>
                </a:solidFill>
              </a:rPr>
              <a:t> orchestration system for </a:t>
            </a:r>
            <a:r>
              <a:rPr lang="en-US" dirty="0" err="1" smtClean="0">
                <a:solidFill>
                  <a:srgbClr val="3A6F9B"/>
                </a:solidFill>
              </a:rPr>
              <a:t>Docker</a:t>
            </a:r>
            <a:r>
              <a:rPr lang="en-US" dirty="0" smtClean="0">
                <a:solidFill>
                  <a:srgbClr val="3A6F9B"/>
                </a:solidFill>
              </a:rPr>
              <a:t> containers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Schedule containers on a cluster of machines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Run multiple containers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Run long running services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Kubernetes</a:t>
            </a:r>
            <a:r>
              <a:rPr lang="en-US" dirty="0" smtClean="0">
                <a:solidFill>
                  <a:srgbClr val="3A6F9B"/>
                </a:solidFill>
              </a:rPr>
              <a:t> will manage the state of these containers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Start on specific nodes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Restart a container when  it gets killed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Can manage one to 1000’s of nodes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  <a:p>
            <a:pPr lvl="2"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51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arch overview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466850"/>
            <a:ext cx="8865022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Running </a:t>
            </a:r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6337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Minikube</a:t>
            </a:r>
            <a:r>
              <a:rPr lang="en-US" dirty="0" smtClean="0">
                <a:solidFill>
                  <a:srgbClr val="3A6F9B"/>
                </a:solidFill>
              </a:rPr>
              <a:t> – is a tool that makes it easy to run </a:t>
            </a:r>
            <a:r>
              <a:rPr lang="en-US" dirty="0" err="1" smtClean="0">
                <a:solidFill>
                  <a:srgbClr val="3A6F9B"/>
                </a:solidFill>
              </a:rPr>
              <a:t>Kubernetes</a:t>
            </a:r>
            <a:r>
              <a:rPr lang="en-US" dirty="0" smtClean="0">
                <a:solidFill>
                  <a:srgbClr val="3A6F9B"/>
                </a:solidFill>
              </a:rPr>
              <a:t> locally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Minikube</a:t>
            </a:r>
            <a:r>
              <a:rPr lang="en-US" dirty="0" smtClean="0">
                <a:solidFill>
                  <a:srgbClr val="3A6F9B"/>
                </a:solidFill>
              </a:rPr>
              <a:t> runs a single node k-cluster inside a </a:t>
            </a:r>
            <a:r>
              <a:rPr lang="en-US" dirty="0" err="1" smtClean="0">
                <a:solidFill>
                  <a:srgbClr val="3A6F9B"/>
                </a:solidFill>
              </a:rPr>
              <a:t>linux</a:t>
            </a:r>
            <a:r>
              <a:rPr lang="en-US" dirty="0" smtClean="0">
                <a:solidFill>
                  <a:srgbClr val="3A6F9B"/>
                </a:solidFill>
              </a:rPr>
              <a:t> </a:t>
            </a:r>
            <a:r>
              <a:rPr lang="en-US" dirty="0" err="1" smtClean="0">
                <a:solidFill>
                  <a:srgbClr val="3A6F9B"/>
                </a:solidFill>
              </a:rPr>
              <a:t>vm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Its aimed for dev and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24003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2515969"/>
            <a:ext cx="432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Chapter: Introduction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45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- Pod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7824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pod is an application running on </a:t>
            </a:r>
            <a:r>
              <a:rPr lang="en-US" dirty="0" err="1" smtClean="0">
                <a:solidFill>
                  <a:srgbClr val="3A6F9B"/>
                </a:solidFill>
              </a:rPr>
              <a:t>Kubernetes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pod can contain one or more tightly coupled containers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The app can communicate easily with each other using their local port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45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- Pod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41141"/>
            <a:ext cx="9144000" cy="423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227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- Deployments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57300"/>
            <a:ext cx="9061933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6990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Replication Controller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84484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If application is stateless it can be easily horizontally scaled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Stateless =&gt; doesn’t write local files or keep local sessions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Databases for instance are </a:t>
            </a:r>
            <a:r>
              <a:rPr lang="en-US" dirty="0" err="1" smtClean="0">
                <a:solidFill>
                  <a:srgbClr val="3A6F9B"/>
                </a:solidFill>
              </a:rPr>
              <a:t>stateful</a:t>
            </a:r>
            <a:r>
              <a:rPr lang="en-US" dirty="0" smtClean="0">
                <a:solidFill>
                  <a:srgbClr val="3A6F9B"/>
                </a:solidFill>
              </a:rPr>
              <a:t>  and cant be split over multiple instances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Web applications can be made stateless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Session management needs to be done outside the container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Scaling can be done using </a:t>
            </a:r>
            <a:r>
              <a:rPr lang="en-US" dirty="0" err="1" smtClean="0">
                <a:solidFill>
                  <a:srgbClr val="3A6F9B"/>
                </a:solidFill>
              </a:rPr>
              <a:t>replicatin</a:t>
            </a:r>
            <a:r>
              <a:rPr lang="en-US" dirty="0" smtClean="0">
                <a:solidFill>
                  <a:srgbClr val="3A6F9B"/>
                </a:solidFill>
              </a:rPr>
              <a:t> controller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Replication </a:t>
            </a:r>
            <a:r>
              <a:rPr lang="en-US" dirty="0" err="1" smtClean="0">
                <a:solidFill>
                  <a:srgbClr val="3A6F9B"/>
                </a:solidFill>
              </a:rPr>
              <a:t>contrller</a:t>
            </a:r>
            <a:r>
              <a:rPr lang="en-US" dirty="0" smtClean="0">
                <a:solidFill>
                  <a:srgbClr val="3A6F9B"/>
                </a:solidFill>
              </a:rPr>
              <a:t> will ensure a specified number of pod replicas will run at all times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Pods created with </a:t>
            </a:r>
            <a:r>
              <a:rPr lang="en-US" dirty="0" err="1" smtClean="0">
                <a:solidFill>
                  <a:srgbClr val="3A6F9B"/>
                </a:solidFill>
              </a:rPr>
              <a:t>rc</a:t>
            </a:r>
            <a:r>
              <a:rPr lang="en-US" dirty="0" smtClean="0">
                <a:solidFill>
                  <a:srgbClr val="3A6F9B"/>
                </a:solidFill>
              </a:rPr>
              <a:t> will automatically be </a:t>
            </a:r>
            <a:r>
              <a:rPr lang="en-US" dirty="0" err="1" smtClean="0">
                <a:solidFill>
                  <a:srgbClr val="3A6F9B"/>
                </a:solidFill>
              </a:rPr>
              <a:t>replced</a:t>
            </a:r>
            <a:r>
              <a:rPr lang="en-US" dirty="0" smtClean="0">
                <a:solidFill>
                  <a:srgbClr val="3A6F9B"/>
                </a:solidFill>
              </a:rPr>
              <a:t> if they fail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Using </a:t>
            </a:r>
            <a:r>
              <a:rPr lang="en-US" dirty="0" err="1" smtClean="0">
                <a:solidFill>
                  <a:srgbClr val="3A6F9B"/>
                </a:solidFill>
              </a:rPr>
              <a:t>rc</a:t>
            </a:r>
            <a:r>
              <a:rPr lang="en-US" dirty="0" smtClean="0">
                <a:solidFill>
                  <a:srgbClr val="3A6F9B"/>
                </a:solidFill>
              </a:rPr>
              <a:t> is also a way to make sure </a:t>
            </a:r>
            <a:r>
              <a:rPr lang="en-US" dirty="0" err="1" smtClean="0">
                <a:solidFill>
                  <a:srgbClr val="3A6F9B"/>
                </a:solidFill>
              </a:rPr>
              <a:t>atleast</a:t>
            </a:r>
            <a:r>
              <a:rPr lang="en-US" dirty="0" smtClean="0">
                <a:solidFill>
                  <a:srgbClr val="3A6F9B"/>
                </a:solidFill>
              </a:rPr>
              <a:t> one pod is running by setting the replica to 1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285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RS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7806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Deployments make use of replication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RS =&gt; next gen RC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Supports a new selector that can do selection based on filtering according </a:t>
            </a:r>
          </a:p>
          <a:p>
            <a:pPr lvl="2"/>
            <a:r>
              <a:rPr lang="en-US" dirty="0" smtClean="0">
                <a:solidFill>
                  <a:srgbClr val="3A6F9B"/>
                </a:solidFill>
              </a:rPr>
              <a:t>to a set of values</a:t>
            </a:r>
          </a:p>
          <a:p>
            <a:pPr lvl="2"/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35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Deployments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78706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deployment declaration in k8s allows you to do app deployments and updates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Define the state of the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K8s will make sure the cluster matches the desired state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Just using RC or RS makes the deployment cumbersome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With a Deployment you can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Create a deployment (deploy an app)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Update a deployment (deploy a new version)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Do rolling updates ( zero downtime)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Roll back to previous version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3A6F9B"/>
                </a:solidFill>
              </a:rPr>
              <a:t>Paue</a:t>
            </a:r>
            <a:r>
              <a:rPr lang="en-US" dirty="0" smtClean="0">
                <a:solidFill>
                  <a:srgbClr val="3A6F9B"/>
                </a:solidFill>
              </a:rPr>
              <a:t> or resume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  <a:p>
            <a:pPr lvl="2"/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37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Services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78385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Pods are disposable entities. They come and go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RC and RS will create/terminate pods during scaling operations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Pods should never be accessed directly but always through a service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service is the logical bridge between the pods and other services or end-users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rgbClr val="3A6F9B"/>
              </a:solidFill>
            </a:endParaRPr>
          </a:p>
          <a:p>
            <a:pPr lvl="2"/>
            <a:endParaRPr lang="en-US" dirty="0" smtClean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37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Services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84919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Creating a service will create an endpoint for the pods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cluster </a:t>
            </a:r>
            <a:r>
              <a:rPr lang="en-US" dirty="0" err="1" smtClean="0">
                <a:solidFill>
                  <a:srgbClr val="3A6F9B"/>
                </a:solidFill>
              </a:rPr>
              <a:t>ip</a:t>
            </a:r>
            <a:r>
              <a:rPr lang="en-US" dirty="0" smtClean="0">
                <a:solidFill>
                  <a:srgbClr val="3A6F9B"/>
                </a:solidFill>
              </a:rPr>
              <a:t>: A </a:t>
            </a:r>
            <a:r>
              <a:rPr lang="en-US" dirty="0" err="1" smtClean="0">
                <a:solidFill>
                  <a:srgbClr val="3A6F9B"/>
                </a:solidFill>
              </a:rPr>
              <a:t>vertual</a:t>
            </a:r>
            <a:r>
              <a:rPr lang="en-US" dirty="0" smtClean="0">
                <a:solidFill>
                  <a:srgbClr val="3A6F9B"/>
                </a:solidFill>
              </a:rPr>
              <a:t> IP address only </a:t>
            </a:r>
            <a:r>
              <a:rPr lang="en-US" dirty="0" err="1" smtClean="0">
                <a:solidFill>
                  <a:srgbClr val="3A6F9B"/>
                </a:solidFill>
              </a:rPr>
              <a:t>reachabled</a:t>
            </a:r>
            <a:r>
              <a:rPr lang="en-US" dirty="0" smtClean="0">
                <a:solidFill>
                  <a:srgbClr val="3A6F9B"/>
                </a:solidFill>
              </a:rPr>
              <a:t> from within the cluster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</a:t>
            </a:r>
            <a:r>
              <a:rPr lang="en-US" dirty="0" err="1" smtClean="0">
                <a:solidFill>
                  <a:srgbClr val="3A6F9B"/>
                </a:solidFill>
              </a:rPr>
              <a:t>NodePort</a:t>
            </a:r>
            <a:r>
              <a:rPr lang="en-US" dirty="0" smtClean="0">
                <a:solidFill>
                  <a:srgbClr val="3A6F9B"/>
                </a:solidFill>
              </a:rPr>
              <a:t>: a port that is the same on each node that is also reachable externally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load balancer: created by the cloud provider that will route external traffic </a:t>
            </a:r>
          </a:p>
          <a:p>
            <a:pPr lvl="1"/>
            <a:r>
              <a:rPr lang="en-US" dirty="0" smtClean="0">
                <a:solidFill>
                  <a:srgbClr val="3A6F9B"/>
                </a:solidFill>
              </a:rPr>
              <a:t>to every node on the </a:t>
            </a:r>
            <a:r>
              <a:rPr lang="en-US" dirty="0" err="1" smtClean="0">
                <a:solidFill>
                  <a:srgbClr val="3A6F9B"/>
                </a:solidFill>
              </a:rPr>
              <a:t>NodePort</a:t>
            </a:r>
            <a:r>
              <a:rPr lang="en-US" dirty="0" smtClean="0">
                <a:solidFill>
                  <a:srgbClr val="3A6F9B"/>
                </a:solidFill>
              </a:rPr>
              <a:t> (ELB on AWS)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By default a service can run between ports 30000-32767 but this can be changed by 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Adding –service-node-port-range argument to the </a:t>
            </a:r>
            <a:r>
              <a:rPr lang="en-US" dirty="0" err="1" smtClean="0">
                <a:solidFill>
                  <a:srgbClr val="3A6F9B"/>
                </a:solidFill>
              </a:rPr>
              <a:t>kube-apiserver</a:t>
            </a:r>
            <a:endParaRPr lang="en-US" dirty="0" smtClean="0">
              <a:solidFill>
                <a:srgbClr val="3A6F9B"/>
              </a:solidFill>
            </a:endParaRPr>
          </a:p>
          <a:p>
            <a:pPr lvl="2"/>
            <a:endParaRPr lang="en-US" dirty="0" smtClean="0">
              <a:solidFill>
                <a:srgbClr val="3A6F9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6518" y="2672834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10.99.246.20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6335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Services Discovery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8521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DNS is a built-in service launched automatically using the </a:t>
            </a:r>
            <a:r>
              <a:rPr lang="en-US" dirty="0" err="1" smtClean="0">
                <a:solidFill>
                  <a:srgbClr val="3A6F9B"/>
                </a:solidFill>
              </a:rPr>
              <a:t>addon</a:t>
            </a:r>
            <a:r>
              <a:rPr lang="en-US" dirty="0" smtClean="0">
                <a:solidFill>
                  <a:srgbClr val="3A6F9B"/>
                </a:solidFill>
              </a:rPr>
              <a:t> manager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DNS service can be used within pods to find other services running on the same cluster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Multiple containers within 1 pod don’t need this service as they can contact directly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 container in the same pod can connect using </a:t>
            </a:r>
            <a:r>
              <a:rPr lang="en-US" dirty="0" err="1" smtClean="0">
                <a:solidFill>
                  <a:srgbClr val="3A6F9B"/>
                </a:solidFill>
              </a:rPr>
              <a:t>localhost:port</a:t>
            </a:r>
            <a:endParaRPr lang="en-US" dirty="0" smtClean="0">
              <a:solidFill>
                <a:srgbClr val="3A6F9B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We require a Service definition to make the DNS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287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DNS working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0" y="1714500"/>
            <a:ext cx="2286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17907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4400" y="23241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2400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Service:app1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201930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 10.12.0.12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56128" y="1638300"/>
            <a:ext cx="2286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32328" y="17145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08528" y="22479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2324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Service:app2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194310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 10.12.0.14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3695700"/>
            <a:ext cx="7223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App1-service has address 10.12.0.12</a:t>
            </a:r>
          </a:p>
          <a:p>
            <a:r>
              <a:rPr lang="en-US" dirty="0" smtClean="0"/>
              <a:t>App2-service has address 10.12.0.14</a:t>
            </a:r>
          </a:p>
          <a:p>
            <a:r>
              <a:rPr lang="en-US" dirty="0" smtClean="0"/>
              <a:t>app2-service gets a </a:t>
            </a:r>
            <a:r>
              <a:rPr lang="en-US" dirty="0" err="1" smtClean="0"/>
              <a:t>fqdn</a:t>
            </a:r>
            <a:r>
              <a:rPr lang="en-US" dirty="0" smtClean="0"/>
              <a:t> as app2-service.default.svc.cluster.local</a:t>
            </a:r>
          </a:p>
          <a:p>
            <a:r>
              <a:rPr lang="en-US" dirty="0" smtClean="0"/>
              <a:t>app1-service gets a </a:t>
            </a:r>
            <a:r>
              <a:rPr lang="en-US" dirty="0" err="1" smtClean="0"/>
              <a:t>fqdn</a:t>
            </a:r>
            <a:r>
              <a:rPr lang="en-US" dirty="0" smtClean="0"/>
              <a:t> as app1-service.default.svc.cluster.local</a:t>
            </a:r>
          </a:p>
          <a:p>
            <a:r>
              <a:rPr lang="en-US" dirty="0" smtClean="0"/>
              <a:t>“default” is the namespace . Pods can be launched in different namespaces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05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Why Now?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1866900"/>
            <a:ext cx="62737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Speed. Speed. Speed.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Value movement dev-&gt; test-&gt; prod easier and faster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Portability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Reduce complexity of developing code for distributed systems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Reduce complexity of deploying code to the cloud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For a later time - </a:t>
            </a:r>
            <a:r>
              <a:rPr lang="en-US" dirty="0" err="1" smtClean="0">
                <a:solidFill>
                  <a:srgbClr val="3A6F9B"/>
                </a:solidFill>
              </a:rPr>
              <a:t>Docker's</a:t>
            </a:r>
            <a:r>
              <a:rPr lang="en-US" dirty="0" smtClean="0">
                <a:solidFill>
                  <a:srgbClr val="3A6F9B"/>
                </a:solidFill>
              </a:rPr>
              <a:t> founder and CTO Solomon </a:t>
            </a:r>
            <a:r>
              <a:rPr lang="en-US" dirty="0" err="1" smtClean="0">
                <a:solidFill>
                  <a:srgbClr val="3A6F9B"/>
                </a:solidFill>
              </a:rPr>
              <a:t>Hykes</a:t>
            </a:r>
            <a:r>
              <a:rPr lang="en-US" dirty="0" smtClean="0">
                <a:solidFill>
                  <a:srgbClr val="3A6F9B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 https://www.youtube.com/watch?v=3N3n9FzebAA</a:t>
            </a: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5287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DNS working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0" y="1714500"/>
            <a:ext cx="2286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17907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4400" y="23241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2400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Service:app1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201930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 10.12.0.12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56128" y="1638300"/>
            <a:ext cx="2286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32328" y="17145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08528" y="22479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2324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Service:app2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194310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 10.12.0.14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3695700"/>
            <a:ext cx="5012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/etc/</a:t>
            </a:r>
            <a:r>
              <a:rPr lang="en-US" dirty="0" err="1" smtClean="0"/>
              <a:t>reolv.conf</a:t>
            </a:r>
            <a:r>
              <a:rPr lang="en-US" dirty="0" smtClean="0"/>
              <a:t>  on pods has a way to reach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16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Ingress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8748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Ingress is a solution that allows inbound connections to the cluster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An alternative to external </a:t>
            </a:r>
            <a:r>
              <a:rPr lang="en-US" dirty="0" err="1" smtClean="0">
                <a:solidFill>
                  <a:srgbClr val="3A6F9B"/>
                </a:solidFill>
              </a:rPr>
              <a:t>locadbalancer</a:t>
            </a:r>
            <a:r>
              <a:rPr lang="en-US" dirty="0" smtClean="0">
                <a:solidFill>
                  <a:srgbClr val="3A6F9B"/>
                </a:solidFill>
              </a:rPr>
              <a:t> on </a:t>
            </a:r>
            <a:r>
              <a:rPr lang="en-US" dirty="0" err="1" smtClean="0">
                <a:solidFill>
                  <a:srgbClr val="3A6F9B"/>
                </a:solidFill>
              </a:rPr>
              <a:t>nodeports</a:t>
            </a:r>
            <a:endParaRPr lang="en-US" dirty="0" smtClean="0">
              <a:solidFill>
                <a:srgbClr val="3A6F9B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Ingress allows you to easily </a:t>
            </a:r>
            <a:r>
              <a:rPr lang="en-US" dirty="0" err="1" smtClean="0">
                <a:solidFill>
                  <a:srgbClr val="3A6F9B"/>
                </a:solidFill>
              </a:rPr>
              <a:t>eexpose</a:t>
            </a:r>
            <a:r>
              <a:rPr lang="en-US" dirty="0" smtClean="0">
                <a:solidFill>
                  <a:srgbClr val="3A6F9B"/>
                </a:solidFill>
              </a:rPr>
              <a:t> services that need to be accessible from outside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We can run our own ingress controller within the </a:t>
            </a:r>
            <a:r>
              <a:rPr lang="en-US" dirty="0" err="1" smtClean="0">
                <a:solidFill>
                  <a:srgbClr val="3A6F9B"/>
                </a:solidFill>
              </a:rPr>
              <a:t>kubernetes</a:t>
            </a:r>
            <a:r>
              <a:rPr lang="en-US" dirty="0" smtClean="0">
                <a:solidFill>
                  <a:srgbClr val="3A6F9B"/>
                </a:solidFill>
              </a:rPr>
              <a:t> cluster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There are default ingress controllers available or we can write out 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16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Ingress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638299"/>
            <a:ext cx="7848600" cy="352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416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Kubernetes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– Ingress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573768"/>
            <a:ext cx="8748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Ingress is a solution that allows inbound connections to the cluster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An alternative to external </a:t>
            </a:r>
            <a:r>
              <a:rPr lang="en-US" dirty="0" err="1" smtClean="0">
                <a:solidFill>
                  <a:srgbClr val="3A6F9B"/>
                </a:solidFill>
              </a:rPr>
              <a:t>locadbalancer</a:t>
            </a:r>
            <a:r>
              <a:rPr lang="en-US" dirty="0" smtClean="0">
                <a:solidFill>
                  <a:srgbClr val="3A6F9B"/>
                </a:solidFill>
              </a:rPr>
              <a:t> on </a:t>
            </a:r>
            <a:r>
              <a:rPr lang="en-US" dirty="0" err="1" smtClean="0">
                <a:solidFill>
                  <a:srgbClr val="3A6F9B"/>
                </a:solidFill>
              </a:rPr>
              <a:t>nodeports</a:t>
            </a:r>
            <a:endParaRPr lang="en-US" dirty="0" smtClean="0">
              <a:solidFill>
                <a:srgbClr val="3A6F9B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Ingress allows you to easily </a:t>
            </a:r>
            <a:r>
              <a:rPr lang="en-US" dirty="0" err="1" smtClean="0">
                <a:solidFill>
                  <a:srgbClr val="3A6F9B"/>
                </a:solidFill>
              </a:rPr>
              <a:t>eexpose</a:t>
            </a:r>
            <a:r>
              <a:rPr lang="en-US" dirty="0" smtClean="0">
                <a:solidFill>
                  <a:srgbClr val="3A6F9B"/>
                </a:solidFill>
              </a:rPr>
              <a:t> services that need to be accessible from outside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We can run our own ingress controller within the </a:t>
            </a:r>
            <a:r>
              <a:rPr lang="en-US" dirty="0" err="1" smtClean="0">
                <a:solidFill>
                  <a:srgbClr val="3A6F9B"/>
                </a:solidFill>
              </a:rPr>
              <a:t>kubernetes</a:t>
            </a:r>
            <a:r>
              <a:rPr lang="en-US" dirty="0" smtClean="0">
                <a:solidFill>
                  <a:srgbClr val="3A6F9B"/>
                </a:solidFill>
              </a:rPr>
              <a:t> cluster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3A6F9B"/>
                </a:solidFill>
              </a:rPr>
              <a:t>There are default ingress controllers available or we can write out 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233363"/>
            <a:ext cx="71913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3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12 factor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186690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12factor.net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006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DockerDevOps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1866901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Implementing </a:t>
            </a:r>
            <a:r>
              <a:rPr lang="en-US" b="1" dirty="0" err="1" smtClean="0"/>
              <a:t>Docker</a:t>
            </a:r>
            <a:r>
              <a:rPr lang="en-US" b="1" dirty="0" smtClean="0"/>
              <a:t> is not DevOps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sits with the rest of automation and enables the DevOps Process</a:t>
            </a:r>
          </a:p>
          <a:p>
            <a:r>
              <a:rPr lang="en-US" b="1" dirty="0" smtClean="0"/>
              <a:t>You will still require Cloud or VM provisioning</a:t>
            </a:r>
          </a:p>
          <a:p>
            <a:r>
              <a:rPr lang="en-US" b="1" dirty="0" smtClean="0"/>
              <a:t>Use </a:t>
            </a:r>
            <a:r>
              <a:rPr lang="en-US" b="1" dirty="0" err="1" smtClean="0"/>
              <a:t>Docker</a:t>
            </a:r>
            <a:r>
              <a:rPr lang="en-US" b="1" dirty="0" smtClean="0"/>
              <a:t> with </a:t>
            </a:r>
            <a:r>
              <a:rPr lang="en-US" b="1" dirty="0" err="1" smtClean="0"/>
              <a:t>Agile’s</a:t>
            </a:r>
            <a:r>
              <a:rPr lang="en-US" b="1" dirty="0" smtClean="0"/>
              <a:t> iterative style of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876300"/>
            <a:ext cx="12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Ecommerce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26289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723900"/>
            <a:ext cx="1200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Accounts</a:t>
            </a:r>
          </a:p>
          <a:p>
            <a:r>
              <a:rPr lang="en-US" dirty="0" smtClean="0"/>
              <a:t>Products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2171700"/>
            <a:ext cx="104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67200" y="25527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2095500"/>
            <a:ext cx="10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7000" y="27051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2247900"/>
            <a:ext cx="1200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29200" y="44577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4000500"/>
            <a:ext cx="67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752600" y="2019300"/>
            <a:ext cx="2286000" cy="236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24200" y="186690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00200" y="1638300"/>
            <a:ext cx="2667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76600" y="149756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34000" y="1409700"/>
            <a:ext cx="12192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2667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loadbalancer</a:t>
            </a:r>
            <a:endParaRPr lang="en-US" dirty="0"/>
          </a:p>
        </p:txBody>
      </p:sp>
      <p:cxnSp>
        <p:nvCxnSpPr>
          <p:cNvPr id="6" name="Shape 5"/>
          <p:cNvCxnSpPr>
            <a:stCxn id="4" idx="2"/>
          </p:cNvCxnSpPr>
          <p:nvPr/>
        </p:nvCxnSpPr>
        <p:spPr>
          <a:xfrm rot="5400000">
            <a:off x="2495550" y="666750"/>
            <a:ext cx="2362200" cy="2324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4762500"/>
            <a:ext cx="563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</a:t>
            </a:r>
            <a:endParaRPr lang="en-US" dirty="0"/>
          </a:p>
        </p:txBody>
      </p:sp>
      <p:cxnSp>
        <p:nvCxnSpPr>
          <p:cNvPr id="12" name="Elbow Connector 11"/>
          <p:cNvCxnSpPr>
            <a:stCxn id="4" idx="2"/>
            <a:endCxn id="2" idx="0"/>
          </p:cNvCxnSpPr>
          <p:nvPr/>
        </p:nvCxnSpPr>
        <p:spPr>
          <a:xfrm rot="16200000" flipH="1">
            <a:off x="5010150" y="476250"/>
            <a:ext cx="762000" cy="1104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741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 - downside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1866901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is not a fix all</a:t>
            </a:r>
          </a:p>
          <a:p>
            <a:r>
              <a:rPr lang="en-US" b="1" dirty="0" smtClean="0"/>
              <a:t>Bare metal is always faster than VM is faster than container</a:t>
            </a:r>
          </a:p>
          <a:p>
            <a:r>
              <a:rPr lang="en-US" b="1" dirty="0" smtClean="0"/>
              <a:t>Patterns of development have begun and takes time to evolve and mature</a:t>
            </a:r>
          </a:p>
          <a:p>
            <a:r>
              <a:rPr lang="en-US" b="1" dirty="0" smtClean="0"/>
              <a:t>Best used for REST </a:t>
            </a:r>
            <a:r>
              <a:rPr lang="en-US" b="1" dirty="0" err="1" smtClean="0"/>
              <a:t>Api’s</a:t>
            </a:r>
            <a:r>
              <a:rPr lang="en-US" b="1" dirty="0" smtClean="0"/>
              <a:t> and stateless machines</a:t>
            </a:r>
          </a:p>
          <a:p>
            <a:r>
              <a:rPr lang="en-US" b="1" dirty="0" smtClean="0"/>
              <a:t>Persistent data storage is complicated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6863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</a:t>
            </a:r>
          </a:p>
          <a:p>
            <a:pPr algn="ctr"/>
            <a:r>
              <a:rPr lang="en-US" dirty="0" smtClean="0"/>
              <a:t>6GB 6 core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37719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hypervisor, </a:t>
            </a:r>
            <a:r>
              <a:rPr lang="en-US" dirty="0" err="1" smtClean="0"/>
              <a:t>vmware</a:t>
            </a:r>
            <a:r>
              <a:rPr lang="en-US" dirty="0" smtClean="0"/>
              <a:t>, virtual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2479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VM1: </a:t>
            </a:r>
          </a:p>
          <a:p>
            <a:pPr algn="ctr"/>
            <a:r>
              <a:rPr lang="en-US" dirty="0" err="1" smtClean="0"/>
              <a:t>Ubuntu</a:t>
            </a:r>
            <a:r>
              <a:rPr lang="en-US" dirty="0" smtClean="0"/>
              <a:t> 1GB 1C</a:t>
            </a:r>
          </a:p>
          <a:p>
            <a:pPr algn="ctr"/>
            <a:r>
              <a:rPr lang="en-US" dirty="0" smtClean="0"/>
              <a:t>Tomcat 1GB 1C</a:t>
            </a:r>
          </a:p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23241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VM2</a:t>
            </a:r>
          </a:p>
          <a:p>
            <a:pPr algn="ctr"/>
            <a:r>
              <a:rPr lang="en-US" dirty="0" err="1" smtClean="0"/>
              <a:t>Ubuntu</a:t>
            </a:r>
            <a:r>
              <a:rPr lang="en-US" dirty="0" smtClean="0"/>
              <a:t> 1GB 1 C</a:t>
            </a:r>
          </a:p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1GB 1C</a:t>
            </a:r>
          </a:p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193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0984" y="20193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42900"/>
            <a:ext cx="2344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Sharing: snapshots </a:t>
            </a:r>
          </a:p>
          <a:p>
            <a:pPr marL="342900" indent="-342900">
              <a:buAutoNum type="arabicPeriod"/>
            </a:pPr>
            <a:r>
              <a:rPr lang="en-US" dirty="0" smtClean="0"/>
              <a:t>Bang for buck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Repeated success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1 – 2min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47625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</a:t>
            </a:r>
          </a:p>
          <a:p>
            <a:pPr algn="ctr"/>
            <a:r>
              <a:rPr lang="en-US" dirty="0" smtClean="0"/>
              <a:t>6GB 6 core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38481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53000" y="24003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Tomcat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4600" y="24003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20193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20193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1840" y="342900"/>
            <a:ext cx="3220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Sharing: images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Bang for buck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Repeated success: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77000" y="25527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21717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9400" y="2705100"/>
            <a:ext cx="2133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10400" y="2324100"/>
            <a:ext cx="78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IP2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Kubernetes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1796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CE VS EE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3" cstate="print"/>
          <a:srcRect l="4252" r="58211"/>
          <a:stretch>
            <a:fillRect/>
          </a:stretch>
        </p:blipFill>
        <p:spPr>
          <a:xfrm>
            <a:off x="457200" y="952500"/>
            <a:ext cx="718056" cy="457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81400" y="8001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open source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16383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29200" y="16383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3241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23241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4400" y="24003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24003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DIY</a:t>
            </a:r>
          </a:p>
          <a:p>
            <a:r>
              <a:rPr lang="en-US" dirty="0" smtClean="0"/>
              <a:t>Stable and Edge</a:t>
            </a:r>
          </a:p>
          <a:p>
            <a:r>
              <a:rPr lang="en-US" dirty="0" smtClean="0"/>
              <a:t>Unsupported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2324100"/>
            <a:ext cx="449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Supported by a network of companies </a:t>
            </a:r>
            <a:r>
              <a:rPr lang="en-US" dirty="0" err="1" smtClean="0"/>
              <a:t>viz</a:t>
            </a:r>
            <a:r>
              <a:rPr lang="en-US" dirty="0" smtClean="0"/>
              <a:t> Microsoft, </a:t>
            </a:r>
            <a:r>
              <a:rPr lang="en-US" dirty="0" err="1" smtClean="0"/>
              <a:t>Alibaba</a:t>
            </a:r>
            <a:r>
              <a:rPr lang="en-US" dirty="0" smtClean="0"/>
              <a:t>, IBM etc</a:t>
            </a:r>
          </a:p>
          <a:p>
            <a:endParaRPr lang="en-US" dirty="0" smtClean="0"/>
          </a:p>
          <a:p>
            <a:r>
              <a:rPr lang="en-US" dirty="0" smtClean="0"/>
              <a:t>Can get your product </a:t>
            </a:r>
            <a:r>
              <a:rPr lang="en-US" dirty="0" err="1" smtClean="0"/>
              <a:t>Docker</a:t>
            </a:r>
            <a:r>
              <a:rPr lang="en-US" dirty="0" smtClean="0"/>
              <a:t> certified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datacenter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security scanning – vulnerability </a:t>
            </a:r>
          </a:p>
          <a:p>
            <a:r>
              <a:rPr lang="en-US" dirty="0" smtClean="0"/>
              <a:t>Container management - registry</a:t>
            </a:r>
          </a:p>
          <a:p>
            <a:r>
              <a:rPr lang="en-US" dirty="0" smtClean="0"/>
              <a:t>Run certified images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419100"/>
            <a:ext cx="2743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Kubernetes</a:t>
            </a:r>
            <a:r>
              <a:rPr lang="en-US" dirty="0" smtClean="0"/>
              <a:t> master</a:t>
            </a:r>
          </a:p>
          <a:p>
            <a:pPr algn="ctr"/>
            <a:r>
              <a:rPr lang="en-US" dirty="0" err="1" smtClean="0"/>
              <a:t>Apiserver</a:t>
            </a:r>
            <a:endParaRPr lang="en-US" dirty="0" smtClean="0"/>
          </a:p>
          <a:p>
            <a:pPr algn="ctr"/>
            <a:r>
              <a:rPr lang="en-US" dirty="0" smtClean="0"/>
              <a:t>Control plane</a:t>
            </a:r>
          </a:p>
          <a:p>
            <a:pPr algn="ctr"/>
            <a:r>
              <a:rPr lang="en-US" dirty="0" smtClean="0"/>
              <a:t>Join token</a:t>
            </a:r>
          </a:p>
          <a:p>
            <a:pPr algn="ctr"/>
            <a:r>
              <a:rPr lang="en-US" dirty="0" smtClean="0"/>
              <a:t>Mesh network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2628900"/>
            <a:ext cx="3048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Node1</a:t>
            </a:r>
          </a:p>
          <a:p>
            <a:pPr algn="ctr"/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Nfs</a:t>
            </a:r>
            <a:r>
              <a:rPr lang="en-US" dirty="0" smtClean="0"/>
              <a:t> mounts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2628900"/>
            <a:ext cx="3048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Node2</a:t>
            </a:r>
          </a:p>
          <a:p>
            <a:pPr algn="ctr"/>
            <a:r>
              <a:rPr lang="en-US" dirty="0" smtClean="0"/>
              <a:t>Private registry</a:t>
            </a:r>
          </a:p>
          <a:p>
            <a:pPr algn="ctr"/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r>
              <a:rPr lang="en-US" dirty="0" err="1" smtClean="0"/>
              <a:t>Nfs</a:t>
            </a:r>
            <a:r>
              <a:rPr lang="en-US" dirty="0" smtClean="0"/>
              <a:t> mounts</a:t>
            </a:r>
          </a:p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81000" y="495300"/>
            <a:ext cx="13716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0" y="30861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machine – </a:t>
            </a:r>
            <a:r>
              <a:rPr lang="en-US" dirty="0" err="1" smtClean="0"/>
              <a:t>linux</a:t>
            </a:r>
            <a:r>
              <a:rPr lang="en-US" dirty="0" smtClean="0"/>
              <a:t> VM 192.168.99.101 ( </a:t>
            </a:r>
            <a:r>
              <a:rPr lang="en-US" dirty="0" err="1" smtClean="0"/>
              <a:t>minikube</a:t>
            </a:r>
            <a:r>
              <a:rPr lang="en-US" dirty="0" smtClean="0"/>
              <a:t> )</a:t>
            </a:r>
          </a:p>
          <a:p>
            <a:pPr algn="ctr"/>
            <a:r>
              <a:rPr lang="en-US" dirty="0" smtClean="0"/>
              <a:t>6GB 6 core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0" y="22479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8001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Tomcat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05400" y="7239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191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3429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57800" y="8763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953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1028700"/>
            <a:ext cx="2133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647700"/>
            <a:ext cx="78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91000" y="40005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90500"/>
            <a:ext cx="86106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266700"/>
            <a:ext cx="17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952500"/>
            <a:ext cx="155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start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2" idx="1"/>
          </p:cNvCxnSpPr>
          <p:nvPr/>
        </p:nvCxnSpPr>
        <p:spPr>
          <a:xfrm>
            <a:off x="2133600" y="1181100"/>
            <a:ext cx="2057400" cy="232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15200" y="22479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version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44091</TotalTime>
  <Words>2543</Words>
  <Application>Microsoft Office PowerPoint</Application>
  <PresentationFormat>On-screen Show (16:10)</PresentationFormat>
  <Paragraphs>653</Paragraphs>
  <Slides>81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156</cp:revision>
  <dcterms:created xsi:type="dcterms:W3CDTF">2016-08-22T15:27:48Z</dcterms:created>
  <dcterms:modified xsi:type="dcterms:W3CDTF">2018-08-15T05:05:53Z</dcterms:modified>
</cp:coreProperties>
</file>