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5D12A2-3469-46B0-BA46-ED0C1AAA0186}">
  <a:tblStyle styleId="{9A5D12A2-3469-46B0-BA46-ED0C1AAA0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ad41fbbbe_2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ad41fbbbe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ad41fbbb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ad41fbb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eb87813f5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eb87813f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eb87813f5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eb87813f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bf4f390e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bf4f390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ad41fbbbe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ad41fbbb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eca628b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eca628b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clanthology.org/2020.acl-main.353.pdf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284975" y="797625"/>
            <a:ext cx="101514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1187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500">
                <a:latin typeface="Roboto"/>
                <a:ea typeface="Roboto"/>
                <a:cs typeface="Roboto"/>
                <a:sym typeface="Roboto"/>
              </a:rPr>
              <a:t>                          </a:t>
            </a:r>
            <a:r>
              <a:rPr lang="en-US" sz="4500">
                <a:latin typeface="Roboto"/>
                <a:ea typeface="Roboto"/>
                <a:cs typeface="Roboto"/>
                <a:sym typeface="Roboto"/>
              </a:rPr>
              <a:t>DECEPTION DETECTION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515600" y="3191901"/>
            <a:ext cx="5804100" cy="1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i="1" lang="en-US" sz="2000"/>
              <a:t>Group - 23</a:t>
            </a:r>
            <a:endParaRPr i="1" sz="2000"/>
          </a:p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t/>
            </a:r>
            <a:endParaRPr i="1" sz="2000"/>
          </a:p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i="1" lang="en-US" sz="2000"/>
              <a:t>Aditya Sahai (MT24009)</a:t>
            </a:r>
            <a:endParaRPr i="1" sz="2000"/>
          </a:p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t/>
            </a:r>
            <a:endParaRPr i="1" sz="2000"/>
          </a:p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i="1" lang="en-US" sz="2000"/>
              <a:t>Sharad Jain (MT24138)</a:t>
            </a:r>
            <a:endParaRPr i="1" sz="2000"/>
          </a:p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i="1" lang="en-US" sz="2000"/>
              <a:t> </a:t>
            </a:r>
            <a:endParaRPr i="1" sz="2000"/>
          </a:p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i="1" lang="en-US" sz="2000"/>
              <a:t>Shreyas Rajendra Gore (MT24087)</a:t>
            </a:r>
            <a:endParaRPr i="1" sz="2000"/>
          </a:p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 flipH="1">
            <a:off x="6583875" y="2565475"/>
            <a:ext cx="4852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343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Under the guidance of Prof. Md Shad Akhtar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766327" y="426835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DATASET</a:t>
            </a:r>
            <a:endParaRPr sz="2500"/>
          </a:p>
        </p:txBody>
      </p:sp>
      <p:sp>
        <p:nvSpPr>
          <p:cNvPr id="176" name="Google Shape;176;p20"/>
          <p:cNvSpPr txBox="1"/>
          <p:nvPr/>
        </p:nvSpPr>
        <p:spPr>
          <a:xfrm>
            <a:off x="896225" y="1412500"/>
            <a:ext cx="6195600" cy="4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: </a:t>
            </a:r>
            <a:r>
              <a:rPr lang="en-US" sz="1600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https://aclanthology.org/2020.acl-main.353.pdf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QANTA Diplomacy Deception Detection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76633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the board game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Diplomacy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dataset captures strategic deception in long-term player relationships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&amp; Structure: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17,289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annotated messages across multiple games. Each message is labeled by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(intended truthfulness)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(perceived truthfulness).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 Context: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Includes in-game metadata like year, season, country, and power dynamics — essential for modeling both linguistic and social aspects of deception.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is measured using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Macro F1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models compared to human baselines in lie detection ability.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007475" y="1772950"/>
            <a:ext cx="35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Highly Unbalanced Dataset !!</a:t>
            </a:r>
            <a:endParaRPr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700" y="2396800"/>
            <a:ext cx="4795375" cy="10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8387425" y="3637200"/>
            <a:ext cx="2075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we handled it ?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8005388" y="4110900"/>
            <a:ext cx="3312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Sampling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BASELINE - 1: </a:t>
            </a:r>
            <a:r>
              <a:rPr lang="en-US" sz="2500"/>
              <a:t>BiLSTM with Attention </a:t>
            </a:r>
            <a:endParaRPr sz="25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584500" y="1381175"/>
            <a:ext cx="7461900" cy="47991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 fontScale="92500"/>
          </a:bodyPr>
          <a:lstStyle/>
          <a:p>
            <a:pPr indent="-346075" lvl="0" marL="457200" marR="19223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/>
              <a:t>Input:</a:t>
            </a:r>
            <a:r>
              <a:rPr lang="en-US" sz="2000"/>
              <a:t> </a:t>
            </a:r>
            <a:r>
              <a:rPr lang="en-US" sz="2000"/>
              <a:t>Processed in-game messages + metadata</a:t>
            </a:r>
            <a:endParaRPr sz="2000"/>
          </a:p>
          <a:p>
            <a:pPr indent="-346075" lvl="0" marL="457200" marR="45914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/>
              <a:t>Embedding:</a:t>
            </a:r>
            <a:r>
              <a:rPr lang="en-US" sz="2000"/>
              <a:t> Learned word embeddings</a:t>
            </a:r>
            <a:r>
              <a:rPr lang="en-US" sz="2000"/>
              <a:t>      </a:t>
            </a:r>
            <a:endParaRPr sz="2000"/>
          </a:p>
          <a:p>
            <a:pPr indent="-346075" lvl="0" marL="457200" marR="53513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/>
              <a:t>Sequence Modeling: </a:t>
            </a:r>
            <a:r>
              <a:rPr lang="en-US" sz="2000"/>
              <a:t>BiLSTM to capture contextual information</a:t>
            </a:r>
            <a:endParaRPr sz="2000"/>
          </a:p>
          <a:p>
            <a:pPr indent="-346075" lvl="0" marL="457200" marR="19223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/>
              <a:t>Attention Mechanism:</a:t>
            </a:r>
            <a:r>
              <a:rPr lang="en-US" sz="2000"/>
              <a:t> To highlight important parts of the message</a:t>
            </a:r>
            <a:endParaRPr sz="2000"/>
          </a:p>
          <a:p>
            <a:pPr indent="-346075" lvl="0" marL="457200" marR="19223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/>
              <a:t>Metadata Fusion:</a:t>
            </a:r>
            <a:r>
              <a:rPr lang="en-US" sz="2000"/>
              <a:t> Metadata features projected and concatenated with attention output</a:t>
            </a:r>
            <a:endParaRPr sz="2000"/>
          </a:p>
          <a:p>
            <a:pPr indent="-346075" lvl="0" marL="457200" marR="19223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/>
              <a:t>Loss Function:</a:t>
            </a:r>
            <a:r>
              <a:rPr lang="en-US" sz="2000"/>
              <a:t> Focal Loss (γ=2.0) to handle class imbalance.</a:t>
            </a:r>
            <a:endParaRPr sz="2000"/>
          </a:p>
          <a:p>
            <a:pPr indent="-346075" lvl="0" marL="457200" marR="192232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/>
              <a:t>Optimization: </a:t>
            </a:r>
            <a:r>
              <a:rPr lang="en-US" sz="2000"/>
              <a:t>Adam + ReduceLROnPlateau scheduler, L2 regularization</a:t>
            </a:r>
            <a:endParaRPr sz="2000"/>
          </a:p>
          <a:p>
            <a:pPr indent="0" lvl="0" marL="0" marR="192232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715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1485875"/>
            <a:ext cx="4208325" cy="43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BASELINE - 2: BiLSTM with Attention + Power + RoBERTa</a:t>
            </a:r>
            <a:endParaRPr sz="25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574750" y="1410400"/>
            <a:ext cx="8134200" cy="47991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Input:</a:t>
            </a:r>
            <a:r>
              <a:rPr lang="en-US" sz="2000"/>
              <a:t> Processed in-game messages + metadata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Embedding:</a:t>
            </a:r>
            <a:r>
              <a:rPr lang="en-US" sz="2000"/>
              <a:t> </a:t>
            </a:r>
            <a:r>
              <a:rPr lang="en-US" sz="2000"/>
              <a:t>RoBERTa contextual embeddings to capture rich semantic representations of each message</a:t>
            </a:r>
            <a:r>
              <a:rPr lang="en-US" sz="2000"/>
              <a:t>    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Sequence Modeling: </a:t>
            </a:r>
            <a:r>
              <a:rPr lang="en-US" sz="2000"/>
              <a:t>BiLSTM to capture contextual information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Attention Mechanism:</a:t>
            </a:r>
            <a:r>
              <a:rPr lang="en-US" sz="2000"/>
              <a:t> To highlight important parts of the message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Metadata Fusion:</a:t>
            </a:r>
            <a:r>
              <a:rPr lang="en-US" sz="2000"/>
              <a:t> </a:t>
            </a:r>
            <a:r>
              <a:rPr lang="en-US" sz="2000"/>
              <a:t>Power-related metadata is projected through a dense layer and concatenated with the attention output to form a unified representation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Loss Function:</a:t>
            </a:r>
            <a:r>
              <a:rPr lang="en-US" sz="2000"/>
              <a:t> Focal Loss to handle class imbalance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Optimization: </a:t>
            </a:r>
            <a:r>
              <a:rPr lang="en-US" sz="2000"/>
              <a:t>Adam + ReduceLROnPlateau scheduler, L2 regularization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715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4" name="Google Shape;194;p22" title="ChatGPT Image Apr 15, 2025, 04_24_0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1350" y="1344360"/>
            <a:ext cx="3178250" cy="47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500"/>
              <a:t>BASELINE - 3: LLM2Vec - S-LLaMA-1.3B with GNN</a:t>
            </a:r>
            <a:endParaRPr sz="25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45125" y="1342225"/>
            <a:ext cx="7191600" cy="47991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 lnSpcReduction="20000"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Architecture :</a:t>
            </a:r>
            <a:r>
              <a:rPr lang="en-US" sz="1600"/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Graph-based architecture using LLM2Vec embeddings from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S-LLaMA-1.3B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(supervised, without SimCSE).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Raw message text and associated game metadata.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Basic text normalization and metadata extraction.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Embedding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Sentences are converted into dense vectors using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LLM2Vec (S-LLaMA-1.3B)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Feature Concatenation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Embeddings are fused with game metadata (year, season, power delta, etc.).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Ensures uniform tensor shapes across all samples.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Graph Building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Constructs graphs with nodes (messages) and edges (temporal &amp; speaker-based).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GAT Model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Applies Graph Attention Network to model message dependencies.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Final deception prediction for each message using softmax classification.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3" title="ChatGPT Image Apr 15, 2025, 03_53_0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500" y="1276160"/>
            <a:ext cx="3574162" cy="536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90"/>
              <a:t> </a:t>
            </a:r>
            <a:r>
              <a:rPr lang="en-US" sz="2500"/>
              <a:t>  Proposed Approach</a:t>
            </a:r>
            <a:r>
              <a:rPr lang="en-US" sz="2500"/>
              <a:t>: DistilBERT + Power  + GNN</a:t>
            </a:r>
            <a:endParaRPr sz="2500"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621075" y="1293500"/>
            <a:ext cx="7279200" cy="47991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 fontScale="92500" lnSpcReduction="10000"/>
          </a:bodyPr>
          <a:lstStyle/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Architecture :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MLDRM (Multilevel Deception Reasoning Model )</a:t>
            </a:r>
            <a:r>
              <a:rPr lang="en-US" sz="1733">
                <a:latin typeface="Arial"/>
                <a:ea typeface="Arial"/>
                <a:cs typeface="Arial"/>
                <a:sym typeface="Arial"/>
              </a:rPr>
              <a:t>DistilBERT + Power  + GNN</a:t>
            </a:r>
            <a:endParaRPr b="1" sz="843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Key Idea :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Combine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DistilBERT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Dialogue Act Classification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Pragmatic &amp; Power Features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Speaker History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graph-enhanced attention framework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to detect deception in Diplomacy game messages.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BERT-based Utterance Encoder: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Captures contextual message embeddings.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Dialogue Act Classifier: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Identifies intent (e.g., promise, excuse, proposal) to reveal deceptive strategies.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Power Dynamics Embedding: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Represents supply center differences between sender and receiver.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Graph Attention Layer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Nodes: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Players, messages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Edges: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Message flow, trust/distrust relations (via sender/receiver labels)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Lie Likelihood Predictor: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Uses graph-enhanced embeddings for final deception classification.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475" y="1191950"/>
            <a:ext cx="3875161" cy="47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4294967295" type="title"/>
          </p:nvPr>
        </p:nvSpPr>
        <p:spPr>
          <a:xfrm>
            <a:off x="3782563" y="104950"/>
            <a:ext cx="4626900" cy="41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COMPARISON OF </a:t>
            </a:r>
            <a:r>
              <a:rPr lang="en-US" sz="2500"/>
              <a:t>RESULTS</a:t>
            </a:r>
            <a:endParaRPr sz="2500"/>
          </a:p>
        </p:txBody>
      </p:sp>
      <p:sp>
        <p:nvSpPr>
          <p:cNvPr id="214" name="Google Shape;214;p25"/>
          <p:cNvSpPr txBox="1"/>
          <p:nvPr/>
        </p:nvSpPr>
        <p:spPr>
          <a:xfrm>
            <a:off x="905975" y="1295625"/>
            <a:ext cx="1053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603088" y="8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{9A5D12A2-3469-46B0-BA46-ED0C1AAA0186}</a:tableStyleId>
              </a:tblPr>
              <a:tblGrid>
                <a:gridCol w="2301975"/>
                <a:gridCol w="2029725"/>
                <a:gridCol w="2613750"/>
                <a:gridCol w="2301075"/>
                <a:gridCol w="1739300"/>
              </a:tblGrid>
              <a:tr h="60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</a:t>
                      </a:r>
                      <a:r>
                        <a:rPr b="1" lang="en-US"/>
                        <a:t>Component</a:t>
                      </a:r>
                      <a:r>
                        <a:rPr b="1" lang="en-US"/>
                        <a:t>s </a:t>
                      </a:r>
                      <a:r>
                        <a:rPr lang="en-US"/>
                        <a:t>    </a:t>
                      </a:r>
                      <a:endParaRPr/>
                    </a:p>
                  </a:txBody>
                  <a:tcPr marT="91425" marB="91425" marR="91425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BaseLine-1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 (BiLSTM)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BaseLine-2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(BiLSTM +RoBERTa)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BaseLine-3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(LLM2Vec with GNN)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MLDM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(DistilBERT+GNN)</a:t>
                      </a:r>
                      <a:r>
                        <a:rPr lang="en-US"/>
                        <a:t>         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75525">
                <a:tc>
                  <a:txBody>
                    <a:bodyPr/>
                    <a:lstStyle/>
                    <a:p>
                      <a:pPr indent="-89838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 Text Encoder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BiLSTM with Attention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RoBERTa +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BiLSTM with Attention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LLM2Vec - S-LLaMA-1.3B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DistilBERT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Attention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BiLSTM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BiLSTM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Graph Attention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Dialogue Act Head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Graph 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GATConv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GATConv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5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Feature Fusion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BiLSTM + Metadata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 way concatenation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Embedding + Metadata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CLS + Dialogue Act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8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Player Interaction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Speaker/Receiver Encoded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Speaker History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Augmentation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5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 Imbalance Handling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Focal Loss + Sampling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Focal Loss + Sampling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Weighted Sampling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Weighted 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Metadata Used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Macro F1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 0.48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0.49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0.53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0.54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67.02 %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68.59 %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81.12 %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83.25 %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084" y="1623350"/>
            <a:ext cx="5780500" cy="23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