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70" r:id="rId11"/>
    <p:sldId id="271" r:id="rId12"/>
    <p:sldId id="269" r:id="rId13"/>
    <p:sldId id="272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905" autoAdjust="0"/>
  </p:normalViewPr>
  <p:slideViewPr>
    <p:cSldViewPr snapToGrid="0" snapToObjects="1">
      <p:cViewPr varScale="1">
        <p:scale>
          <a:sx n="91" d="100"/>
          <a:sy n="91" d="100"/>
        </p:scale>
        <p:origin x="27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VM</a:t>
            </a:r>
          </a:p>
          <a:p>
            <a:r>
              <a:rPr lang="en-US" baseline="0" dirty="0"/>
              <a:t>  - Can copy and paste easily</a:t>
            </a:r>
          </a:p>
          <a:p>
            <a:r>
              <a:rPr lang="en-US" baseline="0" dirty="0"/>
              <a:t>    - Ctrl-C / Ctrl-V (browser)</a:t>
            </a:r>
          </a:p>
          <a:p>
            <a:r>
              <a:rPr lang="en-US" baseline="0" dirty="0"/>
              <a:t>    - Shift-Ctrl-C / Shift-Ctrl-V (terminal)</a:t>
            </a:r>
          </a:p>
          <a:p>
            <a:r>
              <a:rPr lang="en-US" baseline="0" dirty="0"/>
              <a:t> 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Might ask you…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- switch to master branch</a:t>
            </a:r>
          </a:p>
          <a:p>
            <a:r>
              <a:rPr lang="en-US" baseline="0" dirty="0"/>
              <a:t> - fetch upstream/master</a:t>
            </a:r>
          </a:p>
          <a:p>
            <a:r>
              <a:rPr lang="en-US" baseline="0" dirty="0"/>
              <a:t> - merge into your master</a:t>
            </a:r>
          </a:p>
          <a:p>
            <a:r>
              <a:rPr lang="en-US" baseline="0" dirty="0"/>
              <a:t> - push to your remote</a:t>
            </a:r>
          </a:p>
          <a:p>
            <a:endParaRPr lang="en-US" baseline="0" dirty="0"/>
          </a:p>
          <a:p>
            <a:r>
              <a:rPr lang="en-US" baseline="0" dirty="0"/>
              <a:t>Now you have the up to date changes to master.</a:t>
            </a:r>
          </a:p>
          <a:p>
            <a:r>
              <a:rPr lang="en-US" baseline="0" dirty="0"/>
              <a:t>Next you’ll do the merge.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</a:t>
            </a:r>
            <a:r>
              <a:rPr lang="en-US" baseline="0" dirty="0"/>
              <a:t> feature:</a:t>
            </a:r>
          </a:p>
          <a:p>
            <a:r>
              <a:rPr lang="en-US" baseline="0" dirty="0"/>
              <a:t> - switch to your feature branch</a:t>
            </a:r>
          </a:p>
          <a:p>
            <a:r>
              <a:rPr lang="en-US" baseline="0" dirty="0"/>
              <a:t> - incompatible with changes to the master…</a:t>
            </a:r>
          </a:p>
          <a:p>
            <a:endParaRPr lang="en-US" baseline="0" dirty="0"/>
          </a:p>
          <a:p>
            <a:r>
              <a:rPr lang="en-US" baseline="0" dirty="0"/>
              <a:t>rebase master:</a:t>
            </a:r>
          </a:p>
          <a:p>
            <a:pPr marL="0" indent="0">
              <a:buFontTx/>
              <a:buNone/>
            </a:pPr>
            <a:r>
              <a:rPr lang="en-US" baseline="0" dirty="0"/>
              <a:t> - need your changes to lead from current master (blue dot) rather than old one (green).</a:t>
            </a:r>
          </a:p>
          <a:p>
            <a:pPr marL="0" indent="0">
              <a:buFontTx/>
              <a:buNone/>
            </a:pPr>
            <a:r>
              <a:rPr lang="en-US" baseline="0" dirty="0"/>
              <a:t> - will require you to resolve the conflicts.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3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</a:t>
            </a:r>
            <a:r>
              <a:rPr lang="en-US" baseline="0" dirty="0" err="1"/>
              <a:t>diffmerge</a:t>
            </a:r>
            <a:r>
              <a:rPr lang="en-US" baseline="0" dirty="0"/>
              <a:t>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Master Branch</a:t>
            </a:r>
          </a:p>
          <a:p>
            <a:r>
              <a:rPr lang="en-US" baseline="0" dirty="0"/>
              <a:t> - shows your local master branch</a:t>
            </a:r>
          </a:p>
          <a:p>
            <a:r>
              <a:rPr lang="en-US" baseline="0" dirty="0"/>
              <a:t> - includes changes to the upstream master from synch.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or right</a:t>
            </a:r>
          </a:p>
          <a:p>
            <a:r>
              <a:rPr lang="en-US" baseline="0" dirty="0"/>
              <a:t>  - edit directly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rebase</a:t>
            </a:r>
            <a:r>
              <a:rPr lang="en-US" baseline="0" dirty="0"/>
              <a:t> --continue:</a:t>
            </a:r>
          </a:p>
          <a:p>
            <a:r>
              <a:rPr lang="en-US" baseline="0" dirty="0"/>
              <a:t> - completes the merge of your files into the feature branch</a:t>
            </a:r>
          </a:p>
          <a:p>
            <a:r>
              <a:rPr lang="en-US" baseline="0" dirty="0"/>
              <a:t> - these are now built from (rebased on) the upstream master.</a:t>
            </a:r>
          </a:p>
          <a:p>
            <a:endParaRPr lang="en-US" baseline="0" dirty="0"/>
          </a:p>
          <a:p>
            <a:r>
              <a:rPr lang="en-US" baseline="0" dirty="0"/>
              <a:t>push --force:</a:t>
            </a:r>
          </a:p>
          <a:p>
            <a:r>
              <a:rPr lang="en-US" dirty="0"/>
              <a:t> - pushes</a:t>
            </a:r>
            <a:r>
              <a:rPr lang="en-US" baseline="0" dirty="0"/>
              <a:t> the changes to your feature branch to your remote</a:t>
            </a:r>
          </a:p>
          <a:p>
            <a:endParaRPr lang="en-US" baseline="0" dirty="0"/>
          </a:p>
          <a:p>
            <a:r>
              <a:rPr lang="en-US" baseline="0" dirty="0"/>
              <a:t>Update pull request:</a:t>
            </a:r>
          </a:p>
          <a:p>
            <a:r>
              <a:rPr lang="en-US" baseline="0" dirty="0"/>
              <a:t> - comment on pull request letting project manager know you’ve rebased.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 - Circles represent commits, time left-to-right.</a:t>
            </a:r>
          </a:p>
          <a:p>
            <a:r>
              <a:rPr lang="en-US" baseline="0" dirty="0"/>
              <a:t> - Fork: Copies repo from project to your </a:t>
            </a:r>
            <a:r>
              <a:rPr lang="en-US" baseline="0" dirty="0" err="1"/>
              <a:t>GitHub</a:t>
            </a:r>
            <a:r>
              <a:rPr lang="en-US" baseline="0" dirty="0"/>
              <a:t> account.</a:t>
            </a:r>
          </a:p>
          <a:p>
            <a:r>
              <a:rPr lang="en-US" baseline="0" dirty="0"/>
              <a:t> - Your </a:t>
            </a:r>
            <a:r>
              <a:rPr lang="en-US" baseline="0" dirty="0" err="1"/>
              <a:t>GitHub</a:t>
            </a:r>
            <a:r>
              <a:rPr lang="en-US" baseline="0" dirty="0"/>
              <a:t> repo retains information about where the fork came from (thin arrows)</a:t>
            </a:r>
          </a:p>
          <a:p>
            <a:r>
              <a:rPr lang="en-US" baseline="0" dirty="0"/>
              <a:t>Origin: Your fork of the Upstream repository</a:t>
            </a:r>
          </a:p>
          <a:p>
            <a:endParaRPr lang="en-US" dirty="0"/>
          </a:p>
          <a:p>
            <a:r>
              <a:rPr lang="en-US" dirty="0"/>
              <a:t>Remotes:</a:t>
            </a:r>
            <a:r>
              <a:rPr lang="en-US" baseline="0" dirty="0"/>
              <a:t> Out in the cloud (on </a:t>
            </a:r>
            <a:r>
              <a:rPr lang="en-US" baseline="0" dirty="0" err="1"/>
              <a:t>GitHub</a:t>
            </a:r>
            <a:r>
              <a:rPr lang="en-US" baseline="0" dirty="0"/>
              <a:t>)</a:t>
            </a:r>
          </a:p>
          <a:p>
            <a:r>
              <a:rPr lang="en-US" baseline="0" dirty="0"/>
              <a:t>Local: On your machine</a:t>
            </a:r>
          </a:p>
          <a:p>
            <a:r>
              <a:rPr lang="en-US" baseline="0" dirty="0"/>
              <a:t> - Clone: Copies your remote repo (origin) to your local machine.</a:t>
            </a:r>
          </a:p>
          <a:p>
            <a:r>
              <a:rPr lang="en-US" baseline="0" dirty="0"/>
              <a:t> - Your local repo keeps track of the remote from which it was cloned (thin arrows)</a:t>
            </a:r>
          </a:p>
          <a:p>
            <a:endParaRPr lang="en-US" baseline="0" dirty="0"/>
          </a:p>
          <a:p>
            <a:r>
              <a:rPr lang="en-US" baseline="0" dirty="0"/>
              <a:t>Files:</a:t>
            </a:r>
          </a:p>
          <a:p>
            <a:r>
              <a:rPr lang="en-US" baseline="0" dirty="0"/>
              <a:t> - Copy of the files from the commit that you are currently working from.</a:t>
            </a:r>
          </a:p>
          <a:p>
            <a:r>
              <a:rPr lang="en-US" baseline="0" dirty="0"/>
              <a:t> - This is what you see when you do “</a:t>
            </a:r>
            <a:r>
              <a:rPr lang="en-US" baseline="0" dirty="0" err="1"/>
              <a:t>ls</a:t>
            </a:r>
            <a:r>
              <a:rPr lang="en-US" baseline="0" dirty="0"/>
              <a:t>”</a:t>
            </a:r>
          </a:p>
          <a:p>
            <a:r>
              <a:rPr lang="en-US" baseline="0" dirty="0"/>
              <a:t> - This is where you will do your edits.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Branch: A copy of the last</a:t>
            </a:r>
            <a:r>
              <a:rPr lang="en-US" baseline="0" dirty="0"/>
              <a:t> commit</a:t>
            </a:r>
            <a:r>
              <a:rPr lang="en-US" dirty="0"/>
              <a:t> in the</a:t>
            </a:r>
            <a:r>
              <a:rPr lang="en-US" baseline="0" dirty="0"/>
              <a:t>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creates a new branch</a:t>
            </a:r>
          </a:p>
          <a:p>
            <a:endParaRPr lang="en-US" dirty="0"/>
          </a:p>
          <a:p>
            <a:r>
              <a:rPr lang="en-US" dirty="0"/>
              <a:t>Feature Branch: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- So can go back to if you mess something up or the plan doesn’t work out.</a:t>
            </a:r>
          </a:p>
          <a:p>
            <a:endParaRPr lang="en-US" baseline="0" dirty="0"/>
          </a:p>
          <a:p>
            <a:r>
              <a:rPr lang="en-US" baseline="0" dirty="0"/>
              <a:t>checkout:</a:t>
            </a:r>
          </a:p>
          <a:p>
            <a:r>
              <a:rPr lang="en-US" baseline="0" dirty="0"/>
              <a:t> - Switches your files to those in a different branch.</a:t>
            </a:r>
          </a:p>
          <a:p>
            <a:r>
              <a:rPr lang="en-US" baseline="0" dirty="0"/>
              <a:t> - checkout feature</a:t>
            </a:r>
          </a:p>
          <a:p>
            <a:r>
              <a:rPr lang="en-US" baseline="0" dirty="0"/>
              <a:t> - checkout master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add: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modified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commit: </a:t>
            </a:r>
          </a:p>
          <a:p>
            <a:r>
              <a:rPr lang="en-US" baseline="0" dirty="0"/>
              <a:t> - copies changes on the stage into the current branch.</a:t>
            </a:r>
          </a:p>
          <a:p>
            <a:r>
              <a:rPr lang="en-US" baseline="0" dirty="0"/>
              <a:t> - do this each time you have completed a “nameable piece of work”</a:t>
            </a:r>
          </a:p>
          <a:p>
            <a:r>
              <a:rPr lang="en-US" baseline="0" dirty="0"/>
              <a:t> - include a descriptive comment that explains what this set of changes accomplished.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push:</a:t>
            </a:r>
          </a:p>
          <a:p>
            <a:r>
              <a:rPr lang="en-US" dirty="0"/>
              <a:t> - Copies</a:t>
            </a:r>
            <a:r>
              <a:rPr lang="en-US" baseline="0" dirty="0"/>
              <a:t> the changes to the branch to the remote (e.g. origin)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21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bring your</a:t>
            </a:r>
            <a:r>
              <a:rPr lang="en-US" baseline="0" dirty="0"/>
              <a:t> local and remote repos into synch with changes to the upstream master…</a:t>
            </a:r>
          </a:p>
          <a:p>
            <a:r>
              <a:rPr lang="en-US" baseline="0" dirty="0"/>
              <a:t>A little counter intuitive</a:t>
            </a:r>
          </a:p>
          <a:p>
            <a:r>
              <a:rPr lang="en-US" baseline="0" dirty="0"/>
              <a:t>Bring changes to your machine, merge them with what you have, then push to your origin.</a:t>
            </a:r>
          </a:p>
          <a:p>
            <a:endParaRPr lang="en-US" baseline="0" dirty="0"/>
          </a:p>
          <a:p>
            <a:r>
              <a:rPr lang="en-US" baseline="0" dirty="0"/>
              <a:t>checkout master:</a:t>
            </a:r>
          </a:p>
          <a:p>
            <a:r>
              <a:rPr lang="en-US" baseline="0" dirty="0"/>
              <a:t> - switch files to those from the master</a:t>
            </a:r>
          </a:p>
          <a:p>
            <a:r>
              <a:rPr lang="en-US" baseline="0" dirty="0"/>
              <a:t> - so when we pull in changes from upstream the go into these files not our feature.</a:t>
            </a:r>
          </a:p>
          <a:p>
            <a:endParaRPr lang="en-US" baseline="0" dirty="0"/>
          </a:p>
          <a:p>
            <a:r>
              <a:rPr lang="en-US" baseline="0" dirty="0"/>
              <a:t>remote add upstream:</a:t>
            </a:r>
          </a:p>
          <a:p>
            <a:r>
              <a:rPr lang="en-US" baseline="0" dirty="0"/>
              <a:t> - tells your local repo about the upstream (thin arrows)</a:t>
            </a:r>
          </a:p>
          <a:p>
            <a:endParaRPr lang="en-US" baseline="0" dirty="0"/>
          </a:p>
          <a:p>
            <a:r>
              <a:rPr lang="en-US" baseline="0" dirty="0"/>
              <a:t>fetch upstream:</a:t>
            </a:r>
          </a:p>
          <a:p>
            <a:r>
              <a:rPr lang="en-US" baseline="0" dirty="0"/>
              <a:t> - pulls a copy of the upstream master branch into your local repo</a:t>
            </a:r>
          </a:p>
          <a:p>
            <a:endParaRPr lang="en-US" baseline="0" dirty="0"/>
          </a:p>
          <a:p>
            <a:r>
              <a:rPr lang="en-US" baseline="0" dirty="0"/>
              <a:t>Note:</a:t>
            </a:r>
            <a:br>
              <a:rPr lang="en-US" baseline="0" dirty="0"/>
            </a:br>
            <a:r>
              <a:rPr lang="en-US" baseline="0" dirty="0"/>
              <a:t> - fetch just gets a copy of the upstream master.</a:t>
            </a:r>
          </a:p>
          <a:p>
            <a:r>
              <a:rPr lang="en-US" baseline="0" dirty="0"/>
              <a:t> - pull would do a fetch followed by a merge.</a:t>
            </a:r>
          </a:p>
          <a:p>
            <a:r>
              <a:rPr lang="en-US" baseline="0" dirty="0"/>
              <a:t> - we do them separately here so we understand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2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merge upstream/master:</a:t>
            </a:r>
          </a:p>
          <a:p>
            <a:r>
              <a:rPr lang="en-US" baseline="0" dirty="0"/>
              <a:t> - merges the changes to the upstream master into your local master</a:t>
            </a:r>
          </a:p>
          <a:p>
            <a:r>
              <a:rPr lang="en-US" baseline="0" dirty="0"/>
              <a:t>  - makes them look alike.</a:t>
            </a:r>
          </a:p>
          <a:p>
            <a:r>
              <a:rPr lang="en-US" baseline="0" dirty="0"/>
              <a:t>  - should be automatic if you have not edited your master branch</a:t>
            </a:r>
          </a:p>
          <a:p>
            <a:r>
              <a:rPr lang="en-US" baseline="0" dirty="0"/>
              <a:t>   - another good reason to use feature branches!!!</a:t>
            </a:r>
          </a:p>
          <a:p>
            <a:endParaRPr lang="en-US" baseline="0" dirty="0"/>
          </a:p>
          <a:p>
            <a:r>
              <a:rPr lang="en-US" baseline="0" dirty="0"/>
              <a:t>push origin master:</a:t>
            </a:r>
          </a:p>
          <a:p>
            <a:r>
              <a:rPr lang="en-US" baseline="0" dirty="0"/>
              <a:t> - pushes your local master to your remote.</a:t>
            </a:r>
          </a:p>
          <a:p>
            <a:r>
              <a:rPr lang="en-US" baseline="0" dirty="0"/>
              <a:t> - all masters now match.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7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</a:t>
            </a:r>
            <a:r>
              <a:rPr lang="en-US" baseline="0" dirty="0"/>
              <a:t> –d:</a:t>
            </a:r>
          </a:p>
          <a:p>
            <a:r>
              <a:rPr lang="en-US" baseline="0" dirty="0"/>
              <a:t> - deletes the branch from your local repo.</a:t>
            </a:r>
          </a:p>
          <a:p>
            <a:r>
              <a:rPr lang="en-US" baseline="0" dirty="0"/>
              <a:t> - don’t need it anymore because all of the changes are in masters.</a:t>
            </a:r>
          </a:p>
          <a:p>
            <a:r>
              <a:rPr lang="en-US" baseline="0" dirty="0"/>
              <a:t>  - along with the commit messages, etc.</a:t>
            </a:r>
          </a:p>
          <a:p>
            <a:endParaRPr lang="en-US" baseline="0" dirty="0"/>
          </a:p>
          <a:p>
            <a:r>
              <a:rPr lang="en-US" baseline="0" dirty="0"/>
              <a:t>push origin :feature:</a:t>
            </a:r>
          </a:p>
          <a:p>
            <a:r>
              <a:rPr lang="en-US" dirty="0"/>
              <a:t> - causes</a:t>
            </a:r>
            <a:r>
              <a:rPr lang="en-US" baseline="0" dirty="0"/>
              <a:t> the branch delete operation to be pushed to your remote</a:t>
            </a:r>
          </a:p>
          <a:p>
            <a:r>
              <a:rPr lang="en-US" baseline="0" dirty="0"/>
              <a:t> - deletes the branch from your </a:t>
            </a:r>
            <a:r>
              <a:rPr lang="en-US" baseline="0" dirty="0" err="1"/>
              <a:t>GitHub</a:t>
            </a:r>
            <a:r>
              <a:rPr lang="en-US" baseline="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4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0" dirty="0"/>
              <a:t>t may be the case that others are making changes to the same sections of code that you are.</a:t>
            </a:r>
          </a:p>
          <a:p>
            <a:r>
              <a:rPr lang="en-US" baseline="0" dirty="0"/>
              <a:t>This can lead to situations where the code you issue a pull request for conflicts with changes that have been made to the upstream.</a:t>
            </a:r>
          </a:p>
          <a:p>
            <a:endParaRPr lang="en-US" baseline="0" dirty="0"/>
          </a:p>
          <a:p>
            <a:r>
              <a:rPr lang="en-US" baseline="0" dirty="0"/>
              <a:t>Synch with upstream:</a:t>
            </a:r>
          </a:p>
          <a:p>
            <a:r>
              <a:rPr lang="en-US" baseline="0" dirty="0"/>
              <a:t> - process we used before (fetch, merge)</a:t>
            </a:r>
          </a:p>
          <a:p>
            <a:r>
              <a:rPr lang="en-US" baseline="0" dirty="0"/>
              <a:t> - good idea before you start a new feature branch.</a:t>
            </a:r>
          </a:p>
          <a:p>
            <a:endParaRPr lang="en-US" baseline="0" dirty="0"/>
          </a:p>
          <a:p>
            <a:r>
              <a:rPr lang="en-US" baseline="0" dirty="0"/>
              <a:t>Make your edits</a:t>
            </a:r>
          </a:p>
          <a:p>
            <a:r>
              <a:rPr lang="en-US" baseline="0" dirty="0"/>
              <a:t> - same process as before</a:t>
            </a:r>
          </a:p>
          <a:p>
            <a:r>
              <a:rPr lang="en-US" baseline="0" dirty="0"/>
              <a:t>  - push</a:t>
            </a:r>
          </a:p>
          <a:p>
            <a:r>
              <a:rPr lang="en-US" baseline="0" dirty="0"/>
              <a:t>  - issue pull request</a:t>
            </a:r>
          </a:p>
          <a:p>
            <a:pPr marL="0" indent="0">
              <a:buFontTx/>
              <a:buNone/>
            </a:pP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/>
              <a:t>But now:</a:t>
            </a:r>
          </a:p>
          <a:p>
            <a:pPr marL="0" indent="0">
              <a:buFontTx/>
              <a:buNone/>
            </a:pPr>
            <a:r>
              <a:rPr lang="en-US" baseline="0" dirty="0"/>
              <a:t> - upstream master has been changed in a way that is incompatible with your changes.</a:t>
            </a:r>
          </a:p>
          <a:p>
            <a:r>
              <a:rPr lang="en-US" baseline="0" dirty="0"/>
              <a:t> - thus there is a conflict that must be resolved</a:t>
            </a:r>
          </a:p>
          <a:p>
            <a:r>
              <a:rPr lang="en-US" baseline="0" dirty="0"/>
              <a:t>  - use your changes?</a:t>
            </a:r>
          </a:p>
          <a:p>
            <a:r>
              <a:rPr lang="en-US" baseline="0" dirty="0"/>
              <a:t>  - keep the upstream changes?</a:t>
            </a:r>
          </a:p>
          <a:p>
            <a:r>
              <a:rPr lang="en-US" baseline="0" dirty="0"/>
              <a:t>  - some combination?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/>
              <a:t>Fall 2018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checkout 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fetch upstream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merge upstream/master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origin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1" name="Left Arrow 20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fetch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merge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Rebase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checkout </a:t>
            </a:r>
            <a:r>
              <a:rPr lang="en-US" sz="1600" i="1" dirty="0"/>
              <a:t>feature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rebase master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309397">
            <a:off x="2607503" y="5758044"/>
            <a:ext cx="1102903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51720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8209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 flipV="1">
            <a:off x="2215368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392508" y="5755137"/>
            <a:ext cx="828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rebase</a:t>
            </a:r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0141" y="58471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/>
          <p:cNvCxnSpPr>
            <a:stCxn id="93" idx="6"/>
            <a:endCxn id="9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7" name="Straight Connector 96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8" idx="6"/>
            <a:endCxn id="99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2650301" y="3517661"/>
            <a:ext cx="2006211" cy="194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81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68" y="1350475"/>
            <a:ext cx="8505748" cy="5006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</a:t>
            </a:r>
            <a:r>
              <a:rPr lang="en-US" dirty="0" err="1"/>
              <a:t>diffmerge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398637" y="5005366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Master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955058" y="4997661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642209" y="4823211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Rebase Continue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rebase --continue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--force origin </a:t>
            </a:r>
            <a:r>
              <a:rPr lang="en-US" sz="1600" i="1" dirty="0"/>
              <a:t>feature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Push --force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309397">
            <a:off x="2607503" y="5758044"/>
            <a:ext cx="1102903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Updated </a:t>
            </a:r>
          </a:p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2051720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368209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30" idx="2"/>
          </p:cNvCxnSpPr>
          <p:nvPr/>
        </p:nvCxnSpPr>
        <p:spPr>
          <a:xfrm flipV="1">
            <a:off x="2215368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876336" y="620385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741137" y="614146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997776" y="614527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110141" y="58471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1382455" y="2812897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6" name="Oval 75"/>
          <p:cNvSpPr/>
          <p:nvPr/>
        </p:nvSpPr>
        <p:spPr>
          <a:xfrm>
            <a:off x="1426652" y="286389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6" idx="6"/>
            <a:endCxn id="82" idx="2"/>
          </p:cNvCxnSpPr>
          <p:nvPr/>
        </p:nvCxnSpPr>
        <p:spPr>
          <a:xfrm flipV="1">
            <a:off x="1566738" y="293065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672628" y="286061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/>
          <p:cNvSpPr/>
          <p:nvPr/>
        </p:nvSpPr>
        <p:spPr>
          <a:xfrm>
            <a:off x="1382456" y="314111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2037738" y="3000696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354227" y="318617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201386" y="325621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1822319" y="291280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1943759" y="285422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96159" y="319904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4919632" y="280534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/>
          <p:cNvCxnSpPr>
            <a:endCxn id="90" idx="2"/>
          </p:cNvCxnSpPr>
          <p:nvPr/>
        </p:nvCxnSpPr>
        <p:spPr>
          <a:xfrm flipV="1">
            <a:off x="4766791" y="2875388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2650301" y="3517661"/>
            <a:ext cx="2006211" cy="194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0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5701914" cy="895056"/>
          </a:xfrm>
        </p:spPr>
        <p:txBody>
          <a:bodyPr/>
          <a:lstStyle/>
          <a:p>
            <a:pPr algn="l"/>
            <a:r>
              <a:rPr lang="en-US" dirty="0"/>
              <a:t>Fork / Clone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54124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</a:t>
            </a:r>
            <a:r>
              <a:rPr lang="en-US" sz="1600" i="1" dirty="0" err="1"/>
              <a:t>GitHub</a:t>
            </a:r>
            <a:endParaRPr lang="en-US" sz="1600" i="1" dirty="0"/>
          </a:p>
          <a:p>
            <a:r>
              <a:rPr lang="en-US" sz="1600" dirty="0"/>
              <a:t>cd Documents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clone </a:t>
            </a:r>
            <a:r>
              <a:rPr lang="en-US" sz="1600" i="1" dirty="0"/>
              <a:t>&lt;URL&gt;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–v</a:t>
            </a:r>
          </a:p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 /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5314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cd </a:t>
            </a:r>
            <a:r>
              <a:rPr lang="en-US" sz="1600" dirty="0" err="1"/>
              <a:t>github</a:t>
            </a:r>
            <a:r>
              <a:rPr lang="en-US" sz="1600" dirty="0"/>
              <a:t>-issues-activity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branch –a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branch </a:t>
            </a:r>
            <a:r>
              <a:rPr lang="en-US" sz="1600" i="1" dirty="0"/>
              <a:t>feature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checkout </a:t>
            </a:r>
            <a:r>
              <a:rPr lang="en-US" sz="1600" i="1" dirty="0"/>
              <a:t>feature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checkout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Oval 78"/>
          <p:cNvSpPr/>
          <p:nvPr/>
        </p:nvSpPr>
        <p:spPr>
          <a:xfrm>
            <a:off x="4018921" y="6002814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4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Status / Add /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7330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Make changes to files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status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add </a:t>
            </a:r>
            <a:r>
              <a:rPr lang="en-US" sz="1600" i="1" dirty="0"/>
              <a:t>filename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commit –m </a:t>
            </a:r>
            <a:r>
              <a:rPr lang="en-US" sz="1600" i="1" dirty="0"/>
              <a:t>“message”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1402159" flipH="1">
            <a:off x="2664010" y="6116698"/>
            <a:ext cx="89709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11957" y="219150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Push /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2081094"/>
            <a:ext cx="3467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i="1" dirty="0"/>
              <a:t>feature</a:t>
            </a:r>
          </a:p>
          <a:p>
            <a:r>
              <a:rPr lang="en-US" i="1" dirty="0"/>
              <a:t>Check feature on </a:t>
            </a:r>
            <a:r>
              <a:rPr lang="en-US" i="1" dirty="0" err="1"/>
              <a:t>GitHub</a:t>
            </a:r>
            <a:endParaRPr lang="en-US" i="1" dirty="0"/>
          </a:p>
          <a:p>
            <a:r>
              <a:rPr lang="en-US" i="1" dirty="0"/>
              <a:t>Pull Request to Upstream</a:t>
            </a:r>
          </a:p>
          <a:p>
            <a:r>
              <a:rPr lang="en-US" i="1" dirty="0"/>
              <a:t>Upstream does merge(s)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endCxn id="89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90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Remote Add / Fetch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checkout 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remote –v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fetch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fetch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Oval 61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6"/>
            <a:endCxn id="6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6" name="Straight Connector 65"/>
          <p:cNvCxnSpPr>
            <a:endCxn id="64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stCxn id="67" idx="6"/>
            <a:endCxn id="68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9" name="Straight Connector 78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>
            <a:stCxn id="80" idx="6"/>
            <a:endCxn id="81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1" name="Oval 90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89840" y="6139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endCxn id="94" idx="2"/>
          </p:cNvCxnSpPr>
          <p:nvPr/>
        </p:nvCxnSpPr>
        <p:spPr>
          <a:xfrm flipV="1">
            <a:off x="1836999" y="621000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2295601" y="6139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endCxn id="96" idx="2"/>
          </p:cNvCxnSpPr>
          <p:nvPr/>
        </p:nvCxnSpPr>
        <p:spPr>
          <a:xfrm flipV="1">
            <a:off x="2142760" y="621000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33" idx="1"/>
            <a:endCxn id="33" idx="3"/>
          </p:cNvCxnSpPr>
          <p:nvPr/>
        </p:nvCxnSpPr>
        <p:spPr>
          <a:xfrm flipV="1">
            <a:off x="2650301" y="3517661"/>
            <a:ext cx="2006211" cy="194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0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/ Push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merge upstream/master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origin master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6"/>
            <a:endCxn id="6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3" idx="6"/>
            <a:endCxn id="64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5" name="Straight Connector 74"/>
          <p:cNvCxnSpPr>
            <a:endCxn id="73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>
            <a:stCxn id="76" idx="6"/>
            <a:endCxn id="77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Oval 79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6"/>
            <a:endCxn id="82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66322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1813481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272083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119242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90" name="Parallelogram 8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Oval 97"/>
          <p:cNvSpPr/>
          <p:nvPr/>
        </p:nvSpPr>
        <p:spPr>
          <a:xfrm>
            <a:off x="1977614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1824773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283375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2130534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96437" y="27629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1440634" y="2813980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5" idx="2"/>
          </p:cNvCxnSpPr>
          <p:nvPr/>
        </p:nvCxnSpPr>
        <p:spPr>
          <a:xfrm flipV="1">
            <a:off x="1580720" y="2880735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686610" y="28106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966322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endCxn id="106" idx="2"/>
          </p:cNvCxnSpPr>
          <p:nvPr/>
        </p:nvCxnSpPr>
        <p:spPr>
          <a:xfrm flipV="1">
            <a:off x="1813481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272083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 flipV="1">
            <a:off x="2119242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047555" y="594265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rved Right Arrow 110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merge</a:t>
            </a:r>
          </a:p>
        </p:txBody>
      </p:sp>
      <p:sp>
        <p:nvSpPr>
          <p:cNvPr id="113" name="Rounded Rectangle 112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2650301" y="3517661"/>
            <a:ext cx="2006211" cy="194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branch –d </a:t>
            </a:r>
            <a:r>
              <a:rPr lang="en-US" sz="1600" i="1" dirty="0"/>
              <a:t>feature</a:t>
            </a:r>
          </a:p>
          <a:p>
            <a:r>
              <a:rPr lang="en-US" sz="1600" i="1" dirty="0" err="1"/>
              <a:t>git</a:t>
            </a:r>
            <a:r>
              <a:rPr lang="en-US" sz="1600" i="1" dirty="0"/>
              <a:t> push origin :feature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1" name="Can 3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Up Arrow 49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Oval 57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6"/>
            <a:endCxn id="6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/>
          <p:cNvCxnSpPr>
            <a:endCxn id="66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>
            <a:endCxn id="68" idx="2"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Oval 70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1" idx="6"/>
            <a:endCxn id="73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0" name="Oval 79"/>
          <p:cNvSpPr/>
          <p:nvPr/>
        </p:nvSpPr>
        <p:spPr>
          <a:xfrm>
            <a:off x="1459597" y="614914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>
            <a:stCxn id="80" idx="6"/>
            <a:endCxn id="82" idx="2"/>
          </p:cNvCxnSpPr>
          <p:nvPr/>
        </p:nvCxnSpPr>
        <p:spPr>
          <a:xfrm flipV="1">
            <a:off x="1599683" y="621590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1705573" y="614586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966322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>
            <a:endCxn id="83" idx="2"/>
          </p:cNvCxnSpPr>
          <p:nvPr/>
        </p:nvCxnSpPr>
        <p:spPr>
          <a:xfrm flipV="1">
            <a:off x="1813481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272083" y="551678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endCxn id="85" idx="2"/>
          </p:cNvCxnSpPr>
          <p:nvPr/>
        </p:nvCxnSpPr>
        <p:spPr>
          <a:xfrm flipV="1">
            <a:off x="2119242" y="558682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90" name="Parallelogram 8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8" name="Oval 97"/>
          <p:cNvSpPr/>
          <p:nvPr/>
        </p:nvSpPr>
        <p:spPr>
          <a:xfrm>
            <a:off x="1977614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endCxn id="98" idx="2"/>
          </p:cNvCxnSpPr>
          <p:nvPr/>
        </p:nvCxnSpPr>
        <p:spPr>
          <a:xfrm flipV="1">
            <a:off x="1824773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2283375" y="613950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>
            <a:endCxn id="100" idx="2"/>
          </p:cNvCxnSpPr>
          <p:nvPr/>
        </p:nvCxnSpPr>
        <p:spPr>
          <a:xfrm flipV="1">
            <a:off x="2130534" y="620954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1396437" y="276297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3" name="Oval 102"/>
          <p:cNvSpPr/>
          <p:nvPr/>
        </p:nvSpPr>
        <p:spPr>
          <a:xfrm>
            <a:off x="1440634" y="2813980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>
            <a:stCxn id="103" idx="6"/>
            <a:endCxn id="105" idx="2"/>
          </p:cNvCxnSpPr>
          <p:nvPr/>
        </p:nvCxnSpPr>
        <p:spPr>
          <a:xfrm flipV="1">
            <a:off x="1580720" y="2880735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1686610" y="28106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966322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>
            <a:endCxn id="106" idx="2"/>
          </p:cNvCxnSpPr>
          <p:nvPr/>
        </p:nvCxnSpPr>
        <p:spPr>
          <a:xfrm flipV="1">
            <a:off x="1813481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272083" y="281874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8" idx="2"/>
          </p:cNvCxnSpPr>
          <p:nvPr/>
        </p:nvCxnSpPr>
        <p:spPr>
          <a:xfrm flipV="1">
            <a:off x="2119242" y="288879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4047555" y="594265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50301" y="3517661"/>
            <a:ext cx="2006211" cy="19473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4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Concurrent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Synch with upstream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branch </a:t>
            </a:r>
            <a:r>
              <a:rPr lang="en-US" sz="1600" i="1" dirty="0"/>
              <a:t>feature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checkout </a:t>
            </a:r>
            <a:r>
              <a:rPr lang="en-US" sz="1600" i="1" dirty="0"/>
              <a:t>feature</a:t>
            </a:r>
          </a:p>
          <a:p>
            <a:r>
              <a:rPr lang="en-US" sz="1600" i="1" dirty="0"/>
              <a:t>Modify feature</a:t>
            </a:r>
          </a:p>
          <a:p>
            <a:r>
              <a:rPr lang="en-US" sz="1600" i="1" dirty="0"/>
              <a:t>Upstream modified too</a:t>
            </a:r>
          </a:p>
          <a:p>
            <a:r>
              <a:rPr lang="en-US" sz="1600" i="1" dirty="0"/>
              <a:t>Commit changes to feature</a:t>
            </a:r>
          </a:p>
          <a:p>
            <a:r>
              <a:rPr lang="en-US" sz="1600" dirty="0" err="1"/>
              <a:t>git</a:t>
            </a:r>
            <a:r>
              <a:rPr lang="en-US" sz="1600" dirty="0"/>
              <a:t> push origin </a:t>
            </a:r>
            <a:r>
              <a:rPr lang="en-US" sz="1600" i="1" dirty="0"/>
              <a:t>feature</a:t>
            </a:r>
          </a:p>
          <a:p>
            <a:r>
              <a:rPr lang="en-US" sz="1600" dirty="0"/>
              <a:t>Issue Pull Request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1396438" y="6099113"/>
            <a:ext cx="1253993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Master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946286" y="5649711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upstream/master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498934" y="614300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</p:cNvCxnSpPr>
          <p:nvPr/>
        </p:nvCxnSpPr>
        <p:spPr>
          <a:xfrm flipV="1">
            <a:off x="1639020" y="620976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Curved Right Arrow 73"/>
          <p:cNvSpPr/>
          <p:nvPr/>
        </p:nvSpPr>
        <p:spPr>
          <a:xfrm flipV="1">
            <a:off x="964162" y="5415299"/>
            <a:ext cx="418293" cy="923734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11143" y="5755137"/>
            <a:ext cx="791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merge</a:t>
            </a:r>
          </a:p>
        </p:txBody>
      </p:sp>
      <p:sp>
        <p:nvSpPr>
          <p:cNvPr id="63" name="Oval 62"/>
          <p:cNvSpPr/>
          <p:nvPr/>
        </p:nvSpPr>
        <p:spPr>
          <a:xfrm>
            <a:off x="1749207" y="61485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96626" y="3155612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304322" y="292223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Arrow 71"/>
          <p:cNvSpPr/>
          <p:nvPr/>
        </p:nvSpPr>
        <p:spPr>
          <a:xfrm rot="18951212">
            <a:off x="2255470" y="3809235"/>
            <a:ext cx="2795872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fetch</a:t>
            </a:r>
          </a:p>
        </p:txBody>
      </p:sp>
      <p:sp>
        <p:nvSpPr>
          <p:cNvPr id="73" name="Oval 72"/>
          <p:cNvSpPr/>
          <p:nvPr/>
        </p:nvSpPr>
        <p:spPr>
          <a:xfrm>
            <a:off x="8483042" y="342099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21866</TotalTime>
  <Words>1767</Words>
  <Application>Microsoft Macintosh PowerPoint</Application>
  <PresentationFormat>On-screen Show (4:3)</PresentationFormat>
  <Paragraphs>399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News Gothic MT</vt:lpstr>
      <vt:lpstr>Wingdings 2</vt:lpstr>
      <vt:lpstr>Breeze</vt:lpstr>
      <vt:lpstr>A Git/GitHub Workflow</vt:lpstr>
      <vt:lpstr>Fork / Clone</vt:lpstr>
      <vt:lpstr>Branch / Checkout</vt:lpstr>
      <vt:lpstr>Status / Add / Commit</vt:lpstr>
      <vt:lpstr>Push / Pull Request</vt:lpstr>
      <vt:lpstr>Remote Add / Fetch</vt:lpstr>
      <vt:lpstr>Merge / Push</vt:lpstr>
      <vt:lpstr>Delete</vt:lpstr>
      <vt:lpstr>Concurrent Changes</vt:lpstr>
      <vt:lpstr>Synch Upstream Changes</vt:lpstr>
      <vt:lpstr>Rebase</vt:lpstr>
      <vt:lpstr>Merge Tool (diffmerge)</vt:lpstr>
      <vt:lpstr>Rebase Continue</vt:lpstr>
      <vt:lpstr>Credits</vt:lpstr>
    </vt:vector>
  </TitlesOfParts>
  <Company>Dickinson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Microsoft Office User</cp:lastModifiedBy>
  <cp:revision>163</cp:revision>
  <cp:lastPrinted>2017-09-18T14:56:19Z</cp:lastPrinted>
  <dcterms:created xsi:type="dcterms:W3CDTF">2016-09-13T18:37:45Z</dcterms:created>
  <dcterms:modified xsi:type="dcterms:W3CDTF">2018-09-09T19:17:46Z</dcterms:modified>
</cp:coreProperties>
</file>