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1" r:id="rId6"/>
    <p:sldId id="262" r:id="rId7"/>
    <p:sldId id="265" r:id="rId8"/>
    <p:sldId id="274" r:id="rId9"/>
    <p:sldId id="276" r:id="rId10"/>
    <p:sldId id="258" r:id="rId11"/>
    <p:sldId id="259" r:id="rId12"/>
    <p:sldId id="260" r:id="rId13"/>
    <p:sldId id="263" r:id="rId14"/>
    <p:sldId id="273" r:id="rId15"/>
    <p:sldId id="272" r:id="rId16"/>
    <p:sldId id="277" r:id="rId17"/>
    <p:sldId id="278" r:id="rId18"/>
    <p:sldId id="270" r:id="rId19"/>
    <p:sldId id="279" r:id="rId20"/>
    <p:sldId id="264" r:id="rId21"/>
    <p:sldId id="266" r:id="rId22"/>
    <p:sldId id="267" r:id="rId23"/>
    <p:sldId id="268" r:id="rId24"/>
  </p:sldIdLst>
  <p:sldSz cx="12192000" cy="6858000"/>
  <p:notesSz cx="6858000" cy="9144000"/>
  <p:embeddedFontLst>
    <p:embeddedFont>
      <p:font typeface="Calibri" panose="020F0502020204030204"/>
      <p:regular r:id="rId28"/>
    </p:embeddedFont>
    <p:embeddedFont>
      <p:font typeface="Marcellus" panose="020E0602050203020307"/>
      <p:regular r:id="rId29"/>
    </p:embeddedFont>
    <p:embeddedFont>
      <p:font typeface="Fira Sans" panose="020B0503050000020004"/>
      <p:regular r:id="rId30"/>
      <p:bold r:id="rId31"/>
      <p:italic r:id="rId32"/>
      <p:boldItalic r:id="rId33"/>
    </p:embeddedFont>
    <p:embeddedFont>
      <p:font typeface="Fira Sans" panose="020B05030500000200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E571D2-7641-4874-8C07-14464FB4CF3E}"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EB"/>
          </a:solidFill>
        </a:fill>
      </a:tcStyle>
    </a:wholeTbl>
    <a:band1H>
      <a:tcStyle>
        <a:tcBdr/>
        <a:fill>
          <a:solidFill>
            <a:srgbClr val="CBDDD5"/>
          </a:solidFill>
        </a:fill>
      </a:tcStyle>
    </a:band1H>
    <a:band2H>
      <a:tcStyle>
        <a:tcBdr/>
      </a:tcStyle>
    </a:band2H>
    <a:band1V>
      <a:tcStyle>
        <a:tcBdr/>
        <a:fill>
          <a:solidFill>
            <a:srgbClr val="CBDDD5"/>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5" d="100"/>
          <a:sy n="55" d="100"/>
        </p:scale>
        <p:origin x="840" y="42"/>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10.fntdata"/><Relationship Id="rId36" Type="http://schemas.openxmlformats.org/officeDocument/2006/relationships/font" Target="fonts/font9.fntdata"/><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5" name="Google Shape;15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9" name="Google Shape;17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8" name="Google Shape;18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7" name="Google Shape;19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10000"/>
              <a:buFont typeface="Marcellus" panose="020E0602050203020307"/>
              <a:buNone/>
            </a:pPr>
            <a:r>
              <a:rPr lang="en-US" dirty="0">
                <a:solidFill>
                  <a:srgbClr val="C00000"/>
                </a:solidFill>
                <a:latin typeface="Marcellus" panose="020E0602050203020307"/>
                <a:ea typeface="Marcellus" panose="020E0602050203020307"/>
                <a:cs typeface="Marcellus" panose="020E0602050203020307"/>
                <a:sym typeface="Marcellus" panose="020E0602050203020307"/>
              </a:rPr>
              <a:t>Unveiling Urban Crime Patterns: A Hybrid Approach Using DBSCAN Clustering and Hierarchical Clustering</a:t>
            </a:r>
            <a:endParaRPr sz="4000" dirty="0"/>
          </a:p>
        </p:txBody>
      </p:sp>
      <p:sp>
        <p:nvSpPr>
          <p:cNvPr id="85" name="Google Shape;85;p13"/>
          <p:cNvSpPr txBox="1">
            <a:spLocks noGrp="1"/>
          </p:cNvSpPr>
          <p:nvPr>
            <p:ph type="body" idx="1"/>
          </p:nvPr>
        </p:nvSpPr>
        <p:spPr>
          <a:xfrm>
            <a:off x="838200" y="1825625"/>
            <a:ext cx="10515600" cy="4005196"/>
          </a:xfrm>
          <a:prstGeom prst="rect">
            <a:avLst/>
          </a:prstGeom>
          <a:noFill/>
          <a:ln>
            <a:noFill/>
          </a:ln>
        </p:spPr>
        <p:txBody>
          <a:bodyPr spcFirstLastPara="1" wrap="square" lIns="91425" tIns="45700" rIns="91425" bIns="45700" anchor="t" anchorCtr="0">
            <a:normAutofit/>
          </a:bodyPr>
          <a:lstStyle/>
          <a:p>
            <a:pPr marL="228600" lvl="0" indent="-50800" algn="ctr" rtl="0">
              <a:lnSpc>
                <a:spcPct val="90000"/>
              </a:lnSpc>
              <a:spcBef>
                <a:spcPts val="0"/>
              </a:spcBef>
              <a:spcAft>
                <a:spcPts val="0"/>
              </a:spcAft>
              <a:buClr>
                <a:schemeClr val="dk1"/>
              </a:buClr>
              <a:buSzPts val="2800"/>
              <a:buNone/>
            </a:pPr>
            <a:endParaRPr b="1">
              <a:solidFill>
                <a:srgbClr val="262626"/>
              </a:solidFill>
              <a:latin typeface="Fira Sans" panose="020B0503050000020004"/>
              <a:ea typeface="Fira Sans" panose="020B0503050000020004"/>
              <a:cs typeface="Fira Sans" panose="020B0503050000020004"/>
              <a:sym typeface="Fira Sans" panose="020B0503050000020004"/>
            </a:endParaRPr>
          </a:p>
          <a:p>
            <a:pPr marL="0" lvl="0" indent="0" algn="ctr" rtl="0">
              <a:lnSpc>
                <a:spcPct val="90000"/>
              </a:lnSpc>
              <a:spcBef>
                <a:spcPts val="1000"/>
              </a:spcBef>
              <a:spcAft>
                <a:spcPts val="0"/>
              </a:spcAft>
              <a:buClr>
                <a:srgbClr val="262626"/>
              </a:buClr>
              <a:buSzPts val="2800"/>
              <a:buNone/>
            </a:pPr>
            <a:r>
              <a:rPr lang="en-US" b="1" dirty="0">
                <a:solidFill>
                  <a:srgbClr val="262626"/>
                </a:solidFill>
                <a:latin typeface="Fira Sans" panose="020B0503050000020004"/>
                <a:ea typeface="Fira Sans" panose="020B0503050000020004"/>
                <a:cs typeface="Fira Sans" panose="020B0503050000020004"/>
                <a:sym typeface="Fira Sans" panose="020B0503050000020004"/>
              </a:rPr>
              <a:t>Group 24</a:t>
            </a:r>
            <a:endParaRPr dirty="0"/>
          </a:p>
          <a:p>
            <a:pPr marL="0" lvl="0" indent="0" algn="ctr" rtl="0">
              <a:lnSpc>
                <a:spcPct val="90000"/>
              </a:lnSpc>
              <a:spcBef>
                <a:spcPts val="1000"/>
              </a:spcBef>
              <a:spcAft>
                <a:spcPts val="0"/>
              </a:spcAft>
              <a:buClr>
                <a:srgbClr val="262626"/>
              </a:buClr>
              <a:buSzPts val="2800"/>
              <a:buNone/>
            </a:pPr>
            <a:r>
              <a:rPr lang="en-US" b="1" dirty="0">
                <a:solidFill>
                  <a:srgbClr val="262626"/>
                </a:solidFill>
                <a:latin typeface="Fira Sans" panose="020B0503050000020004"/>
                <a:ea typeface="Fira Sans" panose="020B0503050000020004"/>
                <a:cs typeface="Fira Sans" panose="020B0503050000020004"/>
                <a:sym typeface="Fira Sans" panose="020B0503050000020004"/>
              </a:rPr>
              <a:t>Under the guidance of: Prof. Sagar Korde</a:t>
            </a:r>
            <a:endParaRPr b="1" dirty="0">
              <a:solidFill>
                <a:srgbClr val="262626"/>
              </a:solidFill>
              <a:latin typeface="Fira Sans" panose="020B0503050000020004"/>
              <a:ea typeface="Fira Sans" panose="020B0503050000020004"/>
              <a:cs typeface="Fira Sans" panose="020B0503050000020004"/>
              <a:sym typeface="Fira Sans" panose="020B0503050000020004"/>
            </a:endParaRPr>
          </a:p>
          <a:p>
            <a:pPr marL="0" lvl="0" indent="0" algn="ctr" rtl="0">
              <a:lnSpc>
                <a:spcPct val="90000"/>
              </a:lnSpc>
              <a:spcBef>
                <a:spcPts val="1000"/>
              </a:spcBef>
              <a:spcAft>
                <a:spcPts val="0"/>
              </a:spcAft>
              <a:buClr>
                <a:srgbClr val="262626"/>
              </a:buClr>
              <a:buSzPts val="2800"/>
              <a:buNone/>
            </a:pPr>
            <a:r>
              <a:rPr lang="en-US" dirty="0">
                <a:solidFill>
                  <a:srgbClr val="262626"/>
                </a:solidFill>
                <a:latin typeface="Fira Sans" panose="020B0503050000020004"/>
                <a:ea typeface="Fira Sans" panose="020B0503050000020004"/>
                <a:cs typeface="Fira Sans" panose="020B0503050000020004"/>
                <a:sym typeface="Fira Sans" panose="020B0503050000020004"/>
              </a:rPr>
              <a:t>16010421084 – </a:t>
            </a:r>
            <a:r>
              <a:rPr lang="en-US" dirty="0" err="1">
                <a:solidFill>
                  <a:srgbClr val="262626"/>
                </a:solidFill>
                <a:latin typeface="Fira Sans" panose="020B0503050000020004"/>
                <a:ea typeface="Fira Sans" panose="020B0503050000020004"/>
                <a:cs typeface="Fira Sans" panose="020B0503050000020004"/>
                <a:sym typeface="Fira Sans" panose="020B0503050000020004"/>
              </a:rPr>
              <a:t>Sharandeep</a:t>
            </a:r>
            <a:r>
              <a:rPr lang="en-US" dirty="0">
                <a:solidFill>
                  <a:srgbClr val="262626"/>
                </a:solidFill>
                <a:latin typeface="Fira Sans" panose="020B0503050000020004"/>
                <a:ea typeface="Fira Sans" panose="020B0503050000020004"/>
                <a:cs typeface="Fira Sans" panose="020B0503050000020004"/>
                <a:sym typeface="Fira Sans" panose="020B0503050000020004"/>
              </a:rPr>
              <a:t> Singh Rajpal</a:t>
            </a:r>
            <a:endParaRPr dirty="0">
              <a:solidFill>
                <a:srgbClr val="262626"/>
              </a:solidFill>
              <a:latin typeface="Fira Sans" panose="020B0503050000020004"/>
              <a:ea typeface="Fira Sans" panose="020B0503050000020004"/>
              <a:cs typeface="Fira Sans" panose="020B0503050000020004"/>
              <a:sym typeface="Fira Sans" panose="020B0503050000020004"/>
            </a:endParaRPr>
          </a:p>
          <a:p>
            <a:pPr marL="0" lvl="0" indent="0" algn="ctr" rtl="0">
              <a:lnSpc>
                <a:spcPct val="90000"/>
              </a:lnSpc>
              <a:spcBef>
                <a:spcPts val="1000"/>
              </a:spcBef>
              <a:spcAft>
                <a:spcPts val="0"/>
              </a:spcAft>
              <a:buClr>
                <a:srgbClr val="262626"/>
              </a:buClr>
              <a:buSzPts val="2800"/>
              <a:buNone/>
            </a:pPr>
            <a:r>
              <a:rPr lang="en-US" dirty="0">
                <a:solidFill>
                  <a:srgbClr val="262626"/>
                </a:solidFill>
                <a:latin typeface="Fira Sans" panose="020B0503050000020004"/>
                <a:ea typeface="Fira Sans" panose="020B0503050000020004"/>
                <a:cs typeface="Fira Sans" panose="020B0503050000020004"/>
                <a:sym typeface="Fira Sans" panose="020B0503050000020004"/>
              </a:rPr>
              <a:t>16010421088 – Sahil Samant</a:t>
            </a:r>
            <a:endParaRPr dirty="0"/>
          </a:p>
          <a:p>
            <a:pPr marL="0" indent="0" algn="ctr">
              <a:buClr>
                <a:srgbClr val="262626"/>
              </a:buClr>
              <a:buSzPts val="2800"/>
              <a:buNone/>
            </a:pPr>
            <a:r>
              <a:rPr lang="en-US" dirty="0">
                <a:solidFill>
                  <a:srgbClr val="262626"/>
                </a:solidFill>
                <a:latin typeface="Fira Sans" panose="020B0503050000020004"/>
                <a:ea typeface="Fira Sans" panose="020B0503050000020004"/>
                <a:cs typeface="Fira Sans" panose="020B0503050000020004"/>
                <a:sym typeface="Fira Sans" panose="020B0503050000020004"/>
              </a:rPr>
              <a:t>16010421089 – Aditya </a:t>
            </a:r>
            <a:r>
              <a:rPr lang="en-US" dirty="0" err="1">
                <a:solidFill>
                  <a:srgbClr val="262626"/>
                </a:solidFill>
                <a:latin typeface="Fira Sans" panose="020B0503050000020004"/>
                <a:ea typeface="Fira Sans" panose="020B0503050000020004"/>
                <a:cs typeface="Fira Sans" panose="020B0503050000020004"/>
                <a:sym typeface="Fira Sans" panose="020B0503050000020004"/>
              </a:rPr>
              <a:t>Sanap</a:t>
            </a:r>
            <a:r>
              <a:rPr lang="en-US" dirty="0">
                <a:solidFill>
                  <a:srgbClr val="262626"/>
                </a:solidFill>
                <a:latin typeface="Fira Sans" panose="020B0503050000020004"/>
                <a:ea typeface="Fira Sans" panose="020B0503050000020004"/>
                <a:cs typeface="Fira Sans" panose="020B0503050000020004"/>
                <a:sym typeface="Fira Sans" panose="020B0503050000020004"/>
              </a:rPr>
              <a:t> </a:t>
            </a:r>
            <a:endParaRPr dirty="0">
              <a:solidFill>
                <a:srgbClr val="262626"/>
              </a:solidFill>
              <a:latin typeface="Fira Sans" panose="020B0503050000020004"/>
              <a:ea typeface="Fira Sans" panose="020B0503050000020004"/>
              <a:cs typeface="Fira Sans" panose="020B0503050000020004"/>
              <a:sym typeface="Fira Sans" panose="020B0503050000020004"/>
            </a:endParaRPr>
          </a:p>
          <a:p>
            <a:pPr marL="0" lvl="0" indent="0" algn="ctr" rtl="0">
              <a:lnSpc>
                <a:spcPct val="90000"/>
              </a:lnSpc>
              <a:spcBef>
                <a:spcPts val="1000"/>
              </a:spcBef>
              <a:spcAft>
                <a:spcPts val="0"/>
              </a:spcAft>
              <a:buClr>
                <a:srgbClr val="262626"/>
              </a:buClr>
              <a:buSzPts val="2800"/>
              <a:buNone/>
            </a:pPr>
            <a:r>
              <a:rPr lang="en-US" dirty="0">
                <a:solidFill>
                  <a:srgbClr val="262626"/>
                </a:solidFill>
                <a:latin typeface="Fira Sans" panose="020B0503050000020004"/>
                <a:ea typeface="Fira Sans" panose="020B0503050000020004"/>
                <a:cs typeface="Fira Sans" panose="020B0503050000020004"/>
                <a:sym typeface="Fira Sans" panose="020B0503050000020004"/>
              </a:rPr>
              <a:t>16010421098 – Rahil Shaikh</a:t>
            </a:r>
            <a:endParaRPr dirty="0">
              <a:solidFill>
                <a:srgbClr val="262626"/>
              </a:solidFill>
              <a:latin typeface="Fira Sans" panose="020B0503050000020004"/>
              <a:ea typeface="Fira Sans" panose="020B0503050000020004"/>
              <a:cs typeface="Fira Sans" panose="020B0503050000020004"/>
              <a:sym typeface="Fira Sans" panose="020B0503050000020004"/>
            </a:endParaRPr>
          </a:p>
        </p:txBody>
      </p:sp>
      <p:pic>
        <p:nvPicPr>
          <p:cNvPr id="86" name="Google Shape;86;p13"/>
          <p:cNvPicPr preferRelativeResize="0"/>
          <p:nvPr/>
        </p:nvPicPr>
        <p:blipFill rotWithShape="1">
          <a:blip r:embed="rId1"/>
          <a:srcRect/>
          <a:stretch>
            <a:fillRect/>
          </a:stretch>
        </p:blipFill>
        <p:spPr>
          <a:xfrm>
            <a:off x="605" y="2219"/>
            <a:ext cx="566958" cy="6855781"/>
          </a:xfrm>
          <a:prstGeom prst="rect">
            <a:avLst/>
          </a:prstGeom>
          <a:noFill/>
          <a:ln>
            <a:noFill/>
          </a:ln>
        </p:spPr>
      </p:pic>
      <p:pic>
        <p:nvPicPr>
          <p:cNvPr id="87" name="Google Shape;87;p13"/>
          <p:cNvPicPr preferRelativeResize="0"/>
          <p:nvPr/>
        </p:nvPicPr>
        <p:blipFill rotWithShape="1">
          <a:blip r:embed="rId2"/>
          <a:srcRect/>
          <a:stretch>
            <a:fillRect/>
          </a:stretch>
        </p:blipFill>
        <p:spPr>
          <a:xfrm>
            <a:off x="567563" y="0"/>
            <a:ext cx="209677" cy="5440680"/>
          </a:xfrm>
          <a:prstGeom prst="rect">
            <a:avLst/>
          </a:prstGeom>
          <a:noFill/>
          <a:ln>
            <a:noFill/>
          </a:ln>
        </p:spPr>
      </p:pic>
      <p:pic>
        <p:nvPicPr>
          <p:cNvPr id="88" name="Google Shape;88;p13" descr="A picture containing drawing&#10;&#10;Description automatically generated"/>
          <p:cNvPicPr preferRelativeResize="0"/>
          <p:nvPr/>
        </p:nvPicPr>
        <p:blipFill rotWithShape="1">
          <a:blip r:embed="rId3"/>
          <a:srcRect/>
          <a:stretch>
            <a:fillRect/>
          </a:stretch>
        </p:blipFill>
        <p:spPr>
          <a:xfrm>
            <a:off x="777240" y="5828983"/>
            <a:ext cx="2655568" cy="663892"/>
          </a:xfrm>
          <a:prstGeom prst="rect">
            <a:avLst/>
          </a:prstGeom>
          <a:noFill/>
          <a:ln>
            <a:noFill/>
          </a:ln>
        </p:spPr>
      </p:pic>
      <p:pic>
        <p:nvPicPr>
          <p:cNvPr id="89" name="Google Shape;89;p13" descr="A close up of a sign&#10;&#10;Description automatically generated"/>
          <p:cNvPicPr preferRelativeResize="0"/>
          <p:nvPr/>
        </p:nvPicPr>
        <p:blipFill rotWithShape="1">
          <a:blip r:embed="rId4"/>
          <a:srcRect/>
          <a:stretch>
            <a:fillRect/>
          </a:stretch>
        </p:blipFill>
        <p:spPr>
          <a:xfrm>
            <a:off x="11364686" y="0"/>
            <a:ext cx="865414" cy="6474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aphicFrame>
        <p:nvGraphicFramePr>
          <p:cNvPr id="121" name="Google Shape;121;p17"/>
          <p:cNvGraphicFramePr/>
          <p:nvPr/>
        </p:nvGraphicFramePr>
        <p:xfrm>
          <a:off x="1411071" y="1443335"/>
          <a:ext cx="8969261" cy="4450100"/>
        </p:xfrm>
        <a:graphic>
          <a:graphicData uri="http://schemas.openxmlformats.org/drawingml/2006/table">
            <a:tbl>
              <a:tblPr firstRow="1" bandRow="1">
                <a:noFill/>
                <a:tableStyleId>{E9E571D2-7641-4874-8C07-14464FB4CF3E}</a:tableStyleId>
              </a:tblPr>
              <a:tblGrid>
                <a:gridCol w="620335"/>
                <a:gridCol w="1769831"/>
                <a:gridCol w="1769831"/>
                <a:gridCol w="1929498"/>
                <a:gridCol w="1439883"/>
                <a:gridCol w="1439883"/>
              </a:tblGrid>
              <a:tr h="327900">
                <a:tc>
                  <a:txBody>
                    <a:bodyPr/>
                    <a:lstStyle/>
                    <a:p>
                      <a:pPr marL="0" marR="0" lvl="0" indent="0" algn="ctr" rtl="0">
                        <a:spcBef>
                          <a:spcPts val="0"/>
                        </a:spcBef>
                        <a:spcAft>
                          <a:spcPts val="0"/>
                        </a:spcAft>
                        <a:buNone/>
                      </a:pPr>
                      <a:r>
                        <a:rPr lang="en-US" sz="1400" dirty="0">
                          <a:latin typeface="Fira Sans" panose="020B0503050000020004"/>
                          <a:ea typeface="Fira Sans" panose="020B0503050000020004"/>
                          <a:cs typeface="Fira Sans" panose="020B0503050000020004"/>
                          <a:sym typeface="Fira Sans" panose="020B0503050000020004"/>
                        </a:rPr>
                        <a:t>Sr .No</a:t>
                      </a:r>
                      <a:endParaRPr sz="14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400" dirty="0">
                          <a:latin typeface="Fira Sans" panose="020B0503050000020004"/>
                          <a:ea typeface="Fira Sans" panose="020B0503050000020004"/>
                          <a:cs typeface="Fira Sans" panose="020B0503050000020004"/>
                          <a:sym typeface="Fira Sans" panose="020B0503050000020004"/>
                        </a:rPr>
                        <a:t>Title</a:t>
                      </a:r>
                      <a:endParaRPr sz="14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smtClean="0">
                          <a:latin typeface="Fira Sans" panose="020B0503050000020004"/>
                          <a:ea typeface="Fira Sans" panose="020B0503050000020004"/>
                          <a:cs typeface="Fira Sans" panose="020B0503050000020004"/>
                        </a:rPr>
                        <a:t>Publication Year</a:t>
                      </a:r>
                      <a:endParaRPr lang="en-US" sz="1400" dirty="0" smtClean="0">
                        <a:latin typeface="Fira Sans" panose="020B0503050000020004"/>
                        <a:ea typeface="Fira Sans" panose="020B0503050000020004"/>
                        <a:cs typeface="Fira Sans" panose="020B0503050000020004"/>
                        <a:sym typeface="Fira Sans" panose="020B0503050000020004"/>
                      </a:endParaRPr>
                    </a:p>
                    <a:p>
                      <a:pPr marL="0" marR="0" lvl="0" indent="0" algn="ctr" rtl="0">
                        <a:spcBef>
                          <a:spcPts val="0"/>
                        </a:spcBef>
                        <a:spcAft>
                          <a:spcPts val="0"/>
                        </a:spcAft>
                        <a:buNone/>
                      </a:pPr>
                      <a:endParaRPr sz="14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400" dirty="0">
                          <a:latin typeface="Fira Sans" panose="020B0503050000020004"/>
                          <a:ea typeface="Fira Sans" panose="020B0503050000020004"/>
                          <a:cs typeface="Fira Sans" panose="020B0503050000020004"/>
                          <a:sym typeface="Fira Sans" panose="020B0503050000020004"/>
                        </a:rPr>
                        <a:t>Goal</a:t>
                      </a:r>
                      <a:endParaRPr sz="14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400" dirty="0">
                          <a:latin typeface="Fira Sans" panose="020B0503050000020004"/>
                          <a:ea typeface="Fira Sans" panose="020B0503050000020004"/>
                          <a:cs typeface="Fira Sans" panose="020B0503050000020004"/>
                          <a:sym typeface="Fira Sans" panose="020B0503050000020004"/>
                        </a:rPr>
                        <a:t>Result</a:t>
                      </a:r>
                      <a:endParaRPr sz="14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400" dirty="0">
                          <a:latin typeface="Fira Sans" panose="020B0503050000020004"/>
                          <a:ea typeface="Fira Sans" panose="020B0503050000020004"/>
                          <a:cs typeface="Fira Sans" panose="020B0503050000020004"/>
                          <a:sym typeface="Fira Sans" panose="020B0503050000020004"/>
                        </a:rPr>
                        <a:t>Limitations</a:t>
                      </a:r>
                      <a:endParaRPr sz="14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r>
              <a:tr h="2699700">
                <a:tc>
                  <a:txBody>
                    <a:bodyPr/>
                    <a:lstStyle/>
                    <a:p>
                      <a:pPr marL="0" marR="0" lvl="0" indent="0" algn="ctr" rtl="0">
                        <a:spcBef>
                          <a:spcPts val="0"/>
                        </a:spcBef>
                        <a:spcAft>
                          <a:spcPts val="0"/>
                        </a:spcAft>
                        <a:buNone/>
                      </a:pPr>
                      <a:r>
                        <a:rPr lang="en-US" sz="1800" dirty="0">
                          <a:latin typeface="Fira Sans" panose="020B0503050000020004"/>
                          <a:ea typeface="Fira Sans" panose="020B0503050000020004"/>
                          <a:cs typeface="Fira Sans" panose="020B0503050000020004"/>
                          <a:sym typeface="Fira Sans" panose="020B0503050000020004"/>
                        </a:rPr>
                        <a:t>5.</a:t>
                      </a:r>
                      <a:endParaRPr sz="18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Fira Sans" panose="020B0503050000020004"/>
                        <a:buNone/>
                      </a:pPr>
                      <a:r>
                        <a:rPr lang="en-US" sz="1800" dirty="0">
                          <a:latin typeface="Fira Sans" panose="020B0503050000020004"/>
                          <a:ea typeface="Fira Sans" panose="020B0503050000020004"/>
                          <a:cs typeface="Fira Sans" panose="020B0503050000020004"/>
                          <a:sym typeface="Fira Sans" panose="020B0503050000020004"/>
                        </a:rPr>
                        <a:t>An Improvement of DBSCAN Algorithm to Analyze Cluster for Large Datasets</a:t>
                      </a:r>
                      <a:endParaRPr sz="1800" dirty="0">
                        <a:latin typeface="Fira Sans" panose="020B0503050000020004"/>
                        <a:ea typeface="Fira Sans" panose="020B0503050000020004"/>
                        <a:cs typeface="Fira Sans" panose="020B0503050000020004"/>
                        <a:sym typeface="Fira Sans" panose="020B0503050000020004"/>
                      </a:endParaRPr>
                    </a:p>
                    <a:p>
                      <a:pPr marL="0" marR="0" lvl="0" indent="0" algn="ctr" rtl="0">
                        <a:spcBef>
                          <a:spcPts val="0"/>
                        </a:spcBef>
                        <a:spcAft>
                          <a:spcPts val="0"/>
                        </a:spcAft>
                        <a:buNone/>
                      </a:pPr>
                      <a:endParaRPr sz="18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800" b="0" i="0" dirty="0" smtClean="0">
                          <a:solidFill>
                            <a:schemeClr val="dk1"/>
                          </a:solidFill>
                          <a:latin typeface="Fira Sans" panose="020B0503050000020004"/>
                          <a:ea typeface="Fira Sans" panose="020B0503050000020004"/>
                          <a:cs typeface="Fira Sans" panose="020B0503050000020004"/>
                        </a:rPr>
                        <a:t>      IEEE 2019</a:t>
                      </a:r>
                      <a:endParaRPr sz="18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800" b="0" i="0" dirty="0" smtClean="0">
                          <a:solidFill>
                            <a:schemeClr val="dk1"/>
                          </a:solidFill>
                          <a:latin typeface="Fira Sans" panose="020B0503050000020004"/>
                          <a:ea typeface="Fira Sans" panose="020B0503050000020004"/>
                          <a:cs typeface="Fira Sans" panose="020B0503050000020004"/>
                          <a:sym typeface="Fira Sans" panose="020B0503050000020004"/>
                        </a:rPr>
                        <a:t>Enhancing DBSCAN algorithm for analyzing clusters in large datasets by automating parameter selection and evaluating its performance across different datasets.</a:t>
                      </a:r>
                      <a:endParaRPr sz="18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800" b="0" i="0" dirty="0">
                          <a:solidFill>
                            <a:schemeClr val="dk1"/>
                          </a:solidFill>
                          <a:latin typeface="Fira Sans" panose="020B0503050000020004"/>
                          <a:ea typeface="Fira Sans" panose="020B0503050000020004"/>
                          <a:cs typeface="Fira Sans" panose="020B0503050000020004"/>
                          <a:sym typeface="Fira Sans" panose="020B0503050000020004"/>
                        </a:rPr>
                        <a:t>Enhanced DBSCAN efficiently handles large datasets, forming clusters with increased dataset size and computational time.</a:t>
                      </a:r>
                      <a:endParaRPr sz="18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800" b="0" i="0" dirty="0">
                          <a:solidFill>
                            <a:schemeClr val="dk1"/>
                          </a:solidFill>
                          <a:latin typeface="Fira Sans" panose="020B0503050000020004"/>
                          <a:ea typeface="Fira Sans" panose="020B0503050000020004"/>
                          <a:cs typeface="Fira Sans" panose="020B0503050000020004"/>
                          <a:sym typeface="Fira Sans" panose="020B0503050000020004"/>
                        </a:rPr>
                        <a:t>Paper's main drawback: manual parameter setup for Epsilon and Minimum Points is difficult; algorithm lacks full scalability solutions.</a:t>
                      </a:r>
                      <a:endParaRPr sz="18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r>
            </a:tbl>
          </a:graphicData>
        </a:graphic>
      </p:graphicFrame>
      <p:pic>
        <p:nvPicPr>
          <p:cNvPr id="122" name="Google Shape;122;p17"/>
          <p:cNvPicPr preferRelativeResize="0"/>
          <p:nvPr/>
        </p:nvPicPr>
        <p:blipFill rotWithShape="1">
          <a:blip r:embed="rId1"/>
          <a:srcRect/>
          <a:stretch>
            <a:fillRect/>
          </a:stretch>
        </p:blipFill>
        <p:spPr>
          <a:xfrm>
            <a:off x="11040979" y="0"/>
            <a:ext cx="1151021" cy="6855781"/>
          </a:xfrm>
          <a:prstGeom prst="rect">
            <a:avLst/>
          </a:prstGeom>
          <a:noFill/>
          <a:ln>
            <a:noFill/>
          </a:ln>
        </p:spPr>
      </p:pic>
      <p:pic>
        <p:nvPicPr>
          <p:cNvPr id="123" name="Google Shape;123;p17" descr="A picture containing drawing&#10;&#10;Description automatically generated"/>
          <p:cNvPicPr preferRelativeResize="0"/>
          <p:nvPr/>
        </p:nvPicPr>
        <p:blipFill rotWithShape="1">
          <a:blip r:embed="rId2"/>
          <a:srcRect/>
          <a:stretch>
            <a:fillRect/>
          </a:stretch>
        </p:blipFill>
        <p:spPr>
          <a:xfrm>
            <a:off x="0" y="0"/>
            <a:ext cx="3245736" cy="811434"/>
          </a:xfrm>
          <a:prstGeom prst="rect">
            <a:avLst/>
          </a:prstGeom>
          <a:noFill/>
          <a:ln>
            <a:noFill/>
          </a:ln>
        </p:spPr>
      </p:pic>
      <p:pic>
        <p:nvPicPr>
          <p:cNvPr id="124" name="Google Shape;124;p17" descr="A close up of a sign&#10;&#10;Description automatically generated"/>
          <p:cNvPicPr preferRelativeResize="0"/>
          <p:nvPr/>
        </p:nvPicPr>
        <p:blipFill rotWithShape="1">
          <a:blip r:embed="rId3"/>
          <a:srcRect/>
          <a:stretch>
            <a:fillRect/>
          </a:stretch>
        </p:blipFill>
        <p:spPr>
          <a:xfrm>
            <a:off x="11040979" y="0"/>
            <a:ext cx="1189121" cy="647487"/>
          </a:xfrm>
          <a:prstGeom prst="rect">
            <a:avLst/>
          </a:prstGeom>
          <a:noFill/>
          <a:ln>
            <a:noFill/>
          </a:ln>
        </p:spPr>
      </p:pic>
      <p:sp>
        <p:nvSpPr>
          <p:cNvPr id="125" name="Google Shape;125;p17"/>
          <p:cNvSpPr txBox="1">
            <a:spLocks noGrp="1"/>
          </p:cNvSpPr>
          <p:nvPr>
            <p:ph type="title"/>
          </p:nvPr>
        </p:nvSpPr>
        <p:spPr>
          <a:xfrm>
            <a:off x="3779519" y="1"/>
            <a:ext cx="4232367" cy="8882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600"/>
              <a:buFont typeface="Marcellus" panose="020E0602050203020307"/>
              <a:buNone/>
            </a:pP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Literature Survey</a:t>
            </a:r>
            <a:endParaRPr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1868805" y="-59690"/>
            <a:ext cx="7231380" cy="99504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panose="020E0602050203020307"/>
              <a:buNone/>
            </a:pPr>
            <a:r>
              <a:rPr lang="en-US" sz="3200" dirty="0">
                <a:solidFill>
                  <a:srgbClr val="C00000"/>
                </a:solidFill>
                <a:latin typeface="Marcellus" panose="020E0602050203020307"/>
                <a:ea typeface="Marcellus" panose="020E0602050203020307"/>
                <a:cs typeface="Marcellus" panose="020E0602050203020307"/>
                <a:sym typeface="Marcellus" panose="020E0602050203020307"/>
              </a:rPr>
              <a:t>                 </a:t>
            </a: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Methodologies</a:t>
            </a:r>
            <a:endParaRPr sz="3600" dirty="0"/>
          </a:p>
        </p:txBody>
      </p:sp>
      <p:sp>
        <p:nvSpPr>
          <p:cNvPr id="149" name="Google Shape;149;p20"/>
          <p:cNvSpPr txBox="1"/>
          <p:nvPr/>
        </p:nvSpPr>
        <p:spPr>
          <a:xfrm>
            <a:off x="327660" y="811530"/>
            <a:ext cx="10314940" cy="6045200"/>
          </a:xfrm>
          <a:prstGeom prst="rect">
            <a:avLst/>
          </a:prstGeom>
          <a:noFill/>
          <a:ln>
            <a:noFill/>
          </a:ln>
        </p:spPr>
        <p:txBody>
          <a:bodyPr spcFirstLastPara="1" wrap="square" lIns="91425" tIns="45700" rIns="91425" bIns="45700" anchor="t" anchorCtr="0">
            <a:noAutofit/>
          </a:bodyPr>
          <a:lstStyle/>
          <a:p>
            <a:pPr marL="228600" indent="-228600">
              <a:buClr>
                <a:schemeClr val="dk1"/>
              </a:buClr>
              <a:buSzPct val="100000"/>
              <a:buFont typeface="Arial" panose="020B0604020202020204"/>
              <a:buChar char="•"/>
            </a:pPr>
            <a:r>
              <a:rPr lang="en-US" sz="1600" b="1" i="0" u="none" strike="noStrike" cap="none">
                <a:solidFill>
                  <a:schemeClr val="dk1"/>
                </a:solidFill>
                <a:ea typeface="Fira Sans" panose="020B0503050000020004"/>
                <a:cs typeface="Fira Sans" panose="020B0503050000020004"/>
                <a:sym typeface="Fira Sans" panose="020B0503050000020004"/>
              </a:rPr>
              <a:t>Data Retrieval and Preparation:</a:t>
            </a:r>
            <a:r>
              <a:rPr lang="en-US" sz="1600" i="0" u="none" strike="noStrike" cap="none">
                <a:solidFill>
                  <a:schemeClr val="dk1"/>
                </a:solidFill>
                <a:ea typeface="Fira Sans" panose="020B0503050000020004"/>
                <a:cs typeface="Fira Sans" panose="020B0503050000020004"/>
                <a:sym typeface="Fira Sans" panose="020B0503050000020004"/>
              </a:rPr>
              <a:t> Utilize Py2neo library to connect to Neo4j Aura database, retrieve crime data via Cypher query, and extract relevant attributes, storing them in a pandas DataFrame.</a:t>
            </a: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r>
              <a:rPr lang="en-US" sz="1600" b="1" i="0" u="none" strike="noStrike" cap="none">
                <a:solidFill>
                  <a:schemeClr val="dk1"/>
                </a:solidFill>
                <a:ea typeface="Fira Sans" panose="020B0503050000020004"/>
                <a:cs typeface="Fira Sans" panose="020B0503050000020004"/>
                <a:sym typeface="Fira Sans" panose="020B0503050000020004"/>
              </a:rPr>
              <a:t>DBSCAN Clustering:</a:t>
            </a:r>
            <a:r>
              <a:rPr lang="en-US" sz="1600" i="0" u="none" strike="noStrike" cap="none">
                <a:solidFill>
                  <a:schemeClr val="dk1"/>
                </a:solidFill>
                <a:ea typeface="Fira Sans" panose="020B0503050000020004"/>
                <a:cs typeface="Fira Sans" panose="020B0503050000020004"/>
                <a:sym typeface="Fira Sans" panose="020B0503050000020004"/>
              </a:rPr>
              <a:t> Instantiate a DBSCAN clustering object with specified parameters (e.g., epsilon=0.2, min_samples=5) to identify spatial clusters of crime incidents, fitting the model to latitude and longitude coordinates and assigning cluster labels.</a:t>
            </a: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r>
              <a:rPr lang="en-US" sz="1600" b="1" i="0" u="none" strike="noStrike" cap="none">
                <a:solidFill>
                  <a:schemeClr val="dk1"/>
                </a:solidFill>
                <a:ea typeface="Fira Sans" panose="020B0503050000020004"/>
                <a:cs typeface="Fira Sans" panose="020B0503050000020004"/>
                <a:sym typeface="Fira Sans" panose="020B0503050000020004"/>
              </a:rPr>
              <a:t>Hierarchical Clustering:</a:t>
            </a:r>
            <a:r>
              <a:rPr lang="en-US" sz="1600" i="0" u="none" strike="noStrike" cap="none">
                <a:solidFill>
                  <a:schemeClr val="dk1"/>
                </a:solidFill>
                <a:ea typeface="Fira Sans" panose="020B0503050000020004"/>
                <a:cs typeface="Fira Sans" panose="020B0503050000020004"/>
                <a:sym typeface="Fira Sans" panose="020B0503050000020004"/>
              </a:rPr>
              <a:t> Initialize an AgglomerativeClustering object with a predefined number of clusters (e.g., n_clusters=5) and linkage method ('ward'), training the model on latitude and longitude coordinates and assigning cluster labels.</a:t>
            </a: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r>
              <a:rPr lang="en-US" sz="1600" b="1" i="0" u="none" strike="noStrike" cap="none">
                <a:solidFill>
                  <a:schemeClr val="dk1"/>
                </a:solidFill>
                <a:ea typeface="Fira Sans" panose="020B0503050000020004"/>
                <a:cs typeface="Fira Sans" panose="020B0503050000020004"/>
                <a:sym typeface="Fira Sans" panose="020B0503050000020004"/>
              </a:rPr>
              <a:t>Hybrid Clustering:</a:t>
            </a:r>
            <a:r>
              <a:rPr lang="en-US" sz="1600" i="0" u="none" strike="noStrike" cap="none">
                <a:solidFill>
                  <a:schemeClr val="dk1"/>
                </a:solidFill>
                <a:ea typeface="Fira Sans" panose="020B0503050000020004"/>
                <a:cs typeface="Fira Sans" panose="020B0503050000020004"/>
                <a:sym typeface="Fira Sans" panose="020B0503050000020004"/>
              </a:rPr>
              <a:t> Merge DBSCAN and Hierarchical Clustering results, defining hybrid cluster labels based on predetermined criteria and updating the DataFrame accordingly.</a:t>
            </a: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r>
              <a:rPr lang="en-US" sz="1600" b="1" i="0" u="none" strike="noStrike" cap="none">
                <a:solidFill>
                  <a:schemeClr val="dk1"/>
                </a:solidFill>
                <a:ea typeface="Fira Sans" panose="020B0503050000020004"/>
                <a:cs typeface="Fira Sans" panose="020B0503050000020004"/>
                <a:sym typeface="Fira Sans" panose="020B0503050000020004"/>
              </a:rPr>
              <a:t>Update Neo4j Aura DB:</a:t>
            </a:r>
            <a:r>
              <a:rPr lang="en-US" sz="1600" i="0" u="none" strike="noStrike" cap="none">
                <a:solidFill>
                  <a:schemeClr val="dk1"/>
                </a:solidFill>
                <a:ea typeface="Fira Sans" panose="020B0503050000020004"/>
                <a:cs typeface="Fira Sans" panose="020B0503050000020004"/>
                <a:sym typeface="Fira Sans" panose="020B0503050000020004"/>
              </a:rPr>
              <a:t> Iterate through the DataFrame, updating the Neo4j Aura database with hybrid cluster information for each crime incident via Cypher queries, matching crime nodes based on case number and setting cluster properties.</a:t>
            </a: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r>
              <a:rPr lang="en-US" sz="1600" b="1" i="0" u="none" strike="noStrike" cap="none">
                <a:solidFill>
                  <a:schemeClr val="dk1"/>
                </a:solidFill>
                <a:ea typeface="Fira Sans" panose="020B0503050000020004"/>
                <a:cs typeface="Fira Sans" panose="020B0503050000020004"/>
                <a:sym typeface="Fira Sans" panose="020B0503050000020004"/>
              </a:rPr>
              <a:t>Visualization:</a:t>
            </a:r>
            <a:r>
              <a:rPr lang="en-US" sz="1600" i="0" u="none" strike="noStrike" cap="none">
                <a:solidFill>
                  <a:schemeClr val="dk1"/>
                </a:solidFill>
                <a:ea typeface="Fira Sans" panose="020B0503050000020004"/>
                <a:cs typeface="Fira Sans" panose="020B0503050000020004"/>
                <a:sym typeface="Fira Sans" panose="020B0503050000020004"/>
              </a:rPr>
              <a:t> Plot crime clusters on a scatter plot using Matplotlib and Seaborn, color-coding clusters for easy interpretation.Create an interactive map using Folium to visualize crime incidents, with markers indicating each incident and color-coded by hybrid cluster label, enhancing visualization.</a:t>
            </a: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r>
              <a:rPr lang="en-US" sz="1600" b="1" i="0" u="none" strike="noStrike" cap="none">
                <a:solidFill>
                  <a:schemeClr val="dk1"/>
                </a:solidFill>
                <a:ea typeface="Fira Sans" panose="020B0503050000020004"/>
                <a:cs typeface="Fira Sans" panose="020B0503050000020004"/>
                <a:sym typeface="Fira Sans" panose="020B0503050000020004"/>
              </a:rPr>
              <a:t>Export and Sharing:</a:t>
            </a:r>
            <a:r>
              <a:rPr lang="en-US" sz="1600" i="0" u="none" strike="noStrike" cap="none">
                <a:solidFill>
                  <a:schemeClr val="dk1"/>
                </a:solidFill>
                <a:ea typeface="Fira Sans" panose="020B0503050000020004"/>
                <a:cs typeface="Fira Sans" panose="020B0503050000020004"/>
                <a:sym typeface="Fira Sans" panose="020B0503050000020004"/>
              </a:rPr>
              <a:t> Save the interactive map as an HTML file using Folium's save() method, ensuring compatibility across different web browsers and platforms for easy sharing and distribution.</a:t>
            </a: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endParaRPr lang="en-US" sz="1600" i="0" u="none" strike="noStrike" cap="none">
              <a:solidFill>
                <a:schemeClr val="dk1"/>
              </a:solidFill>
              <a:ea typeface="Fira Sans" panose="020B0503050000020004"/>
              <a:cs typeface="Fira Sans" panose="020B0503050000020004"/>
              <a:sym typeface="Fira Sans" panose="020B0503050000020004"/>
            </a:endParaRPr>
          </a:p>
          <a:p>
            <a:pPr marL="228600" indent="-228600">
              <a:buClr>
                <a:schemeClr val="dk1"/>
              </a:buClr>
              <a:buSzPct val="100000"/>
              <a:buFont typeface="Arial" panose="020B0604020202020204"/>
              <a:buChar char="•"/>
            </a:pPr>
            <a:endParaRPr lang="en-US" sz="1600" i="0" u="none" strike="noStrike" cap="none">
              <a:solidFill>
                <a:schemeClr val="dk1"/>
              </a:solidFill>
              <a:ea typeface="Fira Sans" panose="020B0503050000020004"/>
              <a:cs typeface="Fira Sans" panose="020B0503050000020004"/>
              <a:sym typeface="Fira Sans" panose="020B0503050000020004"/>
            </a:endParaRPr>
          </a:p>
        </p:txBody>
      </p:sp>
      <p:pic>
        <p:nvPicPr>
          <p:cNvPr id="150" name="Google Shape;150;p20" descr="A picture containing drawing&#10;&#10;Description automatically generated"/>
          <p:cNvPicPr preferRelativeResize="0"/>
          <p:nvPr/>
        </p:nvPicPr>
        <p:blipFill rotWithShape="1">
          <a:blip r:embed="rId1"/>
          <a:srcRect/>
          <a:stretch>
            <a:fillRect/>
          </a:stretch>
        </p:blipFill>
        <p:spPr>
          <a:xfrm>
            <a:off x="0" y="0"/>
            <a:ext cx="3245736" cy="811434"/>
          </a:xfrm>
          <a:prstGeom prst="rect">
            <a:avLst/>
          </a:prstGeom>
          <a:noFill/>
          <a:ln>
            <a:noFill/>
          </a:ln>
        </p:spPr>
      </p:pic>
      <p:pic>
        <p:nvPicPr>
          <p:cNvPr id="151" name="Google Shape;151;p20"/>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152" name="Google Shape;152;p20" descr="A close up of a sign&#10;&#10;Description automatically generated"/>
          <p:cNvPicPr preferRelativeResize="0"/>
          <p:nvPr/>
        </p:nvPicPr>
        <p:blipFill rotWithShape="1">
          <a:blip r:embed="rId3"/>
          <a:srcRect/>
          <a:stretch>
            <a:fillRect/>
          </a:stretch>
        </p:blipFill>
        <p:spPr>
          <a:xfrm>
            <a:off x="11040979" y="0"/>
            <a:ext cx="1189121" cy="6474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3953690" y="-31377"/>
            <a:ext cx="2952207" cy="10743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panose="020E0602050203020307"/>
              <a:buNone/>
            </a:pPr>
            <a:r>
              <a:rPr lang="en-US" sz="3200" dirty="0" smtClean="0">
                <a:solidFill>
                  <a:srgbClr val="C00000"/>
                </a:solidFill>
                <a:latin typeface="Marcellus" panose="020E0602050203020307"/>
                <a:ea typeface="Marcellus" panose="020E0602050203020307"/>
                <a:cs typeface="Marcellus" panose="020E0602050203020307"/>
                <a:sym typeface="Marcellus" panose="020E0602050203020307"/>
              </a:rPr>
              <a:t>      </a:t>
            </a:r>
            <a:r>
              <a:rPr lang="en-US" sz="3200" dirty="0">
                <a:solidFill>
                  <a:srgbClr val="C00000"/>
                </a:solidFill>
                <a:latin typeface="Marcellus" panose="020E0602050203020307"/>
                <a:ea typeface="Marcellus" panose="020E0602050203020307"/>
                <a:cs typeface="Marcellus" panose="020E0602050203020307"/>
                <a:sym typeface="Marcellus" panose="020E0602050203020307"/>
              </a:rPr>
              <a:t>	</a:t>
            </a:r>
            <a:r>
              <a:rPr lang="en-US" sz="3600" dirty="0" smtClean="0">
                <a:solidFill>
                  <a:srgbClr val="C00000"/>
                </a:solidFill>
                <a:latin typeface="Marcellus" panose="020E0602050203020307"/>
                <a:ea typeface="Marcellus" panose="020E0602050203020307"/>
                <a:cs typeface="Marcellus" panose="020E0602050203020307"/>
                <a:sym typeface="Marcellus" panose="020E0602050203020307"/>
              </a:rPr>
              <a:t>Results</a:t>
            </a:r>
            <a:endParaRPr sz="3600" dirty="0"/>
          </a:p>
        </p:txBody>
      </p:sp>
      <p:sp>
        <p:nvSpPr>
          <p:cNvPr id="149" name="Google Shape;149;p20"/>
          <p:cNvSpPr txBox="1"/>
          <p:nvPr/>
        </p:nvSpPr>
        <p:spPr>
          <a:xfrm>
            <a:off x="581621" y="1572003"/>
            <a:ext cx="10315074" cy="4487031"/>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ct val="100000"/>
              <a:buFont typeface="Arial" panose="020B0604020202020204"/>
              <a:buChar char="•"/>
            </a:pPr>
            <a:endParaRPr sz="2200" b="0" i="0" u="none" strike="noStrike" cap="none" dirty="0">
              <a:solidFill>
                <a:schemeClr val="dk1"/>
              </a:solidFill>
              <a:latin typeface="Fira Sans" panose="020B0503050000020004"/>
              <a:ea typeface="Fira Sans" panose="020B0503050000020004"/>
              <a:cs typeface="Fira Sans" panose="020B0503050000020004"/>
              <a:sym typeface="Fira Sans" panose="020B0503050000020004"/>
            </a:endParaRPr>
          </a:p>
        </p:txBody>
      </p:sp>
      <p:pic>
        <p:nvPicPr>
          <p:cNvPr id="150" name="Google Shape;150;p20" descr="A picture containing drawing&#10;&#10;Description automatically generated"/>
          <p:cNvPicPr preferRelativeResize="0"/>
          <p:nvPr/>
        </p:nvPicPr>
        <p:blipFill rotWithShape="1">
          <a:blip r:embed="rId1"/>
          <a:srcRect/>
          <a:stretch>
            <a:fillRect/>
          </a:stretch>
        </p:blipFill>
        <p:spPr>
          <a:xfrm>
            <a:off x="0" y="24790"/>
            <a:ext cx="3245736" cy="811434"/>
          </a:xfrm>
          <a:prstGeom prst="rect">
            <a:avLst/>
          </a:prstGeom>
          <a:noFill/>
          <a:ln>
            <a:noFill/>
          </a:ln>
        </p:spPr>
      </p:pic>
      <p:pic>
        <p:nvPicPr>
          <p:cNvPr id="151" name="Google Shape;151;p20"/>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152" name="Google Shape;152;p20" descr="A close up of a sign&#10;&#10;Description automatically generated"/>
          <p:cNvPicPr preferRelativeResize="0"/>
          <p:nvPr/>
        </p:nvPicPr>
        <p:blipFill rotWithShape="1">
          <a:blip r:embed="rId3"/>
          <a:srcRect/>
          <a:stretch>
            <a:fillRect/>
          </a:stretch>
        </p:blipFill>
        <p:spPr>
          <a:xfrm>
            <a:off x="11040979" y="0"/>
            <a:ext cx="1189121" cy="647487"/>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0502" y="1140974"/>
            <a:ext cx="7825243" cy="4918060"/>
          </a:xfrm>
          <a:prstGeom prst="rect">
            <a:avLst/>
          </a:prstGeom>
        </p:spPr>
      </p:pic>
      <p:sp>
        <p:nvSpPr>
          <p:cNvPr id="9" name="Google Shape;148;p20"/>
          <p:cNvSpPr txBox="1"/>
          <p:nvPr/>
        </p:nvSpPr>
        <p:spPr>
          <a:xfrm>
            <a:off x="143691" y="3231691"/>
            <a:ext cx="2821577" cy="39239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uClr>
                <a:srgbClr val="C00000"/>
              </a:buClr>
              <a:buSzPts val="3200"/>
              <a:buFont typeface="Marcellus" panose="020E0602050203020307"/>
              <a:buNone/>
            </a:pPr>
            <a:r>
              <a:rPr lang="en-US" sz="2000" dirty="0" smtClean="0">
                <a:solidFill>
                  <a:srgbClr val="C00000"/>
                </a:solidFill>
                <a:latin typeface="Marcellus" panose="020E0602050203020307"/>
                <a:ea typeface="Marcellus" panose="020E0602050203020307"/>
                <a:cs typeface="Marcellus" panose="020E0602050203020307"/>
                <a:sym typeface="Marcellus" panose="020E0602050203020307"/>
              </a:rPr>
              <a:t>   Data Model made in Neo4j</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1549484" y="-257065"/>
            <a:ext cx="72315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panose="020E0602050203020307"/>
              <a:buNone/>
            </a:pPr>
            <a:r>
              <a:rPr lang="en-US" sz="3200" dirty="0">
                <a:solidFill>
                  <a:srgbClr val="C00000"/>
                </a:solidFill>
                <a:latin typeface="Marcellus" panose="020E0602050203020307"/>
                <a:ea typeface="Marcellus" panose="020E0602050203020307"/>
                <a:cs typeface="Marcellus" panose="020E0602050203020307"/>
                <a:sym typeface="Marcellus" panose="020E0602050203020307"/>
              </a:rPr>
              <a:t>                 	</a:t>
            </a: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Results</a:t>
            </a:r>
            <a:endParaRPr sz="3200" dirty="0"/>
          </a:p>
        </p:txBody>
      </p:sp>
      <p:sp>
        <p:nvSpPr>
          <p:cNvPr id="149" name="Google Shape;149;p20"/>
          <p:cNvSpPr txBox="1"/>
          <p:nvPr/>
        </p:nvSpPr>
        <p:spPr>
          <a:xfrm>
            <a:off x="581621" y="1572003"/>
            <a:ext cx="10315074" cy="4487031"/>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ct val="100000"/>
              <a:buFont typeface="Arial" panose="020B0604020202020204"/>
              <a:buChar char="•"/>
            </a:pPr>
            <a:endParaRPr sz="2200" b="0" i="0" u="none" strike="noStrike" cap="none" dirty="0">
              <a:solidFill>
                <a:schemeClr val="dk1"/>
              </a:solidFill>
              <a:latin typeface="Fira Sans" panose="020B0503050000020004"/>
              <a:ea typeface="Fira Sans" panose="020B0503050000020004"/>
              <a:cs typeface="Fira Sans" panose="020B0503050000020004"/>
              <a:sym typeface="Fira Sans" panose="020B0503050000020004"/>
            </a:endParaRPr>
          </a:p>
        </p:txBody>
      </p:sp>
      <p:pic>
        <p:nvPicPr>
          <p:cNvPr id="150" name="Google Shape;150;p20" descr="A picture containing drawing&#10;&#10;Description automatically generated"/>
          <p:cNvPicPr preferRelativeResize="0"/>
          <p:nvPr/>
        </p:nvPicPr>
        <p:blipFill rotWithShape="1">
          <a:blip r:embed="rId1"/>
          <a:srcRect/>
          <a:stretch>
            <a:fillRect/>
          </a:stretch>
        </p:blipFill>
        <p:spPr>
          <a:xfrm>
            <a:off x="0" y="0"/>
            <a:ext cx="3245736" cy="811434"/>
          </a:xfrm>
          <a:prstGeom prst="rect">
            <a:avLst/>
          </a:prstGeom>
          <a:noFill/>
          <a:ln>
            <a:noFill/>
          </a:ln>
        </p:spPr>
      </p:pic>
      <p:pic>
        <p:nvPicPr>
          <p:cNvPr id="151" name="Google Shape;151;p20"/>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152" name="Google Shape;152;p20" descr="A close up of a sign&#10;&#10;Description automatically generated"/>
          <p:cNvPicPr preferRelativeResize="0"/>
          <p:nvPr/>
        </p:nvPicPr>
        <p:blipFill rotWithShape="1">
          <a:blip r:embed="rId3"/>
          <a:srcRect/>
          <a:stretch>
            <a:fillRect/>
          </a:stretch>
        </p:blipFill>
        <p:spPr>
          <a:xfrm>
            <a:off x="11040979" y="0"/>
            <a:ext cx="1189121" cy="647487"/>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2346" y="1081868"/>
            <a:ext cx="7306491" cy="4907498"/>
          </a:xfrm>
          <a:prstGeom prst="rect">
            <a:avLst/>
          </a:prstGeom>
        </p:spPr>
      </p:pic>
      <p:sp>
        <p:nvSpPr>
          <p:cNvPr id="8" name="Google Shape;148;p20"/>
          <p:cNvSpPr txBox="1"/>
          <p:nvPr/>
        </p:nvSpPr>
        <p:spPr>
          <a:xfrm>
            <a:off x="138055" y="2869058"/>
            <a:ext cx="3763385" cy="10672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rgbClr val="C00000"/>
              </a:buClr>
              <a:buSzPts val="3200"/>
              <a:buFont typeface="Marcellus" panose="020E0602050203020307"/>
              <a:buNone/>
            </a:pPr>
            <a:r>
              <a:rPr lang="en-US" sz="2400" dirty="0" smtClean="0">
                <a:solidFill>
                  <a:srgbClr val="C00000"/>
                </a:solidFill>
                <a:latin typeface="Marcellus" panose="020E0602050203020307"/>
                <a:ea typeface="Marcellus" panose="020E0602050203020307"/>
                <a:cs typeface="Marcellus" panose="020E0602050203020307"/>
                <a:sym typeface="Marcellus" panose="020E0602050203020307"/>
              </a:rPr>
              <a:t>Neo4j Model Visualized </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1771810" y="-257065"/>
            <a:ext cx="6441311"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panose="020E0602050203020307"/>
              <a:buNone/>
            </a:pPr>
            <a:r>
              <a:rPr lang="en-US" sz="3200" b="1" dirty="0">
                <a:solidFill>
                  <a:srgbClr val="C00000"/>
                </a:solidFill>
                <a:latin typeface="Marcellus" panose="020E0602050203020307"/>
                <a:ea typeface="Marcellus" panose="020E0602050203020307"/>
                <a:cs typeface="Marcellus" panose="020E0602050203020307"/>
                <a:sym typeface="Marcellus" panose="020E0602050203020307"/>
              </a:rPr>
              <a:t>                	</a:t>
            </a: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Results</a:t>
            </a:r>
            <a:endParaRPr sz="3200" dirty="0"/>
          </a:p>
        </p:txBody>
      </p:sp>
      <p:pic>
        <p:nvPicPr>
          <p:cNvPr id="150" name="Google Shape;150;p20" descr="A picture containing drawing&#10;&#10;Description automatically generated"/>
          <p:cNvPicPr preferRelativeResize="0"/>
          <p:nvPr/>
        </p:nvPicPr>
        <p:blipFill rotWithShape="1">
          <a:blip r:embed="rId1"/>
          <a:srcRect/>
          <a:stretch>
            <a:fillRect/>
          </a:stretch>
        </p:blipFill>
        <p:spPr>
          <a:xfrm>
            <a:off x="0" y="0"/>
            <a:ext cx="3245736" cy="811434"/>
          </a:xfrm>
          <a:prstGeom prst="rect">
            <a:avLst/>
          </a:prstGeom>
          <a:noFill/>
          <a:ln>
            <a:noFill/>
          </a:ln>
        </p:spPr>
      </p:pic>
      <p:pic>
        <p:nvPicPr>
          <p:cNvPr id="151" name="Google Shape;151;p20"/>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152" name="Google Shape;152;p20" descr="A close up of a sign&#10;&#10;Description automatically generated"/>
          <p:cNvPicPr preferRelativeResize="0"/>
          <p:nvPr/>
        </p:nvPicPr>
        <p:blipFill rotWithShape="1">
          <a:blip r:embed="rId3"/>
          <a:srcRect/>
          <a:stretch>
            <a:fillRect/>
          </a:stretch>
        </p:blipFill>
        <p:spPr>
          <a:xfrm>
            <a:off x="11040980" y="0"/>
            <a:ext cx="1146788" cy="647487"/>
          </a:xfrm>
          <a:prstGeom prst="rect">
            <a:avLst/>
          </a:prstGeom>
          <a:noFill/>
          <a:ln>
            <a:noFill/>
          </a:ln>
        </p:spPr>
      </p:pic>
      <p:sp>
        <p:nvSpPr>
          <p:cNvPr id="5" name="Google Shape;148;p20"/>
          <p:cNvSpPr txBox="1"/>
          <p:nvPr/>
        </p:nvSpPr>
        <p:spPr>
          <a:xfrm>
            <a:off x="318523" y="2914062"/>
            <a:ext cx="3252201"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dirty="0">
                <a:solidFill>
                  <a:srgbClr val="C00000"/>
                </a:solidFill>
                <a:latin typeface="Marcellus" panose="020E0602050203020307"/>
              </a:rPr>
              <a:t>DBSCAN Clustering</a:t>
            </a:r>
            <a:endParaRPr lang="en-US" sz="3600" dirty="0"/>
          </a:p>
        </p:txBody>
      </p:sp>
      <p:pic>
        <p:nvPicPr>
          <p:cNvPr id="2" name="Picture 1"/>
          <p:cNvPicPr>
            <a:picLocks noChangeAspect="1"/>
          </p:cNvPicPr>
          <p:nvPr/>
        </p:nvPicPr>
        <p:blipFill>
          <a:blip r:embed="rId4"/>
          <a:stretch>
            <a:fillRect/>
          </a:stretch>
        </p:blipFill>
        <p:spPr>
          <a:xfrm>
            <a:off x="3245736" y="647487"/>
            <a:ext cx="7641868" cy="60702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2527918" y="-200073"/>
            <a:ext cx="6441311" cy="1325563"/>
          </a:xfrm>
          <a:prstGeom prst="rect">
            <a:avLst/>
          </a:prstGeom>
          <a:noFill/>
          <a:ln>
            <a:noFill/>
          </a:ln>
        </p:spPr>
        <p:txBody>
          <a:bodyPr spcFirstLastPara="1" wrap="square" lIns="91425" tIns="45700" rIns="91425" bIns="45700" anchor="ctr" anchorCtr="0">
            <a:normAutofit/>
          </a:bodyPr>
          <a:lstStyle/>
          <a:p>
            <a:pPr>
              <a:buClr>
                <a:srgbClr val="C00000"/>
              </a:buClr>
              <a:buSzPts val="3200"/>
            </a:pPr>
            <a:r>
              <a:rPr lang="en-US" sz="3200" b="1" dirty="0">
                <a:solidFill>
                  <a:srgbClr val="C00000"/>
                </a:solidFill>
                <a:latin typeface="Marcellus" panose="020E0602050203020307"/>
                <a:ea typeface="Marcellus" panose="020E0602050203020307"/>
                <a:cs typeface="Marcellus" panose="020E0602050203020307"/>
                <a:sym typeface="Marcellus" panose="020E0602050203020307"/>
              </a:rPr>
              <a:t>                	</a:t>
            </a: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Results</a:t>
            </a:r>
            <a:endParaRPr lang="en-US" sz="3200" dirty="0"/>
          </a:p>
        </p:txBody>
      </p:sp>
      <p:pic>
        <p:nvPicPr>
          <p:cNvPr id="150" name="Google Shape;150;p20" descr="A picture containing drawing&#10;&#10;Description automatically generated"/>
          <p:cNvPicPr preferRelativeResize="0"/>
          <p:nvPr/>
        </p:nvPicPr>
        <p:blipFill rotWithShape="1">
          <a:blip r:embed="rId1"/>
          <a:srcRect/>
          <a:stretch>
            <a:fillRect/>
          </a:stretch>
        </p:blipFill>
        <p:spPr>
          <a:xfrm>
            <a:off x="0" y="0"/>
            <a:ext cx="3245736" cy="811434"/>
          </a:xfrm>
          <a:prstGeom prst="rect">
            <a:avLst/>
          </a:prstGeom>
          <a:noFill/>
          <a:ln>
            <a:noFill/>
          </a:ln>
        </p:spPr>
      </p:pic>
      <p:pic>
        <p:nvPicPr>
          <p:cNvPr id="151" name="Google Shape;151;p20"/>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152" name="Google Shape;152;p20" descr="A close up of a sign&#10;&#10;Description automatically generated"/>
          <p:cNvPicPr preferRelativeResize="0"/>
          <p:nvPr/>
        </p:nvPicPr>
        <p:blipFill rotWithShape="1">
          <a:blip r:embed="rId3"/>
          <a:srcRect/>
          <a:stretch>
            <a:fillRect/>
          </a:stretch>
        </p:blipFill>
        <p:spPr>
          <a:xfrm>
            <a:off x="11040980" y="0"/>
            <a:ext cx="1146788" cy="647487"/>
          </a:xfrm>
          <a:prstGeom prst="rect">
            <a:avLst/>
          </a:prstGeom>
          <a:noFill/>
          <a:ln>
            <a:noFill/>
          </a:ln>
        </p:spPr>
      </p:pic>
      <p:sp>
        <p:nvSpPr>
          <p:cNvPr id="5" name="Google Shape;148;p20"/>
          <p:cNvSpPr txBox="1"/>
          <p:nvPr/>
        </p:nvSpPr>
        <p:spPr>
          <a:xfrm>
            <a:off x="300246" y="2765108"/>
            <a:ext cx="360497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rgbClr val="C00000"/>
              </a:buClr>
              <a:buSzPts val="3200"/>
            </a:pPr>
            <a:r>
              <a:rPr lang="en-US" sz="2400" dirty="0">
                <a:solidFill>
                  <a:srgbClr val="C00000"/>
                </a:solidFill>
                <a:latin typeface="Marcellus" panose="020E0602050203020307"/>
              </a:rPr>
              <a:t>Hierarchical Clustering</a:t>
            </a:r>
            <a:endParaRPr lang="en-US" sz="2400" dirty="0">
              <a:solidFill>
                <a:srgbClr val="C00000"/>
              </a:solidFill>
              <a:latin typeface="Marcellus" panose="020E0602050203020307"/>
            </a:endParaRPr>
          </a:p>
        </p:txBody>
      </p:sp>
      <p:pic>
        <p:nvPicPr>
          <p:cNvPr id="2" name="Picture 1" descr="A diagram of a number of colored dots&#10;&#10;Description automatically generated"/>
          <p:cNvPicPr>
            <a:picLocks noChangeAspect="1"/>
          </p:cNvPicPr>
          <p:nvPr/>
        </p:nvPicPr>
        <p:blipFill>
          <a:blip r:embed="rId4"/>
          <a:stretch>
            <a:fillRect/>
          </a:stretch>
        </p:blipFill>
        <p:spPr>
          <a:xfrm>
            <a:off x="3644990" y="730620"/>
            <a:ext cx="7395988" cy="60420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2534973" y="-339039"/>
            <a:ext cx="6441311" cy="1325563"/>
          </a:xfrm>
          <a:prstGeom prst="rect">
            <a:avLst/>
          </a:prstGeom>
          <a:noFill/>
          <a:ln>
            <a:noFill/>
          </a:ln>
        </p:spPr>
        <p:txBody>
          <a:bodyPr spcFirstLastPara="1" wrap="square" lIns="91425" tIns="45700" rIns="91425" bIns="45700" anchor="ctr" anchorCtr="0">
            <a:normAutofit/>
          </a:bodyPr>
          <a:lstStyle/>
          <a:p>
            <a:pPr>
              <a:buClr>
                <a:srgbClr val="C00000"/>
              </a:buClr>
              <a:buSzPts val="3200"/>
            </a:pPr>
            <a:r>
              <a:rPr lang="en-US" sz="3200" dirty="0">
                <a:solidFill>
                  <a:srgbClr val="C00000"/>
                </a:solidFill>
                <a:latin typeface="Marcellus" panose="020E0602050203020307"/>
                <a:ea typeface="Marcellus" panose="020E0602050203020307"/>
                <a:cs typeface="Marcellus" panose="020E0602050203020307"/>
                <a:sym typeface="Marcellus" panose="020E0602050203020307"/>
              </a:rPr>
              <a:t>                	</a:t>
            </a: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Results</a:t>
            </a:r>
            <a:endParaRPr lang="en-US" sz="3200" dirty="0"/>
          </a:p>
        </p:txBody>
      </p:sp>
      <p:pic>
        <p:nvPicPr>
          <p:cNvPr id="150" name="Google Shape;150;p20" descr="A picture containing drawing&#10;&#10;Description automatically generated"/>
          <p:cNvPicPr preferRelativeResize="0"/>
          <p:nvPr/>
        </p:nvPicPr>
        <p:blipFill rotWithShape="1">
          <a:blip r:embed="rId1"/>
          <a:srcRect/>
          <a:stretch>
            <a:fillRect/>
          </a:stretch>
        </p:blipFill>
        <p:spPr>
          <a:xfrm>
            <a:off x="0" y="0"/>
            <a:ext cx="3245736" cy="811434"/>
          </a:xfrm>
          <a:prstGeom prst="rect">
            <a:avLst/>
          </a:prstGeom>
          <a:noFill/>
          <a:ln>
            <a:noFill/>
          </a:ln>
        </p:spPr>
      </p:pic>
      <p:pic>
        <p:nvPicPr>
          <p:cNvPr id="151" name="Google Shape;151;p20"/>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152" name="Google Shape;152;p20" descr="A close up of a sign&#10;&#10;Description automatically generated"/>
          <p:cNvPicPr preferRelativeResize="0"/>
          <p:nvPr/>
        </p:nvPicPr>
        <p:blipFill rotWithShape="1">
          <a:blip r:embed="rId3"/>
          <a:srcRect/>
          <a:stretch>
            <a:fillRect/>
          </a:stretch>
        </p:blipFill>
        <p:spPr>
          <a:xfrm>
            <a:off x="11040979" y="0"/>
            <a:ext cx="1160899" cy="647487"/>
          </a:xfrm>
          <a:prstGeom prst="rect">
            <a:avLst/>
          </a:prstGeom>
          <a:noFill/>
          <a:ln>
            <a:noFill/>
          </a:ln>
        </p:spPr>
      </p:pic>
      <p:sp>
        <p:nvSpPr>
          <p:cNvPr id="5" name="Google Shape;148;p20"/>
          <p:cNvSpPr txBox="1"/>
          <p:nvPr/>
        </p:nvSpPr>
        <p:spPr>
          <a:xfrm>
            <a:off x="124358" y="2349953"/>
            <a:ext cx="43810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rgbClr val="C00000"/>
              </a:buClr>
              <a:buSzPts val="3200"/>
            </a:pPr>
            <a:r>
              <a:rPr lang="en-US" sz="3200" dirty="0">
                <a:solidFill>
                  <a:srgbClr val="C00000"/>
                </a:solidFill>
                <a:latin typeface="Marcellus" panose="020E0602050203020307"/>
              </a:rPr>
              <a:t>Hybrid Clustering</a:t>
            </a:r>
            <a:endParaRPr lang="en-US" sz="3200" dirty="0">
              <a:solidFill>
                <a:srgbClr val="C00000"/>
              </a:solidFill>
              <a:latin typeface="Marcellus" panose="020E0602050203020307"/>
            </a:endParaRPr>
          </a:p>
        </p:txBody>
      </p:sp>
      <p:pic>
        <p:nvPicPr>
          <p:cNvPr id="6" name="Picture 5" descr="A map of a crime&#10;&#10;Description automatically generated"/>
          <p:cNvPicPr>
            <a:picLocks noChangeAspect="1"/>
          </p:cNvPicPr>
          <p:nvPr/>
        </p:nvPicPr>
        <p:blipFill>
          <a:blip r:embed="rId4"/>
          <a:stretch>
            <a:fillRect/>
          </a:stretch>
        </p:blipFill>
        <p:spPr>
          <a:xfrm>
            <a:off x="3787952" y="824264"/>
            <a:ext cx="6986764" cy="57598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2432428" y="-421987"/>
            <a:ext cx="6441311" cy="1325563"/>
          </a:xfrm>
          <a:prstGeom prst="rect">
            <a:avLst/>
          </a:prstGeom>
          <a:noFill/>
          <a:ln>
            <a:noFill/>
          </a:ln>
        </p:spPr>
        <p:txBody>
          <a:bodyPr spcFirstLastPara="1" wrap="square" lIns="91425" tIns="45700" rIns="91425" bIns="45700" anchor="ctr" anchorCtr="0">
            <a:normAutofit/>
          </a:bodyPr>
          <a:lstStyle/>
          <a:p>
            <a:pPr>
              <a:buClr>
                <a:srgbClr val="C00000"/>
              </a:buClr>
              <a:buSzPts val="3200"/>
            </a:pPr>
            <a:r>
              <a:rPr lang="en-US" sz="3200" b="1" dirty="0">
                <a:solidFill>
                  <a:srgbClr val="C00000"/>
                </a:solidFill>
                <a:latin typeface="Marcellus" panose="020E0602050203020307"/>
                <a:ea typeface="Marcellus" panose="020E0602050203020307"/>
                <a:cs typeface="Marcellus" panose="020E0602050203020307"/>
                <a:sym typeface="Marcellus" panose="020E0602050203020307"/>
              </a:rPr>
              <a:t>                	</a:t>
            </a: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Results</a:t>
            </a:r>
            <a:endParaRPr lang="en-US" sz="3200" dirty="0"/>
          </a:p>
        </p:txBody>
      </p:sp>
      <p:pic>
        <p:nvPicPr>
          <p:cNvPr id="150" name="Google Shape;150;p20" descr="A picture containing drawing&#10;&#10;Description automatically generated"/>
          <p:cNvPicPr preferRelativeResize="0"/>
          <p:nvPr/>
        </p:nvPicPr>
        <p:blipFill rotWithShape="1">
          <a:blip r:embed="rId1"/>
          <a:srcRect/>
          <a:stretch>
            <a:fillRect/>
          </a:stretch>
        </p:blipFill>
        <p:spPr>
          <a:xfrm>
            <a:off x="0" y="0"/>
            <a:ext cx="3245736" cy="811434"/>
          </a:xfrm>
          <a:prstGeom prst="rect">
            <a:avLst/>
          </a:prstGeom>
          <a:noFill/>
          <a:ln>
            <a:noFill/>
          </a:ln>
        </p:spPr>
      </p:pic>
      <p:pic>
        <p:nvPicPr>
          <p:cNvPr id="151" name="Google Shape;151;p20"/>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152" name="Google Shape;152;p20" descr="A close up of a sign&#10;&#10;Description automatically generated"/>
          <p:cNvPicPr preferRelativeResize="0"/>
          <p:nvPr/>
        </p:nvPicPr>
        <p:blipFill rotWithShape="1">
          <a:blip r:embed="rId3"/>
          <a:srcRect/>
          <a:stretch>
            <a:fillRect/>
          </a:stretch>
        </p:blipFill>
        <p:spPr>
          <a:xfrm>
            <a:off x="11040979" y="0"/>
            <a:ext cx="1151021" cy="647487"/>
          </a:xfrm>
          <a:prstGeom prst="rect">
            <a:avLst/>
          </a:prstGeom>
          <a:noFill/>
          <a:ln>
            <a:noFill/>
          </a:ln>
        </p:spPr>
      </p:pic>
      <p:pic>
        <p:nvPicPr>
          <p:cNvPr id="3" name="Picture 2" descr="A map of a city with red dots&#10;&#10;Description automatically generated"/>
          <p:cNvPicPr>
            <a:picLocks noChangeAspect="1"/>
          </p:cNvPicPr>
          <p:nvPr/>
        </p:nvPicPr>
        <p:blipFill>
          <a:blip r:embed="rId4"/>
          <a:stretch>
            <a:fillRect/>
          </a:stretch>
        </p:blipFill>
        <p:spPr>
          <a:xfrm>
            <a:off x="3970690" y="762883"/>
            <a:ext cx="6889397" cy="5868457"/>
          </a:xfrm>
          <a:prstGeom prst="rect">
            <a:avLst/>
          </a:prstGeom>
        </p:spPr>
      </p:pic>
      <p:sp>
        <p:nvSpPr>
          <p:cNvPr id="5" name="Google Shape;148;p20"/>
          <p:cNvSpPr txBox="1"/>
          <p:nvPr/>
        </p:nvSpPr>
        <p:spPr>
          <a:xfrm>
            <a:off x="529710" y="2581231"/>
            <a:ext cx="4310534"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rgbClr val="C00000"/>
              </a:buClr>
              <a:buSzPts val="3200"/>
            </a:pPr>
            <a:r>
              <a:rPr lang="en-US" sz="2400" dirty="0">
                <a:solidFill>
                  <a:srgbClr val="C00000"/>
                </a:solidFill>
                <a:latin typeface="Marcellus" panose="020E0602050203020307"/>
              </a:rPr>
              <a:t>Hybrid Clustering</a:t>
            </a:r>
            <a:endParaRPr lang="en-US" sz="2400" dirty="0">
              <a:solidFill>
                <a:srgbClr val="C00000"/>
              </a:solidFill>
              <a:latin typeface="Marcellus" panose="020E0602050203020307"/>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2313919" y="-195455"/>
            <a:ext cx="72315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panose="020E0602050203020307"/>
              <a:buNone/>
            </a:pPr>
            <a:r>
              <a:rPr lang="en-US" sz="3200" dirty="0">
                <a:solidFill>
                  <a:srgbClr val="C00000"/>
                </a:solidFill>
                <a:latin typeface="Marcellus" panose="020E0602050203020307"/>
                <a:ea typeface="Marcellus" panose="020E0602050203020307"/>
                <a:cs typeface="Marcellus" panose="020E0602050203020307"/>
                <a:sym typeface="Marcellus" panose="020E0602050203020307"/>
              </a:rPr>
              <a:t>                 </a:t>
            </a: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Timeline </a:t>
            </a:r>
            <a:endParaRPr sz="3200" dirty="0"/>
          </a:p>
        </p:txBody>
      </p:sp>
      <p:sp>
        <p:nvSpPr>
          <p:cNvPr id="158" name="Google Shape;158;p21"/>
          <p:cNvSpPr txBox="1"/>
          <p:nvPr/>
        </p:nvSpPr>
        <p:spPr>
          <a:xfrm>
            <a:off x="564204" y="1628283"/>
            <a:ext cx="10315074" cy="4487031"/>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9" name="Google Shape;159;p21" descr="A picture containing drawing&#10;&#10;Description automatically generated"/>
          <p:cNvPicPr preferRelativeResize="0"/>
          <p:nvPr/>
        </p:nvPicPr>
        <p:blipFill rotWithShape="1">
          <a:blip r:embed="rId1"/>
          <a:srcRect/>
          <a:stretch>
            <a:fillRect/>
          </a:stretch>
        </p:blipFill>
        <p:spPr>
          <a:xfrm>
            <a:off x="0" y="0"/>
            <a:ext cx="3245736" cy="811434"/>
          </a:xfrm>
          <a:prstGeom prst="rect">
            <a:avLst/>
          </a:prstGeom>
          <a:noFill/>
          <a:ln>
            <a:noFill/>
          </a:ln>
        </p:spPr>
      </p:pic>
      <p:pic>
        <p:nvPicPr>
          <p:cNvPr id="160" name="Google Shape;160;p21"/>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161" name="Google Shape;161;p21" descr="A close up of a sign&#10;&#10;Description automatically generated"/>
          <p:cNvPicPr preferRelativeResize="0"/>
          <p:nvPr/>
        </p:nvPicPr>
        <p:blipFill rotWithShape="1">
          <a:blip r:embed="rId3"/>
          <a:srcRect/>
          <a:stretch>
            <a:fillRect/>
          </a:stretch>
        </p:blipFill>
        <p:spPr>
          <a:xfrm>
            <a:off x="11040979" y="0"/>
            <a:ext cx="1151021" cy="647487"/>
          </a:xfrm>
          <a:prstGeom prst="rect">
            <a:avLst/>
          </a:prstGeom>
          <a:noFill/>
          <a:ln>
            <a:noFill/>
          </a:ln>
        </p:spPr>
      </p:pic>
      <p:pic>
        <p:nvPicPr>
          <p:cNvPr id="162" name="Google Shape;162;p21"/>
          <p:cNvPicPr preferRelativeResize="0"/>
          <p:nvPr/>
        </p:nvPicPr>
        <p:blipFill rotWithShape="1">
          <a:blip r:embed="rId4"/>
          <a:srcRect/>
          <a:stretch>
            <a:fillRect/>
          </a:stretch>
        </p:blipFill>
        <p:spPr>
          <a:xfrm>
            <a:off x="734904" y="1448783"/>
            <a:ext cx="9973674" cy="4793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2022934" y="-252196"/>
            <a:ext cx="7231533"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panose="020E0602050203020307"/>
              <a:buNone/>
            </a:pP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Conclusion</a:t>
            </a:r>
            <a:endParaRPr sz="3600" dirty="0"/>
          </a:p>
        </p:txBody>
      </p:sp>
      <p:pic>
        <p:nvPicPr>
          <p:cNvPr id="182" name="Google Shape;182;p23" descr="A picture containing drawing&#10;&#10;Description automatically generated"/>
          <p:cNvPicPr preferRelativeResize="0"/>
          <p:nvPr/>
        </p:nvPicPr>
        <p:blipFill rotWithShape="1">
          <a:blip r:embed="rId1"/>
          <a:srcRect/>
          <a:stretch>
            <a:fillRect/>
          </a:stretch>
        </p:blipFill>
        <p:spPr>
          <a:xfrm>
            <a:off x="0" y="4869"/>
            <a:ext cx="3245736" cy="811434"/>
          </a:xfrm>
          <a:prstGeom prst="rect">
            <a:avLst/>
          </a:prstGeom>
          <a:noFill/>
          <a:ln>
            <a:noFill/>
          </a:ln>
        </p:spPr>
      </p:pic>
      <p:pic>
        <p:nvPicPr>
          <p:cNvPr id="183" name="Google Shape;183;p23"/>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184" name="Google Shape;184;p23" descr="A close up of a sign&#10;&#10;Description automatically generated"/>
          <p:cNvPicPr preferRelativeResize="0"/>
          <p:nvPr/>
        </p:nvPicPr>
        <p:blipFill rotWithShape="1">
          <a:blip r:embed="rId3"/>
          <a:srcRect/>
          <a:stretch>
            <a:fillRect/>
          </a:stretch>
        </p:blipFill>
        <p:spPr>
          <a:xfrm>
            <a:off x="11040979" y="0"/>
            <a:ext cx="1151021" cy="647487"/>
          </a:xfrm>
          <a:prstGeom prst="rect">
            <a:avLst/>
          </a:prstGeom>
          <a:noFill/>
          <a:ln>
            <a:noFill/>
          </a:ln>
        </p:spPr>
      </p:pic>
      <p:sp>
        <p:nvSpPr>
          <p:cNvPr id="185" name="Google Shape;185;p23"/>
          <p:cNvSpPr txBox="1"/>
          <p:nvPr/>
        </p:nvSpPr>
        <p:spPr>
          <a:xfrm>
            <a:off x="458155" y="1709494"/>
            <a:ext cx="9707534" cy="1850923"/>
          </a:xfrm>
          <a:prstGeom prst="rect">
            <a:avLst/>
          </a:prstGeom>
          <a:noFill/>
          <a:ln>
            <a:noFill/>
          </a:ln>
        </p:spPr>
        <p:txBody>
          <a:bodyPr spcFirstLastPara="1" wrap="square" lIns="91425" tIns="45700" rIns="91425" bIns="45700" anchor="t" anchorCtr="0">
            <a:noAutofit/>
          </a:bodyPr>
          <a:lstStyle/>
          <a:p>
            <a:pPr>
              <a:lnSpc>
                <a:spcPct val="90000"/>
              </a:lnSpc>
            </a:pPr>
            <a:r>
              <a:rPr lang="en-US" sz="2000" dirty="0">
                <a:solidFill>
                  <a:schemeClr val="tx1"/>
                </a:solidFill>
              </a:rPr>
              <a:t>DBSCAN clustering identifies crime hotspots, while hierarchical clustering reveals socio-economic patterns. Integrated into Neo4j, these methods inform proactive urban planning and law enforcement. Insights guide targeted interventions, optimizing resource allocation and enhancing community safety. </a:t>
            </a:r>
            <a:endParaRPr lang="en-US">
              <a:solidFill>
                <a:schemeClr val="tx1"/>
              </a:solidFill>
            </a:endParaRPr>
          </a:p>
          <a:p>
            <a:pPr>
              <a:lnSpc>
                <a:spcPct val="90000"/>
              </a:lnSpc>
            </a:pPr>
            <a:r>
              <a:rPr lang="en-US" sz="2000" dirty="0">
                <a:solidFill>
                  <a:schemeClr val="tx1"/>
                </a:solidFill>
              </a:rPr>
              <a:t>Advanced analytics empower stakeholders with evidence-based strategies for crime prevention, fostering resilient urban environments.</a:t>
            </a: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105974" y="-105705"/>
            <a:ext cx="7231533"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panose="020E0602050203020307"/>
              <a:buNone/>
            </a:pP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Introduction</a:t>
            </a:r>
            <a:endParaRPr sz="3600" dirty="0"/>
          </a:p>
        </p:txBody>
      </p:sp>
      <p:sp>
        <p:nvSpPr>
          <p:cNvPr id="95" name="Google Shape;95;p14"/>
          <p:cNvSpPr txBox="1"/>
          <p:nvPr/>
        </p:nvSpPr>
        <p:spPr>
          <a:xfrm>
            <a:off x="564204" y="1412040"/>
            <a:ext cx="10315074" cy="4487031"/>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262626"/>
              </a:buClr>
              <a:buSzPts val="2800"/>
              <a:buFont typeface="Arial" panose="020B0604020202020204"/>
              <a:buChar char="•"/>
            </a:pPr>
            <a:r>
              <a:rPr lang="en-US" sz="2800" b="0" i="0" u="none" strike="noStrike" cap="none" dirty="0">
                <a:solidFill>
                  <a:srgbClr val="262626"/>
                </a:solidFill>
                <a:latin typeface="Fira Sans" panose="020B0503050000020004"/>
                <a:ea typeface="Fira Sans" panose="020B0503050000020004"/>
                <a:cs typeface="Fira Sans" panose="020B0503050000020004"/>
                <a:sym typeface="Fira Sans" panose="020B0503050000020004"/>
              </a:rPr>
              <a:t>Crime mapping crucial for law enforcement and urban planning, aiding in analyzing criminal activity patterns.</a:t>
            </a:r>
            <a:endParaRPr dirty="0"/>
          </a:p>
          <a:p>
            <a:pPr marL="228600" marR="0" lvl="0" indent="-228600" algn="l" rtl="0">
              <a:lnSpc>
                <a:spcPct val="90000"/>
              </a:lnSpc>
              <a:spcBef>
                <a:spcPts val="1000"/>
              </a:spcBef>
              <a:spcAft>
                <a:spcPts val="0"/>
              </a:spcAft>
              <a:buClr>
                <a:srgbClr val="262626"/>
              </a:buClr>
              <a:buSzPts val="2800"/>
              <a:buFont typeface="Arial" panose="020B0604020202020204"/>
              <a:buChar char="•"/>
            </a:pPr>
            <a:r>
              <a:rPr lang="en-US" sz="2800" b="0" i="0" u="none" strike="noStrike" cap="none" dirty="0">
                <a:solidFill>
                  <a:srgbClr val="262626"/>
                </a:solidFill>
                <a:latin typeface="Fira Sans" panose="020B0503050000020004"/>
                <a:ea typeface="Fira Sans" panose="020B0503050000020004"/>
                <a:cs typeface="Fira Sans" panose="020B0503050000020004"/>
                <a:sym typeface="Fira Sans" panose="020B0503050000020004"/>
              </a:rPr>
              <a:t>Traditional methods sometimes lack accuracy in identifying clusters and understanding root causes.</a:t>
            </a:r>
            <a:endParaRPr dirty="0"/>
          </a:p>
          <a:p>
            <a:pPr marL="228600" lvl="0" indent="-228600">
              <a:lnSpc>
                <a:spcPct val="90000"/>
              </a:lnSpc>
              <a:spcBef>
                <a:spcPts val="1000"/>
              </a:spcBef>
              <a:buClr>
                <a:srgbClr val="262626"/>
              </a:buClr>
              <a:buSzPts val="2800"/>
              <a:buFont typeface="Arial" panose="020B0604020202020204"/>
              <a:buChar char="•"/>
            </a:pPr>
            <a:r>
              <a:rPr lang="en-US" sz="2800" b="0" i="0" u="none" strike="noStrike" cap="none" dirty="0">
                <a:solidFill>
                  <a:srgbClr val="262626"/>
                </a:solidFill>
                <a:latin typeface="Fira Sans" panose="020B0503050000020004"/>
                <a:ea typeface="Fira Sans" panose="020B0503050000020004"/>
                <a:cs typeface="Fira Sans" panose="020B0503050000020004"/>
                <a:sym typeface="Fira Sans" panose="020B0503050000020004"/>
              </a:rPr>
              <a:t>Hybrid models blend algorithms like DBSCAN for spatial clustering and </a:t>
            </a:r>
            <a:r>
              <a:rPr lang="en-US" sz="2800" dirty="0">
                <a:solidFill>
                  <a:srgbClr val="262626"/>
                </a:solidFill>
                <a:latin typeface="Fira Sans" panose="020B0503050000020004"/>
                <a:ea typeface="Fira Sans" panose="020B0503050000020004"/>
                <a:cs typeface="Fira Sans" panose="020B0503050000020004"/>
                <a:sym typeface="Fira Sans" panose="020B0503050000020004"/>
              </a:rPr>
              <a:t>Hierarchical Clustering.</a:t>
            </a:r>
            <a:endParaRPr dirty="0"/>
          </a:p>
          <a:p>
            <a:pPr marL="228600" marR="0" lvl="0" indent="-228600" algn="l" rtl="0">
              <a:lnSpc>
                <a:spcPct val="90000"/>
              </a:lnSpc>
              <a:spcBef>
                <a:spcPts val="1000"/>
              </a:spcBef>
              <a:spcAft>
                <a:spcPts val="0"/>
              </a:spcAft>
              <a:buClr>
                <a:srgbClr val="262626"/>
              </a:buClr>
              <a:buSzPts val="2800"/>
              <a:buFont typeface="Arial" panose="020B0604020202020204"/>
              <a:buChar char="•"/>
            </a:pPr>
            <a:r>
              <a:rPr lang="en-US" sz="2800" b="0" i="0" u="none" strike="noStrike" cap="none" dirty="0">
                <a:solidFill>
                  <a:srgbClr val="262626"/>
                </a:solidFill>
                <a:latin typeface="Fira Sans" panose="020B0503050000020004"/>
                <a:ea typeface="Fira Sans" panose="020B0503050000020004"/>
                <a:cs typeface="Fira Sans" panose="020B0503050000020004"/>
                <a:sym typeface="Fira Sans" panose="020B0503050000020004"/>
              </a:rPr>
              <a:t>Integration of multiple algorithms enhances precision and effectiveness.</a:t>
            </a:r>
            <a:endParaRPr dirty="0"/>
          </a:p>
          <a:p>
            <a:pPr marL="228600" marR="0" lvl="0" indent="-228600" algn="l" rtl="0">
              <a:lnSpc>
                <a:spcPct val="90000"/>
              </a:lnSpc>
              <a:spcBef>
                <a:spcPts val="1000"/>
              </a:spcBef>
              <a:spcAft>
                <a:spcPts val="0"/>
              </a:spcAft>
              <a:buClr>
                <a:srgbClr val="262626"/>
              </a:buClr>
              <a:buSzPts val="2800"/>
              <a:buFont typeface="Arial" panose="020B0604020202020204"/>
              <a:buChar char="•"/>
            </a:pPr>
            <a:r>
              <a:rPr lang="en-US" sz="2800" b="0" i="0" u="none" strike="noStrike" cap="none" dirty="0">
                <a:solidFill>
                  <a:srgbClr val="262626"/>
                </a:solidFill>
                <a:latin typeface="Fira Sans" panose="020B0503050000020004"/>
                <a:ea typeface="Fira Sans" panose="020B0503050000020004"/>
                <a:cs typeface="Fira Sans" panose="020B0503050000020004"/>
                <a:sym typeface="Fira Sans" panose="020B0503050000020004"/>
              </a:rPr>
              <a:t>Presentation explores synergy of techniques to revolutionize crime mapping for safer communities.</a:t>
            </a:r>
            <a:endParaRPr dirty="0"/>
          </a:p>
        </p:txBody>
      </p:sp>
      <p:pic>
        <p:nvPicPr>
          <p:cNvPr id="96" name="Google Shape;96;p14" descr="A picture containing drawing&#10;&#10;Description automatically generated"/>
          <p:cNvPicPr preferRelativeResize="0"/>
          <p:nvPr/>
        </p:nvPicPr>
        <p:blipFill rotWithShape="1">
          <a:blip r:embed="rId1"/>
          <a:srcRect/>
          <a:stretch>
            <a:fillRect/>
          </a:stretch>
        </p:blipFill>
        <p:spPr>
          <a:xfrm>
            <a:off x="0" y="0"/>
            <a:ext cx="3245736" cy="811434"/>
          </a:xfrm>
          <a:prstGeom prst="rect">
            <a:avLst/>
          </a:prstGeom>
          <a:noFill/>
          <a:ln>
            <a:noFill/>
          </a:ln>
        </p:spPr>
      </p:pic>
      <p:pic>
        <p:nvPicPr>
          <p:cNvPr id="97" name="Google Shape;97;p14"/>
          <p:cNvPicPr preferRelativeResize="0"/>
          <p:nvPr/>
        </p:nvPicPr>
        <p:blipFill rotWithShape="1">
          <a:blip r:embed="rId2"/>
          <a:srcRect/>
          <a:stretch>
            <a:fillRect/>
          </a:stretch>
        </p:blipFill>
        <p:spPr>
          <a:xfrm>
            <a:off x="11039337" y="2219"/>
            <a:ext cx="1151021" cy="6855781"/>
          </a:xfrm>
          <a:prstGeom prst="rect">
            <a:avLst/>
          </a:prstGeom>
          <a:noFill/>
          <a:ln>
            <a:noFill/>
          </a:ln>
        </p:spPr>
      </p:pic>
      <p:pic>
        <p:nvPicPr>
          <p:cNvPr id="98" name="Google Shape;98;p14" descr="A close up of a sign&#10;&#10;Description automatically generated"/>
          <p:cNvPicPr preferRelativeResize="0"/>
          <p:nvPr/>
        </p:nvPicPr>
        <p:blipFill rotWithShape="1">
          <a:blip r:embed="rId3"/>
          <a:srcRect/>
          <a:stretch>
            <a:fillRect/>
          </a:stretch>
        </p:blipFill>
        <p:spPr>
          <a:xfrm>
            <a:off x="11039337" y="0"/>
            <a:ext cx="1151021" cy="6474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2092602" y="-150156"/>
            <a:ext cx="7231533"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panose="020E0602050203020307"/>
              <a:buNone/>
            </a:pPr>
            <a:r>
              <a:rPr lang="en-US" sz="3200" dirty="0">
                <a:solidFill>
                  <a:srgbClr val="C00000"/>
                </a:solidFill>
                <a:latin typeface="Marcellus" panose="020E0602050203020307"/>
                <a:ea typeface="Marcellus" panose="020E0602050203020307"/>
                <a:cs typeface="Marcellus" panose="020E0602050203020307"/>
                <a:sym typeface="Marcellus" panose="020E0602050203020307"/>
              </a:rPr>
              <a:t>References</a:t>
            </a:r>
            <a:endParaRPr sz="3200" dirty="0"/>
          </a:p>
        </p:txBody>
      </p:sp>
      <p:pic>
        <p:nvPicPr>
          <p:cNvPr id="191" name="Google Shape;191;p24" descr="A picture containing drawing&#10;&#10;Description automatically generated"/>
          <p:cNvPicPr preferRelativeResize="0"/>
          <p:nvPr/>
        </p:nvPicPr>
        <p:blipFill rotWithShape="1">
          <a:blip r:embed="rId1"/>
          <a:srcRect/>
          <a:stretch>
            <a:fillRect/>
          </a:stretch>
        </p:blipFill>
        <p:spPr>
          <a:xfrm>
            <a:off x="0" y="4869"/>
            <a:ext cx="3045711" cy="649509"/>
          </a:xfrm>
          <a:prstGeom prst="rect">
            <a:avLst/>
          </a:prstGeom>
          <a:noFill/>
          <a:ln>
            <a:noFill/>
          </a:ln>
        </p:spPr>
      </p:pic>
      <p:pic>
        <p:nvPicPr>
          <p:cNvPr id="192" name="Google Shape;192;p24"/>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193" name="Google Shape;193;p24" descr="A close up of a sign&#10;&#10;Description automatically generated"/>
          <p:cNvPicPr preferRelativeResize="0"/>
          <p:nvPr/>
        </p:nvPicPr>
        <p:blipFill rotWithShape="1">
          <a:blip r:embed="rId3"/>
          <a:srcRect/>
          <a:stretch>
            <a:fillRect/>
          </a:stretch>
        </p:blipFill>
        <p:spPr>
          <a:xfrm>
            <a:off x="11040979" y="0"/>
            <a:ext cx="1151021" cy="647487"/>
          </a:xfrm>
          <a:prstGeom prst="rect">
            <a:avLst/>
          </a:prstGeom>
          <a:noFill/>
          <a:ln>
            <a:noFill/>
          </a:ln>
        </p:spPr>
      </p:pic>
      <p:sp>
        <p:nvSpPr>
          <p:cNvPr id="2" name="TextBox 1"/>
          <p:cNvSpPr txBox="1"/>
          <p:nvPr/>
        </p:nvSpPr>
        <p:spPr>
          <a:xfrm>
            <a:off x="452437" y="1937283"/>
            <a:ext cx="9601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Char char="•"/>
            </a:pPr>
            <a:r>
              <a:rPr lang="en-US" sz="1600" b="1" dirty="0">
                <a:solidFill>
                  <a:srgbClr val="333333"/>
                </a:solidFill>
              </a:rPr>
              <a:t>Analysis of Disease Data Based on Neo4j Graph Database</a:t>
            </a:r>
            <a:endParaRPr lang="en-US" sz="1600" dirty="0"/>
          </a:p>
          <a:p>
            <a:pPr marL="285750" indent="-285750">
              <a:buChar char="•"/>
            </a:pPr>
            <a:r>
              <a:rPr lang="en-US" dirty="0" smtClean="0"/>
              <a:t>J. Zhao, Z. Hong and M. Shi, "Analysis of Disease Data Based on Neo4j Graph Database," 2019 IEEE/ACIS 18th International Conference on Computer and Information Science (ICIS), Beijing, China, 2019, pp. 381-384, </a:t>
            </a:r>
            <a:r>
              <a:rPr lang="en-US" dirty="0" err="1" smtClean="0"/>
              <a:t>doi</a:t>
            </a:r>
            <a:r>
              <a:rPr lang="en-US" dirty="0" smtClean="0"/>
              <a:t>: 10.1109/ICIS46139.2019.8940247.</a:t>
            </a:r>
            <a:r>
              <a:rPr lang="en-US" dirty="0"/>
              <a:t> </a:t>
            </a:r>
            <a:endParaRPr lang="en-US" dirty="0"/>
          </a:p>
        </p:txBody>
      </p:sp>
      <p:sp>
        <p:nvSpPr>
          <p:cNvPr id="3" name="TextBox 2"/>
          <p:cNvSpPr txBox="1"/>
          <p:nvPr/>
        </p:nvSpPr>
        <p:spPr>
          <a:xfrm>
            <a:off x="452437" y="3045360"/>
            <a:ext cx="9601200"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Char char="•"/>
            </a:pPr>
            <a:r>
              <a:rPr lang="en-US" sz="1600" b="1" dirty="0">
                <a:solidFill>
                  <a:srgbClr val="333333"/>
                </a:solidFill>
              </a:rPr>
              <a:t>Implementation of graph database for OpenCog artificial general intelligence framework using Neo4j</a:t>
            </a:r>
            <a:endParaRPr lang="en-US" sz="1600" dirty="0"/>
          </a:p>
          <a:p>
            <a:pPr marL="285750" indent="-285750">
              <a:buChar char="•"/>
            </a:pPr>
            <a:r>
              <a:rPr lang="en-US" dirty="0">
                <a:solidFill>
                  <a:srgbClr val="333333"/>
                </a:solidFill>
              </a:rPr>
              <a:t>H. Irawan and A. S. </a:t>
            </a:r>
            <a:r>
              <a:rPr lang="en-US" dirty="0" err="1">
                <a:solidFill>
                  <a:srgbClr val="333333"/>
                </a:solidFill>
              </a:rPr>
              <a:t>Prihatmanto</a:t>
            </a:r>
            <a:r>
              <a:rPr lang="en-US" dirty="0">
                <a:solidFill>
                  <a:srgbClr val="333333"/>
                </a:solidFill>
              </a:rPr>
              <a:t>, "Implementation of graph database for OpenCog artificial general intelligence framework using Neo4j," </a:t>
            </a:r>
            <a:r>
              <a:rPr lang="en-US" i="1" dirty="0">
                <a:solidFill>
                  <a:srgbClr val="333333"/>
                </a:solidFill>
              </a:rPr>
              <a:t>2015 4th International Conference on Interactive Digital Media (ICIDM)</a:t>
            </a:r>
            <a:r>
              <a:rPr lang="en-US" dirty="0">
                <a:solidFill>
                  <a:srgbClr val="333333"/>
                </a:solidFill>
              </a:rPr>
              <a:t>, Bandung, Indonesia, 2015, pp. 1-6, </a:t>
            </a:r>
            <a:r>
              <a:rPr lang="en-US" dirty="0" err="1">
                <a:solidFill>
                  <a:srgbClr val="333333"/>
                </a:solidFill>
              </a:rPr>
              <a:t>doi</a:t>
            </a:r>
            <a:r>
              <a:rPr lang="en-US" dirty="0">
                <a:solidFill>
                  <a:srgbClr val="333333"/>
                </a:solidFill>
              </a:rPr>
              <a:t>: 10.1109/IDM.2015.7516355.</a:t>
            </a:r>
            <a:endParaRPr lang="en-US" b="1" dirty="0">
              <a:solidFill>
                <a:srgbClr val="333333"/>
              </a:solidFill>
            </a:endParaRPr>
          </a:p>
        </p:txBody>
      </p:sp>
      <p:sp>
        <p:nvSpPr>
          <p:cNvPr id="4" name="TextBox 3"/>
          <p:cNvSpPr txBox="1"/>
          <p:nvPr/>
        </p:nvSpPr>
        <p:spPr>
          <a:xfrm>
            <a:off x="456300" y="5753956"/>
            <a:ext cx="9601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Char char="•"/>
            </a:pPr>
            <a:r>
              <a:rPr lang="en-US" sz="1600" b="1" dirty="0">
                <a:solidFill>
                  <a:srgbClr val="333333"/>
                </a:solidFill>
              </a:rPr>
              <a:t>An improvement of DBSCAN Algorithm to analyze cluster for large datasets</a:t>
            </a:r>
            <a:endParaRPr lang="en-US" sz="1600" dirty="0"/>
          </a:p>
          <a:p>
            <a:pPr marL="285750" indent="-285750">
              <a:buChar char="•"/>
            </a:pPr>
            <a:r>
              <a:rPr lang="en-US" dirty="0">
                <a:solidFill>
                  <a:srgbClr val="333333"/>
                </a:solidFill>
              </a:rPr>
              <a:t>C. Dharni and M. </a:t>
            </a:r>
            <a:r>
              <a:rPr lang="en-US" dirty="0" err="1">
                <a:solidFill>
                  <a:srgbClr val="333333"/>
                </a:solidFill>
              </a:rPr>
              <a:t>Bnasal</a:t>
            </a:r>
            <a:r>
              <a:rPr lang="en-US" dirty="0">
                <a:solidFill>
                  <a:srgbClr val="333333"/>
                </a:solidFill>
              </a:rPr>
              <a:t>, "An improvement of DBSCAN Algorithm to analyze cluster for large datasets," </a:t>
            </a:r>
            <a:r>
              <a:rPr lang="en-US" i="1" dirty="0">
                <a:solidFill>
                  <a:srgbClr val="333333"/>
                </a:solidFill>
              </a:rPr>
              <a:t>2013 IEEE International Conference in MOOC, Innovation and Technology in Education (MITE)</a:t>
            </a:r>
            <a:r>
              <a:rPr lang="en-US" dirty="0">
                <a:solidFill>
                  <a:srgbClr val="333333"/>
                </a:solidFill>
              </a:rPr>
              <a:t>, Jaipur, India, 2013, pp. 42-46, </a:t>
            </a:r>
            <a:r>
              <a:rPr lang="en-US" dirty="0" err="1">
                <a:solidFill>
                  <a:srgbClr val="333333"/>
                </a:solidFill>
              </a:rPr>
              <a:t>doi</a:t>
            </a:r>
            <a:r>
              <a:rPr lang="en-US" dirty="0">
                <a:solidFill>
                  <a:srgbClr val="333333"/>
                </a:solidFill>
              </a:rPr>
              <a:t>: 10.1109/MITE.2013.6756302.</a:t>
            </a:r>
            <a:endParaRPr lang="en-US" b="1" dirty="0">
              <a:solidFill>
                <a:srgbClr val="333333"/>
              </a:solidFill>
            </a:endParaRPr>
          </a:p>
        </p:txBody>
      </p:sp>
      <p:sp>
        <p:nvSpPr>
          <p:cNvPr id="5" name="TextBox 4"/>
          <p:cNvSpPr txBox="1"/>
          <p:nvPr/>
        </p:nvSpPr>
        <p:spPr>
          <a:xfrm>
            <a:off x="452437" y="803388"/>
            <a:ext cx="9601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Char char="•"/>
            </a:pPr>
            <a:r>
              <a:rPr lang="en-US" sz="1600" b="1" dirty="0"/>
              <a:t>Self-Organizing Map (SOM) For Diagnosis Coronary Heart Disease</a:t>
            </a:r>
            <a:endParaRPr lang="en-US" sz="1600" dirty="0"/>
          </a:p>
          <a:p>
            <a:pPr marL="285750" indent="-285750">
              <a:buChar char="•"/>
            </a:pPr>
            <a:r>
              <a:rPr lang="en-US" dirty="0">
                <a:solidFill>
                  <a:srgbClr val="333333"/>
                </a:solidFill>
              </a:rPr>
              <a:t>T. </a:t>
            </a:r>
            <a:r>
              <a:rPr lang="en-US" dirty="0" err="1">
                <a:solidFill>
                  <a:srgbClr val="333333"/>
                </a:solidFill>
              </a:rPr>
              <a:t>Widiyaningtyas</a:t>
            </a:r>
            <a:r>
              <a:rPr lang="en-US" dirty="0">
                <a:solidFill>
                  <a:srgbClr val="333333"/>
                </a:solidFill>
              </a:rPr>
              <a:t>, I. A. E. Zaeni and P. Y. Wahyuningrum, "Self-Organizing Map (SOM) For Diagnosis Coronary Heart Disease," </a:t>
            </a:r>
            <a:r>
              <a:rPr lang="en-US" i="1" dirty="0">
                <a:solidFill>
                  <a:srgbClr val="333333"/>
                </a:solidFill>
              </a:rPr>
              <a:t>2019 4th International Conference on Information Technology, Information Systems and Electrical Engineering (ICITISEE)</a:t>
            </a:r>
            <a:r>
              <a:rPr lang="en-US" dirty="0">
                <a:solidFill>
                  <a:srgbClr val="333333"/>
                </a:solidFill>
              </a:rPr>
              <a:t>, Yogyakarta, Indonesia, 2019, pp. 286-289, </a:t>
            </a:r>
            <a:r>
              <a:rPr lang="en-US" dirty="0" err="1">
                <a:solidFill>
                  <a:srgbClr val="333333"/>
                </a:solidFill>
              </a:rPr>
              <a:t>doi</a:t>
            </a:r>
            <a:r>
              <a:rPr lang="en-US" dirty="0">
                <a:solidFill>
                  <a:srgbClr val="333333"/>
                </a:solidFill>
              </a:rPr>
              <a:t>: 10.1109/ICITISEE48480.2019.9003746.</a:t>
            </a:r>
            <a:endParaRPr lang="en-US" b="1" dirty="0">
              <a:solidFill>
                <a:srgbClr val="333333"/>
              </a:solidFill>
            </a:endParaRPr>
          </a:p>
        </p:txBody>
      </p:sp>
      <p:sp>
        <p:nvSpPr>
          <p:cNvPr id="6" name="TextBox 5"/>
          <p:cNvSpPr txBox="1"/>
          <p:nvPr/>
        </p:nvSpPr>
        <p:spPr>
          <a:xfrm>
            <a:off x="387289" y="4399658"/>
            <a:ext cx="96012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Char char="•"/>
            </a:pPr>
            <a:r>
              <a:rPr lang="en-US" sz="1600" b="1" dirty="0"/>
              <a:t>Downscaling of Urban Land Surface Temperature Based on Multi-Factor Geographically Weighted Regression</a:t>
            </a:r>
            <a:endParaRPr lang="en-US" sz="1600" b="1" dirty="0"/>
          </a:p>
          <a:p>
            <a:pPr marL="285750" indent="-285750">
              <a:buChar char="•"/>
            </a:pPr>
            <a:r>
              <a:rPr lang="en-US" dirty="0" err="1">
                <a:solidFill>
                  <a:srgbClr val="222222"/>
                </a:solidFill>
              </a:rPr>
              <a:t>Widiyaningtyas</a:t>
            </a:r>
            <a:r>
              <a:rPr lang="en-US" dirty="0">
                <a:solidFill>
                  <a:srgbClr val="222222"/>
                </a:solidFill>
              </a:rPr>
              <a:t>, T., Zaeni, I. A. E., &amp; Wahyuningrum, P. Y. (2019, November). Self-organizing map (SOM) for diagnosis coronary heart disease. In </a:t>
            </a:r>
            <a:r>
              <a:rPr lang="en-US" i="1" dirty="0">
                <a:solidFill>
                  <a:srgbClr val="222222"/>
                </a:solidFill>
              </a:rPr>
              <a:t>2019 4th International Conference on Information Technology, Information Systems and Electrical Engineering (ICITISEE)</a:t>
            </a:r>
            <a:r>
              <a:rPr lang="en-US" dirty="0">
                <a:solidFill>
                  <a:srgbClr val="222222"/>
                </a:solidFill>
              </a:rPr>
              <a:t> (pp. 286-289). IEEE.</a:t>
            </a:r>
            <a:endParaRPr lang="en-US" b="1" dirty="0"/>
          </a:p>
          <a:p>
            <a:pPr marL="285750" indent="-285750">
              <a:buChar char="•"/>
            </a:pPr>
            <a:endParaRPr lang="en-US" dirty="0">
              <a:solidFill>
                <a:srgbClr val="33333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2077853" y="2416063"/>
            <a:ext cx="7231533" cy="1325563"/>
          </a:xfrm>
          <a:prstGeom prst="rect">
            <a:avLst/>
          </a:prstGeom>
          <a:noFill/>
          <a:ln>
            <a:noFill/>
          </a:ln>
        </p:spPr>
        <p:txBody>
          <a:bodyPr spcFirstLastPara="1" wrap="square" lIns="91425" tIns="45700" rIns="91425" bIns="45700" anchor="ctr" anchorCtr="0">
            <a:normAutofit/>
          </a:bodyPr>
          <a:lstStyle/>
          <a:p>
            <a:pPr algn="ctr">
              <a:buClr>
                <a:srgbClr val="C00000"/>
              </a:buClr>
              <a:buSzPts val="4000"/>
            </a:pPr>
            <a:r>
              <a:rPr lang="en-US" sz="4000" dirty="0">
                <a:solidFill>
                  <a:srgbClr val="C00000"/>
                </a:solidFill>
                <a:latin typeface="Marcellus" panose="020E0602050203020307"/>
                <a:ea typeface="Marcellus" panose="020E0602050203020307"/>
                <a:cs typeface="Marcellus" panose="020E0602050203020307"/>
                <a:sym typeface="Marcellus" panose="020E0602050203020307"/>
              </a:rPr>
              <a:t>Thank You </a:t>
            </a:r>
            <a:endParaRPr lang="en-US" sz="4000" dirty="0">
              <a:solidFill>
                <a:srgbClr val="C00000"/>
              </a:solidFill>
              <a:latin typeface="Marcellus" panose="020E0602050203020307"/>
            </a:endParaRPr>
          </a:p>
        </p:txBody>
      </p:sp>
      <p:pic>
        <p:nvPicPr>
          <p:cNvPr id="200" name="Google Shape;200;p25" descr="A picture containing drawing&#10;&#10;Description automatically generated"/>
          <p:cNvPicPr preferRelativeResize="0"/>
          <p:nvPr/>
        </p:nvPicPr>
        <p:blipFill rotWithShape="1">
          <a:blip r:embed="rId1"/>
          <a:srcRect/>
          <a:stretch>
            <a:fillRect/>
          </a:stretch>
        </p:blipFill>
        <p:spPr>
          <a:xfrm>
            <a:off x="0" y="4869"/>
            <a:ext cx="3245736" cy="811434"/>
          </a:xfrm>
          <a:prstGeom prst="rect">
            <a:avLst/>
          </a:prstGeom>
          <a:noFill/>
          <a:ln>
            <a:noFill/>
          </a:ln>
        </p:spPr>
      </p:pic>
      <p:pic>
        <p:nvPicPr>
          <p:cNvPr id="201" name="Google Shape;201;p25"/>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202" name="Google Shape;202;p25" descr="A close up of a sign&#10;&#10;Description automatically generated"/>
          <p:cNvPicPr preferRelativeResize="0"/>
          <p:nvPr/>
        </p:nvPicPr>
        <p:blipFill rotWithShape="1">
          <a:blip r:embed="rId3"/>
          <a:srcRect/>
          <a:stretch>
            <a:fillRect/>
          </a:stretch>
        </p:blipFill>
        <p:spPr>
          <a:xfrm>
            <a:off x="11040979" y="0"/>
            <a:ext cx="1151021" cy="6474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331326" y="1382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panose="020E0602050203020307"/>
              <a:buNone/>
            </a:pP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Problem Definition</a:t>
            </a:r>
            <a:br>
              <a:rPr lang="en-US" dirty="0">
                <a:solidFill>
                  <a:srgbClr val="C00000"/>
                </a:solidFill>
                <a:latin typeface="Marcellus" panose="020E0602050203020307"/>
                <a:ea typeface="Marcellus" panose="020E0602050203020307"/>
                <a:cs typeface="Marcellus" panose="020E0602050203020307"/>
                <a:sym typeface="Marcellus" panose="020E0602050203020307"/>
              </a:rPr>
            </a:br>
            <a:endParaRPr dirty="0"/>
          </a:p>
        </p:txBody>
      </p:sp>
      <p:sp>
        <p:nvSpPr>
          <p:cNvPr id="131" name="Google Shape;131;p18"/>
          <p:cNvSpPr txBox="1">
            <a:spLocks noGrp="1"/>
          </p:cNvSpPr>
          <p:nvPr>
            <p:ph type="body" idx="1"/>
          </p:nvPr>
        </p:nvSpPr>
        <p:spPr>
          <a:xfrm>
            <a:off x="526883" y="1319266"/>
            <a:ext cx="9641305" cy="448703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262626"/>
              </a:buClr>
              <a:buSzPts val="2800"/>
              <a:buChar char="•"/>
            </a:pPr>
            <a:r>
              <a:rPr lang="en-US" dirty="0">
                <a:solidFill>
                  <a:srgbClr val="262626"/>
                </a:solidFill>
                <a:latin typeface="Arial" panose="020B0604020202020204"/>
                <a:ea typeface="Fira Sans" panose="020B0503050000020004"/>
                <a:cs typeface="Fira Sans" panose="020B0503050000020004"/>
                <a:sym typeface="Fira Sans" panose="020B0503050000020004"/>
              </a:rPr>
              <a:t>Problem: Identifying and analyzing crime spatial patterns in urban areas.</a:t>
            </a:r>
            <a:endParaRPr lang="en-US" dirty="0">
              <a:latin typeface="Arial" panose="020B0604020202020204"/>
            </a:endParaRPr>
          </a:p>
          <a:p>
            <a:pPr marL="0" indent="0">
              <a:spcBef>
                <a:spcPts val="0"/>
              </a:spcBef>
              <a:buClr>
                <a:srgbClr val="262626"/>
              </a:buClr>
              <a:buSzPts val="2800"/>
              <a:buNone/>
            </a:pPr>
            <a:endParaRPr lang="en-US" dirty="0">
              <a:solidFill>
                <a:srgbClr val="262626"/>
              </a:solidFill>
              <a:latin typeface="Arial" panose="020B0604020202020204"/>
              <a:ea typeface="Fira Sans" panose="020B0503050000020004"/>
              <a:cs typeface="Fira Sans" panose="020B0503050000020004"/>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latin typeface="Arial" panose="020B0604020202020204"/>
                <a:ea typeface="Fira Sans" panose="020B0503050000020004"/>
                <a:cs typeface="Fira Sans" panose="020B0503050000020004"/>
                <a:sym typeface="Fira Sans" panose="020B0503050000020004"/>
              </a:rPr>
              <a:t>Limitations: Conventional methods may miss spatial differences.</a:t>
            </a:r>
            <a:endParaRPr lang="en-US" dirty="0">
              <a:solidFill>
                <a:srgbClr val="262626"/>
              </a:solidFill>
              <a:latin typeface="Arial" panose="020B0604020202020204"/>
            </a:endParaRPr>
          </a:p>
          <a:p>
            <a:pPr marL="0" indent="0">
              <a:buClr>
                <a:srgbClr val="262626"/>
              </a:buClr>
              <a:buSzPts val="2800"/>
              <a:buNone/>
            </a:pPr>
            <a:endParaRPr lang="en-US" dirty="0">
              <a:solidFill>
                <a:srgbClr val="262626"/>
              </a:solidFill>
              <a:latin typeface="Arial" panose="020B0604020202020204"/>
              <a:ea typeface="Fira Sans" panose="020B0503050000020004"/>
              <a:cs typeface="Fira Sans" panose="020B0503050000020004"/>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latin typeface="Arial" panose="020B0604020202020204"/>
                <a:ea typeface="Fira Sans" panose="020B0503050000020004"/>
                <a:cs typeface="Fira Sans" panose="020B0503050000020004"/>
                <a:sym typeface="Fira Sans" panose="020B0503050000020004"/>
              </a:rPr>
              <a:t>Solution: Comprehensive approach integrating spatial </a:t>
            </a:r>
            <a:r>
              <a:rPr lang="en-US" dirty="0" smtClean="0">
                <a:solidFill>
                  <a:srgbClr val="262626"/>
                </a:solidFill>
                <a:latin typeface="Arial" panose="020B0604020202020204"/>
                <a:ea typeface="Fira Sans" panose="020B0503050000020004"/>
                <a:cs typeface="Fira Sans" panose="020B0503050000020004"/>
                <a:sym typeface="Fira Sans" panose="020B0503050000020004"/>
              </a:rPr>
              <a:t>clustering.</a:t>
            </a:r>
            <a:endParaRPr lang="en-US" dirty="0">
              <a:solidFill>
                <a:srgbClr val="262626"/>
              </a:solidFill>
              <a:latin typeface="Arial" panose="020B0604020202020204"/>
            </a:endParaRPr>
          </a:p>
          <a:p>
            <a:pPr marL="0" indent="0">
              <a:buClr>
                <a:srgbClr val="262626"/>
              </a:buClr>
              <a:buSzPts val="2800"/>
              <a:buNone/>
            </a:pPr>
            <a:endParaRPr lang="en-US" dirty="0">
              <a:solidFill>
                <a:srgbClr val="262626"/>
              </a:solidFill>
              <a:latin typeface="Arial" panose="020B0604020202020204"/>
              <a:ea typeface="Fira Sans" panose="020B0503050000020004"/>
              <a:cs typeface="Fira Sans" panose="020B0503050000020004"/>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latin typeface="Arial" panose="020B0604020202020204"/>
                <a:ea typeface="Fira Sans" panose="020B0503050000020004"/>
                <a:cs typeface="Fira Sans" panose="020B0503050000020004"/>
                <a:sym typeface="Fira Sans" panose="020B0503050000020004"/>
              </a:rPr>
              <a:t>Enhancement: Leveraging graph databases for complex network analysis.</a:t>
            </a:r>
            <a:endParaRPr dirty="0">
              <a:latin typeface="Arial" panose="020B0604020202020204"/>
            </a:endParaRPr>
          </a:p>
        </p:txBody>
      </p:sp>
      <p:pic>
        <p:nvPicPr>
          <p:cNvPr id="132" name="Google Shape;132;p18"/>
          <p:cNvPicPr preferRelativeResize="0"/>
          <p:nvPr/>
        </p:nvPicPr>
        <p:blipFill rotWithShape="1">
          <a:blip r:embed="rId1"/>
          <a:srcRect/>
          <a:stretch>
            <a:fillRect/>
          </a:stretch>
        </p:blipFill>
        <p:spPr>
          <a:xfrm>
            <a:off x="11040979" y="0"/>
            <a:ext cx="1151021" cy="6855781"/>
          </a:xfrm>
          <a:prstGeom prst="rect">
            <a:avLst/>
          </a:prstGeom>
          <a:noFill/>
          <a:ln>
            <a:noFill/>
          </a:ln>
        </p:spPr>
      </p:pic>
      <p:pic>
        <p:nvPicPr>
          <p:cNvPr id="133" name="Google Shape;133;p18" descr="A picture containing drawing&#10;&#10;Description automatically generated"/>
          <p:cNvPicPr preferRelativeResize="0"/>
          <p:nvPr/>
        </p:nvPicPr>
        <p:blipFill rotWithShape="1">
          <a:blip r:embed="rId2"/>
          <a:srcRect/>
          <a:stretch>
            <a:fillRect/>
          </a:stretch>
        </p:blipFill>
        <p:spPr>
          <a:xfrm>
            <a:off x="0" y="0"/>
            <a:ext cx="3047408" cy="800996"/>
          </a:xfrm>
          <a:prstGeom prst="rect">
            <a:avLst/>
          </a:prstGeom>
          <a:noFill/>
          <a:ln>
            <a:noFill/>
          </a:ln>
        </p:spPr>
      </p:pic>
      <p:pic>
        <p:nvPicPr>
          <p:cNvPr id="134" name="Google Shape;134;p18" descr="A close up of a sign&#10;&#10;Description automatically generated"/>
          <p:cNvPicPr preferRelativeResize="0"/>
          <p:nvPr/>
        </p:nvPicPr>
        <p:blipFill rotWithShape="1">
          <a:blip r:embed="rId3"/>
          <a:srcRect/>
          <a:stretch>
            <a:fillRect/>
          </a:stretch>
        </p:blipFill>
        <p:spPr>
          <a:xfrm>
            <a:off x="11037829" y="0"/>
            <a:ext cx="1150518" cy="6474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129339" y="95143"/>
            <a:ext cx="11395912" cy="7219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panose="020E0602050203020307"/>
              <a:buNone/>
            </a:pP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Objectives</a:t>
            </a:r>
            <a:endParaRPr sz="3600" dirty="0"/>
          </a:p>
        </p:txBody>
      </p:sp>
      <p:sp>
        <p:nvSpPr>
          <p:cNvPr id="140" name="Google Shape;140;p19"/>
          <p:cNvSpPr txBox="1"/>
          <p:nvPr/>
        </p:nvSpPr>
        <p:spPr>
          <a:xfrm>
            <a:off x="393533" y="1497293"/>
            <a:ext cx="10315074" cy="4487031"/>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262626"/>
              </a:buClr>
              <a:buSzPts val="2800"/>
              <a:buFont typeface="Arial" panose="020B0604020202020204"/>
              <a:buChar char="•"/>
            </a:pPr>
            <a:r>
              <a:rPr lang="en-US" sz="2400" b="0" i="0" u="none" strike="noStrike" cap="none" dirty="0">
                <a:solidFill>
                  <a:srgbClr val="262626"/>
                </a:solidFill>
                <a:latin typeface="Fira Sans" panose="020B0503050000020004"/>
                <a:ea typeface="Fira Sans" panose="020B0503050000020004"/>
                <a:cs typeface="Fira Sans" panose="020B0503050000020004"/>
                <a:sym typeface="Fira Sans" panose="020B0503050000020004"/>
              </a:rPr>
              <a:t>To identify spatial clusters of crime incidents using DBSCAN clustering.</a:t>
            </a:r>
            <a:endParaRPr lang="en-US" sz="2400" dirty="0"/>
          </a:p>
          <a:p>
            <a:pPr>
              <a:lnSpc>
                <a:spcPct val="90000"/>
              </a:lnSpc>
              <a:buClr>
                <a:srgbClr val="262626"/>
              </a:buClr>
              <a:buSzPts val="2800"/>
            </a:pPr>
            <a:endParaRPr lang="en-US" sz="2400" dirty="0">
              <a:solidFill>
                <a:srgbClr val="262626"/>
              </a:solidFill>
              <a:latin typeface="Fira Sans" panose="020B0503050000020004"/>
            </a:endParaRPr>
          </a:p>
          <a:p>
            <a:pPr marL="228600" indent="-228600">
              <a:lnSpc>
                <a:spcPct val="90000"/>
              </a:lnSpc>
              <a:spcBef>
                <a:spcPts val="1000"/>
              </a:spcBef>
              <a:buClr>
                <a:srgbClr val="262626"/>
              </a:buClr>
              <a:buSzPts val="2800"/>
              <a:buFont typeface="Arial" panose="020B0604020202020204"/>
              <a:buChar char="•"/>
            </a:pPr>
            <a:r>
              <a:rPr lang="en-US" sz="2400" dirty="0">
                <a:solidFill>
                  <a:srgbClr val="262626"/>
                </a:solidFill>
                <a:latin typeface="Fira Sans" panose="020B0503050000020004" charset="0"/>
                <a:cs typeface="Fira Sans" panose="020B0503050000020004" charset="0"/>
              </a:rPr>
              <a:t>Utilize Hierarchical clustering to group similar crimes, offering a hierarchical view of crime distribution.</a:t>
            </a:r>
            <a:endParaRPr lang="en-US" sz="2400" dirty="0">
              <a:solidFill>
                <a:srgbClr val="262626"/>
              </a:solidFill>
              <a:latin typeface="Fira Sans" panose="020B0503050000020004" charset="0"/>
              <a:cs typeface="Fira Sans" panose="020B0503050000020004" charset="0"/>
            </a:endParaRPr>
          </a:p>
          <a:p>
            <a:pPr marL="228600" indent="-228600">
              <a:lnSpc>
                <a:spcPct val="90000"/>
              </a:lnSpc>
              <a:spcBef>
                <a:spcPts val="1000"/>
              </a:spcBef>
              <a:buClr>
                <a:srgbClr val="262626"/>
              </a:buClr>
              <a:buSzPts val="2800"/>
              <a:buFont typeface="Arial" panose="020B0604020202020204"/>
              <a:buChar char="•"/>
            </a:pPr>
            <a:endParaRPr lang="en-US" sz="2400" dirty="0">
              <a:solidFill>
                <a:srgbClr val="262626"/>
              </a:solidFill>
            </a:endParaRPr>
          </a:p>
          <a:p>
            <a:pPr marL="228600" marR="0" lvl="0" indent="-228600" algn="l" rtl="0">
              <a:lnSpc>
                <a:spcPct val="90000"/>
              </a:lnSpc>
              <a:spcBef>
                <a:spcPts val="1000"/>
              </a:spcBef>
              <a:spcAft>
                <a:spcPts val="0"/>
              </a:spcAft>
              <a:buClr>
                <a:srgbClr val="262626"/>
              </a:buClr>
              <a:buSzPts val="2800"/>
              <a:buFont typeface="Arial" panose="020B0604020202020204"/>
              <a:buChar char="•"/>
            </a:pPr>
            <a:r>
              <a:rPr lang="en-US" sz="2400" b="0" i="0" u="none" strike="noStrike" cap="none" dirty="0">
                <a:solidFill>
                  <a:srgbClr val="262626"/>
                </a:solidFill>
                <a:latin typeface="Fira Sans" panose="020B0503050000020004"/>
                <a:ea typeface="Fira Sans" panose="020B0503050000020004"/>
                <a:cs typeface="Fira Sans" panose="020B0503050000020004"/>
                <a:sym typeface="Fira Sans" panose="020B0503050000020004"/>
              </a:rPr>
              <a:t>To integrate crime data and analysis results into a Neo4j graph database for enhanced visualization and network analysis.</a:t>
            </a:r>
            <a:endParaRPr sz="2400" dirty="0"/>
          </a:p>
          <a:p>
            <a:pPr>
              <a:lnSpc>
                <a:spcPct val="90000"/>
              </a:lnSpc>
              <a:spcBef>
                <a:spcPts val="1000"/>
              </a:spcBef>
              <a:buClr>
                <a:srgbClr val="262626"/>
              </a:buClr>
              <a:buSzPts val="2800"/>
            </a:pPr>
            <a:endParaRPr lang="en-US" sz="2400" dirty="0">
              <a:solidFill>
                <a:srgbClr val="262626"/>
              </a:solidFill>
              <a:latin typeface="Fira Sans" panose="020B0503050000020004"/>
              <a:ea typeface="Fira Sans" panose="020B0503050000020004"/>
              <a:cs typeface="Fira Sans" panose="020B0503050000020004"/>
            </a:endParaRPr>
          </a:p>
          <a:p>
            <a:pPr marL="228600" marR="0" lvl="0" indent="-228600" algn="l" rtl="0">
              <a:lnSpc>
                <a:spcPct val="90000"/>
              </a:lnSpc>
              <a:spcBef>
                <a:spcPts val="1000"/>
              </a:spcBef>
              <a:spcAft>
                <a:spcPts val="0"/>
              </a:spcAft>
              <a:buClr>
                <a:srgbClr val="262626"/>
              </a:buClr>
              <a:buSzPts val="2800"/>
              <a:buFont typeface="Arial" panose="020B0604020202020204"/>
              <a:buChar char="•"/>
            </a:pPr>
            <a:r>
              <a:rPr lang="en-US" sz="2400" b="0" i="0" u="none" strike="noStrike" cap="none" dirty="0">
                <a:solidFill>
                  <a:srgbClr val="262626"/>
                </a:solidFill>
                <a:latin typeface="Fira Sans" panose="020B0503050000020004"/>
                <a:ea typeface="Fira Sans" panose="020B0503050000020004"/>
                <a:cs typeface="Fira Sans" panose="020B0503050000020004"/>
                <a:sym typeface="Fira Sans" panose="020B0503050000020004"/>
              </a:rPr>
              <a:t>To provide actionable insights for urban planners and law enforcement agencies to address crime hotspots effectively.</a:t>
            </a:r>
            <a:endParaRPr sz="2400" dirty="0"/>
          </a:p>
        </p:txBody>
      </p:sp>
      <p:pic>
        <p:nvPicPr>
          <p:cNvPr id="141" name="Google Shape;141;p19" descr="A picture containing drawing&#10;&#10;Description automatically generated"/>
          <p:cNvPicPr preferRelativeResize="0"/>
          <p:nvPr/>
        </p:nvPicPr>
        <p:blipFill rotWithShape="1">
          <a:blip r:embed="rId1"/>
          <a:srcRect/>
          <a:stretch>
            <a:fillRect/>
          </a:stretch>
        </p:blipFill>
        <p:spPr>
          <a:xfrm>
            <a:off x="0" y="0"/>
            <a:ext cx="3245736" cy="811434"/>
          </a:xfrm>
          <a:prstGeom prst="rect">
            <a:avLst/>
          </a:prstGeom>
          <a:noFill/>
          <a:ln>
            <a:noFill/>
          </a:ln>
        </p:spPr>
      </p:pic>
      <p:pic>
        <p:nvPicPr>
          <p:cNvPr id="142" name="Google Shape;142;p19"/>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143" name="Google Shape;143;p19" descr="A close up of a sign&#10;&#10;Description automatically generated"/>
          <p:cNvPicPr preferRelativeResize="0"/>
          <p:nvPr/>
        </p:nvPicPr>
        <p:blipFill rotWithShape="1">
          <a:blip r:embed="rId3"/>
          <a:srcRect/>
          <a:stretch>
            <a:fillRect/>
          </a:stretch>
        </p:blipFill>
        <p:spPr>
          <a:xfrm>
            <a:off x="11040979" y="0"/>
            <a:ext cx="1151021" cy="6474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2534565" y="-81439"/>
            <a:ext cx="7231533" cy="12632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panose="020E0602050203020307"/>
              <a:buNone/>
            </a:pPr>
            <a:r>
              <a:rPr lang="en-US" sz="3600" b="1" dirty="0">
                <a:solidFill>
                  <a:srgbClr val="C00000"/>
                </a:solidFill>
                <a:latin typeface="Marcellus" panose="020E0602050203020307"/>
                <a:ea typeface="Marcellus" panose="020E0602050203020307"/>
                <a:cs typeface="Marcellus" panose="020E0602050203020307"/>
                <a:sym typeface="Marcellus" panose="020E0602050203020307"/>
              </a:rPr>
              <a:t>                 </a:t>
            </a: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Tech Stack</a:t>
            </a:r>
            <a:endParaRPr sz="3600" dirty="0"/>
          </a:p>
        </p:txBody>
      </p:sp>
      <p:pic>
        <p:nvPicPr>
          <p:cNvPr id="169" name="Google Shape;169;p22" descr="A picture containing drawing&#10;&#10;Description automatically generated"/>
          <p:cNvPicPr preferRelativeResize="0"/>
          <p:nvPr/>
        </p:nvPicPr>
        <p:blipFill rotWithShape="1">
          <a:blip r:embed="rId1"/>
          <a:srcRect/>
          <a:stretch>
            <a:fillRect/>
          </a:stretch>
        </p:blipFill>
        <p:spPr>
          <a:xfrm>
            <a:off x="0" y="0"/>
            <a:ext cx="3245736" cy="811434"/>
          </a:xfrm>
          <a:prstGeom prst="rect">
            <a:avLst/>
          </a:prstGeom>
          <a:noFill/>
          <a:ln>
            <a:noFill/>
          </a:ln>
        </p:spPr>
      </p:pic>
      <p:pic>
        <p:nvPicPr>
          <p:cNvPr id="170" name="Google Shape;170;p22"/>
          <p:cNvPicPr preferRelativeResize="0"/>
          <p:nvPr/>
        </p:nvPicPr>
        <p:blipFill rotWithShape="1">
          <a:blip r:embed="rId2"/>
          <a:srcRect/>
          <a:stretch>
            <a:fillRect/>
          </a:stretch>
        </p:blipFill>
        <p:spPr>
          <a:xfrm>
            <a:off x="11040979" y="0"/>
            <a:ext cx="1151021" cy="6855781"/>
          </a:xfrm>
          <a:prstGeom prst="rect">
            <a:avLst/>
          </a:prstGeom>
          <a:noFill/>
          <a:ln>
            <a:noFill/>
          </a:ln>
        </p:spPr>
      </p:pic>
      <p:pic>
        <p:nvPicPr>
          <p:cNvPr id="171" name="Google Shape;171;p22" descr="A close up of a sign&#10;&#10;Description automatically generated"/>
          <p:cNvPicPr preferRelativeResize="0"/>
          <p:nvPr/>
        </p:nvPicPr>
        <p:blipFill rotWithShape="1">
          <a:blip r:embed="rId3"/>
          <a:srcRect/>
          <a:stretch>
            <a:fillRect/>
          </a:stretch>
        </p:blipFill>
        <p:spPr>
          <a:xfrm>
            <a:off x="11040979" y="0"/>
            <a:ext cx="1189121" cy="647487"/>
          </a:xfrm>
          <a:prstGeom prst="rect">
            <a:avLst/>
          </a:prstGeom>
          <a:noFill/>
          <a:ln>
            <a:noFill/>
          </a:ln>
        </p:spPr>
      </p:pic>
      <p:sp>
        <p:nvSpPr>
          <p:cNvPr id="172" name="Google Shape;172;p22" descr="Python (programming language) - Wikipedia"/>
          <p:cNvSpPr/>
          <p:nvPr/>
        </p:nvSpPr>
        <p:spPr>
          <a:xfrm>
            <a:off x="155575" y="-822325"/>
            <a:ext cx="1571625" cy="1724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3" name="Google Shape;173;p22"/>
          <p:cNvPicPr preferRelativeResize="0"/>
          <p:nvPr/>
        </p:nvPicPr>
        <p:blipFill rotWithShape="1">
          <a:blip r:embed="rId4"/>
          <a:srcRect/>
          <a:stretch>
            <a:fillRect/>
          </a:stretch>
        </p:blipFill>
        <p:spPr>
          <a:xfrm>
            <a:off x="4825634" y="2335774"/>
            <a:ext cx="1792213" cy="1968085"/>
          </a:xfrm>
          <a:prstGeom prst="rect">
            <a:avLst/>
          </a:prstGeom>
          <a:noFill/>
          <a:ln>
            <a:noFill/>
          </a:ln>
        </p:spPr>
      </p:pic>
      <p:pic>
        <p:nvPicPr>
          <p:cNvPr id="174" name="Google Shape;174;p22"/>
          <p:cNvPicPr preferRelativeResize="0"/>
          <p:nvPr/>
        </p:nvPicPr>
        <p:blipFill rotWithShape="1">
          <a:blip r:embed="rId5"/>
          <a:srcRect/>
          <a:stretch>
            <a:fillRect/>
          </a:stretch>
        </p:blipFill>
        <p:spPr>
          <a:xfrm>
            <a:off x="691095" y="2334730"/>
            <a:ext cx="3016411" cy="1969129"/>
          </a:xfrm>
          <a:prstGeom prst="rect">
            <a:avLst/>
          </a:prstGeom>
          <a:noFill/>
          <a:ln>
            <a:noFill/>
          </a:ln>
        </p:spPr>
      </p:pic>
      <p:pic>
        <p:nvPicPr>
          <p:cNvPr id="175" name="Google Shape;175;p22"/>
          <p:cNvPicPr preferRelativeResize="0"/>
          <p:nvPr/>
        </p:nvPicPr>
        <p:blipFill rotWithShape="1">
          <a:blip r:embed="rId6"/>
          <a:srcRect/>
          <a:stretch>
            <a:fillRect/>
          </a:stretch>
        </p:blipFill>
        <p:spPr>
          <a:xfrm>
            <a:off x="8220412" y="2334730"/>
            <a:ext cx="1692475" cy="1969129"/>
          </a:xfrm>
          <a:prstGeom prst="rect">
            <a:avLst/>
          </a:prstGeom>
          <a:noFill/>
          <a:ln>
            <a:noFill/>
          </a:ln>
        </p:spPr>
      </p:pic>
      <p:sp>
        <p:nvSpPr>
          <p:cNvPr id="176" name="Google Shape;176;p22"/>
          <p:cNvSpPr txBox="1"/>
          <p:nvPr/>
        </p:nvSpPr>
        <p:spPr>
          <a:xfrm>
            <a:off x="691095" y="4483359"/>
            <a:ext cx="96442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                   Neo4j                                                      Python                                            Jupyter Notebook</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225" y="172103"/>
            <a:ext cx="9144000" cy="639484"/>
          </a:xfrm>
        </p:spPr>
        <p:txBody>
          <a:bodyPr>
            <a:normAutofit/>
          </a:bodyPr>
          <a:lstStyle/>
          <a:p>
            <a:r>
              <a:rPr lang="en-US" sz="3600" dirty="0">
                <a:solidFill>
                  <a:srgbClr val="C00000"/>
                </a:solidFill>
              </a:rPr>
              <a:t>Architectural Diagram</a:t>
            </a:r>
            <a:endParaRPr lang="en-US" sz="3600" dirty="0">
              <a:solidFill>
                <a:srgbClr val="C00000"/>
              </a:solidFill>
            </a:endParaRPr>
          </a:p>
        </p:txBody>
      </p:sp>
      <p:pic>
        <p:nvPicPr>
          <p:cNvPr id="5" name="Google Shape;96;p14" descr="A picture containing drawing&#10;&#10;Description automatically generated"/>
          <p:cNvPicPr preferRelativeResize="0"/>
          <p:nvPr/>
        </p:nvPicPr>
        <p:blipFill rotWithShape="1">
          <a:blip r:embed="rId1"/>
          <a:srcRect/>
          <a:stretch>
            <a:fillRect/>
          </a:stretch>
        </p:blipFill>
        <p:spPr>
          <a:xfrm>
            <a:off x="0" y="0"/>
            <a:ext cx="3245736" cy="811434"/>
          </a:xfrm>
          <a:prstGeom prst="rect">
            <a:avLst/>
          </a:prstGeom>
          <a:noFill/>
          <a:ln>
            <a:noFill/>
          </a:ln>
        </p:spPr>
      </p:pic>
      <p:pic>
        <p:nvPicPr>
          <p:cNvPr id="9" name="Google Shape;97;p14" descr="A red square with white lines&#10;&#10;Description automatically generated"/>
          <p:cNvPicPr preferRelativeResize="0"/>
          <p:nvPr/>
        </p:nvPicPr>
        <p:blipFill rotWithShape="1">
          <a:blip r:embed="rId2"/>
          <a:srcRect/>
          <a:stretch>
            <a:fillRect/>
          </a:stretch>
        </p:blipFill>
        <p:spPr>
          <a:xfrm>
            <a:off x="11039337" y="2219"/>
            <a:ext cx="1151021" cy="6855781"/>
          </a:xfrm>
          <a:prstGeom prst="rect">
            <a:avLst/>
          </a:prstGeom>
          <a:noFill/>
          <a:ln>
            <a:noFill/>
          </a:ln>
        </p:spPr>
      </p:pic>
      <p:pic>
        <p:nvPicPr>
          <p:cNvPr id="10" name="Google Shape;98;p14" descr="A close up of a sign&#10;&#10;Description automatically generated"/>
          <p:cNvPicPr preferRelativeResize="0"/>
          <p:nvPr/>
        </p:nvPicPr>
        <p:blipFill rotWithShape="1">
          <a:blip r:embed="rId3"/>
          <a:srcRect/>
          <a:stretch>
            <a:fillRect/>
          </a:stretch>
        </p:blipFill>
        <p:spPr>
          <a:xfrm>
            <a:off x="11039337" y="0"/>
            <a:ext cx="1151021" cy="647487"/>
          </a:xfrm>
          <a:prstGeom prst="rect">
            <a:avLst/>
          </a:prstGeom>
          <a:noFill/>
          <a:ln>
            <a:noFill/>
          </a:ln>
        </p:spPr>
      </p:pic>
      <p:pic>
        <p:nvPicPr>
          <p:cNvPr id="6" name="Picture 5" descr="A diagram of a system&#10;&#10;Description automatically generated"/>
          <p:cNvPicPr>
            <a:picLocks noChangeAspect="1"/>
          </p:cNvPicPr>
          <p:nvPr/>
        </p:nvPicPr>
        <p:blipFill>
          <a:blip r:embed="rId4"/>
          <a:stretch>
            <a:fillRect/>
          </a:stretch>
        </p:blipFill>
        <p:spPr>
          <a:xfrm>
            <a:off x="1421004" y="957792"/>
            <a:ext cx="8635617" cy="5543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8303"/>
            <a:ext cx="9144000" cy="639484"/>
          </a:xfrm>
        </p:spPr>
        <p:txBody>
          <a:bodyPr>
            <a:normAutofit/>
          </a:bodyPr>
          <a:lstStyle/>
          <a:p>
            <a:r>
              <a:rPr lang="en-US" sz="3600" dirty="0">
                <a:solidFill>
                  <a:srgbClr val="C00000"/>
                </a:solidFill>
              </a:rPr>
              <a:t>Dataset Description</a:t>
            </a:r>
            <a:endParaRPr lang="en-US" dirty="0"/>
          </a:p>
        </p:txBody>
      </p:sp>
      <p:pic>
        <p:nvPicPr>
          <p:cNvPr id="5" name="Google Shape;96;p14" descr="A picture containing drawing&#10;&#10;Description automatically generated"/>
          <p:cNvPicPr preferRelativeResize="0"/>
          <p:nvPr/>
        </p:nvPicPr>
        <p:blipFill rotWithShape="1">
          <a:blip r:embed="rId1"/>
          <a:srcRect/>
          <a:stretch>
            <a:fillRect/>
          </a:stretch>
        </p:blipFill>
        <p:spPr>
          <a:xfrm>
            <a:off x="0" y="0"/>
            <a:ext cx="3245736" cy="811434"/>
          </a:xfrm>
          <a:prstGeom prst="rect">
            <a:avLst/>
          </a:prstGeom>
          <a:noFill/>
          <a:ln>
            <a:noFill/>
          </a:ln>
        </p:spPr>
      </p:pic>
      <p:pic>
        <p:nvPicPr>
          <p:cNvPr id="9" name="Google Shape;97;p14"/>
          <p:cNvPicPr preferRelativeResize="0"/>
          <p:nvPr/>
        </p:nvPicPr>
        <p:blipFill rotWithShape="1">
          <a:blip r:embed="rId2"/>
          <a:srcRect/>
          <a:stretch>
            <a:fillRect/>
          </a:stretch>
        </p:blipFill>
        <p:spPr>
          <a:xfrm>
            <a:off x="11039337" y="2219"/>
            <a:ext cx="1151021" cy="6855781"/>
          </a:xfrm>
          <a:prstGeom prst="rect">
            <a:avLst/>
          </a:prstGeom>
          <a:noFill/>
          <a:ln>
            <a:noFill/>
          </a:ln>
        </p:spPr>
      </p:pic>
      <p:pic>
        <p:nvPicPr>
          <p:cNvPr id="10" name="Google Shape;98;p14" descr="A close up of a sign&#10;&#10;Description automatically generated"/>
          <p:cNvPicPr preferRelativeResize="0"/>
          <p:nvPr/>
        </p:nvPicPr>
        <p:blipFill rotWithShape="1">
          <a:blip r:embed="rId3"/>
          <a:srcRect/>
          <a:stretch>
            <a:fillRect/>
          </a:stretch>
        </p:blipFill>
        <p:spPr>
          <a:xfrm>
            <a:off x="11039337" y="0"/>
            <a:ext cx="1151021" cy="647487"/>
          </a:xfrm>
          <a:prstGeom prst="rect">
            <a:avLst/>
          </a:prstGeom>
          <a:noFill/>
          <a:ln>
            <a:noFill/>
          </a:ln>
        </p:spPr>
      </p:pic>
      <p:sp>
        <p:nvSpPr>
          <p:cNvPr id="4" name="TextBox 3"/>
          <p:cNvSpPr txBox="1"/>
          <p:nvPr/>
        </p:nvSpPr>
        <p:spPr>
          <a:xfrm>
            <a:off x="459062" y="1559889"/>
            <a:ext cx="10060080"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Char char="•"/>
            </a:pPr>
            <a:r>
              <a:rPr lang="en-US" sz="2000" b="1" dirty="0">
                <a:solidFill>
                  <a:schemeClr val="tx1"/>
                </a:solidFill>
              </a:rPr>
              <a:t>Source:</a:t>
            </a:r>
            <a:r>
              <a:rPr lang="en-US" sz="2000" dirty="0">
                <a:solidFill>
                  <a:schemeClr val="tx1"/>
                </a:solidFill>
              </a:rPr>
              <a:t> Obtained from Kaggle, a platform for data science and machine learning projects. </a:t>
            </a:r>
            <a:endParaRPr lang="en-US" sz="2000" b="1" dirty="0">
              <a:solidFill>
                <a:schemeClr val="tx1"/>
              </a:solidFill>
            </a:endParaRPr>
          </a:p>
          <a:p>
            <a:pPr marL="285750" indent="-285750">
              <a:buChar char="•"/>
            </a:pPr>
            <a:endParaRPr lang="en-US" sz="2000" dirty="0">
              <a:solidFill>
                <a:schemeClr val="tx1"/>
              </a:solidFill>
            </a:endParaRPr>
          </a:p>
          <a:p>
            <a:pPr marL="285750" indent="-285750">
              <a:buChar char="•"/>
            </a:pPr>
            <a:r>
              <a:rPr lang="en-US" sz="2000" b="1" dirty="0">
                <a:solidFill>
                  <a:schemeClr val="tx1"/>
                </a:solidFill>
              </a:rPr>
              <a:t>Attributes:</a:t>
            </a:r>
            <a:r>
              <a:rPr lang="en-US" sz="2000" dirty="0">
                <a:solidFill>
                  <a:schemeClr val="tx1"/>
                </a:solidFill>
              </a:rPr>
              <a:t> Includes crucial information such as location, crime description (robbery, burglary, </a:t>
            </a:r>
            <a:r>
              <a:rPr lang="en-US" sz="2000" err="1">
                <a:solidFill>
                  <a:schemeClr val="tx1"/>
                </a:solidFill>
              </a:rPr>
              <a:t>etc</a:t>
            </a:r>
            <a:r>
              <a:rPr lang="en-US" sz="2000" dirty="0">
                <a:solidFill>
                  <a:schemeClr val="tx1"/>
                </a:solidFill>
              </a:rPr>
              <a:t>) , longitude, latitude, date occurred, date reported, victim sex, victim age, crime code, </a:t>
            </a:r>
            <a:endParaRPr lang="en-US" sz="2000" dirty="0">
              <a:solidFill>
                <a:schemeClr val="tx1"/>
              </a:solidFill>
            </a:endParaRPr>
          </a:p>
          <a:p>
            <a:pPr marL="285750" indent="-285750">
              <a:buChar char="•"/>
            </a:pPr>
            <a:endParaRPr lang="en-US" sz="2000" dirty="0">
              <a:solidFill>
                <a:schemeClr val="tx1"/>
              </a:solidFill>
            </a:endParaRPr>
          </a:p>
          <a:p>
            <a:pPr marL="285750" indent="-285750">
              <a:buChar char="•"/>
            </a:pPr>
            <a:r>
              <a:rPr lang="en-US" sz="2000" b="1" dirty="0">
                <a:solidFill>
                  <a:schemeClr val="tx1"/>
                </a:solidFill>
              </a:rPr>
              <a:t>Spatial Scope:</a:t>
            </a:r>
            <a:r>
              <a:rPr lang="en-US" sz="2000" dirty="0">
                <a:solidFill>
                  <a:schemeClr val="tx1"/>
                </a:solidFill>
              </a:rPr>
              <a:t> The dataset covered specific crime locations within Los Angeles using Longitude and Latitude.</a:t>
            </a:r>
            <a:endParaRPr lang="en-US" sz="2000" dirty="0">
              <a:solidFill>
                <a:schemeClr val="tx1"/>
              </a:solidFill>
            </a:endParaRPr>
          </a:p>
          <a:p>
            <a:pPr marL="285750" indent="-285750">
              <a:buChar char="•"/>
            </a:pPr>
            <a:endParaRPr lang="en-US" sz="2000" dirty="0">
              <a:solidFill>
                <a:schemeClr val="tx1"/>
              </a:solidFill>
            </a:endParaRPr>
          </a:p>
          <a:p>
            <a:pPr marL="285750" indent="-285750">
              <a:buChar char="•"/>
            </a:pPr>
            <a:r>
              <a:rPr lang="en-US" sz="2000" b="1" dirty="0">
                <a:solidFill>
                  <a:schemeClr val="tx1"/>
                </a:solidFill>
              </a:rPr>
              <a:t>Volume:</a:t>
            </a:r>
            <a:r>
              <a:rPr lang="en-US" sz="2000" dirty="0">
                <a:solidFill>
                  <a:schemeClr val="tx1"/>
                </a:solidFill>
              </a:rPr>
              <a:t> The dataset comprises approximately 2000 crime incident records, with a file size of 500 kilobytes.</a:t>
            </a:r>
            <a:endParaRPr lang="en-US" sz="2000" b="1" dirty="0">
              <a:solidFill>
                <a:schemeClr val="tx1"/>
              </a:solidFill>
            </a:endParaRPr>
          </a:p>
          <a:p>
            <a:endParaRPr lang="en-US" sz="2000" b="1" dirty="0">
              <a:solidFill>
                <a:schemeClr val="tx1"/>
              </a:solidFill>
            </a:endParaRPr>
          </a:p>
          <a:p>
            <a:pPr marL="285750" indent="-285750">
              <a:buChar char="•"/>
            </a:pPr>
            <a:r>
              <a:rPr lang="en-US" sz="2000" b="1" dirty="0">
                <a:solidFill>
                  <a:schemeClr val="tx1"/>
                </a:solidFill>
              </a:rPr>
              <a:t>Temporal Scope : </a:t>
            </a:r>
            <a:r>
              <a:rPr lang="en-US" sz="2000" dirty="0">
                <a:solidFill>
                  <a:schemeClr val="tx1"/>
                </a:solidFill>
              </a:rPr>
              <a:t>Duration covered by the dataset is December 2023.</a:t>
            </a:r>
            <a:endParaRPr lang="en-US" sz="2000" dirty="0">
              <a:solidFill>
                <a:schemeClr val="tx1"/>
              </a:solidFill>
            </a:endParaRPr>
          </a:p>
          <a:p>
            <a:endParaRPr lang="en-US" sz="20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1777332" y="-11431"/>
            <a:ext cx="8217568" cy="92583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panose="020E0602050203020307"/>
              <a:buNone/>
            </a:pPr>
            <a:r>
              <a:rPr lang="en-US" sz="3600" dirty="0">
                <a:solidFill>
                  <a:srgbClr val="C00000"/>
                </a:solidFill>
                <a:latin typeface="Marcellus" panose="020E0602050203020307"/>
                <a:ea typeface="Marcellus" panose="020E0602050203020307"/>
                <a:cs typeface="Marcellus" panose="020E0602050203020307"/>
                <a:sym typeface="Marcellus" panose="020E0602050203020307"/>
              </a:rPr>
              <a:t>Literature Survey</a:t>
            </a:r>
            <a:endParaRPr sz="3600" dirty="0"/>
          </a:p>
        </p:txBody>
      </p:sp>
      <p:graphicFrame>
        <p:nvGraphicFramePr>
          <p:cNvPr id="104" name="Google Shape;104;p15"/>
          <p:cNvGraphicFramePr/>
          <p:nvPr/>
        </p:nvGraphicFramePr>
        <p:xfrm>
          <a:off x="670561" y="811434"/>
          <a:ext cx="10223861" cy="5974110"/>
        </p:xfrm>
        <a:graphic>
          <a:graphicData uri="http://schemas.openxmlformats.org/drawingml/2006/table">
            <a:tbl>
              <a:tblPr firstRow="1" bandRow="1">
                <a:noFill/>
                <a:tableStyleId>{E9E571D2-7641-4874-8C07-14464FB4CF3E}</a:tableStyleId>
              </a:tblPr>
              <a:tblGrid>
                <a:gridCol w="737046"/>
                <a:gridCol w="2090692"/>
                <a:gridCol w="2090692"/>
                <a:gridCol w="1900982"/>
                <a:gridCol w="1671343"/>
                <a:gridCol w="1733106"/>
              </a:tblGrid>
              <a:tr h="513073">
                <a:tc>
                  <a:txBody>
                    <a:bodyPr/>
                    <a:lstStyle/>
                    <a:p>
                      <a:pPr marL="0" marR="0" lvl="0" indent="0" algn="l" rtl="0">
                        <a:spcBef>
                          <a:spcPts val="0"/>
                        </a:spcBef>
                        <a:spcAft>
                          <a:spcPts val="0"/>
                        </a:spcAft>
                        <a:buNone/>
                      </a:pPr>
                      <a:r>
                        <a:rPr lang="en-US" sz="1700" u="none" strike="noStrike" cap="none" dirty="0">
                          <a:latin typeface="Fira Sans" panose="020B0503050000020004"/>
                          <a:ea typeface="Fira Sans" panose="020B0503050000020004"/>
                          <a:cs typeface="Fira Sans" panose="020B0503050000020004"/>
                          <a:sym typeface="Fira Sans" panose="020B0503050000020004"/>
                        </a:rPr>
                        <a:t>Sr .No</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700" dirty="0" smtClean="0">
                          <a:latin typeface="Fira Sans" panose="020B0503050000020004"/>
                          <a:ea typeface="Fira Sans" panose="020B0503050000020004"/>
                          <a:cs typeface="Fira Sans" panose="020B0503050000020004"/>
                          <a:sym typeface="Fira Sans" panose="020B0503050000020004"/>
                        </a:rPr>
                        <a:t>Title</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700" dirty="0" smtClean="0">
                          <a:latin typeface="Fira Sans" panose="020B0503050000020004"/>
                          <a:ea typeface="Fira Sans" panose="020B0503050000020004"/>
                          <a:cs typeface="Fira Sans" panose="020B0503050000020004"/>
                        </a:rPr>
                        <a:t>Publication year</a:t>
                      </a:r>
                      <a:endParaRPr lang="en-US" sz="1700" dirty="0" smtClean="0">
                        <a:latin typeface="Fira Sans" panose="020B0503050000020004"/>
                        <a:ea typeface="Fira Sans" panose="020B0503050000020004"/>
                        <a:cs typeface="Fira Sans" panose="020B0503050000020004"/>
                        <a:sym typeface="Fira Sans" panose="020B0503050000020004"/>
                      </a:endParaRPr>
                    </a:p>
                    <a:p>
                      <a:pPr marL="0" marR="0" lvl="0" indent="0" algn="ctr" rtl="0">
                        <a:spcBef>
                          <a:spcPts val="0"/>
                        </a:spcBef>
                        <a:spcAft>
                          <a:spcPts val="0"/>
                        </a:spcAft>
                        <a:buNone/>
                      </a:pP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700" dirty="0">
                          <a:latin typeface="Fira Sans" panose="020B0503050000020004"/>
                          <a:ea typeface="Fira Sans" panose="020B0503050000020004"/>
                          <a:cs typeface="Fira Sans" panose="020B0503050000020004"/>
                          <a:sym typeface="Fira Sans" panose="020B0503050000020004"/>
                        </a:rPr>
                        <a:t>Goal</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700" dirty="0">
                          <a:latin typeface="Fira Sans" panose="020B0503050000020004"/>
                          <a:ea typeface="Fira Sans" panose="020B0503050000020004"/>
                          <a:cs typeface="Fira Sans" panose="020B0503050000020004"/>
                          <a:sym typeface="Fira Sans" panose="020B0503050000020004"/>
                        </a:rPr>
                        <a:t>Result</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700" dirty="0">
                          <a:latin typeface="Fira Sans" panose="020B0503050000020004"/>
                          <a:ea typeface="Fira Sans" panose="020B0503050000020004"/>
                          <a:cs typeface="Fira Sans" panose="020B0503050000020004"/>
                          <a:sym typeface="Fira Sans" panose="020B0503050000020004"/>
                        </a:rPr>
                        <a:t>Limitations</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r>
              <a:tr h="2039439">
                <a:tc>
                  <a:txBody>
                    <a:bodyPr/>
                    <a:lstStyle/>
                    <a:p>
                      <a:pPr marL="0" marR="0" lvl="0" indent="0" algn="l" rtl="0">
                        <a:spcBef>
                          <a:spcPts val="0"/>
                        </a:spcBef>
                        <a:spcAft>
                          <a:spcPts val="0"/>
                        </a:spcAft>
                        <a:buNone/>
                      </a:pPr>
                      <a:r>
                        <a:rPr lang="en-US" sz="1700" dirty="0">
                          <a:latin typeface="Fira Sans" panose="020B0503050000020004"/>
                          <a:ea typeface="Fira Sans" panose="020B0503050000020004"/>
                          <a:cs typeface="Fira Sans" panose="020B0503050000020004"/>
                          <a:sym typeface="Fira Sans" panose="020B0503050000020004"/>
                        </a:rPr>
                        <a:t>1.</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700" dirty="0">
                          <a:latin typeface="Fira Sans" panose="020B0503050000020004"/>
                          <a:ea typeface="Fira Sans" panose="020B0503050000020004"/>
                          <a:cs typeface="Fira Sans" panose="020B0503050000020004"/>
                          <a:sym typeface="Fira Sans" panose="020B0503050000020004"/>
                        </a:rPr>
                        <a:t>Self-Organizing Map (SOM)</a:t>
                      </a:r>
                      <a:endParaRPr dirty="0"/>
                    </a:p>
                    <a:p>
                      <a:pPr marL="0" marR="0" lvl="0" indent="0" algn="l" rtl="0">
                        <a:spcBef>
                          <a:spcPts val="0"/>
                        </a:spcBef>
                        <a:spcAft>
                          <a:spcPts val="0"/>
                        </a:spcAft>
                        <a:buNone/>
                      </a:pPr>
                      <a:r>
                        <a:rPr lang="en-US" sz="1700" dirty="0">
                          <a:latin typeface="Fira Sans" panose="020B0503050000020004"/>
                          <a:ea typeface="Fira Sans" panose="020B0503050000020004"/>
                          <a:cs typeface="Fira Sans" panose="020B0503050000020004"/>
                          <a:sym typeface="Fira Sans" panose="020B0503050000020004"/>
                        </a:rPr>
                        <a:t>For Diagnosis Coronary Heart Disease</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700" dirty="0" smtClean="0">
                          <a:latin typeface="Fira Sans" panose="020B0503050000020004"/>
                          <a:ea typeface="Fira Sans" panose="020B0503050000020004"/>
                          <a:cs typeface="Fira Sans" panose="020B0503050000020004"/>
                        </a:rPr>
                        <a:t>     IEEE  2023</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700"/>
                        <a:buFont typeface="Fira Sans" panose="020B0503050000020004"/>
                        <a:buNone/>
                      </a:pPr>
                      <a:r>
                        <a:rPr lang="en-US" sz="1700" b="0" i="0" dirty="0">
                          <a:solidFill>
                            <a:schemeClr val="dk1"/>
                          </a:solidFill>
                          <a:latin typeface="Fira Sans" panose="020B0503050000020004"/>
                          <a:ea typeface="Fira Sans" panose="020B0503050000020004"/>
                          <a:cs typeface="Fira Sans" panose="020B0503050000020004"/>
                          <a:sym typeface="Fira Sans" panose="020B0503050000020004"/>
                        </a:rPr>
                        <a:t>Utilize SOM for CHD classification to enhance early diagnosis accuracy.</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700" b="0" i="0" dirty="0">
                          <a:solidFill>
                            <a:schemeClr val="dk1"/>
                          </a:solidFill>
                          <a:latin typeface="Fira Sans" panose="020B0503050000020004"/>
                          <a:ea typeface="Fira Sans" panose="020B0503050000020004"/>
                          <a:cs typeface="Fira Sans" panose="020B0503050000020004"/>
                          <a:sym typeface="Fira Sans" panose="020B0503050000020004"/>
                        </a:rPr>
                        <a:t>SOM achieves 62.5% accuracy in CHD diagnosis, demonstrating effectiveness.</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700" dirty="0">
                          <a:latin typeface="Fira Sans" panose="020B0503050000020004"/>
                          <a:ea typeface="Fira Sans" panose="020B0503050000020004"/>
                          <a:cs typeface="Fira Sans" panose="020B0503050000020004"/>
                          <a:sym typeface="Fira Sans" panose="020B0503050000020004"/>
                        </a:rPr>
                        <a:t>Data size and parameter sensitivity necessitate further validation and optimization for improved performance.</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r>
              <a:tr h="2693596">
                <a:tc>
                  <a:txBody>
                    <a:bodyPr/>
                    <a:lstStyle/>
                    <a:p>
                      <a:pPr marL="0" marR="0" lvl="0" indent="0" algn="l" rtl="0">
                        <a:spcBef>
                          <a:spcPts val="0"/>
                        </a:spcBef>
                        <a:spcAft>
                          <a:spcPts val="0"/>
                        </a:spcAft>
                        <a:buNone/>
                      </a:pPr>
                      <a:r>
                        <a:rPr lang="en-US" sz="1700" dirty="0">
                          <a:latin typeface="Fira Sans" panose="020B0503050000020004"/>
                          <a:ea typeface="Fira Sans" panose="020B0503050000020004"/>
                          <a:cs typeface="Fira Sans" panose="020B0503050000020004"/>
                          <a:sym typeface="Fira Sans" panose="020B0503050000020004"/>
                        </a:rPr>
                        <a:t>2.</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700" dirty="0">
                          <a:latin typeface="Fira Sans" panose="020B0503050000020004"/>
                          <a:ea typeface="Fira Sans" panose="020B0503050000020004"/>
                          <a:cs typeface="Fira Sans" panose="020B0503050000020004"/>
                          <a:sym typeface="Fira Sans" panose="020B0503050000020004"/>
                        </a:rPr>
                        <a:t>Analysis of Disease Data Based on Neo4j Graph</a:t>
                      </a:r>
                      <a:endParaRPr dirty="0"/>
                    </a:p>
                    <a:p>
                      <a:pPr marL="0" marR="0" lvl="0" indent="0" algn="l" rtl="0">
                        <a:spcBef>
                          <a:spcPts val="0"/>
                        </a:spcBef>
                        <a:spcAft>
                          <a:spcPts val="0"/>
                        </a:spcAft>
                        <a:buNone/>
                      </a:pPr>
                      <a:r>
                        <a:rPr lang="en-US" sz="1700" dirty="0">
                          <a:latin typeface="Fira Sans" panose="020B0503050000020004"/>
                          <a:ea typeface="Fira Sans" panose="020B0503050000020004"/>
                          <a:cs typeface="Fira Sans" panose="020B0503050000020004"/>
                          <a:sym typeface="Fira Sans" panose="020B0503050000020004"/>
                        </a:rPr>
                        <a:t>Database</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700" b="0" i="0" dirty="0" smtClean="0">
                          <a:solidFill>
                            <a:schemeClr val="dk1"/>
                          </a:solidFill>
                          <a:latin typeface="Fira Sans" panose="020B0503050000020004"/>
                          <a:ea typeface="Fira Sans" panose="020B0503050000020004"/>
                          <a:cs typeface="Fira Sans" panose="020B0503050000020004"/>
                        </a:rPr>
                        <a:t>     IEEE 2022</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700" b="0" i="0" dirty="0">
                          <a:solidFill>
                            <a:schemeClr val="dk1"/>
                          </a:solidFill>
                          <a:latin typeface="Fira Sans" panose="020B0503050000020004"/>
                          <a:ea typeface="Fira Sans" panose="020B0503050000020004"/>
                          <a:cs typeface="Fira Sans" panose="020B0503050000020004"/>
                          <a:sym typeface="Fira Sans" panose="020B0503050000020004"/>
                        </a:rPr>
                        <a:t>Explore disease data analysis using Neo4j graph database, emphasizing its efficiency in representing complex relationships.</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700" b="0" i="0" dirty="0" smtClean="0">
                          <a:solidFill>
                            <a:schemeClr val="dk1"/>
                          </a:solidFill>
                          <a:latin typeface="Fira Sans" panose="020B0503050000020004"/>
                          <a:ea typeface="Fira Sans" panose="020B0503050000020004"/>
                          <a:cs typeface="Fira Sans" panose="020B0503050000020004"/>
                          <a:sym typeface="Fira Sans" panose="020B0503050000020004"/>
                        </a:rPr>
                        <a:t>The </a:t>
                      </a:r>
                      <a:r>
                        <a:rPr lang="en-US" sz="1700" b="0" i="0" dirty="0">
                          <a:solidFill>
                            <a:schemeClr val="dk1"/>
                          </a:solidFill>
                          <a:latin typeface="Fira Sans" panose="020B0503050000020004"/>
                          <a:ea typeface="Fira Sans" panose="020B0503050000020004"/>
                          <a:cs typeface="Fira Sans" panose="020B0503050000020004"/>
                          <a:sym typeface="Fira Sans" panose="020B0503050000020004"/>
                        </a:rPr>
                        <a:t>paper introduces Neo4j's Cypher query language for intuitive data analysis and demonstrates creating a disease database.</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700" b="0" i="0" dirty="0">
                          <a:solidFill>
                            <a:schemeClr val="dk1"/>
                          </a:solidFill>
                          <a:latin typeface="Fira Sans" panose="020B0503050000020004"/>
                          <a:ea typeface="Fira Sans" panose="020B0503050000020004"/>
                          <a:cs typeface="Fira Sans" panose="020B0503050000020004"/>
                          <a:sym typeface="Fira Sans" panose="020B0503050000020004"/>
                        </a:rPr>
                        <a:t>It highlights Neo4j's suitability for handling large, low-structured data, particularly in retrieving related diseases based on symptoms</a:t>
                      </a:r>
                      <a:endParaRPr sz="17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r>
            </a:tbl>
          </a:graphicData>
        </a:graphic>
      </p:graphicFrame>
      <p:pic>
        <p:nvPicPr>
          <p:cNvPr id="105" name="Google Shape;105;p15"/>
          <p:cNvPicPr preferRelativeResize="0"/>
          <p:nvPr/>
        </p:nvPicPr>
        <p:blipFill rotWithShape="1">
          <a:blip r:embed="rId1"/>
          <a:srcRect/>
          <a:stretch>
            <a:fillRect/>
          </a:stretch>
        </p:blipFill>
        <p:spPr>
          <a:xfrm>
            <a:off x="11040979" y="0"/>
            <a:ext cx="1151021" cy="6855781"/>
          </a:xfrm>
          <a:prstGeom prst="rect">
            <a:avLst/>
          </a:prstGeom>
          <a:noFill/>
          <a:ln>
            <a:noFill/>
          </a:ln>
        </p:spPr>
      </p:pic>
      <p:pic>
        <p:nvPicPr>
          <p:cNvPr id="106" name="Google Shape;106;p15" descr="A picture containing drawing&#10;&#10;Description automatically generated"/>
          <p:cNvPicPr preferRelativeResize="0"/>
          <p:nvPr/>
        </p:nvPicPr>
        <p:blipFill rotWithShape="1">
          <a:blip r:embed="rId2"/>
          <a:srcRect/>
          <a:stretch>
            <a:fillRect/>
          </a:stretch>
        </p:blipFill>
        <p:spPr>
          <a:xfrm>
            <a:off x="0" y="0"/>
            <a:ext cx="3245736" cy="811434"/>
          </a:xfrm>
          <a:prstGeom prst="rect">
            <a:avLst/>
          </a:prstGeom>
          <a:noFill/>
          <a:ln>
            <a:noFill/>
          </a:ln>
        </p:spPr>
      </p:pic>
      <p:pic>
        <p:nvPicPr>
          <p:cNvPr id="107" name="Google Shape;107;p15" descr="A close up of a sign&#10;&#10;Description automatically generated"/>
          <p:cNvPicPr preferRelativeResize="0"/>
          <p:nvPr/>
        </p:nvPicPr>
        <p:blipFill rotWithShape="1">
          <a:blip r:embed="rId3"/>
          <a:srcRect/>
          <a:stretch>
            <a:fillRect/>
          </a:stretch>
        </p:blipFill>
        <p:spPr>
          <a:xfrm>
            <a:off x="11040979" y="0"/>
            <a:ext cx="1189121" cy="6474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16"/>
          <p:cNvGraphicFramePr/>
          <p:nvPr/>
        </p:nvGraphicFramePr>
        <p:xfrm>
          <a:off x="249334" y="729271"/>
          <a:ext cx="10479626" cy="6126510"/>
        </p:xfrm>
        <a:graphic>
          <a:graphicData uri="http://schemas.openxmlformats.org/drawingml/2006/table">
            <a:tbl>
              <a:tblPr firstRow="1" bandRow="1">
                <a:noFill/>
                <a:tableStyleId>{E9E571D2-7641-4874-8C07-14464FB4CF3E}</a:tableStyleId>
              </a:tblPr>
              <a:tblGrid>
                <a:gridCol w="813944"/>
                <a:gridCol w="1922866"/>
                <a:gridCol w="1922866"/>
                <a:gridCol w="1979317"/>
                <a:gridCol w="2016729"/>
                <a:gridCol w="1823904"/>
              </a:tblGrid>
              <a:tr h="264446">
                <a:tc>
                  <a:txBody>
                    <a:bodyPr/>
                    <a:lstStyle/>
                    <a:p>
                      <a:pPr marL="0" marR="0" lvl="0" indent="0" algn="ctr"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Sr .No</a:t>
                      </a: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Title</a:t>
                      </a: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smtClean="0">
                          <a:latin typeface="Fira Sans" panose="020B0503050000020004"/>
                          <a:ea typeface="Fira Sans" panose="020B0503050000020004"/>
                          <a:cs typeface="Fira Sans" panose="020B0503050000020004"/>
                        </a:rPr>
                        <a:t>Publication Year</a:t>
                      </a:r>
                      <a:endParaRPr lang="en-US" sz="1600" dirty="0" smtClean="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Goal</a:t>
                      </a: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Result</a:t>
                      </a: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ctr"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Limitations</a:t>
                      </a: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r>
              <a:tr h="2187629">
                <a:tc>
                  <a:txBody>
                    <a:bodyPr/>
                    <a:lstStyle/>
                    <a:p>
                      <a:pPr marL="0" marR="0" lvl="0" indent="0" algn="l"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3.</a:t>
                      </a: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Implementation of Graph Database</a:t>
                      </a:r>
                      <a:endParaRPr dirty="0"/>
                    </a:p>
                    <a:p>
                      <a:pPr marL="0" marR="0" lvl="0" indent="0" algn="l"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for OpenCog Artificial General Intelligence</a:t>
                      </a:r>
                      <a:endParaRPr dirty="0"/>
                    </a:p>
                    <a:p>
                      <a:pPr marL="0" marR="0" lvl="0" indent="0" algn="l"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Framework using Neo4j</a:t>
                      </a:r>
                      <a:endParaRPr dirty="0"/>
                    </a:p>
                    <a:p>
                      <a:pPr marL="0" marR="0" lvl="0" indent="0" algn="l" rtl="0">
                        <a:spcBef>
                          <a:spcPts val="0"/>
                        </a:spcBef>
                        <a:spcAft>
                          <a:spcPts val="0"/>
                        </a:spcAft>
                        <a:buNone/>
                      </a:pP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smtClean="0">
                          <a:latin typeface="Fira Sans" panose="020B0503050000020004"/>
                          <a:ea typeface="Fira Sans" panose="020B0503050000020004"/>
                          <a:cs typeface="Fira Sans" panose="020B0503050000020004"/>
                        </a:rPr>
                        <a:t>     IEEE 2022</a:t>
                      </a:r>
                      <a:endParaRPr lang="en-US" sz="1600" dirty="0" smtClean="0">
                        <a:latin typeface="Fira Sans" panose="020B0503050000020004"/>
                        <a:ea typeface="Fira Sans" panose="020B0503050000020004"/>
                        <a:cs typeface="Fira Sans" panose="020B0503050000020004"/>
                      </a:endParaRPr>
                    </a:p>
                    <a:p>
                      <a:pPr marL="0" marR="0" lvl="0" indent="0" algn="ctr" rtl="0">
                        <a:spcBef>
                          <a:spcPts val="0"/>
                        </a:spcBef>
                        <a:spcAft>
                          <a:spcPts val="0"/>
                        </a:spcAft>
                        <a:buNone/>
                      </a:pP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Paper improves OpenCog with Neo4j integration for better knowledge management, using </a:t>
                      </a:r>
                      <a:r>
                        <a:rPr lang="en-US" sz="1600" dirty="0" err="1">
                          <a:latin typeface="Fira Sans" panose="020B0503050000020004"/>
                          <a:ea typeface="Fira Sans" panose="020B0503050000020004"/>
                          <a:cs typeface="Fira Sans" panose="020B0503050000020004"/>
                          <a:sym typeface="Fira Sans" panose="020B0503050000020004"/>
                        </a:rPr>
                        <a:t>ZeroMQ</a:t>
                      </a:r>
                      <a:r>
                        <a:rPr lang="en-US" sz="1600" dirty="0">
                          <a:latin typeface="Fira Sans" panose="020B0503050000020004"/>
                          <a:ea typeface="Fira Sans" panose="020B0503050000020004"/>
                          <a:cs typeface="Fira Sans" panose="020B0503050000020004"/>
                          <a:sym typeface="Fira Sans" panose="020B0503050000020004"/>
                        </a:rPr>
                        <a:t> for data access and interoperability.</a:t>
                      </a:r>
                      <a:br>
                        <a:rPr lang="en-US" sz="1600" dirty="0">
                          <a:latin typeface="Fira Sans" panose="020B0503050000020004"/>
                          <a:ea typeface="Fira Sans" panose="020B0503050000020004"/>
                          <a:cs typeface="Fira Sans" panose="020B0503050000020004"/>
                          <a:sym typeface="Fira Sans" panose="020B0503050000020004"/>
                        </a:rPr>
                      </a:b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OpenCog integrates Neo4j via </a:t>
                      </a:r>
                      <a:r>
                        <a:rPr lang="en-US" sz="1600" dirty="0" err="1">
                          <a:latin typeface="Fira Sans" panose="020B0503050000020004"/>
                          <a:ea typeface="Fira Sans" panose="020B0503050000020004"/>
                          <a:cs typeface="Fira Sans" panose="020B0503050000020004"/>
                          <a:sym typeface="Fira Sans" panose="020B0503050000020004"/>
                        </a:rPr>
                        <a:t>ZeroMQ</a:t>
                      </a:r>
                      <a:r>
                        <a:rPr lang="en-US" sz="1600" dirty="0">
                          <a:latin typeface="Fira Sans" panose="020B0503050000020004"/>
                          <a:ea typeface="Fira Sans" panose="020B0503050000020004"/>
                          <a:cs typeface="Fira Sans" panose="020B0503050000020004"/>
                          <a:sym typeface="Fira Sans" panose="020B0503050000020004"/>
                        </a:rPr>
                        <a:t> for knowledge management, aligning with Linked Data tech for collaboration with AI researchers.</a:t>
                      </a: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Paper's limitations: scaling for larger datasets, maintaining compatibility with evolving Neo4j and OpenCog versions.</a:t>
                      </a:r>
                      <a:endParaRPr dirty="0"/>
                    </a:p>
                    <a:p>
                      <a:pPr marL="0" marR="0" lvl="0" indent="0" algn="l" rtl="0">
                        <a:spcBef>
                          <a:spcPts val="0"/>
                        </a:spcBef>
                        <a:spcAft>
                          <a:spcPts val="0"/>
                        </a:spcAft>
                        <a:buNone/>
                      </a:pP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r>
              <a:tr h="2379947">
                <a:tc>
                  <a:txBody>
                    <a:bodyPr/>
                    <a:lstStyle/>
                    <a:p>
                      <a:pPr marL="0" marR="0" lvl="0" indent="0" algn="l"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4.</a:t>
                      </a:r>
                      <a:endParaRPr dirty="0"/>
                    </a:p>
                  </a:txBody>
                  <a:tcPr marL="91450" marR="91450" marT="45725" marB="45725"/>
                </a:tc>
                <a:tc>
                  <a:txBody>
                    <a:bodyPr/>
                    <a:lstStyle/>
                    <a:p>
                      <a:pPr marL="0" marR="0" lvl="0" indent="0" algn="l" rtl="0">
                        <a:spcBef>
                          <a:spcPts val="0"/>
                        </a:spcBef>
                        <a:spcAft>
                          <a:spcPts val="0"/>
                        </a:spcAft>
                        <a:buNone/>
                      </a:pPr>
                      <a:r>
                        <a:rPr lang="en-US" sz="1600" dirty="0">
                          <a:latin typeface="Fira Sans" panose="020B0503050000020004"/>
                          <a:ea typeface="Fira Sans" panose="020B0503050000020004"/>
                          <a:cs typeface="Fira Sans" panose="020B0503050000020004"/>
                          <a:sym typeface="Fira Sans" panose="020B0503050000020004"/>
                        </a:rPr>
                        <a:t>Downscaling of Urban Land Surface Temperature Based on Multi-Factor Geographically Weighted Regression</a:t>
                      </a: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b="0" i="0" dirty="0" smtClean="0">
                          <a:solidFill>
                            <a:schemeClr val="dk1"/>
                          </a:solidFill>
                          <a:latin typeface="Fira Sans" panose="020B0503050000020004"/>
                          <a:ea typeface="Fira Sans" panose="020B0503050000020004"/>
                          <a:cs typeface="Fira Sans" panose="020B0503050000020004"/>
                        </a:rPr>
                        <a:t>     IEEE 2020</a:t>
                      </a:r>
                      <a:endParaRPr lang="en-US" sz="1600" b="0" i="0" dirty="0" smtClean="0">
                        <a:solidFill>
                          <a:schemeClr val="dk1"/>
                        </a:solidFill>
                        <a:latin typeface="Fira Sans" panose="020B0503050000020004"/>
                        <a:ea typeface="Fira Sans" panose="020B0503050000020004"/>
                        <a:cs typeface="Fira Sans" panose="020B0503050000020004"/>
                      </a:endParaRPr>
                    </a:p>
                    <a:p>
                      <a:pPr marL="0" marR="0" lvl="0" indent="0" algn="l" rtl="0">
                        <a:spcBef>
                          <a:spcPts val="0"/>
                        </a:spcBef>
                        <a:spcAft>
                          <a:spcPts val="0"/>
                        </a:spcAft>
                        <a:buNone/>
                      </a:pP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600" b="0" i="0" dirty="0">
                          <a:solidFill>
                            <a:schemeClr val="dk1"/>
                          </a:solidFill>
                          <a:latin typeface="Fira Sans" panose="020B0503050000020004"/>
                          <a:ea typeface="Fira Sans" panose="020B0503050000020004"/>
                          <a:cs typeface="Fira Sans" panose="020B0503050000020004"/>
                          <a:sym typeface="Fira Sans" panose="020B0503050000020004"/>
                        </a:rPr>
                        <a:t>Study aimed to estimate urban tree AGB, overcoming challenges of land use heterogeneity, demonstrating remote sensing and GWR potential for biomass estimation.</a:t>
                      </a: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Fira Sans" panose="020B0503050000020004"/>
                        <a:buNone/>
                      </a:pPr>
                      <a:r>
                        <a:rPr lang="en-US" sz="1600" b="0" i="0" dirty="0">
                          <a:solidFill>
                            <a:schemeClr val="dk1"/>
                          </a:solidFill>
                          <a:latin typeface="Fira Sans" panose="020B0503050000020004"/>
                          <a:ea typeface="Fira Sans" panose="020B0503050000020004"/>
                          <a:cs typeface="Fira Sans" panose="020B0503050000020004"/>
                          <a:sym typeface="Fira Sans" panose="020B0503050000020004"/>
                        </a:rPr>
                        <a:t>GWR model, Worldview-3 satellite, and LiDAR data estimated urban tree biomass in Hengqin, Guangdong, with superior performance over SVR model.</a:t>
                      </a: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c>
                  <a:txBody>
                    <a:bodyPr/>
                    <a:lstStyle/>
                    <a:p>
                      <a:pPr marL="0" marR="0" lvl="0" indent="0" algn="l" rtl="0">
                        <a:spcBef>
                          <a:spcPts val="0"/>
                        </a:spcBef>
                        <a:spcAft>
                          <a:spcPts val="0"/>
                        </a:spcAft>
                        <a:buNone/>
                      </a:pPr>
                      <a:r>
                        <a:rPr lang="en-US" sz="1600" b="0" i="0" dirty="0">
                          <a:solidFill>
                            <a:schemeClr val="dk1"/>
                          </a:solidFill>
                          <a:latin typeface="Fira Sans" panose="020B0503050000020004"/>
                          <a:ea typeface="Fira Sans" panose="020B0503050000020004"/>
                          <a:cs typeface="Fira Sans" panose="020B0503050000020004"/>
                          <a:sym typeface="Fira Sans" panose="020B0503050000020004"/>
                        </a:rPr>
                        <a:t>Study noted uncertainties in urban tree AGB estimation due to complex environments, with limitations in accurately estimating AGB beyond certain biomass thresholds.</a:t>
                      </a:r>
                      <a:endParaRPr sz="1600" dirty="0">
                        <a:latin typeface="Fira Sans" panose="020B0503050000020004"/>
                        <a:ea typeface="Fira Sans" panose="020B0503050000020004"/>
                        <a:cs typeface="Fira Sans" panose="020B0503050000020004"/>
                        <a:sym typeface="Fira Sans" panose="020B0503050000020004"/>
                      </a:endParaRPr>
                    </a:p>
                  </a:txBody>
                  <a:tcPr marL="91450" marR="91450" marT="45725" marB="45725"/>
                </a:tc>
              </a:tr>
            </a:tbl>
          </a:graphicData>
        </a:graphic>
      </p:graphicFrame>
      <p:pic>
        <p:nvPicPr>
          <p:cNvPr id="113" name="Google Shape;113;p16"/>
          <p:cNvPicPr preferRelativeResize="0"/>
          <p:nvPr/>
        </p:nvPicPr>
        <p:blipFill rotWithShape="1">
          <a:blip r:embed="rId1"/>
          <a:srcRect/>
          <a:stretch>
            <a:fillRect/>
          </a:stretch>
        </p:blipFill>
        <p:spPr>
          <a:xfrm>
            <a:off x="11040979" y="0"/>
            <a:ext cx="1151021" cy="6855781"/>
          </a:xfrm>
          <a:prstGeom prst="rect">
            <a:avLst/>
          </a:prstGeom>
          <a:noFill/>
          <a:ln>
            <a:noFill/>
          </a:ln>
        </p:spPr>
      </p:pic>
      <p:pic>
        <p:nvPicPr>
          <p:cNvPr id="114" name="Google Shape;114;p16" descr="A close up of a sign&#10;&#10;Description automatically generated"/>
          <p:cNvPicPr preferRelativeResize="0"/>
          <p:nvPr/>
        </p:nvPicPr>
        <p:blipFill rotWithShape="1">
          <a:blip r:embed="rId2"/>
          <a:srcRect/>
          <a:stretch>
            <a:fillRect/>
          </a:stretch>
        </p:blipFill>
        <p:spPr>
          <a:xfrm>
            <a:off x="11040979" y="0"/>
            <a:ext cx="1189121" cy="647487"/>
          </a:xfrm>
          <a:prstGeom prst="rect">
            <a:avLst/>
          </a:prstGeom>
          <a:noFill/>
          <a:ln>
            <a:noFill/>
          </a:ln>
        </p:spPr>
      </p:pic>
      <p:pic>
        <p:nvPicPr>
          <p:cNvPr id="115" name="Google Shape;115;p16" descr="A picture containing drawing&#10;&#10;Description automatically generated"/>
          <p:cNvPicPr preferRelativeResize="0"/>
          <p:nvPr/>
        </p:nvPicPr>
        <p:blipFill rotWithShape="1">
          <a:blip r:embed="rId3"/>
          <a:srcRect/>
          <a:stretch>
            <a:fillRect/>
          </a:stretch>
        </p:blipFill>
        <p:spPr>
          <a:xfrm>
            <a:off x="0" y="0"/>
            <a:ext cx="3245736" cy="811434"/>
          </a:xfrm>
          <a:prstGeom prst="rect">
            <a:avLst/>
          </a:prstGeom>
          <a:noFill/>
          <a:ln>
            <a:noFill/>
          </a:ln>
        </p:spPr>
      </p:pic>
      <p:sp>
        <p:nvSpPr>
          <p:cNvPr id="116" name="Google Shape;116;p16"/>
          <p:cNvSpPr txBox="1"/>
          <p:nvPr/>
        </p:nvSpPr>
        <p:spPr>
          <a:xfrm>
            <a:off x="1778864" y="-364532"/>
            <a:ext cx="8217568"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3600"/>
              <a:buFont typeface="Marcellus" panose="020E0602050203020307"/>
              <a:buNone/>
            </a:pPr>
            <a:r>
              <a:rPr lang="en-US" sz="3600" b="0" i="0" u="none" strike="noStrike" cap="none" dirty="0">
                <a:solidFill>
                  <a:srgbClr val="C00000"/>
                </a:solidFill>
                <a:latin typeface="Marcellus" panose="020E0602050203020307"/>
                <a:ea typeface="Marcellus" panose="020E0602050203020307"/>
                <a:cs typeface="Marcellus" panose="020E0602050203020307"/>
                <a:sym typeface="Marcellus" panose="020E0602050203020307"/>
              </a:rPr>
              <a:t>Literature Survey</a:t>
            </a:r>
            <a:endParaRPr sz="36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8930</Words>
  <Application>WPS Presentation</Application>
  <PresentationFormat>Widescreen</PresentationFormat>
  <Paragraphs>241</Paragraphs>
  <Slides>21</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Arial</vt:lpstr>
      <vt:lpstr>Calibri</vt:lpstr>
      <vt:lpstr>Marcellus</vt:lpstr>
      <vt:lpstr>Fira Sans</vt:lpstr>
      <vt:lpstr>Microsoft YaHei</vt:lpstr>
      <vt:lpstr>Arial Unicode MS</vt:lpstr>
      <vt:lpstr>Fira Sans</vt:lpstr>
      <vt:lpstr>Office Theme</vt:lpstr>
      <vt:lpstr>Unveiling Urban Crime Patterns: A Hybrid Approach Using DBSCAN Clustering and Hierarchical Clustering</vt:lpstr>
      <vt:lpstr>Introduction</vt:lpstr>
      <vt:lpstr>Problem Definition </vt:lpstr>
      <vt:lpstr>Objectives</vt:lpstr>
      <vt:lpstr>                 Tech Stack</vt:lpstr>
      <vt:lpstr>Architectural Diagram</vt:lpstr>
      <vt:lpstr>Dataset Description</vt:lpstr>
      <vt:lpstr>Literature Survey</vt:lpstr>
      <vt:lpstr>PowerPoint 演示文稿</vt:lpstr>
      <vt:lpstr>Literature Survey</vt:lpstr>
      <vt:lpstr>                 Methodologies</vt:lpstr>
      <vt:lpstr>      	Results</vt:lpstr>
      <vt:lpstr>                 	Results</vt:lpstr>
      <vt:lpstr>                	Results</vt:lpstr>
      <vt:lpstr>                	Results</vt:lpstr>
      <vt:lpstr>                	Results</vt:lpstr>
      <vt:lpstr>                	Results</vt:lpstr>
      <vt:lpstr>                 Timeline </vt:lpstr>
      <vt:lpstr>Conclusion</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Urban Crime Patterns: A Hybrid Approach Using DBSCAN Clustering and GWR Graph Database</dc:title>
  <dc:creator>ADMIN</dc:creator>
  <cp:lastModifiedBy>ADITYA SANAP</cp:lastModifiedBy>
  <cp:revision>352</cp:revision>
  <dcterms:created xsi:type="dcterms:W3CDTF">2024-05-03T06:19:00Z</dcterms:created>
  <dcterms:modified xsi:type="dcterms:W3CDTF">2024-05-03T08:24:36Z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755B7AD15EDC459A967BD8A993AD6D0D_12</vt:lpwstr>
  </property>
  <property fmtid="{D5CDD505-2E9C-101B-9397-08002B2CF9AE}" pid="3" name="KSOProductBuildVer">
    <vt:lpwstr>1033-12.2.0.16731</vt:lpwstr>
  </property>
</Properties>
</file>