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Roboto" charset="1" panose="02000000000000000000"/>
      <p:regular r:id="rId32"/>
    </p:embeddedFont>
    <p:embeddedFont>
      <p:font typeface="Roboto Bold" charset="1" panose="02000000000000000000"/>
      <p:regular r:id="rId38"/>
    </p:embeddedFont>
    <p:embeddedFont>
      <p:font typeface="Consolas" charset="1" panose="020B0609020204030204"/>
      <p:regular r:id="rId4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notesMasters/notesMaster1.xml" Type="http://schemas.openxmlformats.org/officeDocument/2006/relationships/notesMaster"/><Relationship Id="rId3" Target="viewProps.xml" Type="http://schemas.openxmlformats.org/officeDocument/2006/relationships/viewProps"/><Relationship Id="rId30" Target="theme/theme2.xml" Type="http://schemas.openxmlformats.org/officeDocument/2006/relationships/theme"/><Relationship Id="rId31" Target="notesSlides/notesSlide1.xml" Type="http://schemas.openxmlformats.org/officeDocument/2006/relationships/notesSlide"/><Relationship Id="rId32" Target="fonts/font32.fntdata" Type="http://schemas.openxmlformats.org/officeDocument/2006/relationships/font"/><Relationship Id="rId33" Target="notesSlides/notesSlide2.xml" Type="http://schemas.openxmlformats.org/officeDocument/2006/relationships/notesSlide"/><Relationship Id="rId34" Target="notesSlides/notesSlide3.xml" Type="http://schemas.openxmlformats.org/officeDocument/2006/relationships/notesSlide"/><Relationship Id="rId35" Target="notesSlides/notesSlide4.xml" Type="http://schemas.openxmlformats.org/officeDocument/2006/relationships/notesSlide"/><Relationship Id="rId36" Target="notesSlides/notesSlide5.xml" Type="http://schemas.openxmlformats.org/officeDocument/2006/relationships/notesSlide"/><Relationship Id="rId37" Target="notesSlides/notesSlide6.xml" Type="http://schemas.openxmlformats.org/officeDocument/2006/relationships/notesSlide"/><Relationship Id="rId38" Target="fonts/font38.fntdata" Type="http://schemas.openxmlformats.org/officeDocument/2006/relationships/font"/><Relationship Id="rId39" Target="notesSlides/notesSlide7.xml" Type="http://schemas.openxmlformats.org/officeDocument/2006/relationships/notesSlide"/><Relationship Id="rId4" Target="theme/theme1.xml" Type="http://schemas.openxmlformats.org/officeDocument/2006/relationships/theme"/><Relationship Id="rId40" Target="notesSlides/notesSlide8.xml" Type="http://schemas.openxmlformats.org/officeDocument/2006/relationships/notesSlide"/><Relationship Id="rId41" Target="notesSlides/notesSlide9.xml" Type="http://schemas.openxmlformats.org/officeDocument/2006/relationships/notesSlide"/><Relationship Id="rId42" Target="fonts/font42.fntdata" Type="http://schemas.openxmlformats.org/officeDocument/2006/relationships/font"/><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notesSlides/notesSlide16.xml" Type="http://schemas.openxmlformats.org/officeDocument/2006/relationships/notesSlide"/><Relationship Id="rId5" Target="tableStyles.xml" Type="http://schemas.openxmlformats.org/officeDocument/2006/relationships/tableStyles"/><Relationship Id="rId50" Target="notesSlides/notesSlide17.xml" Type="http://schemas.openxmlformats.org/officeDocument/2006/relationships/notesSlide"/><Relationship Id="rId51" Target="notesSlides/notesSlide18.xml" Type="http://schemas.openxmlformats.org/officeDocument/2006/relationships/notesSlide"/><Relationship Id="rId52" Target="notesSlides/notesSlide19.xml" Type="http://schemas.openxmlformats.org/officeDocument/2006/relationships/notesSlide"/><Relationship Id="rId53" Target="notesSlides/notesSlide20.xml" Type="http://schemas.openxmlformats.org/officeDocument/2006/relationships/notesSlide"/><Relationship Id="rId54" Target="notesSlides/notesSlide21.xml" Type="http://schemas.openxmlformats.org/officeDocument/2006/relationships/notesSlide"/><Relationship Id="rId55" Target="notesSlides/notesSlide22.xml" Type="http://schemas.openxmlformats.org/officeDocument/2006/relationships/notesSlide"/><Relationship Id="rId56" Target="notesSlides/notesSlide23.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13.png" Type="http://schemas.openxmlformats.org/officeDocument/2006/relationships/image"/><Relationship Id="rId6"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1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15.png" Type="http://schemas.openxmlformats.org/officeDocument/2006/relationships/image"/><Relationship Id="rId7" Target="../media/image1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1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1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1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30.svg" Type="http://schemas.openxmlformats.org/officeDocument/2006/relationships/image"/><Relationship Id="rId9" Target="../media/image3.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https://bit.ly/3A1uf1Q" TargetMode="External" Type="http://schemas.openxmlformats.org/officeDocument/2006/relationships/hyperlink"/><Relationship Id="rId11" Target="http://bit.ly/2TyoMsr" TargetMode="External" Type="http://schemas.openxmlformats.org/officeDocument/2006/relationships/hyperlink"/><Relationship Id="rId12" Target="http://bit.ly/2TtBDfr" TargetMode="External" Type="http://schemas.openxmlformats.org/officeDocument/2006/relationships/hyperlink"/><Relationship Id="rId13" Target="mailto:adityasatheesan@gmail.com" TargetMode="External" Type="http://schemas.openxmlformats.org/officeDocument/2006/relationships/hyperlink"/><Relationship Id="rId2" Target="../notesSlides/notesSlide23.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31.png" Type="http://schemas.openxmlformats.org/officeDocument/2006/relationships/image"/><Relationship Id="rId7" Target="http://www.linkedin.com/in/aditya-satheesan03" TargetMode="External" Type="http://schemas.openxmlformats.org/officeDocument/2006/relationships/hyperlink"/><Relationship Id="rId8" Target="../media/image32.png" Type="http://schemas.openxmlformats.org/officeDocument/2006/relationships/image"/><Relationship Id="rId9" Target="http://github.com/AdityaSatheesan03"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2.png" Type="http://schemas.openxmlformats.org/officeDocument/2006/relationships/image"/><Relationship Id="rId6"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3117308" y="-18372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4"/>
            <a:stretch>
              <a:fillRect l="0" t="0" r="0" b="0"/>
            </a:stretch>
          </a:blipFill>
        </p:spPr>
      </p:sp>
      <p:sp>
        <p:nvSpPr>
          <p:cNvPr name="Freeform 4" id="4"/>
          <p:cNvSpPr/>
          <p:nvPr/>
        </p:nvSpPr>
        <p:spPr>
          <a:xfrm flipH="false" flipV="false" rot="0">
            <a:off x="15303396" y="765950"/>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4"/>
            <a:stretch>
              <a:fillRect l="0" t="0" r="0" b="0"/>
            </a:stretch>
          </a:blipFill>
        </p:spPr>
      </p:sp>
      <p:sp>
        <p:nvSpPr>
          <p:cNvPr name="Freeform 5" id="5"/>
          <p:cNvSpPr/>
          <p:nvPr/>
        </p:nvSpPr>
        <p:spPr>
          <a:xfrm flipH="false" flipV="false" rot="0">
            <a:off x="11671558" y="8449776"/>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4"/>
            <a:stretch>
              <a:fillRect l="0" t="0" r="0" b="0"/>
            </a:stretch>
          </a:blipFill>
        </p:spPr>
      </p:sp>
      <p:sp>
        <p:nvSpPr>
          <p:cNvPr name="Freeform 6" id="6"/>
          <p:cNvSpPr/>
          <p:nvPr/>
        </p:nvSpPr>
        <p:spPr>
          <a:xfrm flipH="false" flipV="false" rot="0">
            <a:off x="-1670300" y="1593552"/>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5"/>
            <a:stretch>
              <a:fillRect l="0" t="0" r="0" b="0"/>
            </a:stretch>
          </a:blipFill>
        </p:spPr>
      </p:sp>
      <p:sp>
        <p:nvSpPr>
          <p:cNvPr name="Freeform 7" id="7"/>
          <p:cNvSpPr/>
          <p:nvPr/>
        </p:nvSpPr>
        <p:spPr>
          <a:xfrm flipH="false" flipV="false" rot="0">
            <a:off x="1430200" y="8449776"/>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5"/>
            <a:stretch>
              <a:fillRect l="0" t="0" r="0" b="0"/>
            </a:stretch>
          </a:blipFill>
        </p:spPr>
      </p:sp>
      <p:sp>
        <p:nvSpPr>
          <p:cNvPr name="Freeform 8" id="8"/>
          <p:cNvSpPr/>
          <p:nvPr/>
        </p:nvSpPr>
        <p:spPr>
          <a:xfrm flipH="false" flipV="false" rot="0">
            <a:off x="16655200" y="5994802"/>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5"/>
            <a:stretch>
              <a:fillRect l="0" t="0" r="0" b="0"/>
            </a:stretch>
          </a:blipFill>
        </p:spPr>
      </p:sp>
      <p:sp>
        <p:nvSpPr>
          <p:cNvPr name="TextBox 9" id="9"/>
          <p:cNvSpPr txBox="true"/>
          <p:nvPr/>
        </p:nvSpPr>
        <p:spPr>
          <a:xfrm rot="0">
            <a:off x="2984325" y="3032034"/>
            <a:ext cx="12319350" cy="3113913"/>
          </a:xfrm>
          <a:prstGeom prst="rect">
            <a:avLst/>
          </a:prstGeom>
        </p:spPr>
        <p:txBody>
          <a:bodyPr anchor="t" rtlCol="false" tIns="0" lIns="0" bIns="0" rIns="0">
            <a:spAutoFit/>
          </a:bodyPr>
          <a:lstStyle/>
          <a:p>
            <a:pPr algn="ctr">
              <a:lnSpc>
                <a:spcPts val="12096"/>
              </a:lnSpc>
            </a:pPr>
            <a:r>
              <a:rPr lang="en-US" sz="11199">
                <a:solidFill>
                  <a:srgbClr val="191919"/>
                </a:solidFill>
                <a:latin typeface="Roboto"/>
                <a:ea typeface="Roboto"/>
                <a:cs typeface="Roboto"/>
                <a:sym typeface="Roboto"/>
              </a:rPr>
              <a:t>C﻿ORONA VIRUS ANALYSIS</a:t>
            </a:r>
          </a:p>
        </p:txBody>
      </p:sp>
      <p:sp>
        <p:nvSpPr>
          <p:cNvPr name="TextBox 10" id="10"/>
          <p:cNvSpPr txBox="true"/>
          <p:nvPr/>
        </p:nvSpPr>
        <p:spPr>
          <a:xfrm rot="0">
            <a:off x="7038236" y="7111365"/>
            <a:ext cx="4633323" cy="1476375"/>
          </a:xfrm>
          <a:prstGeom prst="rect">
            <a:avLst/>
          </a:prstGeom>
        </p:spPr>
        <p:txBody>
          <a:bodyPr anchor="t" rtlCol="false" tIns="0" lIns="0" bIns="0" rIns="0">
            <a:spAutoFit/>
          </a:bodyPr>
          <a:lstStyle/>
          <a:p>
            <a:pPr algn="ctr">
              <a:lnSpc>
                <a:spcPts val="3840"/>
              </a:lnSpc>
            </a:pPr>
            <a:r>
              <a:rPr lang="en-US" sz="3200">
                <a:solidFill>
                  <a:srgbClr val="191919"/>
                </a:solidFill>
                <a:latin typeface="Roboto"/>
                <a:ea typeface="Roboto"/>
                <a:cs typeface="Roboto"/>
                <a:sym typeface="Roboto"/>
              </a:rPr>
              <a:t>Author: Aditya Satheesan</a:t>
            </a:r>
          </a:p>
          <a:p>
            <a:pPr algn="ctr">
              <a:lnSpc>
                <a:spcPts val="3840"/>
              </a:lnSpc>
            </a:pPr>
            <a:r>
              <a:rPr lang="en-US" sz="3200">
                <a:solidFill>
                  <a:srgbClr val="191919"/>
                </a:solidFill>
                <a:latin typeface="Roboto"/>
                <a:ea typeface="Roboto"/>
                <a:cs typeface="Roboto"/>
                <a:sym typeface="Roboto"/>
              </a:rPr>
              <a:t>Profile: Data Analyst</a:t>
            </a:r>
          </a:p>
          <a:p>
            <a:pPr algn="ctr">
              <a:lnSpc>
                <a:spcPts val="3840"/>
              </a:lnSpc>
            </a:pPr>
            <a:r>
              <a:rPr lang="en-US" sz="3200">
                <a:solidFill>
                  <a:srgbClr val="191919"/>
                </a:solidFill>
                <a:latin typeface="Roboto"/>
                <a:ea typeface="Roboto"/>
                <a:cs typeface="Roboto"/>
                <a:sym typeface="Roboto"/>
              </a:rPr>
              <a:t>Batch: MIP-DA-11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891677" y="-612004"/>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4" id="4"/>
          <p:cNvSpPr/>
          <p:nvPr/>
        </p:nvSpPr>
        <p:spPr>
          <a:xfrm flipH="false" flipV="false" rot="0">
            <a:off x="16660650" y="8546020"/>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5" id="5"/>
          <p:cNvSpPr/>
          <p:nvPr/>
        </p:nvSpPr>
        <p:spPr>
          <a:xfrm flipH="false" flipV="false" rot="0">
            <a:off x="4972784" y="930647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6" id="6"/>
          <p:cNvSpPr/>
          <p:nvPr/>
        </p:nvSpPr>
        <p:spPr>
          <a:xfrm flipH="false" flipV="false" rot="0">
            <a:off x="-436768" y="5533946"/>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7" id="7"/>
          <p:cNvSpPr/>
          <p:nvPr/>
        </p:nvSpPr>
        <p:spPr>
          <a:xfrm flipH="false" flipV="false" rot="0">
            <a:off x="17152334" y="24672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8" id="8"/>
          <p:cNvSpPr/>
          <p:nvPr/>
        </p:nvSpPr>
        <p:spPr>
          <a:xfrm flipH="false" flipV="false" rot="0">
            <a:off x="14328532" y="-61200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AutoShape 9" id="9"/>
          <p:cNvSpPr/>
          <p:nvPr/>
        </p:nvSpPr>
        <p:spPr>
          <a:xfrm>
            <a:off x="9144000" y="0"/>
            <a:ext cx="0" cy="10287000"/>
          </a:xfrm>
          <a:prstGeom prst="line">
            <a:avLst/>
          </a:prstGeom>
          <a:ln cap="flat" w="38100">
            <a:solidFill>
              <a:srgbClr val="869FB1"/>
            </a:solidFill>
            <a:prstDash val="solid"/>
            <a:headEnd type="none" len="sm" w="sm"/>
            <a:tailEnd type="none" len="sm" w="sm"/>
          </a:ln>
        </p:spPr>
      </p:sp>
      <p:sp>
        <p:nvSpPr>
          <p:cNvPr name="Freeform 10" id="10"/>
          <p:cNvSpPr/>
          <p:nvPr/>
        </p:nvSpPr>
        <p:spPr>
          <a:xfrm flipH="false" flipV="false" rot="0">
            <a:off x="10953499" y="6099530"/>
            <a:ext cx="5877179" cy="2032780"/>
          </a:xfrm>
          <a:custGeom>
            <a:avLst/>
            <a:gdLst/>
            <a:ahLst/>
            <a:cxnLst/>
            <a:rect r="r" b="b" t="t" l="l"/>
            <a:pathLst>
              <a:path h="2032780" w="5877179">
                <a:moveTo>
                  <a:pt x="0" y="0"/>
                </a:moveTo>
                <a:lnTo>
                  <a:pt x="5877178" y="0"/>
                </a:lnTo>
                <a:lnTo>
                  <a:pt x="5877178" y="2032780"/>
                </a:lnTo>
                <a:lnTo>
                  <a:pt x="0" y="2032780"/>
                </a:lnTo>
                <a:lnTo>
                  <a:pt x="0" y="0"/>
                </a:lnTo>
                <a:close/>
              </a:path>
            </a:pathLst>
          </a:custGeom>
          <a:blipFill>
            <a:blip r:embed="rId6"/>
            <a:stretch>
              <a:fillRect l="0" t="0" r="0" b="-14391"/>
            </a:stretch>
          </a:blipFill>
        </p:spPr>
      </p:sp>
      <p:sp>
        <p:nvSpPr>
          <p:cNvPr name="TextBox 11" id="11"/>
          <p:cNvSpPr txBox="true"/>
          <p:nvPr/>
        </p:nvSpPr>
        <p:spPr>
          <a:xfrm rot="0">
            <a:off x="9768044" y="1152684"/>
            <a:ext cx="8081400" cy="18478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Q3. Check total number of rows</a:t>
            </a:r>
          </a:p>
        </p:txBody>
      </p:sp>
      <p:sp>
        <p:nvSpPr>
          <p:cNvPr name="TextBox 12" id="12"/>
          <p:cNvSpPr txBox="true"/>
          <p:nvPr/>
        </p:nvSpPr>
        <p:spPr>
          <a:xfrm rot="0">
            <a:off x="11023019" y="4102357"/>
            <a:ext cx="5738138" cy="838200"/>
          </a:xfrm>
          <a:prstGeom prst="rect">
            <a:avLst/>
          </a:prstGeom>
        </p:spPr>
        <p:txBody>
          <a:bodyPr anchor="t" rtlCol="false" tIns="0" lIns="0" bIns="0" rIns="0">
            <a:spAutoFit/>
          </a:bodyPr>
          <a:lstStyle/>
          <a:p>
            <a:pPr algn="l">
              <a:lnSpc>
                <a:spcPts val="3119"/>
              </a:lnSpc>
            </a:pPr>
            <a:r>
              <a:rPr lang="en-US" sz="2599">
                <a:solidFill>
                  <a:srgbClr val="191919"/>
                </a:solidFill>
                <a:latin typeface="Consolas"/>
                <a:ea typeface="Consolas"/>
                <a:cs typeface="Consolas"/>
                <a:sym typeface="Consolas"/>
              </a:rPr>
              <a:t>SELECT COUNT(*) AS Total_Rows </a:t>
            </a:r>
          </a:p>
          <a:p>
            <a:pPr algn="l">
              <a:lnSpc>
                <a:spcPts val="3119"/>
              </a:lnSpc>
            </a:pPr>
            <a:r>
              <a:rPr lang="en-US" sz="2599">
                <a:solidFill>
                  <a:srgbClr val="191919"/>
                </a:solidFill>
                <a:latin typeface="Consolas"/>
                <a:ea typeface="Consolas"/>
                <a:cs typeface="Consolas"/>
                <a:sym typeface="Consolas"/>
              </a:rPr>
              <a:t>FROM [Corona Virus Dataset];</a:t>
            </a:r>
          </a:p>
        </p:txBody>
      </p:sp>
      <p:sp>
        <p:nvSpPr>
          <p:cNvPr name="TextBox 13" id="13"/>
          <p:cNvSpPr txBox="true"/>
          <p:nvPr/>
        </p:nvSpPr>
        <p:spPr>
          <a:xfrm rot="0">
            <a:off x="250798" y="1243076"/>
            <a:ext cx="8483627" cy="36766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Q2. If NULL values are present, update them with zeros for all columns.</a:t>
            </a:r>
          </a:p>
        </p:txBody>
      </p:sp>
      <p:sp>
        <p:nvSpPr>
          <p:cNvPr name="TextBox 14" id="14"/>
          <p:cNvSpPr txBox="true"/>
          <p:nvPr/>
        </p:nvSpPr>
        <p:spPr>
          <a:xfrm rot="0">
            <a:off x="722560" y="6446774"/>
            <a:ext cx="7540103" cy="904875"/>
          </a:xfrm>
          <a:prstGeom prst="rect">
            <a:avLst/>
          </a:prstGeom>
        </p:spPr>
        <p:txBody>
          <a:bodyPr anchor="t" rtlCol="false" tIns="0" lIns="0" bIns="0" rIns="0">
            <a:spAutoFit/>
          </a:bodyPr>
          <a:lstStyle/>
          <a:p>
            <a:pPr algn="ctr">
              <a:lnSpc>
                <a:spcPts val="3599"/>
              </a:lnSpc>
            </a:pPr>
            <a:r>
              <a:rPr lang="en-US" sz="2999">
                <a:solidFill>
                  <a:srgbClr val="191919"/>
                </a:solidFill>
                <a:latin typeface="Roboto"/>
                <a:ea typeface="Roboto"/>
                <a:cs typeface="Roboto"/>
                <a:sym typeface="Roboto"/>
              </a:rPr>
              <a:t>Since there are no values present, we do not need to update the columns with zeros.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2006920" y="9132374"/>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4" id="4"/>
          <p:cNvSpPr/>
          <p:nvPr/>
        </p:nvSpPr>
        <p:spPr>
          <a:xfrm flipH="false" flipV="false" rot="0">
            <a:off x="5031775" y="-1639859"/>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5" id="5"/>
          <p:cNvSpPr/>
          <p:nvPr/>
        </p:nvSpPr>
        <p:spPr>
          <a:xfrm flipH="false" flipV="false" rot="0">
            <a:off x="4839996" y="-2010124"/>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5"/>
            <a:stretch>
              <a:fillRect l="0" t="0" r="0" b="0"/>
            </a:stretch>
          </a:blipFill>
        </p:spPr>
      </p:sp>
      <p:sp>
        <p:nvSpPr>
          <p:cNvPr name="Freeform 6" id="6"/>
          <p:cNvSpPr/>
          <p:nvPr/>
        </p:nvSpPr>
        <p:spPr>
          <a:xfrm flipH="false" flipV="false" rot="0">
            <a:off x="-704042" y="72681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7" id="7"/>
          <p:cNvSpPr/>
          <p:nvPr/>
        </p:nvSpPr>
        <p:spPr>
          <a:xfrm flipH="false" flipV="false" rot="0">
            <a:off x="16440958" y="-25374"/>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AutoShape 8" id="8"/>
          <p:cNvSpPr/>
          <p:nvPr/>
        </p:nvSpPr>
        <p:spPr>
          <a:xfrm>
            <a:off x="9144000" y="0"/>
            <a:ext cx="0" cy="10287000"/>
          </a:xfrm>
          <a:prstGeom prst="line">
            <a:avLst/>
          </a:prstGeom>
          <a:ln cap="flat" w="38100">
            <a:solidFill>
              <a:srgbClr val="869FB1"/>
            </a:solidFill>
            <a:prstDash val="solid"/>
            <a:headEnd type="none" len="sm" w="sm"/>
            <a:tailEnd type="none" len="sm" w="sm"/>
          </a:ln>
        </p:spPr>
      </p:sp>
      <p:sp>
        <p:nvSpPr>
          <p:cNvPr name="Freeform 9" id="9"/>
          <p:cNvSpPr/>
          <p:nvPr/>
        </p:nvSpPr>
        <p:spPr>
          <a:xfrm flipH="false" flipV="false" rot="0">
            <a:off x="1167174" y="6286500"/>
            <a:ext cx="6500212" cy="1760474"/>
          </a:xfrm>
          <a:custGeom>
            <a:avLst/>
            <a:gdLst/>
            <a:ahLst/>
            <a:cxnLst/>
            <a:rect r="r" b="b" t="t" l="l"/>
            <a:pathLst>
              <a:path h="1760474" w="6500212">
                <a:moveTo>
                  <a:pt x="0" y="0"/>
                </a:moveTo>
                <a:lnTo>
                  <a:pt x="6500212" y="0"/>
                </a:lnTo>
                <a:lnTo>
                  <a:pt x="6500212" y="1760474"/>
                </a:lnTo>
                <a:lnTo>
                  <a:pt x="0" y="1760474"/>
                </a:lnTo>
                <a:lnTo>
                  <a:pt x="0" y="0"/>
                </a:lnTo>
                <a:close/>
              </a:path>
            </a:pathLst>
          </a:custGeom>
          <a:blipFill>
            <a:blip r:embed="rId6"/>
            <a:stretch>
              <a:fillRect l="0" t="0" r="0" b="0"/>
            </a:stretch>
          </a:blipFill>
        </p:spPr>
      </p:sp>
      <p:sp>
        <p:nvSpPr>
          <p:cNvPr name="Freeform 10" id="10"/>
          <p:cNvSpPr/>
          <p:nvPr/>
        </p:nvSpPr>
        <p:spPr>
          <a:xfrm flipH="false" flipV="false" rot="0">
            <a:off x="11443819" y="6395776"/>
            <a:ext cx="4653008" cy="1744648"/>
          </a:xfrm>
          <a:custGeom>
            <a:avLst/>
            <a:gdLst/>
            <a:ahLst/>
            <a:cxnLst/>
            <a:rect r="r" b="b" t="t" l="l"/>
            <a:pathLst>
              <a:path h="1744648" w="4653008">
                <a:moveTo>
                  <a:pt x="0" y="0"/>
                </a:moveTo>
                <a:lnTo>
                  <a:pt x="4653008" y="0"/>
                </a:lnTo>
                <a:lnTo>
                  <a:pt x="4653008" y="1744648"/>
                </a:lnTo>
                <a:lnTo>
                  <a:pt x="0" y="1744648"/>
                </a:lnTo>
                <a:lnTo>
                  <a:pt x="0" y="0"/>
                </a:lnTo>
                <a:close/>
              </a:path>
            </a:pathLst>
          </a:custGeom>
          <a:blipFill>
            <a:blip r:embed="rId7"/>
            <a:stretch>
              <a:fillRect l="0" t="-1101" r="0" b="-19803"/>
            </a:stretch>
          </a:blipFill>
        </p:spPr>
      </p:sp>
      <p:sp>
        <p:nvSpPr>
          <p:cNvPr name="TextBox 11" id="11"/>
          <p:cNvSpPr txBox="true"/>
          <p:nvPr/>
        </p:nvSpPr>
        <p:spPr>
          <a:xfrm rot="0">
            <a:off x="252192" y="977991"/>
            <a:ext cx="8691428" cy="18478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Q4. Check what is start_date and end_date</a:t>
            </a:r>
          </a:p>
        </p:txBody>
      </p:sp>
      <p:sp>
        <p:nvSpPr>
          <p:cNvPr name="TextBox 12" id="12"/>
          <p:cNvSpPr txBox="true"/>
          <p:nvPr/>
        </p:nvSpPr>
        <p:spPr>
          <a:xfrm rot="0">
            <a:off x="1716931" y="3914775"/>
            <a:ext cx="5761950" cy="1228725"/>
          </a:xfrm>
          <a:prstGeom prst="rect">
            <a:avLst/>
          </a:prstGeom>
        </p:spPr>
        <p:txBody>
          <a:bodyPr anchor="t" rtlCol="false" tIns="0" lIns="0" bIns="0" rIns="0">
            <a:spAutoFit/>
          </a:bodyPr>
          <a:lstStyle/>
          <a:p>
            <a:pPr algn="l">
              <a:lnSpc>
                <a:spcPts val="3119"/>
              </a:lnSpc>
            </a:pPr>
            <a:r>
              <a:rPr lang="en-US" sz="2599">
                <a:solidFill>
                  <a:srgbClr val="191919"/>
                </a:solidFill>
                <a:latin typeface="Consolas"/>
                <a:ea typeface="Consolas"/>
                <a:cs typeface="Consolas"/>
                <a:sym typeface="Consolas"/>
              </a:rPr>
              <a:t>SELECT MIN(Date) AS Start_Date, MAX(Date) AS End_Date</a:t>
            </a:r>
          </a:p>
          <a:p>
            <a:pPr algn="l">
              <a:lnSpc>
                <a:spcPts val="3119"/>
              </a:lnSpc>
            </a:pPr>
            <a:r>
              <a:rPr lang="en-US" sz="2599">
                <a:solidFill>
                  <a:srgbClr val="191919"/>
                </a:solidFill>
                <a:latin typeface="Consolas"/>
                <a:ea typeface="Consolas"/>
                <a:cs typeface="Consolas"/>
                <a:sym typeface="Consolas"/>
              </a:rPr>
              <a:t>FROM [Corona Virus Dataset];</a:t>
            </a:r>
          </a:p>
        </p:txBody>
      </p:sp>
      <p:sp>
        <p:nvSpPr>
          <p:cNvPr name="TextBox 13" id="13"/>
          <p:cNvSpPr txBox="true"/>
          <p:nvPr/>
        </p:nvSpPr>
        <p:spPr>
          <a:xfrm rot="0">
            <a:off x="9812685" y="977991"/>
            <a:ext cx="7915275" cy="18478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Q5. Number of month present in dataset</a:t>
            </a:r>
          </a:p>
        </p:txBody>
      </p:sp>
      <p:sp>
        <p:nvSpPr>
          <p:cNvPr name="TextBox 14" id="14"/>
          <p:cNvSpPr txBox="true"/>
          <p:nvPr/>
        </p:nvSpPr>
        <p:spPr>
          <a:xfrm rot="0">
            <a:off x="9712673" y="3914775"/>
            <a:ext cx="8115300" cy="1619250"/>
          </a:xfrm>
          <a:prstGeom prst="rect">
            <a:avLst/>
          </a:prstGeom>
        </p:spPr>
        <p:txBody>
          <a:bodyPr anchor="t" rtlCol="false" tIns="0" lIns="0" bIns="0" rIns="0">
            <a:spAutoFit/>
          </a:bodyPr>
          <a:lstStyle/>
          <a:p>
            <a:pPr algn="l">
              <a:lnSpc>
                <a:spcPts val="3119"/>
              </a:lnSpc>
            </a:pPr>
            <a:r>
              <a:rPr lang="en-US" sz="2599">
                <a:solidFill>
                  <a:srgbClr val="191919"/>
                </a:solidFill>
                <a:latin typeface="Consolas"/>
                <a:ea typeface="Consolas"/>
                <a:cs typeface="Consolas"/>
                <a:sym typeface="Consolas"/>
              </a:rPr>
              <a:t>SELECT COUNT(DISTINCT CONCAT(Year(Date),</a:t>
            </a:r>
          </a:p>
          <a:p>
            <a:pPr algn="l">
              <a:lnSpc>
                <a:spcPts val="3119"/>
              </a:lnSpc>
            </a:pPr>
            <a:r>
              <a:rPr lang="en-US" sz="2599">
                <a:solidFill>
                  <a:srgbClr val="191919"/>
                </a:solidFill>
                <a:latin typeface="Consolas"/>
                <a:ea typeface="Consolas"/>
                <a:cs typeface="Consolas"/>
                <a:sym typeface="Consolas"/>
              </a:rPr>
              <a:t>' ',Month(Date))) </a:t>
            </a:r>
          </a:p>
          <a:p>
            <a:pPr algn="l">
              <a:lnSpc>
                <a:spcPts val="3119"/>
              </a:lnSpc>
            </a:pPr>
            <a:r>
              <a:rPr lang="en-US" sz="2599">
                <a:solidFill>
                  <a:srgbClr val="191919"/>
                </a:solidFill>
                <a:latin typeface="Consolas"/>
                <a:ea typeface="Consolas"/>
                <a:cs typeface="Consolas"/>
                <a:sym typeface="Consolas"/>
              </a:rPr>
              <a:t>AS Total_Months FROM [Corona Virus Dataset];</a:t>
            </a:r>
          </a:p>
          <a:p>
            <a:pPr algn="l">
              <a:lnSpc>
                <a:spcPts val="311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699728" y="9258300"/>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4" id="4"/>
          <p:cNvSpPr/>
          <p:nvPr/>
        </p:nvSpPr>
        <p:spPr>
          <a:xfrm flipH="false" flipV="false" rot="0">
            <a:off x="-929905" y="535289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5" id="5"/>
          <p:cNvSpPr/>
          <p:nvPr/>
        </p:nvSpPr>
        <p:spPr>
          <a:xfrm flipH="false" flipV="false" rot="0">
            <a:off x="17152334" y="24672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6" id="6"/>
          <p:cNvSpPr/>
          <p:nvPr/>
        </p:nvSpPr>
        <p:spPr>
          <a:xfrm flipH="false" flipV="false" rot="0">
            <a:off x="14328532" y="-61200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7" id="7"/>
          <p:cNvSpPr/>
          <p:nvPr/>
        </p:nvSpPr>
        <p:spPr>
          <a:xfrm flipH="false" flipV="false" rot="0">
            <a:off x="7484693" y="4412601"/>
            <a:ext cx="10543064" cy="5686935"/>
          </a:xfrm>
          <a:custGeom>
            <a:avLst/>
            <a:gdLst/>
            <a:ahLst/>
            <a:cxnLst/>
            <a:rect r="r" b="b" t="t" l="l"/>
            <a:pathLst>
              <a:path h="5686935" w="10543064">
                <a:moveTo>
                  <a:pt x="0" y="0"/>
                </a:moveTo>
                <a:lnTo>
                  <a:pt x="10543064" y="0"/>
                </a:lnTo>
                <a:lnTo>
                  <a:pt x="10543064" y="5686935"/>
                </a:lnTo>
                <a:lnTo>
                  <a:pt x="0" y="5686935"/>
                </a:lnTo>
                <a:lnTo>
                  <a:pt x="0" y="0"/>
                </a:lnTo>
                <a:close/>
              </a:path>
            </a:pathLst>
          </a:custGeom>
          <a:blipFill>
            <a:blip r:embed="rId5"/>
            <a:stretch>
              <a:fillRect l="0" t="0" r="-1490" b="-2884"/>
            </a:stretch>
          </a:blipFill>
        </p:spPr>
      </p:sp>
      <p:sp>
        <p:nvSpPr>
          <p:cNvPr name="TextBox 8" id="8"/>
          <p:cNvSpPr txBox="true"/>
          <p:nvPr/>
        </p:nvSpPr>
        <p:spPr>
          <a:xfrm rot="0">
            <a:off x="59929" y="758024"/>
            <a:ext cx="18211523" cy="828675"/>
          </a:xfrm>
          <a:prstGeom prst="rect">
            <a:avLst/>
          </a:prstGeom>
        </p:spPr>
        <p:txBody>
          <a:bodyPr anchor="t" rtlCol="false" tIns="0" lIns="0" bIns="0" rIns="0">
            <a:spAutoFit/>
          </a:bodyPr>
          <a:lstStyle/>
          <a:p>
            <a:pPr algn="ctr">
              <a:lnSpc>
                <a:spcPts val="6599"/>
              </a:lnSpc>
            </a:pPr>
            <a:r>
              <a:rPr lang="en-US" sz="5499">
                <a:solidFill>
                  <a:srgbClr val="191919"/>
                </a:solidFill>
                <a:latin typeface="Roboto"/>
                <a:ea typeface="Roboto"/>
                <a:cs typeface="Roboto"/>
                <a:sym typeface="Roboto"/>
              </a:rPr>
              <a:t>Q6. Find monthly average for confirmed, deaths, recovered</a:t>
            </a:r>
          </a:p>
        </p:txBody>
      </p:sp>
      <p:sp>
        <p:nvSpPr>
          <p:cNvPr name="TextBox 9" id="9"/>
          <p:cNvSpPr txBox="true"/>
          <p:nvPr/>
        </p:nvSpPr>
        <p:spPr>
          <a:xfrm rot="0">
            <a:off x="445227" y="1749971"/>
            <a:ext cx="9825709" cy="3190875"/>
          </a:xfrm>
          <a:prstGeom prst="rect">
            <a:avLst/>
          </a:prstGeom>
        </p:spPr>
        <p:txBody>
          <a:bodyPr anchor="t" rtlCol="false" tIns="0" lIns="0" bIns="0" rIns="0">
            <a:spAutoFit/>
          </a:bodyPr>
          <a:lstStyle/>
          <a:p>
            <a:pPr algn="l">
              <a:lnSpc>
                <a:spcPts val="2520"/>
              </a:lnSpc>
            </a:pPr>
            <a:r>
              <a:rPr lang="en-US" sz="2100">
                <a:solidFill>
                  <a:srgbClr val="191919"/>
                </a:solidFill>
                <a:latin typeface="Consolas"/>
                <a:ea typeface="Consolas"/>
                <a:cs typeface="Consolas"/>
                <a:sym typeface="Consolas"/>
              </a:rPr>
              <a:t>SELECT DATEPART(YEAR,Date) AS Year,</a:t>
            </a:r>
          </a:p>
          <a:p>
            <a:pPr algn="l">
              <a:lnSpc>
                <a:spcPts val="2520"/>
              </a:lnSpc>
            </a:pPr>
            <a:r>
              <a:rPr lang="en-US" sz="2100">
                <a:solidFill>
                  <a:srgbClr val="191919"/>
                </a:solidFill>
                <a:latin typeface="Consolas"/>
                <a:ea typeface="Consolas"/>
                <a:cs typeface="Consolas"/>
                <a:sym typeface="Consolas"/>
              </a:rPr>
              <a:t>DATEPART(MONTH,Date) AS Month_count, DATENAME(MONTH,Date) AS Month_name,</a:t>
            </a:r>
          </a:p>
          <a:p>
            <a:pPr algn="l">
              <a:lnSpc>
                <a:spcPts val="2520"/>
              </a:lnSpc>
            </a:pPr>
            <a:r>
              <a:rPr lang="en-US" sz="2100">
                <a:solidFill>
                  <a:srgbClr val="191919"/>
                </a:solidFill>
                <a:latin typeface="Consolas"/>
                <a:ea typeface="Consolas"/>
                <a:cs typeface="Consolas"/>
                <a:sym typeface="Consolas"/>
              </a:rPr>
              <a:t>AVG(Confirmed) AS Average_confirmed_case,</a:t>
            </a:r>
          </a:p>
          <a:p>
            <a:pPr algn="l">
              <a:lnSpc>
                <a:spcPts val="2520"/>
              </a:lnSpc>
            </a:pPr>
            <a:r>
              <a:rPr lang="en-US" sz="2100">
                <a:solidFill>
                  <a:srgbClr val="191919"/>
                </a:solidFill>
                <a:latin typeface="Consolas"/>
                <a:ea typeface="Consolas"/>
                <a:cs typeface="Consolas"/>
                <a:sym typeface="Consolas"/>
              </a:rPr>
              <a:t>AVG(Deaths) AS Average_deaths_case,</a:t>
            </a:r>
          </a:p>
          <a:p>
            <a:pPr algn="l">
              <a:lnSpc>
                <a:spcPts val="2520"/>
              </a:lnSpc>
            </a:pPr>
            <a:r>
              <a:rPr lang="en-US" sz="2100">
                <a:solidFill>
                  <a:srgbClr val="191919"/>
                </a:solidFill>
                <a:latin typeface="Consolas"/>
                <a:ea typeface="Consolas"/>
                <a:cs typeface="Consolas"/>
                <a:sym typeface="Consolas"/>
              </a:rPr>
              <a:t>AVG(Recovered) AS Average_Recovered_case FROM [Corona Virus Dataset]</a:t>
            </a:r>
          </a:p>
          <a:p>
            <a:pPr algn="l">
              <a:lnSpc>
                <a:spcPts val="2520"/>
              </a:lnSpc>
            </a:pPr>
            <a:r>
              <a:rPr lang="en-US" sz="2100">
                <a:solidFill>
                  <a:srgbClr val="191919"/>
                </a:solidFill>
                <a:latin typeface="Consolas"/>
                <a:ea typeface="Consolas"/>
                <a:cs typeface="Consolas"/>
                <a:sym typeface="Consolas"/>
              </a:rPr>
              <a:t>GROUP BY DATEPART(YEAR,Date) , DATEPART(MONTH,Date),</a:t>
            </a:r>
          </a:p>
          <a:p>
            <a:pPr algn="l">
              <a:lnSpc>
                <a:spcPts val="2520"/>
              </a:lnSpc>
            </a:pPr>
            <a:r>
              <a:rPr lang="en-US" sz="2100">
                <a:solidFill>
                  <a:srgbClr val="191919"/>
                </a:solidFill>
                <a:latin typeface="Consolas"/>
                <a:ea typeface="Consolas"/>
                <a:cs typeface="Consolas"/>
                <a:sym typeface="Consolas"/>
              </a:rPr>
              <a:t>DATENAME(MONTH,Date)</a:t>
            </a:r>
          </a:p>
          <a:p>
            <a:pPr algn="l">
              <a:lnSpc>
                <a:spcPts val="2520"/>
              </a:lnSpc>
            </a:pPr>
            <a:r>
              <a:rPr lang="en-US" sz="2100">
                <a:solidFill>
                  <a:srgbClr val="191919"/>
                </a:solidFill>
                <a:latin typeface="Consolas"/>
                <a:ea typeface="Consolas"/>
                <a:cs typeface="Consolas"/>
                <a:sym typeface="Consolas"/>
              </a:rPr>
              <a:t>ORDER BY Year ,Month_count;</a:t>
            </a:r>
          </a:p>
        </p:txBody>
      </p:sp>
      <p:sp>
        <p:nvSpPr>
          <p:cNvPr name="Freeform 10" id="10"/>
          <p:cNvSpPr/>
          <p:nvPr/>
        </p:nvSpPr>
        <p:spPr>
          <a:xfrm flipH="false" flipV="false" rot="0">
            <a:off x="1394611" y="7028374"/>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6"/>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5591585" y="8705902"/>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4" id="4"/>
          <p:cNvSpPr/>
          <p:nvPr/>
        </p:nvSpPr>
        <p:spPr>
          <a:xfrm flipH="false" flipV="false" rot="0">
            <a:off x="-1172702" y="9132375"/>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5" id="5"/>
          <p:cNvSpPr/>
          <p:nvPr/>
        </p:nvSpPr>
        <p:spPr>
          <a:xfrm flipH="false" flipV="false" rot="0">
            <a:off x="16765221" y="-441849"/>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6" id="6"/>
          <p:cNvSpPr/>
          <p:nvPr/>
        </p:nvSpPr>
        <p:spPr>
          <a:xfrm flipH="false" flipV="false" rot="0">
            <a:off x="7639350" y="2627097"/>
            <a:ext cx="10648650" cy="5542957"/>
          </a:xfrm>
          <a:custGeom>
            <a:avLst/>
            <a:gdLst/>
            <a:ahLst/>
            <a:cxnLst/>
            <a:rect r="r" b="b" t="t" l="l"/>
            <a:pathLst>
              <a:path h="5542957" w="10648650">
                <a:moveTo>
                  <a:pt x="0" y="0"/>
                </a:moveTo>
                <a:lnTo>
                  <a:pt x="10648650" y="0"/>
                </a:lnTo>
                <a:lnTo>
                  <a:pt x="10648650" y="5542956"/>
                </a:lnTo>
                <a:lnTo>
                  <a:pt x="0" y="5542956"/>
                </a:lnTo>
                <a:lnTo>
                  <a:pt x="0" y="0"/>
                </a:lnTo>
                <a:close/>
              </a:path>
            </a:pathLst>
          </a:custGeom>
          <a:blipFill>
            <a:blip r:embed="rId6"/>
            <a:stretch>
              <a:fillRect l="0" t="-2911" r="-3031" b="-2495"/>
            </a:stretch>
          </a:blipFill>
        </p:spPr>
      </p:sp>
      <p:sp>
        <p:nvSpPr>
          <p:cNvPr name="TextBox 7" id="7"/>
          <p:cNvSpPr txBox="true"/>
          <p:nvPr/>
        </p:nvSpPr>
        <p:spPr>
          <a:xfrm rot="0">
            <a:off x="199372" y="1626675"/>
            <a:ext cx="7310159" cy="7505700"/>
          </a:xfrm>
          <a:prstGeom prst="rect">
            <a:avLst/>
          </a:prstGeom>
        </p:spPr>
        <p:txBody>
          <a:bodyPr anchor="t" rtlCol="false" tIns="0" lIns="0" bIns="0" rIns="0">
            <a:spAutoFit/>
          </a:bodyPr>
          <a:lstStyle/>
          <a:p>
            <a:pPr algn="l">
              <a:lnSpc>
                <a:spcPts val="2160"/>
              </a:lnSpc>
            </a:pPr>
            <a:r>
              <a:rPr lang="en-US" sz="1800">
                <a:solidFill>
                  <a:srgbClr val="191919"/>
                </a:solidFill>
                <a:latin typeface="Consolas"/>
                <a:ea typeface="Consolas"/>
                <a:cs typeface="Consolas"/>
                <a:sym typeface="Consolas"/>
              </a:rPr>
              <a:t>WITH CTE AS (</a:t>
            </a:r>
          </a:p>
          <a:p>
            <a:pPr algn="l">
              <a:lnSpc>
                <a:spcPts val="2160"/>
              </a:lnSpc>
            </a:pPr>
            <a:r>
              <a:rPr lang="en-US" sz="1800">
                <a:solidFill>
                  <a:srgbClr val="191919"/>
                </a:solidFill>
                <a:latin typeface="Consolas"/>
                <a:ea typeface="Consolas"/>
                <a:cs typeface="Consolas"/>
                <a:sym typeface="Consolas"/>
              </a:rPr>
              <a:t>    SELECT</a:t>
            </a:r>
          </a:p>
          <a:p>
            <a:pPr algn="l">
              <a:lnSpc>
                <a:spcPts val="2160"/>
              </a:lnSpc>
            </a:pPr>
            <a:r>
              <a:rPr lang="en-US" sz="1800">
                <a:solidFill>
                  <a:srgbClr val="191919"/>
                </a:solidFill>
                <a:latin typeface="Consolas"/>
                <a:ea typeface="Consolas"/>
                <a:cs typeface="Consolas"/>
                <a:sym typeface="Consolas"/>
              </a:rPr>
              <a:t>        DATEPART(YEAR,Date) AS Year,</a:t>
            </a:r>
          </a:p>
          <a:p>
            <a:pPr algn="l">
              <a:lnSpc>
                <a:spcPts val="2160"/>
              </a:lnSpc>
            </a:pPr>
            <a:r>
              <a:rPr lang="en-US" sz="1800">
                <a:solidFill>
                  <a:srgbClr val="191919"/>
                </a:solidFill>
                <a:latin typeface="Consolas"/>
                <a:ea typeface="Consolas"/>
                <a:cs typeface="Consolas"/>
                <a:sym typeface="Consolas"/>
              </a:rPr>
              <a:t>        DATEPART(MONTH,Date) AS Month_count, </a:t>
            </a:r>
          </a:p>
          <a:p>
            <a:pPr algn="l">
              <a:lnSpc>
                <a:spcPts val="2160"/>
              </a:lnSpc>
            </a:pPr>
            <a:r>
              <a:rPr lang="en-US" sz="1800">
                <a:solidFill>
                  <a:srgbClr val="191919"/>
                </a:solidFill>
                <a:latin typeface="Consolas"/>
                <a:ea typeface="Consolas"/>
                <a:cs typeface="Consolas"/>
                <a:sym typeface="Consolas"/>
              </a:rPr>
              <a:t>  DATENAME(MONTH,Date) AS Month_name,</a:t>
            </a:r>
          </a:p>
          <a:p>
            <a:pPr algn="l">
              <a:lnSpc>
                <a:spcPts val="2160"/>
              </a:lnSpc>
            </a:pPr>
            <a:r>
              <a:rPr lang="en-US" sz="1800">
                <a:solidFill>
                  <a:srgbClr val="191919"/>
                </a:solidFill>
                <a:latin typeface="Consolas"/>
                <a:ea typeface="Consolas"/>
                <a:cs typeface="Consolas"/>
                <a:sym typeface="Consolas"/>
              </a:rPr>
              <a:t>        Confirmed, Deaths, Recovered,</a:t>
            </a:r>
          </a:p>
          <a:p>
            <a:pPr algn="l">
              <a:lnSpc>
                <a:spcPts val="2160"/>
              </a:lnSpc>
            </a:pPr>
            <a:r>
              <a:rPr lang="en-US" sz="1800">
                <a:solidFill>
                  <a:srgbClr val="191919"/>
                </a:solidFill>
                <a:latin typeface="Consolas"/>
                <a:ea typeface="Consolas"/>
                <a:cs typeface="Consolas"/>
                <a:sym typeface="Consolas"/>
              </a:rPr>
              <a:t>        RANK() OVER (PARTITION BY DATEPART(YEAR,Date), DATEPART(MONTH,Date), DATEPART(MONTH,Date) ORDER BY Confirmed DESC) AS RANK_Confirmed,</a:t>
            </a:r>
          </a:p>
          <a:p>
            <a:pPr algn="l">
              <a:lnSpc>
                <a:spcPts val="2160"/>
              </a:lnSpc>
            </a:pPr>
            <a:r>
              <a:rPr lang="en-US" sz="1800">
                <a:solidFill>
                  <a:srgbClr val="191919"/>
                </a:solidFill>
                <a:latin typeface="Consolas"/>
                <a:ea typeface="Consolas"/>
                <a:cs typeface="Consolas"/>
                <a:sym typeface="Consolas"/>
              </a:rPr>
              <a:t>        RANK() OVER (PARTITION BY DATEPART(YEAR,Date), DATEPART(MONTH,Date), DATEPART(MONTH,Date) ORDER BY Deaths DESC) AS RANK_Deaths,</a:t>
            </a:r>
          </a:p>
          <a:p>
            <a:pPr algn="l">
              <a:lnSpc>
                <a:spcPts val="2160"/>
              </a:lnSpc>
            </a:pPr>
            <a:r>
              <a:rPr lang="en-US" sz="1800">
                <a:solidFill>
                  <a:srgbClr val="191919"/>
                </a:solidFill>
                <a:latin typeface="Consolas"/>
                <a:ea typeface="Consolas"/>
                <a:cs typeface="Consolas"/>
                <a:sym typeface="Consolas"/>
              </a:rPr>
              <a:t>        RANK() OVER (PARTITION BY DATEPART(YEAR,Date), DATEPART(MONTH,Date), DATEPART(MONTH,Date) ORDER BY Recovered DESC) AS RANK_Recovered</a:t>
            </a:r>
          </a:p>
          <a:p>
            <a:pPr algn="l">
              <a:lnSpc>
                <a:spcPts val="2160"/>
              </a:lnSpc>
            </a:pPr>
            <a:r>
              <a:rPr lang="en-US" sz="1800">
                <a:solidFill>
                  <a:srgbClr val="191919"/>
                </a:solidFill>
                <a:latin typeface="Consolas"/>
                <a:ea typeface="Consolas"/>
                <a:cs typeface="Consolas"/>
                <a:sym typeface="Consolas"/>
              </a:rPr>
              <a:t>    FROM [Corona Virus Dataset]</a:t>
            </a:r>
          </a:p>
          <a:p>
            <a:pPr algn="l">
              <a:lnSpc>
                <a:spcPts val="2160"/>
              </a:lnSpc>
            </a:pPr>
            <a:r>
              <a:rPr lang="en-US" sz="1800">
                <a:solidFill>
                  <a:srgbClr val="191919"/>
                </a:solidFill>
                <a:latin typeface="Consolas"/>
                <a:ea typeface="Consolas"/>
                <a:cs typeface="Consolas"/>
                <a:sym typeface="Consolas"/>
              </a:rPr>
              <a:t>)</a:t>
            </a:r>
          </a:p>
          <a:p>
            <a:pPr algn="l">
              <a:lnSpc>
                <a:spcPts val="2160"/>
              </a:lnSpc>
            </a:pPr>
            <a:r>
              <a:rPr lang="en-US" sz="1800">
                <a:solidFill>
                  <a:srgbClr val="191919"/>
                </a:solidFill>
                <a:latin typeface="Consolas"/>
                <a:ea typeface="Consolas"/>
                <a:cs typeface="Consolas"/>
                <a:sym typeface="Consolas"/>
              </a:rPr>
              <a:t>SELECT</a:t>
            </a:r>
          </a:p>
          <a:p>
            <a:pPr algn="l">
              <a:lnSpc>
                <a:spcPts val="2160"/>
              </a:lnSpc>
            </a:pPr>
            <a:r>
              <a:rPr lang="en-US" sz="1800">
                <a:solidFill>
                  <a:srgbClr val="191919"/>
                </a:solidFill>
                <a:latin typeface="Consolas"/>
                <a:ea typeface="Consolas"/>
                <a:cs typeface="Consolas"/>
                <a:sym typeface="Consolas"/>
              </a:rPr>
              <a:t>    Year, Month_count, Month_name,</a:t>
            </a:r>
          </a:p>
          <a:p>
            <a:pPr algn="l">
              <a:lnSpc>
                <a:spcPts val="2160"/>
              </a:lnSpc>
            </a:pPr>
            <a:r>
              <a:rPr lang="en-US" sz="1800">
                <a:solidFill>
                  <a:srgbClr val="191919"/>
                </a:solidFill>
                <a:latin typeface="Consolas"/>
                <a:ea typeface="Consolas"/>
                <a:cs typeface="Consolas"/>
                <a:sym typeface="Consolas"/>
              </a:rPr>
              <a:t>    MAX(CASE WHEN RANK_Confirmed = 1 THEN Confirmed END) AS Most_Frequent_Confirmed,</a:t>
            </a:r>
          </a:p>
          <a:p>
            <a:pPr algn="l">
              <a:lnSpc>
                <a:spcPts val="2160"/>
              </a:lnSpc>
            </a:pPr>
            <a:r>
              <a:rPr lang="en-US" sz="1800">
                <a:solidFill>
                  <a:srgbClr val="191919"/>
                </a:solidFill>
                <a:latin typeface="Consolas"/>
                <a:ea typeface="Consolas"/>
                <a:cs typeface="Consolas"/>
                <a:sym typeface="Consolas"/>
              </a:rPr>
              <a:t>    MAX(CASE WHEN RANK_Deaths = 1 THEN Deaths END) AS Most_Frequent_Deaths,</a:t>
            </a:r>
          </a:p>
          <a:p>
            <a:pPr algn="l">
              <a:lnSpc>
                <a:spcPts val="2160"/>
              </a:lnSpc>
            </a:pPr>
            <a:r>
              <a:rPr lang="en-US" sz="1800">
                <a:solidFill>
                  <a:srgbClr val="191919"/>
                </a:solidFill>
                <a:latin typeface="Consolas"/>
                <a:ea typeface="Consolas"/>
                <a:cs typeface="Consolas"/>
                <a:sym typeface="Consolas"/>
              </a:rPr>
              <a:t>    MAX(CASE WHEN RANK_Recovered = 1 THEN Recovered END) AS Most_Frequent_Recovered</a:t>
            </a:r>
          </a:p>
          <a:p>
            <a:pPr algn="l">
              <a:lnSpc>
                <a:spcPts val="2160"/>
              </a:lnSpc>
            </a:pPr>
            <a:r>
              <a:rPr lang="en-US" sz="1800">
                <a:solidFill>
                  <a:srgbClr val="191919"/>
                </a:solidFill>
                <a:latin typeface="Consolas"/>
                <a:ea typeface="Consolas"/>
                <a:cs typeface="Consolas"/>
                <a:sym typeface="Consolas"/>
              </a:rPr>
              <a:t>FROM CTE</a:t>
            </a:r>
          </a:p>
          <a:p>
            <a:pPr algn="l">
              <a:lnSpc>
                <a:spcPts val="2160"/>
              </a:lnSpc>
            </a:pPr>
            <a:r>
              <a:rPr lang="en-US" sz="1800">
                <a:solidFill>
                  <a:srgbClr val="191919"/>
                </a:solidFill>
                <a:latin typeface="Consolas"/>
                <a:ea typeface="Consolas"/>
                <a:cs typeface="Consolas"/>
                <a:sym typeface="Consolas"/>
              </a:rPr>
              <a:t>GROUP BY Year, Month_count, Month_name</a:t>
            </a:r>
          </a:p>
          <a:p>
            <a:pPr algn="l">
              <a:lnSpc>
                <a:spcPts val="2160"/>
              </a:lnSpc>
            </a:pPr>
            <a:r>
              <a:rPr lang="en-US" sz="1800">
                <a:solidFill>
                  <a:srgbClr val="191919"/>
                </a:solidFill>
                <a:latin typeface="Consolas"/>
                <a:ea typeface="Consolas"/>
                <a:cs typeface="Consolas"/>
                <a:sym typeface="Consolas"/>
              </a:rPr>
              <a:t>ORDER BY Year, Month_count, Month_name;</a:t>
            </a:r>
          </a:p>
        </p:txBody>
      </p:sp>
      <p:sp>
        <p:nvSpPr>
          <p:cNvPr name="TextBox 8" id="8"/>
          <p:cNvSpPr txBox="true"/>
          <p:nvPr/>
        </p:nvSpPr>
        <p:spPr>
          <a:xfrm rot="0">
            <a:off x="24174" y="-34899"/>
            <a:ext cx="18288000" cy="1457325"/>
          </a:xfrm>
          <a:prstGeom prst="rect">
            <a:avLst/>
          </a:prstGeom>
        </p:spPr>
        <p:txBody>
          <a:bodyPr anchor="t" rtlCol="false" tIns="0" lIns="0" bIns="0" rIns="0">
            <a:spAutoFit/>
          </a:bodyPr>
          <a:lstStyle/>
          <a:p>
            <a:pPr algn="ctr">
              <a:lnSpc>
                <a:spcPts val="5759"/>
              </a:lnSpc>
            </a:pPr>
            <a:r>
              <a:rPr lang="en-US" sz="4800">
                <a:solidFill>
                  <a:srgbClr val="191919"/>
                </a:solidFill>
                <a:latin typeface="Roboto"/>
                <a:ea typeface="Roboto"/>
                <a:cs typeface="Roboto"/>
                <a:sym typeface="Roboto"/>
              </a:rPr>
              <a:t>Q7. Find most frequent value for confirmed, deaths, recovered each month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4225750" y="928053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4" id="4"/>
          <p:cNvSpPr/>
          <p:nvPr/>
        </p:nvSpPr>
        <p:spPr>
          <a:xfrm flipH="false" flipV="false" rot="0">
            <a:off x="-1323216" y="40285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5" id="5"/>
          <p:cNvSpPr/>
          <p:nvPr/>
        </p:nvSpPr>
        <p:spPr>
          <a:xfrm flipH="false" flipV="false" rot="0">
            <a:off x="16641282" y="1243220"/>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AutoShape 6" id="6"/>
          <p:cNvSpPr/>
          <p:nvPr/>
        </p:nvSpPr>
        <p:spPr>
          <a:xfrm>
            <a:off x="9144000" y="0"/>
            <a:ext cx="0" cy="10287000"/>
          </a:xfrm>
          <a:prstGeom prst="line">
            <a:avLst/>
          </a:prstGeom>
          <a:ln cap="flat" w="38100">
            <a:solidFill>
              <a:srgbClr val="869FB1"/>
            </a:solidFill>
            <a:prstDash val="solid"/>
            <a:headEnd type="none" len="sm" w="sm"/>
            <a:tailEnd type="none" len="sm" w="sm"/>
          </a:ln>
        </p:spPr>
      </p:sp>
      <p:sp>
        <p:nvSpPr>
          <p:cNvPr name="Freeform 7" id="7"/>
          <p:cNvSpPr/>
          <p:nvPr/>
        </p:nvSpPr>
        <p:spPr>
          <a:xfrm flipH="false" flipV="false" rot="0">
            <a:off x="53346" y="7460495"/>
            <a:ext cx="9003402" cy="1405616"/>
          </a:xfrm>
          <a:custGeom>
            <a:avLst/>
            <a:gdLst/>
            <a:ahLst/>
            <a:cxnLst/>
            <a:rect r="r" b="b" t="t" l="l"/>
            <a:pathLst>
              <a:path h="1405616" w="9003402">
                <a:moveTo>
                  <a:pt x="0" y="0"/>
                </a:moveTo>
                <a:lnTo>
                  <a:pt x="9003401" y="0"/>
                </a:lnTo>
                <a:lnTo>
                  <a:pt x="9003401" y="1405616"/>
                </a:lnTo>
                <a:lnTo>
                  <a:pt x="0" y="1405616"/>
                </a:lnTo>
                <a:lnTo>
                  <a:pt x="0" y="0"/>
                </a:lnTo>
                <a:close/>
              </a:path>
            </a:pathLst>
          </a:custGeom>
          <a:blipFill>
            <a:blip r:embed="rId6"/>
            <a:stretch>
              <a:fillRect l="0" t="-7019" r="-4630" b="0"/>
            </a:stretch>
          </a:blipFill>
        </p:spPr>
      </p:sp>
      <p:sp>
        <p:nvSpPr>
          <p:cNvPr name="Freeform 8" id="8"/>
          <p:cNvSpPr/>
          <p:nvPr/>
        </p:nvSpPr>
        <p:spPr>
          <a:xfrm flipH="false" flipV="false" rot="0">
            <a:off x="9257387" y="7460495"/>
            <a:ext cx="8957928" cy="1356213"/>
          </a:xfrm>
          <a:custGeom>
            <a:avLst/>
            <a:gdLst/>
            <a:ahLst/>
            <a:cxnLst/>
            <a:rect r="r" b="b" t="t" l="l"/>
            <a:pathLst>
              <a:path h="1356213" w="8957928">
                <a:moveTo>
                  <a:pt x="0" y="0"/>
                </a:moveTo>
                <a:lnTo>
                  <a:pt x="8957929" y="0"/>
                </a:lnTo>
                <a:lnTo>
                  <a:pt x="8957929" y="1356213"/>
                </a:lnTo>
                <a:lnTo>
                  <a:pt x="0" y="1356213"/>
                </a:lnTo>
                <a:lnTo>
                  <a:pt x="0" y="0"/>
                </a:lnTo>
                <a:close/>
              </a:path>
            </a:pathLst>
          </a:custGeom>
          <a:blipFill>
            <a:blip r:embed="rId7"/>
            <a:stretch>
              <a:fillRect l="0" t="0" r="-2525" b="0"/>
            </a:stretch>
          </a:blipFill>
        </p:spPr>
      </p:sp>
      <p:sp>
        <p:nvSpPr>
          <p:cNvPr name="TextBox 9" id="9"/>
          <p:cNvSpPr txBox="true"/>
          <p:nvPr/>
        </p:nvSpPr>
        <p:spPr>
          <a:xfrm rot="0">
            <a:off x="343695" y="317723"/>
            <a:ext cx="8422703" cy="2295525"/>
          </a:xfrm>
          <a:prstGeom prst="rect">
            <a:avLst/>
          </a:prstGeom>
        </p:spPr>
        <p:txBody>
          <a:bodyPr anchor="t" rtlCol="false" tIns="0" lIns="0" bIns="0" rIns="0">
            <a:spAutoFit/>
          </a:bodyPr>
          <a:lstStyle/>
          <a:p>
            <a:pPr algn="ctr">
              <a:lnSpc>
                <a:spcPts val="6000"/>
              </a:lnSpc>
            </a:pPr>
            <a:r>
              <a:rPr lang="en-US" sz="5000">
                <a:solidFill>
                  <a:srgbClr val="191919"/>
                </a:solidFill>
                <a:latin typeface="Roboto"/>
                <a:ea typeface="Roboto"/>
                <a:cs typeface="Roboto"/>
                <a:sym typeface="Roboto"/>
              </a:rPr>
              <a:t>Q8. Find minimum values for confirmed, deaths, recovered per year</a:t>
            </a:r>
          </a:p>
        </p:txBody>
      </p:sp>
      <p:sp>
        <p:nvSpPr>
          <p:cNvPr name="TextBox 10" id="10"/>
          <p:cNvSpPr txBox="true"/>
          <p:nvPr/>
        </p:nvSpPr>
        <p:spPr>
          <a:xfrm rot="0">
            <a:off x="1204927" y="3523417"/>
            <a:ext cx="6700238" cy="2276475"/>
          </a:xfrm>
          <a:prstGeom prst="rect">
            <a:avLst/>
          </a:prstGeom>
        </p:spPr>
        <p:txBody>
          <a:bodyPr anchor="t" rtlCol="false" tIns="0" lIns="0" bIns="0" rIns="0">
            <a:spAutoFit/>
          </a:bodyPr>
          <a:lstStyle/>
          <a:p>
            <a:pPr algn="l">
              <a:lnSpc>
                <a:spcPts val="2999"/>
              </a:lnSpc>
            </a:pPr>
            <a:r>
              <a:rPr lang="en-US" sz="2499">
                <a:solidFill>
                  <a:srgbClr val="191919"/>
                </a:solidFill>
                <a:latin typeface="Consolas"/>
                <a:ea typeface="Consolas"/>
                <a:cs typeface="Consolas"/>
                <a:sym typeface="Consolas"/>
              </a:rPr>
              <a:t>SELECT DATEPART(YEAR,Date) AS Year, </a:t>
            </a:r>
          </a:p>
          <a:p>
            <a:pPr algn="l">
              <a:lnSpc>
                <a:spcPts val="2999"/>
              </a:lnSpc>
            </a:pPr>
            <a:r>
              <a:rPr lang="en-US" sz="2499">
                <a:solidFill>
                  <a:srgbClr val="191919"/>
                </a:solidFill>
                <a:latin typeface="Consolas"/>
                <a:ea typeface="Consolas"/>
                <a:cs typeface="Consolas"/>
                <a:sym typeface="Consolas"/>
              </a:rPr>
              <a:t>MIN(Confirmed) AS Minimum_Confirmed,</a:t>
            </a:r>
          </a:p>
          <a:p>
            <a:pPr algn="l">
              <a:lnSpc>
                <a:spcPts val="2999"/>
              </a:lnSpc>
            </a:pPr>
            <a:r>
              <a:rPr lang="en-US" sz="2499">
                <a:solidFill>
                  <a:srgbClr val="191919"/>
                </a:solidFill>
                <a:latin typeface="Consolas"/>
                <a:ea typeface="Consolas"/>
                <a:cs typeface="Consolas"/>
                <a:sym typeface="Consolas"/>
              </a:rPr>
              <a:t>MIN(Deaths) AS Minimum_Deaths,</a:t>
            </a:r>
          </a:p>
          <a:p>
            <a:pPr algn="l">
              <a:lnSpc>
                <a:spcPts val="2999"/>
              </a:lnSpc>
            </a:pPr>
            <a:r>
              <a:rPr lang="en-US" sz="2499">
                <a:solidFill>
                  <a:srgbClr val="191919"/>
                </a:solidFill>
                <a:latin typeface="Consolas"/>
                <a:ea typeface="Consolas"/>
                <a:cs typeface="Consolas"/>
                <a:sym typeface="Consolas"/>
              </a:rPr>
              <a:t>MIN(Recovered) AS Minimum_Recovered </a:t>
            </a:r>
          </a:p>
          <a:p>
            <a:pPr algn="l">
              <a:lnSpc>
                <a:spcPts val="2999"/>
              </a:lnSpc>
            </a:pPr>
            <a:r>
              <a:rPr lang="en-US" sz="2499">
                <a:solidFill>
                  <a:srgbClr val="191919"/>
                </a:solidFill>
                <a:latin typeface="Consolas"/>
                <a:ea typeface="Consolas"/>
                <a:cs typeface="Consolas"/>
                <a:sym typeface="Consolas"/>
              </a:rPr>
              <a:t>FROM [Corona Virus Dataset]</a:t>
            </a:r>
          </a:p>
          <a:p>
            <a:pPr algn="l">
              <a:lnSpc>
                <a:spcPts val="2999"/>
              </a:lnSpc>
            </a:pPr>
            <a:r>
              <a:rPr lang="en-US" sz="2499">
                <a:solidFill>
                  <a:srgbClr val="191919"/>
                </a:solidFill>
                <a:latin typeface="Consolas"/>
                <a:ea typeface="Consolas"/>
                <a:cs typeface="Consolas"/>
                <a:sym typeface="Consolas"/>
              </a:rPr>
              <a:t>GROUP BY DATEPART(YEAR,Date)</a:t>
            </a:r>
          </a:p>
        </p:txBody>
      </p:sp>
      <p:sp>
        <p:nvSpPr>
          <p:cNvPr name="TextBox 11" id="11"/>
          <p:cNvSpPr txBox="true"/>
          <p:nvPr/>
        </p:nvSpPr>
        <p:spPr>
          <a:xfrm rot="0">
            <a:off x="9525000" y="317723"/>
            <a:ext cx="8422703" cy="2295525"/>
          </a:xfrm>
          <a:prstGeom prst="rect">
            <a:avLst/>
          </a:prstGeom>
        </p:spPr>
        <p:txBody>
          <a:bodyPr anchor="t" rtlCol="false" tIns="0" lIns="0" bIns="0" rIns="0">
            <a:spAutoFit/>
          </a:bodyPr>
          <a:lstStyle/>
          <a:p>
            <a:pPr algn="ctr">
              <a:lnSpc>
                <a:spcPts val="6000"/>
              </a:lnSpc>
            </a:pPr>
            <a:r>
              <a:rPr lang="en-US" sz="5000">
                <a:solidFill>
                  <a:srgbClr val="191919"/>
                </a:solidFill>
                <a:latin typeface="Roboto"/>
                <a:ea typeface="Roboto"/>
                <a:cs typeface="Roboto"/>
                <a:sym typeface="Roboto"/>
              </a:rPr>
              <a:t>Q9. Find maximum values of confirmed, deaths, recovered per year</a:t>
            </a:r>
          </a:p>
        </p:txBody>
      </p:sp>
      <p:sp>
        <p:nvSpPr>
          <p:cNvPr name="TextBox 12" id="12"/>
          <p:cNvSpPr txBox="true"/>
          <p:nvPr/>
        </p:nvSpPr>
        <p:spPr>
          <a:xfrm rot="0">
            <a:off x="10382250" y="3523417"/>
            <a:ext cx="6700238" cy="2276475"/>
          </a:xfrm>
          <a:prstGeom prst="rect">
            <a:avLst/>
          </a:prstGeom>
        </p:spPr>
        <p:txBody>
          <a:bodyPr anchor="t" rtlCol="false" tIns="0" lIns="0" bIns="0" rIns="0">
            <a:spAutoFit/>
          </a:bodyPr>
          <a:lstStyle/>
          <a:p>
            <a:pPr algn="l">
              <a:lnSpc>
                <a:spcPts val="2999"/>
              </a:lnSpc>
            </a:pPr>
            <a:r>
              <a:rPr lang="en-US" sz="2499">
                <a:solidFill>
                  <a:srgbClr val="191919"/>
                </a:solidFill>
                <a:latin typeface="Consolas"/>
                <a:ea typeface="Consolas"/>
                <a:cs typeface="Consolas"/>
                <a:sym typeface="Consolas"/>
              </a:rPr>
              <a:t>SELECT DATEPART(YEAR,Date) AS Year, </a:t>
            </a:r>
          </a:p>
          <a:p>
            <a:pPr algn="l">
              <a:lnSpc>
                <a:spcPts val="2999"/>
              </a:lnSpc>
            </a:pPr>
            <a:r>
              <a:rPr lang="en-US" sz="2499">
                <a:solidFill>
                  <a:srgbClr val="191919"/>
                </a:solidFill>
                <a:latin typeface="Consolas"/>
                <a:ea typeface="Consolas"/>
                <a:cs typeface="Consolas"/>
                <a:sym typeface="Consolas"/>
              </a:rPr>
              <a:t>MAX(Confirmed) AS Maximum_Confirmed,</a:t>
            </a:r>
          </a:p>
          <a:p>
            <a:pPr algn="l">
              <a:lnSpc>
                <a:spcPts val="2999"/>
              </a:lnSpc>
            </a:pPr>
            <a:r>
              <a:rPr lang="en-US" sz="2499">
                <a:solidFill>
                  <a:srgbClr val="191919"/>
                </a:solidFill>
                <a:latin typeface="Consolas"/>
                <a:ea typeface="Consolas"/>
                <a:cs typeface="Consolas"/>
                <a:sym typeface="Consolas"/>
              </a:rPr>
              <a:t>MAX(Deaths) AS Maximum_Deaths,</a:t>
            </a:r>
          </a:p>
          <a:p>
            <a:pPr algn="l">
              <a:lnSpc>
                <a:spcPts val="2999"/>
              </a:lnSpc>
            </a:pPr>
            <a:r>
              <a:rPr lang="en-US" sz="2499">
                <a:solidFill>
                  <a:srgbClr val="191919"/>
                </a:solidFill>
                <a:latin typeface="Consolas"/>
                <a:ea typeface="Consolas"/>
                <a:cs typeface="Consolas"/>
                <a:sym typeface="Consolas"/>
              </a:rPr>
              <a:t>MAX(Recovered) AS Maximum_Recovered </a:t>
            </a:r>
          </a:p>
          <a:p>
            <a:pPr algn="l">
              <a:lnSpc>
                <a:spcPts val="2999"/>
              </a:lnSpc>
            </a:pPr>
            <a:r>
              <a:rPr lang="en-US" sz="2499">
                <a:solidFill>
                  <a:srgbClr val="191919"/>
                </a:solidFill>
                <a:latin typeface="Consolas"/>
                <a:ea typeface="Consolas"/>
                <a:cs typeface="Consolas"/>
                <a:sym typeface="Consolas"/>
              </a:rPr>
              <a:t>FROM [Corona Virus Dataset]</a:t>
            </a:r>
          </a:p>
          <a:p>
            <a:pPr algn="l">
              <a:lnSpc>
                <a:spcPts val="2999"/>
              </a:lnSpc>
            </a:pPr>
            <a:r>
              <a:rPr lang="en-US" sz="2499">
                <a:solidFill>
                  <a:srgbClr val="191919"/>
                </a:solidFill>
                <a:latin typeface="Consolas"/>
                <a:ea typeface="Consolas"/>
                <a:cs typeface="Consolas"/>
                <a:sym typeface="Consolas"/>
              </a:rPr>
              <a:t>GROUP BY DATEPART(YEAR,Date)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35674" y="89003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4" id="4"/>
          <p:cNvSpPr/>
          <p:nvPr/>
        </p:nvSpPr>
        <p:spPr>
          <a:xfrm flipH="false" flipV="false" rot="0">
            <a:off x="4972784" y="930647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5" id="5"/>
          <p:cNvSpPr/>
          <p:nvPr/>
        </p:nvSpPr>
        <p:spPr>
          <a:xfrm flipH="false" flipV="false" rot="0">
            <a:off x="17152334" y="24672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6" id="6"/>
          <p:cNvSpPr/>
          <p:nvPr/>
        </p:nvSpPr>
        <p:spPr>
          <a:xfrm flipH="false" flipV="false" rot="0">
            <a:off x="14328532" y="-61200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7" id="7"/>
          <p:cNvSpPr/>
          <p:nvPr/>
        </p:nvSpPr>
        <p:spPr>
          <a:xfrm flipH="false" flipV="false" rot="0">
            <a:off x="9144000" y="3119964"/>
            <a:ext cx="8555809" cy="5722374"/>
          </a:xfrm>
          <a:custGeom>
            <a:avLst/>
            <a:gdLst/>
            <a:ahLst/>
            <a:cxnLst/>
            <a:rect r="r" b="b" t="t" l="l"/>
            <a:pathLst>
              <a:path h="5722374" w="8555809">
                <a:moveTo>
                  <a:pt x="0" y="0"/>
                </a:moveTo>
                <a:lnTo>
                  <a:pt x="8555809" y="0"/>
                </a:lnTo>
                <a:lnTo>
                  <a:pt x="8555809" y="5722374"/>
                </a:lnTo>
                <a:lnTo>
                  <a:pt x="0" y="5722374"/>
                </a:lnTo>
                <a:lnTo>
                  <a:pt x="0" y="0"/>
                </a:lnTo>
                <a:close/>
              </a:path>
            </a:pathLst>
          </a:custGeom>
          <a:blipFill>
            <a:blip r:embed="rId6"/>
            <a:stretch>
              <a:fillRect l="0" t="0" r="-2605" b="-5749"/>
            </a:stretch>
          </a:blipFill>
        </p:spPr>
      </p:sp>
      <p:sp>
        <p:nvSpPr>
          <p:cNvPr name="TextBox 8" id="8"/>
          <p:cNvSpPr txBox="true"/>
          <p:nvPr/>
        </p:nvSpPr>
        <p:spPr>
          <a:xfrm rot="0">
            <a:off x="1531425" y="738974"/>
            <a:ext cx="15225150" cy="18478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Q10. The total number of case of confirmed, deaths, recovered each month</a:t>
            </a:r>
          </a:p>
        </p:txBody>
      </p:sp>
      <p:sp>
        <p:nvSpPr>
          <p:cNvPr name="TextBox 9" id="9"/>
          <p:cNvSpPr txBox="true"/>
          <p:nvPr/>
        </p:nvSpPr>
        <p:spPr>
          <a:xfrm rot="0">
            <a:off x="625189" y="3776113"/>
            <a:ext cx="7557356" cy="4352925"/>
          </a:xfrm>
          <a:prstGeom prst="rect">
            <a:avLst/>
          </a:prstGeom>
        </p:spPr>
        <p:txBody>
          <a:bodyPr anchor="t" rtlCol="false" tIns="0" lIns="0" bIns="0" rIns="0">
            <a:spAutoFit/>
          </a:bodyPr>
          <a:lstStyle/>
          <a:p>
            <a:pPr algn="l">
              <a:lnSpc>
                <a:spcPts val="3119"/>
              </a:lnSpc>
            </a:pPr>
            <a:r>
              <a:rPr lang="en-US" sz="2599">
                <a:solidFill>
                  <a:srgbClr val="191919"/>
                </a:solidFill>
                <a:latin typeface="Consolas"/>
                <a:ea typeface="Consolas"/>
                <a:cs typeface="Consolas"/>
                <a:sym typeface="Consolas"/>
              </a:rPr>
              <a:t>SELECT DATEPART(YEAR,Date) AS Year, </a:t>
            </a:r>
          </a:p>
          <a:p>
            <a:pPr algn="l">
              <a:lnSpc>
                <a:spcPts val="3119"/>
              </a:lnSpc>
            </a:pPr>
            <a:r>
              <a:rPr lang="en-US" sz="2599">
                <a:solidFill>
                  <a:srgbClr val="191919"/>
                </a:solidFill>
                <a:latin typeface="Consolas"/>
                <a:ea typeface="Consolas"/>
                <a:cs typeface="Consolas"/>
                <a:sym typeface="Consolas"/>
              </a:rPr>
              <a:t>DATEPART(MONTH,Date) AS Month_Count, </a:t>
            </a:r>
          </a:p>
          <a:p>
            <a:pPr algn="l">
              <a:lnSpc>
                <a:spcPts val="3119"/>
              </a:lnSpc>
            </a:pPr>
            <a:r>
              <a:rPr lang="en-US" sz="2599">
                <a:solidFill>
                  <a:srgbClr val="191919"/>
                </a:solidFill>
                <a:latin typeface="Consolas"/>
                <a:ea typeface="Consolas"/>
                <a:cs typeface="Consolas"/>
                <a:sym typeface="Consolas"/>
              </a:rPr>
              <a:t>DATENAME(MONTH,Date) AS Month_Name,</a:t>
            </a:r>
          </a:p>
          <a:p>
            <a:pPr algn="l">
              <a:lnSpc>
                <a:spcPts val="3119"/>
              </a:lnSpc>
            </a:pPr>
            <a:r>
              <a:rPr lang="en-US" sz="2599">
                <a:solidFill>
                  <a:srgbClr val="191919"/>
                </a:solidFill>
                <a:latin typeface="Consolas"/>
                <a:ea typeface="Consolas"/>
                <a:cs typeface="Consolas"/>
                <a:sym typeface="Consolas"/>
              </a:rPr>
              <a:t>SUM(Confirmed) AS Total_Confirmed,</a:t>
            </a:r>
          </a:p>
          <a:p>
            <a:pPr algn="l">
              <a:lnSpc>
                <a:spcPts val="3119"/>
              </a:lnSpc>
            </a:pPr>
            <a:r>
              <a:rPr lang="en-US" sz="2599">
                <a:solidFill>
                  <a:srgbClr val="191919"/>
                </a:solidFill>
                <a:latin typeface="Consolas"/>
                <a:ea typeface="Consolas"/>
                <a:cs typeface="Consolas"/>
                <a:sym typeface="Consolas"/>
              </a:rPr>
              <a:t>SUM(Deaths) AS Total_Deaths,</a:t>
            </a:r>
          </a:p>
          <a:p>
            <a:pPr algn="l">
              <a:lnSpc>
                <a:spcPts val="3119"/>
              </a:lnSpc>
            </a:pPr>
            <a:r>
              <a:rPr lang="en-US" sz="2599">
                <a:solidFill>
                  <a:srgbClr val="191919"/>
                </a:solidFill>
                <a:latin typeface="Consolas"/>
                <a:ea typeface="Consolas"/>
                <a:cs typeface="Consolas"/>
                <a:sym typeface="Consolas"/>
              </a:rPr>
              <a:t>SUM(Recovered) AS Total_Recovered</a:t>
            </a:r>
          </a:p>
          <a:p>
            <a:pPr algn="l">
              <a:lnSpc>
                <a:spcPts val="3119"/>
              </a:lnSpc>
            </a:pPr>
            <a:r>
              <a:rPr lang="en-US" sz="2599">
                <a:solidFill>
                  <a:srgbClr val="191919"/>
                </a:solidFill>
                <a:latin typeface="Consolas"/>
                <a:ea typeface="Consolas"/>
                <a:cs typeface="Consolas"/>
                <a:sym typeface="Consolas"/>
              </a:rPr>
              <a:t>FROM [Corona Virus Dataset]</a:t>
            </a:r>
          </a:p>
          <a:p>
            <a:pPr algn="l">
              <a:lnSpc>
                <a:spcPts val="3119"/>
              </a:lnSpc>
            </a:pPr>
            <a:r>
              <a:rPr lang="en-US" sz="2599">
                <a:solidFill>
                  <a:srgbClr val="191919"/>
                </a:solidFill>
                <a:latin typeface="Consolas"/>
                <a:ea typeface="Consolas"/>
                <a:cs typeface="Consolas"/>
                <a:sym typeface="Consolas"/>
              </a:rPr>
              <a:t>GROUP BY DATEPART(YEAR,Date),DATEPART(MONTH,Date),DATENAME(MONTH,Date)</a:t>
            </a:r>
          </a:p>
          <a:p>
            <a:pPr algn="l">
              <a:lnSpc>
                <a:spcPts val="3119"/>
              </a:lnSpc>
            </a:pPr>
            <a:r>
              <a:rPr lang="en-US" sz="2599">
                <a:solidFill>
                  <a:srgbClr val="191919"/>
                </a:solidFill>
                <a:latin typeface="Consolas"/>
                <a:ea typeface="Consolas"/>
                <a:cs typeface="Consolas"/>
                <a:sym typeface="Consolas"/>
              </a:rPr>
              <a:t>ORDER BY Year,Month_Count</a:t>
            </a:r>
          </a:p>
        </p:txBody>
      </p:sp>
      <p:sp>
        <p:nvSpPr>
          <p:cNvPr name="Freeform 10" id="10"/>
          <p:cNvSpPr/>
          <p:nvPr/>
        </p:nvSpPr>
        <p:spPr>
          <a:xfrm flipH="false" flipV="false" rot="0">
            <a:off x="1365262" y="8546020"/>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11" id="11"/>
          <p:cNvSpPr/>
          <p:nvPr/>
        </p:nvSpPr>
        <p:spPr>
          <a:xfrm flipH="false" flipV="false" rot="0">
            <a:off x="16630600" y="9038639"/>
            <a:ext cx="2138419" cy="2130482"/>
          </a:xfrm>
          <a:custGeom>
            <a:avLst/>
            <a:gdLst/>
            <a:ahLst/>
            <a:cxnLst/>
            <a:rect r="r" b="b" t="t" l="l"/>
            <a:pathLst>
              <a:path h="2130482" w="2138419">
                <a:moveTo>
                  <a:pt x="0" y="0"/>
                </a:moveTo>
                <a:lnTo>
                  <a:pt x="2138419" y="0"/>
                </a:lnTo>
                <a:lnTo>
                  <a:pt x="2138419" y="2130482"/>
                </a:lnTo>
                <a:lnTo>
                  <a:pt x="0" y="2130482"/>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4828834" y="92170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4" id="4"/>
          <p:cNvSpPr/>
          <p:nvPr/>
        </p:nvSpPr>
        <p:spPr>
          <a:xfrm flipH="false" flipV="false" rot="0">
            <a:off x="2336432" y="-61200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5" id="5"/>
          <p:cNvSpPr/>
          <p:nvPr/>
        </p:nvSpPr>
        <p:spPr>
          <a:xfrm flipH="false" flipV="false" rot="0">
            <a:off x="17353950" y="1638094"/>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5"/>
            <a:stretch>
              <a:fillRect l="0" t="-1" r="0" b="-1"/>
            </a:stretch>
          </a:blipFill>
        </p:spPr>
      </p:sp>
      <p:sp>
        <p:nvSpPr>
          <p:cNvPr name="TextBox 6" id="6"/>
          <p:cNvSpPr txBox="true"/>
          <p:nvPr/>
        </p:nvSpPr>
        <p:spPr>
          <a:xfrm rot="0">
            <a:off x="4983964" y="3955176"/>
            <a:ext cx="8320073" cy="1905000"/>
          </a:xfrm>
          <a:prstGeom prst="rect">
            <a:avLst/>
          </a:prstGeom>
        </p:spPr>
        <p:txBody>
          <a:bodyPr anchor="t" rtlCol="false" tIns="0" lIns="0" bIns="0" rIns="0">
            <a:spAutoFit/>
          </a:bodyPr>
          <a:lstStyle/>
          <a:p>
            <a:pPr algn="l">
              <a:lnSpc>
                <a:spcPts val="2999"/>
              </a:lnSpc>
            </a:pPr>
            <a:r>
              <a:rPr lang="en-US" sz="2499">
                <a:solidFill>
                  <a:srgbClr val="191919"/>
                </a:solidFill>
                <a:latin typeface="Consolas"/>
                <a:ea typeface="Consolas"/>
                <a:cs typeface="Consolas"/>
                <a:sym typeface="Consolas"/>
              </a:rPr>
              <a:t>SELECT SUM(Confirmed) AS Total_Confirmed,</a:t>
            </a:r>
          </a:p>
          <a:p>
            <a:pPr algn="l">
              <a:lnSpc>
                <a:spcPts val="2999"/>
              </a:lnSpc>
            </a:pPr>
            <a:r>
              <a:rPr lang="en-US" sz="2499">
                <a:solidFill>
                  <a:srgbClr val="191919"/>
                </a:solidFill>
                <a:latin typeface="Consolas"/>
                <a:ea typeface="Consolas"/>
                <a:cs typeface="Consolas"/>
                <a:sym typeface="Consolas"/>
              </a:rPr>
              <a:t>ROUND(AVG(Confirmed), 3) AS Avearge_Confirmed,</a:t>
            </a:r>
          </a:p>
          <a:p>
            <a:pPr algn="l">
              <a:lnSpc>
                <a:spcPts val="2999"/>
              </a:lnSpc>
            </a:pPr>
            <a:r>
              <a:rPr lang="en-US" sz="2499">
                <a:solidFill>
                  <a:srgbClr val="191919"/>
                </a:solidFill>
                <a:latin typeface="Consolas"/>
                <a:ea typeface="Consolas"/>
                <a:cs typeface="Consolas"/>
                <a:sym typeface="Consolas"/>
              </a:rPr>
              <a:t>ROUND(VAR(Confirmed), 3) AS Variance_Confirmed,</a:t>
            </a:r>
          </a:p>
          <a:p>
            <a:pPr algn="l">
              <a:lnSpc>
                <a:spcPts val="2999"/>
              </a:lnSpc>
            </a:pPr>
            <a:r>
              <a:rPr lang="en-US" sz="2499">
                <a:solidFill>
                  <a:srgbClr val="191919"/>
                </a:solidFill>
                <a:latin typeface="Consolas"/>
                <a:ea typeface="Consolas"/>
                <a:cs typeface="Consolas"/>
                <a:sym typeface="Consolas"/>
              </a:rPr>
              <a:t>ROUND(STDEV(Confirmed), 3) AS STDEV_Confirmed</a:t>
            </a:r>
          </a:p>
          <a:p>
            <a:pPr algn="l">
              <a:lnSpc>
                <a:spcPts val="2999"/>
              </a:lnSpc>
            </a:pPr>
            <a:r>
              <a:rPr lang="en-US" sz="2499">
                <a:solidFill>
                  <a:srgbClr val="191919"/>
                </a:solidFill>
                <a:latin typeface="Consolas"/>
                <a:ea typeface="Consolas"/>
                <a:cs typeface="Consolas"/>
                <a:sym typeface="Consolas"/>
              </a:rPr>
              <a:t>FROM [Corona Virus Dataset]</a:t>
            </a:r>
          </a:p>
        </p:txBody>
      </p:sp>
      <p:sp>
        <p:nvSpPr>
          <p:cNvPr name="Freeform 7" id="7"/>
          <p:cNvSpPr/>
          <p:nvPr/>
        </p:nvSpPr>
        <p:spPr>
          <a:xfrm flipH="false" flipV="false" rot="0">
            <a:off x="2729495" y="6727104"/>
            <a:ext cx="12829010" cy="1249525"/>
          </a:xfrm>
          <a:custGeom>
            <a:avLst/>
            <a:gdLst/>
            <a:ahLst/>
            <a:cxnLst/>
            <a:rect r="r" b="b" t="t" l="l"/>
            <a:pathLst>
              <a:path h="1249525" w="12829010">
                <a:moveTo>
                  <a:pt x="0" y="0"/>
                </a:moveTo>
                <a:lnTo>
                  <a:pt x="12829010" y="0"/>
                </a:lnTo>
                <a:lnTo>
                  <a:pt x="12829010" y="1249525"/>
                </a:lnTo>
                <a:lnTo>
                  <a:pt x="0" y="1249525"/>
                </a:lnTo>
                <a:lnTo>
                  <a:pt x="0" y="0"/>
                </a:lnTo>
                <a:close/>
              </a:path>
            </a:pathLst>
          </a:custGeom>
          <a:blipFill>
            <a:blip r:embed="rId6"/>
            <a:stretch>
              <a:fillRect l="0" t="-12615" r="-1535" b="-6307"/>
            </a:stretch>
          </a:blipFill>
        </p:spPr>
      </p:sp>
      <p:sp>
        <p:nvSpPr>
          <p:cNvPr name="TextBox 8" id="8"/>
          <p:cNvSpPr txBox="true"/>
          <p:nvPr/>
        </p:nvSpPr>
        <p:spPr>
          <a:xfrm rot="0">
            <a:off x="1531425" y="738974"/>
            <a:ext cx="15225150" cy="18478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Q11. Check how corona virus spread out with respect to confirmed case</a:t>
            </a:r>
          </a:p>
        </p:txBody>
      </p:sp>
      <p:sp>
        <p:nvSpPr>
          <p:cNvPr name="Freeform 9" id="9"/>
          <p:cNvSpPr/>
          <p:nvPr/>
        </p:nvSpPr>
        <p:spPr>
          <a:xfrm flipH="false" flipV="false" rot="0">
            <a:off x="137933" y="2586824"/>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5"/>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6699728" y="9258300"/>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4" id="4"/>
          <p:cNvSpPr/>
          <p:nvPr/>
        </p:nvSpPr>
        <p:spPr>
          <a:xfrm flipH="false" flipV="false" rot="0">
            <a:off x="-929905" y="535289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5" id="5"/>
          <p:cNvSpPr/>
          <p:nvPr/>
        </p:nvSpPr>
        <p:spPr>
          <a:xfrm flipH="false" flipV="false" rot="0">
            <a:off x="17152334" y="24672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6" id="6"/>
          <p:cNvSpPr/>
          <p:nvPr/>
        </p:nvSpPr>
        <p:spPr>
          <a:xfrm flipH="false" flipV="false" rot="0">
            <a:off x="14328532" y="-61200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7" id="7"/>
          <p:cNvSpPr/>
          <p:nvPr/>
        </p:nvSpPr>
        <p:spPr>
          <a:xfrm flipH="false" flipV="false" rot="0">
            <a:off x="1335497" y="7584283"/>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5"/>
            <a:stretch>
              <a:fillRect l="0" t="0" r="0" b="0"/>
            </a:stretch>
          </a:blipFill>
        </p:spPr>
      </p:sp>
      <p:sp>
        <p:nvSpPr>
          <p:cNvPr name="Freeform 8" id="8"/>
          <p:cNvSpPr/>
          <p:nvPr/>
        </p:nvSpPr>
        <p:spPr>
          <a:xfrm flipH="false" flipV="false" rot="0">
            <a:off x="6458596" y="2416429"/>
            <a:ext cx="11577002" cy="6282818"/>
          </a:xfrm>
          <a:custGeom>
            <a:avLst/>
            <a:gdLst/>
            <a:ahLst/>
            <a:cxnLst/>
            <a:rect r="r" b="b" t="t" l="l"/>
            <a:pathLst>
              <a:path h="6282818" w="11577002">
                <a:moveTo>
                  <a:pt x="0" y="0"/>
                </a:moveTo>
                <a:lnTo>
                  <a:pt x="11577002" y="0"/>
                </a:lnTo>
                <a:lnTo>
                  <a:pt x="11577002" y="6282817"/>
                </a:lnTo>
                <a:lnTo>
                  <a:pt x="0" y="6282817"/>
                </a:lnTo>
                <a:lnTo>
                  <a:pt x="0" y="0"/>
                </a:lnTo>
                <a:close/>
              </a:path>
            </a:pathLst>
          </a:custGeom>
          <a:blipFill>
            <a:blip r:embed="rId6"/>
            <a:stretch>
              <a:fillRect l="0" t="0" r="-1198" b="-1568"/>
            </a:stretch>
          </a:blipFill>
        </p:spPr>
      </p:sp>
      <p:sp>
        <p:nvSpPr>
          <p:cNvPr name="TextBox 9" id="9"/>
          <p:cNvSpPr txBox="true"/>
          <p:nvPr/>
        </p:nvSpPr>
        <p:spPr>
          <a:xfrm rot="0">
            <a:off x="16548" y="200025"/>
            <a:ext cx="18271452" cy="1657350"/>
          </a:xfrm>
          <a:prstGeom prst="rect">
            <a:avLst/>
          </a:prstGeom>
        </p:spPr>
        <p:txBody>
          <a:bodyPr anchor="t" rtlCol="false" tIns="0" lIns="0" bIns="0" rIns="0">
            <a:spAutoFit/>
          </a:bodyPr>
          <a:lstStyle/>
          <a:p>
            <a:pPr algn="ctr">
              <a:lnSpc>
                <a:spcPts val="6599"/>
              </a:lnSpc>
            </a:pPr>
            <a:r>
              <a:rPr lang="en-US" sz="5499">
                <a:solidFill>
                  <a:srgbClr val="191919"/>
                </a:solidFill>
                <a:latin typeface="Roboto"/>
                <a:ea typeface="Roboto"/>
                <a:cs typeface="Roboto"/>
                <a:sym typeface="Roboto"/>
              </a:rPr>
              <a:t>Q12. Check how corona virus spread out with respect to death case per month</a:t>
            </a:r>
          </a:p>
        </p:txBody>
      </p:sp>
      <p:sp>
        <p:nvSpPr>
          <p:cNvPr name="TextBox 10" id="10"/>
          <p:cNvSpPr txBox="true"/>
          <p:nvPr/>
        </p:nvSpPr>
        <p:spPr>
          <a:xfrm rot="0">
            <a:off x="233300" y="3052762"/>
            <a:ext cx="6101507" cy="4133850"/>
          </a:xfrm>
          <a:prstGeom prst="rect">
            <a:avLst/>
          </a:prstGeom>
        </p:spPr>
        <p:txBody>
          <a:bodyPr anchor="t" rtlCol="false" tIns="0" lIns="0" bIns="0" rIns="0">
            <a:spAutoFit/>
          </a:bodyPr>
          <a:lstStyle/>
          <a:p>
            <a:pPr algn="l">
              <a:lnSpc>
                <a:spcPts val="2520"/>
              </a:lnSpc>
            </a:pPr>
            <a:r>
              <a:rPr lang="en-US" sz="2100">
                <a:solidFill>
                  <a:srgbClr val="191919"/>
                </a:solidFill>
                <a:latin typeface="Consolas"/>
                <a:ea typeface="Consolas"/>
                <a:cs typeface="Consolas"/>
                <a:sym typeface="Consolas"/>
              </a:rPr>
              <a:t>SELECT DATEPART(YEAR,Date) AS Year, </a:t>
            </a:r>
          </a:p>
          <a:p>
            <a:pPr algn="l">
              <a:lnSpc>
                <a:spcPts val="2520"/>
              </a:lnSpc>
            </a:pPr>
            <a:r>
              <a:rPr lang="en-US" sz="2100">
                <a:solidFill>
                  <a:srgbClr val="191919"/>
                </a:solidFill>
                <a:latin typeface="Consolas"/>
                <a:ea typeface="Consolas"/>
                <a:cs typeface="Consolas"/>
                <a:sym typeface="Consolas"/>
              </a:rPr>
              <a:t>DATEPART(MONTH,Date) AS Month_Count, </a:t>
            </a:r>
          </a:p>
          <a:p>
            <a:pPr algn="l">
              <a:lnSpc>
                <a:spcPts val="2520"/>
              </a:lnSpc>
            </a:pPr>
            <a:r>
              <a:rPr lang="en-US" sz="2100">
                <a:solidFill>
                  <a:srgbClr val="191919"/>
                </a:solidFill>
                <a:latin typeface="Consolas"/>
                <a:ea typeface="Consolas"/>
                <a:cs typeface="Consolas"/>
                <a:sym typeface="Consolas"/>
              </a:rPr>
              <a:t>DATENAME(MONTH,Date) AS Month_Name,</a:t>
            </a:r>
          </a:p>
          <a:p>
            <a:pPr algn="l">
              <a:lnSpc>
                <a:spcPts val="2520"/>
              </a:lnSpc>
            </a:pPr>
            <a:r>
              <a:rPr lang="en-US" sz="2100">
                <a:solidFill>
                  <a:srgbClr val="191919"/>
                </a:solidFill>
                <a:latin typeface="Consolas"/>
                <a:ea typeface="Consolas"/>
                <a:cs typeface="Consolas"/>
                <a:sym typeface="Consolas"/>
              </a:rPr>
              <a:t>SUM(Deaths) AS Total_Deaths,</a:t>
            </a:r>
          </a:p>
          <a:p>
            <a:pPr algn="l">
              <a:lnSpc>
                <a:spcPts val="2520"/>
              </a:lnSpc>
            </a:pPr>
            <a:r>
              <a:rPr lang="en-US" sz="2100">
                <a:solidFill>
                  <a:srgbClr val="191919"/>
                </a:solidFill>
                <a:latin typeface="Consolas"/>
                <a:ea typeface="Consolas"/>
                <a:cs typeface="Consolas"/>
                <a:sym typeface="Consolas"/>
              </a:rPr>
              <a:t>ROUND(AVG(Deaths), 3) AS Avearge_Deaths,</a:t>
            </a:r>
          </a:p>
          <a:p>
            <a:pPr algn="l">
              <a:lnSpc>
                <a:spcPts val="2520"/>
              </a:lnSpc>
            </a:pPr>
            <a:r>
              <a:rPr lang="en-US" sz="2100">
                <a:solidFill>
                  <a:srgbClr val="191919"/>
                </a:solidFill>
                <a:latin typeface="Consolas"/>
                <a:ea typeface="Consolas"/>
                <a:cs typeface="Consolas"/>
                <a:sym typeface="Consolas"/>
              </a:rPr>
              <a:t>ROUND(VAR(Deaths), 3) AS Variance_Deaths,</a:t>
            </a:r>
          </a:p>
          <a:p>
            <a:pPr algn="l">
              <a:lnSpc>
                <a:spcPts val="2520"/>
              </a:lnSpc>
            </a:pPr>
            <a:r>
              <a:rPr lang="en-US" sz="2100">
                <a:solidFill>
                  <a:srgbClr val="191919"/>
                </a:solidFill>
                <a:latin typeface="Consolas"/>
                <a:ea typeface="Consolas"/>
                <a:cs typeface="Consolas"/>
                <a:sym typeface="Consolas"/>
              </a:rPr>
              <a:t>ROUND(STDEV(Deaths), 3) AS STDEV_DeathsDeaths</a:t>
            </a:r>
          </a:p>
          <a:p>
            <a:pPr algn="l">
              <a:lnSpc>
                <a:spcPts val="2520"/>
              </a:lnSpc>
            </a:pPr>
            <a:r>
              <a:rPr lang="en-US" sz="2100">
                <a:solidFill>
                  <a:srgbClr val="191919"/>
                </a:solidFill>
                <a:latin typeface="Consolas"/>
                <a:ea typeface="Consolas"/>
                <a:cs typeface="Consolas"/>
                <a:sym typeface="Consolas"/>
              </a:rPr>
              <a:t>FROM [Corona Virus Dataset]</a:t>
            </a:r>
          </a:p>
          <a:p>
            <a:pPr algn="l">
              <a:lnSpc>
                <a:spcPts val="2520"/>
              </a:lnSpc>
            </a:pPr>
            <a:r>
              <a:rPr lang="en-US" sz="2100">
                <a:solidFill>
                  <a:srgbClr val="191919"/>
                </a:solidFill>
                <a:latin typeface="Consolas"/>
                <a:ea typeface="Consolas"/>
                <a:cs typeface="Consolas"/>
                <a:sym typeface="Consolas"/>
              </a:rPr>
              <a:t>GROUP BY DATEPART(YEAR,Date),DATEPART(MONTH,Date),DATENAME(MONTH,Date)</a:t>
            </a:r>
          </a:p>
          <a:p>
            <a:pPr algn="l">
              <a:lnSpc>
                <a:spcPts val="2520"/>
              </a:lnSpc>
            </a:pPr>
            <a:r>
              <a:rPr lang="en-US" sz="2100">
                <a:solidFill>
                  <a:srgbClr val="191919"/>
                </a:solidFill>
                <a:latin typeface="Consolas"/>
                <a:ea typeface="Consolas"/>
                <a:cs typeface="Consolas"/>
                <a:sym typeface="Consolas"/>
              </a:rPr>
              <a:t>ORDER BY Year,Month_Count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134716" y="56491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4" id="4"/>
          <p:cNvSpPr/>
          <p:nvPr/>
        </p:nvSpPr>
        <p:spPr>
          <a:xfrm flipH="false" flipV="false" rot="0">
            <a:off x="16994032" y="5036346"/>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5" id="5"/>
          <p:cNvSpPr/>
          <p:nvPr/>
        </p:nvSpPr>
        <p:spPr>
          <a:xfrm flipH="false" flipV="false" rot="0">
            <a:off x="-271600" y="-645080"/>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5"/>
            <a:stretch>
              <a:fillRect l="0" t="-1" r="0" b="-1"/>
            </a:stretch>
          </a:blipFill>
        </p:spPr>
      </p:sp>
      <p:sp>
        <p:nvSpPr>
          <p:cNvPr name="Freeform 6" id="6"/>
          <p:cNvSpPr/>
          <p:nvPr/>
        </p:nvSpPr>
        <p:spPr>
          <a:xfrm flipH="false" flipV="false" rot="0">
            <a:off x="16539123" y="8521266"/>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5"/>
            <a:stretch>
              <a:fillRect l="0" t="0" r="0" b="0"/>
            </a:stretch>
          </a:blipFill>
        </p:spPr>
      </p:sp>
      <p:sp>
        <p:nvSpPr>
          <p:cNvPr name="AutoShape 7" id="7"/>
          <p:cNvSpPr/>
          <p:nvPr/>
        </p:nvSpPr>
        <p:spPr>
          <a:xfrm>
            <a:off x="9296400" y="152400"/>
            <a:ext cx="0" cy="10287000"/>
          </a:xfrm>
          <a:prstGeom prst="line">
            <a:avLst/>
          </a:prstGeom>
          <a:ln cap="flat" w="38100">
            <a:solidFill>
              <a:srgbClr val="869FB1"/>
            </a:solidFill>
            <a:prstDash val="solid"/>
            <a:headEnd type="none" len="sm" w="sm"/>
            <a:tailEnd type="none" len="sm" w="sm"/>
          </a:ln>
        </p:spPr>
      </p:sp>
      <p:sp>
        <p:nvSpPr>
          <p:cNvPr name="Freeform 8" id="8"/>
          <p:cNvSpPr/>
          <p:nvPr/>
        </p:nvSpPr>
        <p:spPr>
          <a:xfrm flipH="false" flipV="false" rot="0">
            <a:off x="108801" y="7850975"/>
            <a:ext cx="9035199" cy="875128"/>
          </a:xfrm>
          <a:custGeom>
            <a:avLst/>
            <a:gdLst/>
            <a:ahLst/>
            <a:cxnLst/>
            <a:rect r="r" b="b" t="t" l="l"/>
            <a:pathLst>
              <a:path h="875128" w="9035199">
                <a:moveTo>
                  <a:pt x="0" y="0"/>
                </a:moveTo>
                <a:lnTo>
                  <a:pt x="9035199" y="0"/>
                </a:lnTo>
                <a:lnTo>
                  <a:pt x="9035199" y="875128"/>
                </a:lnTo>
                <a:lnTo>
                  <a:pt x="0" y="875128"/>
                </a:lnTo>
                <a:lnTo>
                  <a:pt x="0" y="0"/>
                </a:lnTo>
                <a:close/>
              </a:path>
            </a:pathLst>
          </a:custGeom>
          <a:blipFill>
            <a:blip r:embed="rId6"/>
            <a:stretch>
              <a:fillRect l="0" t="0" r="-1754" b="-9927"/>
            </a:stretch>
          </a:blipFill>
        </p:spPr>
      </p:sp>
      <p:sp>
        <p:nvSpPr>
          <p:cNvPr name="Freeform 9" id="9"/>
          <p:cNvSpPr/>
          <p:nvPr/>
        </p:nvSpPr>
        <p:spPr>
          <a:xfrm flipH="false" flipV="false" rot="0">
            <a:off x="11122820" y="8081857"/>
            <a:ext cx="5374225" cy="1288492"/>
          </a:xfrm>
          <a:custGeom>
            <a:avLst/>
            <a:gdLst/>
            <a:ahLst/>
            <a:cxnLst/>
            <a:rect r="r" b="b" t="t" l="l"/>
            <a:pathLst>
              <a:path h="1288492" w="5374225">
                <a:moveTo>
                  <a:pt x="0" y="0"/>
                </a:moveTo>
                <a:lnTo>
                  <a:pt x="5374225" y="0"/>
                </a:lnTo>
                <a:lnTo>
                  <a:pt x="5374225" y="1288492"/>
                </a:lnTo>
                <a:lnTo>
                  <a:pt x="0" y="1288492"/>
                </a:lnTo>
                <a:lnTo>
                  <a:pt x="0" y="0"/>
                </a:lnTo>
                <a:close/>
              </a:path>
            </a:pathLst>
          </a:custGeom>
          <a:blipFill>
            <a:blip r:embed="rId7"/>
            <a:stretch>
              <a:fillRect l="-2933" t="-12234" r="-6966" b="-9175"/>
            </a:stretch>
          </a:blipFill>
        </p:spPr>
      </p:sp>
      <p:sp>
        <p:nvSpPr>
          <p:cNvPr name="TextBox 10" id="10"/>
          <p:cNvSpPr txBox="true"/>
          <p:nvPr/>
        </p:nvSpPr>
        <p:spPr>
          <a:xfrm rot="0">
            <a:off x="496095" y="470123"/>
            <a:ext cx="8422703" cy="2295525"/>
          </a:xfrm>
          <a:prstGeom prst="rect">
            <a:avLst/>
          </a:prstGeom>
        </p:spPr>
        <p:txBody>
          <a:bodyPr anchor="t" rtlCol="false" tIns="0" lIns="0" bIns="0" rIns="0">
            <a:spAutoFit/>
          </a:bodyPr>
          <a:lstStyle/>
          <a:p>
            <a:pPr algn="ctr">
              <a:lnSpc>
                <a:spcPts val="6000"/>
              </a:lnSpc>
            </a:pPr>
            <a:r>
              <a:rPr lang="en-US" sz="5000">
                <a:solidFill>
                  <a:srgbClr val="191919"/>
                </a:solidFill>
                <a:latin typeface="Roboto"/>
                <a:ea typeface="Roboto"/>
                <a:cs typeface="Roboto"/>
                <a:sym typeface="Roboto"/>
              </a:rPr>
              <a:t>Q13. Check how corona virus spread out with respect to recovered case</a:t>
            </a:r>
          </a:p>
        </p:txBody>
      </p:sp>
      <p:sp>
        <p:nvSpPr>
          <p:cNvPr name="TextBox 11" id="11"/>
          <p:cNvSpPr txBox="true"/>
          <p:nvPr/>
        </p:nvSpPr>
        <p:spPr>
          <a:xfrm rot="0">
            <a:off x="681217" y="3981450"/>
            <a:ext cx="8052460" cy="2276475"/>
          </a:xfrm>
          <a:prstGeom prst="rect">
            <a:avLst/>
          </a:prstGeom>
        </p:spPr>
        <p:txBody>
          <a:bodyPr anchor="t" rtlCol="false" tIns="0" lIns="0" bIns="0" rIns="0">
            <a:spAutoFit/>
          </a:bodyPr>
          <a:lstStyle/>
          <a:p>
            <a:pPr algn="l">
              <a:lnSpc>
                <a:spcPts val="2999"/>
              </a:lnSpc>
            </a:pPr>
            <a:r>
              <a:rPr lang="en-US" sz="2499">
                <a:solidFill>
                  <a:srgbClr val="191919"/>
                </a:solidFill>
                <a:latin typeface="Consolas"/>
                <a:ea typeface="Consolas"/>
                <a:cs typeface="Consolas"/>
                <a:sym typeface="Consolas"/>
              </a:rPr>
              <a:t>SELECT SUM(Recovered) AS Total_Recovered,</a:t>
            </a:r>
          </a:p>
          <a:p>
            <a:pPr algn="l">
              <a:lnSpc>
                <a:spcPts val="2999"/>
              </a:lnSpc>
            </a:pPr>
            <a:r>
              <a:rPr lang="en-US" sz="2499">
                <a:solidFill>
                  <a:srgbClr val="191919"/>
                </a:solidFill>
                <a:latin typeface="Consolas"/>
                <a:ea typeface="Consolas"/>
                <a:cs typeface="Consolas"/>
                <a:sym typeface="Consolas"/>
              </a:rPr>
              <a:t>ROUND(AVG(Recovered), 3) AS Avearge_Recovered,</a:t>
            </a:r>
          </a:p>
          <a:p>
            <a:pPr algn="l">
              <a:lnSpc>
                <a:spcPts val="2999"/>
              </a:lnSpc>
            </a:pPr>
            <a:r>
              <a:rPr lang="en-US" sz="2499">
                <a:solidFill>
                  <a:srgbClr val="191919"/>
                </a:solidFill>
                <a:latin typeface="Consolas"/>
                <a:ea typeface="Consolas"/>
                <a:cs typeface="Consolas"/>
                <a:sym typeface="Consolas"/>
              </a:rPr>
              <a:t>ROUND(VAR(Recovered), 3) AS Variance_Recovered,</a:t>
            </a:r>
          </a:p>
          <a:p>
            <a:pPr algn="l">
              <a:lnSpc>
                <a:spcPts val="2999"/>
              </a:lnSpc>
            </a:pPr>
            <a:r>
              <a:rPr lang="en-US" sz="2499">
                <a:solidFill>
                  <a:srgbClr val="191919"/>
                </a:solidFill>
                <a:latin typeface="Consolas"/>
                <a:ea typeface="Consolas"/>
                <a:cs typeface="Consolas"/>
                <a:sym typeface="Consolas"/>
              </a:rPr>
              <a:t>ROUND(STDEV(Recovered), 3) AS STDEV_Recovered</a:t>
            </a:r>
          </a:p>
          <a:p>
            <a:pPr algn="l">
              <a:lnSpc>
                <a:spcPts val="2999"/>
              </a:lnSpc>
            </a:pPr>
            <a:r>
              <a:rPr lang="en-US" sz="2499">
                <a:solidFill>
                  <a:srgbClr val="191919"/>
                </a:solidFill>
                <a:latin typeface="Consolas"/>
                <a:ea typeface="Consolas"/>
                <a:cs typeface="Consolas"/>
                <a:sym typeface="Consolas"/>
              </a:rPr>
              <a:t>FROM [Corona Virus Dataset]</a:t>
            </a:r>
          </a:p>
        </p:txBody>
      </p:sp>
      <p:sp>
        <p:nvSpPr>
          <p:cNvPr name="TextBox 12" id="12"/>
          <p:cNvSpPr txBox="true"/>
          <p:nvPr/>
        </p:nvSpPr>
        <p:spPr>
          <a:xfrm rot="0">
            <a:off x="9677400" y="470123"/>
            <a:ext cx="8422703" cy="2295525"/>
          </a:xfrm>
          <a:prstGeom prst="rect">
            <a:avLst/>
          </a:prstGeom>
        </p:spPr>
        <p:txBody>
          <a:bodyPr anchor="t" rtlCol="false" tIns="0" lIns="0" bIns="0" rIns="0">
            <a:spAutoFit/>
          </a:bodyPr>
          <a:lstStyle/>
          <a:p>
            <a:pPr algn="ctr">
              <a:lnSpc>
                <a:spcPts val="6000"/>
              </a:lnSpc>
            </a:pPr>
            <a:r>
              <a:rPr lang="en-US" sz="5000">
                <a:solidFill>
                  <a:srgbClr val="191919"/>
                </a:solidFill>
                <a:latin typeface="Roboto"/>
                <a:ea typeface="Roboto"/>
                <a:cs typeface="Roboto"/>
                <a:sym typeface="Roboto"/>
              </a:rPr>
              <a:t>Q14. Find Country having highest number of the Confirmed case</a:t>
            </a:r>
          </a:p>
        </p:txBody>
      </p:sp>
      <p:sp>
        <p:nvSpPr>
          <p:cNvPr name="TextBox 13" id="13"/>
          <p:cNvSpPr txBox="true"/>
          <p:nvPr/>
        </p:nvSpPr>
        <p:spPr>
          <a:xfrm rot="0">
            <a:off x="9677400" y="3116348"/>
            <a:ext cx="8265064" cy="4505325"/>
          </a:xfrm>
          <a:prstGeom prst="rect">
            <a:avLst/>
          </a:prstGeom>
        </p:spPr>
        <p:txBody>
          <a:bodyPr anchor="t" rtlCol="false" tIns="0" lIns="0" bIns="0" rIns="0">
            <a:spAutoFit/>
          </a:bodyPr>
          <a:lstStyle/>
          <a:p>
            <a:pPr algn="l">
              <a:lnSpc>
                <a:spcPts val="2999"/>
              </a:lnSpc>
            </a:pPr>
            <a:r>
              <a:rPr lang="en-US" sz="2499">
                <a:solidFill>
                  <a:srgbClr val="191919"/>
                </a:solidFill>
                <a:latin typeface="Consolas"/>
                <a:ea typeface="Consolas"/>
                <a:cs typeface="Consolas"/>
                <a:sym typeface="Consolas"/>
              </a:rPr>
              <a:t>WITH CTE AS (SELECT Country_Region AS Country,</a:t>
            </a:r>
          </a:p>
          <a:p>
            <a:pPr algn="l">
              <a:lnSpc>
                <a:spcPts val="2999"/>
              </a:lnSpc>
            </a:pPr>
            <a:r>
              <a:rPr lang="en-US" sz="2499">
                <a:solidFill>
                  <a:srgbClr val="191919"/>
                </a:solidFill>
                <a:latin typeface="Consolas"/>
                <a:ea typeface="Consolas"/>
                <a:cs typeface="Consolas"/>
                <a:sym typeface="Consolas"/>
              </a:rPr>
              <a:t>      SUM(Confirmed) AS Total_Confirmed FROM [Corona Virus Dataset]</a:t>
            </a:r>
          </a:p>
          <a:p>
            <a:pPr algn="l">
              <a:lnSpc>
                <a:spcPts val="2999"/>
              </a:lnSpc>
            </a:pPr>
            <a:r>
              <a:rPr lang="en-US" sz="2499">
                <a:solidFill>
                  <a:srgbClr val="191919"/>
                </a:solidFill>
                <a:latin typeface="Consolas"/>
                <a:ea typeface="Consolas"/>
                <a:cs typeface="Consolas"/>
                <a:sym typeface="Consolas"/>
              </a:rPr>
              <a:t>      GROUP BY Country_Region),</a:t>
            </a:r>
          </a:p>
          <a:p>
            <a:pPr algn="l">
              <a:lnSpc>
                <a:spcPts val="2999"/>
              </a:lnSpc>
            </a:pPr>
          </a:p>
          <a:p>
            <a:pPr algn="l">
              <a:lnSpc>
                <a:spcPts val="2999"/>
              </a:lnSpc>
            </a:pPr>
            <a:r>
              <a:rPr lang="en-US" sz="2499">
                <a:solidFill>
                  <a:srgbClr val="191919"/>
                </a:solidFill>
                <a:latin typeface="Consolas"/>
                <a:ea typeface="Consolas"/>
                <a:cs typeface="Consolas"/>
                <a:sym typeface="Consolas"/>
              </a:rPr>
              <a:t>Max_Confirmed AS (SELECT MAX(Total_Confirmed) AS Max_Total_Confirmed FROM CTE)</a:t>
            </a:r>
          </a:p>
          <a:p>
            <a:pPr algn="l">
              <a:lnSpc>
                <a:spcPts val="2999"/>
              </a:lnSpc>
            </a:pPr>
            <a:r>
              <a:rPr lang="en-US" sz="2499">
                <a:solidFill>
                  <a:srgbClr val="191919"/>
                </a:solidFill>
                <a:latin typeface="Consolas"/>
                <a:ea typeface="Consolas"/>
                <a:cs typeface="Consolas"/>
                <a:sym typeface="Consolas"/>
              </a:rPr>
              <a:t>SELECT CTE.Country, CTE.Total_Confirmed FROM CTE</a:t>
            </a:r>
          </a:p>
          <a:p>
            <a:pPr algn="l">
              <a:lnSpc>
                <a:spcPts val="2999"/>
              </a:lnSpc>
            </a:pPr>
            <a:r>
              <a:rPr lang="en-US" sz="2499">
                <a:solidFill>
                  <a:srgbClr val="191919"/>
                </a:solidFill>
                <a:latin typeface="Consolas"/>
                <a:ea typeface="Consolas"/>
                <a:cs typeface="Consolas"/>
                <a:sym typeface="Consolas"/>
              </a:rPr>
              <a:t>JOIN Max_Confirmed AS mc ON CTE.Total_Confirmed = mc.Max_Total_Confirmed</a:t>
            </a:r>
          </a:p>
          <a:p>
            <a:pPr algn="l">
              <a:lnSpc>
                <a:spcPts val="2999"/>
              </a:lnSpc>
            </a:pPr>
            <a:r>
              <a:rPr lang="en-US" sz="2499">
                <a:solidFill>
                  <a:srgbClr val="191919"/>
                </a:solidFill>
                <a:latin typeface="Consolas"/>
                <a:ea typeface="Consolas"/>
                <a:cs typeface="Consolas"/>
                <a:sym typeface="Consolas"/>
              </a:rPr>
              <a:t>ORDER BY CTE.Country</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025918" y="4286778"/>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4" id="4"/>
          <p:cNvSpPr/>
          <p:nvPr/>
        </p:nvSpPr>
        <p:spPr>
          <a:xfrm flipH="false" flipV="false" rot="0">
            <a:off x="9295313" y="9443324"/>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5" id="5"/>
          <p:cNvSpPr/>
          <p:nvPr/>
        </p:nvSpPr>
        <p:spPr>
          <a:xfrm flipH="false" flipV="false" rot="0">
            <a:off x="17059000" y="6030920"/>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6" id="6"/>
          <p:cNvSpPr/>
          <p:nvPr/>
        </p:nvSpPr>
        <p:spPr>
          <a:xfrm flipH="false" flipV="false" rot="0">
            <a:off x="17439984" y="146157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7" id="7"/>
          <p:cNvSpPr/>
          <p:nvPr/>
        </p:nvSpPr>
        <p:spPr>
          <a:xfrm flipH="false" flipV="false" rot="0">
            <a:off x="349182" y="8531996"/>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8" id="8"/>
          <p:cNvSpPr/>
          <p:nvPr/>
        </p:nvSpPr>
        <p:spPr>
          <a:xfrm flipH="false" flipV="false" rot="0">
            <a:off x="2278184" y="-1738826"/>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AutoShape 9" id="9"/>
          <p:cNvSpPr/>
          <p:nvPr/>
        </p:nvSpPr>
        <p:spPr>
          <a:xfrm>
            <a:off x="9144000" y="0"/>
            <a:ext cx="0" cy="10287000"/>
          </a:xfrm>
          <a:prstGeom prst="line">
            <a:avLst/>
          </a:prstGeom>
          <a:ln cap="flat" w="38100">
            <a:solidFill>
              <a:srgbClr val="869FB1"/>
            </a:solidFill>
            <a:prstDash val="solid"/>
            <a:headEnd type="none" len="sm" w="sm"/>
            <a:tailEnd type="none" len="sm" w="sm"/>
          </a:ln>
        </p:spPr>
      </p:sp>
      <p:sp>
        <p:nvSpPr>
          <p:cNvPr name="Freeform 10" id="10"/>
          <p:cNvSpPr/>
          <p:nvPr/>
        </p:nvSpPr>
        <p:spPr>
          <a:xfrm flipH="false" flipV="false" rot="0">
            <a:off x="1304950" y="7112777"/>
            <a:ext cx="6064164" cy="2789247"/>
          </a:xfrm>
          <a:custGeom>
            <a:avLst/>
            <a:gdLst/>
            <a:ahLst/>
            <a:cxnLst/>
            <a:rect r="r" b="b" t="t" l="l"/>
            <a:pathLst>
              <a:path h="2789247" w="6064164">
                <a:moveTo>
                  <a:pt x="0" y="0"/>
                </a:moveTo>
                <a:lnTo>
                  <a:pt x="6064165" y="0"/>
                </a:lnTo>
                <a:lnTo>
                  <a:pt x="6064165" y="2789247"/>
                </a:lnTo>
                <a:lnTo>
                  <a:pt x="0" y="2789247"/>
                </a:lnTo>
                <a:lnTo>
                  <a:pt x="0" y="0"/>
                </a:lnTo>
                <a:close/>
              </a:path>
            </a:pathLst>
          </a:custGeom>
          <a:blipFill>
            <a:blip r:embed="rId6"/>
            <a:stretch>
              <a:fillRect l="0" t="-3776" r="-8033" b="-9572"/>
            </a:stretch>
          </a:blipFill>
        </p:spPr>
      </p:sp>
      <p:sp>
        <p:nvSpPr>
          <p:cNvPr name="Freeform 11" id="11"/>
          <p:cNvSpPr/>
          <p:nvPr/>
        </p:nvSpPr>
        <p:spPr>
          <a:xfrm flipH="false" flipV="false" rot="0">
            <a:off x="10725978" y="6339485"/>
            <a:ext cx="6020746" cy="3562539"/>
          </a:xfrm>
          <a:custGeom>
            <a:avLst/>
            <a:gdLst/>
            <a:ahLst/>
            <a:cxnLst/>
            <a:rect r="r" b="b" t="t" l="l"/>
            <a:pathLst>
              <a:path h="3562539" w="6020746">
                <a:moveTo>
                  <a:pt x="0" y="0"/>
                </a:moveTo>
                <a:lnTo>
                  <a:pt x="6020746" y="0"/>
                </a:lnTo>
                <a:lnTo>
                  <a:pt x="6020746" y="3562539"/>
                </a:lnTo>
                <a:lnTo>
                  <a:pt x="0" y="3562539"/>
                </a:lnTo>
                <a:lnTo>
                  <a:pt x="0" y="0"/>
                </a:lnTo>
                <a:close/>
              </a:path>
            </a:pathLst>
          </a:custGeom>
          <a:blipFill>
            <a:blip r:embed="rId7"/>
            <a:stretch>
              <a:fillRect l="0" t="0" r="-4128" b="-3259"/>
            </a:stretch>
          </a:blipFill>
        </p:spPr>
      </p:sp>
      <p:sp>
        <p:nvSpPr>
          <p:cNvPr name="TextBox 12" id="12"/>
          <p:cNvSpPr txBox="true"/>
          <p:nvPr/>
        </p:nvSpPr>
        <p:spPr>
          <a:xfrm rot="0">
            <a:off x="343695" y="317723"/>
            <a:ext cx="8422703" cy="2295525"/>
          </a:xfrm>
          <a:prstGeom prst="rect">
            <a:avLst/>
          </a:prstGeom>
        </p:spPr>
        <p:txBody>
          <a:bodyPr anchor="t" rtlCol="false" tIns="0" lIns="0" bIns="0" rIns="0">
            <a:spAutoFit/>
          </a:bodyPr>
          <a:lstStyle/>
          <a:p>
            <a:pPr algn="ctr">
              <a:lnSpc>
                <a:spcPts val="6000"/>
              </a:lnSpc>
            </a:pPr>
            <a:r>
              <a:rPr lang="en-US" sz="5000">
                <a:solidFill>
                  <a:srgbClr val="191919"/>
                </a:solidFill>
                <a:latin typeface="Roboto"/>
                <a:ea typeface="Roboto"/>
                <a:cs typeface="Roboto"/>
                <a:sym typeface="Roboto"/>
              </a:rPr>
              <a:t>Q15. Find Country having lowest number of the death case</a:t>
            </a:r>
          </a:p>
        </p:txBody>
      </p:sp>
      <p:sp>
        <p:nvSpPr>
          <p:cNvPr name="TextBox 13" id="13"/>
          <p:cNvSpPr txBox="true"/>
          <p:nvPr/>
        </p:nvSpPr>
        <p:spPr>
          <a:xfrm rot="0">
            <a:off x="450796" y="2672829"/>
            <a:ext cx="8208500" cy="4029075"/>
          </a:xfrm>
          <a:prstGeom prst="rect">
            <a:avLst/>
          </a:prstGeom>
        </p:spPr>
        <p:txBody>
          <a:bodyPr anchor="t" rtlCol="false" tIns="0" lIns="0" bIns="0" rIns="0">
            <a:spAutoFit/>
          </a:bodyPr>
          <a:lstStyle/>
          <a:p>
            <a:pPr algn="l">
              <a:lnSpc>
                <a:spcPts val="2915"/>
              </a:lnSpc>
            </a:pPr>
            <a:r>
              <a:rPr lang="en-US" sz="2429">
                <a:solidFill>
                  <a:srgbClr val="191919"/>
                </a:solidFill>
                <a:latin typeface="Consolas"/>
                <a:ea typeface="Consolas"/>
                <a:cs typeface="Consolas"/>
                <a:sym typeface="Consolas"/>
              </a:rPr>
              <a:t>WITH CTE AS (SELECT Country_Region AS Country,</a:t>
            </a:r>
          </a:p>
          <a:p>
            <a:pPr algn="l">
              <a:lnSpc>
                <a:spcPts val="2915"/>
              </a:lnSpc>
            </a:pPr>
            <a:r>
              <a:rPr lang="en-US" sz="2429">
                <a:solidFill>
                  <a:srgbClr val="191919"/>
                </a:solidFill>
                <a:latin typeface="Consolas"/>
                <a:ea typeface="Consolas"/>
                <a:cs typeface="Consolas"/>
                <a:sym typeface="Consolas"/>
              </a:rPr>
              <a:t>      SUM(Deaths) AS Total_Deaths FROM [Corona Virus Dataset]</a:t>
            </a:r>
          </a:p>
          <a:p>
            <a:pPr algn="l">
              <a:lnSpc>
                <a:spcPts val="2915"/>
              </a:lnSpc>
            </a:pPr>
            <a:r>
              <a:rPr lang="en-US" sz="2429">
                <a:solidFill>
                  <a:srgbClr val="191919"/>
                </a:solidFill>
                <a:latin typeface="Consolas"/>
                <a:ea typeface="Consolas"/>
                <a:cs typeface="Consolas"/>
                <a:sym typeface="Consolas"/>
              </a:rPr>
              <a:t>      GROUP BY Country_Region),</a:t>
            </a:r>
          </a:p>
          <a:p>
            <a:pPr algn="l">
              <a:lnSpc>
                <a:spcPts val="2915"/>
              </a:lnSpc>
            </a:pPr>
          </a:p>
          <a:p>
            <a:pPr algn="l">
              <a:lnSpc>
                <a:spcPts val="2915"/>
              </a:lnSpc>
            </a:pPr>
            <a:r>
              <a:rPr lang="en-US" sz="2429">
                <a:solidFill>
                  <a:srgbClr val="191919"/>
                </a:solidFill>
                <a:latin typeface="Consolas"/>
                <a:ea typeface="Consolas"/>
                <a:cs typeface="Consolas"/>
                <a:sym typeface="Consolas"/>
              </a:rPr>
              <a:t>Min_Deaths AS (SELECT MIN(Total_Deaths) AS Min_Total_Deaths FROM CTE)</a:t>
            </a:r>
          </a:p>
          <a:p>
            <a:pPr algn="l">
              <a:lnSpc>
                <a:spcPts val="2915"/>
              </a:lnSpc>
            </a:pPr>
            <a:r>
              <a:rPr lang="en-US" sz="2429">
                <a:solidFill>
                  <a:srgbClr val="191919"/>
                </a:solidFill>
                <a:latin typeface="Consolas"/>
                <a:ea typeface="Consolas"/>
                <a:cs typeface="Consolas"/>
                <a:sym typeface="Consolas"/>
              </a:rPr>
              <a:t>SELECT CTE.Country, CTE.Total_Deaths FROM CTE</a:t>
            </a:r>
          </a:p>
          <a:p>
            <a:pPr algn="l">
              <a:lnSpc>
                <a:spcPts val="2915"/>
              </a:lnSpc>
            </a:pPr>
            <a:r>
              <a:rPr lang="en-US" sz="2429">
                <a:solidFill>
                  <a:srgbClr val="191919"/>
                </a:solidFill>
                <a:latin typeface="Consolas"/>
                <a:ea typeface="Consolas"/>
                <a:cs typeface="Consolas"/>
                <a:sym typeface="Consolas"/>
              </a:rPr>
              <a:t>JOIN Min_Deaths AS md ON CTE.Total_Deaths = md.Min_Total_Deaths</a:t>
            </a:r>
          </a:p>
          <a:p>
            <a:pPr algn="l">
              <a:lnSpc>
                <a:spcPts val="2915"/>
              </a:lnSpc>
            </a:pPr>
            <a:r>
              <a:rPr lang="en-US" sz="2429">
                <a:solidFill>
                  <a:srgbClr val="191919"/>
                </a:solidFill>
                <a:latin typeface="Consolas"/>
                <a:ea typeface="Consolas"/>
                <a:cs typeface="Consolas"/>
                <a:sym typeface="Consolas"/>
              </a:rPr>
              <a:t>ORDER BY CTE.Country</a:t>
            </a:r>
          </a:p>
        </p:txBody>
      </p:sp>
      <p:sp>
        <p:nvSpPr>
          <p:cNvPr name="TextBox 14" id="14"/>
          <p:cNvSpPr txBox="true"/>
          <p:nvPr/>
        </p:nvSpPr>
        <p:spPr>
          <a:xfrm rot="0">
            <a:off x="9525000" y="317723"/>
            <a:ext cx="8422703" cy="2295525"/>
          </a:xfrm>
          <a:prstGeom prst="rect">
            <a:avLst/>
          </a:prstGeom>
        </p:spPr>
        <p:txBody>
          <a:bodyPr anchor="t" rtlCol="false" tIns="0" lIns="0" bIns="0" rIns="0">
            <a:spAutoFit/>
          </a:bodyPr>
          <a:lstStyle/>
          <a:p>
            <a:pPr algn="ctr">
              <a:lnSpc>
                <a:spcPts val="6000"/>
              </a:lnSpc>
            </a:pPr>
            <a:r>
              <a:rPr lang="en-US" sz="5000">
                <a:solidFill>
                  <a:srgbClr val="191919"/>
                </a:solidFill>
                <a:latin typeface="Roboto"/>
                <a:ea typeface="Roboto"/>
                <a:cs typeface="Roboto"/>
                <a:sym typeface="Roboto"/>
              </a:rPr>
              <a:t>Q16. Find top 5 countries having highest recovered case</a:t>
            </a:r>
          </a:p>
        </p:txBody>
      </p:sp>
      <p:sp>
        <p:nvSpPr>
          <p:cNvPr name="TextBox 15" id="15"/>
          <p:cNvSpPr txBox="true"/>
          <p:nvPr/>
        </p:nvSpPr>
        <p:spPr>
          <a:xfrm rot="0">
            <a:off x="10135848" y="3795713"/>
            <a:ext cx="7201007" cy="2276475"/>
          </a:xfrm>
          <a:prstGeom prst="rect">
            <a:avLst/>
          </a:prstGeom>
        </p:spPr>
        <p:txBody>
          <a:bodyPr anchor="t" rtlCol="false" tIns="0" lIns="0" bIns="0" rIns="0">
            <a:spAutoFit/>
          </a:bodyPr>
          <a:lstStyle/>
          <a:p>
            <a:pPr algn="l">
              <a:lnSpc>
                <a:spcPts val="2999"/>
              </a:lnSpc>
            </a:pPr>
            <a:r>
              <a:rPr lang="en-US" sz="2499">
                <a:solidFill>
                  <a:srgbClr val="191919"/>
                </a:solidFill>
                <a:latin typeface="Consolas"/>
                <a:ea typeface="Consolas"/>
                <a:cs typeface="Consolas"/>
                <a:sym typeface="Consolas"/>
              </a:rPr>
              <a:t>SELECT TOP 5 Country_Region AS Country,</a:t>
            </a:r>
          </a:p>
          <a:p>
            <a:pPr algn="l">
              <a:lnSpc>
                <a:spcPts val="2999"/>
              </a:lnSpc>
            </a:pPr>
            <a:r>
              <a:rPr lang="en-US" sz="2499">
                <a:solidFill>
                  <a:srgbClr val="191919"/>
                </a:solidFill>
                <a:latin typeface="Consolas"/>
                <a:ea typeface="Consolas"/>
                <a:cs typeface="Consolas"/>
                <a:sym typeface="Consolas"/>
              </a:rPr>
              <a:t>SUM(Recovered) AS Highest_Recovered</a:t>
            </a:r>
          </a:p>
          <a:p>
            <a:pPr algn="l">
              <a:lnSpc>
                <a:spcPts val="2999"/>
              </a:lnSpc>
            </a:pPr>
            <a:r>
              <a:rPr lang="en-US" sz="2499">
                <a:solidFill>
                  <a:srgbClr val="191919"/>
                </a:solidFill>
                <a:latin typeface="Consolas"/>
                <a:ea typeface="Consolas"/>
                <a:cs typeface="Consolas"/>
                <a:sym typeface="Consolas"/>
              </a:rPr>
              <a:t>FROM [Corona Virus Dataset]</a:t>
            </a:r>
          </a:p>
          <a:p>
            <a:pPr algn="l">
              <a:lnSpc>
                <a:spcPts val="2999"/>
              </a:lnSpc>
            </a:pPr>
            <a:r>
              <a:rPr lang="en-US" sz="2499">
                <a:solidFill>
                  <a:srgbClr val="191919"/>
                </a:solidFill>
                <a:latin typeface="Consolas"/>
                <a:ea typeface="Consolas"/>
                <a:cs typeface="Consolas"/>
                <a:sym typeface="Consolas"/>
              </a:rPr>
              <a:t>GROUP BY Country_Region</a:t>
            </a:r>
          </a:p>
          <a:p>
            <a:pPr algn="l">
              <a:lnSpc>
                <a:spcPts val="2999"/>
              </a:lnSpc>
            </a:pPr>
            <a:r>
              <a:rPr lang="en-US" sz="2499">
                <a:solidFill>
                  <a:srgbClr val="191919"/>
                </a:solidFill>
                <a:latin typeface="Consolas"/>
                <a:ea typeface="Consolas"/>
                <a:cs typeface="Consolas"/>
                <a:sym typeface="Consolas"/>
              </a:rPr>
              <a:t>ORDER BY Highest_Recovered DESC</a:t>
            </a:r>
          </a:p>
          <a:p>
            <a:pPr algn="l">
              <a:lnSpc>
                <a:spcPts val="299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7376650" y="921698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4" id="4"/>
          <p:cNvSpPr/>
          <p:nvPr/>
        </p:nvSpPr>
        <p:spPr>
          <a:xfrm flipH="false" flipV="false" rot="0">
            <a:off x="16735600" y="7221894"/>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5" id="5"/>
          <p:cNvSpPr/>
          <p:nvPr/>
        </p:nvSpPr>
        <p:spPr>
          <a:xfrm flipH="false" flipV="false" rot="0">
            <a:off x="-934324" y="138848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6" id="6"/>
          <p:cNvSpPr/>
          <p:nvPr/>
        </p:nvSpPr>
        <p:spPr>
          <a:xfrm flipH="false" flipV="false" rot="0">
            <a:off x="13423484" y="-1339876"/>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7" id="7"/>
          <p:cNvSpPr/>
          <p:nvPr/>
        </p:nvSpPr>
        <p:spPr>
          <a:xfrm flipH="false" flipV="false" rot="0">
            <a:off x="349132" y="8344596"/>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8" id="8"/>
          <p:cNvSpPr/>
          <p:nvPr/>
        </p:nvSpPr>
        <p:spPr>
          <a:xfrm flipH="false" flipV="false" rot="0">
            <a:off x="17588482" y="2592020"/>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TextBox 9" id="9"/>
          <p:cNvSpPr txBox="true"/>
          <p:nvPr/>
        </p:nvSpPr>
        <p:spPr>
          <a:xfrm rot="0">
            <a:off x="1531425" y="962425"/>
            <a:ext cx="15225150" cy="9334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TABLE OF CONTENTS</a:t>
            </a:r>
          </a:p>
        </p:txBody>
      </p:sp>
      <p:sp>
        <p:nvSpPr>
          <p:cNvPr name="TextBox 10" id="10"/>
          <p:cNvSpPr txBox="true"/>
          <p:nvPr/>
        </p:nvSpPr>
        <p:spPr>
          <a:xfrm rot="0">
            <a:off x="4253105" y="2960464"/>
            <a:ext cx="1286550" cy="9334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01</a:t>
            </a:r>
          </a:p>
        </p:txBody>
      </p:sp>
      <p:sp>
        <p:nvSpPr>
          <p:cNvPr name="TextBox 11" id="11"/>
          <p:cNvSpPr txBox="true"/>
          <p:nvPr/>
        </p:nvSpPr>
        <p:spPr>
          <a:xfrm rot="0">
            <a:off x="4253105" y="5827281"/>
            <a:ext cx="1286550" cy="9334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03</a:t>
            </a:r>
          </a:p>
        </p:txBody>
      </p:sp>
      <p:sp>
        <p:nvSpPr>
          <p:cNvPr name="TextBox 12" id="12"/>
          <p:cNvSpPr txBox="true"/>
          <p:nvPr/>
        </p:nvSpPr>
        <p:spPr>
          <a:xfrm rot="0">
            <a:off x="12748345" y="2960464"/>
            <a:ext cx="1286550" cy="9334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02</a:t>
            </a:r>
          </a:p>
        </p:txBody>
      </p:sp>
      <p:sp>
        <p:nvSpPr>
          <p:cNvPr name="TextBox 13" id="13"/>
          <p:cNvSpPr txBox="true"/>
          <p:nvPr/>
        </p:nvSpPr>
        <p:spPr>
          <a:xfrm rot="0">
            <a:off x="12748345" y="5827281"/>
            <a:ext cx="1286550" cy="9334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04</a:t>
            </a:r>
          </a:p>
        </p:txBody>
      </p:sp>
      <p:sp>
        <p:nvSpPr>
          <p:cNvPr name="TextBox 14" id="14"/>
          <p:cNvSpPr txBox="true"/>
          <p:nvPr/>
        </p:nvSpPr>
        <p:spPr>
          <a:xfrm rot="0">
            <a:off x="2682305" y="4171023"/>
            <a:ext cx="4428150" cy="552450"/>
          </a:xfrm>
          <a:prstGeom prst="rect">
            <a:avLst/>
          </a:prstGeom>
        </p:spPr>
        <p:txBody>
          <a:bodyPr anchor="t" rtlCol="false" tIns="0" lIns="0" bIns="0" rIns="0">
            <a:spAutoFit/>
          </a:bodyPr>
          <a:lstStyle/>
          <a:p>
            <a:pPr algn="ctr">
              <a:lnSpc>
                <a:spcPts val="4320"/>
              </a:lnSpc>
            </a:pPr>
            <a:r>
              <a:rPr lang="en-US" sz="3600">
                <a:solidFill>
                  <a:srgbClr val="191919"/>
                </a:solidFill>
                <a:latin typeface="Roboto"/>
                <a:ea typeface="Roboto"/>
                <a:cs typeface="Roboto"/>
                <a:sym typeface="Roboto"/>
              </a:rPr>
              <a:t>PROJECT OVERVIEW</a:t>
            </a:r>
          </a:p>
        </p:txBody>
      </p:sp>
      <p:sp>
        <p:nvSpPr>
          <p:cNvPr name="TextBox 15" id="15"/>
          <p:cNvSpPr txBox="true"/>
          <p:nvPr/>
        </p:nvSpPr>
        <p:spPr>
          <a:xfrm rot="0">
            <a:off x="11177545" y="4171023"/>
            <a:ext cx="4428150" cy="552450"/>
          </a:xfrm>
          <a:prstGeom prst="rect">
            <a:avLst/>
          </a:prstGeom>
        </p:spPr>
        <p:txBody>
          <a:bodyPr anchor="t" rtlCol="false" tIns="0" lIns="0" bIns="0" rIns="0">
            <a:spAutoFit/>
          </a:bodyPr>
          <a:lstStyle/>
          <a:p>
            <a:pPr algn="ctr">
              <a:lnSpc>
                <a:spcPts val="4320"/>
              </a:lnSpc>
            </a:pPr>
            <a:r>
              <a:rPr lang="en-US" sz="3600">
                <a:solidFill>
                  <a:srgbClr val="191919"/>
                </a:solidFill>
                <a:latin typeface="Roboto"/>
                <a:ea typeface="Roboto"/>
                <a:cs typeface="Roboto"/>
                <a:sym typeface="Roboto"/>
              </a:rPr>
              <a:t>DATA DESCRIPTION</a:t>
            </a:r>
          </a:p>
        </p:txBody>
      </p:sp>
      <p:sp>
        <p:nvSpPr>
          <p:cNvPr name="TextBox 16" id="16"/>
          <p:cNvSpPr txBox="true"/>
          <p:nvPr/>
        </p:nvSpPr>
        <p:spPr>
          <a:xfrm rot="0">
            <a:off x="2682305" y="7037973"/>
            <a:ext cx="4428150" cy="1095375"/>
          </a:xfrm>
          <a:prstGeom prst="rect">
            <a:avLst/>
          </a:prstGeom>
        </p:spPr>
        <p:txBody>
          <a:bodyPr anchor="t" rtlCol="false" tIns="0" lIns="0" bIns="0" rIns="0">
            <a:spAutoFit/>
          </a:bodyPr>
          <a:lstStyle/>
          <a:p>
            <a:pPr algn="ctr">
              <a:lnSpc>
                <a:spcPts val="4320"/>
              </a:lnSpc>
            </a:pPr>
            <a:r>
              <a:rPr lang="en-US" sz="3600">
                <a:solidFill>
                  <a:srgbClr val="191919"/>
                </a:solidFill>
                <a:latin typeface="Roboto"/>
                <a:ea typeface="Roboto"/>
                <a:cs typeface="Roboto"/>
                <a:sym typeface="Roboto"/>
              </a:rPr>
              <a:t>EXPLORATORY DATA ANALYSIS</a:t>
            </a:r>
          </a:p>
        </p:txBody>
      </p:sp>
      <p:sp>
        <p:nvSpPr>
          <p:cNvPr name="TextBox 17" id="17"/>
          <p:cNvSpPr txBox="true"/>
          <p:nvPr/>
        </p:nvSpPr>
        <p:spPr>
          <a:xfrm rot="0">
            <a:off x="11177545" y="7037973"/>
            <a:ext cx="4428150" cy="552450"/>
          </a:xfrm>
          <a:prstGeom prst="rect">
            <a:avLst/>
          </a:prstGeom>
        </p:spPr>
        <p:txBody>
          <a:bodyPr anchor="t" rtlCol="false" tIns="0" lIns="0" bIns="0" rIns="0">
            <a:spAutoFit/>
          </a:bodyPr>
          <a:lstStyle/>
          <a:p>
            <a:pPr algn="ctr">
              <a:lnSpc>
                <a:spcPts val="4320"/>
              </a:lnSpc>
            </a:pPr>
            <a:r>
              <a:rPr lang="en-US" sz="3600">
                <a:solidFill>
                  <a:srgbClr val="191919"/>
                </a:solidFill>
                <a:latin typeface="Roboto"/>
                <a:ea typeface="Roboto"/>
                <a:cs typeface="Roboto"/>
                <a:sym typeface="Roboto"/>
              </a:rPr>
              <a:t>INSIGHTS</a:t>
            </a:r>
          </a:p>
        </p:txBody>
      </p:sp>
      <p:sp>
        <p:nvSpPr>
          <p:cNvPr name="Freeform 18" id="18"/>
          <p:cNvSpPr/>
          <p:nvPr/>
        </p:nvSpPr>
        <p:spPr>
          <a:xfrm flipH="false" flipV="false" rot="0">
            <a:off x="17740882" y="2744420"/>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643900" y="-229514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4" id="4"/>
          <p:cNvSpPr/>
          <p:nvPr/>
        </p:nvSpPr>
        <p:spPr>
          <a:xfrm flipH="false" flipV="false" rot="0">
            <a:off x="7970376" y="9018802"/>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5" id="5"/>
          <p:cNvSpPr/>
          <p:nvPr/>
        </p:nvSpPr>
        <p:spPr>
          <a:xfrm flipH="false" flipV="false" rot="0">
            <a:off x="14467450" y="-111899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6" id="6"/>
          <p:cNvSpPr/>
          <p:nvPr/>
        </p:nvSpPr>
        <p:spPr>
          <a:xfrm flipH="false" flipV="false" rot="0">
            <a:off x="15858958" y="540335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7" id="7"/>
          <p:cNvSpPr/>
          <p:nvPr/>
        </p:nvSpPr>
        <p:spPr>
          <a:xfrm flipH="false" flipV="false" rot="0">
            <a:off x="-967104" y="3249050"/>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5"/>
            <a:stretch>
              <a:fillRect l="0" t="0" r="0" b="0"/>
            </a:stretch>
          </a:blipFill>
        </p:spPr>
      </p:sp>
      <p:sp>
        <p:nvSpPr>
          <p:cNvPr name="Freeform 8" id="8"/>
          <p:cNvSpPr/>
          <p:nvPr/>
        </p:nvSpPr>
        <p:spPr>
          <a:xfrm flipH="false" flipV="false" rot="0">
            <a:off x="934308" y="82999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TextBox 9" id="9"/>
          <p:cNvSpPr txBox="true"/>
          <p:nvPr/>
        </p:nvSpPr>
        <p:spPr>
          <a:xfrm rot="0">
            <a:off x="3288012" y="4260350"/>
            <a:ext cx="11712000" cy="18383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INSIGHTS</a:t>
            </a:r>
          </a:p>
        </p:txBody>
      </p:sp>
      <p:sp>
        <p:nvSpPr>
          <p:cNvPr name="TextBox 10" id="10"/>
          <p:cNvSpPr txBox="true"/>
          <p:nvPr/>
        </p:nvSpPr>
        <p:spPr>
          <a:xfrm rot="0">
            <a:off x="8117925" y="2059125"/>
            <a:ext cx="2052150" cy="18383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04</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90047" y="9497290"/>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4" id="4"/>
          <p:cNvSpPr/>
          <p:nvPr/>
        </p:nvSpPr>
        <p:spPr>
          <a:xfrm flipH="false" flipV="false" rot="0">
            <a:off x="-1323216" y="40285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5" id="5"/>
          <p:cNvSpPr/>
          <p:nvPr/>
        </p:nvSpPr>
        <p:spPr>
          <a:xfrm flipH="false" flipV="false" rot="0">
            <a:off x="17259300" y="-1094263"/>
            <a:ext cx="2196678" cy="2188525"/>
          </a:xfrm>
          <a:custGeom>
            <a:avLst/>
            <a:gdLst/>
            <a:ahLst/>
            <a:cxnLst/>
            <a:rect r="r" b="b" t="t" l="l"/>
            <a:pathLst>
              <a:path h="2188525" w="2196678">
                <a:moveTo>
                  <a:pt x="0" y="0"/>
                </a:moveTo>
                <a:lnTo>
                  <a:pt x="2196678" y="0"/>
                </a:lnTo>
                <a:lnTo>
                  <a:pt x="2196678" y="2188526"/>
                </a:lnTo>
                <a:lnTo>
                  <a:pt x="0" y="2188526"/>
                </a:lnTo>
                <a:lnTo>
                  <a:pt x="0" y="0"/>
                </a:lnTo>
                <a:close/>
              </a:path>
            </a:pathLst>
          </a:custGeom>
          <a:blipFill>
            <a:blip r:embed="rId5"/>
            <a:stretch>
              <a:fillRect l="0" t="0" r="0" b="0"/>
            </a:stretch>
          </a:blipFill>
        </p:spPr>
      </p:sp>
      <p:sp>
        <p:nvSpPr>
          <p:cNvPr name="TextBox 6" id="6"/>
          <p:cNvSpPr txBox="true"/>
          <p:nvPr/>
        </p:nvSpPr>
        <p:spPr>
          <a:xfrm rot="0">
            <a:off x="915020" y="559424"/>
            <a:ext cx="11424133" cy="4584065"/>
          </a:xfrm>
          <a:prstGeom prst="rect">
            <a:avLst/>
          </a:prstGeom>
        </p:spPr>
        <p:txBody>
          <a:bodyPr anchor="t" rtlCol="false" tIns="0" lIns="0" bIns="0" rIns="0">
            <a:spAutoFit/>
          </a:bodyPr>
          <a:lstStyle/>
          <a:p>
            <a:pPr algn="just" marL="604519" indent="-302260" lvl="1">
              <a:lnSpc>
                <a:spcPts val="3639"/>
              </a:lnSpc>
              <a:buFont typeface="Arial"/>
              <a:buChar char="•"/>
            </a:pPr>
            <a:r>
              <a:rPr lang="en-US" sz="2799">
                <a:solidFill>
                  <a:srgbClr val="191919"/>
                </a:solidFill>
                <a:latin typeface="Roboto"/>
                <a:ea typeface="Roboto"/>
                <a:cs typeface="Roboto"/>
                <a:sym typeface="Roboto"/>
              </a:rPr>
              <a:t>The dataset contains data records from 22 January 2020 to 13 June 2021.</a:t>
            </a:r>
          </a:p>
          <a:p>
            <a:pPr algn="just" marL="604519" indent="-302260" lvl="1">
              <a:lnSpc>
                <a:spcPts val="3639"/>
              </a:lnSpc>
              <a:buFont typeface="Arial"/>
              <a:buChar char="•"/>
            </a:pPr>
            <a:r>
              <a:rPr lang="en-US" sz="2799">
                <a:solidFill>
                  <a:srgbClr val="191919"/>
                </a:solidFill>
                <a:latin typeface="Roboto"/>
                <a:ea typeface="Roboto"/>
                <a:cs typeface="Roboto"/>
                <a:sym typeface="Roboto"/>
              </a:rPr>
              <a:t>The Total Confirmed Cases in 2020 and 2021 were 8.9 million and 8 million respectively.</a:t>
            </a:r>
          </a:p>
          <a:p>
            <a:pPr algn="just" marL="604519" indent="-302260" lvl="1">
              <a:lnSpc>
                <a:spcPts val="3639"/>
              </a:lnSpc>
              <a:buFont typeface="Arial"/>
              <a:buChar char="•"/>
            </a:pPr>
            <a:r>
              <a:rPr lang="en-US" sz="2799">
                <a:solidFill>
                  <a:srgbClr val="191919"/>
                </a:solidFill>
                <a:latin typeface="Roboto"/>
                <a:ea typeface="Roboto"/>
                <a:cs typeface="Roboto"/>
                <a:sym typeface="Roboto"/>
              </a:rPr>
              <a:t>The Total Death Cases in 2020 and 2021 were 0.19 million and 0.18 million respectively.</a:t>
            </a:r>
          </a:p>
          <a:p>
            <a:pPr algn="just" marL="604519" indent="-302260" lvl="1">
              <a:lnSpc>
                <a:spcPts val="3639"/>
              </a:lnSpc>
              <a:buFont typeface="Arial"/>
              <a:buChar char="•"/>
            </a:pPr>
            <a:r>
              <a:rPr lang="en-US" sz="2799">
                <a:solidFill>
                  <a:srgbClr val="191919"/>
                </a:solidFill>
                <a:latin typeface="Roboto"/>
                <a:ea typeface="Roboto"/>
                <a:cs typeface="Roboto"/>
                <a:sym typeface="Roboto"/>
              </a:rPr>
              <a:t>The Total Recovered Cases in 2020 and 2021 were 6.27 million and 5.04 million respectively.</a:t>
            </a:r>
          </a:p>
          <a:p>
            <a:pPr algn="just" marL="604519" indent="-302260" lvl="1">
              <a:lnSpc>
                <a:spcPts val="3639"/>
              </a:lnSpc>
              <a:buFont typeface="Arial"/>
              <a:buChar char="•"/>
            </a:pPr>
            <a:r>
              <a:rPr lang="en-US" sz="2799">
                <a:solidFill>
                  <a:srgbClr val="191919"/>
                </a:solidFill>
                <a:latin typeface="Roboto"/>
                <a:ea typeface="Roboto"/>
                <a:cs typeface="Roboto"/>
                <a:sym typeface="Roboto"/>
              </a:rPr>
              <a:t>2020 had more Confirmed cases and Recovered cases while 2021 recorded more Death cases.</a:t>
            </a:r>
          </a:p>
        </p:txBody>
      </p:sp>
      <p:sp>
        <p:nvSpPr>
          <p:cNvPr name="TextBox 7" id="7"/>
          <p:cNvSpPr txBox="true"/>
          <p:nvPr/>
        </p:nvSpPr>
        <p:spPr>
          <a:xfrm rot="0">
            <a:off x="7586224" y="6503035"/>
            <a:ext cx="9505858" cy="2755265"/>
          </a:xfrm>
          <a:prstGeom prst="rect">
            <a:avLst/>
          </a:prstGeom>
        </p:spPr>
        <p:txBody>
          <a:bodyPr anchor="t" rtlCol="false" tIns="0" lIns="0" bIns="0" rIns="0">
            <a:spAutoFit/>
          </a:bodyPr>
          <a:lstStyle/>
          <a:p>
            <a:pPr algn="just" marL="604519" indent="-302260" lvl="1">
              <a:lnSpc>
                <a:spcPts val="3639"/>
              </a:lnSpc>
              <a:buFont typeface="Arial"/>
              <a:buChar char="•"/>
            </a:pPr>
            <a:r>
              <a:rPr lang="en-US" sz="2799">
                <a:solidFill>
                  <a:srgbClr val="191919"/>
                </a:solidFill>
                <a:latin typeface="Roboto"/>
                <a:ea typeface="Roboto"/>
                <a:cs typeface="Roboto"/>
                <a:sym typeface="Roboto"/>
              </a:rPr>
              <a:t>April 2021 month had the highest Confirmed cases and January 2020 had the lowest Confirmed cases.</a:t>
            </a:r>
          </a:p>
          <a:p>
            <a:pPr algn="just" marL="604519" indent="-302260" lvl="1">
              <a:lnSpc>
                <a:spcPts val="3639"/>
              </a:lnSpc>
              <a:buFont typeface="Arial"/>
              <a:buChar char="•"/>
            </a:pPr>
            <a:r>
              <a:rPr lang="en-US" sz="2799">
                <a:solidFill>
                  <a:srgbClr val="191919"/>
                </a:solidFill>
                <a:latin typeface="Roboto"/>
                <a:ea typeface="Roboto"/>
                <a:cs typeface="Roboto"/>
                <a:sym typeface="Roboto"/>
              </a:rPr>
              <a:t>January 2021 month had the highest Death cases and January 2020 had the lowest Death cases.</a:t>
            </a:r>
          </a:p>
          <a:p>
            <a:pPr algn="just" marL="604519" indent="-302260" lvl="1">
              <a:lnSpc>
                <a:spcPts val="3639"/>
              </a:lnSpc>
              <a:buFont typeface="Arial"/>
              <a:buChar char="•"/>
            </a:pPr>
            <a:r>
              <a:rPr lang="en-US" sz="2799">
                <a:solidFill>
                  <a:srgbClr val="191919"/>
                </a:solidFill>
                <a:latin typeface="Roboto"/>
                <a:ea typeface="Roboto"/>
                <a:cs typeface="Roboto"/>
                <a:sym typeface="Roboto"/>
              </a:rPr>
              <a:t>May 2021 month had the highest Recovered cases and January 2020 had the lowest Recovered cases.</a:t>
            </a:r>
          </a:p>
        </p:txBody>
      </p:sp>
      <p:grpSp>
        <p:nvGrpSpPr>
          <p:cNvPr name="Group 8" id="8"/>
          <p:cNvGrpSpPr/>
          <p:nvPr/>
        </p:nvGrpSpPr>
        <p:grpSpPr>
          <a:xfrm rot="0">
            <a:off x="2644051" y="6550660"/>
            <a:ext cx="3335613" cy="2707640"/>
            <a:chOff x="0" y="0"/>
            <a:chExt cx="4447484" cy="3610187"/>
          </a:xfrm>
        </p:grpSpPr>
        <p:sp>
          <p:nvSpPr>
            <p:cNvPr name="AutoShape 9" id="9"/>
            <p:cNvSpPr/>
            <p:nvPr/>
          </p:nvSpPr>
          <p:spPr>
            <a:xfrm flipH="true">
              <a:off x="61804" y="219126"/>
              <a:ext cx="749575" cy="649578"/>
            </a:xfrm>
            <a:prstGeom prst="line">
              <a:avLst/>
            </a:prstGeom>
            <a:ln cap="rnd" w="23916">
              <a:solidFill>
                <a:srgbClr val="445D73"/>
              </a:solidFill>
              <a:prstDash val="solid"/>
              <a:headEnd type="none" len="sm" w="sm"/>
              <a:tailEnd type="none" len="sm" w="sm"/>
            </a:ln>
          </p:spPr>
        </p:sp>
        <p:sp>
          <p:nvSpPr>
            <p:cNvPr name="AutoShape 10" id="10"/>
            <p:cNvSpPr/>
            <p:nvPr/>
          </p:nvSpPr>
          <p:spPr>
            <a:xfrm>
              <a:off x="3636234" y="219126"/>
              <a:ext cx="749575" cy="649578"/>
            </a:xfrm>
            <a:prstGeom prst="line">
              <a:avLst/>
            </a:prstGeom>
            <a:ln cap="rnd" w="23916">
              <a:solidFill>
                <a:srgbClr val="445D73"/>
              </a:solidFill>
              <a:prstDash val="solid"/>
              <a:headEnd type="none" len="sm" w="sm"/>
              <a:tailEnd type="none" len="sm" w="sm"/>
            </a:ln>
          </p:spPr>
        </p:sp>
        <p:sp>
          <p:nvSpPr>
            <p:cNvPr name="AutoShape 11" id="11"/>
            <p:cNvSpPr/>
            <p:nvPr/>
          </p:nvSpPr>
          <p:spPr>
            <a:xfrm>
              <a:off x="61804" y="2951572"/>
              <a:ext cx="749575" cy="649578"/>
            </a:xfrm>
            <a:prstGeom prst="line">
              <a:avLst/>
            </a:prstGeom>
            <a:ln cap="rnd" w="23916">
              <a:solidFill>
                <a:srgbClr val="445D73"/>
              </a:solidFill>
              <a:prstDash val="solid"/>
              <a:headEnd type="none" len="sm" w="sm"/>
              <a:tailEnd type="none" len="sm" w="sm"/>
            </a:ln>
          </p:spPr>
        </p:sp>
        <p:sp>
          <p:nvSpPr>
            <p:cNvPr name="AutoShape 12" id="12"/>
            <p:cNvSpPr/>
            <p:nvPr/>
          </p:nvSpPr>
          <p:spPr>
            <a:xfrm flipH="true">
              <a:off x="3636234" y="2951572"/>
              <a:ext cx="749575" cy="649578"/>
            </a:xfrm>
            <a:prstGeom prst="line">
              <a:avLst/>
            </a:prstGeom>
            <a:ln cap="rnd" w="23916">
              <a:solidFill>
                <a:srgbClr val="445D73"/>
              </a:solidFill>
              <a:prstDash val="solid"/>
              <a:headEnd type="none" len="sm" w="sm"/>
              <a:tailEnd type="none" len="sm" w="sm"/>
            </a:ln>
          </p:spPr>
        </p:sp>
        <p:sp>
          <p:nvSpPr>
            <p:cNvPr name="AutoShape 13" id="13"/>
            <p:cNvSpPr/>
            <p:nvPr/>
          </p:nvSpPr>
          <p:spPr>
            <a:xfrm>
              <a:off x="1219" y="1770914"/>
              <a:ext cx="499583" cy="51208"/>
            </a:xfrm>
            <a:prstGeom prst="line">
              <a:avLst/>
            </a:prstGeom>
            <a:ln cap="rnd" w="23916">
              <a:solidFill>
                <a:srgbClr val="445D73"/>
              </a:solidFill>
              <a:prstDash val="solid"/>
              <a:headEnd type="none" len="sm" w="sm"/>
              <a:tailEnd type="none" len="sm" w="sm"/>
            </a:ln>
          </p:spPr>
        </p:sp>
        <p:sp>
          <p:nvSpPr>
            <p:cNvPr name="AutoShape 14" id="14"/>
            <p:cNvSpPr/>
            <p:nvPr/>
          </p:nvSpPr>
          <p:spPr>
            <a:xfrm>
              <a:off x="3946682" y="1770914"/>
              <a:ext cx="499583" cy="51208"/>
            </a:xfrm>
            <a:prstGeom prst="line">
              <a:avLst/>
            </a:prstGeom>
            <a:ln cap="rnd" w="23916">
              <a:solidFill>
                <a:srgbClr val="445D73"/>
              </a:solidFill>
              <a:prstDash val="solid"/>
              <a:headEnd type="none" len="sm" w="sm"/>
              <a:tailEnd type="none" len="sm" w="sm"/>
            </a:ln>
          </p:spPr>
        </p:sp>
        <p:sp>
          <p:nvSpPr>
            <p:cNvPr name="Freeform 15" id="15"/>
            <p:cNvSpPr/>
            <p:nvPr/>
          </p:nvSpPr>
          <p:spPr>
            <a:xfrm flipH="false" flipV="false" rot="0">
              <a:off x="629962" y="0"/>
              <a:ext cx="3223494" cy="3353911"/>
            </a:xfrm>
            <a:custGeom>
              <a:avLst/>
              <a:gdLst/>
              <a:ahLst/>
              <a:cxnLst/>
              <a:rect r="r" b="b" t="t" l="l"/>
              <a:pathLst>
                <a:path h="3353911" w="3223494">
                  <a:moveTo>
                    <a:pt x="0" y="0"/>
                  </a:moveTo>
                  <a:lnTo>
                    <a:pt x="3223494" y="0"/>
                  </a:lnTo>
                  <a:lnTo>
                    <a:pt x="3223494" y="3353911"/>
                  </a:lnTo>
                  <a:lnTo>
                    <a:pt x="0" y="33539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6" id="16"/>
          <p:cNvSpPr/>
          <p:nvPr/>
        </p:nvSpPr>
        <p:spPr>
          <a:xfrm flipH="false" flipV="false" rot="0">
            <a:off x="13424872" y="937363"/>
            <a:ext cx="4283436" cy="3875812"/>
          </a:xfrm>
          <a:custGeom>
            <a:avLst/>
            <a:gdLst/>
            <a:ahLst/>
            <a:cxnLst/>
            <a:rect r="r" b="b" t="t" l="l"/>
            <a:pathLst>
              <a:path h="3875812" w="4283436">
                <a:moveTo>
                  <a:pt x="0" y="0"/>
                </a:moveTo>
                <a:lnTo>
                  <a:pt x="4283436" y="0"/>
                </a:lnTo>
                <a:lnTo>
                  <a:pt x="4283436" y="3875812"/>
                </a:lnTo>
                <a:lnTo>
                  <a:pt x="0" y="3875812"/>
                </a:lnTo>
                <a:lnTo>
                  <a:pt x="0" y="0"/>
                </a:lnTo>
                <a:close/>
              </a:path>
            </a:pathLst>
          </a:custGeom>
          <a:blipFill>
            <a:blip r:embed="rId8"/>
            <a:stretch>
              <a:fillRect l="-3680" t="-11358" r="-7360" b="-11359"/>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4828834" y="92170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TextBox 4" id="4"/>
          <p:cNvSpPr txBox="true"/>
          <p:nvPr/>
        </p:nvSpPr>
        <p:spPr>
          <a:xfrm rot="0">
            <a:off x="699519" y="710399"/>
            <a:ext cx="9716474" cy="3669665"/>
          </a:xfrm>
          <a:prstGeom prst="rect">
            <a:avLst/>
          </a:prstGeom>
        </p:spPr>
        <p:txBody>
          <a:bodyPr anchor="t" rtlCol="false" tIns="0" lIns="0" bIns="0" rIns="0">
            <a:spAutoFit/>
          </a:bodyPr>
          <a:lstStyle/>
          <a:p>
            <a:pPr algn="just" marL="604519" indent="-302260" lvl="1">
              <a:lnSpc>
                <a:spcPts val="3639"/>
              </a:lnSpc>
              <a:buFont typeface="Arial"/>
              <a:buChar char="•"/>
            </a:pPr>
            <a:r>
              <a:rPr lang="en-US" sz="2799">
                <a:solidFill>
                  <a:srgbClr val="191919"/>
                </a:solidFill>
                <a:latin typeface="Roboto"/>
                <a:ea typeface="Roboto"/>
                <a:cs typeface="Roboto"/>
                <a:sym typeface="Roboto"/>
              </a:rPr>
              <a:t>US was the country with the highest number of Confirmed cases with 33.5 million people affected by the virus.</a:t>
            </a:r>
          </a:p>
          <a:p>
            <a:pPr algn="just" marL="604519" indent="-302260" lvl="1">
              <a:lnSpc>
                <a:spcPts val="3639"/>
              </a:lnSpc>
              <a:buFont typeface="Arial"/>
              <a:buChar char="•"/>
            </a:pPr>
            <a:r>
              <a:rPr lang="en-US" sz="2799">
                <a:solidFill>
                  <a:srgbClr val="191919"/>
                </a:solidFill>
                <a:latin typeface="Roboto"/>
                <a:ea typeface="Roboto"/>
                <a:cs typeface="Roboto"/>
                <a:sym typeface="Roboto"/>
              </a:rPr>
              <a:t>Dominica, Kiribati, Marshall Islands and Samoa were the countries with the lowest number of Death cases with no deaths at all.</a:t>
            </a:r>
          </a:p>
          <a:p>
            <a:pPr algn="just" marL="604519" indent="-302260" lvl="1">
              <a:lnSpc>
                <a:spcPts val="3639"/>
              </a:lnSpc>
              <a:buFont typeface="Arial"/>
              <a:buChar char="•"/>
            </a:pPr>
            <a:r>
              <a:rPr lang="en-US" sz="2799">
                <a:solidFill>
                  <a:srgbClr val="191919"/>
                </a:solidFill>
                <a:latin typeface="Roboto"/>
                <a:ea typeface="Roboto"/>
                <a:cs typeface="Roboto"/>
                <a:sym typeface="Roboto"/>
              </a:rPr>
              <a:t>India, Brazil, United States, Turkey, and Russia were the countries with the highest number of people recovering from Corona Virus.</a:t>
            </a:r>
          </a:p>
        </p:txBody>
      </p:sp>
      <p:grpSp>
        <p:nvGrpSpPr>
          <p:cNvPr name="Group 5" id="5"/>
          <p:cNvGrpSpPr/>
          <p:nvPr/>
        </p:nvGrpSpPr>
        <p:grpSpPr>
          <a:xfrm rot="0">
            <a:off x="11387436" y="724765"/>
            <a:ext cx="6201044" cy="3688559"/>
            <a:chOff x="0" y="0"/>
            <a:chExt cx="8268059" cy="4918079"/>
          </a:xfrm>
        </p:grpSpPr>
        <p:sp>
          <p:nvSpPr>
            <p:cNvPr name="Freeform 6" id="6"/>
            <p:cNvSpPr/>
            <p:nvPr/>
          </p:nvSpPr>
          <p:spPr>
            <a:xfrm flipH="false" flipV="false" rot="0">
              <a:off x="0" y="0"/>
              <a:ext cx="8268059" cy="4918079"/>
            </a:xfrm>
            <a:custGeom>
              <a:avLst/>
              <a:gdLst/>
              <a:ahLst/>
              <a:cxnLst/>
              <a:rect r="r" b="b" t="t" l="l"/>
              <a:pathLst>
                <a:path h="4918079" w="8268059">
                  <a:moveTo>
                    <a:pt x="0" y="0"/>
                  </a:moveTo>
                  <a:lnTo>
                    <a:pt x="8268059" y="0"/>
                  </a:lnTo>
                  <a:lnTo>
                    <a:pt x="8268059" y="4918079"/>
                  </a:lnTo>
                  <a:lnTo>
                    <a:pt x="0" y="491807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299417" y="1132903"/>
              <a:ext cx="404527" cy="696302"/>
            </a:xfrm>
            <a:custGeom>
              <a:avLst/>
              <a:gdLst/>
              <a:ahLst/>
              <a:cxnLst/>
              <a:rect r="r" b="b" t="t" l="l"/>
              <a:pathLst>
                <a:path h="696302" w="404527">
                  <a:moveTo>
                    <a:pt x="0" y="0"/>
                  </a:moveTo>
                  <a:lnTo>
                    <a:pt x="404526" y="0"/>
                  </a:lnTo>
                  <a:lnTo>
                    <a:pt x="404526" y="696302"/>
                  </a:lnTo>
                  <a:lnTo>
                    <a:pt x="0" y="696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5553505" y="2110888"/>
              <a:ext cx="404527" cy="696302"/>
            </a:xfrm>
            <a:custGeom>
              <a:avLst/>
              <a:gdLst/>
              <a:ahLst/>
              <a:cxnLst/>
              <a:rect r="r" b="b" t="t" l="l"/>
              <a:pathLst>
                <a:path h="696302" w="404527">
                  <a:moveTo>
                    <a:pt x="0" y="0"/>
                  </a:moveTo>
                  <a:lnTo>
                    <a:pt x="404527" y="0"/>
                  </a:lnTo>
                  <a:lnTo>
                    <a:pt x="404527" y="696302"/>
                  </a:lnTo>
                  <a:lnTo>
                    <a:pt x="0" y="696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204891" y="3160772"/>
              <a:ext cx="404527" cy="696302"/>
            </a:xfrm>
            <a:custGeom>
              <a:avLst/>
              <a:gdLst/>
              <a:ahLst/>
              <a:cxnLst/>
              <a:rect r="r" b="b" t="t" l="l"/>
              <a:pathLst>
                <a:path h="696302" w="404527">
                  <a:moveTo>
                    <a:pt x="0" y="0"/>
                  </a:moveTo>
                  <a:lnTo>
                    <a:pt x="404526" y="0"/>
                  </a:lnTo>
                  <a:lnTo>
                    <a:pt x="404526" y="696302"/>
                  </a:lnTo>
                  <a:lnTo>
                    <a:pt x="0" y="696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6413389" y="436602"/>
              <a:ext cx="404527" cy="696302"/>
            </a:xfrm>
            <a:custGeom>
              <a:avLst/>
              <a:gdLst/>
              <a:ahLst/>
              <a:cxnLst/>
              <a:rect r="r" b="b" t="t" l="l"/>
              <a:pathLst>
                <a:path h="696302" w="404527">
                  <a:moveTo>
                    <a:pt x="0" y="0"/>
                  </a:moveTo>
                  <a:lnTo>
                    <a:pt x="404527" y="0"/>
                  </a:lnTo>
                  <a:lnTo>
                    <a:pt x="404527" y="696301"/>
                  </a:lnTo>
                  <a:lnTo>
                    <a:pt x="0" y="6963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4900620" y="1132903"/>
              <a:ext cx="404527" cy="696302"/>
            </a:xfrm>
            <a:custGeom>
              <a:avLst/>
              <a:gdLst/>
              <a:ahLst/>
              <a:cxnLst/>
              <a:rect r="r" b="b" t="t" l="l"/>
              <a:pathLst>
                <a:path h="696302" w="404527">
                  <a:moveTo>
                    <a:pt x="0" y="0"/>
                  </a:moveTo>
                  <a:lnTo>
                    <a:pt x="404526" y="0"/>
                  </a:lnTo>
                  <a:lnTo>
                    <a:pt x="404526" y="696302"/>
                  </a:lnTo>
                  <a:lnTo>
                    <a:pt x="0" y="6963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2" id="12"/>
          <p:cNvSpPr txBox="true"/>
          <p:nvPr/>
        </p:nvSpPr>
        <p:spPr>
          <a:xfrm rot="0">
            <a:off x="699519" y="5124450"/>
            <a:ext cx="16888961" cy="4210050"/>
          </a:xfrm>
          <a:prstGeom prst="rect">
            <a:avLst/>
          </a:prstGeom>
        </p:spPr>
        <p:txBody>
          <a:bodyPr anchor="t" rtlCol="false" tIns="0" lIns="0" bIns="0" rIns="0">
            <a:spAutoFit/>
          </a:bodyPr>
          <a:lstStyle/>
          <a:p>
            <a:pPr algn="just">
              <a:lnSpc>
                <a:spcPts val="3359"/>
              </a:lnSpc>
              <a:spcBef>
                <a:spcPct val="0"/>
              </a:spcBef>
            </a:pPr>
            <a:r>
              <a:rPr lang="en-US" sz="2799">
                <a:solidFill>
                  <a:srgbClr val="191919"/>
                </a:solidFill>
                <a:latin typeface="Roboto"/>
                <a:ea typeface="Roboto"/>
                <a:cs typeface="Roboto"/>
                <a:sym typeface="Roboto"/>
              </a:rPr>
              <a:t>Our deep dive into the coronavirus dataset paints a stark picture of COVID-19's sweeping impact. With a staggering 169 million confirmed cases, we're seeing the true global reach of this pandemic. The numbers tell a complex story: an average of 2,156 cases per record, but with wild swings that show how unevenly the virus has spread and how it surges unpredictably.</a:t>
            </a:r>
          </a:p>
          <a:p>
            <a:pPr algn="just">
              <a:lnSpc>
                <a:spcPts val="3359"/>
              </a:lnSpc>
              <a:spcBef>
                <a:spcPct val="0"/>
              </a:spcBef>
            </a:pPr>
          </a:p>
          <a:p>
            <a:pPr algn="just">
              <a:lnSpc>
                <a:spcPts val="3359"/>
              </a:lnSpc>
              <a:spcBef>
                <a:spcPct val="0"/>
              </a:spcBef>
            </a:pPr>
            <a:r>
              <a:rPr lang="en-US" sz="2799">
                <a:solidFill>
                  <a:srgbClr val="191919"/>
                </a:solidFill>
                <a:latin typeface="Roboto"/>
                <a:ea typeface="Roboto"/>
                <a:cs typeface="Roboto"/>
                <a:sym typeface="Roboto"/>
              </a:rPr>
              <a:t>These insights aren't just statistics – they're a call to action. They underscore why we need to stay vigilant, why our responses need to be nimble, and why we've got to be smart about where we focus our efforts. By really grasping these patterns, we're not just fighting this pandemic; we're gearing up to face whatever health challenges come our way next. It's about building a healthcare system that can roll with the punches and come out stronger.</a:t>
            </a:r>
          </a:p>
        </p:txBody>
      </p:sp>
      <p:sp>
        <p:nvSpPr>
          <p:cNvPr name="Freeform 13" id="13"/>
          <p:cNvSpPr/>
          <p:nvPr/>
        </p:nvSpPr>
        <p:spPr>
          <a:xfrm flipH="false" flipV="false" rot="0">
            <a:off x="-999318" y="-921806"/>
            <a:ext cx="1998635" cy="1950506"/>
          </a:xfrm>
          <a:custGeom>
            <a:avLst/>
            <a:gdLst/>
            <a:ahLst/>
            <a:cxnLst/>
            <a:rect r="r" b="b" t="t" l="l"/>
            <a:pathLst>
              <a:path h="1950506" w="1998635">
                <a:moveTo>
                  <a:pt x="0" y="0"/>
                </a:moveTo>
                <a:lnTo>
                  <a:pt x="1998636" y="0"/>
                </a:lnTo>
                <a:lnTo>
                  <a:pt x="1998636" y="1950506"/>
                </a:lnTo>
                <a:lnTo>
                  <a:pt x="0" y="1950506"/>
                </a:lnTo>
                <a:lnTo>
                  <a:pt x="0" y="0"/>
                </a:lnTo>
                <a:close/>
              </a:path>
            </a:pathLst>
          </a:custGeom>
          <a:blipFill>
            <a:blip r:embed="rId9"/>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520400" y="4722752"/>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4" id="4"/>
          <p:cNvSpPr/>
          <p:nvPr/>
        </p:nvSpPr>
        <p:spPr>
          <a:xfrm flipH="false" flipV="false" rot="0">
            <a:off x="14953426" y="7996276"/>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5" id="5"/>
          <p:cNvSpPr/>
          <p:nvPr/>
        </p:nvSpPr>
        <p:spPr>
          <a:xfrm flipH="false" flipV="false" rot="0">
            <a:off x="16857800" y="2136176"/>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6" id="6"/>
          <p:cNvSpPr/>
          <p:nvPr/>
        </p:nvSpPr>
        <p:spPr>
          <a:xfrm flipH="false" flipV="false" rot="0">
            <a:off x="12657658" y="-21370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7" id="7"/>
          <p:cNvSpPr/>
          <p:nvPr/>
        </p:nvSpPr>
        <p:spPr>
          <a:xfrm flipH="false" flipV="false" rot="0">
            <a:off x="1330346" y="487300"/>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5"/>
            <a:stretch>
              <a:fillRect l="0" t="0" r="0" b="0"/>
            </a:stretch>
          </a:blipFill>
        </p:spPr>
      </p:sp>
      <p:sp>
        <p:nvSpPr>
          <p:cNvPr name="Freeform 8" id="8"/>
          <p:cNvSpPr/>
          <p:nvPr/>
        </p:nvSpPr>
        <p:spPr>
          <a:xfrm flipH="false" flipV="false" rot="0">
            <a:off x="2442708" y="93492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9" id="9">
            <a:hlinkClick r:id="rId7" tooltip="http://www.linkedin.com/in/aditya-satheesan03"/>
          </p:cNvPr>
          <p:cNvSpPr/>
          <p:nvPr/>
        </p:nvSpPr>
        <p:spPr>
          <a:xfrm flipH="false" flipV="false" rot="0">
            <a:off x="7404702" y="5985635"/>
            <a:ext cx="1202786" cy="1202786"/>
          </a:xfrm>
          <a:custGeom>
            <a:avLst/>
            <a:gdLst/>
            <a:ahLst/>
            <a:cxnLst/>
            <a:rect r="r" b="b" t="t" l="l"/>
            <a:pathLst>
              <a:path h="1202786" w="1202786">
                <a:moveTo>
                  <a:pt x="0" y="0"/>
                </a:moveTo>
                <a:lnTo>
                  <a:pt x="1202785" y="0"/>
                </a:lnTo>
                <a:lnTo>
                  <a:pt x="1202785" y="1202786"/>
                </a:lnTo>
                <a:lnTo>
                  <a:pt x="0" y="1202786"/>
                </a:lnTo>
                <a:lnTo>
                  <a:pt x="0" y="0"/>
                </a:lnTo>
                <a:close/>
              </a:path>
            </a:pathLst>
          </a:custGeom>
          <a:blipFill>
            <a:blip r:embed="rId6"/>
            <a:stretch>
              <a:fillRect l="0" t="0" r="0" b="0"/>
            </a:stretch>
          </a:blipFill>
        </p:spPr>
      </p:sp>
      <p:sp>
        <p:nvSpPr>
          <p:cNvPr name="Freeform 10" id="10">
            <a:hlinkClick r:id="rId9" tooltip="http://github.com/AdityaSatheesan03"/>
          </p:cNvPr>
          <p:cNvSpPr/>
          <p:nvPr/>
        </p:nvSpPr>
        <p:spPr>
          <a:xfrm flipH="false" flipV="false" rot="0">
            <a:off x="9680513" y="5985635"/>
            <a:ext cx="1202786" cy="1202786"/>
          </a:xfrm>
          <a:custGeom>
            <a:avLst/>
            <a:gdLst/>
            <a:ahLst/>
            <a:cxnLst/>
            <a:rect r="r" b="b" t="t" l="l"/>
            <a:pathLst>
              <a:path h="1202786" w="1202786">
                <a:moveTo>
                  <a:pt x="0" y="0"/>
                </a:moveTo>
                <a:lnTo>
                  <a:pt x="1202785" y="0"/>
                </a:lnTo>
                <a:lnTo>
                  <a:pt x="1202785" y="1202786"/>
                </a:lnTo>
                <a:lnTo>
                  <a:pt x="0" y="1202786"/>
                </a:lnTo>
                <a:lnTo>
                  <a:pt x="0" y="0"/>
                </a:lnTo>
                <a:close/>
              </a:path>
            </a:pathLst>
          </a:custGeom>
          <a:blipFill>
            <a:blip r:embed="rId8"/>
            <a:stretch>
              <a:fillRect l="0" t="0" r="0" b="0"/>
            </a:stretch>
          </a:blipFill>
        </p:spPr>
      </p:sp>
      <p:sp>
        <p:nvSpPr>
          <p:cNvPr name="TextBox 11" id="11"/>
          <p:cNvSpPr txBox="true"/>
          <p:nvPr/>
        </p:nvSpPr>
        <p:spPr>
          <a:xfrm rot="0">
            <a:off x="5033925" y="8914375"/>
            <a:ext cx="8220150" cy="609600"/>
          </a:xfrm>
          <a:prstGeom prst="rect">
            <a:avLst/>
          </a:prstGeom>
        </p:spPr>
        <p:txBody>
          <a:bodyPr anchor="t" rtlCol="false" tIns="0" lIns="0" bIns="0" rIns="0">
            <a:spAutoFit/>
          </a:bodyPr>
          <a:lstStyle/>
          <a:p>
            <a:pPr algn="ctr">
              <a:lnSpc>
                <a:spcPts val="2400"/>
              </a:lnSpc>
            </a:pPr>
            <a:r>
              <a:rPr lang="en-US" sz="2000">
                <a:solidFill>
                  <a:srgbClr val="191919"/>
                </a:solidFill>
                <a:latin typeface="Roboto Bold"/>
                <a:ea typeface="Roboto Bold"/>
                <a:cs typeface="Roboto Bold"/>
                <a:sym typeface="Roboto Bold"/>
              </a:rPr>
              <a:t>CREDITS:</a:t>
            </a:r>
            <a:r>
              <a:rPr lang="en-US" sz="2000">
                <a:solidFill>
                  <a:srgbClr val="191919"/>
                </a:solidFill>
                <a:latin typeface="Roboto"/>
                <a:ea typeface="Roboto"/>
                <a:cs typeface="Roboto"/>
                <a:sym typeface="Roboto"/>
              </a:rPr>
              <a:t> This presentation template was created by </a:t>
            </a:r>
            <a:r>
              <a:rPr lang="en-US" sz="2000" u="sng">
                <a:solidFill>
                  <a:srgbClr val="191919"/>
                </a:solidFill>
                <a:latin typeface="Roboto Bold"/>
                <a:ea typeface="Roboto Bold"/>
                <a:cs typeface="Roboto Bold"/>
                <a:sym typeface="Roboto Bold"/>
                <a:hlinkClick r:id="rId10" tooltip="https://bit.ly/3A1uf1Q"/>
              </a:rPr>
              <a:t>Slidesgo</a:t>
            </a:r>
            <a:r>
              <a:rPr lang="en-US" sz="2000" u="sng">
                <a:solidFill>
                  <a:srgbClr val="191919"/>
                </a:solidFill>
                <a:latin typeface="Roboto Bold"/>
                <a:ea typeface="Roboto Bold"/>
                <a:cs typeface="Roboto Bold"/>
                <a:sym typeface="Roboto Bold"/>
              </a:rPr>
              <a:t>,</a:t>
            </a:r>
            <a:r>
              <a:rPr lang="en-US" sz="2000">
                <a:solidFill>
                  <a:srgbClr val="191919"/>
                </a:solidFill>
                <a:latin typeface="Roboto Bold"/>
                <a:ea typeface="Roboto Bold"/>
                <a:cs typeface="Roboto Bold"/>
                <a:sym typeface="Roboto Bold"/>
              </a:rPr>
              <a:t> </a:t>
            </a:r>
            <a:r>
              <a:rPr lang="en-US" sz="2000">
                <a:solidFill>
                  <a:srgbClr val="191919"/>
                </a:solidFill>
                <a:latin typeface="Roboto"/>
                <a:ea typeface="Roboto"/>
                <a:cs typeface="Roboto"/>
                <a:sym typeface="Roboto"/>
              </a:rPr>
              <a:t>and includes icons by </a:t>
            </a:r>
            <a:r>
              <a:rPr lang="en-US" sz="2000" u="sng">
                <a:solidFill>
                  <a:srgbClr val="191919"/>
                </a:solidFill>
                <a:latin typeface="Roboto Bold"/>
                <a:ea typeface="Roboto Bold"/>
                <a:cs typeface="Roboto Bold"/>
                <a:sym typeface="Roboto Bold"/>
                <a:hlinkClick r:id="rId11" tooltip="http://bit.ly/2TyoMsr"/>
              </a:rPr>
              <a:t>Flaticon</a:t>
            </a:r>
            <a:r>
              <a:rPr lang="en-US" sz="2000">
                <a:solidFill>
                  <a:srgbClr val="191919"/>
                </a:solidFill>
                <a:latin typeface="Roboto Bold"/>
                <a:ea typeface="Roboto Bold"/>
                <a:cs typeface="Roboto Bold"/>
                <a:sym typeface="Roboto Bold"/>
              </a:rPr>
              <a:t> </a:t>
            </a:r>
            <a:r>
              <a:rPr lang="en-US" sz="2000">
                <a:solidFill>
                  <a:srgbClr val="191919"/>
                </a:solidFill>
                <a:latin typeface="Roboto"/>
                <a:ea typeface="Roboto"/>
                <a:cs typeface="Roboto"/>
                <a:sym typeface="Roboto"/>
              </a:rPr>
              <a:t>and infographics &amp; images by </a:t>
            </a:r>
            <a:r>
              <a:rPr lang="en-US" sz="2000" u="sng">
                <a:solidFill>
                  <a:srgbClr val="191919"/>
                </a:solidFill>
                <a:latin typeface="Roboto Bold"/>
                <a:ea typeface="Roboto Bold"/>
                <a:cs typeface="Roboto Bold"/>
                <a:sym typeface="Roboto Bold"/>
                <a:hlinkClick r:id="rId12" tooltip="http://bit.ly/2TtBDfr"/>
              </a:rPr>
              <a:t>Freepik</a:t>
            </a:r>
          </a:p>
        </p:txBody>
      </p:sp>
      <p:sp>
        <p:nvSpPr>
          <p:cNvPr name="TextBox 12" id="12"/>
          <p:cNvSpPr txBox="true"/>
          <p:nvPr/>
        </p:nvSpPr>
        <p:spPr>
          <a:xfrm rot="0">
            <a:off x="4951425" y="1019175"/>
            <a:ext cx="8385150" cy="18383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THANK YOU</a:t>
            </a:r>
          </a:p>
        </p:txBody>
      </p:sp>
      <p:sp>
        <p:nvSpPr>
          <p:cNvPr name="TextBox 13" id="13"/>
          <p:cNvSpPr txBox="true"/>
          <p:nvPr/>
        </p:nvSpPr>
        <p:spPr>
          <a:xfrm rot="0">
            <a:off x="5721825" y="3415514"/>
            <a:ext cx="6844350" cy="1457325"/>
          </a:xfrm>
          <a:prstGeom prst="rect">
            <a:avLst/>
          </a:prstGeom>
        </p:spPr>
        <p:txBody>
          <a:bodyPr anchor="t" rtlCol="false" tIns="0" lIns="0" bIns="0" rIns="0">
            <a:spAutoFit/>
          </a:bodyPr>
          <a:lstStyle/>
          <a:p>
            <a:pPr algn="ctr">
              <a:lnSpc>
                <a:spcPts val="2879"/>
              </a:lnSpc>
            </a:pPr>
            <a:r>
              <a:rPr lang="en-US" sz="2400">
                <a:solidFill>
                  <a:srgbClr val="191919"/>
                </a:solidFill>
                <a:latin typeface="Roboto Bold"/>
                <a:ea typeface="Roboto Bold"/>
                <a:cs typeface="Roboto Bold"/>
                <a:sym typeface="Roboto Bold"/>
              </a:rPr>
              <a:t>DO YOU HAVE ANY QUESTIONS?</a:t>
            </a:r>
          </a:p>
          <a:p>
            <a:pPr algn="ctr">
              <a:lnSpc>
                <a:spcPts val="2879"/>
              </a:lnSpc>
            </a:pPr>
          </a:p>
          <a:p>
            <a:pPr algn="ctr">
              <a:lnSpc>
                <a:spcPts val="2879"/>
              </a:lnSpc>
            </a:pPr>
            <a:r>
              <a:rPr lang="en-US" sz="2400">
                <a:solidFill>
                  <a:srgbClr val="191919"/>
                </a:solidFill>
                <a:latin typeface="Roboto Bold"/>
                <a:ea typeface="Roboto Bold"/>
                <a:cs typeface="Roboto Bold"/>
                <a:sym typeface="Roboto Bold"/>
              </a:rPr>
              <a:t>Mail me at:</a:t>
            </a:r>
          </a:p>
          <a:p>
            <a:pPr algn="ctr">
              <a:lnSpc>
                <a:spcPts val="2879"/>
              </a:lnSpc>
            </a:pPr>
            <a:r>
              <a:rPr lang="en-US" sz="2400" u="sng">
                <a:solidFill>
                  <a:srgbClr val="191919"/>
                </a:solidFill>
                <a:latin typeface="Roboto"/>
                <a:ea typeface="Roboto"/>
                <a:cs typeface="Roboto"/>
                <a:sym typeface="Roboto"/>
                <a:hlinkClick r:id="rId13" tooltip="mailto:adityasatheesan@gmail.com"/>
              </a:rPr>
              <a:t>adityasatheesan22@gmail.com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643900" y="-229514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4" id="4"/>
          <p:cNvSpPr/>
          <p:nvPr/>
        </p:nvSpPr>
        <p:spPr>
          <a:xfrm flipH="false" flipV="false" rot="0">
            <a:off x="7970376" y="9018802"/>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5" id="5"/>
          <p:cNvSpPr/>
          <p:nvPr/>
        </p:nvSpPr>
        <p:spPr>
          <a:xfrm flipH="false" flipV="false" rot="0">
            <a:off x="14467450" y="-111899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6" id="6"/>
          <p:cNvSpPr/>
          <p:nvPr/>
        </p:nvSpPr>
        <p:spPr>
          <a:xfrm flipH="false" flipV="false" rot="0">
            <a:off x="15858958" y="540335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7" id="7"/>
          <p:cNvSpPr/>
          <p:nvPr/>
        </p:nvSpPr>
        <p:spPr>
          <a:xfrm flipH="false" flipV="false" rot="0">
            <a:off x="-967104" y="3249050"/>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5"/>
            <a:stretch>
              <a:fillRect l="0" t="0" r="0" b="0"/>
            </a:stretch>
          </a:blipFill>
        </p:spPr>
      </p:sp>
      <p:sp>
        <p:nvSpPr>
          <p:cNvPr name="Freeform 8" id="8"/>
          <p:cNvSpPr/>
          <p:nvPr/>
        </p:nvSpPr>
        <p:spPr>
          <a:xfrm flipH="false" flipV="false" rot="0">
            <a:off x="934308" y="82999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TextBox 9" id="9"/>
          <p:cNvSpPr txBox="true"/>
          <p:nvPr/>
        </p:nvSpPr>
        <p:spPr>
          <a:xfrm rot="0">
            <a:off x="3526125" y="4223175"/>
            <a:ext cx="11235750" cy="36671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PROJECT OVERVIEW</a:t>
            </a:r>
          </a:p>
        </p:txBody>
      </p:sp>
      <p:sp>
        <p:nvSpPr>
          <p:cNvPr name="TextBox 10" id="10"/>
          <p:cNvSpPr txBox="true"/>
          <p:nvPr/>
        </p:nvSpPr>
        <p:spPr>
          <a:xfrm rot="0">
            <a:off x="8117925" y="2059125"/>
            <a:ext cx="2052150" cy="18383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10474200" y="-1429816"/>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4"/>
            <a:stretch>
              <a:fillRect l="0" t="0" r="0" b="0"/>
            </a:stretch>
          </a:blipFill>
        </p:spPr>
      </p:sp>
      <p:sp>
        <p:nvSpPr>
          <p:cNvPr name="Freeform 4" id="4"/>
          <p:cNvSpPr/>
          <p:nvPr/>
        </p:nvSpPr>
        <p:spPr>
          <a:xfrm flipH="false" flipV="false" rot="0">
            <a:off x="1735682" y="9207996"/>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4"/>
            <a:stretch>
              <a:fillRect l="0" t="0" r="0" b="0"/>
            </a:stretch>
          </a:blipFill>
        </p:spPr>
      </p:sp>
      <p:sp>
        <p:nvSpPr>
          <p:cNvPr name="Freeform 5" id="5"/>
          <p:cNvSpPr/>
          <p:nvPr/>
        </p:nvSpPr>
        <p:spPr>
          <a:xfrm flipH="false" flipV="false" rot="0">
            <a:off x="-1298250" y="402853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5"/>
            <a:stretch>
              <a:fillRect l="0" t="0" r="0" b="0"/>
            </a:stretch>
          </a:blipFill>
        </p:spPr>
      </p:sp>
      <p:sp>
        <p:nvSpPr>
          <p:cNvPr name="TextBox 6" id="6"/>
          <p:cNvSpPr txBox="true"/>
          <p:nvPr/>
        </p:nvSpPr>
        <p:spPr>
          <a:xfrm rot="0">
            <a:off x="1333329" y="2315228"/>
            <a:ext cx="8490697" cy="5637493"/>
          </a:xfrm>
          <a:prstGeom prst="rect">
            <a:avLst/>
          </a:prstGeom>
        </p:spPr>
        <p:txBody>
          <a:bodyPr anchor="t" rtlCol="false" tIns="0" lIns="0" bIns="0" rIns="0">
            <a:spAutoFit/>
          </a:bodyPr>
          <a:lstStyle/>
          <a:p>
            <a:pPr algn="just">
              <a:lnSpc>
                <a:spcPts val="3418"/>
              </a:lnSpc>
            </a:pPr>
            <a:r>
              <a:rPr lang="en-US" sz="2849">
                <a:solidFill>
                  <a:srgbClr val="191919"/>
                </a:solidFill>
                <a:latin typeface="Roboto"/>
                <a:ea typeface="Roboto"/>
                <a:cs typeface="Roboto"/>
                <a:sym typeface="Roboto"/>
              </a:rPr>
              <a:t>The Corona Virus Disease 2019 (COVID-19) is an infectious disease caused by the severe acute respiratory syndrome coronavirus 2 (SARS-CoV-2). The virus was first identified in December 2019 in Wuhan, Hubei Province, China, and has since spread globally, leading to an ongoing pandemic.</a:t>
            </a:r>
          </a:p>
          <a:p>
            <a:pPr algn="just">
              <a:lnSpc>
                <a:spcPts val="3418"/>
              </a:lnSpc>
            </a:pPr>
          </a:p>
          <a:p>
            <a:pPr algn="just">
              <a:lnSpc>
                <a:spcPts val="3418"/>
              </a:lnSpc>
            </a:pPr>
            <a:r>
              <a:rPr lang="en-US" sz="2849">
                <a:solidFill>
                  <a:srgbClr val="191919"/>
                </a:solidFill>
                <a:latin typeface="Roboto"/>
                <a:ea typeface="Roboto"/>
                <a:cs typeface="Roboto"/>
                <a:sym typeface="Roboto"/>
              </a:rPr>
              <a:t>The Corona Virus pandemic has had a significant impact on public health and has created an urgent need for data-driven insights to understand the spread of the virus. This project aims at analyzing a Corona Virus dataset to derive meaningful insights and present valuable findings.</a:t>
            </a:r>
          </a:p>
        </p:txBody>
      </p:sp>
      <p:sp>
        <p:nvSpPr>
          <p:cNvPr name="Freeform 7" id="7"/>
          <p:cNvSpPr/>
          <p:nvPr/>
        </p:nvSpPr>
        <p:spPr>
          <a:xfrm flipH="false" flipV="false" rot="0">
            <a:off x="9308500" y="8420394"/>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5"/>
            <a:stretch>
              <a:fillRect l="0" t="-1" r="0" b="-1"/>
            </a:stretch>
          </a:blipFill>
        </p:spPr>
      </p:sp>
      <p:sp>
        <p:nvSpPr>
          <p:cNvPr name="Freeform 8" id="8"/>
          <p:cNvSpPr/>
          <p:nvPr/>
        </p:nvSpPr>
        <p:spPr>
          <a:xfrm flipH="false" flipV="false" rot="0">
            <a:off x="10683600" y="1619264"/>
            <a:ext cx="6892084" cy="7048472"/>
          </a:xfrm>
          <a:custGeom>
            <a:avLst/>
            <a:gdLst/>
            <a:ahLst/>
            <a:cxnLst/>
            <a:rect r="r" b="b" t="t" l="l"/>
            <a:pathLst>
              <a:path h="7048472" w="6892084">
                <a:moveTo>
                  <a:pt x="0" y="0"/>
                </a:moveTo>
                <a:lnTo>
                  <a:pt x="6892084" y="0"/>
                </a:lnTo>
                <a:lnTo>
                  <a:pt x="6892084" y="7048472"/>
                </a:lnTo>
                <a:lnTo>
                  <a:pt x="0" y="7048472"/>
                </a:lnTo>
                <a:lnTo>
                  <a:pt x="0" y="0"/>
                </a:lnTo>
                <a:close/>
              </a:path>
            </a:pathLst>
          </a:custGeom>
          <a:blipFill>
            <a:blip r:embed="rId6"/>
            <a:stretch>
              <a:fillRect l="-5099" t="0" r="-48303"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643900" y="-229514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4" id="4"/>
          <p:cNvSpPr/>
          <p:nvPr/>
        </p:nvSpPr>
        <p:spPr>
          <a:xfrm flipH="false" flipV="false" rot="0">
            <a:off x="7970376" y="9018802"/>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5" id="5"/>
          <p:cNvSpPr/>
          <p:nvPr/>
        </p:nvSpPr>
        <p:spPr>
          <a:xfrm flipH="false" flipV="false" rot="0">
            <a:off x="14467450" y="-111899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6" id="6"/>
          <p:cNvSpPr/>
          <p:nvPr/>
        </p:nvSpPr>
        <p:spPr>
          <a:xfrm flipH="false" flipV="false" rot="0">
            <a:off x="15858958" y="540335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7" id="7"/>
          <p:cNvSpPr/>
          <p:nvPr/>
        </p:nvSpPr>
        <p:spPr>
          <a:xfrm flipH="false" flipV="false" rot="0">
            <a:off x="-967104" y="3249050"/>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5"/>
            <a:stretch>
              <a:fillRect l="0" t="0" r="0" b="0"/>
            </a:stretch>
          </a:blipFill>
        </p:spPr>
      </p:sp>
      <p:sp>
        <p:nvSpPr>
          <p:cNvPr name="Freeform 8" id="8"/>
          <p:cNvSpPr/>
          <p:nvPr/>
        </p:nvSpPr>
        <p:spPr>
          <a:xfrm flipH="false" flipV="false" rot="0">
            <a:off x="934308" y="82999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TextBox 9" id="9"/>
          <p:cNvSpPr txBox="true"/>
          <p:nvPr/>
        </p:nvSpPr>
        <p:spPr>
          <a:xfrm rot="0">
            <a:off x="3526125" y="4223175"/>
            <a:ext cx="11235750" cy="36671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DATA DESCRIPTION</a:t>
            </a:r>
          </a:p>
        </p:txBody>
      </p:sp>
      <p:sp>
        <p:nvSpPr>
          <p:cNvPr name="TextBox 10" id="10"/>
          <p:cNvSpPr txBox="true"/>
          <p:nvPr/>
        </p:nvSpPr>
        <p:spPr>
          <a:xfrm rot="0">
            <a:off x="8117925" y="2059125"/>
            <a:ext cx="2052150" cy="18383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346400" y="9854114"/>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4" id="4"/>
          <p:cNvSpPr/>
          <p:nvPr/>
        </p:nvSpPr>
        <p:spPr>
          <a:xfrm flipH="false" flipV="false" rot="0">
            <a:off x="16804391" y="-86263"/>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5" id="5"/>
          <p:cNvSpPr/>
          <p:nvPr/>
        </p:nvSpPr>
        <p:spPr>
          <a:xfrm flipH="false" flipV="false" rot="0">
            <a:off x="-1786224" y="69518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6" id="6"/>
          <p:cNvSpPr/>
          <p:nvPr/>
        </p:nvSpPr>
        <p:spPr>
          <a:xfrm flipH="false" flipV="false" rot="0">
            <a:off x="-891916" y="5836600"/>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7" id="7"/>
          <p:cNvSpPr/>
          <p:nvPr/>
        </p:nvSpPr>
        <p:spPr>
          <a:xfrm flipH="false" flipV="false" rot="0">
            <a:off x="17259300" y="8066530"/>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8" id="8"/>
          <p:cNvSpPr/>
          <p:nvPr/>
        </p:nvSpPr>
        <p:spPr>
          <a:xfrm flipH="false" flipV="false" rot="0">
            <a:off x="1967717" y="838200"/>
            <a:ext cx="11858184" cy="8420100"/>
          </a:xfrm>
          <a:custGeom>
            <a:avLst/>
            <a:gdLst/>
            <a:ahLst/>
            <a:cxnLst/>
            <a:rect r="r" b="b" t="t" l="l"/>
            <a:pathLst>
              <a:path h="8420100" w="11858184">
                <a:moveTo>
                  <a:pt x="0" y="0"/>
                </a:moveTo>
                <a:lnTo>
                  <a:pt x="11858184" y="0"/>
                </a:lnTo>
                <a:lnTo>
                  <a:pt x="11858184" y="8420100"/>
                </a:lnTo>
                <a:lnTo>
                  <a:pt x="0" y="8420100"/>
                </a:lnTo>
                <a:lnTo>
                  <a:pt x="0" y="0"/>
                </a:lnTo>
                <a:close/>
              </a:path>
            </a:pathLst>
          </a:custGeom>
          <a:blipFill>
            <a:blip r:embed="rId3"/>
            <a:stretch>
              <a:fillRect l="0" t="-132663" r="-366695" b="-137043"/>
            </a:stretch>
          </a:blipFill>
        </p:spPr>
      </p:sp>
      <p:graphicFrame>
        <p:nvGraphicFramePr>
          <p:cNvPr name="Table 9" id="9"/>
          <p:cNvGraphicFramePr>
            <a:graphicFrameLocks noGrp="true"/>
          </p:cNvGraphicFramePr>
          <p:nvPr/>
        </p:nvGraphicFramePr>
        <p:xfrm>
          <a:off x="1967717" y="838200"/>
          <a:ext cx="14352566" cy="8402806"/>
        </p:xfrm>
        <a:graphic>
          <a:graphicData uri="http://schemas.openxmlformats.org/drawingml/2006/table">
            <a:tbl>
              <a:tblPr/>
              <a:tblGrid>
                <a:gridCol w="3277794"/>
                <a:gridCol w="11074772"/>
              </a:tblGrid>
              <a:tr h="1067426">
                <a:tc>
                  <a:txBody>
                    <a:bodyPr anchor="t" rtlCol="false"/>
                    <a:lstStyle/>
                    <a:p>
                      <a:pPr algn="ctr">
                        <a:lnSpc>
                          <a:spcPts val="3359"/>
                        </a:lnSpc>
                        <a:defRPr/>
                      </a:pPr>
                      <a:r>
                        <a:rPr lang="en-US" sz="2400">
                          <a:solidFill>
                            <a:srgbClr val="000000"/>
                          </a:solidFill>
                          <a:latin typeface="Roboto Bold"/>
                          <a:ea typeface="Roboto Bold"/>
                          <a:cs typeface="Roboto Bold"/>
                          <a:sym typeface="Roboto Bold"/>
                        </a:rPr>
                        <a:t>VARIABLE</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D2E6"/>
                    </a:solidFill>
                  </a:tcPr>
                </a:tc>
                <a:tc>
                  <a:txBody>
                    <a:bodyPr anchor="t" rtlCol="false"/>
                    <a:lstStyle/>
                    <a:p>
                      <a:pPr algn="ctr">
                        <a:lnSpc>
                          <a:spcPts val="3359"/>
                        </a:lnSpc>
                        <a:defRPr/>
                      </a:pPr>
                      <a:r>
                        <a:rPr lang="en-US" sz="2400">
                          <a:solidFill>
                            <a:srgbClr val="000000"/>
                          </a:solidFill>
                          <a:latin typeface="Roboto Bold"/>
                          <a:ea typeface="Roboto Bold"/>
                          <a:cs typeface="Roboto Bold"/>
                          <a:sym typeface="Roboto Bold"/>
                        </a:rPr>
                        <a:t>DESCRIPTION</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B8D2E6"/>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Province</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province or state within the country where the data is recorded.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Country/Region</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country or region where the data is recorded.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Latitude</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latitude coordinate of the location where the data is recorded.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Longitude</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longitude coordinate of the location where the data is recorded.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Date</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date when the data was recorded.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Confirmed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number of confirmed COVID-19 cases recorded on the given date at the specified location.</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Deaths</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number of deaths due to COVID-19 recorded on the given date at the specified location.</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r h="916922">
                <a:tc>
                  <a:txBody>
                    <a:bodyPr anchor="t" rtlCol="false"/>
                    <a:lstStyle/>
                    <a:p>
                      <a:pPr algn="ctr">
                        <a:lnSpc>
                          <a:spcPts val="2520"/>
                        </a:lnSpc>
                        <a:defRPr/>
                      </a:pPr>
                      <a:r>
                        <a:rPr lang="en-US" sz="1800">
                          <a:solidFill>
                            <a:srgbClr val="000000"/>
                          </a:solidFill>
                          <a:latin typeface="Roboto"/>
                          <a:ea typeface="Roboto"/>
                          <a:cs typeface="Roboto"/>
                          <a:sym typeface="Roboto"/>
                        </a:rPr>
                        <a:t>Recovered</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E2EBF2"/>
                    </a:solidFill>
                  </a:tcPr>
                </a:tc>
                <a:tc>
                  <a:txBody>
                    <a:bodyPr anchor="t" rtlCol="false"/>
                    <a:lstStyle/>
                    <a:p>
                      <a:pPr algn="ctr">
                        <a:lnSpc>
                          <a:spcPts val="2520"/>
                        </a:lnSpc>
                        <a:defRPr/>
                      </a:pPr>
                      <a:r>
                        <a:rPr lang="en-US" sz="1800">
                          <a:solidFill>
                            <a:srgbClr val="000000"/>
                          </a:solidFill>
                          <a:latin typeface="Roboto"/>
                          <a:ea typeface="Roboto"/>
                          <a:cs typeface="Roboto"/>
                          <a:sym typeface="Roboto"/>
                        </a:rPr>
                        <a:t>The number of recovered COVID-19 cases recorded on the given date at the specified location.</a:t>
                      </a:r>
                      <a:endParaRPr lang="en-US" sz="1100"/>
                    </a:p>
                  </a:txBody>
                  <a:tcPr marL="190500" marR="190500" marT="190500" marB="190500" anchor="t">
                    <a:lnL cmpd="sng" algn="ctr" cap="flat" w="0">
                      <a:solidFill>
                        <a:srgbClr val="99ACFF"/>
                      </a:solidFill>
                      <a:prstDash val="solid"/>
                      <a:round/>
                      <a:headEnd type="none" w="med" len="med"/>
                      <a:tailEnd type="none" w="med" len="med"/>
                    </a:lnL>
                    <a:lnR cmpd="sng" algn="ctr" cap="flat" w="0">
                      <a:solidFill>
                        <a:srgbClr val="99ACFF"/>
                      </a:solidFill>
                      <a:prstDash val="solid"/>
                      <a:round/>
                      <a:headEnd type="none" w="med" len="med"/>
                      <a:tailEnd type="none" w="med" len="med"/>
                    </a:lnR>
                    <a:lnT cmpd="sng" algn="ctr" cap="flat" w="0">
                      <a:solidFill>
                        <a:srgbClr val="99ACFF"/>
                      </a:solidFill>
                      <a:prstDash val="solid"/>
                      <a:round/>
                      <a:headEnd type="none" w="med" len="med"/>
                      <a:tailEnd type="none" w="med" len="med"/>
                    </a:lnT>
                    <a:lnB cmpd="sng" algn="ctr" cap="flat" w="0">
                      <a:solidFill>
                        <a:srgbClr val="99ACFF"/>
                      </a:solidFill>
                      <a:prstDash val="solid"/>
                      <a:round/>
                      <a:headEnd type="none" w="med" len="med"/>
                      <a:tailEnd type="none" w="med" len="med"/>
                    </a:lnB>
                    <a:solidFill>
                      <a:srgbClr val="F6F9FB"/>
                    </a:solidFill>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3728900" y="9423120"/>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4" id="4"/>
          <p:cNvSpPr/>
          <p:nvPr/>
        </p:nvSpPr>
        <p:spPr>
          <a:xfrm flipH="false" flipV="false" rot="0">
            <a:off x="14974350" y="780573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5" id="5"/>
          <p:cNvSpPr/>
          <p:nvPr/>
        </p:nvSpPr>
        <p:spPr>
          <a:xfrm flipH="false" flipV="false" rot="0">
            <a:off x="-1786224" y="69518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6" id="6"/>
          <p:cNvSpPr/>
          <p:nvPr/>
        </p:nvSpPr>
        <p:spPr>
          <a:xfrm flipH="false" flipV="false" rot="0">
            <a:off x="-706811" y="9423120"/>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7" id="7"/>
          <p:cNvSpPr/>
          <p:nvPr/>
        </p:nvSpPr>
        <p:spPr>
          <a:xfrm flipH="false" flipV="false" rot="0">
            <a:off x="17600434" y="1962422"/>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8" id="8"/>
          <p:cNvSpPr/>
          <p:nvPr/>
        </p:nvSpPr>
        <p:spPr>
          <a:xfrm flipH="false" flipV="false" rot="0">
            <a:off x="9144000" y="-1248455"/>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TextBox 9" id="9"/>
          <p:cNvSpPr txBox="true"/>
          <p:nvPr/>
        </p:nvSpPr>
        <p:spPr>
          <a:xfrm rot="0">
            <a:off x="10263118" y="2471737"/>
            <a:ext cx="7167364" cy="4924425"/>
          </a:xfrm>
          <a:prstGeom prst="rect">
            <a:avLst/>
          </a:prstGeom>
        </p:spPr>
        <p:txBody>
          <a:bodyPr anchor="t" rtlCol="false" tIns="0" lIns="0" bIns="0" rIns="0">
            <a:spAutoFit/>
          </a:bodyPr>
          <a:lstStyle/>
          <a:p>
            <a:pPr algn="just">
              <a:lnSpc>
                <a:spcPts val="3296"/>
              </a:lnSpc>
            </a:pPr>
            <a:r>
              <a:rPr lang="en-US" sz="2746">
                <a:solidFill>
                  <a:srgbClr val="191919"/>
                </a:solidFill>
                <a:latin typeface="Roboto"/>
                <a:ea typeface="Roboto"/>
                <a:cs typeface="Roboto"/>
                <a:sym typeface="Roboto"/>
              </a:rPr>
              <a:t>This dataset provides daily records of the COVID-19 pandemic's progression across various provinces, countries, and regions worldwide. Each entry includes the geographic coordinates (latitude and longitude), the date of the record, and the counts of confirmed cases, deaths, and recoveries. This data is crucial for tracking the spread and impact of the virus over time and can be used for various analytical purposes, including trend analysis, forecasting, and resource allocation planning.</a:t>
            </a:r>
          </a:p>
        </p:txBody>
      </p:sp>
      <p:grpSp>
        <p:nvGrpSpPr>
          <p:cNvPr name="Group 10" id="10"/>
          <p:cNvGrpSpPr/>
          <p:nvPr/>
        </p:nvGrpSpPr>
        <p:grpSpPr>
          <a:xfrm rot="0">
            <a:off x="498726" y="2184155"/>
            <a:ext cx="9321989" cy="5918690"/>
            <a:chOff x="0" y="0"/>
            <a:chExt cx="12429319" cy="7891587"/>
          </a:xfrm>
        </p:grpSpPr>
        <p:sp>
          <p:nvSpPr>
            <p:cNvPr name="Freeform 11" id="11"/>
            <p:cNvSpPr/>
            <p:nvPr/>
          </p:nvSpPr>
          <p:spPr>
            <a:xfrm flipH="false" flipV="false" rot="0">
              <a:off x="0" y="0"/>
              <a:ext cx="12001072" cy="7891587"/>
            </a:xfrm>
            <a:custGeom>
              <a:avLst/>
              <a:gdLst/>
              <a:ahLst/>
              <a:cxnLst/>
              <a:rect r="r" b="b" t="t" l="l"/>
              <a:pathLst>
                <a:path h="7891587" w="12001072">
                  <a:moveTo>
                    <a:pt x="0" y="0"/>
                  </a:moveTo>
                  <a:lnTo>
                    <a:pt x="12001072" y="0"/>
                  </a:lnTo>
                  <a:lnTo>
                    <a:pt x="12001072" y="7891587"/>
                  </a:lnTo>
                  <a:lnTo>
                    <a:pt x="0" y="78915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791987" y="467539"/>
              <a:ext cx="1080509" cy="1042965"/>
            </a:xfrm>
            <a:custGeom>
              <a:avLst/>
              <a:gdLst/>
              <a:ahLst/>
              <a:cxnLst/>
              <a:rect r="r" b="b" t="t" l="l"/>
              <a:pathLst>
                <a:path h="1042965" w="1080509">
                  <a:moveTo>
                    <a:pt x="0" y="0"/>
                  </a:moveTo>
                  <a:lnTo>
                    <a:pt x="1080509" y="0"/>
                  </a:lnTo>
                  <a:lnTo>
                    <a:pt x="1080509" y="1042965"/>
                  </a:lnTo>
                  <a:lnTo>
                    <a:pt x="0" y="1042965"/>
                  </a:lnTo>
                  <a:lnTo>
                    <a:pt x="0" y="0"/>
                  </a:lnTo>
                  <a:close/>
                </a:path>
              </a:pathLst>
            </a:custGeom>
            <a:blipFill>
              <a:blip r:embed="rId8"/>
              <a:stretch>
                <a:fillRect l="0" t="0" r="0" b="0"/>
              </a:stretch>
            </a:blipFill>
          </p:spPr>
        </p:sp>
        <p:sp>
          <p:nvSpPr>
            <p:cNvPr name="Freeform 13" id="13"/>
            <p:cNvSpPr/>
            <p:nvPr/>
          </p:nvSpPr>
          <p:spPr>
            <a:xfrm flipH="false" flipV="false" rot="0">
              <a:off x="2050284" y="4881649"/>
              <a:ext cx="1080509" cy="1042965"/>
            </a:xfrm>
            <a:custGeom>
              <a:avLst/>
              <a:gdLst/>
              <a:ahLst/>
              <a:cxnLst/>
              <a:rect r="r" b="b" t="t" l="l"/>
              <a:pathLst>
                <a:path h="1042965" w="1080509">
                  <a:moveTo>
                    <a:pt x="0" y="0"/>
                  </a:moveTo>
                  <a:lnTo>
                    <a:pt x="1080509" y="0"/>
                  </a:lnTo>
                  <a:lnTo>
                    <a:pt x="1080509" y="1042964"/>
                  </a:lnTo>
                  <a:lnTo>
                    <a:pt x="0" y="1042964"/>
                  </a:lnTo>
                  <a:lnTo>
                    <a:pt x="0" y="0"/>
                  </a:lnTo>
                  <a:close/>
                </a:path>
              </a:pathLst>
            </a:custGeom>
            <a:blipFill>
              <a:blip r:embed="rId8"/>
              <a:stretch>
                <a:fillRect l="0" t="0" r="0" b="0"/>
              </a:stretch>
            </a:blipFill>
          </p:spPr>
        </p:sp>
        <p:sp>
          <p:nvSpPr>
            <p:cNvPr name="Freeform 14" id="14"/>
            <p:cNvSpPr/>
            <p:nvPr/>
          </p:nvSpPr>
          <p:spPr>
            <a:xfrm flipH="false" flipV="false" rot="0">
              <a:off x="6253084" y="3838684"/>
              <a:ext cx="1080509" cy="1042965"/>
            </a:xfrm>
            <a:custGeom>
              <a:avLst/>
              <a:gdLst/>
              <a:ahLst/>
              <a:cxnLst/>
              <a:rect r="r" b="b" t="t" l="l"/>
              <a:pathLst>
                <a:path h="1042965" w="1080509">
                  <a:moveTo>
                    <a:pt x="0" y="0"/>
                  </a:moveTo>
                  <a:lnTo>
                    <a:pt x="1080509" y="0"/>
                  </a:lnTo>
                  <a:lnTo>
                    <a:pt x="1080509" y="1042965"/>
                  </a:lnTo>
                  <a:lnTo>
                    <a:pt x="0" y="1042965"/>
                  </a:lnTo>
                  <a:lnTo>
                    <a:pt x="0" y="0"/>
                  </a:lnTo>
                  <a:close/>
                </a:path>
              </a:pathLst>
            </a:custGeom>
            <a:blipFill>
              <a:blip r:embed="rId8"/>
              <a:stretch>
                <a:fillRect l="0" t="0" r="0" b="0"/>
              </a:stretch>
            </a:blipFill>
          </p:spPr>
        </p:sp>
        <p:sp>
          <p:nvSpPr>
            <p:cNvPr name="Freeform 15" id="15"/>
            <p:cNvSpPr/>
            <p:nvPr/>
          </p:nvSpPr>
          <p:spPr>
            <a:xfrm flipH="false" flipV="false" rot="0">
              <a:off x="6502397" y="2309883"/>
              <a:ext cx="1080509" cy="1042965"/>
            </a:xfrm>
            <a:custGeom>
              <a:avLst/>
              <a:gdLst/>
              <a:ahLst/>
              <a:cxnLst/>
              <a:rect r="r" b="b" t="t" l="l"/>
              <a:pathLst>
                <a:path h="1042965" w="1080509">
                  <a:moveTo>
                    <a:pt x="0" y="0"/>
                  </a:moveTo>
                  <a:lnTo>
                    <a:pt x="1080510" y="0"/>
                  </a:lnTo>
                  <a:lnTo>
                    <a:pt x="1080510" y="1042964"/>
                  </a:lnTo>
                  <a:lnTo>
                    <a:pt x="0" y="1042964"/>
                  </a:lnTo>
                  <a:lnTo>
                    <a:pt x="0" y="0"/>
                  </a:lnTo>
                  <a:close/>
                </a:path>
              </a:pathLst>
            </a:custGeom>
            <a:blipFill>
              <a:blip r:embed="rId8"/>
              <a:stretch>
                <a:fillRect l="0" t="0" r="0" b="0"/>
              </a:stretch>
            </a:blipFill>
          </p:spPr>
        </p:sp>
        <p:sp>
          <p:nvSpPr>
            <p:cNvPr name="Freeform 16" id="16"/>
            <p:cNvSpPr/>
            <p:nvPr/>
          </p:nvSpPr>
          <p:spPr>
            <a:xfrm flipH="false" flipV="false" rot="0">
              <a:off x="4634339" y="691354"/>
              <a:ext cx="1080509" cy="1042965"/>
            </a:xfrm>
            <a:custGeom>
              <a:avLst/>
              <a:gdLst/>
              <a:ahLst/>
              <a:cxnLst/>
              <a:rect r="r" b="b" t="t" l="l"/>
              <a:pathLst>
                <a:path h="1042965" w="1080509">
                  <a:moveTo>
                    <a:pt x="0" y="0"/>
                  </a:moveTo>
                  <a:lnTo>
                    <a:pt x="1080509" y="0"/>
                  </a:lnTo>
                  <a:lnTo>
                    <a:pt x="1080509" y="1042965"/>
                  </a:lnTo>
                  <a:lnTo>
                    <a:pt x="0" y="1042965"/>
                  </a:lnTo>
                  <a:lnTo>
                    <a:pt x="0" y="0"/>
                  </a:lnTo>
                  <a:close/>
                </a:path>
              </a:pathLst>
            </a:custGeom>
            <a:blipFill>
              <a:blip r:embed="rId8"/>
              <a:stretch>
                <a:fillRect l="0" t="0" r="0" b="0"/>
              </a:stretch>
            </a:blipFill>
          </p:spPr>
        </p:sp>
        <p:sp>
          <p:nvSpPr>
            <p:cNvPr name="Freeform 17" id="17"/>
            <p:cNvSpPr/>
            <p:nvPr/>
          </p:nvSpPr>
          <p:spPr>
            <a:xfrm flipH="false" flipV="false" rot="0">
              <a:off x="688518" y="2605985"/>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18" id="18"/>
            <p:cNvSpPr/>
            <p:nvPr/>
          </p:nvSpPr>
          <p:spPr>
            <a:xfrm flipH="false" flipV="false" rot="0">
              <a:off x="2590539" y="6798575"/>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19" id="19"/>
            <p:cNvSpPr/>
            <p:nvPr/>
          </p:nvSpPr>
          <p:spPr>
            <a:xfrm flipH="false" flipV="false" rot="0">
              <a:off x="8004618" y="1462743"/>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20" id="20"/>
            <p:cNvSpPr/>
            <p:nvPr/>
          </p:nvSpPr>
          <p:spPr>
            <a:xfrm flipH="false" flipV="false" rot="0">
              <a:off x="4668931" y="3477409"/>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21" id="21"/>
            <p:cNvSpPr/>
            <p:nvPr/>
          </p:nvSpPr>
          <p:spPr>
            <a:xfrm flipH="false" flipV="false" rot="0">
              <a:off x="7038746" y="4570421"/>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22" id="22"/>
            <p:cNvSpPr/>
            <p:nvPr/>
          </p:nvSpPr>
          <p:spPr>
            <a:xfrm flipH="false" flipV="false" rot="0">
              <a:off x="10912751" y="666330"/>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23" id="23"/>
            <p:cNvSpPr/>
            <p:nvPr/>
          </p:nvSpPr>
          <p:spPr>
            <a:xfrm flipH="false" flipV="false" rot="0">
              <a:off x="10368591" y="1763377"/>
              <a:ext cx="1088321" cy="1093012"/>
            </a:xfrm>
            <a:custGeom>
              <a:avLst/>
              <a:gdLst/>
              <a:ahLst/>
              <a:cxnLst/>
              <a:rect r="r" b="b" t="t" l="l"/>
              <a:pathLst>
                <a:path h="1093012" w="1088321">
                  <a:moveTo>
                    <a:pt x="0" y="0"/>
                  </a:moveTo>
                  <a:lnTo>
                    <a:pt x="1088321" y="0"/>
                  </a:lnTo>
                  <a:lnTo>
                    <a:pt x="1088321" y="1093012"/>
                  </a:lnTo>
                  <a:lnTo>
                    <a:pt x="0" y="1093012"/>
                  </a:lnTo>
                  <a:lnTo>
                    <a:pt x="0" y="0"/>
                  </a:lnTo>
                  <a:close/>
                </a:path>
              </a:pathLst>
            </a:custGeom>
            <a:blipFill>
              <a:blip r:embed="rId9"/>
              <a:stretch>
                <a:fillRect l="0" t="-69" r="0" b="-69"/>
              </a:stretch>
            </a:blipFill>
          </p:spPr>
        </p:sp>
        <p:sp>
          <p:nvSpPr>
            <p:cNvPr name="Freeform 24" id="24"/>
            <p:cNvSpPr/>
            <p:nvPr/>
          </p:nvSpPr>
          <p:spPr>
            <a:xfrm flipH="false" flipV="false" rot="0">
              <a:off x="8759638" y="3152491"/>
              <a:ext cx="1088321" cy="1093012"/>
            </a:xfrm>
            <a:custGeom>
              <a:avLst/>
              <a:gdLst/>
              <a:ahLst/>
              <a:cxnLst/>
              <a:rect r="r" b="b" t="t" l="l"/>
              <a:pathLst>
                <a:path h="1093012" w="1088321">
                  <a:moveTo>
                    <a:pt x="0" y="0"/>
                  </a:moveTo>
                  <a:lnTo>
                    <a:pt x="1088321" y="0"/>
                  </a:lnTo>
                  <a:lnTo>
                    <a:pt x="1088321" y="1093013"/>
                  </a:lnTo>
                  <a:lnTo>
                    <a:pt x="0" y="1093013"/>
                  </a:lnTo>
                  <a:lnTo>
                    <a:pt x="0" y="0"/>
                  </a:lnTo>
                  <a:close/>
                </a:path>
              </a:pathLst>
            </a:custGeom>
            <a:blipFill>
              <a:blip r:embed="rId9"/>
              <a:stretch>
                <a:fillRect l="0" t="-69" r="0" b="-69"/>
              </a:stretch>
            </a:blipFill>
          </p:spPr>
        </p:sp>
        <p:sp>
          <p:nvSpPr>
            <p:cNvPr name="Freeform 25" id="25"/>
            <p:cNvSpPr/>
            <p:nvPr/>
          </p:nvSpPr>
          <p:spPr>
            <a:xfrm flipH="false" flipV="false" rot="0">
              <a:off x="11348809" y="5924613"/>
              <a:ext cx="1080509" cy="1042965"/>
            </a:xfrm>
            <a:custGeom>
              <a:avLst/>
              <a:gdLst/>
              <a:ahLst/>
              <a:cxnLst/>
              <a:rect r="r" b="b" t="t" l="l"/>
              <a:pathLst>
                <a:path h="1042965" w="1080509">
                  <a:moveTo>
                    <a:pt x="0" y="0"/>
                  </a:moveTo>
                  <a:lnTo>
                    <a:pt x="1080510" y="0"/>
                  </a:lnTo>
                  <a:lnTo>
                    <a:pt x="1080510" y="1042965"/>
                  </a:lnTo>
                  <a:lnTo>
                    <a:pt x="0" y="1042965"/>
                  </a:lnTo>
                  <a:lnTo>
                    <a:pt x="0" y="0"/>
                  </a:lnTo>
                  <a:close/>
                </a:path>
              </a:pathLst>
            </a:custGeom>
            <a:blipFill>
              <a:blip r:embed="rId8"/>
              <a:stretch>
                <a:fillRect l="0" t="0" r="0" b="0"/>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643900" y="-229514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4" id="4"/>
          <p:cNvSpPr/>
          <p:nvPr/>
        </p:nvSpPr>
        <p:spPr>
          <a:xfrm flipH="false" flipV="false" rot="0">
            <a:off x="7970376" y="9018802"/>
            <a:ext cx="2347272" cy="2290748"/>
          </a:xfrm>
          <a:custGeom>
            <a:avLst/>
            <a:gdLst/>
            <a:ahLst/>
            <a:cxnLst/>
            <a:rect r="r" b="b" t="t" l="l"/>
            <a:pathLst>
              <a:path h="2290748" w="2347272">
                <a:moveTo>
                  <a:pt x="0" y="0"/>
                </a:moveTo>
                <a:lnTo>
                  <a:pt x="2347272" y="0"/>
                </a:lnTo>
                <a:lnTo>
                  <a:pt x="2347272" y="2290748"/>
                </a:lnTo>
                <a:lnTo>
                  <a:pt x="0" y="2290748"/>
                </a:lnTo>
                <a:lnTo>
                  <a:pt x="0" y="0"/>
                </a:lnTo>
                <a:close/>
              </a:path>
            </a:pathLst>
          </a:custGeom>
          <a:blipFill>
            <a:blip r:embed="rId4"/>
            <a:stretch>
              <a:fillRect l="0" t="0" r="0" b="0"/>
            </a:stretch>
          </a:blipFill>
        </p:spPr>
      </p:sp>
      <p:sp>
        <p:nvSpPr>
          <p:cNvPr name="Freeform 5" id="5"/>
          <p:cNvSpPr/>
          <p:nvPr/>
        </p:nvSpPr>
        <p:spPr>
          <a:xfrm flipH="false" flipV="false" rot="0">
            <a:off x="14467450" y="-1118998"/>
            <a:ext cx="3820548" cy="3728552"/>
          </a:xfrm>
          <a:custGeom>
            <a:avLst/>
            <a:gdLst/>
            <a:ahLst/>
            <a:cxnLst/>
            <a:rect r="r" b="b" t="t" l="l"/>
            <a:pathLst>
              <a:path h="3728552" w="3820548">
                <a:moveTo>
                  <a:pt x="0" y="0"/>
                </a:moveTo>
                <a:lnTo>
                  <a:pt x="3820548" y="0"/>
                </a:lnTo>
                <a:lnTo>
                  <a:pt x="3820548" y="3728552"/>
                </a:lnTo>
                <a:lnTo>
                  <a:pt x="0" y="3728552"/>
                </a:lnTo>
                <a:lnTo>
                  <a:pt x="0" y="0"/>
                </a:lnTo>
                <a:close/>
              </a:path>
            </a:pathLst>
          </a:custGeom>
          <a:blipFill>
            <a:blip r:embed="rId4"/>
            <a:stretch>
              <a:fillRect l="0" t="0" r="0" b="0"/>
            </a:stretch>
          </a:blipFill>
        </p:spPr>
      </p:sp>
      <p:sp>
        <p:nvSpPr>
          <p:cNvPr name="Freeform 6" id="6"/>
          <p:cNvSpPr/>
          <p:nvPr/>
        </p:nvSpPr>
        <p:spPr>
          <a:xfrm flipH="false" flipV="false" rot="0">
            <a:off x="15858958" y="540335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Freeform 7" id="7"/>
          <p:cNvSpPr/>
          <p:nvPr/>
        </p:nvSpPr>
        <p:spPr>
          <a:xfrm flipH="false" flipV="false" rot="0">
            <a:off x="-967104" y="3249050"/>
            <a:ext cx="2299282" cy="2290750"/>
          </a:xfrm>
          <a:custGeom>
            <a:avLst/>
            <a:gdLst/>
            <a:ahLst/>
            <a:cxnLst/>
            <a:rect r="r" b="b" t="t" l="l"/>
            <a:pathLst>
              <a:path h="2290750" w="2299282">
                <a:moveTo>
                  <a:pt x="0" y="0"/>
                </a:moveTo>
                <a:lnTo>
                  <a:pt x="2299282" y="0"/>
                </a:lnTo>
                <a:lnTo>
                  <a:pt x="2299282" y="2290750"/>
                </a:lnTo>
                <a:lnTo>
                  <a:pt x="0" y="2290750"/>
                </a:lnTo>
                <a:lnTo>
                  <a:pt x="0" y="0"/>
                </a:lnTo>
                <a:close/>
              </a:path>
            </a:pathLst>
          </a:custGeom>
          <a:blipFill>
            <a:blip r:embed="rId5"/>
            <a:stretch>
              <a:fillRect l="0" t="0" r="0" b="0"/>
            </a:stretch>
          </a:blipFill>
        </p:spPr>
      </p:sp>
      <p:sp>
        <p:nvSpPr>
          <p:cNvPr name="Freeform 8" id="8"/>
          <p:cNvSpPr/>
          <p:nvPr/>
        </p:nvSpPr>
        <p:spPr>
          <a:xfrm flipH="false" flipV="false" rot="0">
            <a:off x="934308" y="8299900"/>
            <a:ext cx="3742432" cy="3728550"/>
          </a:xfrm>
          <a:custGeom>
            <a:avLst/>
            <a:gdLst/>
            <a:ahLst/>
            <a:cxnLst/>
            <a:rect r="r" b="b" t="t" l="l"/>
            <a:pathLst>
              <a:path h="3728550" w="3742432">
                <a:moveTo>
                  <a:pt x="0" y="0"/>
                </a:moveTo>
                <a:lnTo>
                  <a:pt x="3742432" y="0"/>
                </a:lnTo>
                <a:lnTo>
                  <a:pt x="3742432" y="3728550"/>
                </a:lnTo>
                <a:lnTo>
                  <a:pt x="0" y="3728550"/>
                </a:lnTo>
                <a:lnTo>
                  <a:pt x="0" y="0"/>
                </a:lnTo>
                <a:close/>
              </a:path>
            </a:pathLst>
          </a:custGeom>
          <a:blipFill>
            <a:blip r:embed="rId5"/>
            <a:stretch>
              <a:fillRect l="0" t="0" r="0" b="0"/>
            </a:stretch>
          </a:blipFill>
        </p:spPr>
      </p:sp>
      <p:sp>
        <p:nvSpPr>
          <p:cNvPr name="TextBox 9" id="9"/>
          <p:cNvSpPr txBox="true"/>
          <p:nvPr/>
        </p:nvSpPr>
        <p:spPr>
          <a:xfrm rot="0">
            <a:off x="3288012" y="4260350"/>
            <a:ext cx="11712000" cy="36671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EXPLORATORY DATA ANALYSIS</a:t>
            </a:r>
          </a:p>
        </p:txBody>
      </p:sp>
      <p:sp>
        <p:nvSpPr>
          <p:cNvPr name="TextBox 10" id="10"/>
          <p:cNvSpPr txBox="true"/>
          <p:nvPr/>
        </p:nvSpPr>
        <p:spPr>
          <a:xfrm rot="0">
            <a:off x="8117925" y="2059125"/>
            <a:ext cx="2052150" cy="1838325"/>
          </a:xfrm>
          <a:prstGeom prst="rect">
            <a:avLst/>
          </a:prstGeom>
        </p:spPr>
        <p:txBody>
          <a:bodyPr anchor="t" rtlCol="false" tIns="0" lIns="0" bIns="0" rIns="0">
            <a:spAutoFit/>
          </a:bodyPr>
          <a:lstStyle/>
          <a:p>
            <a:pPr algn="ctr">
              <a:lnSpc>
                <a:spcPts val="14400"/>
              </a:lnSpc>
            </a:pPr>
            <a:r>
              <a:rPr lang="en-US" sz="12000">
                <a:solidFill>
                  <a:srgbClr val="191919"/>
                </a:solidFill>
                <a:latin typeface="Roboto"/>
                <a:ea typeface="Roboto"/>
                <a:cs typeface="Roboto"/>
                <a:sym typeface="Roboto"/>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5D0E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35674" y="890038"/>
            <a:ext cx="2284950" cy="2229926"/>
          </a:xfrm>
          <a:custGeom>
            <a:avLst/>
            <a:gdLst/>
            <a:ahLst/>
            <a:cxnLst/>
            <a:rect r="r" b="b" t="t" l="l"/>
            <a:pathLst>
              <a:path h="2229926" w="2284950">
                <a:moveTo>
                  <a:pt x="0" y="0"/>
                </a:moveTo>
                <a:lnTo>
                  <a:pt x="2284950" y="0"/>
                </a:lnTo>
                <a:lnTo>
                  <a:pt x="2284950" y="2229926"/>
                </a:lnTo>
                <a:lnTo>
                  <a:pt x="0" y="2229926"/>
                </a:lnTo>
                <a:lnTo>
                  <a:pt x="0" y="0"/>
                </a:lnTo>
                <a:close/>
              </a:path>
            </a:pathLst>
          </a:custGeom>
          <a:blipFill>
            <a:blip r:embed="rId4"/>
            <a:stretch>
              <a:fillRect l="0" t="0" r="0" b="0"/>
            </a:stretch>
          </a:blipFill>
        </p:spPr>
      </p:sp>
      <p:sp>
        <p:nvSpPr>
          <p:cNvPr name="Freeform 4" id="4"/>
          <p:cNvSpPr/>
          <p:nvPr/>
        </p:nvSpPr>
        <p:spPr>
          <a:xfrm flipH="false" flipV="false" rot="0">
            <a:off x="16660650" y="8546020"/>
            <a:ext cx="1375100" cy="1341968"/>
          </a:xfrm>
          <a:custGeom>
            <a:avLst/>
            <a:gdLst/>
            <a:ahLst/>
            <a:cxnLst/>
            <a:rect r="r" b="b" t="t" l="l"/>
            <a:pathLst>
              <a:path h="1341968" w="1375100">
                <a:moveTo>
                  <a:pt x="0" y="0"/>
                </a:moveTo>
                <a:lnTo>
                  <a:pt x="1375100" y="0"/>
                </a:lnTo>
                <a:lnTo>
                  <a:pt x="1375100" y="1341968"/>
                </a:lnTo>
                <a:lnTo>
                  <a:pt x="0" y="1341968"/>
                </a:lnTo>
                <a:lnTo>
                  <a:pt x="0" y="0"/>
                </a:lnTo>
                <a:close/>
              </a:path>
            </a:pathLst>
          </a:custGeom>
          <a:blipFill>
            <a:blip r:embed="rId4"/>
            <a:stretch>
              <a:fillRect l="0" t="-1" r="0" b="-1"/>
            </a:stretch>
          </a:blipFill>
        </p:spPr>
      </p:sp>
      <p:sp>
        <p:nvSpPr>
          <p:cNvPr name="Freeform 5" id="5"/>
          <p:cNvSpPr/>
          <p:nvPr/>
        </p:nvSpPr>
        <p:spPr>
          <a:xfrm flipH="false" flipV="false" rot="0">
            <a:off x="4972784" y="930647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6" id="6"/>
          <p:cNvSpPr/>
          <p:nvPr/>
        </p:nvSpPr>
        <p:spPr>
          <a:xfrm flipH="false" flipV="false" rot="0">
            <a:off x="-436768" y="5533946"/>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7" id="7"/>
          <p:cNvSpPr/>
          <p:nvPr/>
        </p:nvSpPr>
        <p:spPr>
          <a:xfrm flipH="false" flipV="false" rot="0">
            <a:off x="17152334" y="2467224"/>
            <a:ext cx="2238236" cy="2229930"/>
          </a:xfrm>
          <a:custGeom>
            <a:avLst/>
            <a:gdLst/>
            <a:ahLst/>
            <a:cxnLst/>
            <a:rect r="r" b="b" t="t" l="l"/>
            <a:pathLst>
              <a:path h="2229930" w="2238236">
                <a:moveTo>
                  <a:pt x="0" y="0"/>
                </a:moveTo>
                <a:lnTo>
                  <a:pt x="2238236" y="0"/>
                </a:lnTo>
                <a:lnTo>
                  <a:pt x="2238236" y="2229930"/>
                </a:lnTo>
                <a:lnTo>
                  <a:pt x="0" y="2229930"/>
                </a:lnTo>
                <a:lnTo>
                  <a:pt x="0" y="0"/>
                </a:lnTo>
                <a:close/>
              </a:path>
            </a:pathLst>
          </a:custGeom>
          <a:blipFill>
            <a:blip r:embed="rId5"/>
            <a:stretch>
              <a:fillRect l="0" t="0" r="0" b="0"/>
            </a:stretch>
          </a:blipFill>
        </p:spPr>
      </p:sp>
      <p:sp>
        <p:nvSpPr>
          <p:cNvPr name="Freeform 8" id="8"/>
          <p:cNvSpPr/>
          <p:nvPr/>
        </p:nvSpPr>
        <p:spPr>
          <a:xfrm flipH="false" flipV="false" rot="0">
            <a:off x="14328532" y="-612004"/>
            <a:ext cx="1375132" cy="1370028"/>
          </a:xfrm>
          <a:custGeom>
            <a:avLst/>
            <a:gdLst/>
            <a:ahLst/>
            <a:cxnLst/>
            <a:rect r="r" b="b" t="t" l="l"/>
            <a:pathLst>
              <a:path h="1370028" w="1375132">
                <a:moveTo>
                  <a:pt x="0" y="0"/>
                </a:moveTo>
                <a:lnTo>
                  <a:pt x="1375132" y="0"/>
                </a:lnTo>
                <a:lnTo>
                  <a:pt x="1375132" y="1370028"/>
                </a:lnTo>
                <a:lnTo>
                  <a:pt x="0" y="1370028"/>
                </a:lnTo>
                <a:lnTo>
                  <a:pt x="0" y="0"/>
                </a:lnTo>
                <a:close/>
              </a:path>
            </a:pathLst>
          </a:custGeom>
          <a:blipFill>
            <a:blip r:embed="rId5"/>
            <a:stretch>
              <a:fillRect l="0" t="0" r="0" b="0"/>
            </a:stretch>
          </a:blipFill>
        </p:spPr>
      </p:sp>
      <p:sp>
        <p:nvSpPr>
          <p:cNvPr name="Freeform 9" id="9"/>
          <p:cNvSpPr/>
          <p:nvPr/>
        </p:nvSpPr>
        <p:spPr>
          <a:xfrm flipH="false" flipV="false" rot="0">
            <a:off x="1641542" y="6903974"/>
            <a:ext cx="15004916" cy="1472114"/>
          </a:xfrm>
          <a:custGeom>
            <a:avLst/>
            <a:gdLst/>
            <a:ahLst/>
            <a:cxnLst/>
            <a:rect r="r" b="b" t="t" l="l"/>
            <a:pathLst>
              <a:path h="1472114" w="15004916">
                <a:moveTo>
                  <a:pt x="0" y="0"/>
                </a:moveTo>
                <a:lnTo>
                  <a:pt x="15004916" y="0"/>
                </a:lnTo>
                <a:lnTo>
                  <a:pt x="15004916" y="1472114"/>
                </a:lnTo>
                <a:lnTo>
                  <a:pt x="0" y="1472114"/>
                </a:lnTo>
                <a:lnTo>
                  <a:pt x="0" y="0"/>
                </a:lnTo>
                <a:close/>
              </a:path>
            </a:pathLst>
          </a:custGeom>
          <a:blipFill>
            <a:blip r:embed="rId6"/>
            <a:stretch>
              <a:fillRect l="0" t="0" r="0" b="0"/>
            </a:stretch>
          </a:blipFill>
        </p:spPr>
      </p:sp>
      <p:sp>
        <p:nvSpPr>
          <p:cNvPr name="TextBox 10" id="10"/>
          <p:cNvSpPr txBox="true"/>
          <p:nvPr/>
        </p:nvSpPr>
        <p:spPr>
          <a:xfrm rot="0">
            <a:off x="5798681" y="2410074"/>
            <a:ext cx="6690637" cy="3571875"/>
          </a:xfrm>
          <a:prstGeom prst="rect">
            <a:avLst/>
          </a:prstGeom>
        </p:spPr>
        <p:txBody>
          <a:bodyPr anchor="t" rtlCol="false" tIns="0" lIns="0" bIns="0" rIns="0">
            <a:spAutoFit/>
          </a:bodyPr>
          <a:lstStyle/>
          <a:p>
            <a:pPr algn="l">
              <a:lnSpc>
                <a:spcPts val="3119"/>
              </a:lnSpc>
            </a:pPr>
            <a:r>
              <a:rPr lang="en-US" sz="2599">
                <a:solidFill>
                  <a:srgbClr val="191919"/>
                </a:solidFill>
                <a:latin typeface="Consolas"/>
                <a:ea typeface="Consolas"/>
                <a:cs typeface="Consolas"/>
                <a:sym typeface="Consolas"/>
              </a:rPr>
              <a:t>SELECT * FROM [Corona Virus Dataset]</a:t>
            </a:r>
          </a:p>
          <a:p>
            <a:pPr algn="l">
              <a:lnSpc>
                <a:spcPts val="3119"/>
              </a:lnSpc>
            </a:pPr>
            <a:r>
              <a:rPr lang="en-US" sz="2599">
                <a:solidFill>
                  <a:srgbClr val="191919"/>
                </a:solidFill>
                <a:latin typeface="Consolas"/>
                <a:ea typeface="Consolas"/>
                <a:cs typeface="Consolas"/>
                <a:sym typeface="Consolas"/>
              </a:rPr>
              <a:t>WHERE Province IS NULL OR </a:t>
            </a:r>
          </a:p>
          <a:p>
            <a:pPr algn="l">
              <a:lnSpc>
                <a:spcPts val="3119"/>
              </a:lnSpc>
            </a:pPr>
            <a:r>
              <a:rPr lang="en-US" sz="2599">
                <a:solidFill>
                  <a:srgbClr val="191919"/>
                </a:solidFill>
                <a:latin typeface="Consolas"/>
                <a:ea typeface="Consolas"/>
                <a:cs typeface="Consolas"/>
                <a:sym typeface="Consolas"/>
              </a:rPr>
              <a:t>     Country_Region IS NULL OR </a:t>
            </a:r>
          </a:p>
          <a:p>
            <a:pPr algn="l">
              <a:lnSpc>
                <a:spcPts val="3119"/>
              </a:lnSpc>
            </a:pPr>
            <a:r>
              <a:rPr lang="en-US" sz="2599">
                <a:solidFill>
                  <a:srgbClr val="191919"/>
                </a:solidFill>
                <a:latin typeface="Consolas"/>
                <a:ea typeface="Consolas"/>
                <a:cs typeface="Consolas"/>
                <a:sym typeface="Consolas"/>
              </a:rPr>
              <a:t>     Latitude IS NULL OR </a:t>
            </a:r>
          </a:p>
          <a:p>
            <a:pPr algn="l">
              <a:lnSpc>
                <a:spcPts val="3119"/>
              </a:lnSpc>
            </a:pPr>
            <a:r>
              <a:rPr lang="en-US" sz="2599">
                <a:solidFill>
                  <a:srgbClr val="191919"/>
                </a:solidFill>
                <a:latin typeface="Consolas"/>
                <a:ea typeface="Consolas"/>
                <a:cs typeface="Consolas"/>
                <a:sym typeface="Consolas"/>
              </a:rPr>
              <a:t>     Longitude IS NULL OR </a:t>
            </a:r>
          </a:p>
          <a:p>
            <a:pPr algn="l">
              <a:lnSpc>
                <a:spcPts val="3119"/>
              </a:lnSpc>
            </a:pPr>
            <a:r>
              <a:rPr lang="en-US" sz="2599">
                <a:solidFill>
                  <a:srgbClr val="191919"/>
                </a:solidFill>
                <a:latin typeface="Consolas"/>
                <a:ea typeface="Consolas"/>
                <a:cs typeface="Consolas"/>
                <a:sym typeface="Consolas"/>
              </a:rPr>
              <a:t>     Date IS NULL OR </a:t>
            </a:r>
          </a:p>
          <a:p>
            <a:pPr algn="l">
              <a:lnSpc>
                <a:spcPts val="3119"/>
              </a:lnSpc>
            </a:pPr>
            <a:r>
              <a:rPr lang="en-US" sz="2599">
                <a:solidFill>
                  <a:srgbClr val="191919"/>
                </a:solidFill>
                <a:latin typeface="Consolas"/>
                <a:ea typeface="Consolas"/>
                <a:cs typeface="Consolas"/>
                <a:sym typeface="Consolas"/>
              </a:rPr>
              <a:t>     Confirmed IS NULL OR </a:t>
            </a:r>
          </a:p>
          <a:p>
            <a:pPr algn="l">
              <a:lnSpc>
                <a:spcPts val="3119"/>
              </a:lnSpc>
            </a:pPr>
            <a:r>
              <a:rPr lang="en-US" sz="2599">
                <a:solidFill>
                  <a:srgbClr val="191919"/>
                </a:solidFill>
                <a:latin typeface="Consolas"/>
                <a:ea typeface="Consolas"/>
                <a:cs typeface="Consolas"/>
                <a:sym typeface="Consolas"/>
              </a:rPr>
              <a:t>     Deaths IS NULL OR </a:t>
            </a:r>
          </a:p>
          <a:p>
            <a:pPr algn="l">
              <a:lnSpc>
                <a:spcPts val="3119"/>
              </a:lnSpc>
            </a:pPr>
            <a:r>
              <a:rPr lang="en-US" sz="2599">
                <a:solidFill>
                  <a:srgbClr val="191919"/>
                </a:solidFill>
                <a:latin typeface="Consolas"/>
                <a:ea typeface="Consolas"/>
                <a:cs typeface="Consolas"/>
                <a:sym typeface="Consolas"/>
              </a:rPr>
              <a:t>     Recovered IS NULL;</a:t>
            </a:r>
          </a:p>
        </p:txBody>
      </p:sp>
      <p:sp>
        <p:nvSpPr>
          <p:cNvPr name="TextBox 11" id="11"/>
          <p:cNvSpPr txBox="true"/>
          <p:nvPr/>
        </p:nvSpPr>
        <p:spPr>
          <a:xfrm rot="0">
            <a:off x="1531425" y="870988"/>
            <a:ext cx="15225150" cy="933450"/>
          </a:xfrm>
          <a:prstGeom prst="rect">
            <a:avLst/>
          </a:prstGeom>
        </p:spPr>
        <p:txBody>
          <a:bodyPr anchor="t" rtlCol="false" tIns="0" lIns="0" bIns="0" rIns="0">
            <a:spAutoFit/>
          </a:bodyPr>
          <a:lstStyle/>
          <a:p>
            <a:pPr algn="ctr">
              <a:lnSpc>
                <a:spcPts val="7200"/>
              </a:lnSpc>
            </a:pPr>
            <a:r>
              <a:rPr lang="en-US" sz="6000">
                <a:solidFill>
                  <a:srgbClr val="191919"/>
                </a:solidFill>
                <a:latin typeface="Roboto"/>
                <a:ea typeface="Roboto"/>
                <a:cs typeface="Roboto"/>
                <a:sym typeface="Roboto"/>
              </a:rPr>
              <a:t>Q1. Write a code to check NULL values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DAGJ-hRyBOk</dc:identifier>
  <dcterms:modified xsi:type="dcterms:W3CDTF">2011-08-01T06:04:30Z</dcterms:modified>
  <cp:revision>1</cp:revision>
  <dc:title>Corona Virus Analysis</dc:title>
</cp:coreProperties>
</file>