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Arimo Bold" charset="1" panose="020B0704020202020204"/>
      <p:regular r:id="rId15"/>
    </p:embeddedFont>
    <p:embeddedFont>
      <p:font typeface="Arimo" charset="1" panose="020B0604020202020204"/>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 Id="rId6"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2.png" Type="http://schemas.openxmlformats.org/officeDocument/2006/relationships/image"/><Relationship Id="rId5" Target="http://www.linkedin.com/in/aditya-satheesan03" TargetMode="External" Type="http://schemas.openxmlformats.org/officeDocument/2006/relationships/hyperlink"/><Relationship Id="rId6" Target="../media/image13.png" Type="http://schemas.openxmlformats.org/officeDocument/2006/relationships/image"/><Relationship Id="rId7" Target="http://github.com/AdityaSatheesan03" TargetMode="External" Type="http://schemas.openxmlformats.org/officeDocument/2006/relationships/hyperlink"/><Relationship Id="rId8" Target="mailto:adityasatheesan@gmail.com"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867796" y="0"/>
            <a:ext cx="420204" cy="2077742"/>
            <a:chOff x="0" y="0"/>
            <a:chExt cx="560272" cy="2770322"/>
          </a:xfrm>
        </p:grpSpPr>
        <p:sp>
          <p:nvSpPr>
            <p:cNvPr name="Freeform 3" id="3"/>
            <p:cNvSpPr/>
            <p:nvPr/>
          </p:nvSpPr>
          <p:spPr>
            <a:xfrm flipH="false" flipV="false" rot="0">
              <a:off x="0" y="0"/>
              <a:ext cx="560324" cy="2770378"/>
            </a:xfrm>
            <a:custGeom>
              <a:avLst/>
              <a:gdLst/>
              <a:ahLst/>
              <a:cxnLst/>
              <a:rect r="r" b="b" t="t" l="l"/>
              <a:pathLst>
                <a:path h="2770378" w="560324">
                  <a:moveTo>
                    <a:pt x="0" y="0"/>
                  </a:moveTo>
                  <a:lnTo>
                    <a:pt x="560324" y="0"/>
                  </a:lnTo>
                  <a:lnTo>
                    <a:pt x="560324" y="2770378"/>
                  </a:lnTo>
                  <a:lnTo>
                    <a:pt x="0" y="2770378"/>
                  </a:lnTo>
                  <a:close/>
                </a:path>
              </a:pathLst>
            </a:custGeom>
            <a:solidFill>
              <a:srgbClr val="FF9E00"/>
            </a:solidFill>
          </p:spPr>
        </p:sp>
      </p:grpSp>
      <p:grpSp>
        <p:nvGrpSpPr>
          <p:cNvPr name="Group 4" id="4"/>
          <p:cNvGrpSpPr/>
          <p:nvPr/>
        </p:nvGrpSpPr>
        <p:grpSpPr>
          <a:xfrm rot="0">
            <a:off x="17867796" y="8171688"/>
            <a:ext cx="420204" cy="2196838"/>
            <a:chOff x="0" y="0"/>
            <a:chExt cx="560272" cy="2929118"/>
          </a:xfrm>
        </p:grpSpPr>
        <p:sp>
          <p:nvSpPr>
            <p:cNvPr name="Freeform 5" id="5"/>
            <p:cNvSpPr/>
            <p:nvPr/>
          </p:nvSpPr>
          <p:spPr>
            <a:xfrm flipH="false" flipV="false" rot="0">
              <a:off x="0" y="0"/>
              <a:ext cx="560324" cy="2929128"/>
            </a:xfrm>
            <a:custGeom>
              <a:avLst/>
              <a:gdLst/>
              <a:ahLst/>
              <a:cxnLst/>
              <a:rect r="r" b="b" t="t" l="l"/>
              <a:pathLst>
                <a:path h="2929128" w="560324">
                  <a:moveTo>
                    <a:pt x="0" y="0"/>
                  </a:moveTo>
                  <a:lnTo>
                    <a:pt x="560324" y="0"/>
                  </a:lnTo>
                  <a:lnTo>
                    <a:pt x="560324" y="2929128"/>
                  </a:lnTo>
                  <a:lnTo>
                    <a:pt x="0" y="2929128"/>
                  </a:lnTo>
                  <a:close/>
                </a:path>
              </a:pathLst>
            </a:custGeom>
            <a:solidFill>
              <a:srgbClr val="09B30D"/>
            </a:solidFill>
          </p:spPr>
        </p:sp>
      </p:grpSp>
      <p:sp>
        <p:nvSpPr>
          <p:cNvPr name="TextBox 6" id="6"/>
          <p:cNvSpPr txBox="true"/>
          <p:nvPr/>
        </p:nvSpPr>
        <p:spPr>
          <a:xfrm rot="0">
            <a:off x="9911445" y="2049167"/>
            <a:ext cx="7546274" cy="4943475"/>
          </a:xfrm>
          <a:prstGeom prst="rect">
            <a:avLst/>
          </a:prstGeom>
        </p:spPr>
        <p:txBody>
          <a:bodyPr anchor="t" rtlCol="false" tIns="0" lIns="0" bIns="0" rIns="0">
            <a:spAutoFit/>
          </a:bodyPr>
          <a:lstStyle/>
          <a:p>
            <a:pPr algn="ctr">
              <a:lnSpc>
                <a:spcPts val="9720"/>
              </a:lnSpc>
            </a:pPr>
            <a:r>
              <a:rPr lang="en-US" sz="8100">
                <a:solidFill>
                  <a:srgbClr val="404040"/>
                </a:solidFill>
                <a:latin typeface="Arimo Bold"/>
                <a:ea typeface="Arimo Bold"/>
                <a:cs typeface="Arimo Bold"/>
                <a:sym typeface="Arimo Bold"/>
              </a:rPr>
              <a:t>Analysis of India Election 2024 Data using Power BI </a:t>
            </a:r>
          </a:p>
        </p:txBody>
      </p:sp>
      <p:sp>
        <p:nvSpPr>
          <p:cNvPr name="Freeform 7" id="7"/>
          <p:cNvSpPr/>
          <p:nvPr/>
        </p:nvSpPr>
        <p:spPr>
          <a:xfrm flipH="false" flipV="false" rot="0">
            <a:off x="360105" y="435053"/>
            <a:ext cx="9141262" cy="9416893"/>
          </a:xfrm>
          <a:custGeom>
            <a:avLst/>
            <a:gdLst/>
            <a:ahLst/>
            <a:cxnLst/>
            <a:rect r="r" b="b" t="t" l="l"/>
            <a:pathLst>
              <a:path h="9416893" w="9141262">
                <a:moveTo>
                  <a:pt x="0" y="0"/>
                </a:moveTo>
                <a:lnTo>
                  <a:pt x="9141262" y="0"/>
                </a:lnTo>
                <a:lnTo>
                  <a:pt x="9141262" y="9416894"/>
                </a:lnTo>
                <a:lnTo>
                  <a:pt x="0" y="94168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11254492" y="7343013"/>
            <a:ext cx="5433417" cy="1628775"/>
          </a:xfrm>
          <a:prstGeom prst="rect">
            <a:avLst/>
          </a:prstGeom>
        </p:spPr>
        <p:txBody>
          <a:bodyPr anchor="t" rtlCol="false" tIns="0" lIns="0" bIns="0" rIns="0">
            <a:spAutoFit/>
          </a:bodyPr>
          <a:lstStyle/>
          <a:p>
            <a:pPr algn="ctr">
              <a:lnSpc>
                <a:spcPts val="4200"/>
              </a:lnSpc>
              <a:spcBef>
                <a:spcPct val="0"/>
              </a:spcBef>
            </a:pPr>
            <a:r>
              <a:rPr lang="en-US" sz="3500">
                <a:solidFill>
                  <a:srgbClr val="404040"/>
                </a:solidFill>
                <a:latin typeface="Arimo Bold"/>
                <a:ea typeface="Arimo Bold"/>
                <a:cs typeface="Arimo Bold"/>
                <a:sym typeface="Arimo Bold"/>
              </a:rPr>
              <a:t>Author: Aditya Satheesan</a:t>
            </a:r>
          </a:p>
          <a:p>
            <a:pPr algn="ctr">
              <a:lnSpc>
                <a:spcPts val="4200"/>
              </a:lnSpc>
              <a:spcBef>
                <a:spcPct val="0"/>
              </a:spcBef>
            </a:pPr>
            <a:r>
              <a:rPr lang="en-US" sz="3500">
                <a:solidFill>
                  <a:srgbClr val="404040"/>
                </a:solidFill>
                <a:latin typeface="Arimo Bold"/>
                <a:ea typeface="Arimo Bold"/>
                <a:cs typeface="Arimo Bold"/>
                <a:sym typeface="Arimo Bold"/>
              </a:rPr>
              <a:t>Profile: Data Analyst</a:t>
            </a:r>
          </a:p>
          <a:p>
            <a:pPr algn="ctr">
              <a:lnSpc>
                <a:spcPts val="4200"/>
              </a:lnSpc>
              <a:spcBef>
                <a:spcPct val="0"/>
              </a:spcBef>
            </a:pPr>
            <a:r>
              <a:rPr lang="en-US" sz="3500">
                <a:solidFill>
                  <a:srgbClr val="404040"/>
                </a:solidFill>
                <a:latin typeface="Arimo Bold"/>
                <a:ea typeface="Arimo Bold"/>
                <a:cs typeface="Arimo Bold"/>
                <a:sym typeface="Arimo Bold"/>
              </a:rPr>
              <a:t>Batch: MIP-DA-11</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58925" y="0"/>
            <a:ext cx="4029075" cy="6943725"/>
            <a:chOff x="0" y="0"/>
            <a:chExt cx="5372100" cy="9258300"/>
          </a:xfrm>
        </p:grpSpPr>
        <p:sp>
          <p:nvSpPr>
            <p:cNvPr name="Freeform 3" id="3"/>
            <p:cNvSpPr/>
            <p:nvPr/>
          </p:nvSpPr>
          <p:spPr>
            <a:xfrm flipH="false" flipV="false" rot="0">
              <a:off x="0" y="0"/>
              <a:ext cx="5372100" cy="9258300"/>
            </a:xfrm>
            <a:custGeom>
              <a:avLst/>
              <a:gdLst/>
              <a:ahLst/>
              <a:cxnLst/>
              <a:rect r="r" b="b" t="t" l="l"/>
              <a:pathLst>
                <a:path h="9258300" w="5372100">
                  <a:moveTo>
                    <a:pt x="0" y="0"/>
                  </a:moveTo>
                  <a:lnTo>
                    <a:pt x="5372100" y="0"/>
                  </a:lnTo>
                  <a:lnTo>
                    <a:pt x="5372100" y="9258300"/>
                  </a:lnTo>
                  <a:lnTo>
                    <a:pt x="0" y="9258300"/>
                  </a:lnTo>
                  <a:close/>
                </a:path>
              </a:pathLst>
            </a:custGeom>
            <a:solidFill>
              <a:srgbClr val="0E2841"/>
            </a:solidFill>
          </p:spPr>
        </p:sp>
      </p:grpSp>
      <p:sp>
        <p:nvSpPr>
          <p:cNvPr name="Freeform 4" id="4" descr="A 2019-es indiai választás és külpolitikai hatásai | PAGEO Geopolitical  Institute"/>
          <p:cNvSpPr/>
          <p:nvPr/>
        </p:nvSpPr>
        <p:spPr>
          <a:xfrm flipH="false" flipV="false" rot="0">
            <a:off x="11085242" y="2746086"/>
            <a:ext cx="6909759" cy="5564037"/>
          </a:xfrm>
          <a:custGeom>
            <a:avLst/>
            <a:gdLst/>
            <a:ahLst/>
            <a:cxnLst/>
            <a:rect r="r" b="b" t="t" l="l"/>
            <a:pathLst>
              <a:path h="5564037" w="6909759">
                <a:moveTo>
                  <a:pt x="0" y="0"/>
                </a:moveTo>
                <a:lnTo>
                  <a:pt x="6909759" y="0"/>
                </a:lnTo>
                <a:lnTo>
                  <a:pt x="6909759" y="5564037"/>
                </a:lnTo>
                <a:lnTo>
                  <a:pt x="0" y="5564037"/>
                </a:lnTo>
                <a:lnTo>
                  <a:pt x="0" y="0"/>
                </a:lnTo>
                <a:close/>
              </a:path>
            </a:pathLst>
          </a:custGeom>
          <a:blipFill>
            <a:blip r:embed="rId2"/>
            <a:stretch>
              <a:fillRect l="-12733" t="-1937" r="-12733" b="-1938"/>
            </a:stretch>
          </a:blipFill>
        </p:spPr>
      </p:sp>
      <p:sp>
        <p:nvSpPr>
          <p:cNvPr name="TextBox 5" id="5"/>
          <p:cNvSpPr txBox="true"/>
          <p:nvPr/>
        </p:nvSpPr>
        <p:spPr>
          <a:xfrm rot="0">
            <a:off x="349143" y="529287"/>
            <a:ext cx="17938857" cy="847725"/>
          </a:xfrm>
          <a:prstGeom prst="rect">
            <a:avLst/>
          </a:prstGeom>
        </p:spPr>
        <p:txBody>
          <a:bodyPr anchor="t" rtlCol="false" tIns="0" lIns="0" bIns="0" rIns="0">
            <a:spAutoFit/>
          </a:bodyPr>
          <a:lstStyle/>
          <a:p>
            <a:pPr algn="l">
              <a:lnSpc>
                <a:spcPts val="6480"/>
              </a:lnSpc>
            </a:pPr>
            <a:r>
              <a:rPr lang="en-US" sz="5400">
                <a:solidFill>
                  <a:srgbClr val="404040"/>
                </a:solidFill>
                <a:latin typeface="Arimo Bold"/>
                <a:ea typeface="Arimo Bold"/>
                <a:cs typeface="Arimo Bold"/>
                <a:sym typeface="Arimo Bold"/>
              </a:rPr>
              <a:t>Objective</a:t>
            </a:r>
          </a:p>
        </p:txBody>
      </p:sp>
      <p:sp>
        <p:nvSpPr>
          <p:cNvPr name="Freeform 6" id="6"/>
          <p:cNvSpPr/>
          <p:nvPr/>
        </p:nvSpPr>
        <p:spPr>
          <a:xfrm flipH="false" flipV="false" rot="0">
            <a:off x="4" y="10041146"/>
            <a:ext cx="18287996" cy="245855"/>
          </a:xfrm>
          <a:custGeom>
            <a:avLst/>
            <a:gdLst/>
            <a:ahLst/>
            <a:cxnLst/>
            <a:rect r="r" b="b" t="t" l="l"/>
            <a:pathLst>
              <a:path h="245855" w="18287996">
                <a:moveTo>
                  <a:pt x="0" y="0"/>
                </a:moveTo>
                <a:lnTo>
                  <a:pt x="18287996" y="0"/>
                </a:lnTo>
                <a:lnTo>
                  <a:pt x="18287996" y="245856"/>
                </a:lnTo>
                <a:lnTo>
                  <a:pt x="0" y="2458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349143" y="1899079"/>
            <a:ext cx="10415513" cy="7439025"/>
          </a:xfrm>
          <a:prstGeom prst="rect">
            <a:avLst/>
          </a:prstGeom>
        </p:spPr>
        <p:txBody>
          <a:bodyPr anchor="t" rtlCol="false" tIns="0" lIns="0" bIns="0" rIns="0">
            <a:spAutoFit/>
          </a:bodyPr>
          <a:lstStyle/>
          <a:p>
            <a:pPr algn="l">
              <a:lnSpc>
                <a:spcPts val="2999"/>
              </a:lnSpc>
              <a:spcBef>
                <a:spcPct val="0"/>
              </a:spcBef>
            </a:pPr>
            <a:r>
              <a:rPr lang="en-US" sz="2499">
                <a:solidFill>
                  <a:srgbClr val="404040"/>
                </a:solidFill>
                <a:latin typeface="Arimo"/>
                <a:ea typeface="Arimo"/>
                <a:cs typeface="Arimo"/>
                <a:sym typeface="Arimo"/>
              </a:rPr>
              <a:t>The primary objective of this project is to conduct a comprehensive analysis of the 2024 election data to extract meaningful insights regarding election results, party performance metrics, and voter behavior trends across different constituencies. By leveraging advanced data visualization tool like Power BI, we aim to develop a dynamic dashboard with interactive visualizations. These analytical tools will enable key stakeholders to:</a:t>
            </a:r>
          </a:p>
          <a:p>
            <a:pPr algn="l">
              <a:lnSpc>
                <a:spcPts val="2999"/>
              </a:lnSpc>
              <a:spcBef>
                <a:spcPct val="0"/>
              </a:spcBef>
            </a:pPr>
          </a:p>
          <a:p>
            <a:pPr algn="l" marL="539745" indent="-269872" lvl="1">
              <a:lnSpc>
                <a:spcPts val="2999"/>
              </a:lnSpc>
              <a:buFont typeface="Arial"/>
              <a:buChar char="•"/>
            </a:pPr>
            <a:r>
              <a:rPr lang="en-US" sz="2499">
                <a:solidFill>
                  <a:srgbClr val="404040"/>
                </a:solidFill>
                <a:latin typeface="Arimo"/>
                <a:ea typeface="Arimo"/>
                <a:cs typeface="Arimo"/>
                <a:sym typeface="Arimo"/>
              </a:rPr>
              <a:t>Understand complex election results with clarity</a:t>
            </a:r>
          </a:p>
          <a:p>
            <a:pPr algn="l" marL="539745" indent="-269872" lvl="1">
              <a:lnSpc>
                <a:spcPts val="2999"/>
              </a:lnSpc>
              <a:buFont typeface="Arial"/>
              <a:buChar char="•"/>
            </a:pPr>
            <a:r>
              <a:rPr lang="en-US" sz="2499">
                <a:solidFill>
                  <a:srgbClr val="404040"/>
                </a:solidFill>
                <a:latin typeface="Arimo"/>
                <a:ea typeface="Arimo"/>
                <a:cs typeface="Arimo"/>
                <a:sym typeface="Arimo"/>
              </a:rPr>
              <a:t>Evaluate the relative performance of political parties and alliances</a:t>
            </a:r>
          </a:p>
          <a:p>
            <a:pPr algn="l" marL="539745" indent="-269872" lvl="1">
              <a:lnSpc>
                <a:spcPts val="2999"/>
              </a:lnSpc>
              <a:buFont typeface="Arial"/>
              <a:buChar char="•"/>
            </a:pPr>
            <a:r>
              <a:rPr lang="en-US" sz="2499">
                <a:solidFill>
                  <a:srgbClr val="404040"/>
                </a:solidFill>
                <a:latin typeface="Arimo"/>
                <a:ea typeface="Arimo"/>
                <a:cs typeface="Arimo"/>
                <a:sym typeface="Arimo"/>
              </a:rPr>
              <a:t>Identify significant trends in voter preferences and demographic shifts</a:t>
            </a:r>
          </a:p>
          <a:p>
            <a:pPr algn="l" marL="539745" indent="-269872" lvl="1">
              <a:lnSpc>
                <a:spcPts val="2999"/>
              </a:lnSpc>
              <a:buFont typeface="Arial"/>
              <a:buChar char="•"/>
            </a:pPr>
            <a:r>
              <a:rPr lang="en-US" sz="2499">
                <a:solidFill>
                  <a:srgbClr val="404040"/>
                </a:solidFill>
                <a:latin typeface="Arimo"/>
                <a:ea typeface="Arimo"/>
                <a:cs typeface="Arimo"/>
                <a:sym typeface="Arimo"/>
              </a:rPr>
              <a:t>Visualize geographical distribution of voters' support</a:t>
            </a:r>
          </a:p>
          <a:p>
            <a:pPr algn="l" marL="539745" indent="-269872" lvl="1">
              <a:lnSpc>
                <a:spcPts val="2999"/>
              </a:lnSpc>
              <a:buFont typeface="Arial"/>
              <a:buChar char="•"/>
            </a:pPr>
            <a:r>
              <a:rPr lang="en-US" sz="2499">
                <a:solidFill>
                  <a:srgbClr val="404040"/>
                </a:solidFill>
                <a:latin typeface="Arimo"/>
                <a:ea typeface="Arimo"/>
                <a:cs typeface="Arimo"/>
                <a:sym typeface="Arimo"/>
              </a:rPr>
              <a:t>Analyze the impact of various socio-economic factors on voting patterns</a:t>
            </a:r>
          </a:p>
          <a:p>
            <a:pPr algn="l">
              <a:lnSpc>
                <a:spcPts val="2999"/>
              </a:lnSpc>
              <a:spcBef>
                <a:spcPct val="0"/>
              </a:spcBef>
            </a:pPr>
          </a:p>
          <a:p>
            <a:pPr algn="l">
              <a:lnSpc>
                <a:spcPts val="2999"/>
              </a:lnSpc>
              <a:spcBef>
                <a:spcPct val="0"/>
              </a:spcBef>
            </a:pPr>
            <a:r>
              <a:rPr lang="en-US" sz="2499">
                <a:solidFill>
                  <a:srgbClr val="404040"/>
                </a:solidFill>
                <a:latin typeface="Arimo"/>
                <a:ea typeface="Arimo"/>
                <a:cs typeface="Arimo"/>
                <a:sym typeface="Arimo"/>
              </a:rPr>
              <a:t>By presenting this data in an interactive format, we will facilitate informed decision-making and strategic planning for future political engagements. This analysis will serve as a valuable resource for political analysts, campaign strategists, and policy makers in understanding the complex dynamics of the electoral landscape.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 y="10041146"/>
            <a:ext cx="18287996" cy="245855"/>
          </a:xfrm>
          <a:custGeom>
            <a:avLst/>
            <a:gdLst/>
            <a:ahLst/>
            <a:cxnLst/>
            <a:rect r="r" b="b" t="t" l="l"/>
            <a:pathLst>
              <a:path h="245855" w="18287996">
                <a:moveTo>
                  <a:pt x="0" y="0"/>
                </a:moveTo>
                <a:lnTo>
                  <a:pt x="18287996" y="0"/>
                </a:lnTo>
                <a:lnTo>
                  <a:pt x="18287996" y="245856"/>
                </a:lnTo>
                <a:lnTo>
                  <a:pt x="0" y="2458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49143" y="529287"/>
            <a:ext cx="17938857" cy="847725"/>
          </a:xfrm>
          <a:prstGeom prst="rect">
            <a:avLst/>
          </a:prstGeom>
        </p:spPr>
        <p:txBody>
          <a:bodyPr anchor="t" rtlCol="false" tIns="0" lIns="0" bIns="0" rIns="0">
            <a:spAutoFit/>
          </a:bodyPr>
          <a:lstStyle/>
          <a:p>
            <a:pPr algn="l">
              <a:lnSpc>
                <a:spcPts val="6480"/>
              </a:lnSpc>
            </a:pPr>
            <a:r>
              <a:rPr lang="en-US" sz="5400">
                <a:solidFill>
                  <a:srgbClr val="404040"/>
                </a:solidFill>
                <a:latin typeface="Arimo Bold"/>
                <a:ea typeface="Arimo Bold"/>
                <a:cs typeface="Arimo Bold"/>
                <a:sym typeface="Arimo Bold"/>
              </a:rPr>
              <a:t>Dataset Description</a:t>
            </a:r>
          </a:p>
        </p:txBody>
      </p:sp>
      <p:sp>
        <p:nvSpPr>
          <p:cNvPr name="TextBox 4" id="4"/>
          <p:cNvSpPr txBox="true"/>
          <p:nvPr/>
        </p:nvSpPr>
        <p:spPr>
          <a:xfrm rot="0">
            <a:off x="677228" y="1603804"/>
            <a:ext cx="5434132" cy="561975"/>
          </a:xfrm>
          <a:prstGeom prst="rect">
            <a:avLst/>
          </a:prstGeom>
        </p:spPr>
        <p:txBody>
          <a:bodyPr anchor="t" rtlCol="false" tIns="0" lIns="0" bIns="0" rIns="0">
            <a:spAutoFit/>
          </a:bodyPr>
          <a:lstStyle/>
          <a:p>
            <a:pPr algn="ctr">
              <a:lnSpc>
                <a:spcPts val="4200"/>
              </a:lnSpc>
              <a:spcBef>
                <a:spcPct val="0"/>
              </a:spcBef>
            </a:pPr>
            <a:r>
              <a:rPr lang="en-US" sz="3500">
                <a:solidFill>
                  <a:srgbClr val="404040"/>
                </a:solidFill>
                <a:latin typeface="Arimo Bold"/>
                <a:ea typeface="Arimo Bold"/>
                <a:cs typeface="Arimo Bold"/>
                <a:sym typeface="Arimo Bold"/>
              </a:rPr>
              <a:t>1.   Election Results Data:</a:t>
            </a:r>
          </a:p>
        </p:txBody>
      </p:sp>
      <p:sp>
        <p:nvSpPr>
          <p:cNvPr name="TextBox 5" id="5"/>
          <p:cNvSpPr txBox="true"/>
          <p:nvPr/>
        </p:nvSpPr>
        <p:spPr>
          <a:xfrm rot="0">
            <a:off x="11467694" y="1553908"/>
            <a:ext cx="5064086" cy="561975"/>
          </a:xfrm>
          <a:prstGeom prst="rect">
            <a:avLst/>
          </a:prstGeom>
        </p:spPr>
        <p:txBody>
          <a:bodyPr anchor="t" rtlCol="false" tIns="0" lIns="0" bIns="0" rIns="0">
            <a:spAutoFit/>
          </a:bodyPr>
          <a:lstStyle/>
          <a:p>
            <a:pPr algn="ctr">
              <a:lnSpc>
                <a:spcPts val="4200"/>
              </a:lnSpc>
              <a:spcBef>
                <a:spcPct val="0"/>
              </a:spcBef>
            </a:pPr>
            <a:r>
              <a:rPr lang="en-US" sz="3500">
                <a:solidFill>
                  <a:srgbClr val="404040"/>
                </a:solidFill>
                <a:latin typeface="Arimo Bold"/>
                <a:ea typeface="Arimo Bold"/>
                <a:cs typeface="Arimo Bold"/>
                <a:sym typeface="Arimo Bold"/>
              </a:rPr>
              <a:t>2</a:t>
            </a:r>
            <a:r>
              <a:rPr lang="en-US" sz="3500">
                <a:solidFill>
                  <a:srgbClr val="404040"/>
                </a:solidFill>
                <a:latin typeface="Arimo Bold"/>
                <a:ea typeface="Arimo Bold"/>
                <a:cs typeface="Arimo Bold"/>
                <a:sym typeface="Arimo Bold"/>
              </a:rPr>
              <a:t>.   Party Alliance Data::</a:t>
            </a:r>
          </a:p>
        </p:txBody>
      </p:sp>
      <p:graphicFrame>
        <p:nvGraphicFramePr>
          <p:cNvPr name="Table 6" id="6"/>
          <p:cNvGraphicFramePr>
            <a:graphicFrameLocks noGrp="true"/>
          </p:cNvGraphicFramePr>
          <p:nvPr/>
        </p:nvGraphicFramePr>
        <p:xfrm>
          <a:off x="349143" y="2321354"/>
          <a:ext cx="10174118" cy="6775450"/>
        </p:xfrm>
        <a:graphic>
          <a:graphicData uri="http://schemas.openxmlformats.org/drawingml/2006/table">
            <a:tbl>
              <a:tblPr/>
              <a:tblGrid>
                <a:gridCol w="2772196"/>
                <a:gridCol w="7401922"/>
              </a:tblGrid>
              <a:tr h="620288">
                <a:tc>
                  <a:txBody>
                    <a:bodyPr anchor="t" rtlCol="false"/>
                    <a:lstStyle/>
                    <a:p>
                      <a:pPr algn="ctr">
                        <a:lnSpc>
                          <a:spcPts val="2880"/>
                        </a:lnSpc>
                        <a:defRPr/>
                      </a:pPr>
                      <a:r>
                        <a:rPr lang="en-US" sz="2400">
                          <a:solidFill>
                            <a:srgbClr val="FFFFFF"/>
                          </a:solidFill>
                          <a:latin typeface="Arimo Bold"/>
                          <a:ea typeface="Arimo Bold"/>
                          <a:cs typeface="Arimo Bold"/>
                          <a:sym typeface="Arimo Bold"/>
                        </a:rPr>
                        <a:t>Variable</a:t>
                      </a:r>
                      <a:endParaRPr lang="en-US" sz="1100"/>
                    </a:p>
                  </a:txBody>
                  <a:tcPr marL="58018" marR="58018" marT="58018" marB="58018" anchor="ctr">
                    <a:lnL cmpd="sng" algn="ctr" cap="flat" w="12700">
                      <a:solidFill>
                        <a:srgbClr val="A6A6A6"/>
                      </a:solidFill>
                      <a:prstDash val="solid"/>
                      <a:round/>
                      <a:headEnd type="none" w="med" len="med"/>
                      <a:tailEnd type="none" w="med" len="med"/>
                    </a:lnL>
                    <a:lnR cmpd="sng" algn="ctr" cap="flat" w="12700">
                      <a:solidFill>
                        <a:srgbClr val="A6A6A6"/>
                      </a:solidFill>
                      <a:prstDash val="solid"/>
                      <a:round/>
                      <a:headEnd type="none" w="med" len="med"/>
                      <a:tailEnd type="none" w="med" len="med"/>
                    </a:lnR>
                    <a:lnT cmpd="sng" algn="ctr" cap="flat" w="12700">
                      <a:solidFill>
                        <a:srgbClr val="A6A6A6"/>
                      </a:solidFill>
                      <a:prstDash val="solid"/>
                      <a:round/>
                      <a:headEnd type="none" w="med" len="med"/>
                      <a:tailEnd type="none" w="med" len="med"/>
                    </a:lnT>
                    <a:lnB cmpd="sng" algn="ctr" cap="flat" w="12700">
                      <a:solidFill>
                        <a:srgbClr val="A6A6A6"/>
                      </a:solidFill>
                      <a:prstDash val="solid"/>
                      <a:round/>
                      <a:headEnd type="none" w="med" len="med"/>
                      <a:tailEnd type="none" w="med" len="med"/>
                    </a:lnB>
                    <a:solidFill>
                      <a:srgbClr val="0E2841"/>
                    </a:solidFill>
                  </a:tcPr>
                </a:tc>
                <a:tc>
                  <a:txBody>
                    <a:bodyPr anchor="t" rtlCol="false"/>
                    <a:lstStyle/>
                    <a:p>
                      <a:pPr algn="ctr">
                        <a:lnSpc>
                          <a:spcPts val="2880"/>
                        </a:lnSpc>
                        <a:defRPr/>
                      </a:pPr>
                      <a:r>
                        <a:rPr lang="en-US" sz="2400">
                          <a:solidFill>
                            <a:srgbClr val="FFFFFF"/>
                          </a:solidFill>
                          <a:latin typeface="Arimo Bold"/>
                          <a:ea typeface="Arimo Bold"/>
                          <a:cs typeface="Arimo Bold"/>
                          <a:sym typeface="Arimo Bold"/>
                        </a:rPr>
                        <a:t>Description</a:t>
                      </a:r>
                      <a:endParaRPr lang="en-US" sz="1100"/>
                    </a:p>
                  </a:txBody>
                  <a:tcPr marL="58018" marR="58018" marT="58018" marB="58018" anchor="ctr">
                    <a:lnL cmpd="sng" algn="ctr" cap="flat" w="12700">
                      <a:solidFill>
                        <a:srgbClr val="A6A6A6"/>
                      </a:solidFill>
                      <a:prstDash val="solid"/>
                      <a:round/>
                      <a:headEnd type="none" w="med" len="med"/>
                      <a:tailEnd type="none" w="med" len="med"/>
                    </a:lnL>
                    <a:lnR cmpd="sng" algn="ctr" cap="flat" w="12700">
                      <a:solidFill>
                        <a:srgbClr val="A6A6A6"/>
                      </a:solidFill>
                      <a:prstDash val="solid"/>
                      <a:round/>
                      <a:headEnd type="none" w="med" len="med"/>
                      <a:tailEnd type="none" w="med" len="med"/>
                    </a:lnR>
                    <a:lnT cmpd="sng" algn="ctr" cap="flat" w="12700">
                      <a:solidFill>
                        <a:srgbClr val="A6A6A6"/>
                      </a:solidFill>
                      <a:prstDash val="solid"/>
                      <a:round/>
                      <a:headEnd type="none" w="med" len="med"/>
                      <a:tailEnd type="none" w="med" len="med"/>
                    </a:lnT>
                    <a:lnB cmpd="sng" algn="ctr" cap="flat" w="12700">
                      <a:solidFill>
                        <a:srgbClr val="A6A6A6"/>
                      </a:solidFill>
                      <a:prstDash val="solid"/>
                      <a:round/>
                      <a:headEnd type="none" w="med" len="med"/>
                      <a:tailEnd type="none" w="med" len="med"/>
                    </a:lnB>
                    <a:solidFill>
                      <a:srgbClr val="0E2841"/>
                    </a:solidFill>
                  </a:tcPr>
                </a:tc>
              </a:tr>
              <a:tr h="582116">
                <a:tc>
                  <a:txBody>
                    <a:bodyPr anchor="t" rtlCol="false"/>
                    <a:lstStyle/>
                    <a:p>
                      <a:pPr algn="l">
                        <a:lnSpc>
                          <a:spcPts val="2640"/>
                        </a:lnSpc>
                        <a:defRPr/>
                      </a:pPr>
                      <a:r>
                        <a:rPr lang="en-US" sz="2200">
                          <a:solidFill>
                            <a:srgbClr val="404040"/>
                          </a:solidFill>
                          <a:latin typeface="Arimo"/>
                          <a:ea typeface="Arimo"/>
                          <a:cs typeface="Arimo"/>
                          <a:sym typeface="Arimo"/>
                        </a:rPr>
                        <a:t>_id</a:t>
                      </a:r>
                      <a:endParaRPr lang="en-US" sz="1100"/>
                    </a:p>
                  </a:txBody>
                  <a:tcPr marL="58018" marR="58018" marT="58018" marB="58018" anchor="ctr">
                    <a:lnL cmpd="sng" algn="ctr" cap="flat" w="12700">
                      <a:solidFill>
                        <a:srgbClr val="A6A6A6"/>
                      </a:solidFill>
                      <a:prstDash val="solid"/>
                      <a:round/>
                      <a:headEnd type="none" w="med" len="med"/>
                      <a:tailEnd type="none" w="med" len="med"/>
                    </a:lnL>
                    <a:lnR cmpd="sng" algn="ctr" cap="flat" w="12700">
                      <a:solidFill>
                        <a:srgbClr val="A6A6A6"/>
                      </a:solidFill>
                      <a:prstDash val="solid"/>
                      <a:round/>
                      <a:headEnd type="none" w="med" len="med"/>
                      <a:tailEnd type="none" w="med" len="med"/>
                    </a:lnR>
                    <a:lnT cmpd="sng" algn="ctr" cap="flat" w="12700">
                      <a:solidFill>
                        <a:srgbClr val="A6A6A6"/>
                      </a:solidFill>
                      <a:prstDash val="solid"/>
                      <a:round/>
                      <a:headEnd type="none" w="med" len="med"/>
                      <a:tailEnd type="none" w="med" len="med"/>
                    </a:lnT>
                    <a:lnB cmpd="sng" algn="ctr" cap="flat" w="12700">
                      <a:solidFill>
                        <a:srgbClr val="A6A6A6"/>
                      </a:solidFill>
                      <a:prstDash val="solid"/>
                      <a:round/>
                      <a:headEnd type="none" w="med" len="med"/>
                      <a:tailEnd type="none" w="med" len="med"/>
                    </a:lnB>
                    <a:solidFill>
                      <a:srgbClr val="DCEAF7"/>
                    </a:solidFill>
                  </a:tcPr>
                </a:tc>
                <a:tc>
                  <a:txBody>
                    <a:bodyPr anchor="t" rtlCol="false"/>
                    <a:lstStyle/>
                    <a:p>
                      <a:pPr algn="l">
                        <a:lnSpc>
                          <a:spcPts val="2640"/>
                        </a:lnSpc>
                        <a:defRPr/>
                      </a:pPr>
                      <a:r>
                        <a:rPr lang="en-US" sz="2200">
                          <a:solidFill>
                            <a:srgbClr val="404040"/>
                          </a:solidFill>
                          <a:latin typeface="Arimo"/>
                          <a:ea typeface="Arimo"/>
                          <a:cs typeface="Arimo"/>
                          <a:sym typeface="Arimo"/>
                        </a:rPr>
                        <a:t>Unique identifier for each record.</a:t>
                      </a:r>
                      <a:r>
                        <a:rPr lang="en-US" sz="2200">
                          <a:solidFill>
                            <a:srgbClr val="404040"/>
                          </a:solidFill>
                          <a:latin typeface="Arimo"/>
                          <a:ea typeface="Arimo"/>
                          <a:cs typeface="Arimo"/>
                          <a:sym typeface="Arimo"/>
                        </a:rPr>
                        <a:t> </a:t>
                      </a:r>
                      <a:endParaRPr lang="en-US" sz="1100"/>
                    </a:p>
                  </a:txBody>
                  <a:tcPr marL="58018" marR="58018" marT="58018" marB="58018" anchor="ctr">
                    <a:lnL cmpd="sng" algn="ctr" cap="flat" w="12700">
                      <a:solidFill>
                        <a:srgbClr val="A6A6A6"/>
                      </a:solidFill>
                      <a:prstDash val="solid"/>
                      <a:round/>
                      <a:headEnd type="none" w="med" len="med"/>
                      <a:tailEnd type="none" w="med" len="med"/>
                    </a:lnL>
                    <a:lnR cmpd="sng" algn="ctr" cap="flat" w="12700">
                      <a:solidFill>
                        <a:srgbClr val="A6A6A6"/>
                      </a:solidFill>
                      <a:prstDash val="solid"/>
                      <a:round/>
                      <a:headEnd type="none" w="med" len="med"/>
                      <a:tailEnd type="none" w="med" len="med"/>
                    </a:lnR>
                    <a:lnT cmpd="sng" algn="ctr" cap="flat" w="12700">
                      <a:solidFill>
                        <a:srgbClr val="A6A6A6"/>
                      </a:solidFill>
                      <a:prstDash val="solid"/>
                      <a:round/>
                      <a:headEnd type="none" w="med" len="med"/>
                      <a:tailEnd type="none" w="med" len="med"/>
                    </a:lnT>
                    <a:lnB cmpd="sng" algn="ctr" cap="flat" w="12700">
                      <a:solidFill>
                        <a:srgbClr val="A6A6A6"/>
                      </a:solidFill>
                      <a:prstDash val="solid"/>
                      <a:round/>
                      <a:headEnd type="none" w="med" len="med"/>
                      <a:tailEnd type="none" w="med" len="med"/>
                    </a:lnB>
                    <a:solidFill>
                      <a:srgbClr val="FFFFFF"/>
                    </a:solidFill>
                  </a:tcPr>
                </a:tc>
              </a:tr>
              <a:tr h="582116">
                <a:tc>
                  <a:txBody>
                    <a:bodyPr anchor="t" rtlCol="false"/>
                    <a:lstStyle/>
                    <a:p>
                      <a:pPr algn="l">
                        <a:lnSpc>
                          <a:spcPts val="2640"/>
                        </a:lnSpc>
                        <a:defRPr/>
                      </a:pPr>
                      <a:r>
                        <a:rPr lang="en-US" sz="2200">
                          <a:solidFill>
                            <a:srgbClr val="404040"/>
                          </a:solidFill>
                          <a:latin typeface="Arimo"/>
                          <a:ea typeface="Arimo"/>
                          <a:cs typeface="Arimo"/>
                          <a:sym typeface="Arimo"/>
                        </a:rPr>
                        <a:t>State</a:t>
                      </a:r>
                      <a:endParaRPr lang="en-US" sz="1100"/>
                    </a:p>
                  </a:txBody>
                  <a:tcPr marL="58018" marR="58018" marT="58018" marB="58018" anchor="ctr">
                    <a:lnL cmpd="sng" algn="ctr" cap="flat" w="12700">
                      <a:solidFill>
                        <a:srgbClr val="A6A6A6"/>
                      </a:solidFill>
                      <a:prstDash val="solid"/>
                      <a:round/>
                      <a:headEnd type="none" w="med" len="med"/>
                      <a:tailEnd type="none" w="med" len="med"/>
                    </a:lnL>
                    <a:lnR cmpd="sng" algn="ctr" cap="flat" w="12700">
                      <a:solidFill>
                        <a:srgbClr val="A6A6A6"/>
                      </a:solidFill>
                      <a:prstDash val="solid"/>
                      <a:round/>
                      <a:headEnd type="none" w="med" len="med"/>
                      <a:tailEnd type="none" w="med" len="med"/>
                    </a:lnR>
                    <a:lnT cmpd="sng" algn="ctr" cap="flat" w="12700">
                      <a:solidFill>
                        <a:srgbClr val="A6A6A6"/>
                      </a:solidFill>
                      <a:prstDash val="solid"/>
                      <a:round/>
                      <a:headEnd type="none" w="med" len="med"/>
                      <a:tailEnd type="none" w="med" len="med"/>
                    </a:lnT>
                    <a:lnB cmpd="sng" algn="ctr" cap="flat" w="12700">
                      <a:solidFill>
                        <a:srgbClr val="A6A6A6"/>
                      </a:solidFill>
                      <a:prstDash val="solid"/>
                      <a:round/>
                      <a:headEnd type="none" w="med" len="med"/>
                      <a:tailEnd type="none" w="med" len="med"/>
                    </a:lnB>
                    <a:solidFill>
                      <a:srgbClr val="DCEAF7"/>
                    </a:solidFill>
                  </a:tcPr>
                </a:tc>
                <a:tc>
                  <a:txBody>
                    <a:bodyPr anchor="t" rtlCol="false"/>
                    <a:lstStyle/>
                    <a:p>
                      <a:pPr algn="l">
                        <a:lnSpc>
                          <a:spcPts val="2640"/>
                        </a:lnSpc>
                        <a:defRPr/>
                      </a:pPr>
                      <a:r>
                        <a:rPr lang="en-US" sz="2200">
                          <a:solidFill>
                            <a:srgbClr val="404040"/>
                          </a:solidFill>
                          <a:latin typeface="Arimo"/>
                          <a:ea typeface="Arimo"/>
                          <a:cs typeface="Arimo"/>
                          <a:sym typeface="Arimo"/>
                        </a:rPr>
                        <a:t>Name of the state.</a:t>
                      </a:r>
                      <a:endParaRPr lang="en-US" sz="1100"/>
                    </a:p>
                  </a:txBody>
                  <a:tcPr marL="58018" marR="58018" marT="58018" marB="58018" anchor="ctr">
                    <a:lnL cmpd="sng" algn="ctr" cap="flat" w="12700">
                      <a:solidFill>
                        <a:srgbClr val="A6A6A6"/>
                      </a:solidFill>
                      <a:prstDash val="solid"/>
                      <a:round/>
                      <a:headEnd type="none" w="med" len="med"/>
                      <a:tailEnd type="none" w="med" len="med"/>
                    </a:lnL>
                    <a:lnR cmpd="sng" algn="ctr" cap="flat" w="12700">
                      <a:solidFill>
                        <a:srgbClr val="A6A6A6"/>
                      </a:solidFill>
                      <a:prstDash val="solid"/>
                      <a:round/>
                      <a:headEnd type="none" w="med" len="med"/>
                      <a:tailEnd type="none" w="med" len="med"/>
                    </a:lnR>
                    <a:lnT cmpd="sng" algn="ctr" cap="flat" w="12700">
                      <a:solidFill>
                        <a:srgbClr val="A6A6A6"/>
                      </a:solidFill>
                      <a:prstDash val="solid"/>
                      <a:round/>
                      <a:headEnd type="none" w="med" len="med"/>
                      <a:tailEnd type="none" w="med" len="med"/>
                    </a:lnT>
                    <a:lnB cmpd="sng" algn="ctr" cap="flat" w="12700">
                      <a:solidFill>
                        <a:srgbClr val="A6A6A6"/>
                      </a:solidFill>
                      <a:prstDash val="solid"/>
                      <a:round/>
                      <a:headEnd type="none" w="med" len="med"/>
                      <a:tailEnd type="none" w="med" len="med"/>
                    </a:lnB>
                    <a:solidFill>
                      <a:srgbClr val="FFFFFF"/>
                    </a:solidFill>
                  </a:tcPr>
                </a:tc>
              </a:tr>
              <a:tr h="582116">
                <a:tc>
                  <a:txBody>
                    <a:bodyPr anchor="t" rtlCol="false"/>
                    <a:lstStyle/>
                    <a:p>
                      <a:pPr algn="l">
                        <a:lnSpc>
                          <a:spcPts val="2640"/>
                        </a:lnSpc>
                        <a:defRPr/>
                      </a:pPr>
                      <a:r>
                        <a:rPr lang="en-US" sz="2200">
                          <a:solidFill>
                            <a:srgbClr val="404040"/>
                          </a:solidFill>
                          <a:latin typeface="Arimo"/>
                          <a:ea typeface="Arimo"/>
                          <a:cs typeface="Arimo"/>
                          <a:sym typeface="Arimo"/>
                        </a:rPr>
                        <a:t>Const. No.</a:t>
                      </a:r>
                      <a:endParaRPr lang="en-US" sz="1100"/>
                    </a:p>
                  </a:txBody>
                  <a:tcPr marL="58018" marR="58018" marT="58018" marB="58018" anchor="ctr">
                    <a:lnL cmpd="sng" algn="ctr" cap="flat" w="12700">
                      <a:solidFill>
                        <a:srgbClr val="A6A6A6"/>
                      </a:solidFill>
                      <a:prstDash val="solid"/>
                      <a:round/>
                      <a:headEnd type="none" w="med" len="med"/>
                      <a:tailEnd type="none" w="med" len="med"/>
                    </a:lnL>
                    <a:lnR cmpd="sng" algn="ctr" cap="flat" w="12700">
                      <a:solidFill>
                        <a:srgbClr val="A6A6A6"/>
                      </a:solidFill>
                      <a:prstDash val="solid"/>
                      <a:round/>
                      <a:headEnd type="none" w="med" len="med"/>
                      <a:tailEnd type="none" w="med" len="med"/>
                    </a:lnR>
                    <a:lnT cmpd="sng" algn="ctr" cap="flat" w="12700">
                      <a:solidFill>
                        <a:srgbClr val="A6A6A6"/>
                      </a:solidFill>
                      <a:prstDash val="solid"/>
                      <a:round/>
                      <a:headEnd type="none" w="med" len="med"/>
                      <a:tailEnd type="none" w="med" len="med"/>
                    </a:lnT>
                    <a:lnB cmpd="sng" algn="ctr" cap="flat" w="12700">
                      <a:solidFill>
                        <a:srgbClr val="A6A6A6"/>
                      </a:solidFill>
                      <a:prstDash val="solid"/>
                      <a:round/>
                      <a:headEnd type="none" w="med" len="med"/>
                      <a:tailEnd type="none" w="med" len="med"/>
                    </a:lnB>
                    <a:solidFill>
                      <a:srgbClr val="DCEAF7"/>
                    </a:solidFill>
                  </a:tcPr>
                </a:tc>
                <a:tc>
                  <a:txBody>
                    <a:bodyPr anchor="t" rtlCol="false"/>
                    <a:lstStyle/>
                    <a:p>
                      <a:pPr algn="l">
                        <a:lnSpc>
                          <a:spcPts val="2640"/>
                        </a:lnSpc>
                        <a:defRPr/>
                      </a:pPr>
                      <a:r>
                        <a:rPr lang="en-US" sz="2200">
                          <a:solidFill>
                            <a:srgbClr val="404040"/>
                          </a:solidFill>
                          <a:latin typeface="Arimo"/>
                          <a:ea typeface="Arimo"/>
                          <a:cs typeface="Arimo"/>
                          <a:sym typeface="Arimo"/>
                        </a:rPr>
                        <a:t>Constituency number.</a:t>
                      </a:r>
                      <a:endParaRPr lang="en-US" sz="1100"/>
                    </a:p>
                  </a:txBody>
                  <a:tcPr marL="58018" marR="58018" marT="58018" marB="58018" anchor="ctr">
                    <a:lnL cmpd="sng" algn="ctr" cap="flat" w="12700">
                      <a:solidFill>
                        <a:srgbClr val="A6A6A6"/>
                      </a:solidFill>
                      <a:prstDash val="solid"/>
                      <a:round/>
                      <a:headEnd type="none" w="med" len="med"/>
                      <a:tailEnd type="none" w="med" len="med"/>
                    </a:lnL>
                    <a:lnR cmpd="sng" algn="ctr" cap="flat" w="12700">
                      <a:solidFill>
                        <a:srgbClr val="A6A6A6"/>
                      </a:solidFill>
                      <a:prstDash val="solid"/>
                      <a:round/>
                      <a:headEnd type="none" w="med" len="med"/>
                      <a:tailEnd type="none" w="med" len="med"/>
                    </a:lnR>
                    <a:lnT cmpd="sng" algn="ctr" cap="flat" w="12700">
                      <a:solidFill>
                        <a:srgbClr val="A6A6A6"/>
                      </a:solidFill>
                      <a:prstDash val="solid"/>
                      <a:round/>
                      <a:headEnd type="none" w="med" len="med"/>
                      <a:tailEnd type="none" w="med" len="med"/>
                    </a:lnT>
                    <a:lnB cmpd="sng" algn="ctr" cap="flat" w="12700">
                      <a:solidFill>
                        <a:srgbClr val="A6A6A6"/>
                      </a:solidFill>
                      <a:prstDash val="solid"/>
                      <a:round/>
                      <a:headEnd type="none" w="med" len="med"/>
                      <a:tailEnd type="none" w="med" len="med"/>
                    </a:lnB>
                    <a:solidFill>
                      <a:srgbClr val="FFFFFF"/>
                    </a:solidFill>
                  </a:tcPr>
                </a:tc>
              </a:tr>
              <a:tr h="582116">
                <a:tc>
                  <a:txBody>
                    <a:bodyPr anchor="t" rtlCol="false"/>
                    <a:lstStyle/>
                    <a:p>
                      <a:pPr algn="l">
                        <a:lnSpc>
                          <a:spcPts val="2640"/>
                        </a:lnSpc>
                        <a:defRPr/>
                      </a:pPr>
                      <a:r>
                        <a:rPr lang="en-US" sz="2200">
                          <a:solidFill>
                            <a:srgbClr val="404040"/>
                          </a:solidFill>
                          <a:latin typeface="Arimo"/>
                          <a:ea typeface="Arimo"/>
                          <a:cs typeface="Arimo"/>
                          <a:sym typeface="Arimo"/>
                        </a:rPr>
                        <a:t>Constituency</a:t>
                      </a:r>
                      <a:endParaRPr lang="en-US" sz="1100"/>
                    </a:p>
                  </a:txBody>
                  <a:tcPr marL="58018" marR="58018" marT="58018" marB="58018" anchor="ctr">
                    <a:lnL cmpd="sng" algn="ctr" cap="flat" w="12700">
                      <a:solidFill>
                        <a:srgbClr val="A6A6A6"/>
                      </a:solidFill>
                      <a:prstDash val="solid"/>
                      <a:round/>
                      <a:headEnd type="none" w="med" len="med"/>
                      <a:tailEnd type="none" w="med" len="med"/>
                    </a:lnL>
                    <a:lnR cmpd="sng" algn="ctr" cap="flat" w="12700">
                      <a:solidFill>
                        <a:srgbClr val="A6A6A6"/>
                      </a:solidFill>
                      <a:prstDash val="solid"/>
                      <a:round/>
                      <a:headEnd type="none" w="med" len="med"/>
                      <a:tailEnd type="none" w="med" len="med"/>
                    </a:lnR>
                    <a:lnT cmpd="sng" algn="ctr" cap="flat" w="12700">
                      <a:solidFill>
                        <a:srgbClr val="A6A6A6"/>
                      </a:solidFill>
                      <a:prstDash val="solid"/>
                      <a:round/>
                      <a:headEnd type="none" w="med" len="med"/>
                      <a:tailEnd type="none" w="med" len="med"/>
                    </a:lnT>
                    <a:lnB cmpd="sng" algn="ctr" cap="flat" w="12700">
                      <a:solidFill>
                        <a:srgbClr val="A6A6A6"/>
                      </a:solidFill>
                      <a:prstDash val="solid"/>
                      <a:round/>
                      <a:headEnd type="none" w="med" len="med"/>
                      <a:tailEnd type="none" w="med" len="med"/>
                    </a:lnB>
                    <a:solidFill>
                      <a:srgbClr val="DCEAF7"/>
                    </a:solidFill>
                  </a:tcPr>
                </a:tc>
                <a:tc>
                  <a:txBody>
                    <a:bodyPr anchor="t" rtlCol="false"/>
                    <a:lstStyle/>
                    <a:p>
                      <a:pPr algn="l">
                        <a:lnSpc>
                          <a:spcPts val="2640"/>
                        </a:lnSpc>
                        <a:defRPr/>
                      </a:pPr>
                      <a:r>
                        <a:rPr lang="en-US" sz="2200">
                          <a:solidFill>
                            <a:srgbClr val="404040"/>
                          </a:solidFill>
                          <a:latin typeface="Arimo"/>
                          <a:ea typeface="Arimo"/>
                          <a:cs typeface="Arimo"/>
                          <a:sym typeface="Arimo"/>
                        </a:rPr>
                        <a:t>Name of the constituency.</a:t>
                      </a:r>
                      <a:endParaRPr lang="en-US" sz="1100"/>
                    </a:p>
                  </a:txBody>
                  <a:tcPr marL="58018" marR="58018" marT="58018" marB="58018" anchor="ctr">
                    <a:lnL cmpd="sng" algn="ctr" cap="flat" w="12700">
                      <a:solidFill>
                        <a:srgbClr val="A6A6A6"/>
                      </a:solidFill>
                      <a:prstDash val="solid"/>
                      <a:round/>
                      <a:headEnd type="none" w="med" len="med"/>
                      <a:tailEnd type="none" w="med" len="med"/>
                    </a:lnL>
                    <a:lnR cmpd="sng" algn="ctr" cap="flat" w="12700">
                      <a:solidFill>
                        <a:srgbClr val="A6A6A6"/>
                      </a:solidFill>
                      <a:prstDash val="solid"/>
                      <a:round/>
                      <a:headEnd type="none" w="med" len="med"/>
                      <a:tailEnd type="none" w="med" len="med"/>
                    </a:lnR>
                    <a:lnT cmpd="sng" algn="ctr" cap="flat" w="12700">
                      <a:solidFill>
                        <a:srgbClr val="A6A6A6"/>
                      </a:solidFill>
                      <a:prstDash val="solid"/>
                      <a:round/>
                      <a:headEnd type="none" w="med" len="med"/>
                      <a:tailEnd type="none" w="med" len="med"/>
                    </a:lnT>
                    <a:lnB cmpd="sng" algn="ctr" cap="flat" w="12700">
                      <a:solidFill>
                        <a:srgbClr val="A6A6A6"/>
                      </a:solidFill>
                      <a:prstDash val="solid"/>
                      <a:round/>
                      <a:headEnd type="none" w="med" len="med"/>
                      <a:tailEnd type="none" w="med" len="med"/>
                    </a:lnB>
                    <a:solidFill>
                      <a:srgbClr val="FFFFFF"/>
                    </a:solidFill>
                  </a:tcPr>
                </a:tc>
              </a:tr>
              <a:tr h="582116">
                <a:tc>
                  <a:txBody>
                    <a:bodyPr anchor="t" rtlCol="false"/>
                    <a:lstStyle/>
                    <a:p>
                      <a:pPr algn="l">
                        <a:lnSpc>
                          <a:spcPts val="2640"/>
                        </a:lnSpc>
                        <a:defRPr/>
                      </a:pPr>
                      <a:r>
                        <a:rPr lang="en-US" sz="2200">
                          <a:solidFill>
                            <a:srgbClr val="404040"/>
                          </a:solidFill>
                          <a:latin typeface="Arimo"/>
                          <a:ea typeface="Arimo"/>
                          <a:cs typeface="Arimo"/>
                          <a:sym typeface="Arimo"/>
                        </a:rPr>
                        <a:t>Leading Candidate</a:t>
                      </a:r>
                      <a:endParaRPr lang="en-US" sz="1100"/>
                    </a:p>
                  </a:txBody>
                  <a:tcPr marL="58018" marR="58018" marT="58018" marB="58018" anchor="ctr">
                    <a:lnL cmpd="sng" algn="ctr" cap="flat" w="12700">
                      <a:solidFill>
                        <a:srgbClr val="A6A6A6"/>
                      </a:solidFill>
                      <a:prstDash val="solid"/>
                      <a:round/>
                      <a:headEnd type="none" w="med" len="med"/>
                      <a:tailEnd type="none" w="med" len="med"/>
                    </a:lnL>
                    <a:lnR cmpd="sng" algn="ctr" cap="flat" w="12700">
                      <a:solidFill>
                        <a:srgbClr val="A6A6A6"/>
                      </a:solidFill>
                      <a:prstDash val="solid"/>
                      <a:round/>
                      <a:headEnd type="none" w="med" len="med"/>
                      <a:tailEnd type="none" w="med" len="med"/>
                    </a:lnR>
                    <a:lnT cmpd="sng" algn="ctr" cap="flat" w="12700">
                      <a:solidFill>
                        <a:srgbClr val="A6A6A6"/>
                      </a:solidFill>
                      <a:prstDash val="solid"/>
                      <a:round/>
                      <a:headEnd type="none" w="med" len="med"/>
                      <a:tailEnd type="none" w="med" len="med"/>
                    </a:lnT>
                    <a:lnB cmpd="sng" algn="ctr" cap="flat" w="12700">
                      <a:solidFill>
                        <a:srgbClr val="A6A6A6"/>
                      </a:solidFill>
                      <a:prstDash val="solid"/>
                      <a:round/>
                      <a:headEnd type="none" w="med" len="med"/>
                      <a:tailEnd type="none" w="med" len="med"/>
                    </a:lnB>
                    <a:solidFill>
                      <a:srgbClr val="DCEAF7"/>
                    </a:solidFill>
                  </a:tcPr>
                </a:tc>
                <a:tc>
                  <a:txBody>
                    <a:bodyPr anchor="t" rtlCol="false"/>
                    <a:lstStyle/>
                    <a:p>
                      <a:pPr algn="l">
                        <a:lnSpc>
                          <a:spcPts val="2640"/>
                        </a:lnSpc>
                        <a:defRPr/>
                      </a:pPr>
                      <a:r>
                        <a:rPr lang="en-US" sz="2200">
                          <a:solidFill>
                            <a:srgbClr val="404040"/>
                          </a:solidFill>
                          <a:latin typeface="Arimo"/>
                          <a:ea typeface="Arimo"/>
                          <a:cs typeface="Arimo"/>
                          <a:sym typeface="Arimo"/>
                        </a:rPr>
                        <a:t>Name of the leading candidate.</a:t>
                      </a:r>
                      <a:endParaRPr lang="en-US" sz="1100"/>
                    </a:p>
                  </a:txBody>
                  <a:tcPr marL="58018" marR="58018" marT="58018" marB="58018" anchor="ctr">
                    <a:lnL cmpd="sng" algn="ctr" cap="flat" w="12700">
                      <a:solidFill>
                        <a:srgbClr val="A6A6A6"/>
                      </a:solidFill>
                      <a:prstDash val="solid"/>
                      <a:round/>
                      <a:headEnd type="none" w="med" len="med"/>
                      <a:tailEnd type="none" w="med" len="med"/>
                    </a:lnL>
                    <a:lnR cmpd="sng" algn="ctr" cap="flat" w="12700">
                      <a:solidFill>
                        <a:srgbClr val="A6A6A6"/>
                      </a:solidFill>
                      <a:prstDash val="solid"/>
                      <a:round/>
                      <a:headEnd type="none" w="med" len="med"/>
                      <a:tailEnd type="none" w="med" len="med"/>
                    </a:lnR>
                    <a:lnT cmpd="sng" algn="ctr" cap="flat" w="12700">
                      <a:solidFill>
                        <a:srgbClr val="A6A6A6"/>
                      </a:solidFill>
                      <a:prstDash val="solid"/>
                      <a:round/>
                      <a:headEnd type="none" w="med" len="med"/>
                      <a:tailEnd type="none" w="med" len="med"/>
                    </a:lnT>
                    <a:lnB cmpd="sng" algn="ctr" cap="flat" w="12700">
                      <a:solidFill>
                        <a:srgbClr val="A6A6A6"/>
                      </a:solidFill>
                      <a:prstDash val="solid"/>
                      <a:round/>
                      <a:headEnd type="none" w="med" len="med"/>
                      <a:tailEnd type="none" w="med" len="med"/>
                    </a:lnB>
                    <a:solidFill>
                      <a:srgbClr val="FFFFFF"/>
                    </a:solidFill>
                  </a:tcPr>
                </a:tc>
              </a:tr>
              <a:tr h="582116">
                <a:tc>
                  <a:txBody>
                    <a:bodyPr anchor="t" rtlCol="false"/>
                    <a:lstStyle/>
                    <a:p>
                      <a:pPr algn="l">
                        <a:lnSpc>
                          <a:spcPts val="2640"/>
                        </a:lnSpc>
                        <a:defRPr/>
                      </a:pPr>
                      <a:r>
                        <a:rPr lang="en-US" sz="2200">
                          <a:solidFill>
                            <a:srgbClr val="404040"/>
                          </a:solidFill>
                          <a:latin typeface="Arimo"/>
                          <a:ea typeface="Arimo"/>
                          <a:cs typeface="Arimo"/>
                          <a:sym typeface="Arimo"/>
                        </a:rPr>
                        <a:t>Leading Party</a:t>
                      </a:r>
                      <a:endParaRPr lang="en-US" sz="1100"/>
                    </a:p>
                  </a:txBody>
                  <a:tcPr marL="58018" marR="58018" marT="58018" marB="58018" anchor="ctr">
                    <a:lnL cmpd="sng" algn="ctr" cap="flat" w="12700">
                      <a:solidFill>
                        <a:srgbClr val="A6A6A6"/>
                      </a:solidFill>
                      <a:prstDash val="solid"/>
                      <a:round/>
                      <a:headEnd type="none" w="med" len="med"/>
                      <a:tailEnd type="none" w="med" len="med"/>
                    </a:lnL>
                    <a:lnR cmpd="sng" algn="ctr" cap="flat" w="12700">
                      <a:solidFill>
                        <a:srgbClr val="A6A6A6"/>
                      </a:solidFill>
                      <a:prstDash val="solid"/>
                      <a:round/>
                      <a:headEnd type="none" w="med" len="med"/>
                      <a:tailEnd type="none" w="med" len="med"/>
                    </a:lnR>
                    <a:lnT cmpd="sng" algn="ctr" cap="flat" w="12700">
                      <a:solidFill>
                        <a:srgbClr val="A6A6A6"/>
                      </a:solidFill>
                      <a:prstDash val="solid"/>
                      <a:round/>
                      <a:headEnd type="none" w="med" len="med"/>
                      <a:tailEnd type="none" w="med" len="med"/>
                    </a:lnT>
                    <a:lnB cmpd="sng" algn="ctr" cap="flat" w="12700">
                      <a:solidFill>
                        <a:srgbClr val="A6A6A6"/>
                      </a:solidFill>
                      <a:prstDash val="solid"/>
                      <a:round/>
                      <a:headEnd type="none" w="med" len="med"/>
                      <a:tailEnd type="none" w="med" len="med"/>
                    </a:lnB>
                    <a:solidFill>
                      <a:srgbClr val="DCEAF7"/>
                    </a:solidFill>
                  </a:tcPr>
                </a:tc>
                <a:tc>
                  <a:txBody>
                    <a:bodyPr anchor="t" rtlCol="false"/>
                    <a:lstStyle/>
                    <a:p>
                      <a:pPr algn="l">
                        <a:lnSpc>
                          <a:spcPts val="2640"/>
                        </a:lnSpc>
                        <a:defRPr/>
                      </a:pPr>
                      <a:r>
                        <a:rPr lang="en-US" sz="2200">
                          <a:solidFill>
                            <a:srgbClr val="404040"/>
                          </a:solidFill>
                          <a:latin typeface="Arimo"/>
                          <a:ea typeface="Arimo"/>
                          <a:cs typeface="Arimo"/>
                          <a:sym typeface="Arimo"/>
                        </a:rPr>
                        <a:t>Name of the leading party.</a:t>
                      </a:r>
                      <a:endParaRPr lang="en-US" sz="1100"/>
                    </a:p>
                  </a:txBody>
                  <a:tcPr marL="58018" marR="58018" marT="58018" marB="58018" anchor="ctr">
                    <a:lnL cmpd="sng" algn="ctr" cap="flat" w="12700">
                      <a:solidFill>
                        <a:srgbClr val="A6A6A6"/>
                      </a:solidFill>
                      <a:prstDash val="solid"/>
                      <a:round/>
                      <a:headEnd type="none" w="med" len="med"/>
                      <a:tailEnd type="none" w="med" len="med"/>
                    </a:lnL>
                    <a:lnR cmpd="sng" algn="ctr" cap="flat" w="12700">
                      <a:solidFill>
                        <a:srgbClr val="A6A6A6"/>
                      </a:solidFill>
                      <a:prstDash val="solid"/>
                      <a:round/>
                      <a:headEnd type="none" w="med" len="med"/>
                      <a:tailEnd type="none" w="med" len="med"/>
                    </a:lnR>
                    <a:lnT cmpd="sng" algn="ctr" cap="flat" w="12700">
                      <a:solidFill>
                        <a:srgbClr val="A6A6A6"/>
                      </a:solidFill>
                      <a:prstDash val="solid"/>
                      <a:round/>
                      <a:headEnd type="none" w="med" len="med"/>
                      <a:tailEnd type="none" w="med" len="med"/>
                    </a:lnT>
                    <a:lnB cmpd="sng" algn="ctr" cap="flat" w="12700">
                      <a:solidFill>
                        <a:srgbClr val="A6A6A6"/>
                      </a:solidFill>
                      <a:prstDash val="solid"/>
                      <a:round/>
                      <a:headEnd type="none" w="med" len="med"/>
                      <a:tailEnd type="none" w="med" len="med"/>
                    </a:lnB>
                    <a:solidFill>
                      <a:srgbClr val="FFFFFF"/>
                    </a:solidFill>
                  </a:tcPr>
                </a:tc>
              </a:tr>
              <a:tr h="582116">
                <a:tc>
                  <a:txBody>
                    <a:bodyPr anchor="t" rtlCol="false"/>
                    <a:lstStyle/>
                    <a:p>
                      <a:pPr algn="l">
                        <a:lnSpc>
                          <a:spcPts val="2640"/>
                        </a:lnSpc>
                        <a:defRPr/>
                      </a:pPr>
                      <a:r>
                        <a:rPr lang="en-US" sz="2200">
                          <a:solidFill>
                            <a:srgbClr val="404040"/>
                          </a:solidFill>
                          <a:latin typeface="Arimo"/>
                          <a:ea typeface="Arimo"/>
                          <a:cs typeface="Arimo"/>
                          <a:sym typeface="Arimo"/>
                        </a:rPr>
                        <a:t>Trailing Candidate</a:t>
                      </a:r>
                      <a:endParaRPr lang="en-US" sz="1100"/>
                    </a:p>
                  </a:txBody>
                  <a:tcPr marL="58018" marR="58018" marT="58018" marB="58018" anchor="ctr">
                    <a:lnL cmpd="sng" algn="ctr" cap="flat" w="12700">
                      <a:solidFill>
                        <a:srgbClr val="A6A6A6"/>
                      </a:solidFill>
                      <a:prstDash val="solid"/>
                      <a:round/>
                      <a:headEnd type="none" w="med" len="med"/>
                      <a:tailEnd type="none" w="med" len="med"/>
                    </a:lnL>
                    <a:lnR cmpd="sng" algn="ctr" cap="flat" w="12700">
                      <a:solidFill>
                        <a:srgbClr val="A6A6A6"/>
                      </a:solidFill>
                      <a:prstDash val="solid"/>
                      <a:round/>
                      <a:headEnd type="none" w="med" len="med"/>
                      <a:tailEnd type="none" w="med" len="med"/>
                    </a:lnR>
                    <a:lnT cmpd="sng" algn="ctr" cap="flat" w="12700">
                      <a:solidFill>
                        <a:srgbClr val="A6A6A6"/>
                      </a:solidFill>
                      <a:prstDash val="solid"/>
                      <a:round/>
                      <a:headEnd type="none" w="med" len="med"/>
                      <a:tailEnd type="none" w="med" len="med"/>
                    </a:lnT>
                    <a:lnB cmpd="sng" algn="ctr" cap="flat" w="12700">
                      <a:solidFill>
                        <a:srgbClr val="A6A6A6"/>
                      </a:solidFill>
                      <a:prstDash val="solid"/>
                      <a:round/>
                      <a:headEnd type="none" w="med" len="med"/>
                      <a:tailEnd type="none" w="med" len="med"/>
                    </a:lnB>
                    <a:solidFill>
                      <a:srgbClr val="DCEAF7"/>
                    </a:solidFill>
                  </a:tcPr>
                </a:tc>
                <a:tc>
                  <a:txBody>
                    <a:bodyPr anchor="t" rtlCol="false"/>
                    <a:lstStyle/>
                    <a:p>
                      <a:pPr algn="l">
                        <a:lnSpc>
                          <a:spcPts val="2640"/>
                        </a:lnSpc>
                        <a:defRPr/>
                      </a:pPr>
                      <a:r>
                        <a:rPr lang="en-US" sz="2200">
                          <a:solidFill>
                            <a:srgbClr val="404040"/>
                          </a:solidFill>
                          <a:latin typeface="Arimo"/>
                          <a:ea typeface="Arimo"/>
                          <a:cs typeface="Arimo"/>
                          <a:sym typeface="Arimo"/>
                        </a:rPr>
                        <a:t>Name of the trailing candidate.</a:t>
                      </a:r>
                      <a:endParaRPr lang="en-US" sz="1100"/>
                    </a:p>
                  </a:txBody>
                  <a:tcPr marL="58018" marR="58018" marT="58018" marB="58018" anchor="ctr">
                    <a:lnL cmpd="sng" algn="ctr" cap="flat" w="12700">
                      <a:solidFill>
                        <a:srgbClr val="A6A6A6"/>
                      </a:solidFill>
                      <a:prstDash val="solid"/>
                      <a:round/>
                      <a:headEnd type="none" w="med" len="med"/>
                      <a:tailEnd type="none" w="med" len="med"/>
                    </a:lnL>
                    <a:lnR cmpd="sng" algn="ctr" cap="flat" w="12700">
                      <a:solidFill>
                        <a:srgbClr val="A6A6A6"/>
                      </a:solidFill>
                      <a:prstDash val="solid"/>
                      <a:round/>
                      <a:headEnd type="none" w="med" len="med"/>
                      <a:tailEnd type="none" w="med" len="med"/>
                    </a:lnR>
                    <a:lnT cmpd="sng" algn="ctr" cap="flat" w="12700">
                      <a:solidFill>
                        <a:srgbClr val="A6A6A6"/>
                      </a:solidFill>
                      <a:prstDash val="solid"/>
                      <a:round/>
                      <a:headEnd type="none" w="med" len="med"/>
                      <a:tailEnd type="none" w="med" len="med"/>
                    </a:lnT>
                    <a:lnB cmpd="sng" algn="ctr" cap="flat" w="12700">
                      <a:solidFill>
                        <a:srgbClr val="A6A6A6"/>
                      </a:solidFill>
                      <a:prstDash val="solid"/>
                      <a:round/>
                      <a:headEnd type="none" w="med" len="med"/>
                      <a:tailEnd type="none" w="med" len="med"/>
                    </a:lnB>
                    <a:solidFill>
                      <a:srgbClr val="FFFFFF"/>
                    </a:solidFill>
                  </a:tcPr>
                </a:tc>
              </a:tr>
              <a:tr h="582116">
                <a:tc>
                  <a:txBody>
                    <a:bodyPr anchor="t" rtlCol="false"/>
                    <a:lstStyle/>
                    <a:p>
                      <a:pPr algn="l">
                        <a:lnSpc>
                          <a:spcPts val="2640"/>
                        </a:lnSpc>
                        <a:defRPr/>
                      </a:pPr>
                      <a:r>
                        <a:rPr lang="en-US" sz="2200">
                          <a:solidFill>
                            <a:srgbClr val="404040"/>
                          </a:solidFill>
                          <a:latin typeface="Arimo"/>
                          <a:ea typeface="Arimo"/>
                          <a:cs typeface="Arimo"/>
                          <a:sym typeface="Arimo"/>
                        </a:rPr>
                        <a:t>Trailing Party</a:t>
                      </a:r>
                      <a:endParaRPr lang="en-US" sz="1100"/>
                    </a:p>
                  </a:txBody>
                  <a:tcPr marL="58018" marR="58018" marT="58018" marB="58018" anchor="ctr">
                    <a:lnL cmpd="sng" algn="ctr" cap="flat" w="12700">
                      <a:solidFill>
                        <a:srgbClr val="A6A6A6"/>
                      </a:solidFill>
                      <a:prstDash val="solid"/>
                      <a:round/>
                      <a:headEnd type="none" w="med" len="med"/>
                      <a:tailEnd type="none" w="med" len="med"/>
                    </a:lnL>
                    <a:lnR cmpd="sng" algn="ctr" cap="flat" w="12700">
                      <a:solidFill>
                        <a:srgbClr val="A6A6A6"/>
                      </a:solidFill>
                      <a:prstDash val="solid"/>
                      <a:round/>
                      <a:headEnd type="none" w="med" len="med"/>
                      <a:tailEnd type="none" w="med" len="med"/>
                    </a:lnR>
                    <a:lnT cmpd="sng" algn="ctr" cap="flat" w="12700">
                      <a:solidFill>
                        <a:srgbClr val="A6A6A6"/>
                      </a:solidFill>
                      <a:prstDash val="solid"/>
                      <a:round/>
                      <a:headEnd type="none" w="med" len="med"/>
                      <a:tailEnd type="none" w="med" len="med"/>
                    </a:lnT>
                    <a:lnB cmpd="sng" algn="ctr" cap="flat" w="12700">
                      <a:solidFill>
                        <a:srgbClr val="A6A6A6"/>
                      </a:solidFill>
                      <a:prstDash val="solid"/>
                      <a:round/>
                      <a:headEnd type="none" w="med" len="med"/>
                      <a:tailEnd type="none" w="med" len="med"/>
                    </a:lnB>
                    <a:solidFill>
                      <a:srgbClr val="DCEAF7"/>
                    </a:solidFill>
                  </a:tcPr>
                </a:tc>
                <a:tc>
                  <a:txBody>
                    <a:bodyPr anchor="t" rtlCol="false"/>
                    <a:lstStyle/>
                    <a:p>
                      <a:pPr algn="l">
                        <a:lnSpc>
                          <a:spcPts val="2640"/>
                        </a:lnSpc>
                        <a:defRPr/>
                      </a:pPr>
                      <a:r>
                        <a:rPr lang="en-US" sz="2200">
                          <a:solidFill>
                            <a:srgbClr val="404040"/>
                          </a:solidFill>
                          <a:latin typeface="Arimo"/>
                          <a:ea typeface="Arimo"/>
                          <a:cs typeface="Arimo"/>
                          <a:sym typeface="Arimo"/>
                        </a:rPr>
                        <a:t>Name of the trailing party.</a:t>
                      </a:r>
                      <a:endParaRPr lang="en-US" sz="1100"/>
                    </a:p>
                  </a:txBody>
                  <a:tcPr marL="58018" marR="58018" marT="58018" marB="58018" anchor="ctr">
                    <a:lnL cmpd="sng" algn="ctr" cap="flat" w="12700">
                      <a:solidFill>
                        <a:srgbClr val="A6A6A6"/>
                      </a:solidFill>
                      <a:prstDash val="solid"/>
                      <a:round/>
                      <a:headEnd type="none" w="med" len="med"/>
                      <a:tailEnd type="none" w="med" len="med"/>
                    </a:lnL>
                    <a:lnR cmpd="sng" algn="ctr" cap="flat" w="12700">
                      <a:solidFill>
                        <a:srgbClr val="A6A6A6"/>
                      </a:solidFill>
                      <a:prstDash val="solid"/>
                      <a:round/>
                      <a:headEnd type="none" w="med" len="med"/>
                      <a:tailEnd type="none" w="med" len="med"/>
                    </a:lnR>
                    <a:lnT cmpd="sng" algn="ctr" cap="flat" w="12700">
                      <a:solidFill>
                        <a:srgbClr val="A6A6A6"/>
                      </a:solidFill>
                      <a:prstDash val="solid"/>
                      <a:round/>
                      <a:headEnd type="none" w="med" len="med"/>
                      <a:tailEnd type="none" w="med" len="med"/>
                    </a:lnT>
                    <a:lnB cmpd="sng" algn="ctr" cap="flat" w="12700">
                      <a:solidFill>
                        <a:srgbClr val="A6A6A6"/>
                      </a:solidFill>
                      <a:prstDash val="solid"/>
                      <a:round/>
                      <a:headEnd type="none" w="med" len="med"/>
                      <a:tailEnd type="none" w="med" len="med"/>
                    </a:lnB>
                    <a:solidFill>
                      <a:srgbClr val="FFFFFF"/>
                    </a:solidFill>
                  </a:tcPr>
                </a:tc>
              </a:tr>
              <a:tr h="582116">
                <a:tc>
                  <a:txBody>
                    <a:bodyPr anchor="t" rtlCol="false"/>
                    <a:lstStyle/>
                    <a:p>
                      <a:pPr algn="l">
                        <a:lnSpc>
                          <a:spcPts val="2640"/>
                        </a:lnSpc>
                        <a:defRPr/>
                      </a:pPr>
                      <a:r>
                        <a:rPr lang="en-US" sz="2200">
                          <a:solidFill>
                            <a:srgbClr val="404040"/>
                          </a:solidFill>
                          <a:latin typeface="Arimo"/>
                          <a:ea typeface="Arimo"/>
                          <a:cs typeface="Arimo"/>
                          <a:sym typeface="Arimo"/>
                        </a:rPr>
                        <a:t>Margin</a:t>
                      </a:r>
                      <a:endParaRPr lang="en-US" sz="1100"/>
                    </a:p>
                  </a:txBody>
                  <a:tcPr marL="58018" marR="58018" marT="58018" marB="58018" anchor="ctr">
                    <a:lnL cmpd="sng" algn="ctr" cap="flat" w="12700">
                      <a:solidFill>
                        <a:srgbClr val="A6A6A6"/>
                      </a:solidFill>
                      <a:prstDash val="solid"/>
                      <a:round/>
                      <a:headEnd type="none" w="med" len="med"/>
                      <a:tailEnd type="none" w="med" len="med"/>
                    </a:lnL>
                    <a:lnR cmpd="sng" algn="ctr" cap="flat" w="12700">
                      <a:solidFill>
                        <a:srgbClr val="A6A6A6"/>
                      </a:solidFill>
                      <a:prstDash val="solid"/>
                      <a:round/>
                      <a:headEnd type="none" w="med" len="med"/>
                      <a:tailEnd type="none" w="med" len="med"/>
                    </a:lnR>
                    <a:lnT cmpd="sng" algn="ctr" cap="flat" w="12700">
                      <a:solidFill>
                        <a:srgbClr val="A6A6A6"/>
                      </a:solidFill>
                      <a:prstDash val="solid"/>
                      <a:round/>
                      <a:headEnd type="none" w="med" len="med"/>
                      <a:tailEnd type="none" w="med" len="med"/>
                    </a:lnT>
                    <a:lnB cmpd="sng" algn="ctr" cap="flat" w="12700">
                      <a:solidFill>
                        <a:srgbClr val="A6A6A6"/>
                      </a:solidFill>
                      <a:prstDash val="solid"/>
                      <a:round/>
                      <a:headEnd type="none" w="med" len="med"/>
                      <a:tailEnd type="none" w="med" len="med"/>
                    </a:lnB>
                    <a:solidFill>
                      <a:srgbClr val="DCEAF7"/>
                    </a:solidFill>
                  </a:tcPr>
                </a:tc>
                <a:tc>
                  <a:txBody>
                    <a:bodyPr anchor="t" rtlCol="false"/>
                    <a:lstStyle/>
                    <a:p>
                      <a:pPr algn="l">
                        <a:lnSpc>
                          <a:spcPts val="2640"/>
                        </a:lnSpc>
                        <a:defRPr/>
                      </a:pPr>
                      <a:r>
                        <a:rPr lang="en-US" sz="2200">
                          <a:solidFill>
                            <a:srgbClr val="404040"/>
                          </a:solidFill>
                          <a:latin typeface="Arimo"/>
                          <a:ea typeface="Arimo"/>
                          <a:cs typeface="Arimo"/>
                          <a:sym typeface="Arimo"/>
                        </a:rPr>
                        <a:t>Vote margin between the leading and trailing candidates.</a:t>
                      </a:r>
                      <a:endParaRPr lang="en-US" sz="1100"/>
                    </a:p>
                  </a:txBody>
                  <a:tcPr marL="58018" marR="58018" marT="58018" marB="58018" anchor="ctr">
                    <a:lnL cmpd="sng" algn="ctr" cap="flat" w="12700">
                      <a:solidFill>
                        <a:srgbClr val="A6A6A6"/>
                      </a:solidFill>
                      <a:prstDash val="solid"/>
                      <a:round/>
                      <a:headEnd type="none" w="med" len="med"/>
                      <a:tailEnd type="none" w="med" len="med"/>
                    </a:lnL>
                    <a:lnR cmpd="sng" algn="ctr" cap="flat" w="12700">
                      <a:solidFill>
                        <a:srgbClr val="A6A6A6"/>
                      </a:solidFill>
                      <a:prstDash val="solid"/>
                      <a:round/>
                      <a:headEnd type="none" w="med" len="med"/>
                      <a:tailEnd type="none" w="med" len="med"/>
                    </a:lnR>
                    <a:lnT cmpd="sng" algn="ctr" cap="flat" w="12700">
                      <a:solidFill>
                        <a:srgbClr val="A6A6A6"/>
                      </a:solidFill>
                      <a:prstDash val="solid"/>
                      <a:round/>
                      <a:headEnd type="none" w="med" len="med"/>
                      <a:tailEnd type="none" w="med" len="med"/>
                    </a:lnT>
                    <a:lnB cmpd="sng" algn="ctr" cap="flat" w="12700">
                      <a:solidFill>
                        <a:srgbClr val="A6A6A6"/>
                      </a:solidFill>
                      <a:prstDash val="solid"/>
                      <a:round/>
                      <a:headEnd type="none" w="med" len="med"/>
                      <a:tailEnd type="none" w="med" len="med"/>
                    </a:lnB>
                    <a:solidFill>
                      <a:srgbClr val="FFFFFF"/>
                    </a:solidFill>
                  </a:tcPr>
                </a:tc>
              </a:tr>
              <a:tr h="916117">
                <a:tc>
                  <a:txBody>
                    <a:bodyPr anchor="t" rtlCol="false"/>
                    <a:lstStyle/>
                    <a:p>
                      <a:pPr algn="l">
                        <a:lnSpc>
                          <a:spcPts val="2640"/>
                        </a:lnSpc>
                        <a:defRPr/>
                      </a:pPr>
                      <a:r>
                        <a:rPr lang="en-US" sz="2200">
                          <a:solidFill>
                            <a:srgbClr val="404040"/>
                          </a:solidFill>
                          <a:latin typeface="Arimo"/>
                          <a:ea typeface="Arimo"/>
                          <a:cs typeface="Arimo"/>
                          <a:sym typeface="Arimo"/>
                        </a:rPr>
                        <a:t>Status</a:t>
                      </a:r>
                      <a:endParaRPr lang="en-US" sz="1100"/>
                    </a:p>
                  </a:txBody>
                  <a:tcPr marL="58018" marR="58018" marT="58018" marB="58018" anchor="ctr">
                    <a:lnL cmpd="sng" algn="ctr" cap="flat" w="12700">
                      <a:solidFill>
                        <a:srgbClr val="A6A6A6"/>
                      </a:solidFill>
                      <a:prstDash val="solid"/>
                      <a:round/>
                      <a:headEnd type="none" w="med" len="med"/>
                      <a:tailEnd type="none" w="med" len="med"/>
                    </a:lnL>
                    <a:lnR cmpd="sng" algn="ctr" cap="flat" w="12700">
                      <a:solidFill>
                        <a:srgbClr val="A6A6A6"/>
                      </a:solidFill>
                      <a:prstDash val="solid"/>
                      <a:round/>
                      <a:headEnd type="none" w="med" len="med"/>
                      <a:tailEnd type="none" w="med" len="med"/>
                    </a:lnR>
                    <a:lnT cmpd="sng" algn="ctr" cap="flat" w="12700">
                      <a:solidFill>
                        <a:srgbClr val="A6A6A6"/>
                      </a:solidFill>
                      <a:prstDash val="solid"/>
                      <a:round/>
                      <a:headEnd type="none" w="med" len="med"/>
                      <a:tailEnd type="none" w="med" len="med"/>
                    </a:lnT>
                    <a:lnB cmpd="sng" algn="ctr" cap="flat" w="12700">
                      <a:solidFill>
                        <a:srgbClr val="A6A6A6"/>
                      </a:solidFill>
                      <a:prstDash val="solid"/>
                      <a:round/>
                      <a:headEnd type="none" w="med" len="med"/>
                      <a:tailEnd type="none" w="med" len="med"/>
                    </a:lnB>
                    <a:solidFill>
                      <a:srgbClr val="DCEAF7"/>
                    </a:solidFill>
                  </a:tcPr>
                </a:tc>
                <a:tc>
                  <a:txBody>
                    <a:bodyPr anchor="t" rtlCol="false"/>
                    <a:lstStyle/>
                    <a:p>
                      <a:pPr algn="l">
                        <a:lnSpc>
                          <a:spcPts val="2640"/>
                        </a:lnSpc>
                        <a:defRPr/>
                      </a:pPr>
                      <a:r>
                        <a:rPr lang="en-US" sz="2200">
                          <a:solidFill>
                            <a:srgbClr val="404040"/>
                          </a:solidFill>
                          <a:latin typeface="Arimo"/>
                          <a:ea typeface="Arimo"/>
                          <a:cs typeface="Arimo"/>
                          <a:sym typeface="Arimo"/>
                        </a:rPr>
                        <a:t>Status of the election result (e.g., Won, Lost, Leading, Trailing)</a:t>
                      </a:r>
                      <a:endParaRPr lang="en-US" sz="1100"/>
                    </a:p>
                  </a:txBody>
                  <a:tcPr marL="58018" marR="58018" marT="58018" marB="58018" anchor="ctr">
                    <a:lnL cmpd="sng" algn="ctr" cap="flat" w="12700">
                      <a:solidFill>
                        <a:srgbClr val="A6A6A6"/>
                      </a:solidFill>
                      <a:prstDash val="solid"/>
                      <a:round/>
                      <a:headEnd type="none" w="med" len="med"/>
                      <a:tailEnd type="none" w="med" len="med"/>
                    </a:lnL>
                    <a:lnR cmpd="sng" algn="ctr" cap="flat" w="12700">
                      <a:solidFill>
                        <a:srgbClr val="A6A6A6"/>
                      </a:solidFill>
                      <a:prstDash val="solid"/>
                      <a:round/>
                      <a:headEnd type="none" w="med" len="med"/>
                      <a:tailEnd type="none" w="med" len="med"/>
                    </a:lnR>
                    <a:lnT cmpd="sng" algn="ctr" cap="flat" w="12700">
                      <a:solidFill>
                        <a:srgbClr val="A6A6A6"/>
                      </a:solidFill>
                      <a:prstDash val="solid"/>
                      <a:round/>
                      <a:headEnd type="none" w="med" len="med"/>
                      <a:tailEnd type="none" w="med" len="med"/>
                    </a:lnT>
                    <a:lnB cmpd="sng" algn="ctr" cap="flat" w="12700">
                      <a:solidFill>
                        <a:srgbClr val="A6A6A6"/>
                      </a:solidFill>
                      <a:prstDash val="solid"/>
                      <a:round/>
                      <a:headEnd type="none" w="med" len="med"/>
                      <a:tailEnd type="none" w="med" len="med"/>
                    </a:lnB>
                    <a:solidFill>
                      <a:srgbClr val="FFFFFF"/>
                    </a:solidFill>
                  </a:tcPr>
                </a:tc>
              </a:tr>
            </a:tbl>
          </a:graphicData>
        </a:graphic>
      </p:graphicFrame>
      <p:graphicFrame>
        <p:nvGraphicFramePr>
          <p:cNvPr name="Table 7" id="7"/>
          <p:cNvGraphicFramePr>
            <a:graphicFrameLocks noGrp="true"/>
          </p:cNvGraphicFramePr>
          <p:nvPr/>
        </p:nvGraphicFramePr>
        <p:xfrm>
          <a:off x="11186498" y="2321354"/>
          <a:ext cx="6790353" cy="2224719"/>
        </p:xfrm>
        <a:graphic>
          <a:graphicData uri="http://schemas.openxmlformats.org/drawingml/2006/table">
            <a:tbl>
              <a:tblPr/>
              <a:tblGrid>
                <a:gridCol w="2254710"/>
                <a:gridCol w="4535642"/>
              </a:tblGrid>
              <a:tr h="622680">
                <a:tc>
                  <a:txBody>
                    <a:bodyPr anchor="t" rtlCol="false"/>
                    <a:lstStyle/>
                    <a:p>
                      <a:pPr algn="ctr">
                        <a:lnSpc>
                          <a:spcPts val="2880"/>
                        </a:lnSpc>
                        <a:defRPr/>
                      </a:pPr>
                      <a:r>
                        <a:rPr lang="en-US" sz="2400">
                          <a:solidFill>
                            <a:srgbClr val="FFFFFF"/>
                          </a:solidFill>
                          <a:latin typeface="Arimo Bold"/>
                          <a:ea typeface="Arimo Bold"/>
                          <a:cs typeface="Arimo Bold"/>
                          <a:sym typeface="Arimo Bold"/>
                        </a:rPr>
                        <a:t>Variable</a:t>
                      </a:r>
                      <a:endParaRPr lang="en-US" sz="1100"/>
                    </a:p>
                  </a:txBody>
                  <a:tcPr marL="58018" marR="58018" marT="58018" marB="58018" anchor="ctr">
                    <a:lnL cmpd="sng" algn="ctr" cap="flat" w="12700">
                      <a:solidFill>
                        <a:srgbClr val="A6A6A6"/>
                      </a:solidFill>
                      <a:prstDash val="solid"/>
                      <a:round/>
                      <a:headEnd type="none" w="med" len="med"/>
                      <a:tailEnd type="none" w="med" len="med"/>
                    </a:lnL>
                    <a:lnR cmpd="sng" algn="ctr" cap="flat" w="12700">
                      <a:solidFill>
                        <a:srgbClr val="A6A6A6"/>
                      </a:solidFill>
                      <a:prstDash val="solid"/>
                      <a:round/>
                      <a:headEnd type="none" w="med" len="med"/>
                      <a:tailEnd type="none" w="med" len="med"/>
                    </a:lnR>
                    <a:lnT cmpd="sng" algn="ctr" cap="flat" w="12700">
                      <a:solidFill>
                        <a:srgbClr val="A6A6A6"/>
                      </a:solidFill>
                      <a:prstDash val="solid"/>
                      <a:round/>
                      <a:headEnd type="none" w="med" len="med"/>
                      <a:tailEnd type="none" w="med" len="med"/>
                    </a:lnT>
                    <a:lnB cmpd="sng" algn="ctr" cap="flat" w="12700">
                      <a:solidFill>
                        <a:srgbClr val="A6A6A6"/>
                      </a:solidFill>
                      <a:prstDash val="solid"/>
                      <a:round/>
                      <a:headEnd type="none" w="med" len="med"/>
                      <a:tailEnd type="none" w="med" len="med"/>
                    </a:lnB>
                    <a:solidFill>
                      <a:srgbClr val="0E2841"/>
                    </a:solidFill>
                  </a:tcPr>
                </a:tc>
                <a:tc>
                  <a:txBody>
                    <a:bodyPr anchor="t" rtlCol="false"/>
                    <a:lstStyle/>
                    <a:p>
                      <a:pPr algn="ctr">
                        <a:lnSpc>
                          <a:spcPts val="2880"/>
                        </a:lnSpc>
                        <a:defRPr/>
                      </a:pPr>
                      <a:r>
                        <a:rPr lang="en-US" sz="2400">
                          <a:solidFill>
                            <a:srgbClr val="FFFFFF"/>
                          </a:solidFill>
                          <a:latin typeface="Arimo Bold"/>
                          <a:ea typeface="Arimo Bold"/>
                          <a:cs typeface="Arimo Bold"/>
                          <a:sym typeface="Arimo Bold"/>
                        </a:rPr>
                        <a:t>Description</a:t>
                      </a:r>
                      <a:endParaRPr lang="en-US" sz="1100"/>
                    </a:p>
                  </a:txBody>
                  <a:tcPr marL="58018" marR="58018" marT="58018" marB="58018" anchor="ctr">
                    <a:lnL cmpd="sng" algn="ctr" cap="flat" w="12700">
                      <a:solidFill>
                        <a:srgbClr val="A6A6A6"/>
                      </a:solidFill>
                      <a:prstDash val="solid"/>
                      <a:round/>
                      <a:headEnd type="none" w="med" len="med"/>
                      <a:tailEnd type="none" w="med" len="med"/>
                    </a:lnL>
                    <a:lnR cmpd="sng" algn="ctr" cap="flat" w="12700">
                      <a:solidFill>
                        <a:srgbClr val="A6A6A6"/>
                      </a:solidFill>
                      <a:prstDash val="solid"/>
                      <a:round/>
                      <a:headEnd type="none" w="med" len="med"/>
                      <a:tailEnd type="none" w="med" len="med"/>
                    </a:lnR>
                    <a:lnT cmpd="sng" algn="ctr" cap="flat" w="12700">
                      <a:solidFill>
                        <a:srgbClr val="A6A6A6"/>
                      </a:solidFill>
                      <a:prstDash val="solid"/>
                      <a:round/>
                      <a:headEnd type="none" w="med" len="med"/>
                      <a:tailEnd type="none" w="med" len="med"/>
                    </a:lnT>
                    <a:lnB cmpd="sng" algn="ctr" cap="flat" w="12700">
                      <a:solidFill>
                        <a:srgbClr val="A6A6A6"/>
                      </a:solidFill>
                      <a:prstDash val="solid"/>
                      <a:round/>
                      <a:headEnd type="none" w="med" len="med"/>
                      <a:tailEnd type="none" w="med" len="med"/>
                    </a:lnB>
                    <a:solidFill>
                      <a:srgbClr val="0E2841"/>
                    </a:solidFill>
                  </a:tcPr>
                </a:tc>
              </a:tr>
              <a:tr h="682390">
                <a:tc>
                  <a:txBody>
                    <a:bodyPr anchor="t" rtlCol="false"/>
                    <a:lstStyle/>
                    <a:p>
                      <a:pPr algn="l">
                        <a:lnSpc>
                          <a:spcPts val="2640"/>
                        </a:lnSpc>
                        <a:defRPr/>
                      </a:pPr>
                      <a:r>
                        <a:rPr lang="en-US" sz="2200">
                          <a:solidFill>
                            <a:srgbClr val="404040"/>
                          </a:solidFill>
                          <a:latin typeface="Arimo"/>
                          <a:ea typeface="Arimo"/>
                          <a:cs typeface="Arimo"/>
                          <a:sym typeface="Arimo"/>
                        </a:rPr>
                        <a:t>Party Name</a:t>
                      </a:r>
                      <a:endParaRPr lang="en-US" sz="1100"/>
                    </a:p>
                  </a:txBody>
                  <a:tcPr marL="58018" marR="58018" marT="58018" marB="58018" anchor="ctr">
                    <a:lnL cmpd="sng" algn="ctr" cap="flat" w="12700">
                      <a:solidFill>
                        <a:srgbClr val="A6A6A6"/>
                      </a:solidFill>
                      <a:prstDash val="solid"/>
                      <a:round/>
                      <a:headEnd type="none" w="med" len="med"/>
                      <a:tailEnd type="none" w="med" len="med"/>
                    </a:lnL>
                    <a:lnR cmpd="sng" algn="ctr" cap="flat" w="12700">
                      <a:solidFill>
                        <a:srgbClr val="A6A6A6"/>
                      </a:solidFill>
                      <a:prstDash val="solid"/>
                      <a:round/>
                      <a:headEnd type="none" w="med" len="med"/>
                      <a:tailEnd type="none" w="med" len="med"/>
                    </a:lnR>
                    <a:lnT cmpd="sng" algn="ctr" cap="flat" w="12700">
                      <a:solidFill>
                        <a:srgbClr val="A6A6A6"/>
                      </a:solidFill>
                      <a:prstDash val="solid"/>
                      <a:round/>
                      <a:headEnd type="none" w="med" len="med"/>
                      <a:tailEnd type="none" w="med" len="med"/>
                    </a:lnT>
                    <a:lnB cmpd="sng" algn="ctr" cap="flat" w="12700">
                      <a:solidFill>
                        <a:srgbClr val="A6A6A6"/>
                      </a:solidFill>
                      <a:prstDash val="solid"/>
                      <a:round/>
                      <a:headEnd type="none" w="med" len="med"/>
                      <a:tailEnd type="none" w="med" len="med"/>
                    </a:lnB>
                    <a:solidFill>
                      <a:srgbClr val="DCEAF7"/>
                    </a:solidFill>
                  </a:tcPr>
                </a:tc>
                <a:tc>
                  <a:txBody>
                    <a:bodyPr anchor="t" rtlCol="false"/>
                    <a:lstStyle/>
                    <a:p>
                      <a:pPr algn="l">
                        <a:lnSpc>
                          <a:spcPts val="2640"/>
                        </a:lnSpc>
                        <a:defRPr/>
                      </a:pPr>
                      <a:r>
                        <a:rPr lang="en-US" sz="2200">
                          <a:solidFill>
                            <a:srgbClr val="404040"/>
                          </a:solidFill>
                          <a:latin typeface="Arimo"/>
                          <a:ea typeface="Arimo"/>
                          <a:cs typeface="Arimo"/>
                          <a:sym typeface="Arimo"/>
                        </a:rPr>
                        <a:t>Name of the political party.</a:t>
                      </a:r>
                      <a:endParaRPr lang="en-US" sz="1100"/>
                    </a:p>
                  </a:txBody>
                  <a:tcPr marL="58018" marR="58018" marT="58018" marB="58018" anchor="ctr">
                    <a:lnL cmpd="sng" algn="ctr" cap="flat" w="12700">
                      <a:solidFill>
                        <a:srgbClr val="A6A6A6"/>
                      </a:solidFill>
                      <a:prstDash val="solid"/>
                      <a:round/>
                      <a:headEnd type="none" w="med" len="med"/>
                      <a:tailEnd type="none" w="med" len="med"/>
                    </a:lnL>
                    <a:lnR cmpd="sng" algn="ctr" cap="flat" w="12700">
                      <a:solidFill>
                        <a:srgbClr val="A6A6A6"/>
                      </a:solidFill>
                      <a:prstDash val="solid"/>
                      <a:round/>
                      <a:headEnd type="none" w="med" len="med"/>
                      <a:tailEnd type="none" w="med" len="med"/>
                    </a:lnR>
                    <a:lnT cmpd="sng" algn="ctr" cap="flat" w="12700">
                      <a:solidFill>
                        <a:srgbClr val="A6A6A6"/>
                      </a:solidFill>
                      <a:prstDash val="solid"/>
                      <a:round/>
                      <a:headEnd type="none" w="med" len="med"/>
                      <a:tailEnd type="none" w="med" len="med"/>
                    </a:lnT>
                    <a:lnB cmpd="sng" algn="ctr" cap="flat" w="12700">
                      <a:solidFill>
                        <a:srgbClr val="A6A6A6"/>
                      </a:solidFill>
                      <a:prstDash val="solid"/>
                      <a:round/>
                      <a:headEnd type="none" w="med" len="med"/>
                      <a:tailEnd type="none" w="med" len="med"/>
                    </a:lnB>
                    <a:solidFill>
                      <a:srgbClr val="FFFFFF"/>
                    </a:solidFill>
                  </a:tcPr>
                </a:tc>
              </a:tr>
              <a:tr h="919650">
                <a:tc>
                  <a:txBody>
                    <a:bodyPr anchor="t" rtlCol="false"/>
                    <a:lstStyle/>
                    <a:p>
                      <a:pPr algn="l">
                        <a:lnSpc>
                          <a:spcPts val="2640"/>
                        </a:lnSpc>
                        <a:defRPr/>
                      </a:pPr>
                      <a:r>
                        <a:rPr lang="en-US" sz="2200">
                          <a:solidFill>
                            <a:srgbClr val="404040"/>
                          </a:solidFill>
                          <a:latin typeface="Arimo"/>
                          <a:ea typeface="Arimo"/>
                          <a:cs typeface="Arimo"/>
                          <a:sym typeface="Arimo"/>
                        </a:rPr>
                        <a:t>Alliance Name</a:t>
                      </a:r>
                      <a:endParaRPr lang="en-US" sz="1100"/>
                    </a:p>
                  </a:txBody>
                  <a:tcPr marL="58018" marR="58018" marT="58018" marB="58018" anchor="ctr">
                    <a:lnL cmpd="sng" algn="ctr" cap="flat" w="12700">
                      <a:solidFill>
                        <a:srgbClr val="A6A6A6"/>
                      </a:solidFill>
                      <a:prstDash val="solid"/>
                      <a:round/>
                      <a:headEnd type="none" w="med" len="med"/>
                      <a:tailEnd type="none" w="med" len="med"/>
                    </a:lnL>
                    <a:lnR cmpd="sng" algn="ctr" cap="flat" w="12700">
                      <a:solidFill>
                        <a:srgbClr val="A6A6A6"/>
                      </a:solidFill>
                      <a:prstDash val="solid"/>
                      <a:round/>
                      <a:headEnd type="none" w="med" len="med"/>
                      <a:tailEnd type="none" w="med" len="med"/>
                    </a:lnR>
                    <a:lnT cmpd="sng" algn="ctr" cap="flat" w="12700">
                      <a:solidFill>
                        <a:srgbClr val="A6A6A6"/>
                      </a:solidFill>
                      <a:prstDash val="solid"/>
                      <a:round/>
                      <a:headEnd type="none" w="med" len="med"/>
                      <a:tailEnd type="none" w="med" len="med"/>
                    </a:lnT>
                    <a:lnB cmpd="sng" algn="ctr" cap="flat" w="12700">
                      <a:solidFill>
                        <a:srgbClr val="A6A6A6"/>
                      </a:solidFill>
                      <a:prstDash val="solid"/>
                      <a:round/>
                      <a:headEnd type="none" w="med" len="med"/>
                      <a:tailEnd type="none" w="med" len="med"/>
                    </a:lnB>
                    <a:solidFill>
                      <a:srgbClr val="DCEAF7"/>
                    </a:solidFill>
                  </a:tcPr>
                </a:tc>
                <a:tc>
                  <a:txBody>
                    <a:bodyPr anchor="t" rtlCol="false"/>
                    <a:lstStyle/>
                    <a:p>
                      <a:pPr algn="l">
                        <a:lnSpc>
                          <a:spcPts val="2640"/>
                        </a:lnSpc>
                        <a:defRPr/>
                      </a:pPr>
                      <a:r>
                        <a:rPr lang="en-US" sz="2200">
                          <a:solidFill>
                            <a:srgbClr val="404040"/>
                          </a:solidFill>
                          <a:latin typeface="Arimo"/>
                          <a:ea typeface="Arimo"/>
                          <a:cs typeface="Arimo"/>
                          <a:sym typeface="Arimo"/>
                        </a:rPr>
                        <a:t>Name of the political alliance the party belongs to</a:t>
                      </a:r>
                      <a:endParaRPr lang="en-US" sz="1100"/>
                    </a:p>
                  </a:txBody>
                  <a:tcPr marL="58018" marR="58018" marT="58018" marB="58018" anchor="ctr">
                    <a:lnL cmpd="sng" algn="ctr" cap="flat" w="12700">
                      <a:solidFill>
                        <a:srgbClr val="A6A6A6"/>
                      </a:solidFill>
                      <a:prstDash val="solid"/>
                      <a:round/>
                      <a:headEnd type="none" w="med" len="med"/>
                      <a:tailEnd type="none" w="med" len="med"/>
                    </a:lnL>
                    <a:lnR cmpd="sng" algn="ctr" cap="flat" w="12700">
                      <a:solidFill>
                        <a:srgbClr val="A6A6A6"/>
                      </a:solidFill>
                      <a:prstDash val="solid"/>
                      <a:round/>
                      <a:headEnd type="none" w="med" len="med"/>
                      <a:tailEnd type="none" w="med" len="med"/>
                    </a:lnR>
                    <a:lnT cmpd="sng" algn="ctr" cap="flat" w="12700">
                      <a:solidFill>
                        <a:srgbClr val="A6A6A6"/>
                      </a:solidFill>
                      <a:prstDash val="solid"/>
                      <a:round/>
                      <a:headEnd type="none" w="med" len="med"/>
                      <a:tailEnd type="none" w="med" len="med"/>
                    </a:lnT>
                    <a:lnB cmpd="sng" algn="ctr" cap="flat" w="12700">
                      <a:solidFill>
                        <a:srgbClr val="A6A6A6"/>
                      </a:solidFill>
                      <a:prstDash val="solid"/>
                      <a:round/>
                      <a:headEnd type="none" w="med" len="med"/>
                      <a:tailEnd type="none" w="med" len="med"/>
                    </a:lnB>
                    <a:solidFill>
                      <a:srgbClr val="FFFFFF"/>
                    </a:solidFill>
                  </a:tcPr>
                </a:tc>
              </a:tr>
            </a:tbl>
          </a:graphicData>
        </a:graphic>
      </p:graphicFrame>
      <p:sp>
        <p:nvSpPr>
          <p:cNvPr name="Freeform 8" id="8"/>
          <p:cNvSpPr/>
          <p:nvPr/>
        </p:nvSpPr>
        <p:spPr>
          <a:xfrm flipH="false" flipV="false" rot="0">
            <a:off x="11327096" y="6027137"/>
            <a:ext cx="6509157" cy="3231163"/>
          </a:xfrm>
          <a:custGeom>
            <a:avLst/>
            <a:gdLst/>
            <a:ahLst/>
            <a:cxnLst/>
            <a:rect r="r" b="b" t="t" l="l"/>
            <a:pathLst>
              <a:path h="3231163" w="6509157">
                <a:moveTo>
                  <a:pt x="0" y="0"/>
                </a:moveTo>
                <a:lnTo>
                  <a:pt x="6509157" y="0"/>
                </a:lnTo>
                <a:lnTo>
                  <a:pt x="6509157" y="3231163"/>
                </a:lnTo>
                <a:lnTo>
                  <a:pt x="0" y="3231163"/>
                </a:lnTo>
                <a:lnTo>
                  <a:pt x="0" y="0"/>
                </a:lnTo>
                <a:close/>
              </a:path>
            </a:pathLst>
          </a:custGeom>
          <a:blipFill>
            <a:blip r:embed="rId4">
              <a:extLst>
                <a:ext uri="{96DAC541-7B7A-43D3-8B79-37D633B846F1}">
                  <asvg:svgBlip xmlns:asvg="http://schemas.microsoft.com/office/drawing/2016/SVG/main" r:embed="rId5"/>
                </a:ext>
              </a:extLst>
            </a:blip>
            <a:stretch>
              <a:fillRect l="0" t="-49" r="0" b="-49"/>
            </a:stretch>
          </a:blipFill>
        </p:spPr>
      </p:sp>
      <p:sp>
        <p:nvSpPr>
          <p:cNvPr name="AutoShape 9" id="9"/>
          <p:cNvSpPr/>
          <p:nvPr/>
        </p:nvSpPr>
        <p:spPr>
          <a:xfrm flipH="true">
            <a:off x="10818812" y="1632379"/>
            <a:ext cx="0" cy="8024829"/>
          </a:xfrm>
          <a:prstGeom prst="line">
            <a:avLst/>
          </a:prstGeom>
          <a:ln cap="flat" w="19050">
            <a:solidFill>
              <a:srgbClr val="0E2841"/>
            </a:solidFill>
            <a:prstDash val="solid"/>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 y="10041146"/>
            <a:ext cx="18287996" cy="245855"/>
          </a:xfrm>
          <a:custGeom>
            <a:avLst/>
            <a:gdLst/>
            <a:ahLst/>
            <a:cxnLst/>
            <a:rect r="r" b="b" t="t" l="l"/>
            <a:pathLst>
              <a:path h="245855" w="18287996">
                <a:moveTo>
                  <a:pt x="0" y="0"/>
                </a:moveTo>
                <a:lnTo>
                  <a:pt x="18287996" y="0"/>
                </a:lnTo>
                <a:lnTo>
                  <a:pt x="18287996" y="245856"/>
                </a:lnTo>
                <a:lnTo>
                  <a:pt x="0" y="2458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49143" y="529287"/>
            <a:ext cx="17938857" cy="847725"/>
          </a:xfrm>
          <a:prstGeom prst="rect">
            <a:avLst/>
          </a:prstGeom>
        </p:spPr>
        <p:txBody>
          <a:bodyPr anchor="t" rtlCol="false" tIns="0" lIns="0" bIns="0" rIns="0">
            <a:spAutoFit/>
          </a:bodyPr>
          <a:lstStyle/>
          <a:p>
            <a:pPr algn="l">
              <a:lnSpc>
                <a:spcPts val="6480"/>
              </a:lnSpc>
            </a:pPr>
            <a:r>
              <a:rPr lang="en-US" sz="5400">
                <a:solidFill>
                  <a:srgbClr val="404040"/>
                </a:solidFill>
                <a:latin typeface="Arimo Bold"/>
                <a:ea typeface="Arimo Bold"/>
                <a:cs typeface="Arimo Bold"/>
                <a:sym typeface="Arimo Bold"/>
              </a:rPr>
              <a:t>Tasks</a:t>
            </a:r>
          </a:p>
        </p:txBody>
      </p:sp>
      <p:sp>
        <p:nvSpPr>
          <p:cNvPr name="TextBox 4" id="4"/>
          <p:cNvSpPr txBox="true"/>
          <p:nvPr/>
        </p:nvSpPr>
        <p:spPr>
          <a:xfrm rot="0">
            <a:off x="749354" y="1714141"/>
            <a:ext cx="4272558" cy="561975"/>
          </a:xfrm>
          <a:prstGeom prst="rect">
            <a:avLst/>
          </a:prstGeom>
        </p:spPr>
        <p:txBody>
          <a:bodyPr anchor="t" rtlCol="false" tIns="0" lIns="0" bIns="0" rIns="0">
            <a:spAutoFit/>
          </a:bodyPr>
          <a:lstStyle/>
          <a:p>
            <a:pPr algn="ctr">
              <a:lnSpc>
                <a:spcPts val="4200"/>
              </a:lnSpc>
              <a:spcBef>
                <a:spcPct val="0"/>
              </a:spcBef>
            </a:pPr>
            <a:r>
              <a:rPr lang="en-US" sz="3500">
                <a:solidFill>
                  <a:srgbClr val="404040"/>
                </a:solidFill>
                <a:latin typeface="Arimo Bold"/>
                <a:ea typeface="Arimo Bold"/>
                <a:cs typeface="Arimo Bold"/>
                <a:sym typeface="Arimo Bold"/>
              </a:rPr>
              <a:t>1.   Data Integration:</a:t>
            </a:r>
          </a:p>
        </p:txBody>
      </p:sp>
      <p:sp>
        <p:nvSpPr>
          <p:cNvPr name="TextBox 5" id="5"/>
          <p:cNvSpPr txBox="true"/>
          <p:nvPr/>
        </p:nvSpPr>
        <p:spPr>
          <a:xfrm rot="0">
            <a:off x="749354" y="2440616"/>
            <a:ext cx="16929890" cy="733425"/>
          </a:xfrm>
          <a:prstGeom prst="rect">
            <a:avLst/>
          </a:prstGeom>
        </p:spPr>
        <p:txBody>
          <a:bodyPr anchor="t" rtlCol="false" tIns="0" lIns="0" bIns="0" rIns="0">
            <a:spAutoFit/>
          </a:bodyPr>
          <a:lstStyle/>
          <a:p>
            <a:pPr algn="l">
              <a:lnSpc>
                <a:spcPts val="2879"/>
              </a:lnSpc>
              <a:spcBef>
                <a:spcPct val="0"/>
              </a:spcBef>
            </a:pPr>
            <a:r>
              <a:rPr lang="en-US" sz="2399">
                <a:solidFill>
                  <a:srgbClr val="404040"/>
                </a:solidFill>
                <a:latin typeface="Arimo"/>
                <a:ea typeface="Arimo"/>
                <a:cs typeface="Arimo"/>
                <a:sym typeface="Arimo"/>
              </a:rPr>
              <a:t>Combine the election results data with the party alliance data to get a comprehensive view of which alliances are leading or trailing in various constituencies.</a:t>
            </a:r>
          </a:p>
        </p:txBody>
      </p:sp>
      <p:sp>
        <p:nvSpPr>
          <p:cNvPr name="TextBox 6" id="6"/>
          <p:cNvSpPr txBox="true"/>
          <p:nvPr/>
        </p:nvSpPr>
        <p:spPr>
          <a:xfrm rot="0">
            <a:off x="749354" y="3677009"/>
            <a:ext cx="7527394" cy="561975"/>
          </a:xfrm>
          <a:prstGeom prst="rect">
            <a:avLst/>
          </a:prstGeom>
        </p:spPr>
        <p:txBody>
          <a:bodyPr anchor="t" rtlCol="false" tIns="0" lIns="0" bIns="0" rIns="0">
            <a:spAutoFit/>
          </a:bodyPr>
          <a:lstStyle/>
          <a:p>
            <a:pPr algn="ctr">
              <a:lnSpc>
                <a:spcPts val="4200"/>
              </a:lnSpc>
              <a:spcBef>
                <a:spcPct val="0"/>
              </a:spcBef>
            </a:pPr>
            <a:r>
              <a:rPr lang="en-US" sz="3500">
                <a:solidFill>
                  <a:srgbClr val="404040"/>
                </a:solidFill>
                <a:latin typeface="Arimo Bold"/>
                <a:ea typeface="Arimo Bold"/>
                <a:cs typeface="Arimo Bold"/>
                <a:sym typeface="Arimo Bold"/>
              </a:rPr>
              <a:t>2.   Data Cleaning and Preparation:</a:t>
            </a:r>
          </a:p>
        </p:txBody>
      </p:sp>
      <p:sp>
        <p:nvSpPr>
          <p:cNvPr name="TextBox 7" id="7"/>
          <p:cNvSpPr txBox="true"/>
          <p:nvPr/>
        </p:nvSpPr>
        <p:spPr>
          <a:xfrm rot="0">
            <a:off x="749354" y="4400909"/>
            <a:ext cx="16769559" cy="371475"/>
          </a:xfrm>
          <a:prstGeom prst="rect">
            <a:avLst/>
          </a:prstGeom>
        </p:spPr>
        <p:txBody>
          <a:bodyPr anchor="t" rtlCol="false" tIns="0" lIns="0" bIns="0" rIns="0">
            <a:spAutoFit/>
          </a:bodyPr>
          <a:lstStyle/>
          <a:p>
            <a:pPr algn="l">
              <a:lnSpc>
                <a:spcPts val="2879"/>
              </a:lnSpc>
              <a:spcBef>
                <a:spcPct val="0"/>
              </a:spcBef>
            </a:pPr>
            <a:r>
              <a:rPr lang="en-US" sz="2399">
                <a:solidFill>
                  <a:srgbClr val="404040"/>
                </a:solidFill>
                <a:latin typeface="Arimo"/>
                <a:ea typeface="Arimo"/>
                <a:cs typeface="Arimo"/>
                <a:sym typeface="Arimo"/>
              </a:rPr>
              <a:t>Ensure data quality by checking for missing values, inconsistencies, and correcting any errors in the datasets.</a:t>
            </a:r>
          </a:p>
        </p:txBody>
      </p:sp>
      <p:sp>
        <p:nvSpPr>
          <p:cNvPr name="TextBox 8" id="8"/>
          <p:cNvSpPr txBox="true"/>
          <p:nvPr/>
        </p:nvSpPr>
        <p:spPr>
          <a:xfrm rot="0">
            <a:off x="749354" y="5639159"/>
            <a:ext cx="7714858" cy="561975"/>
          </a:xfrm>
          <a:prstGeom prst="rect">
            <a:avLst/>
          </a:prstGeom>
        </p:spPr>
        <p:txBody>
          <a:bodyPr anchor="t" rtlCol="false" tIns="0" lIns="0" bIns="0" rIns="0">
            <a:spAutoFit/>
          </a:bodyPr>
          <a:lstStyle/>
          <a:p>
            <a:pPr algn="ctr">
              <a:lnSpc>
                <a:spcPts val="4200"/>
              </a:lnSpc>
              <a:spcBef>
                <a:spcPct val="0"/>
              </a:spcBef>
            </a:pPr>
            <a:r>
              <a:rPr lang="en-US" sz="3500">
                <a:solidFill>
                  <a:srgbClr val="404040"/>
                </a:solidFill>
                <a:latin typeface="Arimo Bold"/>
                <a:ea typeface="Arimo Bold"/>
                <a:cs typeface="Arimo Bold"/>
                <a:sym typeface="Arimo Bold"/>
              </a:rPr>
              <a:t>3.   Data Analysis and Visualization:</a:t>
            </a:r>
          </a:p>
        </p:txBody>
      </p:sp>
      <p:sp>
        <p:nvSpPr>
          <p:cNvPr name="TextBox 9" id="9"/>
          <p:cNvSpPr txBox="true"/>
          <p:nvPr/>
        </p:nvSpPr>
        <p:spPr>
          <a:xfrm rot="0">
            <a:off x="608756" y="6363059"/>
            <a:ext cx="17070488" cy="2181225"/>
          </a:xfrm>
          <a:prstGeom prst="rect">
            <a:avLst/>
          </a:prstGeom>
        </p:spPr>
        <p:txBody>
          <a:bodyPr anchor="t" rtlCol="false" tIns="0" lIns="0" bIns="0" rIns="0">
            <a:spAutoFit/>
          </a:bodyPr>
          <a:lstStyle/>
          <a:p>
            <a:pPr algn="l" marL="518155" indent="-259078" lvl="1">
              <a:lnSpc>
                <a:spcPts val="2879"/>
              </a:lnSpc>
              <a:buFont typeface="Arial"/>
              <a:buChar char="•"/>
            </a:pPr>
            <a:r>
              <a:rPr lang="en-US" sz="2399">
                <a:solidFill>
                  <a:srgbClr val="404040"/>
                </a:solidFill>
                <a:latin typeface="Arimo"/>
                <a:ea typeface="Arimo"/>
                <a:cs typeface="Arimo"/>
                <a:sym typeface="Arimo"/>
              </a:rPr>
              <a:t>Overall Results: Create a summary of the overall election results including the total number of seats </a:t>
            </a:r>
            <a:r>
              <a:rPr lang="en-US" sz="2399">
                <a:solidFill>
                  <a:srgbClr val="404040"/>
                </a:solidFill>
                <a:latin typeface="Arimo"/>
                <a:ea typeface="Arimo"/>
                <a:cs typeface="Arimo"/>
                <a:sym typeface="Arimo"/>
              </a:rPr>
              <a:t>won by each party and alliance. </a:t>
            </a:r>
          </a:p>
          <a:p>
            <a:pPr algn="l" marL="518155" indent="-259078" lvl="1">
              <a:lnSpc>
                <a:spcPts val="2879"/>
              </a:lnSpc>
              <a:buFont typeface="Arial"/>
              <a:buChar char="•"/>
            </a:pPr>
            <a:r>
              <a:rPr lang="en-US" sz="2399">
                <a:solidFill>
                  <a:srgbClr val="404040"/>
                </a:solidFill>
                <a:latin typeface="Arimo"/>
                <a:ea typeface="Arimo"/>
                <a:cs typeface="Arimo"/>
                <a:sym typeface="Arimo"/>
              </a:rPr>
              <a:t>State-wise Analysis: Visualize the performance of leading parties and alliances across different states. </a:t>
            </a:r>
          </a:p>
          <a:p>
            <a:pPr algn="l" marL="518155" indent="-259078" lvl="1">
              <a:lnSpc>
                <a:spcPts val="2879"/>
              </a:lnSpc>
              <a:buFont typeface="Arial"/>
              <a:buChar char="•"/>
            </a:pPr>
            <a:r>
              <a:rPr lang="en-US" sz="2399">
                <a:solidFill>
                  <a:srgbClr val="404040"/>
                </a:solidFill>
                <a:latin typeface="Arimo"/>
                <a:ea typeface="Arimo"/>
                <a:cs typeface="Arimo"/>
                <a:sym typeface="Arimo"/>
              </a:rPr>
              <a:t>Constituency-wise Analysis: Analyze and visualize the margin of victory/defeat in various constituencies. </a:t>
            </a:r>
          </a:p>
          <a:p>
            <a:pPr algn="l" marL="518155" indent="-259078" lvl="1">
              <a:lnSpc>
                <a:spcPts val="2879"/>
              </a:lnSpc>
              <a:buFont typeface="Arial"/>
              <a:buChar char="•"/>
            </a:pPr>
            <a:r>
              <a:rPr lang="en-US" sz="2399">
                <a:solidFill>
                  <a:srgbClr val="404040"/>
                </a:solidFill>
                <a:latin typeface="Arimo"/>
                <a:ea typeface="Arimo"/>
                <a:cs typeface="Arimo"/>
                <a:sym typeface="Arimo"/>
              </a:rPr>
              <a:t>Party and Alliance Comparison: Compare the performance of different parties and their respective alliances in terms of seats won, margins, and status.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 y="10041146"/>
            <a:ext cx="18287996" cy="245855"/>
          </a:xfrm>
          <a:custGeom>
            <a:avLst/>
            <a:gdLst/>
            <a:ahLst/>
            <a:cxnLst/>
            <a:rect r="r" b="b" t="t" l="l"/>
            <a:pathLst>
              <a:path h="245855" w="18287996">
                <a:moveTo>
                  <a:pt x="0" y="0"/>
                </a:moveTo>
                <a:lnTo>
                  <a:pt x="18287996" y="0"/>
                </a:lnTo>
                <a:lnTo>
                  <a:pt x="18287996" y="245856"/>
                </a:lnTo>
                <a:lnTo>
                  <a:pt x="0" y="2458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757524" y="3818358"/>
            <a:ext cx="10772956" cy="6062143"/>
          </a:xfrm>
          <a:custGeom>
            <a:avLst/>
            <a:gdLst/>
            <a:ahLst/>
            <a:cxnLst/>
            <a:rect r="r" b="b" t="t" l="l"/>
            <a:pathLst>
              <a:path h="6062143" w="10772956">
                <a:moveTo>
                  <a:pt x="0" y="0"/>
                </a:moveTo>
                <a:lnTo>
                  <a:pt x="10772956" y="0"/>
                </a:lnTo>
                <a:lnTo>
                  <a:pt x="10772956" y="6062143"/>
                </a:lnTo>
                <a:lnTo>
                  <a:pt x="0" y="6062143"/>
                </a:lnTo>
                <a:lnTo>
                  <a:pt x="0" y="0"/>
                </a:lnTo>
                <a:close/>
              </a:path>
            </a:pathLst>
          </a:custGeom>
          <a:blipFill>
            <a:blip r:embed="rId4"/>
            <a:stretch>
              <a:fillRect l="0" t="0" r="0" b="0"/>
            </a:stretch>
          </a:blipFill>
        </p:spPr>
      </p:sp>
      <p:sp>
        <p:nvSpPr>
          <p:cNvPr name="TextBox 4" id="4"/>
          <p:cNvSpPr txBox="true"/>
          <p:nvPr/>
        </p:nvSpPr>
        <p:spPr>
          <a:xfrm rot="0">
            <a:off x="349143" y="529287"/>
            <a:ext cx="17938857" cy="847725"/>
          </a:xfrm>
          <a:prstGeom prst="rect">
            <a:avLst/>
          </a:prstGeom>
        </p:spPr>
        <p:txBody>
          <a:bodyPr anchor="t" rtlCol="false" tIns="0" lIns="0" bIns="0" rIns="0">
            <a:spAutoFit/>
          </a:bodyPr>
          <a:lstStyle/>
          <a:p>
            <a:pPr algn="l">
              <a:lnSpc>
                <a:spcPts val="6480"/>
              </a:lnSpc>
            </a:pPr>
            <a:r>
              <a:rPr lang="en-US" sz="5400">
                <a:solidFill>
                  <a:srgbClr val="404040"/>
                </a:solidFill>
                <a:latin typeface="Arimo Bold"/>
                <a:ea typeface="Arimo Bold"/>
                <a:cs typeface="Arimo Bold"/>
                <a:sym typeface="Arimo Bold"/>
              </a:rPr>
              <a:t>Tasks</a:t>
            </a:r>
          </a:p>
        </p:txBody>
      </p:sp>
      <p:sp>
        <p:nvSpPr>
          <p:cNvPr name="TextBox 5" id="5"/>
          <p:cNvSpPr txBox="true"/>
          <p:nvPr/>
        </p:nvSpPr>
        <p:spPr>
          <a:xfrm rot="0">
            <a:off x="852565" y="1348437"/>
            <a:ext cx="5800663" cy="561975"/>
          </a:xfrm>
          <a:prstGeom prst="rect">
            <a:avLst/>
          </a:prstGeom>
        </p:spPr>
        <p:txBody>
          <a:bodyPr anchor="t" rtlCol="false" tIns="0" lIns="0" bIns="0" rIns="0">
            <a:spAutoFit/>
          </a:bodyPr>
          <a:lstStyle/>
          <a:p>
            <a:pPr algn="ctr">
              <a:lnSpc>
                <a:spcPts val="4200"/>
              </a:lnSpc>
              <a:spcBef>
                <a:spcPct val="0"/>
              </a:spcBef>
            </a:pPr>
            <a:r>
              <a:rPr lang="en-US" sz="3500">
                <a:solidFill>
                  <a:srgbClr val="404040"/>
                </a:solidFill>
                <a:latin typeface="Arimo Bold"/>
                <a:ea typeface="Arimo Bold"/>
                <a:cs typeface="Arimo Bold"/>
                <a:sym typeface="Arimo Bold"/>
              </a:rPr>
              <a:t>4.   Interactive Dashboard:</a:t>
            </a:r>
          </a:p>
        </p:txBody>
      </p:sp>
      <p:sp>
        <p:nvSpPr>
          <p:cNvPr name="TextBox 6" id="6"/>
          <p:cNvSpPr txBox="true"/>
          <p:nvPr/>
        </p:nvSpPr>
        <p:spPr>
          <a:xfrm rot="0">
            <a:off x="712354" y="1900887"/>
            <a:ext cx="16863291" cy="2181225"/>
          </a:xfrm>
          <a:prstGeom prst="rect">
            <a:avLst/>
          </a:prstGeom>
        </p:spPr>
        <p:txBody>
          <a:bodyPr anchor="t" rtlCol="false" tIns="0" lIns="0" bIns="0" rIns="0">
            <a:spAutoFit/>
          </a:bodyPr>
          <a:lstStyle/>
          <a:p>
            <a:pPr algn="l" marL="518155" indent="-259078" lvl="1">
              <a:lnSpc>
                <a:spcPts val="2879"/>
              </a:lnSpc>
              <a:buFont typeface="Arial"/>
              <a:buChar char="•"/>
            </a:pPr>
            <a:r>
              <a:rPr lang="en-US" sz="2399">
                <a:solidFill>
                  <a:srgbClr val="404040"/>
                </a:solidFill>
                <a:latin typeface="Arimo"/>
                <a:ea typeface="Arimo"/>
                <a:cs typeface="Arimo"/>
                <a:sym typeface="Arimo"/>
              </a:rPr>
              <a:t>Trend Analysis: Identify and visualize trends in voting patterns, such as regions with high competition </a:t>
            </a:r>
            <a:r>
              <a:rPr lang="en-US" sz="2399">
                <a:solidFill>
                  <a:srgbClr val="404040"/>
                </a:solidFill>
                <a:latin typeface="Arimo"/>
                <a:ea typeface="Arimo"/>
                <a:cs typeface="Arimo"/>
                <a:sym typeface="Arimo"/>
              </a:rPr>
              <a:t>(small margins) or dominance by specific parties or alliances. </a:t>
            </a:r>
          </a:p>
          <a:p>
            <a:pPr algn="l" marL="518155" indent="-259078" lvl="1">
              <a:lnSpc>
                <a:spcPts val="2879"/>
              </a:lnSpc>
              <a:buFont typeface="Arial"/>
              <a:buChar char="•"/>
            </a:pPr>
            <a:r>
              <a:rPr lang="en-US" sz="2399">
                <a:solidFill>
                  <a:srgbClr val="404040"/>
                </a:solidFill>
                <a:latin typeface="Arimo"/>
                <a:ea typeface="Arimo"/>
                <a:cs typeface="Arimo"/>
                <a:sym typeface="Arimo"/>
              </a:rPr>
              <a:t>Create an interactive dashboard that allows users to filter and explore the data by state, constituency, party, alliance, and status. </a:t>
            </a:r>
          </a:p>
          <a:p>
            <a:pPr algn="l" marL="518155" indent="-259078" lvl="1">
              <a:lnSpc>
                <a:spcPts val="2879"/>
              </a:lnSpc>
              <a:buFont typeface="Arial"/>
              <a:buChar char="•"/>
            </a:pPr>
            <a:r>
              <a:rPr lang="en-US" sz="2399">
                <a:solidFill>
                  <a:srgbClr val="404040"/>
                </a:solidFill>
                <a:latin typeface="Arimo"/>
                <a:ea typeface="Arimo"/>
                <a:cs typeface="Arimo"/>
                <a:sym typeface="Arimo"/>
              </a:rPr>
              <a:t>Include key performance indicators (KPIs) such as total seats won, average margin, and number of constituencies won by alliance.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 y="10041146"/>
            <a:ext cx="18287996" cy="245855"/>
          </a:xfrm>
          <a:custGeom>
            <a:avLst/>
            <a:gdLst/>
            <a:ahLst/>
            <a:cxnLst/>
            <a:rect r="r" b="b" t="t" l="l"/>
            <a:pathLst>
              <a:path h="245855" w="18287996">
                <a:moveTo>
                  <a:pt x="0" y="0"/>
                </a:moveTo>
                <a:lnTo>
                  <a:pt x="18287996" y="0"/>
                </a:lnTo>
                <a:lnTo>
                  <a:pt x="18287996" y="245856"/>
                </a:lnTo>
                <a:lnTo>
                  <a:pt x="0" y="2458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64669" y="2505075"/>
            <a:ext cx="13326715" cy="6753225"/>
          </a:xfrm>
          <a:prstGeom prst="rect">
            <a:avLst/>
          </a:prstGeom>
        </p:spPr>
        <p:txBody>
          <a:bodyPr anchor="t" rtlCol="false" tIns="0" lIns="0" bIns="0" rIns="0">
            <a:spAutoFit/>
          </a:bodyPr>
          <a:lstStyle/>
          <a:p>
            <a:pPr algn="l" marL="518155" indent="-259078" lvl="1">
              <a:lnSpc>
                <a:spcPts val="2879"/>
              </a:lnSpc>
              <a:buFont typeface="Arial"/>
              <a:buChar char="•"/>
            </a:pPr>
            <a:r>
              <a:rPr lang="en-US" sz="2399">
                <a:solidFill>
                  <a:srgbClr val="404040"/>
                </a:solidFill>
                <a:latin typeface="Arimo"/>
                <a:ea typeface="Arimo"/>
                <a:cs typeface="Arimo"/>
                <a:sym typeface="Arimo"/>
              </a:rPr>
              <a:t>The Alliance NDA won in 253 constituencies with an Avg Margin of 187K </a:t>
            </a:r>
          </a:p>
          <a:p>
            <a:pPr algn="l" marL="518155" indent="-259078" lvl="1">
              <a:lnSpc>
                <a:spcPts val="2879"/>
              </a:lnSpc>
              <a:buFont typeface="Arial"/>
              <a:buChar char="•"/>
            </a:pPr>
            <a:r>
              <a:rPr lang="en-US" sz="2399">
                <a:solidFill>
                  <a:srgbClr val="404040"/>
                </a:solidFill>
                <a:latin typeface="Arimo"/>
                <a:ea typeface="Arimo"/>
                <a:cs typeface="Arimo"/>
                <a:sym typeface="Arimo"/>
              </a:rPr>
              <a:t>The Alliance INDIA won in 208 constituencies with an Avg Margin of 138K </a:t>
            </a:r>
          </a:p>
          <a:p>
            <a:pPr algn="l" marL="518155" indent="-259078" lvl="1">
              <a:lnSpc>
                <a:spcPts val="2879"/>
              </a:lnSpc>
              <a:buFont typeface="Arial"/>
              <a:buChar char="•"/>
            </a:pPr>
            <a:r>
              <a:rPr lang="en-US" sz="2399">
                <a:solidFill>
                  <a:srgbClr val="404040"/>
                </a:solidFill>
                <a:latin typeface="Arimo"/>
                <a:ea typeface="Arimo"/>
                <a:cs typeface="Arimo"/>
                <a:sym typeface="Arimo"/>
              </a:rPr>
              <a:t>Rest of the parties won in 82 constituencies with an Avg Margin of 146K </a:t>
            </a:r>
          </a:p>
          <a:p>
            <a:pPr algn="l">
              <a:lnSpc>
                <a:spcPts val="2879"/>
              </a:lnSpc>
            </a:pPr>
          </a:p>
          <a:p>
            <a:pPr algn="l">
              <a:lnSpc>
                <a:spcPts val="2879"/>
              </a:lnSpc>
            </a:pPr>
          </a:p>
          <a:p>
            <a:pPr algn="l">
              <a:lnSpc>
                <a:spcPts val="2399"/>
              </a:lnSpc>
            </a:pPr>
          </a:p>
          <a:p>
            <a:pPr algn="l" marL="518155" indent="-259078" lvl="1">
              <a:lnSpc>
                <a:spcPts val="2879"/>
              </a:lnSpc>
              <a:buFont typeface="Arial"/>
              <a:buChar char="•"/>
            </a:pPr>
            <a:r>
              <a:rPr lang="en-US" sz="2399">
                <a:solidFill>
                  <a:srgbClr val="404040"/>
                </a:solidFill>
                <a:latin typeface="Arimo"/>
                <a:ea typeface="Arimo"/>
                <a:cs typeface="Arimo"/>
                <a:sym typeface="Arimo"/>
              </a:rPr>
              <a:t>BJP, Indian National Congress, Samajwadi Party are the top 3 parties that have won the most seats.</a:t>
            </a:r>
          </a:p>
          <a:p>
            <a:pPr algn="l" marL="1036310" indent="-345437" lvl="2">
              <a:lnSpc>
                <a:spcPts val="2879"/>
              </a:lnSpc>
              <a:buFont typeface="Arial"/>
              <a:buChar char="⚬"/>
            </a:pPr>
            <a:r>
              <a:rPr lang="en-US" sz="2399">
                <a:solidFill>
                  <a:srgbClr val="404040"/>
                </a:solidFill>
                <a:latin typeface="Arimo"/>
                <a:ea typeface="Arimo"/>
                <a:cs typeface="Arimo"/>
                <a:sym typeface="Arimo"/>
              </a:rPr>
              <a:t>BJP won in 240 constituencies,</a:t>
            </a:r>
          </a:p>
          <a:p>
            <a:pPr algn="l" marL="1036310" indent="-345437" lvl="2">
              <a:lnSpc>
                <a:spcPts val="2879"/>
              </a:lnSpc>
              <a:buFont typeface="Arial"/>
              <a:buChar char="⚬"/>
            </a:pPr>
            <a:r>
              <a:rPr lang="en-US" sz="2399">
                <a:solidFill>
                  <a:srgbClr val="404040"/>
                </a:solidFill>
                <a:latin typeface="Arimo"/>
                <a:ea typeface="Arimo"/>
                <a:cs typeface="Arimo"/>
                <a:sym typeface="Arimo"/>
              </a:rPr>
              <a:t>INC in 99 constituencies</a:t>
            </a:r>
          </a:p>
          <a:p>
            <a:pPr algn="l" marL="1036310" indent="-345437" lvl="2">
              <a:lnSpc>
                <a:spcPts val="2879"/>
              </a:lnSpc>
              <a:buFont typeface="Arial"/>
              <a:buChar char="⚬"/>
            </a:pPr>
            <a:r>
              <a:rPr lang="en-US" sz="2399">
                <a:solidFill>
                  <a:srgbClr val="404040"/>
                </a:solidFill>
                <a:latin typeface="Arimo"/>
                <a:ea typeface="Arimo"/>
                <a:cs typeface="Arimo"/>
                <a:sym typeface="Arimo"/>
              </a:rPr>
              <a:t>Samajwadi Party won in 99 constituencies.</a:t>
            </a:r>
          </a:p>
          <a:p>
            <a:pPr algn="l">
              <a:lnSpc>
                <a:spcPts val="2879"/>
              </a:lnSpc>
            </a:pPr>
          </a:p>
          <a:p>
            <a:pPr algn="l">
              <a:lnSpc>
                <a:spcPts val="2879"/>
              </a:lnSpc>
            </a:pPr>
          </a:p>
          <a:p>
            <a:pPr algn="l">
              <a:lnSpc>
                <a:spcPts val="2399"/>
              </a:lnSpc>
            </a:pPr>
          </a:p>
          <a:p>
            <a:pPr algn="l" marL="518155" indent="-259078" lvl="1">
              <a:lnSpc>
                <a:spcPts val="2879"/>
              </a:lnSpc>
              <a:buFont typeface="Arial"/>
              <a:buChar char="•"/>
            </a:pPr>
            <a:r>
              <a:rPr lang="en-US" sz="2399">
                <a:solidFill>
                  <a:srgbClr val="404040"/>
                </a:solidFill>
                <a:latin typeface="Arimo"/>
                <a:ea typeface="Arimo"/>
                <a:cs typeface="Arimo"/>
                <a:sym typeface="Arimo"/>
              </a:rPr>
              <a:t>Shankar Lalwani of BJP was the candidate who won with the highest margin i.e 1.17 million votes in the Indore constituency of Madhya Pradesh.</a:t>
            </a:r>
          </a:p>
          <a:p>
            <a:pPr algn="l" marL="518155" indent="-259078" lvl="1">
              <a:lnSpc>
                <a:spcPts val="2879"/>
              </a:lnSpc>
              <a:buFont typeface="Arial"/>
              <a:buChar char="•"/>
            </a:pPr>
            <a:r>
              <a:rPr lang="en-US" sz="2399">
                <a:solidFill>
                  <a:srgbClr val="404040"/>
                </a:solidFill>
                <a:latin typeface="Arimo"/>
                <a:ea typeface="Arimo"/>
                <a:cs typeface="Arimo"/>
                <a:sym typeface="Arimo"/>
              </a:rPr>
              <a:t>Ravindra Dattaram Waikar of Shiv Sena was the candidate who won with the lowest margin i.e 48 votes in the Mumbai North West constituency of Maharashtra.</a:t>
            </a:r>
          </a:p>
          <a:p>
            <a:pPr algn="l">
              <a:lnSpc>
                <a:spcPts val="2879"/>
              </a:lnSpc>
            </a:pPr>
          </a:p>
        </p:txBody>
      </p:sp>
      <p:sp>
        <p:nvSpPr>
          <p:cNvPr name="Freeform 4" id="4"/>
          <p:cNvSpPr/>
          <p:nvPr/>
        </p:nvSpPr>
        <p:spPr>
          <a:xfrm flipH="false" flipV="false" rot="0">
            <a:off x="15056413" y="6857791"/>
            <a:ext cx="1999265" cy="2664148"/>
          </a:xfrm>
          <a:custGeom>
            <a:avLst/>
            <a:gdLst/>
            <a:ahLst/>
            <a:cxnLst/>
            <a:rect r="r" b="b" t="t" l="l"/>
            <a:pathLst>
              <a:path h="2664148" w="1999265">
                <a:moveTo>
                  <a:pt x="0" y="0"/>
                </a:moveTo>
                <a:lnTo>
                  <a:pt x="1999265" y="0"/>
                </a:lnTo>
                <a:lnTo>
                  <a:pt x="1999265" y="2664148"/>
                </a:lnTo>
                <a:lnTo>
                  <a:pt x="0" y="2664148"/>
                </a:lnTo>
                <a:lnTo>
                  <a:pt x="0" y="0"/>
                </a:lnTo>
                <a:close/>
              </a:path>
            </a:pathLst>
          </a:custGeom>
          <a:blipFill>
            <a:blip r:embed="rId4"/>
            <a:stretch>
              <a:fillRect l="0" t="0" r="0" b="0"/>
            </a:stretch>
          </a:blipFill>
        </p:spPr>
      </p:sp>
      <p:sp>
        <p:nvSpPr>
          <p:cNvPr name="Freeform 5" id="5"/>
          <p:cNvSpPr/>
          <p:nvPr/>
        </p:nvSpPr>
        <p:spPr>
          <a:xfrm flipH="false" flipV="false" rot="0">
            <a:off x="13851917" y="1377012"/>
            <a:ext cx="4408257" cy="1865523"/>
          </a:xfrm>
          <a:custGeom>
            <a:avLst/>
            <a:gdLst/>
            <a:ahLst/>
            <a:cxnLst/>
            <a:rect r="r" b="b" t="t" l="l"/>
            <a:pathLst>
              <a:path h="1865523" w="4408257">
                <a:moveTo>
                  <a:pt x="0" y="0"/>
                </a:moveTo>
                <a:lnTo>
                  <a:pt x="4408257" y="0"/>
                </a:lnTo>
                <a:lnTo>
                  <a:pt x="4408257" y="1865523"/>
                </a:lnTo>
                <a:lnTo>
                  <a:pt x="0" y="1865523"/>
                </a:lnTo>
                <a:lnTo>
                  <a:pt x="0" y="0"/>
                </a:lnTo>
                <a:close/>
              </a:path>
            </a:pathLst>
          </a:custGeom>
          <a:blipFill>
            <a:blip r:embed="rId5"/>
            <a:stretch>
              <a:fillRect l="0" t="0" r="0" b="0"/>
            </a:stretch>
          </a:blipFill>
        </p:spPr>
      </p:sp>
      <p:sp>
        <p:nvSpPr>
          <p:cNvPr name="Freeform 6" id="6"/>
          <p:cNvSpPr/>
          <p:nvPr/>
        </p:nvSpPr>
        <p:spPr>
          <a:xfrm flipH="false" flipV="false" rot="0">
            <a:off x="14860962" y="3948416"/>
            <a:ext cx="2390167" cy="2390167"/>
          </a:xfrm>
          <a:custGeom>
            <a:avLst/>
            <a:gdLst/>
            <a:ahLst/>
            <a:cxnLst/>
            <a:rect r="r" b="b" t="t" l="l"/>
            <a:pathLst>
              <a:path h="2390167" w="2390167">
                <a:moveTo>
                  <a:pt x="0" y="0"/>
                </a:moveTo>
                <a:lnTo>
                  <a:pt x="2390167" y="0"/>
                </a:lnTo>
                <a:lnTo>
                  <a:pt x="2390167" y="2390168"/>
                </a:lnTo>
                <a:lnTo>
                  <a:pt x="0" y="2390168"/>
                </a:lnTo>
                <a:lnTo>
                  <a:pt x="0" y="0"/>
                </a:lnTo>
                <a:close/>
              </a:path>
            </a:pathLst>
          </a:custGeom>
          <a:blipFill>
            <a:blip r:embed="rId6"/>
            <a:stretch>
              <a:fillRect l="-22768" t="-12797" r="-21587" b="-5882"/>
            </a:stretch>
          </a:blipFill>
        </p:spPr>
      </p:sp>
      <p:sp>
        <p:nvSpPr>
          <p:cNvPr name="TextBox 7" id="7"/>
          <p:cNvSpPr txBox="true"/>
          <p:nvPr/>
        </p:nvSpPr>
        <p:spPr>
          <a:xfrm rot="0">
            <a:off x="349143" y="529287"/>
            <a:ext cx="17938857" cy="847725"/>
          </a:xfrm>
          <a:prstGeom prst="rect">
            <a:avLst/>
          </a:prstGeom>
        </p:spPr>
        <p:txBody>
          <a:bodyPr anchor="t" rtlCol="false" tIns="0" lIns="0" bIns="0" rIns="0">
            <a:spAutoFit/>
          </a:bodyPr>
          <a:lstStyle/>
          <a:p>
            <a:pPr algn="l">
              <a:lnSpc>
                <a:spcPts val="6480"/>
              </a:lnSpc>
            </a:pPr>
            <a:r>
              <a:rPr lang="en-US" sz="5400">
                <a:solidFill>
                  <a:srgbClr val="404040"/>
                </a:solidFill>
                <a:latin typeface="Arimo Bold"/>
                <a:ea typeface="Arimo Bold"/>
                <a:cs typeface="Arimo Bold"/>
                <a:sym typeface="Arimo Bold"/>
              </a:rPr>
              <a:t>Tasks</a:t>
            </a:r>
          </a:p>
        </p:txBody>
      </p:sp>
      <p:sp>
        <p:nvSpPr>
          <p:cNvPr name="TextBox 8" id="8"/>
          <p:cNvSpPr txBox="true"/>
          <p:nvPr/>
        </p:nvSpPr>
        <p:spPr>
          <a:xfrm rot="0">
            <a:off x="1028700" y="1864174"/>
            <a:ext cx="2745955" cy="561975"/>
          </a:xfrm>
          <a:prstGeom prst="rect">
            <a:avLst/>
          </a:prstGeom>
        </p:spPr>
        <p:txBody>
          <a:bodyPr anchor="t" rtlCol="false" tIns="0" lIns="0" bIns="0" rIns="0">
            <a:spAutoFit/>
          </a:bodyPr>
          <a:lstStyle/>
          <a:p>
            <a:pPr algn="l">
              <a:lnSpc>
                <a:spcPts val="4200"/>
              </a:lnSpc>
              <a:spcBef>
                <a:spcPct val="0"/>
              </a:spcBef>
            </a:pPr>
            <a:r>
              <a:rPr lang="en-US" sz="3500">
                <a:solidFill>
                  <a:srgbClr val="404040"/>
                </a:solidFill>
                <a:latin typeface="Arimo Bold"/>
                <a:ea typeface="Arimo Bold"/>
                <a:cs typeface="Arimo Bold"/>
                <a:sym typeface="Arimo Bold"/>
              </a:rPr>
              <a:t>6.   Insights: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 y="10041146"/>
            <a:ext cx="18287996" cy="245855"/>
          </a:xfrm>
          <a:custGeom>
            <a:avLst/>
            <a:gdLst/>
            <a:ahLst/>
            <a:cxnLst/>
            <a:rect r="r" b="b" t="t" l="l"/>
            <a:pathLst>
              <a:path h="245855" w="18287996">
                <a:moveTo>
                  <a:pt x="0" y="0"/>
                </a:moveTo>
                <a:lnTo>
                  <a:pt x="18287996" y="0"/>
                </a:lnTo>
                <a:lnTo>
                  <a:pt x="18287996" y="245856"/>
                </a:lnTo>
                <a:lnTo>
                  <a:pt x="0" y="2458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49143" y="529287"/>
            <a:ext cx="17938857" cy="847725"/>
          </a:xfrm>
          <a:prstGeom prst="rect">
            <a:avLst/>
          </a:prstGeom>
        </p:spPr>
        <p:txBody>
          <a:bodyPr anchor="t" rtlCol="false" tIns="0" lIns="0" bIns="0" rIns="0">
            <a:spAutoFit/>
          </a:bodyPr>
          <a:lstStyle/>
          <a:p>
            <a:pPr algn="l">
              <a:lnSpc>
                <a:spcPts val="6480"/>
              </a:lnSpc>
            </a:pPr>
            <a:r>
              <a:rPr lang="en-US" sz="5400">
                <a:solidFill>
                  <a:srgbClr val="404040"/>
                </a:solidFill>
                <a:latin typeface="Arimo Bold"/>
                <a:ea typeface="Arimo Bold"/>
                <a:cs typeface="Arimo Bold"/>
                <a:sym typeface="Arimo Bold"/>
              </a:rPr>
              <a:t>Tasks</a:t>
            </a:r>
          </a:p>
        </p:txBody>
      </p:sp>
      <p:sp>
        <p:nvSpPr>
          <p:cNvPr name="TextBox 4" id="4"/>
          <p:cNvSpPr txBox="true"/>
          <p:nvPr/>
        </p:nvSpPr>
        <p:spPr>
          <a:xfrm rot="0">
            <a:off x="349143" y="2422056"/>
            <a:ext cx="12243288" cy="371475"/>
          </a:xfrm>
          <a:prstGeom prst="rect">
            <a:avLst/>
          </a:prstGeom>
        </p:spPr>
        <p:txBody>
          <a:bodyPr anchor="t" rtlCol="false" tIns="0" lIns="0" bIns="0" rIns="0">
            <a:spAutoFit/>
          </a:bodyPr>
          <a:lstStyle/>
          <a:p>
            <a:pPr algn="l">
              <a:lnSpc>
                <a:spcPts val="2879"/>
              </a:lnSpc>
            </a:pPr>
          </a:p>
        </p:txBody>
      </p:sp>
      <p:sp>
        <p:nvSpPr>
          <p:cNvPr name="TextBox 5" id="5"/>
          <p:cNvSpPr txBox="true"/>
          <p:nvPr/>
        </p:nvSpPr>
        <p:spPr>
          <a:xfrm rot="0">
            <a:off x="489741" y="2603031"/>
            <a:ext cx="15459119" cy="6524625"/>
          </a:xfrm>
          <a:prstGeom prst="rect">
            <a:avLst/>
          </a:prstGeom>
        </p:spPr>
        <p:txBody>
          <a:bodyPr anchor="t" rtlCol="false" tIns="0" lIns="0" bIns="0" rIns="0">
            <a:spAutoFit/>
          </a:bodyPr>
          <a:lstStyle/>
          <a:p>
            <a:pPr algn="l" marL="518155" indent="-259078" lvl="1">
              <a:lnSpc>
                <a:spcPts val="2879"/>
              </a:lnSpc>
              <a:buFont typeface="Arial"/>
              <a:buChar char="•"/>
            </a:pPr>
            <a:r>
              <a:rPr lang="en-US" sz="2399">
                <a:solidFill>
                  <a:srgbClr val="404040"/>
                </a:solidFill>
                <a:latin typeface="Arimo"/>
                <a:ea typeface="Arimo"/>
                <a:cs typeface="Arimo"/>
                <a:sym typeface="Arimo"/>
              </a:rPr>
              <a:t>Address Critical Policy Concerns</a:t>
            </a:r>
          </a:p>
          <a:p>
            <a:pPr algn="l">
              <a:lnSpc>
                <a:spcPts val="2879"/>
              </a:lnSpc>
            </a:pPr>
            <a:r>
              <a:rPr lang="en-US" sz="2399">
                <a:solidFill>
                  <a:srgbClr val="404040"/>
                </a:solidFill>
                <a:latin typeface="Arimo"/>
                <a:ea typeface="Arimo"/>
                <a:cs typeface="Arimo"/>
                <a:sym typeface="Arimo"/>
              </a:rPr>
              <a:t>   a) </a:t>
            </a:r>
            <a:r>
              <a:rPr lang="en-US" sz="2399">
                <a:solidFill>
                  <a:srgbClr val="404040"/>
                </a:solidFill>
                <a:latin typeface="Arimo"/>
                <a:ea typeface="Arimo"/>
                <a:cs typeface="Arimo"/>
                <a:sym typeface="Arimo"/>
              </a:rPr>
              <a:t>Prioritize key voter issues including healthcare reform, economic growth, educational advancement, and national security</a:t>
            </a:r>
          </a:p>
          <a:p>
            <a:pPr algn="l">
              <a:lnSpc>
                <a:spcPts val="2879"/>
              </a:lnSpc>
            </a:pPr>
            <a:r>
              <a:rPr lang="en-US" sz="2399">
                <a:solidFill>
                  <a:srgbClr val="404040"/>
                </a:solidFill>
                <a:latin typeface="Arimo"/>
                <a:ea typeface="Arimo"/>
                <a:cs typeface="Arimo"/>
                <a:sym typeface="Arimo"/>
              </a:rPr>
              <a:t>   b) </a:t>
            </a:r>
            <a:r>
              <a:rPr lang="en-US" sz="2399">
                <a:solidFill>
                  <a:srgbClr val="404040"/>
                </a:solidFill>
                <a:latin typeface="Arimo"/>
                <a:ea typeface="Arimo"/>
                <a:cs typeface="Arimo"/>
                <a:sym typeface="Arimo"/>
              </a:rPr>
              <a:t>Develop and communicate comprehensive, data-driven policy proposals with clear implementation strategies</a:t>
            </a:r>
          </a:p>
          <a:p>
            <a:pPr algn="l">
              <a:lnSpc>
                <a:spcPts val="2879"/>
              </a:lnSpc>
            </a:pPr>
            <a:r>
              <a:rPr lang="en-US" sz="2399">
                <a:solidFill>
                  <a:srgbClr val="404040"/>
                </a:solidFill>
                <a:latin typeface="Arimo"/>
                <a:ea typeface="Arimo"/>
                <a:cs typeface="Arimo"/>
                <a:sym typeface="Arimo"/>
              </a:rPr>
              <a:t>   c) </a:t>
            </a:r>
            <a:r>
              <a:rPr lang="en-US" sz="2399">
                <a:solidFill>
                  <a:srgbClr val="404040"/>
                </a:solidFill>
                <a:latin typeface="Arimo"/>
                <a:ea typeface="Arimo"/>
                <a:cs typeface="Arimo"/>
                <a:sym typeface="Arimo"/>
              </a:rPr>
              <a:t>Tailor messaging to resonate with diverse demographic groups and regional concerns</a:t>
            </a:r>
          </a:p>
          <a:p>
            <a:pPr algn="l">
              <a:lnSpc>
                <a:spcPts val="2879"/>
              </a:lnSpc>
              <a:spcBef>
                <a:spcPct val="0"/>
              </a:spcBef>
            </a:pPr>
          </a:p>
          <a:p>
            <a:pPr algn="l" marL="518155" indent="-259078" lvl="1">
              <a:lnSpc>
                <a:spcPts val="2879"/>
              </a:lnSpc>
              <a:buFont typeface="Arial"/>
              <a:buChar char="•"/>
            </a:pPr>
            <a:r>
              <a:rPr lang="en-US" sz="2399">
                <a:solidFill>
                  <a:srgbClr val="404040"/>
                </a:solidFill>
                <a:latin typeface="Arimo"/>
                <a:ea typeface="Arimo"/>
                <a:cs typeface="Arimo"/>
                <a:sym typeface="Arimo"/>
              </a:rPr>
              <a:t>Enhance Voter Participation</a:t>
            </a:r>
          </a:p>
          <a:p>
            <a:pPr algn="l">
              <a:lnSpc>
                <a:spcPts val="2879"/>
              </a:lnSpc>
              <a:spcBef>
                <a:spcPct val="0"/>
              </a:spcBef>
            </a:pPr>
            <a:r>
              <a:rPr lang="en-US" sz="2399">
                <a:solidFill>
                  <a:srgbClr val="404040"/>
                </a:solidFill>
                <a:latin typeface="Arimo"/>
                <a:ea typeface="Arimo"/>
                <a:cs typeface="Arimo"/>
                <a:sym typeface="Arimo"/>
              </a:rPr>
              <a:t>   Implement a multi-faceted approach to increase voter turnout:</a:t>
            </a:r>
          </a:p>
          <a:p>
            <a:pPr algn="l">
              <a:lnSpc>
                <a:spcPts val="2879"/>
              </a:lnSpc>
              <a:spcBef>
                <a:spcPct val="0"/>
              </a:spcBef>
            </a:pPr>
            <a:r>
              <a:rPr lang="en-US" sz="2399">
                <a:solidFill>
                  <a:srgbClr val="404040"/>
                </a:solidFill>
                <a:latin typeface="Arimo"/>
                <a:ea typeface="Arimo"/>
                <a:cs typeface="Arimo"/>
                <a:sym typeface="Arimo"/>
              </a:rPr>
              <a:t>   a) Streamline voter registration processes through digital platforms and community outreach</a:t>
            </a:r>
          </a:p>
          <a:p>
            <a:pPr algn="l">
              <a:lnSpc>
                <a:spcPts val="2879"/>
              </a:lnSpc>
              <a:spcBef>
                <a:spcPct val="0"/>
              </a:spcBef>
            </a:pPr>
            <a:r>
              <a:rPr lang="en-US" sz="2399">
                <a:solidFill>
                  <a:srgbClr val="404040"/>
                </a:solidFill>
                <a:latin typeface="Arimo"/>
                <a:ea typeface="Arimo"/>
                <a:cs typeface="Arimo"/>
                <a:sym typeface="Arimo"/>
              </a:rPr>
              <a:t>   b) Establish a robust network of transportation services to polling locations</a:t>
            </a:r>
          </a:p>
          <a:p>
            <a:pPr algn="l">
              <a:lnSpc>
                <a:spcPts val="2879"/>
              </a:lnSpc>
              <a:spcBef>
                <a:spcPct val="0"/>
              </a:spcBef>
            </a:pPr>
            <a:r>
              <a:rPr lang="en-US" sz="2399">
                <a:solidFill>
                  <a:srgbClr val="404040"/>
                </a:solidFill>
                <a:latin typeface="Arimo"/>
                <a:ea typeface="Arimo"/>
                <a:cs typeface="Arimo"/>
                <a:sym typeface="Arimo"/>
              </a:rPr>
              <a:t>   c) Promote and facilitate early voting options to maximize accessibility</a:t>
            </a:r>
          </a:p>
          <a:p>
            <a:pPr algn="l">
              <a:lnSpc>
                <a:spcPts val="2879"/>
              </a:lnSpc>
              <a:spcBef>
                <a:spcPct val="0"/>
              </a:spcBef>
            </a:pPr>
          </a:p>
          <a:p>
            <a:pPr algn="l" marL="518155" indent="-259078" lvl="1">
              <a:lnSpc>
                <a:spcPts val="2879"/>
              </a:lnSpc>
              <a:buFont typeface="Arial"/>
              <a:buChar char="•"/>
            </a:pPr>
            <a:r>
              <a:rPr lang="en-US" sz="2399">
                <a:solidFill>
                  <a:srgbClr val="404040"/>
                </a:solidFill>
                <a:latin typeface="Arimo"/>
                <a:ea typeface="Arimo"/>
                <a:cs typeface="Arimo"/>
                <a:sym typeface="Arimo"/>
              </a:rPr>
              <a:t>Intensify Grassroots Mobilization</a:t>
            </a:r>
          </a:p>
          <a:p>
            <a:pPr algn="l">
              <a:lnSpc>
                <a:spcPts val="2879"/>
              </a:lnSpc>
              <a:spcBef>
                <a:spcPct val="0"/>
              </a:spcBef>
            </a:pPr>
            <a:r>
              <a:rPr lang="en-US" sz="2399">
                <a:solidFill>
                  <a:srgbClr val="404040"/>
                </a:solidFill>
                <a:latin typeface="Arimo"/>
                <a:ea typeface="Arimo"/>
                <a:cs typeface="Arimo"/>
                <a:sym typeface="Arimo"/>
              </a:rPr>
              <a:t>   Expand and optimize the campaign's ground operations:</a:t>
            </a:r>
          </a:p>
          <a:p>
            <a:pPr algn="l">
              <a:lnSpc>
                <a:spcPts val="2879"/>
              </a:lnSpc>
              <a:spcBef>
                <a:spcPct val="0"/>
              </a:spcBef>
            </a:pPr>
            <a:r>
              <a:rPr lang="en-US" sz="2399">
                <a:solidFill>
                  <a:srgbClr val="404040"/>
                </a:solidFill>
                <a:latin typeface="Arimo"/>
                <a:ea typeface="Arimo"/>
                <a:cs typeface="Arimo"/>
                <a:sym typeface="Arimo"/>
              </a:rPr>
              <a:t>   a) Recruit and train a larger corps of volunteers for targeted canvassing efforts</a:t>
            </a:r>
          </a:p>
          <a:p>
            <a:pPr algn="l">
              <a:lnSpc>
                <a:spcPts val="2879"/>
              </a:lnSpc>
              <a:spcBef>
                <a:spcPct val="0"/>
              </a:spcBef>
            </a:pPr>
            <a:r>
              <a:rPr lang="en-US" sz="2399">
                <a:solidFill>
                  <a:srgbClr val="404040"/>
                </a:solidFill>
                <a:latin typeface="Arimo"/>
                <a:ea typeface="Arimo"/>
                <a:cs typeface="Arimo"/>
                <a:sym typeface="Arimo"/>
              </a:rPr>
              <a:t>   b) Implement sophisticated phone and text banking systems with personalized messaging</a:t>
            </a:r>
          </a:p>
          <a:p>
            <a:pPr algn="l">
              <a:lnSpc>
                <a:spcPts val="2879"/>
              </a:lnSpc>
              <a:spcBef>
                <a:spcPct val="0"/>
              </a:spcBef>
            </a:pPr>
            <a:r>
              <a:rPr lang="en-US" sz="2399">
                <a:solidFill>
                  <a:srgbClr val="404040"/>
                </a:solidFill>
                <a:latin typeface="Arimo"/>
                <a:ea typeface="Arimo"/>
                <a:cs typeface="Arimo"/>
                <a:sym typeface="Arimo"/>
              </a:rPr>
              <a:t>   c) Organize strategic local events to foster community engagement and solidify support</a:t>
            </a:r>
          </a:p>
          <a:p>
            <a:pPr algn="l">
              <a:lnSpc>
                <a:spcPts val="2879"/>
              </a:lnSpc>
              <a:spcBef>
                <a:spcPct val="0"/>
              </a:spcBef>
            </a:pPr>
          </a:p>
        </p:txBody>
      </p:sp>
      <p:sp>
        <p:nvSpPr>
          <p:cNvPr name="TextBox 6" id="6"/>
          <p:cNvSpPr txBox="true"/>
          <p:nvPr/>
        </p:nvSpPr>
        <p:spPr>
          <a:xfrm rot="0">
            <a:off x="489741" y="1864174"/>
            <a:ext cx="5229854" cy="561975"/>
          </a:xfrm>
          <a:prstGeom prst="rect">
            <a:avLst/>
          </a:prstGeom>
        </p:spPr>
        <p:txBody>
          <a:bodyPr anchor="t" rtlCol="false" tIns="0" lIns="0" bIns="0" rIns="0">
            <a:spAutoFit/>
          </a:bodyPr>
          <a:lstStyle/>
          <a:p>
            <a:pPr algn="ctr">
              <a:lnSpc>
                <a:spcPts val="4200"/>
              </a:lnSpc>
              <a:spcBef>
                <a:spcPct val="0"/>
              </a:spcBef>
            </a:pPr>
            <a:r>
              <a:rPr lang="en-US" sz="3500">
                <a:solidFill>
                  <a:srgbClr val="404040"/>
                </a:solidFill>
                <a:latin typeface="Arimo Bold"/>
                <a:ea typeface="Arimo Bold"/>
                <a:cs typeface="Arimo Bold"/>
                <a:sym typeface="Arimo Bold"/>
              </a:rPr>
              <a:t>7.   Recommendations: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 y="10041146"/>
            <a:ext cx="18287996" cy="245855"/>
          </a:xfrm>
          <a:custGeom>
            <a:avLst/>
            <a:gdLst/>
            <a:ahLst/>
            <a:cxnLst/>
            <a:rect r="r" b="b" t="t" l="l"/>
            <a:pathLst>
              <a:path h="245855" w="18287996">
                <a:moveTo>
                  <a:pt x="0" y="0"/>
                </a:moveTo>
                <a:lnTo>
                  <a:pt x="18287996" y="0"/>
                </a:lnTo>
                <a:lnTo>
                  <a:pt x="18287996" y="245856"/>
                </a:lnTo>
                <a:lnTo>
                  <a:pt x="0" y="2458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49143" y="529287"/>
            <a:ext cx="17938857" cy="847725"/>
          </a:xfrm>
          <a:prstGeom prst="rect">
            <a:avLst/>
          </a:prstGeom>
        </p:spPr>
        <p:txBody>
          <a:bodyPr anchor="t" rtlCol="false" tIns="0" lIns="0" bIns="0" rIns="0">
            <a:spAutoFit/>
          </a:bodyPr>
          <a:lstStyle/>
          <a:p>
            <a:pPr algn="l">
              <a:lnSpc>
                <a:spcPts val="6480"/>
              </a:lnSpc>
            </a:pPr>
            <a:r>
              <a:rPr lang="en-US" sz="5400">
                <a:solidFill>
                  <a:srgbClr val="404040"/>
                </a:solidFill>
                <a:latin typeface="Arimo Bold"/>
                <a:ea typeface="Arimo Bold"/>
                <a:cs typeface="Arimo Bold"/>
                <a:sym typeface="Arimo Bold"/>
              </a:rPr>
              <a:t>Tasks</a:t>
            </a:r>
          </a:p>
        </p:txBody>
      </p:sp>
      <p:sp>
        <p:nvSpPr>
          <p:cNvPr name="TextBox 4" id="4"/>
          <p:cNvSpPr txBox="true"/>
          <p:nvPr/>
        </p:nvSpPr>
        <p:spPr>
          <a:xfrm rot="0">
            <a:off x="489741" y="2713534"/>
            <a:ext cx="15459119" cy="5800725"/>
          </a:xfrm>
          <a:prstGeom prst="rect">
            <a:avLst/>
          </a:prstGeom>
        </p:spPr>
        <p:txBody>
          <a:bodyPr anchor="t" rtlCol="false" tIns="0" lIns="0" bIns="0" rIns="0">
            <a:spAutoFit/>
          </a:bodyPr>
          <a:lstStyle/>
          <a:p>
            <a:pPr algn="l" marL="518155" indent="-259078" lvl="1">
              <a:lnSpc>
                <a:spcPts val="2879"/>
              </a:lnSpc>
              <a:spcBef>
                <a:spcPct val="0"/>
              </a:spcBef>
              <a:buFont typeface="Arial"/>
              <a:buChar char="•"/>
            </a:pPr>
            <a:r>
              <a:rPr lang="en-US" sz="2399">
                <a:solidFill>
                  <a:srgbClr val="404040"/>
                </a:solidFill>
                <a:latin typeface="Arimo"/>
                <a:ea typeface="Arimo"/>
                <a:cs typeface="Arimo"/>
                <a:sym typeface="Arimo"/>
              </a:rPr>
              <a:t>Leverage Strategic Partnerships</a:t>
            </a:r>
          </a:p>
          <a:p>
            <a:pPr algn="l">
              <a:lnSpc>
                <a:spcPts val="2879"/>
              </a:lnSpc>
              <a:spcBef>
                <a:spcPct val="0"/>
              </a:spcBef>
            </a:pPr>
            <a:r>
              <a:rPr lang="en-US" sz="2399">
                <a:solidFill>
                  <a:srgbClr val="404040"/>
                </a:solidFill>
                <a:latin typeface="Arimo"/>
                <a:ea typeface="Arimo"/>
                <a:cs typeface="Arimo"/>
                <a:sym typeface="Arimo"/>
              </a:rPr>
              <a:t> Cultivate relationships with influential figures across various sectors:</a:t>
            </a:r>
          </a:p>
          <a:p>
            <a:pPr algn="l">
              <a:lnSpc>
                <a:spcPts val="2879"/>
              </a:lnSpc>
              <a:spcBef>
                <a:spcPct val="0"/>
              </a:spcBef>
            </a:pPr>
            <a:r>
              <a:rPr lang="en-US" sz="2399">
                <a:solidFill>
                  <a:srgbClr val="404040"/>
                </a:solidFill>
                <a:latin typeface="Arimo"/>
                <a:ea typeface="Arimo"/>
                <a:cs typeface="Arimo"/>
                <a:sym typeface="Arimo"/>
              </a:rPr>
              <a:t> a) Engage respected community leaders and local stakeholders</a:t>
            </a:r>
          </a:p>
          <a:p>
            <a:pPr algn="l">
              <a:lnSpc>
                <a:spcPts val="2879"/>
              </a:lnSpc>
              <a:spcBef>
                <a:spcPct val="0"/>
              </a:spcBef>
            </a:pPr>
            <a:r>
              <a:rPr lang="en-US" sz="2399">
                <a:solidFill>
                  <a:srgbClr val="404040"/>
                </a:solidFill>
                <a:latin typeface="Arimo"/>
                <a:ea typeface="Arimo"/>
                <a:cs typeface="Arimo"/>
                <a:sym typeface="Arimo"/>
              </a:rPr>
              <a:t> b) Secure endorsements from relevant industry experts and thought leaders</a:t>
            </a:r>
          </a:p>
          <a:p>
            <a:pPr algn="l">
              <a:lnSpc>
                <a:spcPts val="2879"/>
              </a:lnSpc>
              <a:spcBef>
                <a:spcPct val="0"/>
              </a:spcBef>
            </a:pPr>
            <a:r>
              <a:rPr lang="en-US" sz="2399">
                <a:solidFill>
                  <a:srgbClr val="404040"/>
                </a:solidFill>
                <a:latin typeface="Arimo"/>
                <a:ea typeface="Arimo"/>
                <a:cs typeface="Arimo"/>
                <a:sym typeface="Arimo"/>
              </a:rPr>
              <a:t> c) Collaborate with public figures who align with campaign values to amplify messaging</a:t>
            </a:r>
          </a:p>
          <a:p>
            <a:pPr algn="l">
              <a:lnSpc>
                <a:spcPts val="2879"/>
              </a:lnSpc>
              <a:spcBef>
                <a:spcPct val="0"/>
              </a:spcBef>
            </a:pPr>
          </a:p>
          <a:p>
            <a:pPr algn="l" marL="518155" indent="-259078" lvl="1">
              <a:lnSpc>
                <a:spcPts val="2879"/>
              </a:lnSpc>
              <a:spcBef>
                <a:spcPct val="0"/>
              </a:spcBef>
              <a:buFont typeface="Arial"/>
              <a:buChar char="•"/>
            </a:pPr>
            <a:r>
              <a:rPr lang="en-US" sz="2399">
                <a:solidFill>
                  <a:srgbClr val="404040"/>
                </a:solidFill>
                <a:latin typeface="Arimo"/>
                <a:ea typeface="Arimo"/>
                <a:cs typeface="Arimo"/>
                <a:sym typeface="Arimo"/>
              </a:rPr>
              <a:t>Implement Proactive Opposition Research and Response Strategies</a:t>
            </a:r>
          </a:p>
          <a:p>
            <a:pPr algn="l">
              <a:lnSpc>
                <a:spcPts val="2879"/>
              </a:lnSpc>
              <a:spcBef>
                <a:spcPct val="0"/>
              </a:spcBef>
            </a:pPr>
            <a:r>
              <a:rPr lang="en-US" sz="2399">
                <a:solidFill>
                  <a:srgbClr val="404040"/>
                </a:solidFill>
                <a:latin typeface="Arimo"/>
                <a:ea typeface="Arimo"/>
                <a:cs typeface="Arimo"/>
                <a:sym typeface="Arimo"/>
              </a:rPr>
              <a:t> a) Establish a dedicated team for continuous monitoring and analysis of opponent activities</a:t>
            </a:r>
          </a:p>
          <a:p>
            <a:pPr algn="l">
              <a:lnSpc>
                <a:spcPts val="2879"/>
              </a:lnSpc>
              <a:spcBef>
                <a:spcPct val="0"/>
              </a:spcBef>
            </a:pPr>
            <a:r>
              <a:rPr lang="en-US" sz="2399">
                <a:solidFill>
                  <a:srgbClr val="404040"/>
                </a:solidFill>
                <a:latin typeface="Arimo"/>
                <a:ea typeface="Arimo"/>
                <a:cs typeface="Arimo"/>
                <a:sym typeface="Arimo"/>
              </a:rPr>
              <a:t> b) Develop rapid response protocols to address misinformation and negative campaigning</a:t>
            </a:r>
          </a:p>
          <a:p>
            <a:pPr algn="l">
              <a:lnSpc>
                <a:spcPts val="2879"/>
              </a:lnSpc>
              <a:spcBef>
                <a:spcPct val="0"/>
              </a:spcBef>
            </a:pPr>
            <a:r>
              <a:rPr lang="en-US" sz="2399">
                <a:solidFill>
                  <a:srgbClr val="404040"/>
                </a:solidFill>
                <a:latin typeface="Arimo"/>
                <a:ea typeface="Arimo"/>
                <a:cs typeface="Arimo"/>
                <a:sym typeface="Arimo"/>
              </a:rPr>
              <a:t> c) Craft preemptive messaging strategies to neutralize potential opposition attacks</a:t>
            </a:r>
          </a:p>
          <a:p>
            <a:pPr algn="l">
              <a:lnSpc>
                <a:spcPts val="2879"/>
              </a:lnSpc>
              <a:spcBef>
                <a:spcPct val="0"/>
              </a:spcBef>
            </a:pPr>
          </a:p>
          <a:p>
            <a:pPr algn="l" marL="518155" indent="-259078" lvl="1">
              <a:lnSpc>
                <a:spcPts val="2879"/>
              </a:lnSpc>
              <a:spcBef>
                <a:spcPct val="0"/>
              </a:spcBef>
              <a:buFont typeface="Arial"/>
              <a:buChar char="•"/>
            </a:pPr>
            <a:r>
              <a:rPr lang="en-US" sz="2399">
                <a:solidFill>
                  <a:srgbClr val="404040"/>
                </a:solidFill>
                <a:latin typeface="Arimo"/>
                <a:ea typeface="Arimo"/>
                <a:cs typeface="Arimo"/>
                <a:sym typeface="Arimo"/>
              </a:rPr>
              <a:t>Optimize Data-Driven Decision Making</a:t>
            </a:r>
          </a:p>
          <a:p>
            <a:pPr algn="l">
              <a:lnSpc>
                <a:spcPts val="2879"/>
              </a:lnSpc>
              <a:spcBef>
                <a:spcPct val="0"/>
              </a:spcBef>
            </a:pPr>
            <a:r>
              <a:rPr lang="en-US" sz="2399">
                <a:solidFill>
                  <a:srgbClr val="404040"/>
                </a:solidFill>
                <a:latin typeface="Arimo"/>
                <a:ea typeface="Arimo"/>
                <a:cs typeface="Arimo"/>
                <a:sym typeface="Arimo"/>
              </a:rPr>
              <a:t> a) Utilize advanced analytics to inform campaign strategy and resource allocation</a:t>
            </a:r>
          </a:p>
          <a:p>
            <a:pPr algn="l">
              <a:lnSpc>
                <a:spcPts val="2879"/>
              </a:lnSpc>
              <a:spcBef>
                <a:spcPct val="0"/>
              </a:spcBef>
            </a:pPr>
            <a:r>
              <a:rPr lang="en-US" sz="2399">
                <a:solidFill>
                  <a:srgbClr val="404040"/>
                </a:solidFill>
                <a:latin typeface="Arimo"/>
                <a:ea typeface="Arimo"/>
                <a:cs typeface="Arimo"/>
                <a:sym typeface="Arimo"/>
              </a:rPr>
              <a:t> b) Conduct regular polling and focus groups to gauge public sentiment and refine messaging</a:t>
            </a:r>
          </a:p>
          <a:p>
            <a:pPr algn="l">
              <a:lnSpc>
                <a:spcPts val="2879"/>
              </a:lnSpc>
              <a:spcBef>
                <a:spcPct val="0"/>
              </a:spcBef>
            </a:pPr>
            <a:r>
              <a:rPr lang="en-US" sz="2399">
                <a:solidFill>
                  <a:srgbClr val="404040"/>
                </a:solidFill>
                <a:latin typeface="Arimo"/>
                <a:ea typeface="Arimo"/>
                <a:cs typeface="Arimo"/>
                <a:sym typeface="Arimo"/>
              </a:rPr>
              <a:t> c) Implement real-time tracking of key performance indicators to enable agile campaign management</a:t>
            </a:r>
          </a:p>
          <a:p>
            <a:pPr algn="l">
              <a:lnSpc>
                <a:spcPts val="2879"/>
              </a:lnSpc>
              <a:spcBef>
                <a:spcPct val="0"/>
              </a:spcBef>
            </a:pPr>
          </a:p>
        </p:txBody>
      </p:sp>
      <p:sp>
        <p:nvSpPr>
          <p:cNvPr name="TextBox 5" id="5"/>
          <p:cNvSpPr txBox="true"/>
          <p:nvPr/>
        </p:nvSpPr>
        <p:spPr>
          <a:xfrm rot="0">
            <a:off x="489741" y="1864174"/>
            <a:ext cx="5229854" cy="561975"/>
          </a:xfrm>
          <a:prstGeom prst="rect">
            <a:avLst/>
          </a:prstGeom>
        </p:spPr>
        <p:txBody>
          <a:bodyPr anchor="t" rtlCol="false" tIns="0" lIns="0" bIns="0" rIns="0">
            <a:spAutoFit/>
          </a:bodyPr>
          <a:lstStyle/>
          <a:p>
            <a:pPr algn="ctr">
              <a:lnSpc>
                <a:spcPts val="4200"/>
              </a:lnSpc>
              <a:spcBef>
                <a:spcPct val="0"/>
              </a:spcBef>
            </a:pPr>
            <a:r>
              <a:rPr lang="en-US" sz="3500">
                <a:solidFill>
                  <a:srgbClr val="404040"/>
                </a:solidFill>
                <a:latin typeface="Arimo Bold"/>
                <a:ea typeface="Arimo Bold"/>
                <a:cs typeface="Arimo Bold"/>
                <a:sym typeface="Arimo Bold"/>
              </a:rPr>
              <a:t>7.   </a:t>
            </a:r>
            <a:r>
              <a:rPr lang="en-US" sz="3500">
                <a:solidFill>
                  <a:srgbClr val="404040"/>
                </a:solidFill>
                <a:latin typeface="Arimo Bold"/>
                <a:ea typeface="Arimo Bold"/>
                <a:cs typeface="Arimo Bold"/>
                <a:sym typeface="Arimo Bold"/>
              </a:rPr>
              <a:t>Recommendations: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58925" y="0"/>
            <a:ext cx="4029075" cy="6943725"/>
            <a:chOff x="0" y="0"/>
            <a:chExt cx="5372100" cy="9258300"/>
          </a:xfrm>
        </p:grpSpPr>
        <p:sp>
          <p:nvSpPr>
            <p:cNvPr name="Freeform 3" id="3"/>
            <p:cNvSpPr/>
            <p:nvPr/>
          </p:nvSpPr>
          <p:spPr>
            <a:xfrm flipH="false" flipV="false" rot="0">
              <a:off x="0" y="0"/>
              <a:ext cx="5372100" cy="9258300"/>
            </a:xfrm>
            <a:custGeom>
              <a:avLst/>
              <a:gdLst/>
              <a:ahLst/>
              <a:cxnLst/>
              <a:rect r="r" b="b" t="t" l="l"/>
              <a:pathLst>
                <a:path h="9258300" w="5372100">
                  <a:moveTo>
                    <a:pt x="0" y="0"/>
                  </a:moveTo>
                  <a:lnTo>
                    <a:pt x="5372100" y="0"/>
                  </a:lnTo>
                  <a:lnTo>
                    <a:pt x="5372100" y="9258300"/>
                  </a:lnTo>
                  <a:lnTo>
                    <a:pt x="0" y="9258300"/>
                  </a:lnTo>
                  <a:close/>
                </a:path>
              </a:pathLst>
            </a:custGeom>
            <a:solidFill>
              <a:srgbClr val="0E2841"/>
            </a:solidFill>
          </p:spPr>
        </p:sp>
      </p:grpSp>
      <p:sp>
        <p:nvSpPr>
          <p:cNvPr name="Freeform 4" id="4"/>
          <p:cNvSpPr/>
          <p:nvPr/>
        </p:nvSpPr>
        <p:spPr>
          <a:xfrm flipH="false" flipV="false" rot="0">
            <a:off x="4" y="10041146"/>
            <a:ext cx="18287996" cy="245855"/>
          </a:xfrm>
          <a:custGeom>
            <a:avLst/>
            <a:gdLst/>
            <a:ahLst/>
            <a:cxnLst/>
            <a:rect r="r" b="b" t="t" l="l"/>
            <a:pathLst>
              <a:path h="245855" w="18287996">
                <a:moveTo>
                  <a:pt x="0" y="0"/>
                </a:moveTo>
                <a:lnTo>
                  <a:pt x="18287996" y="0"/>
                </a:lnTo>
                <a:lnTo>
                  <a:pt x="18287996" y="245856"/>
                </a:lnTo>
                <a:lnTo>
                  <a:pt x="0" y="2458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a:hlinkClick r:id="rId5" tooltip="http://www.linkedin.com/in/aditya-satheesan03"/>
          </p:cNvPr>
          <p:cNvSpPr/>
          <p:nvPr/>
        </p:nvSpPr>
        <p:spPr>
          <a:xfrm flipH="false" flipV="false" rot="0">
            <a:off x="7404702" y="5985635"/>
            <a:ext cx="1202786" cy="1202786"/>
          </a:xfrm>
          <a:custGeom>
            <a:avLst/>
            <a:gdLst/>
            <a:ahLst/>
            <a:cxnLst/>
            <a:rect r="r" b="b" t="t" l="l"/>
            <a:pathLst>
              <a:path h="1202786" w="1202786">
                <a:moveTo>
                  <a:pt x="0" y="0"/>
                </a:moveTo>
                <a:lnTo>
                  <a:pt x="1202785" y="0"/>
                </a:lnTo>
                <a:lnTo>
                  <a:pt x="1202785" y="1202786"/>
                </a:lnTo>
                <a:lnTo>
                  <a:pt x="0" y="1202786"/>
                </a:lnTo>
                <a:lnTo>
                  <a:pt x="0" y="0"/>
                </a:lnTo>
                <a:close/>
              </a:path>
            </a:pathLst>
          </a:custGeom>
          <a:blipFill>
            <a:blip r:embed="rId4"/>
            <a:stretch>
              <a:fillRect l="0" t="0" r="0" b="0"/>
            </a:stretch>
          </a:blipFill>
        </p:spPr>
      </p:sp>
      <p:sp>
        <p:nvSpPr>
          <p:cNvPr name="Freeform 6" id="6">
            <a:hlinkClick r:id="rId7" tooltip="http://github.com/AdityaSatheesan03"/>
          </p:cNvPr>
          <p:cNvSpPr/>
          <p:nvPr/>
        </p:nvSpPr>
        <p:spPr>
          <a:xfrm flipH="false" flipV="false" rot="0">
            <a:off x="9680513" y="5985635"/>
            <a:ext cx="1202786" cy="1202786"/>
          </a:xfrm>
          <a:custGeom>
            <a:avLst/>
            <a:gdLst/>
            <a:ahLst/>
            <a:cxnLst/>
            <a:rect r="r" b="b" t="t" l="l"/>
            <a:pathLst>
              <a:path h="1202786" w="1202786">
                <a:moveTo>
                  <a:pt x="0" y="0"/>
                </a:moveTo>
                <a:lnTo>
                  <a:pt x="1202785" y="0"/>
                </a:lnTo>
                <a:lnTo>
                  <a:pt x="1202785" y="1202786"/>
                </a:lnTo>
                <a:lnTo>
                  <a:pt x="0" y="1202786"/>
                </a:lnTo>
                <a:lnTo>
                  <a:pt x="0" y="0"/>
                </a:lnTo>
                <a:close/>
              </a:path>
            </a:pathLst>
          </a:custGeom>
          <a:blipFill>
            <a:blip r:embed="rId6"/>
            <a:stretch>
              <a:fillRect l="0" t="0" r="0" b="0"/>
            </a:stretch>
          </a:blipFill>
        </p:spPr>
      </p:sp>
      <p:sp>
        <p:nvSpPr>
          <p:cNvPr name="TextBox 7" id="7"/>
          <p:cNvSpPr txBox="true"/>
          <p:nvPr/>
        </p:nvSpPr>
        <p:spPr>
          <a:xfrm rot="0">
            <a:off x="4623363" y="981075"/>
            <a:ext cx="9041274" cy="1876425"/>
          </a:xfrm>
          <a:prstGeom prst="rect">
            <a:avLst/>
          </a:prstGeom>
        </p:spPr>
        <p:txBody>
          <a:bodyPr anchor="t" rtlCol="false" tIns="0" lIns="0" bIns="0" rIns="0">
            <a:spAutoFit/>
          </a:bodyPr>
          <a:lstStyle/>
          <a:p>
            <a:pPr algn="ctr">
              <a:lnSpc>
                <a:spcPts val="14400"/>
              </a:lnSpc>
            </a:pPr>
            <a:r>
              <a:rPr lang="en-US" sz="12000">
                <a:solidFill>
                  <a:srgbClr val="404040"/>
                </a:solidFill>
                <a:latin typeface="Arimo Bold"/>
                <a:ea typeface="Arimo Bold"/>
                <a:cs typeface="Arimo Bold"/>
                <a:sym typeface="Arimo Bold"/>
              </a:rPr>
              <a:t>Thank You!</a:t>
            </a:r>
          </a:p>
        </p:txBody>
      </p:sp>
      <p:sp>
        <p:nvSpPr>
          <p:cNvPr name="TextBox 8" id="8"/>
          <p:cNvSpPr txBox="true"/>
          <p:nvPr/>
        </p:nvSpPr>
        <p:spPr>
          <a:xfrm rot="0">
            <a:off x="5721825" y="3415514"/>
            <a:ext cx="6844350" cy="1457325"/>
          </a:xfrm>
          <a:prstGeom prst="rect">
            <a:avLst/>
          </a:prstGeom>
        </p:spPr>
        <p:txBody>
          <a:bodyPr anchor="t" rtlCol="false" tIns="0" lIns="0" bIns="0" rIns="0">
            <a:spAutoFit/>
          </a:bodyPr>
          <a:lstStyle/>
          <a:p>
            <a:pPr algn="ctr">
              <a:lnSpc>
                <a:spcPts val="2879"/>
              </a:lnSpc>
            </a:pPr>
            <a:r>
              <a:rPr lang="en-US" sz="2400">
                <a:solidFill>
                  <a:srgbClr val="404040"/>
                </a:solidFill>
                <a:latin typeface="Arimo Bold"/>
                <a:ea typeface="Arimo Bold"/>
                <a:cs typeface="Arimo Bold"/>
                <a:sym typeface="Arimo Bold"/>
              </a:rPr>
              <a:t>DO YOU HAVE ANY QUESTIONS?</a:t>
            </a:r>
          </a:p>
          <a:p>
            <a:pPr algn="ctr">
              <a:lnSpc>
                <a:spcPts val="2879"/>
              </a:lnSpc>
            </a:pPr>
          </a:p>
          <a:p>
            <a:pPr algn="ctr">
              <a:lnSpc>
                <a:spcPts val="2879"/>
              </a:lnSpc>
            </a:pPr>
            <a:r>
              <a:rPr lang="en-US" sz="2400">
                <a:solidFill>
                  <a:srgbClr val="404040"/>
                </a:solidFill>
                <a:latin typeface="Arimo Bold"/>
                <a:ea typeface="Arimo Bold"/>
                <a:cs typeface="Arimo Bold"/>
                <a:sym typeface="Arimo Bold"/>
              </a:rPr>
              <a:t>Mail me at:</a:t>
            </a:r>
          </a:p>
          <a:p>
            <a:pPr algn="ctr">
              <a:lnSpc>
                <a:spcPts val="2879"/>
              </a:lnSpc>
            </a:pPr>
            <a:r>
              <a:rPr lang="en-US" sz="2400" u="sng">
                <a:solidFill>
                  <a:srgbClr val="404040"/>
                </a:solidFill>
                <a:latin typeface="Arimo"/>
                <a:ea typeface="Arimo"/>
                <a:cs typeface="Arimo"/>
                <a:sym typeface="Arimo"/>
                <a:hlinkClick r:id="rId8" tooltip="mailto:adityasatheesan@gmail.com"/>
              </a:rPr>
              <a:t>adityasatheesan22@gmail.com</a:t>
            </a:r>
          </a:p>
        </p:txBody>
      </p:sp>
      <p:sp>
        <p:nvSpPr>
          <p:cNvPr name="TextBox 9" id="9"/>
          <p:cNvSpPr txBox="true"/>
          <p:nvPr/>
        </p:nvSpPr>
        <p:spPr>
          <a:xfrm rot="0">
            <a:off x="4298606" y="8070008"/>
            <a:ext cx="10098544" cy="323850"/>
          </a:xfrm>
          <a:prstGeom prst="rect">
            <a:avLst/>
          </a:prstGeom>
        </p:spPr>
        <p:txBody>
          <a:bodyPr anchor="t" rtlCol="false" tIns="0" lIns="0" bIns="0" rIns="0">
            <a:spAutoFit/>
          </a:bodyPr>
          <a:lstStyle/>
          <a:p>
            <a:pPr algn="ctr">
              <a:lnSpc>
                <a:spcPts val="2520"/>
              </a:lnSpc>
            </a:pPr>
            <a:r>
              <a:rPr lang="en-US" sz="2100">
                <a:solidFill>
                  <a:srgbClr val="404040"/>
                </a:solidFill>
                <a:latin typeface="Arimo Bold"/>
                <a:ea typeface="Arimo Bold"/>
                <a:cs typeface="Arimo Bold"/>
                <a:sym typeface="Arimo Bold"/>
              </a:rPr>
              <a:t>CREDIT:</a:t>
            </a:r>
            <a:r>
              <a:rPr lang="en-US" sz="2100">
                <a:solidFill>
                  <a:srgbClr val="404040"/>
                </a:solidFill>
                <a:latin typeface="Arimo"/>
                <a:ea typeface="Arimo"/>
                <a:cs typeface="Arimo"/>
                <a:sym typeface="Arimo"/>
              </a:rPr>
              <a:t> SlideEgg created this PowerPoint template.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DAGLVNT54Pw</dc:identifier>
  <dcterms:modified xsi:type="dcterms:W3CDTF">2011-08-01T06:04:30Z</dcterms:modified>
  <cp:revision>1</cp:revision>
  <dc:title>Copy of India Election 2024.pptx</dc:title>
</cp:coreProperties>
</file>