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39" autoAdjust="0"/>
  </p:normalViewPr>
  <p:slideViewPr>
    <p:cSldViewPr snapToGrid="0">
      <p:cViewPr>
        <p:scale>
          <a:sx n="50" d="100"/>
          <a:sy n="50" d="100"/>
        </p:scale>
        <p:origin x="36" y="-850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32FFE-E710-4ECC-B966-27292F902E9F}" type="datetimeFigureOut">
              <a:rPr lang="en-US" smtClean="0"/>
              <a:t>8/13/2022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F9F6D-C507-45A0-8758-37FA78949E80}" type="slidenum">
              <a:rPr lang="en-US" smtClean="0"/>
              <a:t>‹#›</a:t>
            </a:fld>
            <a:endParaRPr lang="en-US"/>
          </a:p>
        </p:txBody>
      </p:sp>
    </p:spTree>
    <p:extLst>
      <p:ext uri="{BB962C8B-B14F-4D97-AF65-F5344CB8AC3E}">
        <p14:creationId xmlns:p14="http://schemas.microsoft.com/office/powerpoint/2010/main" val="215419191"/>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indent="-742950">
              <a:buAutoNum type="arabicParenBoth"/>
            </a:pPr>
            <a:r>
              <a:rPr lang="en-US" sz="3600" dirty="0"/>
              <a:t>In mass spectrometry with multiple molecules present, overlapping signals can occur at discrete masses.</a:t>
            </a:r>
          </a:p>
          <a:p>
            <a:pPr marL="742950" indent="-742950">
              <a:buFontTx/>
              <a:buAutoNum type="arabicParenBoth"/>
            </a:pPr>
            <a:r>
              <a:rPr lang="en-US" sz="3600" dirty="0"/>
              <a:t>The intensities have different proportionality constants to concentration (both across masses and across molecules). Thus, one needs to use an equation or separate constants for each peak of each molecule.</a:t>
            </a:r>
          </a:p>
          <a:p>
            <a:pPr marL="1485900" lvl="2" indent="-571500">
              <a:buFont typeface="Arial" panose="020B0604020202020204" pitchFamily="34" charset="0"/>
              <a:buChar char="•"/>
            </a:pPr>
            <a:r>
              <a:rPr lang="en-US" sz="3600" dirty="0"/>
              <a:t>These should ideally be calibrated separately, but this is not always feasible. For cases where that is not feasible, the separate factors can be approximated by equations.</a:t>
            </a:r>
          </a:p>
          <a:p>
            <a:pPr marL="742950" indent="-742950">
              <a:buAutoNum type="arabicParenBoth"/>
            </a:pPr>
            <a:r>
              <a:rPr lang="en-US" sz="3600" dirty="0"/>
              <a:t>The constants (called ‘correction factors’) and the raw signals can then be put into a matrix that represents a series of algebraic equations to solve for concentrations.</a:t>
            </a:r>
          </a:p>
          <a:p>
            <a:pPr marL="742950" indent="-742950">
              <a:buAutoNum type="arabicParenBoth"/>
            </a:pPr>
            <a:r>
              <a:rPr lang="en-US" sz="3600" dirty="0"/>
              <a:t>For cases with overlapping fragments, this is not always solvable, and even when it is solvable the effects of error can be significant. </a:t>
            </a:r>
          </a:p>
          <a:p>
            <a:pPr marL="742950" indent="-742950">
              <a:buAutoNum type="arabicParenBoth"/>
            </a:pPr>
            <a:r>
              <a:rPr lang="en-US" sz="3600" dirty="0"/>
              <a:t>MSRESOLVE has  capabilities to solve such cases, in particular using Sequential Linear Subtraction (SLS) with implicit error correction, and MSRESOLVE can also consider input uncertainties to report the final concentrations with their uncertainties.</a:t>
            </a:r>
          </a:p>
          <a:p>
            <a:pPr marL="742950" indent="-742950">
              <a:buAutoNum type="arabicParenBoth"/>
            </a:pPr>
            <a:r>
              <a:rPr lang="en-US" sz="3600" dirty="0"/>
              <a:t>In practice, one also has to do pre-processing of the data, and as can be seen in the flow chart, and MSRESOLVE has these features, also: baseline correction, smoothing, etc.</a:t>
            </a:r>
          </a:p>
          <a:p>
            <a:pPr marL="742950" indent="-742950">
              <a:buAutoNum type="arabicParenBoth"/>
            </a:pPr>
            <a:r>
              <a:rPr lang="en-US" sz="3600" dirty="0"/>
              <a:t>MSRESOLVE enables repeat analyses of time series with different choices. This is very useful since if one wants to change which mass is used or to add another molecule into the analysis etc., attempting to make such changes is quick with MSRESOLVE, and saves the use hours of work.</a:t>
            </a:r>
          </a:p>
        </p:txBody>
      </p:sp>
      <p:sp>
        <p:nvSpPr>
          <p:cNvPr id="4" name="Slide Number Placeholder 3"/>
          <p:cNvSpPr>
            <a:spLocks noGrp="1"/>
          </p:cNvSpPr>
          <p:nvPr>
            <p:ph type="sldNum" sz="quarter" idx="5"/>
          </p:nvPr>
        </p:nvSpPr>
        <p:spPr/>
        <p:txBody>
          <a:bodyPr/>
          <a:lstStyle/>
          <a:p>
            <a:fld id="{255F9F6D-C507-45A0-8758-37FA78949E80}" type="slidenum">
              <a:rPr lang="en-US" smtClean="0"/>
              <a:t>1</a:t>
            </a:fld>
            <a:endParaRPr lang="en-US"/>
          </a:p>
        </p:txBody>
      </p:sp>
    </p:spTree>
    <p:extLst>
      <p:ext uri="{BB962C8B-B14F-4D97-AF65-F5344CB8AC3E}">
        <p14:creationId xmlns:p14="http://schemas.microsoft.com/office/powerpoint/2010/main" val="387582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203677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79447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56590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20626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00B41-B7D3-457C-A540-CC12A459972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54251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00B41-B7D3-457C-A540-CC12A459972A}"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8059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00B41-B7D3-457C-A540-CC12A459972A}" type="datetimeFigureOut">
              <a:rPr lang="en-US" smtClean="0"/>
              <a:t>8/13/2022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80583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00B41-B7D3-457C-A540-CC12A459972A}" type="datetimeFigureOut">
              <a:rPr lang="en-US" smtClean="0"/>
              <a:t>8/13/2022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40500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00B41-B7D3-457C-A540-CC12A459972A}" type="datetimeFigureOut">
              <a:rPr lang="en-US" smtClean="0"/>
              <a:t>8/13/2022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4192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7A00B41-B7D3-457C-A540-CC12A459972A}"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2046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7A00B41-B7D3-457C-A540-CC12A459972A}"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50631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E7A00B41-B7D3-457C-A540-CC12A459972A}" type="datetimeFigureOut">
              <a:rPr lang="en-US" smtClean="0"/>
              <a:t>8/13/2022</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D49D5951-C3CA-41A7-9519-891132520D28}" type="slidenum">
              <a:rPr lang="en-US" smtClean="0"/>
              <a:t>‹#›</a:t>
            </a:fld>
            <a:endParaRPr lang="en-US"/>
          </a:p>
        </p:txBody>
      </p:sp>
    </p:spTree>
    <p:extLst>
      <p:ext uri="{BB962C8B-B14F-4D97-AF65-F5344CB8AC3E}">
        <p14:creationId xmlns:p14="http://schemas.microsoft.com/office/powerpoint/2010/main" val="7512078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savaraa@ornl.gov" TargetMode="External"/><Relationship Id="rId15" Type="http://schemas.openxmlformats.org/officeDocument/2006/relationships/image" Target="../media/image5.png"/><Relationship Id="rId19" Type="http://schemas.openxmlformats.org/officeDocument/2006/relationships/image" Target="../media/image16.png"/><Relationship Id="rId4" Type="http://schemas.openxmlformats.org/officeDocument/2006/relationships/image" Target="../media/image2.png"/><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Arrow: Down 336">
            <a:extLst>
              <a:ext uri="{FF2B5EF4-FFF2-40B4-BE49-F238E27FC236}">
                <a16:creationId xmlns:a16="http://schemas.microsoft.com/office/drawing/2014/main" id="{374DFF3B-18D4-4F04-815A-C2C43398352F}"/>
              </a:ext>
            </a:extLst>
          </p:cNvPr>
          <p:cNvSpPr/>
          <p:nvPr/>
        </p:nvSpPr>
        <p:spPr>
          <a:xfrm rot="16200000">
            <a:off x="17563687" y="7053500"/>
            <a:ext cx="422760" cy="1831096"/>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4" name="Picture 83" descr="A close up of a map&#10;&#10;Description generated with high confidence">
            <a:extLst>
              <a:ext uri="{FF2B5EF4-FFF2-40B4-BE49-F238E27FC236}">
                <a16:creationId xmlns:a16="http://schemas.microsoft.com/office/drawing/2014/main" id="{41113AF3-B280-470C-828F-C6EA8887F1C6}"/>
              </a:ext>
            </a:extLst>
          </p:cNvPr>
          <p:cNvPicPr/>
          <p:nvPr/>
        </p:nvPicPr>
        <p:blipFill>
          <a:blip r:embed="rId3">
            <a:extLst>
              <a:ext uri="{28A0092B-C50C-407E-A947-70E740481C1C}">
                <a14:useLocalDpi xmlns:a14="http://schemas.microsoft.com/office/drawing/2010/main" val="0"/>
              </a:ext>
            </a:extLst>
          </a:blip>
          <a:stretch>
            <a:fillRect/>
          </a:stretch>
        </p:blipFill>
        <p:spPr>
          <a:xfrm>
            <a:off x="10573811" y="9587808"/>
            <a:ext cx="7038757" cy="4177416"/>
          </a:xfrm>
          <a:prstGeom prst="rect">
            <a:avLst/>
          </a:prstGeom>
        </p:spPr>
      </p:pic>
      <p:pic>
        <p:nvPicPr>
          <p:cNvPr id="313" name="Picture 312">
            <a:extLst>
              <a:ext uri="{FF2B5EF4-FFF2-40B4-BE49-F238E27FC236}">
                <a16:creationId xmlns:a16="http://schemas.microsoft.com/office/drawing/2014/main" id="{336B9BF0-4777-4AB8-98EA-D687902F23A6}"/>
              </a:ext>
            </a:extLst>
          </p:cNvPr>
          <p:cNvPicPr>
            <a:picLocks noChangeAspect="1"/>
          </p:cNvPicPr>
          <p:nvPr/>
        </p:nvPicPr>
        <p:blipFill>
          <a:blip r:embed="rId4"/>
          <a:stretch>
            <a:fillRect/>
          </a:stretch>
        </p:blipFill>
        <p:spPr>
          <a:xfrm>
            <a:off x="508932" y="13745441"/>
            <a:ext cx="8105600" cy="3534274"/>
          </a:xfrm>
          <a:prstGeom prst="rect">
            <a:avLst/>
          </a:prstGeom>
        </p:spPr>
      </p:pic>
      <p:sp>
        <p:nvSpPr>
          <p:cNvPr id="6" name="Rectangle 5">
            <a:extLst>
              <a:ext uri="{FF2B5EF4-FFF2-40B4-BE49-F238E27FC236}">
                <a16:creationId xmlns:a16="http://schemas.microsoft.com/office/drawing/2014/main" id="{300B12C7-E809-493D-BAF4-654914E1FAD4}"/>
              </a:ext>
            </a:extLst>
          </p:cNvPr>
          <p:cNvSpPr/>
          <p:nvPr/>
        </p:nvSpPr>
        <p:spPr>
          <a:xfrm>
            <a:off x="1384299" y="546106"/>
            <a:ext cx="30950441" cy="2554545"/>
          </a:xfrm>
          <a:prstGeom prst="rect">
            <a:avLst/>
          </a:prstGeom>
        </p:spPr>
        <p:txBody>
          <a:bodyPr wrap="square">
            <a:spAutoFit/>
          </a:bodyPr>
          <a:lstStyle/>
          <a:p>
            <a:r>
              <a:rPr lang="en-US" sz="8000" b="1" dirty="0"/>
              <a:t>.    Mass Spectrometry Signal Resolving                                 </a:t>
            </a:r>
            <a:r>
              <a:rPr lang="en-US" sz="8000" b="1" dirty="0">
                <a:solidFill>
                  <a:schemeClr val="accent1"/>
                </a:solidFill>
              </a:rPr>
              <a:t>(MS-RESOLVE)</a:t>
            </a:r>
            <a:endParaRPr lang="en-US" sz="8000" b="1" dirty="0"/>
          </a:p>
          <a:p>
            <a:endParaRPr lang="en-US" sz="8000" b="1" dirty="0"/>
          </a:p>
        </p:txBody>
      </p:sp>
      <p:sp>
        <p:nvSpPr>
          <p:cNvPr id="10" name="Rectangle 9">
            <a:extLst>
              <a:ext uri="{FF2B5EF4-FFF2-40B4-BE49-F238E27FC236}">
                <a16:creationId xmlns:a16="http://schemas.microsoft.com/office/drawing/2014/main" id="{7BA94E82-EB89-489B-9EBC-4F3C80268517}"/>
              </a:ext>
            </a:extLst>
          </p:cNvPr>
          <p:cNvSpPr/>
          <p:nvPr/>
        </p:nvSpPr>
        <p:spPr>
          <a:xfrm>
            <a:off x="939800" y="4623401"/>
            <a:ext cx="31227844" cy="1015663"/>
          </a:xfrm>
          <a:prstGeom prst="rect">
            <a:avLst/>
          </a:prstGeom>
        </p:spPr>
        <p:txBody>
          <a:bodyPr wrap="none">
            <a:spAutoFit/>
          </a:bodyPr>
          <a:lstStyle/>
          <a:p>
            <a:pPr lvl="0" defTabSz="914400"/>
            <a:r>
              <a:rPr kumimoji="0" lang="en-US" sz="6000" b="0" i="0" u="sng" strike="noStrike" kern="0" cap="none" spc="0" normalizeH="0" baseline="0" noProof="0" dirty="0">
                <a:ln>
                  <a:noFill/>
                </a:ln>
                <a:solidFill>
                  <a:prstClr val="black"/>
                </a:solidFill>
                <a:effectLst/>
                <a:uLnTx/>
                <a:uFillTx/>
              </a:rPr>
              <a:t>Aditya “Ashi” Savara</a:t>
            </a:r>
            <a:r>
              <a:rPr kumimoji="0" lang="en-US" sz="6000" b="0" i="0" strike="noStrike" kern="0" cap="none" spc="0" normalizeH="0" baseline="0" noProof="0" dirty="0">
                <a:ln>
                  <a:noFill/>
                </a:ln>
                <a:solidFill>
                  <a:prstClr val="black"/>
                </a:solidFill>
                <a:effectLst/>
                <a:uLnTx/>
                <a:uFillTx/>
              </a:rPr>
              <a:t>, </a:t>
            </a:r>
            <a:r>
              <a:rPr lang="en-US" sz="6000" i="1" dirty="0"/>
              <a:t>Chemical Sciences Division, Oak Ridge National Laboratory, </a:t>
            </a:r>
            <a:r>
              <a:rPr lang="en-US" sz="6000" i="1" dirty="0">
                <a:hlinkClick r:id="rId5"/>
              </a:rPr>
              <a:t>savaraa@ornl.gov</a:t>
            </a:r>
            <a:r>
              <a:rPr lang="en-US" sz="6000" i="1" dirty="0"/>
              <a:t> </a:t>
            </a:r>
            <a:endParaRPr kumimoji="0" lang="en-US" sz="6000" b="0" i="0" u="none" strike="noStrike" kern="0" cap="none" spc="0" normalizeH="0" baseline="0" noProof="0" dirty="0">
              <a:ln>
                <a:noFill/>
              </a:ln>
              <a:solidFill>
                <a:sysClr val="windowText" lastClr="000000"/>
              </a:solidFill>
              <a:effectLst/>
              <a:uLnTx/>
              <a:uFillTx/>
            </a:endParaRPr>
          </a:p>
        </p:txBody>
      </p:sp>
      <p:sp>
        <p:nvSpPr>
          <p:cNvPr id="15" name="Oval 14">
            <a:extLst>
              <a:ext uri="{FF2B5EF4-FFF2-40B4-BE49-F238E27FC236}">
                <a16:creationId xmlns:a16="http://schemas.microsoft.com/office/drawing/2014/main" id="{3624969E-FAD0-4816-8F1F-8609BD63072A}"/>
              </a:ext>
            </a:extLst>
          </p:cNvPr>
          <p:cNvSpPr/>
          <p:nvPr/>
        </p:nvSpPr>
        <p:spPr>
          <a:xfrm>
            <a:off x="596900" y="7153542"/>
            <a:ext cx="2260600" cy="234314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0" dirty="0"/>
              <a:t>1</a:t>
            </a:r>
          </a:p>
        </p:txBody>
      </p:sp>
      <p:grpSp>
        <p:nvGrpSpPr>
          <p:cNvPr id="315" name="Group 314">
            <a:extLst>
              <a:ext uri="{FF2B5EF4-FFF2-40B4-BE49-F238E27FC236}">
                <a16:creationId xmlns:a16="http://schemas.microsoft.com/office/drawing/2014/main" id="{CFB432FE-ABB4-4896-8765-69C6323104E8}"/>
              </a:ext>
            </a:extLst>
          </p:cNvPr>
          <p:cNvGrpSpPr/>
          <p:nvPr/>
        </p:nvGrpSpPr>
        <p:grpSpPr>
          <a:xfrm>
            <a:off x="24380607" y="15218316"/>
            <a:ext cx="8403716" cy="2539460"/>
            <a:chOff x="22833815" y="13883867"/>
            <a:chExt cx="9950508" cy="3962400"/>
          </a:xfrm>
        </p:grpSpPr>
        <p:sp>
          <p:nvSpPr>
            <p:cNvPr id="24" name="Rounded Rectangle 88">
              <a:extLst>
                <a:ext uri="{FF2B5EF4-FFF2-40B4-BE49-F238E27FC236}">
                  <a16:creationId xmlns:a16="http://schemas.microsoft.com/office/drawing/2014/main" id="{40A466B5-9715-433B-A90B-B1339693E19F}"/>
                </a:ext>
              </a:extLst>
            </p:cNvPr>
            <p:cNvSpPr/>
            <p:nvPr/>
          </p:nvSpPr>
          <p:spPr>
            <a:xfrm>
              <a:off x="22833815" y="13883867"/>
              <a:ext cx="9915547" cy="3962400"/>
            </a:xfrm>
            <a:prstGeom prst="roundRect">
              <a:avLst/>
            </a:prstGeom>
            <a:noFill/>
            <a:ln w="127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A686428-C2F5-484A-B208-CBAC64A9B17B}"/>
                </a:ext>
              </a:extLst>
            </p:cNvPr>
            <p:cNvSpPr txBox="1"/>
            <p:nvPr/>
          </p:nvSpPr>
          <p:spPr>
            <a:xfrm>
              <a:off x="22945583" y="14031351"/>
              <a:ext cx="9838740" cy="938718"/>
            </a:xfrm>
            <a:prstGeom prst="rect">
              <a:avLst/>
            </a:prstGeom>
            <a:noFill/>
          </p:spPr>
          <p:txBody>
            <a:bodyPr wrap="square" rtlCol="0">
              <a:spAutoFit/>
            </a:bodyPr>
            <a:lstStyle/>
            <a:p>
              <a:pPr algn="ctr"/>
              <a:r>
                <a:rPr lang="en-US" sz="5500" b="1" dirty="0"/>
                <a:t>Acknowledgements</a:t>
              </a:r>
            </a:p>
          </p:txBody>
        </p:sp>
        <p:sp>
          <p:nvSpPr>
            <p:cNvPr id="26" name="TextBox 25">
              <a:extLst>
                <a:ext uri="{FF2B5EF4-FFF2-40B4-BE49-F238E27FC236}">
                  <a16:creationId xmlns:a16="http://schemas.microsoft.com/office/drawing/2014/main" id="{FD7BD682-6122-42E3-B0F8-D07B8894F363}"/>
                </a:ext>
              </a:extLst>
            </p:cNvPr>
            <p:cNvSpPr txBox="1"/>
            <p:nvPr/>
          </p:nvSpPr>
          <p:spPr>
            <a:xfrm>
              <a:off x="22944231" y="15578810"/>
              <a:ext cx="9655859" cy="1200329"/>
            </a:xfrm>
            <a:prstGeom prst="rect">
              <a:avLst/>
            </a:prstGeom>
            <a:noFill/>
          </p:spPr>
          <p:txBody>
            <a:bodyPr wrap="square" rtlCol="0">
              <a:spAutoFit/>
            </a:bodyPr>
            <a:lstStyle/>
            <a:p>
              <a:r>
                <a:rPr lang="en-US" sz="2400" dirty="0"/>
                <a:t>Research sponsored by the U.S. Department of Energy, Office of Science, Basic Energy Sciences, Chemical Sciences, Geosciences, and Biosciences Division.</a:t>
              </a:r>
            </a:p>
          </p:txBody>
        </p:sp>
      </p:grpSp>
      <p:sp>
        <p:nvSpPr>
          <p:cNvPr id="28" name="Rectangle 27">
            <a:extLst>
              <a:ext uri="{FF2B5EF4-FFF2-40B4-BE49-F238E27FC236}">
                <a16:creationId xmlns:a16="http://schemas.microsoft.com/office/drawing/2014/main" id="{88489F4B-990F-46BE-84B0-88CB17632E54}"/>
              </a:ext>
            </a:extLst>
          </p:cNvPr>
          <p:cNvSpPr/>
          <p:nvPr/>
        </p:nvSpPr>
        <p:spPr>
          <a:xfrm>
            <a:off x="1991141" y="7533276"/>
            <a:ext cx="6477000" cy="1426029"/>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552993">
              <a:defRPr/>
            </a:pPr>
            <a:r>
              <a:rPr lang="en-US" sz="20000" b="1" dirty="0">
                <a:solidFill>
                  <a:schemeClr val="tx1"/>
                </a:solidFill>
                <a:latin typeface="Baskerville Old Face" panose="02020602080505020303" pitchFamily="18" charset="0"/>
              </a:rPr>
              <a:t>MS</a:t>
            </a:r>
          </a:p>
        </p:txBody>
      </p:sp>
      <p:pic>
        <p:nvPicPr>
          <p:cNvPr id="68" name="Picture 67">
            <a:extLst>
              <a:ext uri="{FF2B5EF4-FFF2-40B4-BE49-F238E27FC236}">
                <a16:creationId xmlns:a16="http://schemas.microsoft.com/office/drawing/2014/main" id="{1A333B0C-9BA5-49CF-BF57-0D5E6D5F48A4}"/>
              </a:ext>
            </a:extLst>
          </p:cNvPr>
          <p:cNvPicPr>
            <a:picLocks noChangeAspect="1"/>
          </p:cNvPicPr>
          <p:nvPr/>
        </p:nvPicPr>
        <p:blipFill>
          <a:blip r:embed="rId6"/>
          <a:stretch>
            <a:fillRect/>
          </a:stretch>
        </p:blipFill>
        <p:spPr>
          <a:xfrm>
            <a:off x="3308528" y="9794165"/>
            <a:ext cx="5933747" cy="2843254"/>
          </a:xfrm>
          <a:prstGeom prst="rect">
            <a:avLst/>
          </a:prstGeom>
        </p:spPr>
      </p:pic>
      <p:grpSp>
        <p:nvGrpSpPr>
          <p:cNvPr id="314" name="Group 313">
            <a:extLst>
              <a:ext uri="{FF2B5EF4-FFF2-40B4-BE49-F238E27FC236}">
                <a16:creationId xmlns:a16="http://schemas.microsoft.com/office/drawing/2014/main" id="{758A965C-14A4-43A7-A873-4D22B8877B74}"/>
              </a:ext>
            </a:extLst>
          </p:cNvPr>
          <p:cNvGrpSpPr/>
          <p:nvPr/>
        </p:nvGrpSpPr>
        <p:grpSpPr>
          <a:xfrm>
            <a:off x="9349147" y="6939413"/>
            <a:ext cx="7469253" cy="2230687"/>
            <a:chOff x="8826014" y="7915054"/>
            <a:chExt cx="5957913" cy="1365442"/>
          </a:xfrm>
          <a:solidFill>
            <a:srgbClr val="FFFFFF"/>
          </a:solidFill>
        </p:grpSpPr>
        <p:sp>
          <p:nvSpPr>
            <p:cNvPr id="83" name="Text Box 2">
              <a:extLst>
                <a:ext uri="{FF2B5EF4-FFF2-40B4-BE49-F238E27FC236}">
                  <a16:creationId xmlns:a16="http://schemas.microsoft.com/office/drawing/2014/main" id="{13BC3672-570C-4523-A78B-8609FA5B84B6}"/>
                </a:ext>
              </a:extLst>
            </p:cNvPr>
            <p:cNvSpPr txBox="1">
              <a:spLocks noChangeArrowheads="1"/>
            </p:cNvSpPr>
            <p:nvPr/>
          </p:nvSpPr>
          <p:spPr bwMode="auto">
            <a:xfrm>
              <a:off x="13764027" y="8046569"/>
              <a:ext cx="969444" cy="240047"/>
            </a:xfrm>
            <a:prstGeom prst="rect">
              <a:avLst/>
            </a:prstGeom>
            <a:grp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100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Raw Signal</a:t>
              </a:r>
            </a:p>
          </p:txBody>
        </p:sp>
        <p:sp>
          <p:nvSpPr>
            <p:cNvPr id="82" name="Text Box 2">
              <a:extLst>
                <a:ext uri="{FF2B5EF4-FFF2-40B4-BE49-F238E27FC236}">
                  <a16:creationId xmlns:a16="http://schemas.microsoft.com/office/drawing/2014/main" id="{C60F602C-7184-4FC7-8E87-0FB215F04618}"/>
                </a:ext>
              </a:extLst>
            </p:cNvPr>
            <p:cNvSpPr txBox="1">
              <a:spLocks noChangeArrowheads="1"/>
            </p:cNvSpPr>
            <p:nvPr/>
          </p:nvSpPr>
          <p:spPr bwMode="auto">
            <a:xfrm>
              <a:off x="12493248" y="7915054"/>
              <a:ext cx="1269426" cy="435036"/>
            </a:xfrm>
            <a:prstGeom prst="rect">
              <a:avLst/>
            </a:prstGeom>
            <a:grp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Concentration Relative to CO</a:t>
              </a:r>
            </a:p>
          </p:txBody>
        </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236B6F66-1C00-424F-A58D-1F89AA448BD9}"/>
                    </a:ext>
                  </a:extLst>
                </p:cNvPr>
                <p:cNvSpPr/>
                <p:nvPr/>
              </p:nvSpPr>
              <p:spPr>
                <a:xfrm>
                  <a:off x="8826014" y="8351550"/>
                  <a:ext cx="5957913" cy="9289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m>
                              <m:mPr>
                                <m:plcHide m:val="on"/>
                                <m:mcs>
                                  <m:mc>
                                    <m:mcPr>
                                      <m:count m:val="3"/>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12</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12</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𝑧</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12</m:t>
                                          </m:r>
                                        </m:sub>
                                      </m:sSub>
                                    </m:e>
                                    <m:sup>
                                      <m:r>
                                        <a:rPr lang="en-US" sz="2400" i="0">
                                          <a:latin typeface="Cambria Math" panose="02040503050406030204" pitchFamily="18" charset="0"/>
                                        </a:rPr>
                                        <m:t>−1</m:t>
                                      </m:r>
                                    </m:sup>
                                  </m:sSup>
                                </m:e>
                              </m:mr>
                              <m:m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13</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13</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𝑧</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13</m:t>
                                          </m:r>
                                        </m:sub>
                                      </m:sSub>
                                    </m:e>
                                    <m:sup>
                                      <m:r>
                                        <a:rPr lang="en-US" sz="2400" i="0">
                                          <a:latin typeface="Cambria Math" panose="02040503050406030204" pitchFamily="18" charset="0"/>
                                        </a:rPr>
                                        <m:t>−1</m:t>
                                      </m:r>
                                    </m:sup>
                                  </m:sSup>
                                </m:e>
                              </m:mr>
                              <m:m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14</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14</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𝑧</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14</m:t>
                                          </m:r>
                                        </m:sub>
                                      </m:sSub>
                                    </m:e>
                                    <m:sup>
                                      <m:r>
                                        <a:rPr lang="en-US" sz="2400" i="0">
                                          <a:latin typeface="Cambria Math" panose="02040503050406030204" pitchFamily="18" charset="0"/>
                                        </a:rPr>
                                        <m:t>−1</m:t>
                                      </m:r>
                                    </m:sup>
                                  </m:sSup>
                                </m:e>
                              </m:mr>
                            </m:m>
                          </m:e>
                        </m:d>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0">
                                          <a:latin typeface="Cambria Math" panose="02040503050406030204" pitchFamily="18" charset="0"/>
                                        </a:rPr>
                                        <m:t> </m:t>
                                      </m:r>
                                      <m:r>
                                        <a:rPr lang="en-US" sz="2400" i="1">
                                          <a:latin typeface="Cambria Math" panose="02040503050406030204" pitchFamily="18" charset="0"/>
                                        </a:rPr>
                                        <m:t>𝑥</m:t>
                                      </m:r>
                                    </m:e>
                                    <m:sub/>
                                    <m:sup/>
                                  </m:sSubSup>
                                </m:e>
                              </m:mr>
                              <m:mr>
                                <m:e>
                                  <m:sSubSup>
                                    <m:sSubSupPr>
                                      <m:ctrlPr>
                                        <a:rPr lang="en-US" sz="2400" i="1">
                                          <a:latin typeface="Cambria Math" panose="02040503050406030204" pitchFamily="18" charset="0"/>
                                        </a:rPr>
                                      </m:ctrlPr>
                                    </m:sSubSupPr>
                                    <m:e>
                                      <m:r>
                                        <a:rPr lang="en-US" sz="2400" i="0">
                                          <a:latin typeface="Cambria Math" panose="02040503050406030204" pitchFamily="18" charset="0"/>
                                        </a:rPr>
                                        <m:t>  </m:t>
                                      </m:r>
                                      <m:r>
                                        <a:rPr lang="en-US" sz="2400" i="1">
                                          <a:latin typeface="Cambria Math" panose="02040503050406030204" pitchFamily="18" charset="0"/>
                                        </a:rPr>
                                        <m:t>𝑦</m:t>
                                      </m:r>
                                    </m:e>
                                    <m:sub/>
                                    <m:sup/>
                                  </m:sSubSup>
                                </m:e>
                              </m:mr>
                              <m:mr>
                                <m:e>
                                  <m:sSubSup>
                                    <m:sSubSupPr>
                                      <m:ctrlPr>
                                        <a:rPr lang="en-US" sz="2400" i="1">
                                          <a:latin typeface="Cambria Math" panose="02040503050406030204" pitchFamily="18" charset="0"/>
                                        </a:rPr>
                                      </m:ctrlPr>
                                    </m:sSubSupPr>
                                    <m:e>
                                      <m:r>
                                        <a:rPr lang="en-US" sz="2400" i="0">
                                          <a:latin typeface="Cambria Math" panose="02040503050406030204" pitchFamily="18" charset="0"/>
                                        </a:rPr>
                                        <m:t>  </m:t>
                                      </m:r>
                                      <m:r>
                                        <a:rPr lang="en-US" sz="2400" i="1">
                                          <a:latin typeface="Cambria Math" panose="02040503050406030204" pitchFamily="18" charset="0"/>
                                        </a:rPr>
                                        <m:t>𝑧</m:t>
                                      </m:r>
                                    </m:e>
                                    <m:sub/>
                                    <m:sup/>
                                  </m:sSubSup>
                                </m:e>
                              </m:mr>
                            </m:m>
                          </m:e>
                        </m:d>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𝑚</m:t>
                                      </m:r>
                                      <m:r>
                                        <a:rPr lang="en-US" sz="2400" i="0">
                                          <a:latin typeface="Cambria Math" panose="02040503050406030204" pitchFamily="18" charset="0"/>
                                        </a:rPr>
                                        <m:t>12</m:t>
                                      </m:r>
                                    </m:sub>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𝑚</m:t>
                                      </m:r>
                                      <m:r>
                                        <a:rPr lang="en-US" sz="2400" i="0">
                                          <a:latin typeface="Cambria Math" panose="02040503050406030204" pitchFamily="18" charset="0"/>
                                        </a:rPr>
                                        <m:t>13</m:t>
                                      </m:r>
                                    </m:sub>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𝑚</m:t>
                                      </m:r>
                                      <m:r>
                                        <a:rPr lang="en-US" sz="2400" i="0">
                                          <a:latin typeface="Cambria Math" panose="02040503050406030204" pitchFamily="18" charset="0"/>
                                        </a:rPr>
                                        <m:t>14</m:t>
                                      </m:r>
                                    </m:sub>
                                    <m:sup/>
                                  </m:sSubSup>
                                </m:e>
                              </m:mr>
                            </m:m>
                          </m:e>
                        </m:d>
                      </m:oMath>
                    </m:oMathPara>
                  </a14:m>
                  <a:endParaRPr lang="en-US" sz="2400" dirty="0"/>
                </a:p>
              </p:txBody>
            </p:sp>
          </mc:Choice>
          <mc:Fallback xmlns="">
            <p:sp>
              <p:nvSpPr>
                <p:cNvPr id="80" name="Rectangle 79">
                  <a:extLst>
                    <a:ext uri="{FF2B5EF4-FFF2-40B4-BE49-F238E27FC236}">
                      <a16:creationId xmlns:a16="http://schemas.microsoft.com/office/drawing/2014/main" id="{236B6F66-1C00-424F-A58D-1F89AA448BD9}"/>
                    </a:ext>
                  </a:extLst>
                </p:cNvPr>
                <p:cNvSpPr>
                  <a:spLocks noRot="1" noChangeAspect="1" noMove="1" noResize="1" noEditPoints="1" noAdjustHandles="1" noChangeArrowheads="1" noChangeShapeType="1" noTextEdit="1"/>
                </p:cNvSpPr>
                <p:nvPr/>
              </p:nvSpPr>
              <p:spPr>
                <a:xfrm>
                  <a:off x="8826014" y="8351550"/>
                  <a:ext cx="5957913" cy="928946"/>
                </a:xfrm>
                <a:prstGeom prst="rect">
                  <a:avLst/>
                </a:prstGeom>
                <a:blipFill>
                  <a:blip r:embed="rId13"/>
                  <a:stretch>
                    <a:fillRect/>
                  </a:stretch>
                </a:blipFill>
              </p:spPr>
              <p:txBody>
                <a:bodyPr/>
                <a:lstStyle/>
                <a:p>
                  <a:r>
                    <a:rPr lang="en-US">
                      <a:noFill/>
                    </a:rPr>
                    <a:t> </a:t>
                  </a:r>
                </a:p>
              </p:txBody>
            </p:sp>
          </mc:Fallback>
        </mc:AlternateContent>
        <p:sp>
          <p:nvSpPr>
            <p:cNvPr id="81" name="Text Box 2">
              <a:extLst>
                <a:ext uri="{FF2B5EF4-FFF2-40B4-BE49-F238E27FC236}">
                  <a16:creationId xmlns:a16="http://schemas.microsoft.com/office/drawing/2014/main" id="{1AC1B5B2-D6E1-406F-80C6-415A3EF3FA20}"/>
                </a:ext>
              </a:extLst>
            </p:cNvPr>
            <p:cNvSpPr txBox="1">
              <a:spLocks noChangeArrowheads="1"/>
            </p:cNvSpPr>
            <p:nvPr/>
          </p:nvSpPr>
          <p:spPr bwMode="auto">
            <a:xfrm>
              <a:off x="10075520" y="7994201"/>
              <a:ext cx="1704975" cy="342900"/>
            </a:xfrm>
            <a:prstGeom prst="rect">
              <a:avLst/>
            </a:prstGeom>
            <a:grpFill/>
            <a:ln w="9525">
              <a:noFill/>
              <a:miter lim="800000"/>
              <a:headEnd/>
              <a:tailEnd/>
            </a:ln>
          </p:spPr>
          <p:txBody>
            <a:bodyPr rot="0" vert="horz" wrap="square" lIns="91440" tIns="45720" rIns="91440" bIns="45720" anchor="t" anchorCtr="0">
              <a:noAutofit/>
            </a:bodyPr>
            <a:lstStyle/>
            <a:p>
              <a:pPr marL="0" marR="0" algn="just">
                <a:lnSpc>
                  <a:spcPct val="115000"/>
                </a:lnSpc>
                <a:spcBef>
                  <a:spcPts val="0"/>
                </a:spcBef>
                <a:spcAft>
                  <a:spcPts val="100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C = Correction Value</a:t>
              </a:r>
            </a:p>
          </p:txBody>
        </p:sp>
      </p:grpSp>
      <p:pic>
        <p:nvPicPr>
          <p:cNvPr id="85" name="Picture 84" descr="A map with text&#10;&#10;Description generated with very high confidence">
            <a:extLst>
              <a:ext uri="{FF2B5EF4-FFF2-40B4-BE49-F238E27FC236}">
                <a16:creationId xmlns:a16="http://schemas.microsoft.com/office/drawing/2014/main" id="{284594B4-2891-4440-81B2-81ED79ABC9AB}"/>
              </a:ext>
            </a:extLst>
          </p:cNvPr>
          <p:cNvPicPr/>
          <p:nvPr/>
        </p:nvPicPr>
        <p:blipFill>
          <a:blip r:embed="rId14">
            <a:extLst>
              <a:ext uri="{28A0092B-C50C-407E-A947-70E740481C1C}">
                <a14:useLocalDpi xmlns:a14="http://schemas.microsoft.com/office/drawing/2010/main" val="0"/>
              </a:ext>
            </a:extLst>
          </a:blip>
          <a:stretch>
            <a:fillRect/>
          </a:stretch>
        </p:blipFill>
        <p:spPr>
          <a:xfrm>
            <a:off x="24279977" y="6767421"/>
            <a:ext cx="7038757" cy="4177416"/>
          </a:xfrm>
          <a:prstGeom prst="rect">
            <a:avLst/>
          </a:prstGeom>
        </p:spPr>
      </p:pic>
      <p:pic>
        <p:nvPicPr>
          <p:cNvPr id="311" name="Picture 310">
            <a:extLst>
              <a:ext uri="{FF2B5EF4-FFF2-40B4-BE49-F238E27FC236}">
                <a16:creationId xmlns:a16="http://schemas.microsoft.com/office/drawing/2014/main" id="{D8D45F81-CC1E-483B-8F21-415C31517F91}"/>
              </a:ext>
            </a:extLst>
          </p:cNvPr>
          <p:cNvPicPr>
            <a:picLocks noChangeAspect="1"/>
          </p:cNvPicPr>
          <p:nvPr/>
        </p:nvPicPr>
        <p:blipFill>
          <a:blip r:embed="rId15"/>
          <a:stretch>
            <a:fillRect/>
          </a:stretch>
        </p:blipFill>
        <p:spPr>
          <a:xfrm>
            <a:off x="17210032" y="7741301"/>
            <a:ext cx="5029200" cy="9576990"/>
          </a:xfrm>
          <a:prstGeom prst="rect">
            <a:avLst/>
          </a:prstGeom>
        </p:spPr>
      </p:pic>
      <p:sp>
        <p:nvSpPr>
          <p:cNvPr id="324" name="Arrow: Down 323">
            <a:extLst>
              <a:ext uri="{FF2B5EF4-FFF2-40B4-BE49-F238E27FC236}">
                <a16:creationId xmlns:a16="http://schemas.microsoft.com/office/drawing/2014/main" id="{3806C74A-4202-41A0-96CD-8F7FF207EA7C}"/>
              </a:ext>
            </a:extLst>
          </p:cNvPr>
          <p:cNvSpPr/>
          <p:nvPr/>
        </p:nvSpPr>
        <p:spPr>
          <a:xfrm rot="16200000">
            <a:off x="8996974" y="14378290"/>
            <a:ext cx="457200" cy="1151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8" name="Group 337">
            <a:extLst>
              <a:ext uri="{FF2B5EF4-FFF2-40B4-BE49-F238E27FC236}">
                <a16:creationId xmlns:a16="http://schemas.microsoft.com/office/drawing/2014/main" id="{A4CB0DCF-502B-4AF3-A8AB-45446C51AA44}"/>
              </a:ext>
            </a:extLst>
          </p:cNvPr>
          <p:cNvGrpSpPr/>
          <p:nvPr/>
        </p:nvGrpSpPr>
        <p:grpSpPr>
          <a:xfrm>
            <a:off x="10075749" y="14186161"/>
            <a:ext cx="6546853" cy="3436412"/>
            <a:chOff x="1179823" y="14394608"/>
            <a:chExt cx="6546853" cy="3436412"/>
          </a:xfrm>
        </p:grpSpPr>
        <mc:AlternateContent xmlns:mc="http://schemas.openxmlformats.org/markup-compatibility/2006" xmlns:a14="http://schemas.microsoft.com/office/drawing/2010/main">
          <mc:Choice Requires="a14">
            <p:sp>
              <p:nvSpPr>
                <p:cNvPr id="328" name="TextBox 1">
                  <a:extLst>
                    <a:ext uri="{FF2B5EF4-FFF2-40B4-BE49-F238E27FC236}">
                      <a16:creationId xmlns:a16="http://schemas.microsoft.com/office/drawing/2014/main" id="{B13C9D35-EA24-49D9-8121-40A0B2EC3D3C}"/>
                    </a:ext>
                  </a:extLst>
                </p:cNvPr>
                <p:cNvSpPr txBox="1"/>
                <p:nvPr/>
              </p:nvSpPr>
              <p:spPr>
                <a:xfrm>
                  <a:off x="1299429" y="14394608"/>
                  <a:ext cx="6427247" cy="13222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800" i="1" dirty="0">
                      <a:solidFill>
                        <a:schemeClr val="dk1"/>
                      </a:solidFill>
                      <a:effectLst/>
                      <a:latin typeface="+mn-lt"/>
                      <a:ea typeface="+mn-ea"/>
                      <a:cs typeface="+mn-cs"/>
                    </a:rPr>
                    <a:t>	Madix</a:t>
                  </a:r>
                  <a:r>
                    <a:rPr lang="en-US" sz="1800" i="1" baseline="0" dirty="0">
                      <a:solidFill>
                        <a:schemeClr val="dk1"/>
                      </a:solidFill>
                      <a:effectLst/>
                      <a:latin typeface="+mn-lt"/>
                      <a:ea typeface="+mn-ea"/>
                      <a:cs typeface="+mn-cs"/>
                    </a:rPr>
                    <a:t> and Ko, Correction Factor Equation. Rewritten.</a:t>
                  </a:r>
                </a:p>
                <a:p>
                  <a:pPr marL="0" marR="0" lvl="0" indent="0" defTabSz="914400" eaLnBrk="1" fontAlgn="auto" latinLnBrk="0" hangingPunct="1">
                    <a:lnSpc>
                      <a:spcPct val="100000"/>
                    </a:lnSpc>
                    <a:spcBef>
                      <a:spcPts val="0"/>
                    </a:spcBef>
                    <a:spcAft>
                      <a:spcPts val="0"/>
                    </a:spcAft>
                    <a:buClrTx/>
                    <a:buSzTx/>
                    <a:buFontTx/>
                    <a:buNone/>
                    <a:tabLst/>
                    <a:defRPr/>
                  </a:pPr>
                  <a:br>
                    <a:rPr lang="en-US" sz="1000" i="1" baseline="0" dirty="0">
                      <a:solidFill>
                        <a:schemeClr val="dk1"/>
                      </a:solidFill>
                      <a:effectLst/>
                      <a:latin typeface="+mn-lt"/>
                      <a:ea typeface="+mn-ea"/>
                      <a:cs typeface="+mn-cs"/>
                    </a:rPr>
                  </a:br>
                  <a:r>
                    <a:rPr lang="en-US" sz="500" i="1" baseline="0" dirty="0">
                      <a:solidFill>
                        <a:schemeClr val="dk1"/>
                      </a:solidFill>
                      <a:effectLst/>
                      <a:latin typeface="+mn-lt"/>
                      <a:ea typeface="+mn-ea"/>
                      <a:cs typeface="+mn-cs"/>
                    </a:rPr>
                    <a:t> </a:t>
                  </a:r>
                  <a14:m>
                    <m:oMath xmlns:m="http://schemas.openxmlformats.org/officeDocument/2006/math">
                      <m:sSub>
                        <m:sSubPr>
                          <m:ctrlPr>
                            <a:rPr lang="en-US" sz="1800" i="1">
                              <a:solidFill>
                                <a:schemeClr val="accent4">
                                  <a:lumMod val="50000"/>
                                </a:schemeClr>
                              </a:solidFill>
                              <a:effectLst/>
                              <a:latin typeface="Cambria Math" panose="02040503050406030204" pitchFamily="18" charset="0"/>
                              <a:ea typeface="+mn-ea"/>
                              <a:cs typeface="+mn-cs"/>
                            </a:rPr>
                          </m:ctrlPr>
                        </m:sSubPr>
                        <m:e>
                          <m:r>
                            <a:rPr lang="en-US" sz="1800" b="0" i="1">
                              <a:solidFill>
                                <a:schemeClr val="accent4">
                                  <a:lumMod val="50000"/>
                                </a:schemeClr>
                              </a:solidFill>
                              <a:effectLst/>
                              <a:latin typeface="Cambria Math" panose="02040503050406030204" pitchFamily="18" charset="0"/>
                              <a:ea typeface="+mn-ea"/>
                              <a:cs typeface="+mn-cs"/>
                            </a:rPr>
                            <m:t>𝐶</m:t>
                          </m:r>
                        </m:e>
                        <m:sub>
                          <m:r>
                            <a:rPr lang="en-US" sz="1800" b="0" i="1">
                              <a:solidFill>
                                <a:schemeClr val="accent4">
                                  <a:lumMod val="50000"/>
                                </a:schemeClr>
                              </a:solidFill>
                              <a:effectLst/>
                              <a:latin typeface="Cambria Math" panose="02040503050406030204" pitchFamily="18" charset="0"/>
                              <a:ea typeface="+mn-ea"/>
                              <a:cs typeface="+mn-cs"/>
                            </a:rPr>
                            <m:t>𝑠</m:t>
                          </m:r>
                          <m:r>
                            <a:rPr lang="en-US" sz="1800" i="1">
                              <a:solidFill>
                                <a:schemeClr val="accent4">
                                  <a:lumMod val="50000"/>
                                </a:schemeClr>
                              </a:solidFill>
                              <a:effectLst/>
                              <a:latin typeface="Cambria Math" panose="02040503050406030204" pitchFamily="18" charset="0"/>
                              <a:ea typeface="+mn-ea"/>
                              <a:cs typeface="+mn-cs"/>
                            </a:rPr>
                            <m:t>,</m:t>
                          </m:r>
                          <m:sSub>
                            <m:sSubPr>
                              <m:ctrlPr>
                                <a:rPr lang="en-US" sz="1800" i="1">
                                  <a:solidFill>
                                    <a:schemeClr val="accent4">
                                      <a:lumMod val="50000"/>
                                    </a:schemeClr>
                                  </a:solidFill>
                                  <a:effectLst/>
                                  <a:latin typeface="Cambria Math" panose="02040503050406030204" pitchFamily="18" charset="0"/>
                                  <a:ea typeface="+mn-ea"/>
                                  <a:cs typeface="+mn-cs"/>
                                </a:rPr>
                              </m:ctrlPr>
                            </m:sSubPr>
                            <m:e>
                              <m:r>
                                <a:rPr lang="en-US" sz="1800" i="1">
                                  <a:solidFill>
                                    <a:schemeClr val="accent4">
                                      <a:lumMod val="50000"/>
                                    </a:schemeClr>
                                  </a:solidFill>
                                  <a:effectLst/>
                                  <a:latin typeface="Cambria Math" panose="02040503050406030204" pitchFamily="18" charset="0"/>
                                  <a:ea typeface="+mn-ea"/>
                                  <a:cs typeface="+mn-cs"/>
                                </a:rPr>
                                <m:t>𝑚</m:t>
                              </m:r>
                            </m:e>
                            <m:sub>
                              <m:r>
                                <a:rPr lang="en-US" sz="1800" i="1">
                                  <a:solidFill>
                                    <a:schemeClr val="accent4">
                                      <a:lumMod val="50000"/>
                                    </a:schemeClr>
                                  </a:solidFill>
                                  <a:effectLst/>
                                  <a:latin typeface="Cambria Math" panose="02040503050406030204" pitchFamily="18" charset="0"/>
                                  <a:ea typeface="+mn-ea"/>
                                  <a:cs typeface="+mn-cs"/>
                                </a:rPr>
                                <m:t>𝑥</m:t>
                              </m:r>
                            </m:sub>
                          </m:sSub>
                        </m:sub>
                      </m:sSub>
                      <m:r>
                        <a:rPr lang="en-US" sz="1800" i="1">
                          <a:solidFill>
                            <a:schemeClr val="dk1"/>
                          </a:solidFill>
                          <a:effectLst/>
                          <a:latin typeface="Cambria Math" panose="02040503050406030204" pitchFamily="18" charset="0"/>
                          <a:ea typeface="+mn-ea"/>
                          <a:cs typeface="+mn-cs"/>
                        </a:rPr>
                        <m:t>= </m:t>
                      </m:r>
                      <m:f>
                        <m:fPr>
                          <m:ctrlPr>
                            <a:rPr lang="en-US" sz="1800" i="1">
                              <a:solidFill>
                                <a:schemeClr val="dk1"/>
                              </a:solidFill>
                              <a:effectLst/>
                              <a:latin typeface="Cambria Math" panose="02040503050406030204" pitchFamily="18" charset="0"/>
                              <a:ea typeface="+mn-ea"/>
                              <a:cs typeface="+mn-cs"/>
                            </a:rPr>
                          </m:ctrlPr>
                        </m:fPr>
                        <m:num>
                          <m:r>
                            <a:rPr lang="en-US" sz="1800" i="1">
                              <a:solidFill>
                                <a:schemeClr val="dk1"/>
                              </a:solidFill>
                              <a:effectLst/>
                              <a:latin typeface="Cambria Math" panose="02040503050406030204" pitchFamily="18" charset="0"/>
                              <a:ea typeface="+mn-ea"/>
                              <a:cs typeface="+mn-cs"/>
                            </a:rPr>
                            <m:t>1</m:t>
                          </m:r>
                        </m:num>
                        <m:den>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i="1">
                                  <a:solidFill>
                                    <a:schemeClr val="accent2">
                                      <a:lumMod val="75000"/>
                                    </a:schemeClr>
                                  </a:solidFill>
                                  <a:effectLst/>
                                  <a:latin typeface="Cambria Math" panose="02040503050406030204" pitchFamily="18" charset="0"/>
                                  <a:ea typeface="+mn-ea"/>
                                  <a:cs typeface="+mn-cs"/>
                                </a:rPr>
                                <m:t>𝐹</m:t>
                              </m:r>
                            </m:e>
                            <m:sub>
                              <m:r>
                                <a:rPr lang="en-US" sz="1800" b="0" i="1">
                                  <a:solidFill>
                                    <a:schemeClr val="accent2">
                                      <a:lumMod val="75000"/>
                                    </a:schemeClr>
                                  </a:solidFill>
                                  <a:effectLst/>
                                  <a:latin typeface="Cambria Math" panose="02040503050406030204" pitchFamily="18" charset="0"/>
                                  <a:ea typeface="+mn-ea"/>
                                  <a:cs typeface="+mn-cs"/>
                                </a:rPr>
                                <m:t>𝑠</m:t>
                              </m:r>
                              <m:r>
                                <a:rPr lang="en-US" sz="1800" i="1">
                                  <a:solidFill>
                                    <a:schemeClr val="accent2">
                                      <a:lumMod val="75000"/>
                                    </a:schemeClr>
                                  </a:solidFill>
                                  <a:effectLst/>
                                  <a:latin typeface="Cambria Math" panose="02040503050406030204" pitchFamily="18" charset="0"/>
                                  <a:ea typeface="+mn-ea"/>
                                  <a:cs typeface="+mn-cs"/>
                                </a:rPr>
                                <m:t>,</m:t>
                              </m:r>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i="1">
                                      <a:solidFill>
                                        <a:schemeClr val="accent2">
                                          <a:lumMod val="75000"/>
                                        </a:schemeClr>
                                      </a:solidFill>
                                      <a:effectLst/>
                                      <a:latin typeface="Cambria Math" panose="02040503050406030204" pitchFamily="18" charset="0"/>
                                      <a:ea typeface="+mn-ea"/>
                                      <a:cs typeface="+mn-cs"/>
                                    </a:rPr>
                                    <m:t>𝑚</m:t>
                                  </m:r>
                                </m:e>
                                <m:sub>
                                  <m:r>
                                    <a:rPr lang="en-US" sz="1800" i="1">
                                      <a:solidFill>
                                        <a:schemeClr val="accent2">
                                          <a:lumMod val="75000"/>
                                        </a:schemeClr>
                                      </a:solidFill>
                                      <a:effectLst/>
                                      <a:latin typeface="Cambria Math" panose="02040503050406030204" pitchFamily="18" charset="0"/>
                                      <a:ea typeface="+mn-ea"/>
                                      <a:cs typeface="+mn-cs"/>
                                    </a:rPr>
                                    <m:t>𝑥</m:t>
                                  </m:r>
                                </m:sub>
                              </m:sSub>
                            </m:sub>
                          </m:sSub>
                          <m:r>
                            <a:rPr lang="en-US" sz="1800" i="1">
                              <a:solidFill>
                                <a:schemeClr val="dk1"/>
                              </a:solidFill>
                              <a:effectLst/>
                              <a:latin typeface="Cambria Math" panose="02040503050406030204" pitchFamily="18" charset="0"/>
                              <a:ea typeface="+mn-ea"/>
                              <a:cs typeface="+mn-cs"/>
                            </a:rPr>
                            <m:t>∗</m:t>
                          </m:r>
                          <m:sSub>
                            <m:sSubPr>
                              <m:ctrlPr>
                                <a:rPr lang="en-US" sz="1800" i="1">
                                  <a:solidFill>
                                    <a:schemeClr val="accent6">
                                      <a:lumMod val="75000"/>
                                    </a:schemeClr>
                                  </a:solidFill>
                                  <a:effectLst/>
                                  <a:latin typeface="Cambria Math" panose="02040503050406030204" pitchFamily="18" charset="0"/>
                                  <a:ea typeface="+mn-ea"/>
                                  <a:cs typeface="+mn-cs"/>
                                </a:rPr>
                              </m:ctrlPr>
                            </m:sSubPr>
                            <m:e>
                              <m:r>
                                <a:rPr lang="en-US" sz="1800" i="1">
                                  <a:solidFill>
                                    <a:schemeClr val="accent6">
                                      <a:lumMod val="75000"/>
                                    </a:schemeClr>
                                  </a:solidFill>
                                  <a:effectLst/>
                                  <a:latin typeface="Cambria Math" panose="02040503050406030204" pitchFamily="18" charset="0"/>
                                  <a:ea typeface="+mn-ea"/>
                                  <a:cs typeface="+mn-cs"/>
                                </a:rPr>
                                <m:t>𝐼</m:t>
                              </m:r>
                            </m:e>
                            <m:sub>
                              <m:r>
                                <a:rPr lang="en-US" sz="1800" b="0" i="1">
                                  <a:solidFill>
                                    <a:schemeClr val="accent6">
                                      <a:lumMod val="75000"/>
                                    </a:schemeClr>
                                  </a:solidFill>
                                  <a:effectLst/>
                                  <a:latin typeface="Cambria Math" panose="02040503050406030204" pitchFamily="18" charset="0"/>
                                  <a:ea typeface="+mn-ea"/>
                                  <a:cs typeface="+mn-cs"/>
                                </a:rPr>
                                <m:t>𝑒</m:t>
                              </m:r>
                            </m:sub>
                          </m:sSub>
                        </m:den>
                      </m:f>
                      <m:nary>
                        <m:naryPr>
                          <m:chr m:val="∑"/>
                          <m:limLoc m:val="undOvr"/>
                          <m:ctrlPr>
                            <a:rPr lang="en-US" sz="1800" i="1">
                              <a:solidFill>
                                <a:schemeClr val="dk1"/>
                              </a:solidFill>
                              <a:effectLst/>
                              <a:latin typeface="Cambria Math" panose="02040503050406030204" pitchFamily="18" charset="0"/>
                              <a:ea typeface="+mn-ea"/>
                              <a:cs typeface="+mn-cs"/>
                            </a:rPr>
                          </m:ctrlPr>
                        </m:naryPr>
                        <m:sub>
                          <m:sSub>
                            <m:sSubPr>
                              <m:ctrlPr>
                                <a:rPr lang="en-US" sz="1800" i="1">
                                  <a:solidFill>
                                    <a:schemeClr val="dk1"/>
                                  </a:solidFill>
                                  <a:effectLst/>
                                  <a:latin typeface="Cambria Math" panose="02040503050406030204" pitchFamily="18" charset="0"/>
                                  <a:ea typeface="+mn-ea"/>
                                  <a:cs typeface="+mn-cs"/>
                                </a:rPr>
                              </m:ctrlPr>
                            </m:sSubPr>
                            <m:e>
                              <m:r>
                                <a:rPr lang="en-US" sz="1800" i="1">
                                  <a:solidFill>
                                    <a:schemeClr val="dk1"/>
                                  </a:solidFill>
                                  <a:effectLst/>
                                  <a:latin typeface="Cambria Math" panose="02040503050406030204" pitchFamily="18" charset="0"/>
                                  <a:ea typeface="+mn-ea"/>
                                  <a:cs typeface="+mn-cs"/>
                                </a:rPr>
                                <m:t>𝑚</m:t>
                              </m:r>
                            </m:e>
                            <m:sub>
                              <m:r>
                                <a:rPr lang="en-US" sz="1800" i="1">
                                  <a:solidFill>
                                    <a:schemeClr val="dk1"/>
                                  </a:solidFill>
                                  <a:effectLst/>
                                  <a:latin typeface="Cambria Math" panose="02040503050406030204" pitchFamily="18" charset="0"/>
                                  <a:ea typeface="+mn-ea"/>
                                  <a:cs typeface="+mn-cs"/>
                                </a:rPr>
                                <m:t>0</m:t>
                              </m:r>
                            </m:sub>
                          </m:sSub>
                        </m:sub>
                        <m:sup>
                          <m:sSub>
                            <m:sSubPr>
                              <m:ctrlPr>
                                <a:rPr lang="en-US" sz="1800" i="1">
                                  <a:solidFill>
                                    <a:schemeClr val="dk1"/>
                                  </a:solidFill>
                                  <a:effectLst/>
                                  <a:latin typeface="Cambria Math" panose="02040503050406030204" pitchFamily="18" charset="0"/>
                                  <a:ea typeface="+mn-ea"/>
                                  <a:cs typeface="+mn-cs"/>
                                </a:rPr>
                              </m:ctrlPr>
                            </m:sSubPr>
                            <m:e>
                              <m:r>
                                <a:rPr lang="en-US" sz="1800" i="1">
                                  <a:solidFill>
                                    <a:schemeClr val="dk1"/>
                                  </a:solidFill>
                                  <a:effectLst/>
                                  <a:latin typeface="Cambria Math" panose="02040503050406030204" pitchFamily="18" charset="0"/>
                                  <a:ea typeface="+mn-ea"/>
                                  <a:cs typeface="+mn-cs"/>
                                </a:rPr>
                                <m:t>𝑚</m:t>
                              </m:r>
                            </m:e>
                            <m:sub>
                              <m:r>
                                <a:rPr lang="en-US" sz="1800" i="1">
                                  <a:solidFill>
                                    <a:schemeClr val="dk1"/>
                                  </a:solidFill>
                                  <a:effectLst/>
                                  <a:latin typeface="Cambria Math" panose="02040503050406030204" pitchFamily="18" charset="0"/>
                                  <a:ea typeface="+mn-ea"/>
                                  <a:cs typeface="+mn-cs"/>
                                </a:rPr>
                                <m:t>𝑚𝑎𝑥</m:t>
                              </m:r>
                            </m:sub>
                          </m:sSub>
                          <m:r>
                            <a:rPr lang="en-US" sz="1800" i="1">
                              <a:solidFill>
                                <a:schemeClr val="dk1"/>
                              </a:solidFill>
                              <a:effectLst/>
                              <a:latin typeface="Cambria Math" panose="02040503050406030204" pitchFamily="18" charset="0"/>
                              <a:ea typeface="+mn-ea"/>
                              <a:cs typeface="+mn-cs"/>
                            </a:rPr>
                            <m:t> </m:t>
                          </m:r>
                        </m:sup>
                        <m:e>
                          <m:f>
                            <m:fPr>
                              <m:ctrlPr>
                                <a:rPr lang="en-US" sz="1800" i="1">
                                  <a:solidFill>
                                    <a:schemeClr val="dk1"/>
                                  </a:solidFill>
                                  <a:effectLst/>
                                  <a:latin typeface="Cambria Math" panose="02040503050406030204" pitchFamily="18" charset="0"/>
                                  <a:ea typeface="+mn-ea"/>
                                  <a:cs typeface="+mn-cs"/>
                                </a:rPr>
                              </m:ctrlPr>
                            </m:fPr>
                            <m:num>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i="1">
                                      <a:solidFill>
                                        <a:schemeClr val="accent2">
                                          <a:lumMod val="75000"/>
                                        </a:schemeClr>
                                      </a:solidFill>
                                      <a:effectLst/>
                                      <a:latin typeface="Cambria Math" panose="02040503050406030204" pitchFamily="18" charset="0"/>
                                      <a:ea typeface="+mn-ea"/>
                                      <a:cs typeface="+mn-cs"/>
                                    </a:rPr>
                                    <m:t>𝐹</m:t>
                                  </m:r>
                                </m:e>
                                <m:sub>
                                  <m:r>
                                    <a:rPr lang="en-US" sz="1800" b="0" i="1">
                                      <a:solidFill>
                                        <a:schemeClr val="accent2">
                                          <a:lumMod val="75000"/>
                                        </a:schemeClr>
                                      </a:solidFill>
                                      <a:effectLst/>
                                      <a:latin typeface="Cambria Math" panose="02040503050406030204" pitchFamily="18" charset="0"/>
                                      <a:ea typeface="+mn-ea"/>
                                      <a:cs typeface="+mn-cs"/>
                                    </a:rPr>
                                    <m:t>𝑠</m:t>
                                  </m:r>
                                  <m:r>
                                    <a:rPr lang="en-US" sz="1800" i="1">
                                      <a:solidFill>
                                        <a:schemeClr val="accent2">
                                          <a:lumMod val="75000"/>
                                        </a:schemeClr>
                                      </a:solidFill>
                                      <a:effectLst/>
                                      <a:latin typeface="Cambria Math" panose="02040503050406030204" pitchFamily="18" charset="0"/>
                                      <a:ea typeface="+mn-ea"/>
                                      <a:cs typeface="+mn-cs"/>
                                    </a:rPr>
                                    <m:t>,</m:t>
                                  </m:r>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b="0" i="1">
                                          <a:solidFill>
                                            <a:schemeClr val="accent2">
                                              <a:lumMod val="75000"/>
                                            </a:schemeClr>
                                          </a:solidFill>
                                          <a:effectLst/>
                                          <a:latin typeface="Cambria Math" panose="02040503050406030204" pitchFamily="18" charset="0"/>
                                          <a:ea typeface="+mn-ea"/>
                                          <a:cs typeface="+mn-cs"/>
                                        </a:rPr>
                                        <m:t>𝑚</m:t>
                                      </m:r>
                                    </m:e>
                                    <m:sub>
                                      <m:r>
                                        <a:rPr lang="en-US" sz="1800" b="0" i="1">
                                          <a:solidFill>
                                            <a:schemeClr val="accent2">
                                              <a:lumMod val="75000"/>
                                            </a:schemeClr>
                                          </a:solidFill>
                                          <a:effectLst/>
                                          <a:latin typeface="Cambria Math" panose="02040503050406030204" pitchFamily="18" charset="0"/>
                                          <a:ea typeface="+mn-ea"/>
                                          <a:cs typeface="+mn-cs"/>
                                        </a:rPr>
                                        <m:t>𝑖</m:t>
                                      </m:r>
                                    </m:sub>
                                  </m:sSub>
                                  <m:r>
                                    <a:rPr lang="en-US" sz="1800" b="0" i="1">
                                      <a:solidFill>
                                        <a:schemeClr val="accent2">
                                          <a:lumMod val="75000"/>
                                        </a:schemeClr>
                                      </a:solidFill>
                                      <a:effectLst/>
                                      <a:latin typeface="Cambria Math" panose="02040503050406030204" pitchFamily="18" charset="0"/>
                                      <a:ea typeface="+mn-ea"/>
                                      <a:cs typeface="+mn-cs"/>
                                    </a:rPr>
                                    <m:t> </m:t>
                                  </m:r>
                                </m:sub>
                              </m:sSub>
                            </m:num>
                            <m:den>
                              <m:sSub>
                                <m:sSubPr>
                                  <m:ctrlPr>
                                    <a:rPr lang="en-US" sz="1800" i="1">
                                      <a:solidFill>
                                        <a:schemeClr val="tx2">
                                          <a:lumMod val="60000"/>
                                          <a:lumOff val="40000"/>
                                        </a:schemeClr>
                                      </a:solidFill>
                                      <a:effectLst/>
                                      <a:latin typeface="Cambria Math" panose="02040503050406030204" pitchFamily="18" charset="0"/>
                                      <a:ea typeface="+mn-ea"/>
                                      <a:cs typeface="+mn-cs"/>
                                    </a:rPr>
                                  </m:ctrlPr>
                                </m:sSubPr>
                                <m:e>
                                  <m:r>
                                    <a:rPr lang="en-US" sz="1800" i="1">
                                      <a:solidFill>
                                        <a:schemeClr val="tx2">
                                          <a:lumMod val="60000"/>
                                          <a:lumOff val="40000"/>
                                        </a:schemeClr>
                                      </a:solidFill>
                                      <a:effectLst/>
                                      <a:latin typeface="Cambria Math" panose="02040503050406030204" pitchFamily="18" charset="0"/>
                                      <a:ea typeface="+mn-ea"/>
                                      <a:cs typeface="+mn-cs"/>
                                    </a:rPr>
                                    <m:t>𝐺</m:t>
                                  </m:r>
                                </m:e>
                                <m:sub>
                                  <m:r>
                                    <a:rPr lang="en-US" sz="1800" i="1">
                                      <a:solidFill>
                                        <a:schemeClr val="tx2">
                                          <a:lumMod val="60000"/>
                                          <a:lumOff val="40000"/>
                                        </a:schemeClr>
                                      </a:solidFill>
                                      <a:effectLst/>
                                      <a:latin typeface="Cambria Math" panose="02040503050406030204" pitchFamily="18" charset="0"/>
                                      <a:ea typeface="+mn-ea"/>
                                      <a:cs typeface="+mn-cs"/>
                                    </a:rPr>
                                    <m:t>𝑀𝑆</m:t>
                                  </m:r>
                                </m:sub>
                              </m:sSub>
                              <m:r>
                                <a:rPr lang="en-US" sz="1800" i="1">
                                  <a:solidFill>
                                    <a:schemeClr val="tx2">
                                      <a:lumMod val="60000"/>
                                      <a:lumOff val="40000"/>
                                    </a:schemeClr>
                                  </a:solidFill>
                                  <a:effectLst/>
                                  <a:latin typeface="Cambria Math" panose="02040503050406030204" pitchFamily="18" charset="0"/>
                                  <a:ea typeface="+mn-ea"/>
                                  <a:cs typeface="+mn-cs"/>
                                </a:rPr>
                                <m:t>(</m:t>
                              </m:r>
                              <m:sSub>
                                <m:sSubPr>
                                  <m:ctrlPr>
                                    <a:rPr lang="en-US" sz="1800" i="1">
                                      <a:solidFill>
                                        <a:schemeClr val="tx2">
                                          <a:lumMod val="60000"/>
                                          <a:lumOff val="40000"/>
                                        </a:schemeClr>
                                      </a:solidFill>
                                      <a:effectLst/>
                                      <a:latin typeface="Cambria Math" panose="02040503050406030204" pitchFamily="18" charset="0"/>
                                      <a:ea typeface="+mn-ea"/>
                                      <a:cs typeface="+mn-cs"/>
                                    </a:rPr>
                                  </m:ctrlPr>
                                </m:sSubPr>
                                <m:e>
                                  <m:r>
                                    <a:rPr lang="en-US" sz="1800" b="0" i="1">
                                      <a:solidFill>
                                        <a:schemeClr val="tx2">
                                          <a:lumMod val="60000"/>
                                          <a:lumOff val="40000"/>
                                        </a:schemeClr>
                                      </a:solidFill>
                                      <a:effectLst/>
                                      <a:latin typeface="Cambria Math" panose="02040503050406030204" pitchFamily="18" charset="0"/>
                                      <a:ea typeface="+mn-ea"/>
                                      <a:cs typeface="+mn-cs"/>
                                    </a:rPr>
                                    <m:t>𝑚</m:t>
                                  </m:r>
                                </m:e>
                                <m:sub>
                                  <m:r>
                                    <a:rPr lang="en-US" sz="1800" b="0" i="1">
                                      <a:solidFill>
                                        <a:schemeClr val="tx2">
                                          <a:lumMod val="60000"/>
                                          <a:lumOff val="40000"/>
                                        </a:schemeClr>
                                      </a:solidFill>
                                      <a:effectLst/>
                                      <a:latin typeface="Cambria Math" panose="02040503050406030204" pitchFamily="18" charset="0"/>
                                      <a:ea typeface="+mn-ea"/>
                                      <a:cs typeface="+mn-cs"/>
                                    </a:rPr>
                                    <m:t>𝑖</m:t>
                                  </m:r>
                                </m:sub>
                              </m:sSub>
                              <m:r>
                                <a:rPr lang="en-US" sz="1800" i="1">
                                  <a:solidFill>
                                    <a:schemeClr val="tx2">
                                      <a:lumMod val="60000"/>
                                      <a:lumOff val="40000"/>
                                    </a:schemeClr>
                                  </a:solidFill>
                                  <a:effectLst/>
                                  <a:latin typeface="Cambria Math" panose="02040503050406030204" pitchFamily="18" charset="0"/>
                                  <a:ea typeface="+mn-ea"/>
                                  <a:cs typeface="+mn-cs"/>
                                </a:rPr>
                                <m:t>)∗ </m:t>
                              </m:r>
                              <m:sSub>
                                <m:sSubPr>
                                  <m:ctrlPr>
                                    <a:rPr lang="en-US" sz="1800" i="1">
                                      <a:solidFill>
                                        <a:schemeClr val="accent3">
                                          <a:lumMod val="75000"/>
                                        </a:schemeClr>
                                      </a:solidFill>
                                      <a:effectLst/>
                                      <a:latin typeface="Cambria Math" panose="02040503050406030204" pitchFamily="18" charset="0"/>
                                      <a:ea typeface="+mn-ea"/>
                                      <a:cs typeface="+mn-cs"/>
                                    </a:rPr>
                                  </m:ctrlPr>
                                </m:sSubPr>
                                <m:e>
                                  <m:r>
                                    <a:rPr lang="en-US" sz="1800" i="1">
                                      <a:solidFill>
                                        <a:schemeClr val="accent3">
                                          <a:lumMod val="75000"/>
                                        </a:schemeClr>
                                      </a:solidFill>
                                      <a:effectLst/>
                                      <a:latin typeface="Cambria Math" panose="02040503050406030204" pitchFamily="18" charset="0"/>
                                      <a:ea typeface="+mn-ea"/>
                                      <a:cs typeface="+mn-cs"/>
                                    </a:rPr>
                                    <m:t>𝑇</m:t>
                                  </m:r>
                                </m:e>
                                <m:sub>
                                  <m:r>
                                    <a:rPr lang="en-US" sz="1800" i="1">
                                      <a:solidFill>
                                        <a:schemeClr val="accent3">
                                          <a:lumMod val="75000"/>
                                        </a:schemeClr>
                                      </a:solidFill>
                                      <a:effectLst/>
                                      <a:latin typeface="Cambria Math" panose="02040503050406030204" pitchFamily="18" charset="0"/>
                                      <a:ea typeface="+mn-ea"/>
                                      <a:cs typeface="+mn-cs"/>
                                    </a:rPr>
                                    <m:t>𝑀𝑆</m:t>
                                  </m:r>
                                </m:sub>
                              </m:sSub>
                              <m:r>
                                <a:rPr lang="en-US" sz="1800" i="1">
                                  <a:solidFill>
                                    <a:schemeClr val="accent3">
                                      <a:lumMod val="75000"/>
                                    </a:schemeClr>
                                  </a:solidFill>
                                  <a:effectLst/>
                                  <a:latin typeface="Cambria Math" panose="02040503050406030204" pitchFamily="18" charset="0"/>
                                  <a:ea typeface="+mn-ea"/>
                                  <a:cs typeface="+mn-cs"/>
                                </a:rPr>
                                <m:t>(</m:t>
                              </m:r>
                              <m:sSub>
                                <m:sSubPr>
                                  <m:ctrlPr>
                                    <a:rPr lang="en-US" sz="1800" i="1">
                                      <a:solidFill>
                                        <a:schemeClr val="accent3">
                                          <a:lumMod val="75000"/>
                                        </a:schemeClr>
                                      </a:solidFill>
                                      <a:effectLst/>
                                      <a:latin typeface="Cambria Math" panose="02040503050406030204" pitchFamily="18" charset="0"/>
                                      <a:ea typeface="+mn-ea"/>
                                      <a:cs typeface="+mn-cs"/>
                                    </a:rPr>
                                  </m:ctrlPr>
                                </m:sSubPr>
                                <m:e>
                                  <m:r>
                                    <a:rPr lang="en-US" sz="1800" b="0" i="1">
                                      <a:solidFill>
                                        <a:schemeClr val="accent3">
                                          <a:lumMod val="75000"/>
                                        </a:schemeClr>
                                      </a:solidFill>
                                      <a:effectLst/>
                                      <a:latin typeface="Cambria Math" panose="02040503050406030204" pitchFamily="18" charset="0"/>
                                      <a:ea typeface="+mn-ea"/>
                                      <a:cs typeface="+mn-cs"/>
                                    </a:rPr>
                                    <m:t>𝑚</m:t>
                                  </m:r>
                                </m:e>
                                <m:sub>
                                  <m:r>
                                    <a:rPr lang="en-US" sz="1800" b="0" i="1">
                                      <a:solidFill>
                                        <a:schemeClr val="accent3">
                                          <a:lumMod val="75000"/>
                                        </a:schemeClr>
                                      </a:solidFill>
                                      <a:effectLst/>
                                      <a:latin typeface="Cambria Math" panose="02040503050406030204" pitchFamily="18" charset="0"/>
                                      <a:ea typeface="+mn-ea"/>
                                      <a:cs typeface="+mn-cs"/>
                                    </a:rPr>
                                    <m:t>𝑖</m:t>
                                  </m:r>
                                </m:sub>
                              </m:sSub>
                              <m:r>
                                <a:rPr lang="en-US" sz="1800" i="1">
                                  <a:solidFill>
                                    <a:schemeClr val="accent3">
                                      <a:lumMod val="75000"/>
                                    </a:schemeClr>
                                  </a:solidFill>
                                  <a:effectLst/>
                                  <a:latin typeface="Cambria Math" panose="02040503050406030204" pitchFamily="18" charset="0"/>
                                  <a:ea typeface="+mn-ea"/>
                                  <a:cs typeface="+mn-cs"/>
                                </a:rPr>
                                <m:t>)</m:t>
                              </m:r>
                            </m:den>
                          </m:f>
                        </m:e>
                      </m:nary>
                    </m:oMath>
                  </a14:m>
                  <a:endParaRPr lang="en-US" sz="1800" dirty="0">
                    <a:solidFill>
                      <a:schemeClr val="dk1"/>
                    </a:solidFill>
                    <a:effectLst/>
                    <a:latin typeface="+mn-lt"/>
                    <a:ea typeface="+mn-ea"/>
                    <a:cs typeface="+mn-cs"/>
                  </a:endParaRPr>
                </a:p>
              </p:txBody>
            </p:sp>
          </mc:Choice>
          <mc:Fallback xmlns="">
            <p:sp>
              <p:nvSpPr>
                <p:cNvPr id="328" name="TextBox 1">
                  <a:extLst>
                    <a:ext uri="{FF2B5EF4-FFF2-40B4-BE49-F238E27FC236}">
                      <a16:creationId xmlns:a16="http://schemas.microsoft.com/office/drawing/2014/main" id="{B13C9D35-EA24-49D9-8121-40A0B2EC3D3C}"/>
                    </a:ext>
                  </a:extLst>
                </p:cNvPr>
                <p:cNvSpPr txBox="1">
                  <a:spLocks noRot="1" noChangeAspect="1" noMove="1" noResize="1" noEditPoints="1" noAdjustHandles="1" noChangeArrowheads="1" noChangeShapeType="1" noTextEdit="1"/>
                </p:cNvSpPr>
                <p:nvPr/>
              </p:nvSpPr>
              <p:spPr>
                <a:xfrm>
                  <a:off x="1299429" y="14394608"/>
                  <a:ext cx="6427247" cy="1322292"/>
                </a:xfrm>
                <a:prstGeom prst="rect">
                  <a:avLst/>
                </a:prstGeom>
                <a:blipFill>
                  <a:blip r:embed="rId16"/>
                  <a:stretch>
                    <a:fillRect t="-2304"/>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1" name="TextBox 4">
                  <a:extLst>
                    <a:ext uri="{FF2B5EF4-FFF2-40B4-BE49-F238E27FC236}">
                      <a16:creationId xmlns:a16="http://schemas.microsoft.com/office/drawing/2014/main" id="{A0BB56DD-ECFF-4209-9E89-D5F2B9C8D96F}"/>
                    </a:ext>
                  </a:extLst>
                </p:cNvPr>
                <p:cNvSpPr txBox="1"/>
                <p:nvPr/>
              </p:nvSpPr>
              <p:spPr>
                <a:xfrm>
                  <a:off x="1179823" y="16746974"/>
                  <a:ext cx="5943921" cy="10840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smtClean="0">
                              <a:solidFill>
                                <a:schemeClr val="accent6">
                                  <a:lumMod val="75000"/>
                                </a:schemeClr>
                              </a:solidFill>
                              <a:effectLst/>
                              <a:latin typeface="Cambria Math" panose="02040503050406030204" pitchFamily="18" charset="0"/>
                              <a:ea typeface="+mn-ea"/>
                              <a:cs typeface="+mn-cs"/>
                            </a:rPr>
                          </m:ctrlPr>
                        </m:sSubPr>
                        <m:e>
                          <m:r>
                            <a:rPr lang="en-US" sz="1600" b="0" i="1">
                              <a:solidFill>
                                <a:schemeClr val="accent6">
                                  <a:lumMod val="75000"/>
                                </a:schemeClr>
                              </a:solidFill>
                              <a:effectLst/>
                              <a:latin typeface="Cambria Math" panose="02040503050406030204" pitchFamily="18" charset="0"/>
                              <a:ea typeface="+mn-ea"/>
                              <a:cs typeface="+mn-cs"/>
                            </a:rPr>
                            <m:t>𝐼</m:t>
                          </m:r>
                        </m:e>
                        <m:sub>
                          <m:r>
                            <a:rPr lang="en-US" sz="1600" b="0" i="1">
                              <a:solidFill>
                                <a:schemeClr val="accent6">
                                  <a:lumMod val="75000"/>
                                </a:schemeClr>
                              </a:solidFill>
                              <a:effectLst/>
                              <a:latin typeface="Cambria Math" panose="02040503050406030204" pitchFamily="18" charset="0"/>
                              <a:ea typeface="+mn-ea"/>
                              <a:cs typeface="+mn-cs"/>
                            </a:rPr>
                            <m:t>𝑒</m:t>
                          </m:r>
                        </m:sub>
                      </m:sSub>
                      <m:d>
                        <m:dPr>
                          <m:ctrlPr>
                            <a:rPr lang="en-US" sz="1600" b="0" i="1">
                              <a:solidFill>
                                <a:schemeClr val="accent6">
                                  <a:lumMod val="75000"/>
                                </a:schemeClr>
                              </a:solidFill>
                              <a:effectLst/>
                              <a:latin typeface="Cambria Math" panose="02040503050406030204" pitchFamily="18" charset="0"/>
                              <a:ea typeface="+mn-ea"/>
                              <a:cs typeface="+mn-cs"/>
                            </a:rPr>
                          </m:ctrlPr>
                        </m:dPr>
                        <m:e>
                          <m:r>
                            <a:rPr lang="en-US" sz="1600" b="0" i="1">
                              <a:solidFill>
                                <a:schemeClr val="accent6">
                                  <a:lumMod val="75000"/>
                                </a:schemeClr>
                              </a:solidFill>
                              <a:effectLst/>
                              <a:latin typeface="Cambria Math" panose="02040503050406030204" pitchFamily="18" charset="0"/>
                              <a:ea typeface="+mn-ea"/>
                              <a:cs typeface="+mn-cs"/>
                            </a:rPr>
                            <m:t>𝑥</m:t>
                          </m:r>
                        </m:e>
                      </m:d>
                      <m:r>
                        <a:rPr lang="en-US" sz="1600" b="0" i="0">
                          <a:solidFill>
                            <a:sysClr val="windowText" lastClr="000000"/>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𝑥</m:t>
                      </m:r>
                      <m:r>
                        <a:rPr lang="en-US" sz="1600" b="0" i="1">
                          <a:solidFill>
                            <a:schemeClr val="dk1"/>
                          </a:solidFill>
                          <a:effectLst/>
                          <a:latin typeface="Cambria Math" panose="02040503050406030204" pitchFamily="18" charset="0"/>
                          <a:ea typeface="+mn-ea"/>
                          <a:cs typeface="+mn-cs"/>
                        </a:rPr>
                        <m:t>∗</m:t>
                      </m:r>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𝑠</m:t>
                          </m:r>
                        </m:sub>
                      </m:sSub>
                      <m:r>
                        <a:rPr lang="en-US" sz="1600" b="0" i="1">
                          <a:solidFill>
                            <a:schemeClr val="dk1"/>
                          </a:solidFill>
                          <a:effectLst/>
                          <a:latin typeface="Cambria Math" panose="02040503050406030204" pitchFamily="18" charset="0"/>
                          <a:ea typeface="+mn-ea"/>
                          <a:cs typeface="+mn-cs"/>
                        </a:rPr>
                        <m:t>+</m:t>
                      </m:r>
                    </m:oMath>
                  </a14:m>
                  <a:r>
                    <a:rPr lang="en-US" sz="1600" i="1" baseline="0" dirty="0"/>
                    <a:t> </a:t>
                  </a:r>
                  <a14:m>
                    <m:oMath xmlns:m="http://schemas.openxmlformats.org/officeDocument/2006/math">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𝑖</m:t>
                          </m:r>
                        </m:sub>
                      </m:sSub>
                    </m:oMath>
                  </a14:m>
                  <a:endParaRPr lang="en-US" sz="1600" i="1" baseline="0" dirty="0"/>
                </a:p>
                <a:p>
                  <a:pPr marL="0" marR="0" lvl="0" indent="0" defTabSz="914400" eaLnBrk="1" fontAlgn="auto" latinLnBrk="0" hangingPunct="1">
                    <a:lnSpc>
                      <a:spcPct val="100000"/>
                    </a:lnSpc>
                    <a:spcBef>
                      <a:spcPts val="0"/>
                    </a:spcBef>
                    <a:spcAft>
                      <a:spcPts val="0"/>
                    </a:spcAft>
                    <a:buClrTx/>
                    <a:buSzTx/>
                    <a:buFontTx/>
                    <a:buNone/>
                    <a:tabLst/>
                    <a:defRPr/>
                  </a:pPr>
                  <a:r>
                    <a:rPr lang="en-US" sz="1600" i="1" baseline="0" dirty="0"/>
                    <a:t>Where x is the number of electrons in the given compound and </a:t>
                  </a:r>
                  <a14:m>
                    <m:oMath xmlns:m="http://schemas.openxmlformats.org/officeDocument/2006/math">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𝑠</m:t>
                          </m:r>
                        </m:sub>
                      </m:sSub>
                    </m:oMath>
                  </a14:m>
                  <a:r>
                    <a:rPr lang="en-US" sz="1600" i="1" dirty="0"/>
                    <a:t> and </a:t>
                  </a:r>
                  <a14:m>
                    <m:oMath xmlns:m="http://schemas.openxmlformats.org/officeDocument/2006/math">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𝑖</m:t>
                          </m:r>
                        </m:sub>
                      </m:sSub>
                    </m:oMath>
                  </a14:m>
                  <a:r>
                    <a:rPr lang="en-US" sz="1600" i="1" dirty="0"/>
                    <a:t> are the slope</a:t>
                  </a:r>
                  <a:r>
                    <a:rPr lang="en-US" sz="1600" i="1" baseline="0" dirty="0"/>
                    <a:t> </a:t>
                  </a:r>
                  <a:r>
                    <a:rPr lang="en-US" sz="1600" i="1" baseline="0"/>
                    <a:t>and intercept </a:t>
                  </a:r>
                  <a:r>
                    <a:rPr lang="en-US" sz="1600" i="1" baseline="0" dirty="0"/>
                    <a:t>based on the molecule's type.  </a:t>
                  </a:r>
                  <a:r>
                    <a:rPr lang="en-US" sz="1100" i="1" dirty="0">
                      <a:solidFill>
                        <a:schemeClr val="dk1"/>
                      </a:solidFill>
                      <a:effectLst/>
                      <a:latin typeface="+mn-lt"/>
                      <a:ea typeface="+mn-ea"/>
                      <a:cs typeface="+mn-cs"/>
                    </a:rPr>
                    <a:t>Madix</a:t>
                  </a:r>
                  <a:r>
                    <a:rPr lang="en-US" sz="1100" i="1" baseline="0" dirty="0">
                      <a:solidFill>
                        <a:schemeClr val="dk1"/>
                      </a:solidFill>
                      <a:effectLst/>
                      <a:latin typeface="+mn-lt"/>
                      <a:ea typeface="+mn-ea"/>
                      <a:cs typeface="+mn-cs"/>
                    </a:rPr>
                    <a:t> and Ko use 0.6/14 for the slope and 0.4 for the intercept.</a:t>
                  </a:r>
                  <a:endParaRPr lang="en-US" sz="1600" dirty="0">
                    <a:effectLst/>
                  </a:endParaRPr>
                </a:p>
              </p:txBody>
            </p:sp>
          </mc:Choice>
          <mc:Fallback xmlns="">
            <p:sp>
              <p:nvSpPr>
                <p:cNvPr id="331" name="TextBox 4">
                  <a:extLst>
                    <a:ext uri="{FF2B5EF4-FFF2-40B4-BE49-F238E27FC236}">
                      <a16:creationId xmlns:a16="http://schemas.microsoft.com/office/drawing/2014/main" id="{A0BB56DD-ECFF-4209-9E89-D5F2B9C8D96F}"/>
                    </a:ext>
                  </a:extLst>
                </p:cNvPr>
                <p:cNvSpPr txBox="1">
                  <a:spLocks noRot="1" noChangeAspect="1" noMove="1" noResize="1" noEditPoints="1" noAdjustHandles="1" noChangeArrowheads="1" noChangeShapeType="1" noTextEdit="1"/>
                </p:cNvSpPr>
                <p:nvPr/>
              </p:nvSpPr>
              <p:spPr>
                <a:xfrm>
                  <a:off x="1179823" y="16746974"/>
                  <a:ext cx="5943921" cy="1084046"/>
                </a:xfrm>
                <a:prstGeom prst="rect">
                  <a:avLst/>
                </a:prstGeom>
                <a:blipFill>
                  <a:blip r:embed="rId17"/>
                  <a:stretch>
                    <a:fillRect l="-615"/>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2" name="TextBox 3">
                  <a:extLst>
                    <a:ext uri="{FF2B5EF4-FFF2-40B4-BE49-F238E27FC236}">
                      <a16:creationId xmlns:a16="http://schemas.microsoft.com/office/drawing/2014/main" id="{9B2798E2-8B75-487D-B501-2A5D094C1830}"/>
                    </a:ext>
                  </a:extLst>
                </p:cNvPr>
                <p:cNvSpPr txBox="1"/>
                <p:nvPr/>
              </p:nvSpPr>
              <p:spPr>
                <a:xfrm>
                  <a:off x="3745691" y="15439654"/>
                  <a:ext cx="3308369" cy="8113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a:solidFill>
                                <a:schemeClr val="tx2">
                                  <a:lumMod val="60000"/>
                                  <a:lumOff val="40000"/>
                                </a:schemeClr>
                              </a:solidFill>
                              <a:effectLst/>
                              <a:latin typeface="Cambria Math" panose="02040503050406030204" pitchFamily="18" charset="0"/>
                              <a:ea typeface="+mn-ea"/>
                              <a:cs typeface="+mn-cs"/>
                            </a:rPr>
                          </m:ctrlPr>
                        </m:sSubPr>
                        <m:e>
                          <m:r>
                            <a:rPr lang="en-US" sz="1600" b="0" i="1">
                              <a:solidFill>
                                <a:schemeClr val="tx2">
                                  <a:lumMod val="60000"/>
                                  <a:lumOff val="40000"/>
                                </a:schemeClr>
                              </a:solidFill>
                              <a:effectLst/>
                              <a:latin typeface="Cambria Math" panose="02040503050406030204" pitchFamily="18" charset="0"/>
                              <a:ea typeface="+mn-ea"/>
                              <a:cs typeface="+mn-cs"/>
                            </a:rPr>
                            <m:t>𝐺</m:t>
                          </m:r>
                        </m:e>
                        <m:sub>
                          <m:r>
                            <a:rPr lang="en-US" sz="1600" i="1">
                              <a:solidFill>
                                <a:schemeClr val="tx2">
                                  <a:lumMod val="60000"/>
                                  <a:lumOff val="40000"/>
                                </a:schemeClr>
                              </a:solidFill>
                              <a:effectLst/>
                              <a:latin typeface="Cambria Math" panose="02040503050406030204" pitchFamily="18" charset="0"/>
                              <a:ea typeface="+mn-ea"/>
                              <a:cs typeface="+mn-cs"/>
                            </a:rPr>
                            <m:t>𝑀𝑆</m:t>
                          </m:r>
                        </m:sub>
                      </m:sSub>
                      <m:d>
                        <m:dPr>
                          <m:ctrlPr>
                            <a:rPr lang="en-US" sz="1600" i="1">
                              <a:solidFill>
                                <a:schemeClr val="tx2">
                                  <a:lumMod val="60000"/>
                                  <a:lumOff val="40000"/>
                                </a:schemeClr>
                              </a:solidFill>
                              <a:effectLst/>
                              <a:latin typeface="Cambria Math" panose="02040503050406030204" pitchFamily="18" charset="0"/>
                              <a:ea typeface="+mn-ea"/>
                              <a:cs typeface="+mn-cs"/>
                            </a:rPr>
                          </m:ctrlPr>
                        </m:dPr>
                        <m:e>
                          <m:r>
                            <a:rPr lang="en-US" sz="1600" i="1">
                              <a:solidFill>
                                <a:schemeClr val="tx2">
                                  <a:lumMod val="60000"/>
                                  <a:lumOff val="40000"/>
                                </a:schemeClr>
                              </a:solidFill>
                              <a:effectLst/>
                              <a:latin typeface="Cambria Math" panose="02040503050406030204" pitchFamily="18" charset="0"/>
                              <a:ea typeface="+mn-ea"/>
                              <a:cs typeface="+mn-cs"/>
                            </a:rPr>
                            <m:t>𝑚</m:t>
                          </m:r>
                        </m:e>
                      </m:d>
                      <m:r>
                        <a:rPr lang="en-US" sz="1600" b="0" i="1">
                          <a:solidFill>
                            <a:schemeClr val="dk1"/>
                          </a:solidFill>
                          <a:effectLst/>
                          <a:latin typeface="Cambria Math" panose="02040503050406030204" pitchFamily="18" charset="0"/>
                          <a:ea typeface="+mn-ea"/>
                          <a:cs typeface="+mn-cs"/>
                        </a:rPr>
                        <m:t>= </m:t>
                      </m:r>
                      <m:sSup>
                        <m:sSupPr>
                          <m:ctrlPr>
                            <a:rPr lang="en-US" sz="1600" b="0" i="1">
                              <a:solidFill>
                                <a:schemeClr val="dk1"/>
                              </a:solidFill>
                              <a:effectLst/>
                              <a:latin typeface="Cambria Math" panose="02040503050406030204" pitchFamily="18" charset="0"/>
                              <a:ea typeface="+mn-ea"/>
                              <a:cs typeface="+mn-cs"/>
                            </a:rPr>
                          </m:ctrlPr>
                        </m:sSupPr>
                        <m:e>
                          <m:r>
                            <a:rPr lang="en-US" sz="1600" b="0" i="1">
                              <a:solidFill>
                                <a:schemeClr val="dk1"/>
                              </a:solidFill>
                              <a:effectLst/>
                              <a:latin typeface="Cambria Math" panose="02040503050406030204" pitchFamily="18" charset="0"/>
                              <a:ea typeface="+mn-ea"/>
                              <a:cs typeface="+mn-cs"/>
                            </a:rPr>
                            <m:t>(</m:t>
                          </m:r>
                          <m:f>
                            <m:fPr>
                              <m:type m:val="lin"/>
                              <m:ctrlPr>
                                <a:rPr lang="en-US" sz="1600" b="0" i="1">
                                  <a:solidFill>
                                    <a:schemeClr val="dk1"/>
                                  </a:solidFill>
                                  <a:effectLst/>
                                  <a:latin typeface="Cambria Math" panose="02040503050406030204" pitchFamily="18" charset="0"/>
                                  <a:ea typeface="+mn-ea"/>
                                  <a:cs typeface="+mn-cs"/>
                                </a:rPr>
                              </m:ctrlPr>
                            </m:fPr>
                            <m:num>
                              <m:r>
                                <a:rPr lang="en-US" sz="1600" b="0" i="1">
                                  <a:solidFill>
                                    <a:schemeClr val="dk1"/>
                                  </a:solidFill>
                                  <a:effectLst/>
                                  <a:latin typeface="Cambria Math" panose="02040503050406030204" pitchFamily="18" charset="0"/>
                                  <a:ea typeface="+mn-ea"/>
                                  <a:cs typeface="+mn-cs"/>
                                </a:rPr>
                                <m:t>28</m:t>
                              </m:r>
                            </m:num>
                            <m:den>
                              <m:r>
                                <a:rPr lang="en-US" sz="1600" b="0" i="1">
                                  <a:solidFill>
                                    <a:schemeClr val="dk1"/>
                                  </a:solidFill>
                                  <a:effectLst/>
                                  <a:latin typeface="Cambria Math" panose="02040503050406030204" pitchFamily="18" charset="0"/>
                                  <a:ea typeface="+mn-ea"/>
                                  <a:cs typeface="+mn-cs"/>
                                </a:rPr>
                                <m:t>𝑚</m:t>
                              </m:r>
                            </m:den>
                          </m:f>
                          <m:r>
                            <a:rPr lang="en-US" sz="1600" b="0" i="1">
                              <a:solidFill>
                                <a:schemeClr val="dk1"/>
                              </a:solidFill>
                              <a:effectLst/>
                              <a:latin typeface="Cambria Math" panose="02040503050406030204" pitchFamily="18" charset="0"/>
                              <a:ea typeface="+mn-ea"/>
                              <a:cs typeface="+mn-cs"/>
                            </a:rPr>
                            <m:t>)</m:t>
                          </m:r>
                        </m:e>
                        <m:sup>
                          <m:f>
                            <m:fPr>
                              <m:ctrlPr>
                                <a:rPr lang="en-US" sz="1600" b="0" i="1">
                                  <a:solidFill>
                                    <a:schemeClr val="dk1"/>
                                  </a:solidFill>
                                  <a:effectLst/>
                                  <a:latin typeface="Cambria Math" panose="02040503050406030204" pitchFamily="18" charset="0"/>
                                  <a:ea typeface="+mn-ea"/>
                                  <a:cs typeface="+mn-cs"/>
                                </a:rPr>
                              </m:ctrlPr>
                            </m:fPr>
                            <m:num>
                              <m:r>
                                <a:rPr lang="en-US" sz="1600" b="0" i="1">
                                  <a:solidFill>
                                    <a:schemeClr val="dk1"/>
                                  </a:solidFill>
                                  <a:effectLst/>
                                  <a:latin typeface="Cambria Math" panose="02040503050406030204" pitchFamily="18" charset="0"/>
                                  <a:ea typeface="+mn-ea"/>
                                  <a:cs typeface="+mn-cs"/>
                                </a:rPr>
                                <m:t>1</m:t>
                              </m:r>
                            </m:num>
                            <m:den>
                              <m:r>
                                <a:rPr lang="en-US" sz="1600" b="0" i="1">
                                  <a:solidFill>
                                    <a:schemeClr val="dk1"/>
                                  </a:solidFill>
                                  <a:effectLst/>
                                  <a:latin typeface="Cambria Math" panose="02040503050406030204" pitchFamily="18" charset="0"/>
                                  <a:ea typeface="+mn-ea"/>
                                  <a:cs typeface="+mn-cs"/>
                                </a:rPr>
                                <m:t>2</m:t>
                              </m:r>
                            </m:den>
                          </m:f>
                        </m:sup>
                      </m:sSup>
                    </m:oMath>
                  </a14:m>
                  <a:r>
                    <a:rPr lang="en-US" sz="1600" i="1" baseline="0" dirty="0"/>
                    <a:t> </a:t>
                  </a:r>
                  <a:endParaRPr lang="en-US" sz="1600" i="1" dirty="0"/>
                </a:p>
              </p:txBody>
            </p:sp>
          </mc:Choice>
          <mc:Fallback xmlns="">
            <p:sp>
              <p:nvSpPr>
                <p:cNvPr id="332" name="TextBox 3">
                  <a:extLst>
                    <a:ext uri="{FF2B5EF4-FFF2-40B4-BE49-F238E27FC236}">
                      <a16:creationId xmlns:a16="http://schemas.microsoft.com/office/drawing/2014/main" id="{9B2798E2-8B75-487D-B501-2A5D094C1830}"/>
                    </a:ext>
                  </a:extLst>
                </p:cNvPr>
                <p:cNvSpPr txBox="1">
                  <a:spLocks noRot="1" noChangeAspect="1" noMove="1" noResize="1" noEditPoints="1" noAdjustHandles="1" noChangeArrowheads="1" noChangeShapeType="1" noTextEdit="1"/>
                </p:cNvSpPr>
                <p:nvPr/>
              </p:nvSpPr>
              <p:spPr>
                <a:xfrm>
                  <a:off x="3745691" y="15439654"/>
                  <a:ext cx="3308369" cy="811307"/>
                </a:xfrm>
                <a:prstGeom prst="rect">
                  <a:avLst/>
                </a:prstGeom>
                <a:blipFill>
                  <a:blip r:embed="rId18"/>
                  <a:stretch>
                    <a:fillRect t="-31579" b="-21805"/>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3" name="TextBox 2">
                  <a:extLst>
                    <a:ext uri="{FF2B5EF4-FFF2-40B4-BE49-F238E27FC236}">
                      <a16:creationId xmlns:a16="http://schemas.microsoft.com/office/drawing/2014/main" id="{4C94DDB0-1689-4BA5-840E-2341011D3BB2}"/>
                    </a:ext>
                  </a:extLst>
                </p:cNvPr>
                <p:cNvSpPr txBox="1"/>
                <p:nvPr/>
              </p:nvSpPr>
              <p:spPr>
                <a:xfrm>
                  <a:off x="3774720" y="15911932"/>
                  <a:ext cx="3245624" cy="9949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smtClean="0">
                              <a:solidFill>
                                <a:schemeClr val="accent3">
                                  <a:lumMod val="75000"/>
                                </a:schemeClr>
                              </a:solidFill>
                              <a:effectLst/>
                              <a:latin typeface="Cambria Math" panose="02040503050406030204" pitchFamily="18" charset="0"/>
                              <a:ea typeface="+mn-ea"/>
                              <a:cs typeface="+mn-cs"/>
                            </a:rPr>
                          </m:ctrlPr>
                        </m:sSubPr>
                        <m:e>
                          <m:r>
                            <a:rPr lang="en-US" sz="1600" i="1">
                              <a:solidFill>
                                <a:schemeClr val="accent3">
                                  <a:lumMod val="75000"/>
                                </a:schemeClr>
                              </a:solidFill>
                              <a:effectLst/>
                              <a:latin typeface="Cambria Math" panose="02040503050406030204" pitchFamily="18" charset="0"/>
                              <a:ea typeface="+mn-ea"/>
                              <a:cs typeface="+mn-cs"/>
                            </a:rPr>
                            <m:t>𝑇</m:t>
                          </m:r>
                        </m:e>
                        <m:sub>
                          <m:r>
                            <a:rPr lang="en-US" sz="1600" i="1">
                              <a:solidFill>
                                <a:schemeClr val="accent3">
                                  <a:lumMod val="75000"/>
                                </a:schemeClr>
                              </a:solidFill>
                              <a:effectLst/>
                              <a:latin typeface="Cambria Math" panose="02040503050406030204" pitchFamily="18" charset="0"/>
                              <a:ea typeface="+mn-ea"/>
                              <a:cs typeface="+mn-cs"/>
                            </a:rPr>
                            <m:t>𝑀𝑆</m:t>
                          </m:r>
                        </m:sub>
                      </m:sSub>
                      <m:d>
                        <m:dPr>
                          <m:ctrlPr>
                            <a:rPr lang="en-US" sz="1600" i="1">
                              <a:solidFill>
                                <a:schemeClr val="accent3">
                                  <a:lumMod val="75000"/>
                                </a:schemeClr>
                              </a:solidFill>
                              <a:effectLst/>
                              <a:latin typeface="Cambria Math" panose="02040503050406030204" pitchFamily="18" charset="0"/>
                              <a:ea typeface="+mn-ea"/>
                              <a:cs typeface="+mn-cs"/>
                            </a:rPr>
                          </m:ctrlPr>
                        </m:dPr>
                        <m:e>
                          <m:r>
                            <a:rPr lang="en-US" sz="1600" i="1">
                              <a:solidFill>
                                <a:schemeClr val="accent3">
                                  <a:lumMod val="75000"/>
                                </a:schemeClr>
                              </a:solidFill>
                              <a:effectLst/>
                              <a:latin typeface="Cambria Math" panose="02040503050406030204" pitchFamily="18" charset="0"/>
                              <a:ea typeface="+mn-ea"/>
                              <a:cs typeface="+mn-cs"/>
                            </a:rPr>
                            <m:t>𝑚</m:t>
                          </m:r>
                        </m:e>
                      </m:d>
                      <m:r>
                        <a:rPr lang="en-US" sz="1600" b="0" i="0">
                          <a:solidFill>
                            <a:schemeClr val="dk1"/>
                          </a:solidFill>
                          <a:effectLst/>
                          <a:latin typeface="Cambria Math" panose="02040503050406030204" pitchFamily="18" charset="0"/>
                          <a:ea typeface="+mn-ea"/>
                          <a:cs typeface="+mn-cs"/>
                        </a:rPr>
                        <m:t>= </m:t>
                      </m:r>
                      <m:d>
                        <m:dPr>
                          <m:begChr m:val="{"/>
                          <m:endChr m:val=""/>
                          <m:ctrlPr>
                            <a:rPr lang="en-US" sz="1600" b="0" i="1">
                              <a:solidFill>
                                <a:schemeClr val="dk1"/>
                              </a:solidFill>
                              <a:effectLst/>
                              <a:latin typeface="Cambria Math" panose="02040503050406030204" pitchFamily="18" charset="0"/>
                              <a:ea typeface="+mn-ea"/>
                              <a:cs typeface="+mn-cs"/>
                            </a:rPr>
                          </m:ctrlPr>
                        </m:dPr>
                        <m:e>
                          <m:eqArr>
                            <m:eqArrPr>
                              <m:ctrlPr>
                                <a:rPr lang="en-US" sz="1600" b="0" i="1">
                                  <a:solidFill>
                                    <a:schemeClr val="dk1"/>
                                  </a:solidFill>
                                  <a:effectLst/>
                                  <a:latin typeface="Cambria Math" panose="02040503050406030204" pitchFamily="18" charset="0"/>
                                  <a:ea typeface="+mn-ea"/>
                                  <a:cs typeface="+mn-cs"/>
                                </a:rPr>
                              </m:ctrlPr>
                            </m:eqArrPr>
                            <m:e>
                              <m:sSup>
                                <m:sSupPr>
                                  <m:ctrlPr>
                                    <a:rPr lang="en-US" sz="1600" b="0" i="1">
                                      <a:solidFill>
                                        <a:schemeClr val="dk1"/>
                                      </a:solidFill>
                                      <a:effectLst/>
                                      <a:latin typeface="Cambria Math" panose="02040503050406030204" pitchFamily="18" charset="0"/>
                                      <a:ea typeface="+mn-ea"/>
                                      <a:cs typeface="+mn-cs"/>
                                    </a:rPr>
                                  </m:ctrlPr>
                                </m:sSupPr>
                                <m:e>
                                  <m:r>
                                    <a:rPr lang="en-US" sz="1600" b="0" i="1">
                                      <a:solidFill>
                                        <a:schemeClr val="dk1"/>
                                      </a:solidFill>
                                      <a:effectLst/>
                                      <a:latin typeface="Cambria Math" panose="02040503050406030204" pitchFamily="18" charset="0"/>
                                      <a:ea typeface="+mn-ea"/>
                                      <a:cs typeface="+mn-cs"/>
                                    </a:rPr>
                                    <m:t>10</m:t>
                                  </m:r>
                                </m:e>
                                <m:sup>
                                  <m:r>
                                    <a:rPr lang="en-US" sz="1600" b="0" i="1">
                                      <a:solidFill>
                                        <a:schemeClr val="dk1"/>
                                      </a:solidFill>
                                      <a:effectLst/>
                                      <a:latin typeface="Cambria Math" panose="02040503050406030204" pitchFamily="18" charset="0"/>
                                      <a:ea typeface="+mn-ea"/>
                                      <a:cs typeface="+mn-cs"/>
                                    </a:rPr>
                                    <m:t>(30−</m:t>
                                  </m:r>
                                  <m:f>
                                    <m:fPr>
                                      <m:ctrlPr>
                                        <a:rPr lang="en-US" sz="1600" b="0" i="1">
                                          <a:solidFill>
                                            <a:schemeClr val="dk1"/>
                                          </a:solidFill>
                                          <a:effectLst/>
                                          <a:latin typeface="Cambria Math" panose="02040503050406030204" pitchFamily="18" charset="0"/>
                                          <a:ea typeface="+mn-ea"/>
                                          <a:cs typeface="+mn-cs"/>
                                        </a:rPr>
                                      </m:ctrlPr>
                                    </m:fPr>
                                    <m:num>
                                      <m:r>
                                        <a:rPr lang="en-US" sz="1600" b="0" i="1">
                                          <a:solidFill>
                                            <a:schemeClr val="dk1"/>
                                          </a:solidFill>
                                          <a:effectLst/>
                                          <a:latin typeface="Cambria Math" panose="02040503050406030204" pitchFamily="18" charset="0"/>
                                          <a:ea typeface="+mn-ea"/>
                                          <a:cs typeface="+mn-cs"/>
                                        </a:rPr>
                                        <m:t>𝑚</m:t>
                                      </m:r>
                                    </m:num>
                                    <m:den>
                                      <m:r>
                                        <a:rPr lang="en-US" sz="1600" b="0" i="1">
                                          <a:solidFill>
                                            <a:schemeClr val="dk1"/>
                                          </a:solidFill>
                                          <a:effectLst/>
                                          <a:latin typeface="Cambria Math" panose="02040503050406030204" pitchFamily="18" charset="0"/>
                                          <a:ea typeface="+mn-ea"/>
                                          <a:cs typeface="+mn-cs"/>
                                        </a:rPr>
                                        <m:t>1</m:t>
                                      </m:r>
                                      <m:r>
                                        <a:rPr lang="en-US" sz="1600" b="0" i="1" smtClean="0">
                                          <a:solidFill>
                                            <a:schemeClr val="dk1"/>
                                          </a:solidFill>
                                          <a:effectLst/>
                                          <a:latin typeface="Cambria Math" panose="02040503050406030204" pitchFamily="18" charset="0"/>
                                          <a:ea typeface="+mn-ea"/>
                                          <a:cs typeface="+mn-cs"/>
                                        </a:rPr>
                                        <m:t>5</m:t>
                                      </m:r>
                                      <m:r>
                                        <a:rPr lang="en-US" sz="1600" b="0" i="1">
                                          <a:solidFill>
                                            <a:schemeClr val="dk1"/>
                                          </a:solidFill>
                                          <a:effectLst/>
                                          <a:latin typeface="Cambria Math" panose="02040503050406030204" pitchFamily="18" charset="0"/>
                                          <a:ea typeface="+mn-ea"/>
                                          <a:cs typeface="+mn-cs"/>
                                        </a:rPr>
                                        <m:t>5</m:t>
                                      </m:r>
                                    </m:den>
                                  </m:f>
                                  <m:r>
                                    <a:rPr lang="en-US" sz="1600" b="0" i="1">
                                      <a:solidFill>
                                        <a:schemeClr val="dk1"/>
                                      </a:solidFill>
                                      <a:effectLst/>
                                      <a:latin typeface="Cambria Math" panose="02040503050406030204" pitchFamily="18" charset="0"/>
                                      <a:ea typeface="+mn-ea"/>
                                      <a:cs typeface="+mn-cs"/>
                                    </a:rPr>
                                    <m:t>)</m:t>
                                  </m:r>
                                </m:sup>
                              </m:sSup>
                              <m:r>
                                <a:rPr lang="en-US" sz="1600" b="0" i="1">
                                  <a:solidFill>
                                    <a:schemeClr val="dk1"/>
                                  </a:solidFill>
                                  <a:effectLst/>
                                  <a:latin typeface="Cambria Math" panose="02040503050406030204" pitchFamily="18" charset="0"/>
                                  <a:ea typeface="+mn-ea"/>
                                  <a:cs typeface="+mn-cs"/>
                                </a:rPr>
                                <m:t>     </m:t>
                              </m:r>
                              <m:r>
                                <a:rPr lang="en-US" sz="1600" b="0" i="1">
                                  <a:solidFill>
                                    <a:schemeClr val="dk1"/>
                                  </a:solidFill>
                                  <a:effectLst/>
                                  <a:latin typeface="Cambria Math" panose="02040503050406030204" pitchFamily="18" charset="0"/>
                                  <a:ea typeface="+mn-ea"/>
                                  <a:cs typeface="+mn-cs"/>
                                </a:rPr>
                                <m:t>𝑚</m:t>
                              </m:r>
                              <m:r>
                                <a:rPr lang="en-US" sz="1600" b="0" i="1">
                                  <a:solidFill>
                                    <a:schemeClr val="dk1"/>
                                  </a:solidFill>
                                  <a:effectLst/>
                                  <a:latin typeface="Cambria Math" panose="02040503050406030204" pitchFamily="18" charset="0"/>
                                  <a:ea typeface="+mn-ea"/>
                                  <a:cs typeface="+mn-cs"/>
                                </a:rPr>
                                <m:t>&gt;30</m:t>
                              </m:r>
                            </m:e>
                            <m:e>
                              <m:r>
                                <a:rPr lang="en-US" sz="1600" b="0" i="1">
                                  <a:solidFill>
                                    <a:schemeClr val="dk1"/>
                                  </a:solidFill>
                                  <a:effectLst/>
                                  <a:latin typeface="Cambria Math" panose="02040503050406030204" pitchFamily="18" charset="0"/>
                                  <a:ea typeface="+mn-ea"/>
                                  <a:cs typeface="+mn-cs"/>
                                </a:rPr>
                                <m:t>1                      </m:t>
                              </m:r>
                              <m:r>
                                <a:rPr lang="en-US" sz="1600" b="0" i="1">
                                  <a:solidFill>
                                    <a:schemeClr val="dk1"/>
                                  </a:solidFill>
                                  <a:effectLst/>
                                  <a:latin typeface="Cambria Math" panose="02040503050406030204" pitchFamily="18" charset="0"/>
                                  <a:ea typeface="+mn-ea"/>
                                  <a:cs typeface="+mn-cs"/>
                                </a:rPr>
                                <m:t>𝑚</m:t>
                              </m:r>
                              <m:r>
                                <a:rPr lang="en-US" sz="1600" b="0" i="1">
                                  <a:solidFill>
                                    <a:schemeClr val="dk1"/>
                                  </a:solidFill>
                                  <a:effectLst/>
                                  <a:latin typeface="Cambria Math" panose="02040503050406030204" pitchFamily="18" charset="0"/>
                                  <a:ea typeface="Cambria Math" panose="02040503050406030204" pitchFamily="18" charset="0"/>
                                  <a:cs typeface="+mn-cs"/>
                                </a:rPr>
                                <m:t>≤</m:t>
                              </m:r>
                              <m:r>
                                <a:rPr lang="en-US" sz="1600" b="0" i="1">
                                  <a:solidFill>
                                    <a:schemeClr val="dk1"/>
                                  </a:solidFill>
                                  <a:effectLst/>
                                  <a:latin typeface="Cambria Math" panose="02040503050406030204" pitchFamily="18" charset="0"/>
                                  <a:ea typeface="+mn-ea"/>
                                  <a:cs typeface="+mn-cs"/>
                                </a:rPr>
                                <m:t>30</m:t>
                              </m:r>
                            </m:e>
                          </m:eqArr>
                        </m:e>
                      </m:d>
                    </m:oMath>
                  </a14:m>
                  <a:r>
                    <a:rPr lang="en-US" sz="1600" i="1" baseline="0" dirty="0"/>
                    <a:t> </a:t>
                  </a:r>
                  <a:endParaRPr lang="en-US" sz="1600" i="1" dirty="0"/>
                </a:p>
              </p:txBody>
            </p:sp>
          </mc:Choice>
          <mc:Fallback xmlns="">
            <p:sp>
              <p:nvSpPr>
                <p:cNvPr id="333" name="TextBox 2">
                  <a:extLst>
                    <a:ext uri="{FF2B5EF4-FFF2-40B4-BE49-F238E27FC236}">
                      <a16:creationId xmlns:a16="http://schemas.microsoft.com/office/drawing/2014/main" id="{4C94DDB0-1689-4BA5-840E-2341011D3BB2}"/>
                    </a:ext>
                  </a:extLst>
                </p:cNvPr>
                <p:cNvSpPr txBox="1">
                  <a:spLocks noRot="1" noChangeAspect="1" noMove="1" noResize="1" noEditPoints="1" noAdjustHandles="1" noChangeArrowheads="1" noChangeShapeType="1" noTextEdit="1"/>
                </p:cNvSpPr>
                <p:nvPr/>
              </p:nvSpPr>
              <p:spPr>
                <a:xfrm>
                  <a:off x="3774720" y="15911932"/>
                  <a:ext cx="3245624" cy="994923"/>
                </a:xfrm>
                <a:prstGeom prst="rect">
                  <a:avLst/>
                </a:prstGeom>
                <a:blipFill>
                  <a:blip r:embed="rId19"/>
                  <a:stretch>
                    <a:fillRect/>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4">
                  <a:extLst>
                    <a:ext uri="{FF2B5EF4-FFF2-40B4-BE49-F238E27FC236}">
                      <a16:creationId xmlns:a16="http://schemas.microsoft.com/office/drawing/2014/main" id="{43892577-4D31-439F-9CF2-89A7A34EB01C}"/>
                    </a:ext>
                  </a:extLst>
                </p:cNvPr>
                <p:cNvSpPr txBox="1"/>
                <p:nvPr/>
              </p:nvSpPr>
              <p:spPr>
                <a:xfrm>
                  <a:off x="1264342" y="15479959"/>
                  <a:ext cx="2638167" cy="10840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a:solidFill>
                                <a:schemeClr val="accent2">
                                  <a:lumMod val="75000"/>
                                </a:schemeClr>
                              </a:solidFill>
                              <a:latin typeface="Cambria Math" panose="02040503050406030204" pitchFamily="18" charset="0"/>
                            </a:rPr>
                          </m:ctrlPr>
                        </m:sSubPr>
                        <m:e>
                          <m:r>
                            <a:rPr lang="en-US" sz="1600" i="1">
                              <a:solidFill>
                                <a:schemeClr val="accent2">
                                  <a:lumMod val="75000"/>
                                </a:schemeClr>
                              </a:solidFill>
                              <a:latin typeface="Cambria Math" panose="02040503050406030204" pitchFamily="18" charset="0"/>
                            </a:rPr>
                            <m:t>𝐹</m:t>
                          </m:r>
                        </m:e>
                        <m:sub>
                          <m:r>
                            <a:rPr lang="en-US" sz="1600" i="1">
                              <a:solidFill>
                                <a:schemeClr val="accent2">
                                  <a:lumMod val="75000"/>
                                </a:schemeClr>
                              </a:solidFill>
                              <a:latin typeface="Cambria Math" panose="02040503050406030204" pitchFamily="18" charset="0"/>
                            </a:rPr>
                            <m:t>𝑠</m:t>
                          </m:r>
                          <m:r>
                            <a:rPr lang="en-US" sz="1600" i="1">
                              <a:solidFill>
                                <a:schemeClr val="accent2">
                                  <a:lumMod val="75000"/>
                                </a:schemeClr>
                              </a:solidFill>
                              <a:latin typeface="Cambria Math" panose="02040503050406030204" pitchFamily="18" charset="0"/>
                            </a:rPr>
                            <m:t>,</m:t>
                          </m:r>
                          <m:r>
                            <a:rPr lang="en-US" sz="1600" i="1">
                              <a:solidFill>
                                <a:schemeClr val="accent2">
                                  <a:lumMod val="75000"/>
                                </a:schemeClr>
                              </a:solidFill>
                              <a:latin typeface="Cambria Math" panose="02040503050406030204" pitchFamily="18" charset="0"/>
                            </a:rPr>
                            <m:t>𝑚</m:t>
                          </m:r>
                        </m:sub>
                      </m:sSub>
                    </m:oMath>
                  </a14:m>
                  <a:r>
                    <a:rPr lang="en-US" sz="1600" dirty="0"/>
                    <a:t> is the frequency of incidence for a specific compound and </a:t>
                  </a:r>
                  <a:r>
                    <a:rPr lang="en-US" sz="1600" kern="0" dirty="0">
                      <a:solidFill>
                        <a:prstClr val="black"/>
                      </a:solidFill>
                    </a:rPr>
                    <a:t>mass fragment</a:t>
                  </a:r>
                  <a:r>
                    <a:rPr lang="en-US" sz="1600" dirty="0"/>
                    <a:t> m/z ratio.</a:t>
                  </a:r>
                  <a:endParaRPr lang="en-US" sz="1600" dirty="0">
                    <a:effectLst/>
                  </a:endParaRPr>
                </a:p>
              </p:txBody>
            </p:sp>
          </mc:Choice>
          <mc:Fallback xmlns="">
            <p:sp>
              <p:nvSpPr>
                <p:cNvPr id="334" name="TextBox 4">
                  <a:extLst>
                    <a:ext uri="{FF2B5EF4-FFF2-40B4-BE49-F238E27FC236}">
                      <a16:creationId xmlns:a16="http://schemas.microsoft.com/office/drawing/2014/main" id="{43892577-4D31-439F-9CF2-89A7A34EB01C}"/>
                    </a:ext>
                  </a:extLst>
                </p:cNvPr>
                <p:cNvSpPr txBox="1">
                  <a:spLocks noRot="1" noChangeAspect="1" noMove="1" noResize="1" noEditPoints="1" noAdjustHandles="1" noChangeArrowheads="1" noChangeShapeType="1" noTextEdit="1"/>
                </p:cNvSpPr>
                <p:nvPr/>
              </p:nvSpPr>
              <p:spPr>
                <a:xfrm>
                  <a:off x="1264342" y="15479959"/>
                  <a:ext cx="2638167" cy="1084046"/>
                </a:xfrm>
                <a:prstGeom prst="rect">
                  <a:avLst/>
                </a:prstGeom>
                <a:blipFill>
                  <a:blip r:embed="rId20"/>
                  <a:stretch>
                    <a:fillRect l="-1389" t="-1124" b="-6742"/>
                  </a:stretch>
                </a:blipFill>
                <a:ln w="9525" cmpd="sng">
                  <a:noFill/>
                </a:ln>
              </p:spPr>
              <p:txBody>
                <a:bodyPr/>
                <a:lstStyle/>
                <a:p>
                  <a:r>
                    <a:rPr lang="en-US">
                      <a:noFill/>
                    </a:rPr>
                    <a:t> </a:t>
                  </a:r>
                </a:p>
              </p:txBody>
            </p:sp>
          </mc:Fallback>
        </mc:AlternateContent>
      </p:grpSp>
      <p:sp>
        <p:nvSpPr>
          <p:cNvPr id="335" name="Arrow: Down 334">
            <a:extLst>
              <a:ext uri="{FF2B5EF4-FFF2-40B4-BE49-F238E27FC236}">
                <a16:creationId xmlns:a16="http://schemas.microsoft.com/office/drawing/2014/main" id="{902CB504-1ACA-4788-BACB-3F4114754242}"/>
              </a:ext>
            </a:extLst>
          </p:cNvPr>
          <p:cNvSpPr/>
          <p:nvPr/>
        </p:nvSpPr>
        <p:spPr>
          <a:xfrm rot="10800000">
            <a:off x="9916680" y="9387386"/>
            <a:ext cx="457200" cy="47188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Arrow: Down 335">
            <a:extLst>
              <a:ext uri="{FF2B5EF4-FFF2-40B4-BE49-F238E27FC236}">
                <a16:creationId xmlns:a16="http://schemas.microsoft.com/office/drawing/2014/main" id="{E7D032E8-6156-4F0C-B133-BE70945E0007}"/>
              </a:ext>
            </a:extLst>
          </p:cNvPr>
          <p:cNvSpPr/>
          <p:nvPr/>
        </p:nvSpPr>
        <p:spPr>
          <a:xfrm rot="10800000">
            <a:off x="15848953" y="9322835"/>
            <a:ext cx="457200" cy="694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TextBox 339">
            <a:extLst>
              <a:ext uri="{FF2B5EF4-FFF2-40B4-BE49-F238E27FC236}">
                <a16:creationId xmlns:a16="http://schemas.microsoft.com/office/drawing/2014/main" id="{11C40637-5CB5-4174-882C-EFB95C4359BF}"/>
              </a:ext>
            </a:extLst>
          </p:cNvPr>
          <p:cNvSpPr txBox="1"/>
          <p:nvPr/>
        </p:nvSpPr>
        <p:spPr>
          <a:xfrm>
            <a:off x="11522455" y="10083137"/>
            <a:ext cx="3241077" cy="707886"/>
          </a:xfrm>
          <a:prstGeom prst="rect">
            <a:avLst/>
          </a:prstGeom>
          <a:noFill/>
        </p:spPr>
        <p:txBody>
          <a:bodyPr wrap="square" rtlCol="0">
            <a:spAutoFit/>
          </a:bodyPr>
          <a:lstStyle/>
          <a:p>
            <a:r>
              <a:rPr lang="en-US" sz="4000" b="1" dirty="0"/>
              <a:t>Raw Data</a:t>
            </a:r>
          </a:p>
        </p:txBody>
      </p:sp>
      <p:sp>
        <p:nvSpPr>
          <p:cNvPr id="341" name="Rectangle 340">
            <a:extLst>
              <a:ext uri="{FF2B5EF4-FFF2-40B4-BE49-F238E27FC236}">
                <a16:creationId xmlns:a16="http://schemas.microsoft.com/office/drawing/2014/main" id="{9DA65958-1AAE-4EF2-8193-3719BE2E5470}"/>
              </a:ext>
            </a:extLst>
          </p:cNvPr>
          <p:cNvSpPr/>
          <p:nvPr/>
        </p:nvSpPr>
        <p:spPr>
          <a:xfrm>
            <a:off x="9892483" y="14177199"/>
            <a:ext cx="6743700" cy="3393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16AED4A7-7AD6-4DAF-B81D-714294945717}"/>
              </a:ext>
            </a:extLst>
          </p:cNvPr>
          <p:cNvSpPr/>
          <p:nvPr/>
        </p:nvSpPr>
        <p:spPr>
          <a:xfrm>
            <a:off x="3736340" y="12673598"/>
            <a:ext cx="507812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Calibri" panose="020F0502020204030204" pitchFamily="34" charset="0"/>
              </a:rPr>
              <a:t>Mass Spectrometry Reference Spectrum of Ethanol</a:t>
            </a:r>
            <a:endParaRPr lang="en-US" dirty="0"/>
          </a:p>
        </p:txBody>
      </p:sp>
      <p:sp>
        <p:nvSpPr>
          <p:cNvPr id="344" name="TextBox 343">
            <a:extLst>
              <a:ext uri="{FF2B5EF4-FFF2-40B4-BE49-F238E27FC236}">
                <a16:creationId xmlns:a16="http://schemas.microsoft.com/office/drawing/2014/main" id="{E23321B3-86D0-4A01-A152-7F5C46A2CF6D}"/>
              </a:ext>
            </a:extLst>
          </p:cNvPr>
          <p:cNvSpPr txBox="1"/>
          <p:nvPr/>
        </p:nvSpPr>
        <p:spPr>
          <a:xfrm>
            <a:off x="363568" y="9710780"/>
            <a:ext cx="2892697" cy="3693319"/>
          </a:xfrm>
          <a:prstGeom prst="rect">
            <a:avLst/>
          </a:prstGeom>
          <a:noFill/>
        </p:spPr>
        <p:txBody>
          <a:bodyPr wrap="square" rtlCol="0">
            <a:spAutoFit/>
          </a:bodyPr>
          <a:lstStyle/>
          <a:p>
            <a:r>
              <a:rPr lang="en-US" dirty="0"/>
              <a:t>Mass Spectrometry can be used to determine relative concentrations of molecular species using fragmentation patterns (right). There is a need for software that can resolve signals that overlap when multiple molecules are present (below). </a:t>
            </a:r>
          </a:p>
          <a:p>
            <a:pPr algn="just"/>
            <a:r>
              <a:rPr lang="en-US" dirty="0"/>
              <a:t>MSRESOLVE-SG uses matrix solving techniques, including Sequential Linear</a:t>
            </a:r>
          </a:p>
          <a:p>
            <a:pPr algn="just"/>
            <a:r>
              <a:rPr lang="en-US" dirty="0"/>
              <a:t> Subtraction (SLS).</a:t>
            </a:r>
          </a:p>
        </p:txBody>
      </p:sp>
      <p:sp>
        <p:nvSpPr>
          <p:cNvPr id="346" name="Arrow: Down 345">
            <a:extLst>
              <a:ext uri="{FF2B5EF4-FFF2-40B4-BE49-F238E27FC236}">
                <a16:creationId xmlns:a16="http://schemas.microsoft.com/office/drawing/2014/main" id="{58CB94D4-17D6-4E06-B02E-662797F84C32}"/>
              </a:ext>
            </a:extLst>
          </p:cNvPr>
          <p:cNvSpPr/>
          <p:nvPr/>
        </p:nvSpPr>
        <p:spPr>
          <a:xfrm rot="10800000">
            <a:off x="23157771" y="8222161"/>
            <a:ext cx="556921" cy="8851701"/>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50" name="Group 349">
            <a:extLst>
              <a:ext uri="{FF2B5EF4-FFF2-40B4-BE49-F238E27FC236}">
                <a16:creationId xmlns:a16="http://schemas.microsoft.com/office/drawing/2014/main" id="{6DE4F7DB-2ABD-463D-87B6-A0A7E9FF7779}"/>
              </a:ext>
            </a:extLst>
          </p:cNvPr>
          <p:cNvGrpSpPr/>
          <p:nvPr/>
        </p:nvGrpSpPr>
        <p:grpSpPr>
          <a:xfrm>
            <a:off x="22267807" y="16609954"/>
            <a:ext cx="2086290" cy="869207"/>
            <a:chOff x="22239232" y="15990517"/>
            <a:chExt cx="2086290" cy="869207"/>
          </a:xfrm>
        </p:grpSpPr>
        <p:sp>
          <p:nvSpPr>
            <p:cNvPr id="345" name="Arrow: Down 344">
              <a:extLst>
                <a:ext uri="{FF2B5EF4-FFF2-40B4-BE49-F238E27FC236}">
                  <a16:creationId xmlns:a16="http://schemas.microsoft.com/office/drawing/2014/main" id="{0A756D50-CE6C-4480-9C96-1EB9C0C9DDA6}"/>
                </a:ext>
              </a:extLst>
            </p:cNvPr>
            <p:cNvSpPr/>
            <p:nvPr/>
          </p:nvSpPr>
          <p:spPr>
            <a:xfrm rot="16200000">
              <a:off x="22985145" y="15450593"/>
              <a:ext cx="465538" cy="1957363"/>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63B24A2E-3375-42A7-AAFB-ADA7BB98B309}"/>
                </a:ext>
              </a:extLst>
            </p:cNvPr>
            <p:cNvSpPr/>
            <p:nvPr/>
          </p:nvSpPr>
          <p:spPr>
            <a:xfrm>
              <a:off x="23554329" y="15990517"/>
              <a:ext cx="771193" cy="86920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48" name="Arrow: Down 347">
            <a:extLst>
              <a:ext uri="{FF2B5EF4-FFF2-40B4-BE49-F238E27FC236}">
                <a16:creationId xmlns:a16="http://schemas.microsoft.com/office/drawing/2014/main" id="{65B69BAD-6732-4F38-BA7F-1141FF2AD633}"/>
              </a:ext>
            </a:extLst>
          </p:cNvPr>
          <p:cNvSpPr/>
          <p:nvPr/>
        </p:nvSpPr>
        <p:spPr>
          <a:xfrm rot="16200000">
            <a:off x="23712780" y="8586003"/>
            <a:ext cx="502920" cy="1019238"/>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8A8B9CA2-ACF9-4E89-A02E-93CE8345CA13}"/>
              </a:ext>
            </a:extLst>
          </p:cNvPr>
          <p:cNvSpPr/>
          <p:nvPr/>
        </p:nvSpPr>
        <p:spPr>
          <a:xfrm>
            <a:off x="22924450" y="8093795"/>
            <a:ext cx="826138" cy="86920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1" name="TextBox 350">
            <a:extLst>
              <a:ext uri="{FF2B5EF4-FFF2-40B4-BE49-F238E27FC236}">
                <a16:creationId xmlns:a16="http://schemas.microsoft.com/office/drawing/2014/main" id="{11338582-B07F-46C0-A35F-55F74728F84F}"/>
              </a:ext>
            </a:extLst>
          </p:cNvPr>
          <p:cNvSpPr txBox="1"/>
          <p:nvPr/>
        </p:nvSpPr>
        <p:spPr>
          <a:xfrm>
            <a:off x="25913371" y="7300018"/>
            <a:ext cx="3613486" cy="707886"/>
          </a:xfrm>
          <a:prstGeom prst="rect">
            <a:avLst/>
          </a:prstGeom>
          <a:noFill/>
        </p:spPr>
        <p:txBody>
          <a:bodyPr wrap="square" rtlCol="0">
            <a:spAutoFit/>
          </a:bodyPr>
          <a:lstStyle/>
          <a:p>
            <a:r>
              <a:rPr lang="en-US" sz="4000" b="1" dirty="0"/>
              <a:t>Concentrations</a:t>
            </a:r>
          </a:p>
        </p:txBody>
      </p:sp>
      <p:sp>
        <p:nvSpPr>
          <p:cNvPr id="352" name="Rectangle 351">
            <a:extLst>
              <a:ext uri="{FF2B5EF4-FFF2-40B4-BE49-F238E27FC236}">
                <a16:creationId xmlns:a16="http://schemas.microsoft.com/office/drawing/2014/main" id="{B94E733F-EF85-4BA7-8FF2-A0949145DDD6}"/>
              </a:ext>
            </a:extLst>
          </p:cNvPr>
          <p:cNvSpPr/>
          <p:nvPr/>
        </p:nvSpPr>
        <p:spPr>
          <a:xfrm>
            <a:off x="24496290" y="11040298"/>
            <a:ext cx="7913177" cy="3970318"/>
          </a:xfrm>
          <a:prstGeom prst="rect">
            <a:avLst/>
          </a:prstGeom>
        </p:spPr>
        <p:txBody>
          <a:bodyPr wrap="square">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MS-SESOLVE is able to successfully resolve molecules with multiple overlapping fragments.  The program enables both pre-processing and analysis of time dependent mass spectrometry signals. A GUI and a feature which enables analytical predictions of </a:t>
            </a:r>
            <a:r>
              <a:rPr lang="en-US" i="1" dirty="0">
                <a:latin typeface="Calibri" panose="020F0502020204030204" pitchFamily="34" charset="0"/>
                <a:ea typeface="Calibri" panose="020F0502020204030204" pitchFamily="34" charset="0"/>
                <a:cs typeface="Times New Roman" panose="02020603050405020304" pitchFamily="18" charset="0"/>
              </a:rPr>
              <a:t>which</a:t>
            </a:r>
            <a:r>
              <a:rPr lang="en-US" dirty="0">
                <a:latin typeface="Calibri" panose="020F0502020204030204" pitchFamily="34" charset="0"/>
                <a:ea typeface="Calibri" panose="020F0502020204030204" pitchFamily="34" charset="0"/>
                <a:cs typeface="Times New Roman" panose="02020603050405020304" pitchFamily="18" charset="0"/>
              </a:rPr>
              <a:t> masses are best to monitor are also included.  The most notable feature of MS-RESOLVE is the Sequential Linear Subtraction analysis method, which operates by iteratively solving molecules either individual molecules or small subsets of molecules based on when unique masses present. When there are no individual masses present, SLS common can be used which solves subsets of molecules via either the inverse method or brute force method, enabling iterative solutions even in the absence of unique signals. MS-RESOLVE will enable more quantitative analysis of mass spectrometry data. </a:t>
            </a:r>
          </a:p>
          <a:p>
            <a:pPr algn="just"/>
            <a:br>
              <a:rPr lang="en-US" dirty="0">
                <a:latin typeface="Calibri" panose="020F0502020204030204" pitchFamily="34" charset="0"/>
                <a:ea typeface="Calibri" panose="020F0502020204030204" pitchFamily="34" charset="0"/>
                <a:cs typeface="Times New Roman" panose="02020603050405020304" pitchFamily="18" charset="0"/>
              </a:rPr>
            </a:br>
            <a:r>
              <a:rPr lang="en-US" b="1" dirty="0">
                <a:latin typeface="Calibri" panose="020F0502020204030204" pitchFamily="34" charset="0"/>
                <a:ea typeface="Calibri" panose="020F0502020204030204" pitchFamily="34" charset="0"/>
                <a:cs typeface="Times New Roman" panose="02020603050405020304" pitchFamily="18" charset="0"/>
              </a:rPr>
              <a:t>Additional developers (chronological):</a:t>
            </a:r>
            <a:r>
              <a:rPr lang="en-US" dirty="0">
                <a:latin typeface="Calibri" panose="020F0502020204030204" pitchFamily="34" charset="0"/>
                <a:ea typeface="Calibri" panose="020F0502020204030204" pitchFamily="34" charset="0"/>
                <a:cs typeface="Times New Roman" panose="02020603050405020304" pitchFamily="18" charset="0"/>
              </a:rPr>
              <a:t> Christopher Elliott, Wilson Jeter, Charles Watt, Clinton Dunn, Andrea Kraetz, Alexander Rogers.</a:t>
            </a:r>
            <a:endParaRPr lang="en-US" dirty="0"/>
          </a:p>
        </p:txBody>
      </p:sp>
      <p:sp>
        <p:nvSpPr>
          <p:cNvPr id="402" name="Rectangle 401">
            <a:extLst>
              <a:ext uri="{FF2B5EF4-FFF2-40B4-BE49-F238E27FC236}">
                <a16:creationId xmlns:a16="http://schemas.microsoft.com/office/drawing/2014/main" id="{1BA9903B-00A5-408A-BA14-DD46B6FA5A79}"/>
              </a:ext>
            </a:extLst>
          </p:cNvPr>
          <p:cNvSpPr/>
          <p:nvPr/>
        </p:nvSpPr>
        <p:spPr>
          <a:xfrm>
            <a:off x="551686" y="17360292"/>
            <a:ext cx="7833683"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Calibri" panose="020F0502020204030204" pitchFamily="34" charset="0"/>
              </a:rPr>
              <a:t>Mass Spectrometry Reference Patterns of Molecules With Overlapping Fragments</a:t>
            </a:r>
            <a:endParaRPr lang="en-US" dirty="0"/>
          </a:p>
        </p:txBody>
      </p:sp>
      <p:cxnSp>
        <p:nvCxnSpPr>
          <p:cNvPr id="5" name="Straight Connector 4">
            <a:extLst>
              <a:ext uri="{FF2B5EF4-FFF2-40B4-BE49-F238E27FC236}">
                <a16:creationId xmlns:a16="http://schemas.microsoft.com/office/drawing/2014/main" id="{56D6D7FD-FE91-4E0D-9E7F-58954CF47847}"/>
              </a:ext>
            </a:extLst>
          </p:cNvPr>
          <p:cNvCxnSpPr/>
          <p:nvPr/>
        </p:nvCxnSpPr>
        <p:spPr>
          <a:xfrm>
            <a:off x="0" y="6553200"/>
            <a:ext cx="329184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C89A972-912D-4CEA-BDB0-CFEBCCB58867}"/>
              </a:ext>
            </a:extLst>
          </p:cNvPr>
          <p:cNvSpPr txBox="1"/>
          <p:nvPr/>
        </p:nvSpPr>
        <p:spPr>
          <a:xfrm>
            <a:off x="7402490" y="19123567"/>
            <a:ext cx="16561750" cy="13388280"/>
          </a:xfrm>
          <a:prstGeom prst="rect">
            <a:avLst/>
          </a:prstGeom>
          <a:noFill/>
        </p:spPr>
        <p:txBody>
          <a:bodyPr wrap="square" rtlCol="0">
            <a:spAutoFit/>
          </a:bodyPr>
          <a:lstStyle/>
          <a:p>
            <a:r>
              <a:rPr lang="en-US" sz="3600" dirty="0"/>
              <a:t>This slide is intended to be “presented”, but the basic ideas are as follows:</a:t>
            </a:r>
          </a:p>
          <a:p>
            <a:pPr marL="742950" indent="-742950">
              <a:buAutoNum type="arabicParenBoth"/>
            </a:pPr>
            <a:r>
              <a:rPr lang="en-US" sz="3600" dirty="0"/>
              <a:t>In mass spectrometry with multiple molecules present, overlapping signals can occur at discrete masses.</a:t>
            </a:r>
          </a:p>
          <a:p>
            <a:pPr marL="742950" indent="-742950">
              <a:buFontTx/>
              <a:buAutoNum type="arabicParenBoth"/>
            </a:pPr>
            <a:r>
              <a:rPr lang="en-US" sz="3600" dirty="0"/>
              <a:t>The intensities have different proportionality constants to concentration (both across masses and across molecules). Thus, one needs to use an equation or separate constants for each peak of each molecule.</a:t>
            </a:r>
          </a:p>
          <a:p>
            <a:pPr marL="1485900" lvl="2" indent="-571500">
              <a:buFont typeface="Arial" panose="020B0604020202020204" pitchFamily="34" charset="0"/>
              <a:buChar char="•"/>
            </a:pPr>
            <a:r>
              <a:rPr lang="en-US" sz="3600" dirty="0"/>
              <a:t>These should ideally be calibrated separately, but this is not always feasible. For cases where that is not feasible, the separate factors can be approximated by equations.</a:t>
            </a:r>
          </a:p>
          <a:p>
            <a:pPr marL="742950" indent="-742950">
              <a:buAutoNum type="arabicParenBoth"/>
            </a:pPr>
            <a:r>
              <a:rPr lang="en-US" sz="3600" dirty="0"/>
              <a:t>The constants (called ‘correction factors’) and the raw signals can then be put into a matrix that represents a series of algebraic equations to solve for concentrations.</a:t>
            </a:r>
          </a:p>
          <a:p>
            <a:pPr marL="742950" indent="-742950">
              <a:buAutoNum type="arabicParenBoth"/>
            </a:pPr>
            <a:r>
              <a:rPr lang="en-US" sz="3600" dirty="0"/>
              <a:t>For cases with overlapping fragments, this is not always solvable, and even when it is solvable the effects of error can be significant. </a:t>
            </a:r>
          </a:p>
          <a:p>
            <a:pPr marL="742950" indent="-742950">
              <a:buAutoNum type="arabicParenBoth"/>
            </a:pPr>
            <a:r>
              <a:rPr lang="en-US" sz="3600" dirty="0"/>
              <a:t>MSRESOLVE has  capabilities to solve such cases, in particular using Sequential Linear Subtraction (SLS) with implicit error correction, and MSRESOLVE can also consider input uncertainties to report the final concentrations with their uncertainties.</a:t>
            </a:r>
          </a:p>
          <a:p>
            <a:pPr marL="742950" indent="-742950">
              <a:buAutoNum type="arabicParenBoth"/>
            </a:pPr>
            <a:r>
              <a:rPr lang="en-US" sz="3600" dirty="0"/>
              <a:t>In practice, one also has to do pre-processing of the data, and as can be seen in the flow chart, and MSRESOLVE has these features, also: baseline correction, smoothing, etc.</a:t>
            </a:r>
          </a:p>
          <a:p>
            <a:pPr marL="742950" indent="-742950">
              <a:buAutoNum type="arabicParenBoth"/>
            </a:pPr>
            <a:r>
              <a:rPr lang="en-US" sz="3600" dirty="0"/>
              <a:t>MSRESOLVE enables repeat analyses of time series with different choices. </a:t>
            </a:r>
            <a:r>
              <a:rPr lang="en-US" sz="3600"/>
              <a:t>This is very useful since if one wants to change which mass is used or to add another molecule into the analysis etc., attempting to make such changes is quick with MSRESOLVE, and saves the use hours of work.</a:t>
            </a:r>
          </a:p>
        </p:txBody>
      </p:sp>
    </p:spTree>
    <p:extLst>
      <p:ext uri="{BB962C8B-B14F-4D97-AF65-F5344CB8AC3E}">
        <p14:creationId xmlns:p14="http://schemas.microsoft.com/office/powerpoint/2010/main" val="280069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TotalTime>
  <Words>942</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Baskerville Old Face</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Ashi Savara</dc:creator>
  <cp:lastModifiedBy>Savara, Aditya Ashi</cp:lastModifiedBy>
  <cp:revision>46</cp:revision>
  <dcterms:created xsi:type="dcterms:W3CDTF">2019-05-13T20:06:43Z</dcterms:created>
  <dcterms:modified xsi:type="dcterms:W3CDTF">2022-08-13T15:18:12Z</dcterms:modified>
</cp:coreProperties>
</file>