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297" autoAdjust="0"/>
  </p:normalViewPr>
  <p:slideViewPr>
    <p:cSldViewPr snapToGrid="0">
      <p:cViewPr>
        <p:scale>
          <a:sx n="39" d="100"/>
          <a:sy n="39" d="100"/>
        </p:scale>
        <p:origin x="798" y="-4152"/>
      </p:cViewPr>
      <p:guideLst/>
    </p:cSldViewPr>
  </p:slideViewPr>
  <p:notesTextViewPr>
    <p:cViewPr>
      <p:scale>
        <a:sx n="150" d="100"/>
        <a:sy n="150" d="100"/>
      </p:scale>
      <p:origin x="0" y="-894"/>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E32FFE-E710-4ECC-B966-27292F902E9F}" type="datetimeFigureOut">
              <a:rPr lang="en-US" smtClean="0"/>
              <a:t>8/12/2022</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F9F6D-C507-45A0-8758-37FA78949E80}" type="slidenum">
              <a:rPr lang="en-US" smtClean="0"/>
              <a:t>‹#›</a:t>
            </a:fld>
            <a:endParaRPr lang="en-US"/>
          </a:p>
        </p:txBody>
      </p:sp>
    </p:spTree>
    <p:extLst>
      <p:ext uri="{BB962C8B-B14F-4D97-AF65-F5344CB8AC3E}">
        <p14:creationId xmlns:p14="http://schemas.microsoft.com/office/powerpoint/2010/main" val="215419191"/>
      </p:ext>
    </p:extLst>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indent="-742950">
              <a:buAutoNum type="arabicParenBoth"/>
            </a:pPr>
            <a:r>
              <a:rPr lang="en-US" sz="3600" dirty="0"/>
              <a:t>In mass spectrometry with multiple molecules present, overlapping signals can occur at discrete masses.</a:t>
            </a:r>
          </a:p>
          <a:p>
            <a:pPr marL="742950" indent="-742950">
              <a:buFontTx/>
              <a:buAutoNum type="arabicParenBoth"/>
            </a:pPr>
            <a:r>
              <a:rPr lang="en-US" sz="3600" dirty="0"/>
              <a:t>The intensities have different proportionality constants to concentration (both across masses and across molecules). Thus, one needs to use an equation or separate constants for each peak of each molecule.</a:t>
            </a:r>
          </a:p>
          <a:p>
            <a:pPr marL="1485900" lvl="2" indent="-571500">
              <a:buFont typeface="Arial" panose="020B0604020202020204" pitchFamily="34" charset="0"/>
              <a:buChar char="•"/>
            </a:pPr>
            <a:r>
              <a:rPr lang="en-US" sz="3600" dirty="0"/>
              <a:t>These should ideally be calibrated separately, but this is not always feasible. For cases where that is not feasible, the separate factors can be approximated by equations.</a:t>
            </a:r>
          </a:p>
          <a:p>
            <a:pPr marL="742950" indent="-742950">
              <a:buAutoNum type="arabicParenBoth"/>
            </a:pPr>
            <a:r>
              <a:rPr lang="en-US" sz="3600" dirty="0"/>
              <a:t>The constants (called ‘correction factors’) and the raw signals can then be put into a matrix that represents a series of algebraic equations to solve for concentrations.</a:t>
            </a:r>
          </a:p>
          <a:p>
            <a:pPr marL="742950" indent="-742950">
              <a:buAutoNum type="arabicParenBoth"/>
            </a:pPr>
            <a:r>
              <a:rPr lang="en-US" sz="3600" dirty="0"/>
              <a:t>For cases with overlapping fragments, this is not always solvable, and even when it is solvable the effects of error can be significant. </a:t>
            </a:r>
          </a:p>
          <a:p>
            <a:pPr marL="742950" indent="-742950">
              <a:buAutoNum type="arabicParenBoth"/>
            </a:pPr>
            <a:r>
              <a:rPr lang="en-US" sz="3600" dirty="0"/>
              <a:t>MSRESOLVE has  capabilities to solve such cases, to consider uncertainties.</a:t>
            </a:r>
          </a:p>
          <a:p>
            <a:pPr marL="742950" indent="-742950">
              <a:buAutoNum type="arabicParenBoth"/>
            </a:pPr>
            <a:r>
              <a:rPr lang="en-US" sz="3600" dirty="0"/>
              <a:t>Pre-processing is also very important for accuracy (baseline corrections, smoothing, etc.) and MSRESOLVE has these features, also.</a:t>
            </a:r>
          </a:p>
          <a:p>
            <a:pPr marL="742950" indent="-742950">
              <a:buAutoNum type="arabicParenBoth"/>
            </a:pPr>
            <a:endParaRPr lang="en-US" sz="3600" dirty="0"/>
          </a:p>
          <a:p>
            <a:pPr marL="742950" indent="-742950">
              <a:buAutoNum type="arabicParenBoth"/>
            </a:pPr>
            <a:endParaRPr lang="en-US" sz="3600"/>
          </a:p>
          <a:p>
            <a:endParaRPr lang="en-US" dirty="0"/>
          </a:p>
        </p:txBody>
      </p:sp>
      <p:sp>
        <p:nvSpPr>
          <p:cNvPr id="4" name="Slide Number Placeholder 3"/>
          <p:cNvSpPr>
            <a:spLocks noGrp="1"/>
          </p:cNvSpPr>
          <p:nvPr>
            <p:ph type="sldNum" sz="quarter" idx="5"/>
          </p:nvPr>
        </p:nvSpPr>
        <p:spPr/>
        <p:txBody>
          <a:bodyPr/>
          <a:lstStyle/>
          <a:p>
            <a:fld id="{255F9F6D-C507-45A0-8758-37FA78949E80}" type="slidenum">
              <a:rPr lang="en-US" smtClean="0"/>
              <a:t>1</a:t>
            </a:fld>
            <a:endParaRPr lang="en-US"/>
          </a:p>
        </p:txBody>
      </p:sp>
    </p:spTree>
    <p:extLst>
      <p:ext uri="{BB962C8B-B14F-4D97-AF65-F5344CB8AC3E}">
        <p14:creationId xmlns:p14="http://schemas.microsoft.com/office/powerpoint/2010/main" val="3875826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A00B41-B7D3-457C-A540-CC12A459972A}"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D5951-C3CA-41A7-9519-891132520D28}" type="slidenum">
              <a:rPr lang="en-US" smtClean="0"/>
              <a:t>‹#›</a:t>
            </a:fld>
            <a:endParaRPr lang="en-US"/>
          </a:p>
        </p:txBody>
      </p:sp>
    </p:spTree>
    <p:extLst>
      <p:ext uri="{BB962C8B-B14F-4D97-AF65-F5344CB8AC3E}">
        <p14:creationId xmlns:p14="http://schemas.microsoft.com/office/powerpoint/2010/main" val="203677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00B41-B7D3-457C-A540-CC12A459972A}"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D5951-C3CA-41A7-9519-891132520D28}" type="slidenum">
              <a:rPr lang="en-US" smtClean="0"/>
              <a:t>‹#›</a:t>
            </a:fld>
            <a:endParaRPr lang="en-US"/>
          </a:p>
        </p:txBody>
      </p:sp>
    </p:spTree>
    <p:extLst>
      <p:ext uri="{BB962C8B-B14F-4D97-AF65-F5344CB8AC3E}">
        <p14:creationId xmlns:p14="http://schemas.microsoft.com/office/powerpoint/2010/main" val="3794474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00B41-B7D3-457C-A540-CC12A459972A}"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D5951-C3CA-41A7-9519-891132520D28}" type="slidenum">
              <a:rPr lang="en-US" smtClean="0"/>
              <a:t>‹#›</a:t>
            </a:fld>
            <a:endParaRPr lang="en-US"/>
          </a:p>
        </p:txBody>
      </p:sp>
    </p:spTree>
    <p:extLst>
      <p:ext uri="{BB962C8B-B14F-4D97-AF65-F5344CB8AC3E}">
        <p14:creationId xmlns:p14="http://schemas.microsoft.com/office/powerpoint/2010/main" val="1565906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00B41-B7D3-457C-A540-CC12A459972A}"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D5951-C3CA-41A7-9519-891132520D28}" type="slidenum">
              <a:rPr lang="en-US" smtClean="0"/>
              <a:t>‹#›</a:t>
            </a:fld>
            <a:endParaRPr lang="en-US"/>
          </a:p>
        </p:txBody>
      </p:sp>
    </p:spTree>
    <p:extLst>
      <p:ext uri="{BB962C8B-B14F-4D97-AF65-F5344CB8AC3E}">
        <p14:creationId xmlns:p14="http://schemas.microsoft.com/office/powerpoint/2010/main" val="206268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A00B41-B7D3-457C-A540-CC12A459972A}"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D5951-C3CA-41A7-9519-891132520D28}" type="slidenum">
              <a:rPr lang="en-US" smtClean="0"/>
              <a:t>‹#›</a:t>
            </a:fld>
            <a:endParaRPr lang="en-US"/>
          </a:p>
        </p:txBody>
      </p:sp>
    </p:spTree>
    <p:extLst>
      <p:ext uri="{BB962C8B-B14F-4D97-AF65-F5344CB8AC3E}">
        <p14:creationId xmlns:p14="http://schemas.microsoft.com/office/powerpoint/2010/main" val="1542513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A00B41-B7D3-457C-A540-CC12A459972A}"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D5951-C3CA-41A7-9519-891132520D28}" type="slidenum">
              <a:rPr lang="en-US" smtClean="0"/>
              <a:t>‹#›</a:t>
            </a:fld>
            <a:endParaRPr lang="en-US"/>
          </a:p>
        </p:txBody>
      </p:sp>
    </p:spTree>
    <p:extLst>
      <p:ext uri="{BB962C8B-B14F-4D97-AF65-F5344CB8AC3E}">
        <p14:creationId xmlns:p14="http://schemas.microsoft.com/office/powerpoint/2010/main" val="80598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A00B41-B7D3-457C-A540-CC12A459972A}" type="datetimeFigureOut">
              <a:rPr lang="en-US" smtClean="0"/>
              <a:t>8/12/2022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9D5951-C3CA-41A7-9519-891132520D28}" type="slidenum">
              <a:rPr lang="en-US" smtClean="0"/>
              <a:t>‹#›</a:t>
            </a:fld>
            <a:endParaRPr lang="en-US"/>
          </a:p>
        </p:txBody>
      </p:sp>
    </p:spTree>
    <p:extLst>
      <p:ext uri="{BB962C8B-B14F-4D97-AF65-F5344CB8AC3E}">
        <p14:creationId xmlns:p14="http://schemas.microsoft.com/office/powerpoint/2010/main" val="3805836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A00B41-B7D3-457C-A540-CC12A459972A}" type="datetimeFigureOut">
              <a:rPr lang="en-US" smtClean="0"/>
              <a:t>8/12/2022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9D5951-C3CA-41A7-9519-891132520D28}" type="slidenum">
              <a:rPr lang="en-US" smtClean="0"/>
              <a:t>‹#›</a:t>
            </a:fld>
            <a:endParaRPr lang="en-US"/>
          </a:p>
        </p:txBody>
      </p:sp>
    </p:spTree>
    <p:extLst>
      <p:ext uri="{BB962C8B-B14F-4D97-AF65-F5344CB8AC3E}">
        <p14:creationId xmlns:p14="http://schemas.microsoft.com/office/powerpoint/2010/main" val="340500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00B41-B7D3-457C-A540-CC12A459972A}" type="datetimeFigureOut">
              <a:rPr lang="en-US" smtClean="0"/>
              <a:t>8/12/2022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9D5951-C3CA-41A7-9519-891132520D28}" type="slidenum">
              <a:rPr lang="en-US" smtClean="0"/>
              <a:t>‹#›</a:t>
            </a:fld>
            <a:endParaRPr lang="en-US"/>
          </a:p>
        </p:txBody>
      </p:sp>
    </p:spTree>
    <p:extLst>
      <p:ext uri="{BB962C8B-B14F-4D97-AF65-F5344CB8AC3E}">
        <p14:creationId xmlns:p14="http://schemas.microsoft.com/office/powerpoint/2010/main" val="3419200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E7A00B41-B7D3-457C-A540-CC12A459972A}"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D5951-C3CA-41A7-9519-891132520D28}" type="slidenum">
              <a:rPr lang="en-US" smtClean="0"/>
              <a:t>‹#›</a:t>
            </a:fld>
            <a:endParaRPr lang="en-US"/>
          </a:p>
        </p:txBody>
      </p:sp>
    </p:spTree>
    <p:extLst>
      <p:ext uri="{BB962C8B-B14F-4D97-AF65-F5344CB8AC3E}">
        <p14:creationId xmlns:p14="http://schemas.microsoft.com/office/powerpoint/2010/main" val="120460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E7A00B41-B7D3-457C-A540-CC12A459972A}"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D5951-C3CA-41A7-9519-891132520D28}" type="slidenum">
              <a:rPr lang="en-US" smtClean="0"/>
              <a:t>‹#›</a:t>
            </a:fld>
            <a:endParaRPr lang="en-US"/>
          </a:p>
        </p:txBody>
      </p:sp>
    </p:spTree>
    <p:extLst>
      <p:ext uri="{BB962C8B-B14F-4D97-AF65-F5344CB8AC3E}">
        <p14:creationId xmlns:p14="http://schemas.microsoft.com/office/powerpoint/2010/main" val="1506319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E7A00B41-B7D3-457C-A540-CC12A459972A}" type="datetimeFigureOut">
              <a:rPr lang="en-US" smtClean="0"/>
              <a:t>8/12/2022</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D49D5951-C3CA-41A7-9519-891132520D28}" type="slidenum">
              <a:rPr lang="en-US" smtClean="0"/>
              <a:t>‹#›</a:t>
            </a:fld>
            <a:endParaRPr lang="en-US"/>
          </a:p>
        </p:txBody>
      </p:sp>
    </p:spTree>
    <p:extLst>
      <p:ext uri="{BB962C8B-B14F-4D97-AF65-F5344CB8AC3E}">
        <p14:creationId xmlns:p14="http://schemas.microsoft.com/office/powerpoint/2010/main" val="7512078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mailto:savaraa@ornl.gov" TargetMode="External"/><Relationship Id="rId15" Type="http://schemas.openxmlformats.org/officeDocument/2006/relationships/image" Target="../media/image5.png"/><Relationship Id="rId19" Type="http://schemas.openxmlformats.org/officeDocument/2006/relationships/image" Target="../media/image16.png"/><Relationship Id="rId4" Type="http://schemas.openxmlformats.org/officeDocument/2006/relationships/image" Target="../media/image2.png"/><Relationship Id="rId1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Arrow: Down 336">
            <a:extLst>
              <a:ext uri="{FF2B5EF4-FFF2-40B4-BE49-F238E27FC236}">
                <a16:creationId xmlns:a16="http://schemas.microsoft.com/office/drawing/2014/main" id="{374DFF3B-18D4-4F04-815A-C2C43398352F}"/>
              </a:ext>
            </a:extLst>
          </p:cNvPr>
          <p:cNvSpPr/>
          <p:nvPr/>
        </p:nvSpPr>
        <p:spPr>
          <a:xfrm rot="16200000">
            <a:off x="17563687" y="7053500"/>
            <a:ext cx="422760" cy="1831096"/>
          </a:xfrm>
          <a:prstGeom prst="downArrow">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4" name="Picture 83" descr="A close up of a map&#10;&#10;Description generated with high confidence">
            <a:extLst>
              <a:ext uri="{FF2B5EF4-FFF2-40B4-BE49-F238E27FC236}">
                <a16:creationId xmlns:a16="http://schemas.microsoft.com/office/drawing/2014/main" id="{41113AF3-B280-470C-828F-C6EA8887F1C6}"/>
              </a:ext>
            </a:extLst>
          </p:cNvPr>
          <p:cNvPicPr/>
          <p:nvPr/>
        </p:nvPicPr>
        <p:blipFill>
          <a:blip r:embed="rId3">
            <a:extLst>
              <a:ext uri="{28A0092B-C50C-407E-A947-70E740481C1C}">
                <a14:useLocalDpi xmlns:a14="http://schemas.microsoft.com/office/drawing/2010/main" val="0"/>
              </a:ext>
            </a:extLst>
          </a:blip>
          <a:stretch>
            <a:fillRect/>
          </a:stretch>
        </p:blipFill>
        <p:spPr>
          <a:xfrm>
            <a:off x="10573811" y="9587808"/>
            <a:ext cx="7038757" cy="4177416"/>
          </a:xfrm>
          <a:prstGeom prst="rect">
            <a:avLst/>
          </a:prstGeom>
        </p:spPr>
      </p:pic>
      <p:pic>
        <p:nvPicPr>
          <p:cNvPr id="313" name="Picture 312">
            <a:extLst>
              <a:ext uri="{FF2B5EF4-FFF2-40B4-BE49-F238E27FC236}">
                <a16:creationId xmlns:a16="http://schemas.microsoft.com/office/drawing/2014/main" id="{336B9BF0-4777-4AB8-98EA-D687902F23A6}"/>
              </a:ext>
            </a:extLst>
          </p:cNvPr>
          <p:cNvPicPr>
            <a:picLocks noChangeAspect="1"/>
          </p:cNvPicPr>
          <p:nvPr/>
        </p:nvPicPr>
        <p:blipFill>
          <a:blip r:embed="rId4"/>
          <a:stretch>
            <a:fillRect/>
          </a:stretch>
        </p:blipFill>
        <p:spPr>
          <a:xfrm>
            <a:off x="508932" y="13745441"/>
            <a:ext cx="8105600" cy="3534274"/>
          </a:xfrm>
          <a:prstGeom prst="rect">
            <a:avLst/>
          </a:prstGeom>
        </p:spPr>
      </p:pic>
      <p:sp>
        <p:nvSpPr>
          <p:cNvPr id="6" name="Rectangle 5">
            <a:extLst>
              <a:ext uri="{FF2B5EF4-FFF2-40B4-BE49-F238E27FC236}">
                <a16:creationId xmlns:a16="http://schemas.microsoft.com/office/drawing/2014/main" id="{300B12C7-E809-493D-BAF4-654914E1FAD4}"/>
              </a:ext>
            </a:extLst>
          </p:cNvPr>
          <p:cNvSpPr/>
          <p:nvPr/>
        </p:nvSpPr>
        <p:spPr>
          <a:xfrm>
            <a:off x="1384299" y="546106"/>
            <a:ext cx="30950441" cy="2554545"/>
          </a:xfrm>
          <a:prstGeom prst="rect">
            <a:avLst/>
          </a:prstGeom>
        </p:spPr>
        <p:txBody>
          <a:bodyPr wrap="square">
            <a:spAutoFit/>
          </a:bodyPr>
          <a:lstStyle/>
          <a:p>
            <a:r>
              <a:rPr lang="en-US" sz="8000" b="1" dirty="0"/>
              <a:t>.    Mass Spectrometry Signal Resolving                                 </a:t>
            </a:r>
            <a:r>
              <a:rPr lang="en-US" sz="8000" b="1" dirty="0">
                <a:solidFill>
                  <a:schemeClr val="accent1"/>
                </a:solidFill>
              </a:rPr>
              <a:t>(MS-RESOLVE)</a:t>
            </a:r>
            <a:endParaRPr lang="en-US" sz="8000" b="1" dirty="0"/>
          </a:p>
          <a:p>
            <a:endParaRPr lang="en-US" sz="8000" b="1" dirty="0"/>
          </a:p>
        </p:txBody>
      </p:sp>
      <p:sp>
        <p:nvSpPr>
          <p:cNvPr id="10" name="Rectangle 9">
            <a:extLst>
              <a:ext uri="{FF2B5EF4-FFF2-40B4-BE49-F238E27FC236}">
                <a16:creationId xmlns:a16="http://schemas.microsoft.com/office/drawing/2014/main" id="{7BA94E82-EB89-489B-9EBC-4F3C80268517}"/>
              </a:ext>
            </a:extLst>
          </p:cNvPr>
          <p:cNvSpPr/>
          <p:nvPr/>
        </p:nvSpPr>
        <p:spPr>
          <a:xfrm>
            <a:off x="939800" y="4623401"/>
            <a:ext cx="31227844" cy="1015663"/>
          </a:xfrm>
          <a:prstGeom prst="rect">
            <a:avLst/>
          </a:prstGeom>
        </p:spPr>
        <p:txBody>
          <a:bodyPr wrap="none">
            <a:spAutoFit/>
          </a:bodyPr>
          <a:lstStyle/>
          <a:p>
            <a:pPr lvl="0" defTabSz="914400"/>
            <a:r>
              <a:rPr kumimoji="0" lang="en-US" sz="6000" b="0" i="0" u="sng" strike="noStrike" kern="0" cap="none" spc="0" normalizeH="0" baseline="0" noProof="0" dirty="0">
                <a:ln>
                  <a:noFill/>
                </a:ln>
                <a:solidFill>
                  <a:prstClr val="black"/>
                </a:solidFill>
                <a:effectLst/>
                <a:uLnTx/>
                <a:uFillTx/>
              </a:rPr>
              <a:t>Aditya “Ashi” Savara</a:t>
            </a:r>
            <a:r>
              <a:rPr kumimoji="0" lang="en-US" sz="6000" b="0" i="0" strike="noStrike" kern="0" cap="none" spc="0" normalizeH="0" baseline="0" noProof="0" dirty="0">
                <a:ln>
                  <a:noFill/>
                </a:ln>
                <a:solidFill>
                  <a:prstClr val="black"/>
                </a:solidFill>
                <a:effectLst/>
                <a:uLnTx/>
                <a:uFillTx/>
              </a:rPr>
              <a:t>, </a:t>
            </a:r>
            <a:r>
              <a:rPr lang="en-US" sz="6000" i="1" dirty="0"/>
              <a:t>Chemical Sciences Division, Oak Ridge National Laboratory, </a:t>
            </a:r>
            <a:r>
              <a:rPr lang="en-US" sz="6000" i="1" dirty="0">
                <a:hlinkClick r:id="rId5"/>
              </a:rPr>
              <a:t>savaraa@ornl.gov</a:t>
            </a:r>
            <a:r>
              <a:rPr lang="en-US" sz="6000" i="1" dirty="0"/>
              <a:t> </a:t>
            </a:r>
            <a:endParaRPr kumimoji="0" lang="en-US" sz="6000" b="0" i="0" u="none" strike="noStrike" kern="0" cap="none" spc="0" normalizeH="0" baseline="0" noProof="0" dirty="0">
              <a:ln>
                <a:noFill/>
              </a:ln>
              <a:solidFill>
                <a:sysClr val="windowText" lastClr="000000"/>
              </a:solidFill>
              <a:effectLst/>
              <a:uLnTx/>
              <a:uFillTx/>
            </a:endParaRPr>
          </a:p>
        </p:txBody>
      </p:sp>
      <p:sp>
        <p:nvSpPr>
          <p:cNvPr id="15" name="Oval 14">
            <a:extLst>
              <a:ext uri="{FF2B5EF4-FFF2-40B4-BE49-F238E27FC236}">
                <a16:creationId xmlns:a16="http://schemas.microsoft.com/office/drawing/2014/main" id="{3624969E-FAD0-4816-8F1F-8609BD63072A}"/>
              </a:ext>
            </a:extLst>
          </p:cNvPr>
          <p:cNvSpPr/>
          <p:nvPr/>
        </p:nvSpPr>
        <p:spPr>
          <a:xfrm>
            <a:off x="596900" y="7153542"/>
            <a:ext cx="2260600" cy="2343141"/>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0" dirty="0"/>
              <a:t>1</a:t>
            </a:r>
          </a:p>
        </p:txBody>
      </p:sp>
      <p:grpSp>
        <p:nvGrpSpPr>
          <p:cNvPr id="315" name="Group 314">
            <a:extLst>
              <a:ext uri="{FF2B5EF4-FFF2-40B4-BE49-F238E27FC236}">
                <a16:creationId xmlns:a16="http://schemas.microsoft.com/office/drawing/2014/main" id="{CFB432FE-ABB4-4896-8765-69C6323104E8}"/>
              </a:ext>
            </a:extLst>
          </p:cNvPr>
          <p:cNvGrpSpPr/>
          <p:nvPr/>
        </p:nvGrpSpPr>
        <p:grpSpPr>
          <a:xfrm>
            <a:off x="24380607" y="15218316"/>
            <a:ext cx="8403716" cy="2539460"/>
            <a:chOff x="22833815" y="13883867"/>
            <a:chExt cx="9950508" cy="3962400"/>
          </a:xfrm>
        </p:grpSpPr>
        <p:sp>
          <p:nvSpPr>
            <p:cNvPr id="24" name="Rounded Rectangle 88">
              <a:extLst>
                <a:ext uri="{FF2B5EF4-FFF2-40B4-BE49-F238E27FC236}">
                  <a16:creationId xmlns:a16="http://schemas.microsoft.com/office/drawing/2014/main" id="{40A466B5-9715-433B-A90B-B1339693E19F}"/>
                </a:ext>
              </a:extLst>
            </p:cNvPr>
            <p:cNvSpPr/>
            <p:nvPr/>
          </p:nvSpPr>
          <p:spPr>
            <a:xfrm>
              <a:off x="22833815" y="13883867"/>
              <a:ext cx="9915547" cy="3962400"/>
            </a:xfrm>
            <a:prstGeom prst="roundRect">
              <a:avLst/>
            </a:prstGeom>
            <a:noFill/>
            <a:ln w="1270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A686428-C2F5-484A-B208-CBAC64A9B17B}"/>
                </a:ext>
              </a:extLst>
            </p:cNvPr>
            <p:cNvSpPr txBox="1"/>
            <p:nvPr/>
          </p:nvSpPr>
          <p:spPr>
            <a:xfrm>
              <a:off x="22945583" y="14031351"/>
              <a:ext cx="9838740" cy="938718"/>
            </a:xfrm>
            <a:prstGeom prst="rect">
              <a:avLst/>
            </a:prstGeom>
            <a:noFill/>
          </p:spPr>
          <p:txBody>
            <a:bodyPr wrap="square" rtlCol="0">
              <a:spAutoFit/>
            </a:bodyPr>
            <a:lstStyle/>
            <a:p>
              <a:pPr algn="ctr"/>
              <a:r>
                <a:rPr lang="en-US" sz="5500" b="1" dirty="0"/>
                <a:t>Acknowledgements</a:t>
              </a:r>
            </a:p>
          </p:txBody>
        </p:sp>
        <p:sp>
          <p:nvSpPr>
            <p:cNvPr id="26" name="TextBox 25">
              <a:extLst>
                <a:ext uri="{FF2B5EF4-FFF2-40B4-BE49-F238E27FC236}">
                  <a16:creationId xmlns:a16="http://schemas.microsoft.com/office/drawing/2014/main" id="{FD7BD682-6122-42E3-B0F8-D07B8894F363}"/>
                </a:ext>
              </a:extLst>
            </p:cNvPr>
            <p:cNvSpPr txBox="1"/>
            <p:nvPr/>
          </p:nvSpPr>
          <p:spPr>
            <a:xfrm>
              <a:off x="22944231" y="15578810"/>
              <a:ext cx="9655859" cy="1200329"/>
            </a:xfrm>
            <a:prstGeom prst="rect">
              <a:avLst/>
            </a:prstGeom>
            <a:noFill/>
          </p:spPr>
          <p:txBody>
            <a:bodyPr wrap="square" rtlCol="0">
              <a:spAutoFit/>
            </a:bodyPr>
            <a:lstStyle/>
            <a:p>
              <a:r>
                <a:rPr lang="en-US" sz="2400" dirty="0"/>
                <a:t>Research sponsored by the U.S. Department of Energy, Office of Science, Basic Energy Sciences, Chemical Sciences, Geosciences, and Biosciences Division.</a:t>
              </a:r>
            </a:p>
          </p:txBody>
        </p:sp>
      </p:grpSp>
      <p:sp>
        <p:nvSpPr>
          <p:cNvPr id="28" name="Rectangle 27">
            <a:extLst>
              <a:ext uri="{FF2B5EF4-FFF2-40B4-BE49-F238E27FC236}">
                <a16:creationId xmlns:a16="http://schemas.microsoft.com/office/drawing/2014/main" id="{88489F4B-990F-46BE-84B0-88CB17632E54}"/>
              </a:ext>
            </a:extLst>
          </p:cNvPr>
          <p:cNvSpPr/>
          <p:nvPr/>
        </p:nvSpPr>
        <p:spPr>
          <a:xfrm>
            <a:off x="1991141" y="7533276"/>
            <a:ext cx="6477000" cy="1426029"/>
          </a:xfrm>
          <a:prstGeom prst="rect">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3552993">
              <a:defRPr/>
            </a:pPr>
            <a:r>
              <a:rPr lang="en-US" sz="20000" b="1" dirty="0">
                <a:solidFill>
                  <a:schemeClr val="tx1"/>
                </a:solidFill>
                <a:latin typeface="Baskerville Old Face" panose="02020602080505020303" pitchFamily="18" charset="0"/>
              </a:rPr>
              <a:t>MS</a:t>
            </a:r>
          </a:p>
        </p:txBody>
      </p:sp>
      <p:pic>
        <p:nvPicPr>
          <p:cNvPr id="68" name="Picture 67">
            <a:extLst>
              <a:ext uri="{FF2B5EF4-FFF2-40B4-BE49-F238E27FC236}">
                <a16:creationId xmlns:a16="http://schemas.microsoft.com/office/drawing/2014/main" id="{1A333B0C-9BA5-49CF-BF57-0D5E6D5F48A4}"/>
              </a:ext>
            </a:extLst>
          </p:cNvPr>
          <p:cNvPicPr>
            <a:picLocks noChangeAspect="1"/>
          </p:cNvPicPr>
          <p:nvPr/>
        </p:nvPicPr>
        <p:blipFill>
          <a:blip r:embed="rId6"/>
          <a:stretch>
            <a:fillRect/>
          </a:stretch>
        </p:blipFill>
        <p:spPr>
          <a:xfrm>
            <a:off x="3308528" y="9794165"/>
            <a:ext cx="5933747" cy="2843254"/>
          </a:xfrm>
          <a:prstGeom prst="rect">
            <a:avLst/>
          </a:prstGeom>
        </p:spPr>
      </p:pic>
      <p:grpSp>
        <p:nvGrpSpPr>
          <p:cNvPr id="314" name="Group 313">
            <a:extLst>
              <a:ext uri="{FF2B5EF4-FFF2-40B4-BE49-F238E27FC236}">
                <a16:creationId xmlns:a16="http://schemas.microsoft.com/office/drawing/2014/main" id="{758A965C-14A4-43A7-A873-4D22B8877B74}"/>
              </a:ext>
            </a:extLst>
          </p:cNvPr>
          <p:cNvGrpSpPr/>
          <p:nvPr/>
        </p:nvGrpSpPr>
        <p:grpSpPr>
          <a:xfrm>
            <a:off x="9349147" y="6939413"/>
            <a:ext cx="7469253" cy="2230687"/>
            <a:chOff x="8826014" y="7915054"/>
            <a:chExt cx="5957913" cy="1365442"/>
          </a:xfrm>
          <a:solidFill>
            <a:srgbClr val="FFFFFF"/>
          </a:solidFill>
        </p:grpSpPr>
        <p:sp>
          <p:nvSpPr>
            <p:cNvPr id="83" name="Text Box 2">
              <a:extLst>
                <a:ext uri="{FF2B5EF4-FFF2-40B4-BE49-F238E27FC236}">
                  <a16:creationId xmlns:a16="http://schemas.microsoft.com/office/drawing/2014/main" id="{13BC3672-570C-4523-A78B-8609FA5B84B6}"/>
                </a:ext>
              </a:extLst>
            </p:cNvPr>
            <p:cNvSpPr txBox="1">
              <a:spLocks noChangeArrowheads="1"/>
            </p:cNvSpPr>
            <p:nvPr/>
          </p:nvSpPr>
          <p:spPr bwMode="auto">
            <a:xfrm>
              <a:off x="13764027" y="8046569"/>
              <a:ext cx="969444" cy="240047"/>
            </a:xfrm>
            <a:prstGeom prst="rect">
              <a:avLst/>
            </a:prstGeom>
            <a:grpFill/>
            <a:ln w="9525">
              <a:noFill/>
              <a:miter lim="800000"/>
              <a:headEnd/>
              <a:tailEnd/>
            </a:ln>
          </p:spPr>
          <p:txBody>
            <a:bodyPr rot="0" vert="horz" wrap="square" lIns="91440" tIns="45720" rIns="91440" bIns="45720" anchor="t" anchorCtr="0">
              <a:spAutoFit/>
            </a:bodyPr>
            <a:lstStyle/>
            <a:p>
              <a:pPr marL="0" marR="0">
                <a:lnSpc>
                  <a:spcPct val="115000"/>
                </a:lnSpc>
                <a:spcBef>
                  <a:spcPts val="0"/>
                </a:spcBef>
                <a:spcAft>
                  <a:spcPts val="1000"/>
                </a:spcAft>
              </a:pPr>
              <a:r>
                <a:rPr lang="en-US" dirty="0">
                  <a:effectLst/>
                  <a:latin typeface="Calibri" panose="020F0502020204030204" pitchFamily="34" charset="0"/>
                  <a:ea typeface="Times New Roman" panose="02020603050405020304" pitchFamily="18" charset="0"/>
                  <a:cs typeface="Times New Roman" panose="02020603050405020304" pitchFamily="18" charset="0"/>
                </a:rPr>
                <a:t>Raw Signal</a:t>
              </a:r>
            </a:p>
          </p:txBody>
        </p:sp>
        <p:sp>
          <p:nvSpPr>
            <p:cNvPr id="82" name="Text Box 2">
              <a:extLst>
                <a:ext uri="{FF2B5EF4-FFF2-40B4-BE49-F238E27FC236}">
                  <a16:creationId xmlns:a16="http://schemas.microsoft.com/office/drawing/2014/main" id="{C60F602C-7184-4FC7-8E87-0FB215F04618}"/>
                </a:ext>
              </a:extLst>
            </p:cNvPr>
            <p:cNvSpPr txBox="1">
              <a:spLocks noChangeArrowheads="1"/>
            </p:cNvSpPr>
            <p:nvPr/>
          </p:nvSpPr>
          <p:spPr bwMode="auto">
            <a:xfrm>
              <a:off x="12493248" y="7915054"/>
              <a:ext cx="1269426" cy="435036"/>
            </a:xfrm>
            <a:prstGeom prst="rect">
              <a:avLst/>
            </a:prstGeom>
            <a:grpFill/>
            <a:ln w="9525">
              <a:noFill/>
              <a:miter lim="800000"/>
              <a:headEnd/>
              <a:tailEnd/>
            </a:ln>
          </p:spPr>
          <p:txBody>
            <a:bodyPr rot="0" vert="horz" wrap="square" lIns="91440" tIns="45720" rIns="91440" bIns="45720" anchor="t" anchorCtr="0">
              <a:spAutoFit/>
            </a:bodyPr>
            <a:lstStyle/>
            <a:p>
              <a:pPr marL="0" marR="0" algn="ctr">
                <a:lnSpc>
                  <a:spcPct val="115000"/>
                </a:lnSpc>
                <a:spcBef>
                  <a:spcPts val="0"/>
                </a:spcBef>
                <a:spcAft>
                  <a:spcPts val="1000"/>
                </a:spcAft>
              </a:pPr>
              <a:r>
                <a:rPr lang="en-US" dirty="0">
                  <a:effectLst/>
                  <a:latin typeface="Calibri" panose="020F0502020204030204" pitchFamily="34" charset="0"/>
                  <a:ea typeface="Times New Roman" panose="02020603050405020304" pitchFamily="18" charset="0"/>
                  <a:cs typeface="Times New Roman" panose="02020603050405020304" pitchFamily="18" charset="0"/>
                </a:rPr>
                <a:t>Signal Relative to CO</a:t>
              </a:r>
            </a:p>
          </p:txBody>
        </p:sp>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236B6F66-1C00-424F-A58D-1F89AA448BD9}"/>
                    </a:ext>
                  </a:extLst>
                </p:cNvPr>
                <p:cNvSpPr/>
                <p:nvPr/>
              </p:nvSpPr>
              <p:spPr>
                <a:xfrm>
                  <a:off x="8826014" y="8351550"/>
                  <a:ext cx="5957913" cy="9289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m>
                              <m:mPr>
                                <m:plcHide m:val="on"/>
                                <m:mcs>
                                  <m:mc>
                                    <m:mcPr>
                                      <m:count m:val="3"/>
                                      <m:mcJc m:val="center"/>
                                    </m:mcPr>
                                  </m:mc>
                                </m:mcs>
                                <m:ctrlPr>
                                  <a:rPr lang="en-US" sz="2400" i="1">
                                    <a:latin typeface="Cambria Math" panose="02040503050406030204" pitchFamily="18" charset="0"/>
                                  </a:rPr>
                                </m:ctrlPr>
                              </m:mPr>
                              <m:mr>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𝑥</m:t>
                                          </m:r>
                                          <m:r>
                                            <a:rPr lang="en-US" sz="2400" i="0">
                                              <a:latin typeface="Cambria Math" panose="02040503050406030204" pitchFamily="18" charset="0"/>
                                            </a:rPr>
                                            <m:t>−</m:t>
                                          </m:r>
                                          <m:r>
                                            <a:rPr lang="en-US" sz="2400" i="1">
                                              <a:latin typeface="Cambria Math" panose="02040503050406030204" pitchFamily="18" charset="0"/>
                                            </a:rPr>
                                            <m:t>𝑚</m:t>
                                          </m:r>
                                          <m:r>
                                            <a:rPr lang="en-US" sz="2400" i="0">
                                              <a:latin typeface="Cambria Math" panose="02040503050406030204" pitchFamily="18" charset="0"/>
                                            </a:rPr>
                                            <m:t>12</m:t>
                                          </m:r>
                                        </m:sub>
                                      </m:sSub>
                                    </m:e>
                                    <m:sup>
                                      <m:r>
                                        <a:rPr lang="en-US" sz="2400" i="0">
                                          <a:latin typeface="Cambria Math" panose="02040503050406030204" pitchFamily="18" charset="0"/>
                                        </a:rPr>
                                        <m:t>−1</m:t>
                                      </m:r>
                                    </m:sup>
                                  </m:sSup>
                                </m:e>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𝑦</m:t>
                                          </m:r>
                                          <m:r>
                                            <a:rPr lang="en-US" sz="2400" i="0">
                                              <a:latin typeface="Cambria Math" panose="02040503050406030204" pitchFamily="18" charset="0"/>
                                            </a:rPr>
                                            <m:t>−</m:t>
                                          </m:r>
                                          <m:r>
                                            <a:rPr lang="en-US" sz="2400" i="1">
                                              <a:latin typeface="Cambria Math" panose="02040503050406030204" pitchFamily="18" charset="0"/>
                                            </a:rPr>
                                            <m:t>𝑚</m:t>
                                          </m:r>
                                          <m:r>
                                            <a:rPr lang="en-US" sz="2400" i="0">
                                              <a:latin typeface="Cambria Math" panose="02040503050406030204" pitchFamily="18" charset="0"/>
                                            </a:rPr>
                                            <m:t>12</m:t>
                                          </m:r>
                                        </m:sub>
                                      </m:sSub>
                                    </m:e>
                                    <m:sup>
                                      <m:r>
                                        <a:rPr lang="en-US" sz="2400" i="0">
                                          <a:latin typeface="Cambria Math" panose="02040503050406030204" pitchFamily="18" charset="0"/>
                                        </a:rPr>
                                        <m:t>−1</m:t>
                                      </m:r>
                                    </m:sup>
                                  </m:sSup>
                                </m:e>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𝑧</m:t>
                                          </m:r>
                                          <m:r>
                                            <a:rPr lang="en-US" sz="2400" i="0">
                                              <a:latin typeface="Cambria Math" panose="02040503050406030204" pitchFamily="18" charset="0"/>
                                            </a:rPr>
                                            <m:t>−</m:t>
                                          </m:r>
                                          <m:r>
                                            <a:rPr lang="en-US" sz="2400" i="1">
                                              <a:latin typeface="Cambria Math" panose="02040503050406030204" pitchFamily="18" charset="0"/>
                                            </a:rPr>
                                            <m:t>𝑚</m:t>
                                          </m:r>
                                          <m:r>
                                            <a:rPr lang="en-US" sz="2400" i="0">
                                              <a:latin typeface="Cambria Math" panose="02040503050406030204" pitchFamily="18" charset="0"/>
                                            </a:rPr>
                                            <m:t>12</m:t>
                                          </m:r>
                                        </m:sub>
                                      </m:sSub>
                                    </m:e>
                                    <m:sup>
                                      <m:r>
                                        <a:rPr lang="en-US" sz="2400" i="0">
                                          <a:latin typeface="Cambria Math" panose="02040503050406030204" pitchFamily="18" charset="0"/>
                                        </a:rPr>
                                        <m:t>−1</m:t>
                                      </m:r>
                                    </m:sup>
                                  </m:sSup>
                                </m:e>
                              </m:mr>
                              <m:mr>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𝑥</m:t>
                                          </m:r>
                                          <m:r>
                                            <a:rPr lang="en-US" sz="2400" i="0">
                                              <a:latin typeface="Cambria Math" panose="02040503050406030204" pitchFamily="18" charset="0"/>
                                            </a:rPr>
                                            <m:t>−</m:t>
                                          </m:r>
                                          <m:r>
                                            <a:rPr lang="en-US" sz="2400" i="1">
                                              <a:latin typeface="Cambria Math" panose="02040503050406030204" pitchFamily="18" charset="0"/>
                                            </a:rPr>
                                            <m:t>𝑚</m:t>
                                          </m:r>
                                          <m:r>
                                            <a:rPr lang="en-US" sz="2400" i="0">
                                              <a:latin typeface="Cambria Math" panose="02040503050406030204" pitchFamily="18" charset="0"/>
                                            </a:rPr>
                                            <m:t>13</m:t>
                                          </m:r>
                                        </m:sub>
                                      </m:sSub>
                                    </m:e>
                                    <m:sup>
                                      <m:r>
                                        <a:rPr lang="en-US" sz="2400" i="0">
                                          <a:latin typeface="Cambria Math" panose="02040503050406030204" pitchFamily="18" charset="0"/>
                                        </a:rPr>
                                        <m:t>−1</m:t>
                                      </m:r>
                                    </m:sup>
                                  </m:sSup>
                                </m:e>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𝑦</m:t>
                                          </m:r>
                                          <m:r>
                                            <a:rPr lang="en-US" sz="2400" i="0">
                                              <a:latin typeface="Cambria Math" panose="02040503050406030204" pitchFamily="18" charset="0"/>
                                            </a:rPr>
                                            <m:t>−</m:t>
                                          </m:r>
                                          <m:r>
                                            <a:rPr lang="en-US" sz="2400" i="1">
                                              <a:latin typeface="Cambria Math" panose="02040503050406030204" pitchFamily="18" charset="0"/>
                                            </a:rPr>
                                            <m:t>𝑚</m:t>
                                          </m:r>
                                          <m:r>
                                            <a:rPr lang="en-US" sz="2400" i="0">
                                              <a:latin typeface="Cambria Math" panose="02040503050406030204" pitchFamily="18" charset="0"/>
                                            </a:rPr>
                                            <m:t>13</m:t>
                                          </m:r>
                                        </m:sub>
                                      </m:sSub>
                                    </m:e>
                                    <m:sup>
                                      <m:r>
                                        <a:rPr lang="en-US" sz="2400" i="0">
                                          <a:latin typeface="Cambria Math" panose="02040503050406030204" pitchFamily="18" charset="0"/>
                                        </a:rPr>
                                        <m:t>−1</m:t>
                                      </m:r>
                                    </m:sup>
                                  </m:sSup>
                                </m:e>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𝑧</m:t>
                                          </m:r>
                                          <m:r>
                                            <a:rPr lang="en-US" sz="2400" i="0">
                                              <a:latin typeface="Cambria Math" panose="02040503050406030204" pitchFamily="18" charset="0"/>
                                            </a:rPr>
                                            <m:t>−</m:t>
                                          </m:r>
                                          <m:r>
                                            <a:rPr lang="en-US" sz="2400" i="1">
                                              <a:latin typeface="Cambria Math" panose="02040503050406030204" pitchFamily="18" charset="0"/>
                                            </a:rPr>
                                            <m:t>𝑚</m:t>
                                          </m:r>
                                          <m:r>
                                            <a:rPr lang="en-US" sz="2400" i="0">
                                              <a:latin typeface="Cambria Math" panose="02040503050406030204" pitchFamily="18" charset="0"/>
                                            </a:rPr>
                                            <m:t>13</m:t>
                                          </m:r>
                                        </m:sub>
                                      </m:sSub>
                                    </m:e>
                                    <m:sup>
                                      <m:r>
                                        <a:rPr lang="en-US" sz="2400" i="0">
                                          <a:latin typeface="Cambria Math" panose="02040503050406030204" pitchFamily="18" charset="0"/>
                                        </a:rPr>
                                        <m:t>−1</m:t>
                                      </m:r>
                                    </m:sup>
                                  </m:sSup>
                                </m:e>
                              </m:mr>
                              <m:mr>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𝑥</m:t>
                                          </m:r>
                                          <m:r>
                                            <a:rPr lang="en-US" sz="2400" i="0">
                                              <a:latin typeface="Cambria Math" panose="02040503050406030204" pitchFamily="18" charset="0"/>
                                            </a:rPr>
                                            <m:t>−</m:t>
                                          </m:r>
                                          <m:r>
                                            <a:rPr lang="en-US" sz="2400" i="1">
                                              <a:latin typeface="Cambria Math" panose="02040503050406030204" pitchFamily="18" charset="0"/>
                                            </a:rPr>
                                            <m:t>𝑚</m:t>
                                          </m:r>
                                          <m:r>
                                            <a:rPr lang="en-US" sz="2400" i="0">
                                              <a:latin typeface="Cambria Math" panose="02040503050406030204" pitchFamily="18" charset="0"/>
                                            </a:rPr>
                                            <m:t>14</m:t>
                                          </m:r>
                                        </m:sub>
                                      </m:sSub>
                                    </m:e>
                                    <m:sup>
                                      <m:r>
                                        <a:rPr lang="en-US" sz="2400" i="0">
                                          <a:latin typeface="Cambria Math" panose="02040503050406030204" pitchFamily="18" charset="0"/>
                                        </a:rPr>
                                        <m:t>−1</m:t>
                                      </m:r>
                                    </m:sup>
                                  </m:sSup>
                                </m:e>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𝑦</m:t>
                                          </m:r>
                                          <m:r>
                                            <a:rPr lang="en-US" sz="2400" i="0">
                                              <a:latin typeface="Cambria Math" panose="02040503050406030204" pitchFamily="18" charset="0"/>
                                            </a:rPr>
                                            <m:t>−</m:t>
                                          </m:r>
                                          <m:r>
                                            <a:rPr lang="en-US" sz="2400" i="1">
                                              <a:latin typeface="Cambria Math" panose="02040503050406030204" pitchFamily="18" charset="0"/>
                                            </a:rPr>
                                            <m:t>𝑚</m:t>
                                          </m:r>
                                          <m:r>
                                            <a:rPr lang="en-US" sz="2400" i="0">
                                              <a:latin typeface="Cambria Math" panose="02040503050406030204" pitchFamily="18" charset="0"/>
                                            </a:rPr>
                                            <m:t>14</m:t>
                                          </m:r>
                                        </m:sub>
                                      </m:sSub>
                                    </m:e>
                                    <m:sup>
                                      <m:r>
                                        <a:rPr lang="en-US" sz="2400" i="0">
                                          <a:latin typeface="Cambria Math" panose="02040503050406030204" pitchFamily="18" charset="0"/>
                                        </a:rPr>
                                        <m:t>−1</m:t>
                                      </m:r>
                                    </m:sup>
                                  </m:sSup>
                                </m:e>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𝑧</m:t>
                                          </m:r>
                                          <m:r>
                                            <a:rPr lang="en-US" sz="2400" i="0">
                                              <a:latin typeface="Cambria Math" panose="02040503050406030204" pitchFamily="18" charset="0"/>
                                            </a:rPr>
                                            <m:t>−</m:t>
                                          </m:r>
                                          <m:r>
                                            <a:rPr lang="en-US" sz="2400" i="1">
                                              <a:latin typeface="Cambria Math" panose="02040503050406030204" pitchFamily="18" charset="0"/>
                                            </a:rPr>
                                            <m:t>𝑚</m:t>
                                          </m:r>
                                          <m:r>
                                            <a:rPr lang="en-US" sz="2400" i="0">
                                              <a:latin typeface="Cambria Math" panose="02040503050406030204" pitchFamily="18" charset="0"/>
                                            </a:rPr>
                                            <m:t>14</m:t>
                                          </m:r>
                                        </m:sub>
                                      </m:sSub>
                                    </m:e>
                                    <m:sup>
                                      <m:r>
                                        <a:rPr lang="en-US" sz="2400" i="0">
                                          <a:latin typeface="Cambria Math" panose="02040503050406030204" pitchFamily="18" charset="0"/>
                                        </a:rPr>
                                        <m:t>−1</m:t>
                                      </m:r>
                                    </m:sup>
                                  </m:sSup>
                                </m:e>
                              </m:mr>
                            </m:m>
                          </m:e>
                        </m:d>
                        <m:d>
                          <m:dPr>
                            <m:begChr m:val="["/>
                            <m:endChr m:val="]"/>
                            <m:ctrlPr>
                              <a:rPr lang="en-US" sz="2400" i="1">
                                <a:latin typeface="Cambria Math" panose="02040503050406030204" pitchFamily="18" charset="0"/>
                              </a:rPr>
                            </m:ctrlPr>
                          </m:dPr>
                          <m:e>
                            <m:m>
                              <m:mPr>
                                <m:plcHide m:val="on"/>
                                <m:mcs>
                                  <m:mc>
                                    <m:mcPr>
                                      <m:count m:val="1"/>
                                      <m:mcJc m:val="center"/>
                                    </m:mcPr>
                                  </m:mc>
                                </m:mcs>
                                <m:ctrlPr>
                                  <a:rPr lang="en-US" sz="2400" i="1">
                                    <a:latin typeface="Cambria Math" panose="02040503050406030204" pitchFamily="18" charset="0"/>
                                  </a:rPr>
                                </m:ctrlPr>
                              </m:mPr>
                              <m:mr>
                                <m:e>
                                  <m:r>
                                    <a:rPr lang="en-US" sz="2400" i="0">
                                      <a:latin typeface="Cambria Math" panose="02040503050406030204" pitchFamily="18" charset="0"/>
                                    </a:rPr>
                                    <m:t> </m:t>
                                  </m:r>
                                  <m:sSubSup>
                                    <m:sSubSupPr>
                                      <m:ctrlPr>
                                        <a:rPr lang="en-US" sz="2400" i="1">
                                          <a:latin typeface="Cambria Math" panose="02040503050406030204" pitchFamily="18" charset="0"/>
                                        </a:rPr>
                                      </m:ctrlPr>
                                    </m:sSubSupPr>
                                    <m:e>
                                      <m:r>
                                        <a:rPr lang="en-US" sz="2400" i="0">
                                          <a:latin typeface="Cambria Math" panose="02040503050406030204" pitchFamily="18" charset="0"/>
                                        </a:rPr>
                                        <m:t> </m:t>
                                      </m:r>
                                      <m:r>
                                        <a:rPr lang="en-US" sz="2400" i="1">
                                          <a:latin typeface="Cambria Math" panose="02040503050406030204" pitchFamily="18" charset="0"/>
                                        </a:rPr>
                                        <m:t>𝑥</m:t>
                                      </m:r>
                                    </m:e>
                                    <m:sub/>
                                    <m:sup/>
                                  </m:sSubSup>
                                </m:e>
                              </m:mr>
                              <m:mr>
                                <m:e>
                                  <m:sSubSup>
                                    <m:sSubSupPr>
                                      <m:ctrlPr>
                                        <a:rPr lang="en-US" sz="2400" i="1">
                                          <a:latin typeface="Cambria Math" panose="02040503050406030204" pitchFamily="18" charset="0"/>
                                        </a:rPr>
                                      </m:ctrlPr>
                                    </m:sSubSupPr>
                                    <m:e>
                                      <m:r>
                                        <a:rPr lang="en-US" sz="2400" i="0">
                                          <a:latin typeface="Cambria Math" panose="02040503050406030204" pitchFamily="18" charset="0"/>
                                        </a:rPr>
                                        <m:t>  </m:t>
                                      </m:r>
                                      <m:r>
                                        <a:rPr lang="en-US" sz="2400" i="1">
                                          <a:latin typeface="Cambria Math" panose="02040503050406030204" pitchFamily="18" charset="0"/>
                                        </a:rPr>
                                        <m:t>𝑦</m:t>
                                      </m:r>
                                    </m:e>
                                    <m:sub/>
                                    <m:sup/>
                                  </m:sSubSup>
                                </m:e>
                              </m:mr>
                              <m:mr>
                                <m:e>
                                  <m:sSubSup>
                                    <m:sSubSupPr>
                                      <m:ctrlPr>
                                        <a:rPr lang="en-US" sz="2400" i="1">
                                          <a:latin typeface="Cambria Math" panose="02040503050406030204" pitchFamily="18" charset="0"/>
                                        </a:rPr>
                                      </m:ctrlPr>
                                    </m:sSubSupPr>
                                    <m:e>
                                      <m:r>
                                        <a:rPr lang="en-US" sz="2400" i="0">
                                          <a:latin typeface="Cambria Math" panose="02040503050406030204" pitchFamily="18" charset="0"/>
                                        </a:rPr>
                                        <m:t>  </m:t>
                                      </m:r>
                                      <m:r>
                                        <a:rPr lang="en-US" sz="2400" i="1">
                                          <a:latin typeface="Cambria Math" panose="02040503050406030204" pitchFamily="18" charset="0"/>
                                        </a:rPr>
                                        <m:t>𝑧</m:t>
                                      </m:r>
                                    </m:e>
                                    <m:sub/>
                                    <m:sup/>
                                  </m:sSubSup>
                                </m:e>
                              </m:mr>
                            </m:m>
                          </m:e>
                        </m:d>
                        <m:r>
                          <a:rPr lang="en-US" sz="2400" i="0">
                            <a:latin typeface="Cambria Math" panose="02040503050406030204" pitchFamily="18" charset="0"/>
                          </a:rPr>
                          <m:t>= </m:t>
                        </m:r>
                        <m:d>
                          <m:dPr>
                            <m:begChr m:val="["/>
                            <m:endChr m:val="]"/>
                            <m:ctrlPr>
                              <a:rPr lang="en-US" sz="2400" i="1">
                                <a:latin typeface="Cambria Math" panose="02040503050406030204" pitchFamily="18" charset="0"/>
                              </a:rPr>
                            </m:ctrlPr>
                          </m:dPr>
                          <m:e>
                            <m:m>
                              <m:mPr>
                                <m:plcHide m:val="on"/>
                                <m:mcs>
                                  <m:mc>
                                    <m:mcPr>
                                      <m:count m:val="1"/>
                                      <m:mcJc m:val="center"/>
                                    </m:mcPr>
                                  </m:mc>
                                </m:mcs>
                                <m:ctrlPr>
                                  <a:rPr lang="en-US" sz="2400" i="1">
                                    <a:latin typeface="Cambria Math" panose="02040503050406030204" pitchFamily="18" charset="0"/>
                                  </a:rPr>
                                </m:ctrlPr>
                              </m:mP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𝑚</m:t>
                                      </m:r>
                                      <m:r>
                                        <a:rPr lang="en-US" sz="2400" i="0">
                                          <a:latin typeface="Cambria Math" panose="02040503050406030204" pitchFamily="18" charset="0"/>
                                        </a:rPr>
                                        <m:t>12</m:t>
                                      </m:r>
                                    </m:sub>
                                    <m:sup/>
                                  </m:sSubSup>
                                </m:e>
                              </m:m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𝑚</m:t>
                                      </m:r>
                                      <m:r>
                                        <a:rPr lang="en-US" sz="2400" i="0">
                                          <a:latin typeface="Cambria Math" panose="02040503050406030204" pitchFamily="18" charset="0"/>
                                        </a:rPr>
                                        <m:t>13</m:t>
                                      </m:r>
                                    </m:sub>
                                    <m:sup/>
                                  </m:sSubSup>
                                </m:e>
                              </m:m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𝑚</m:t>
                                      </m:r>
                                      <m:r>
                                        <a:rPr lang="en-US" sz="2400" i="0">
                                          <a:latin typeface="Cambria Math" panose="02040503050406030204" pitchFamily="18" charset="0"/>
                                        </a:rPr>
                                        <m:t>14</m:t>
                                      </m:r>
                                    </m:sub>
                                    <m:sup/>
                                  </m:sSubSup>
                                </m:e>
                              </m:mr>
                            </m:m>
                          </m:e>
                        </m:d>
                      </m:oMath>
                    </m:oMathPara>
                  </a14:m>
                  <a:endParaRPr lang="en-US" sz="2400" dirty="0"/>
                </a:p>
              </p:txBody>
            </p:sp>
          </mc:Choice>
          <mc:Fallback xmlns="">
            <p:sp>
              <p:nvSpPr>
                <p:cNvPr id="80" name="Rectangle 79">
                  <a:extLst>
                    <a:ext uri="{FF2B5EF4-FFF2-40B4-BE49-F238E27FC236}">
                      <a16:creationId xmlns:a16="http://schemas.microsoft.com/office/drawing/2014/main" id="{236B6F66-1C00-424F-A58D-1F89AA448BD9}"/>
                    </a:ext>
                  </a:extLst>
                </p:cNvPr>
                <p:cNvSpPr>
                  <a:spLocks noRot="1" noChangeAspect="1" noMove="1" noResize="1" noEditPoints="1" noAdjustHandles="1" noChangeArrowheads="1" noChangeShapeType="1" noTextEdit="1"/>
                </p:cNvSpPr>
                <p:nvPr/>
              </p:nvSpPr>
              <p:spPr>
                <a:xfrm>
                  <a:off x="8826014" y="8351550"/>
                  <a:ext cx="5957913" cy="928946"/>
                </a:xfrm>
                <a:prstGeom prst="rect">
                  <a:avLst/>
                </a:prstGeom>
                <a:blipFill>
                  <a:blip r:embed="rId13"/>
                  <a:stretch>
                    <a:fillRect/>
                  </a:stretch>
                </a:blipFill>
              </p:spPr>
              <p:txBody>
                <a:bodyPr/>
                <a:lstStyle/>
                <a:p>
                  <a:r>
                    <a:rPr lang="en-US">
                      <a:noFill/>
                    </a:rPr>
                    <a:t> </a:t>
                  </a:r>
                </a:p>
              </p:txBody>
            </p:sp>
          </mc:Fallback>
        </mc:AlternateContent>
        <p:sp>
          <p:nvSpPr>
            <p:cNvPr id="81" name="Text Box 2">
              <a:extLst>
                <a:ext uri="{FF2B5EF4-FFF2-40B4-BE49-F238E27FC236}">
                  <a16:creationId xmlns:a16="http://schemas.microsoft.com/office/drawing/2014/main" id="{1AC1B5B2-D6E1-406F-80C6-415A3EF3FA20}"/>
                </a:ext>
              </a:extLst>
            </p:cNvPr>
            <p:cNvSpPr txBox="1">
              <a:spLocks noChangeArrowheads="1"/>
            </p:cNvSpPr>
            <p:nvPr/>
          </p:nvSpPr>
          <p:spPr bwMode="auto">
            <a:xfrm>
              <a:off x="10075520" y="7994201"/>
              <a:ext cx="1704975" cy="342900"/>
            </a:xfrm>
            <a:prstGeom prst="rect">
              <a:avLst/>
            </a:prstGeom>
            <a:grpFill/>
            <a:ln w="9525">
              <a:noFill/>
              <a:miter lim="800000"/>
              <a:headEnd/>
              <a:tailEnd/>
            </a:ln>
          </p:spPr>
          <p:txBody>
            <a:bodyPr rot="0" vert="horz" wrap="square" lIns="91440" tIns="45720" rIns="91440" bIns="45720" anchor="t" anchorCtr="0">
              <a:noAutofit/>
            </a:bodyPr>
            <a:lstStyle/>
            <a:p>
              <a:pPr marL="0" marR="0" algn="just">
                <a:lnSpc>
                  <a:spcPct val="115000"/>
                </a:lnSpc>
                <a:spcBef>
                  <a:spcPts val="0"/>
                </a:spcBef>
                <a:spcAft>
                  <a:spcPts val="1000"/>
                </a:spcAft>
              </a:pPr>
              <a:r>
                <a:rPr lang="en-US" dirty="0">
                  <a:effectLst/>
                  <a:latin typeface="Calibri" panose="020F0502020204030204" pitchFamily="34" charset="0"/>
                  <a:ea typeface="Times New Roman" panose="02020603050405020304" pitchFamily="18" charset="0"/>
                  <a:cs typeface="Times New Roman" panose="02020603050405020304" pitchFamily="18" charset="0"/>
                </a:rPr>
                <a:t>C = Correction Value</a:t>
              </a:r>
            </a:p>
          </p:txBody>
        </p:sp>
      </p:grpSp>
      <p:pic>
        <p:nvPicPr>
          <p:cNvPr id="85" name="Picture 84" descr="A map with text&#10;&#10;Description generated with very high confidence">
            <a:extLst>
              <a:ext uri="{FF2B5EF4-FFF2-40B4-BE49-F238E27FC236}">
                <a16:creationId xmlns:a16="http://schemas.microsoft.com/office/drawing/2014/main" id="{284594B4-2891-4440-81B2-81ED79ABC9AB}"/>
              </a:ext>
            </a:extLst>
          </p:cNvPr>
          <p:cNvPicPr/>
          <p:nvPr/>
        </p:nvPicPr>
        <p:blipFill>
          <a:blip r:embed="rId14">
            <a:extLst>
              <a:ext uri="{28A0092B-C50C-407E-A947-70E740481C1C}">
                <a14:useLocalDpi xmlns:a14="http://schemas.microsoft.com/office/drawing/2010/main" val="0"/>
              </a:ext>
            </a:extLst>
          </a:blip>
          <a:stretch>
            <a:fillRect/>
          </a:stretch>
        </p:blipFill>
        <p:spPr>
          <a:xfrm>
            <a:off x="24279977" y="6767421"/>
            <a:ext cx="7038757" cy="4177416"/>
          </a:xfrm>
          <a:prstGeom prst="rect">
            <a:avLst/>
          </a:prstGeom>
        </p:spPr>
      </p:pic>
      <p:pic>
        <p:nvPicPr>
          <p:cNvPr id="311" name="Picture 310">
            <a:extLst>
              <a:ext uri="{FF2B5EF4-FFF2-40B4-BE49-F238E27FC236}">
                <a16:creationId xmlns:a16="http://schemas.microsoft.com/office/drawing/2014/main" id="{D8D45F81-CC1E-483B-8F21-415C31517F91}"/>
              </a:ext>
            </a:extLst>
          </p:cNvPr>
          <p:cNvPicPr>
            <a:picLocks noChangeAspect="1"/>
          </p:cNvPicPr>
          <p:nvPr/>
        </p:nvPicPr>
        <p:blipFill>
          <a:blip r:embed="rId15"/>
          <a:stretch>
            <a:fillRect/>
          </a:stretch>
        </p:blipFill>
        <p:spPr>
          <a:xfrm>
            <a:off x="17210032" y="7741301"/>
            <a:ext cx="5029200" cy="9576990"/>
          </a:xfrm>
          <a:prstGeom prst="rect">
            <a:avLst/>
          </a:prstGeom>
        </p:spPr>
      </p:pic>
      <p:sp>
        <p:nvSpPr>
          <p:cNvPr id="324" name="Arrow: Down 323">
            <a:extLst>
              <a:ext uri="{FF2B5EF4-FFF2-40B4-BE49-F238E27FC236}">
                <a16:creationId xmlns:a16="http://schemas.microsoft.com/office/drawing/2014/main" id="{3806C74A-4202-41A0-96CD-8F7FF207EA7C}"/>
              </a:ext>
            </a:extLst>
          </p:cNvPr>
          <p:cNvSpPr/>
          <p:nvPr/>
        </p:nvSpPr>
        <p:spPr>
          <a:xfrm rot="16200000">
            <a:off x="8996974" y="14378290"/>
            <a:ext cx="457200" cy="11519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8" name="Group 337">
            <a:extLst>
              <a:ext uri="{FF2B5EF4-FFF2-40B4-BE49-F238E27FC236}">
                <a16:creationId xmlns:a16="http://schemas.microsoft.com/office/drawing/2014/main" id="{A4CB0DCF-502B-4AF3-A8AB-45446C51AA44}"/>
              </a:ext>
            </a:extLst>
          </p:cNvPr>
          <p:cNvGrpSpPr/>
          <p:nvPr/>
        </p:nvGrpSpPr>
        <p:grpSpPr>
          <a:xfrm>
            <a:off x="10075749" y="14186161"/>
            <a:ext cx="6546853" cy="3436412"/>
            <a:chOff x="1179823" y="14394608"/>
            <a:chExt cx="6546853" cy="3436412"/>
          </a:xfrm>
        </p:grpSpPr>
        <mc:AlternateContent xmlns:mc="http://schemas.openxmlformats.org/markup-compatibility/2006" xmlns:a14="http://schemas.microsoft.com/office/drawing/2010/main">
          <mc:Choice Requires="a14">
            <p:sp>
              <p:nvSpPr>
                <p:cNvPr id="328" name="TextBox 1">
                  <a:extLst>
                    <a:ext uri="{FF2B5EF4-FFF2-40B4-BE49-F238E27FC236}">
                      <a16:creationId xmlns:a16="http://schemas.microsoft.com/office/drawing/2014/main" id="{B13C9D35-EA24-49D9-8121-40A0B2EC3D3C}"/>
                    </a:ext>
                  </a:extLst>
                </p:cNvPr>
                <p:cNvSpPr txBox="1"/>
                <p:nvPr/>
              </p:nvSpPr>
              <p:spPr>
                <a:xfrm>
                  <a:off x="1299429" y="14394608"/>
                  <a:ext cx="6427247" cy="132229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1800" i="1" dirty="0">
                      <a:solidFill>
                        <a:schemeClr val="dk1"/>
                      </a:solidFill>
                      <a:effectLst/>
                      <a:latin typeface="+mn-lt"/>
                      <a:ea typeface="+mn-ea"/>
                      <a:cs typeface="+mn-cs"/>
                    </a:rPr>
                    <a:t>	Madix</a:t>
                  </a:r>
                  <a:r>
                    <a:rPr lang="en-US" sz="1800" i="1" baseline="0" dirty="0">
                      <a:solidFill>
                        <a:schemeClr val="dk1"/>
                      </a:solidFill>
                      <a:effectLst/>
                      <a:latin typeface="+mn-lt"/>
                      <a:ea typeface="+mn-ea"/>
                      <a:cs typeface="+mn-cs"/>
                    </a:rPr>
                    <a:t> and Ko, Correction Factor Equation. Rewritten.</a:t>
                  </a:r>
                </a:p>
                <a:p>
                  <a:pPr marL="0" marR="0" lvl="0" indent="0" defTabSz="914400" eaLnBrk="1" fontAlgn="auto" latinLnBrk="0" hangingPunct="1">
                    <a:lnSpc>
                      <a:spcPct val="100000"/>
                    </a:lnSpc>
                    <a:spcBef>
                      <a:spcPts val="0"/>
                    </a:spcBef>
                    <a:spcAft>
                      <a:spcPts val="0"/>
                    </a:spcAft>
                    <a:buClrTx/>
                    <a:buSzTx/>
                    <a:buFontTx/>
                    <a:buNone/>
                    <a:tabLst/>
                    <a:defRPr/>
                  </a:pPr>
                  <a:br>
                    <a:rPr lang="en-US" sz="1000" i="1" baseline="0" dirty="0">
                      <a:solidFill>
                        <a:schemeClr val="dk1"/>
                      </a:solidFill>
                      <a:effectLst/>
                      <a:latin typeface="+mn-lt"/>
                      <a:ea typeface="+mn-ea"/>
                      <a:cs typeface="+mn-cs"/>
                    </a:rPr>
                  </a:br>
                  <a:r>
                    <a:rPr lang="en-US" sz="500" i="1" baseline="0" dirty="0">
                      <a:solidFill>
                        <a:schemeClr val="dk1"/>
                      </a:solidFill>
                      <a:effectLst/>
                      <a:latin typeface="+mn-lt"/>
                      <a:ea typeface="+mn-ea"/>
                      <a:cs typeface="+mn-cs"/>
                    </a:rPr>
                    <a:t> </a:t>
                  </a:r>
                  <a14:m>
                    <m:oMath xmlns:m="http://schemas.openxmlformats.org/officeDocument/2006/math">
                      <m:sSub>
                        <m:sSubPr>
                          <m:ctrlPr>
                            <a:rPr lang="en-US" sz="1800" i="1">
                              <a:solidFill>
                                <a:schemeClr val="accent4">
                                  <a:lumMod val="50000"/>
                                </a:schemeClr>
                              </a:solidFill>
                              <a:effectLst/>
                              <a:latin typeface="Cambria Math" panose="02040503050406030204" pitchFamily="18" charset="0"/>
                              <a:ea typeface="+mn-ea"/>
                              <a:cs typeface="+mn-cs"/>
                            </a:rPr>
                          </m:ctrlPr>
                        </m:sSubPr>
                        <m:e>
                          <m:r>
                            <a:rPr lang="en-US" sz="1800" b="0" i="1">
                              <a:solidFill>
                                <a:schemeClr val="accent4">
                                  <a:lumMod val="50000"/>
                                </a:schemeClr>
                              </a:solidFill>
                              <a:effectLst/>
                              <a:latin typeface="Cambria Math" panose="02040503050406030204" pitchFamily="18" charset="0"/>
                              <a:ea typeface="+mn-ea"/>
                              <a:cs typeface="+mn-cs"/>
                            </a:rPr>
                            <m:t>𝐶</m:t>
                          </m:r>
                        </m:e>
                        <m:sub>
                          <m:r>
                            <a:rPr lang="en-US" sz="1800" b="0" i="1">
                              <a:solidFill>
                                <a:schemeClr val="accent4">
                                  <a:lumMod val="50000"/>
                                </a:schemeClr>
                              </a:solidFill>
                              <a:effectLst/>
                              <a:latin typeface="Cambria Math" panose="02040503050406030204" pitchFamily="18" charset="0"/>
                              <a:ea typeface="+mn-ea"/>
                              <a:cs typeface="+mn-cs"/>
                            </a:rPr>
                            <m:t>𝑠</m:t>
                          </m:r>
                          <m:r>
                            <a:rPr lang="en-US" sz="1800" i="1">
                              <a:solidFill>
                                <a:schemeClr val="accent4">
                                  <a:lumMod val="50000"/>
                                </a:schemeClr>
                              </a:solidFill>
                              <a:effectLst/>
                              <a:latin typeface="Cambria Math" panose="02040503050406030204" pitchFamily="18" charset="0"/>
                              <a:ea typeface="+mn-ea"/>
                              <a:cs typeface="+mn-cs"/>
                            </a:rPr>
                            <m:t>,</m:t>
                          </m:r>
                          <m:sSub>
                            <m:sSubPr>
                              <m:ctrlPr>
                                <a:rPr lang="en-US" sz="1800" i="1">
                                  <a:solidFill>
                                    <a:schemeClr val="accent4">
                                      <a:lumMod val="50000"/>
                                    </a:schemeClr>
                                  </a:solidFill>
                                  <a:effectLst/>
                                  <a:latin typeface="Cambria Math" panose="02040503050406030204" pitchFamily="18" charset="0"/>
                                  <a:ea typeface="+mn-ea"/>
                                  <a:cs typeface="+mn-cs"/>
                                </a:rPr>
                              </m:ctrlPr>
                            </m:sSubPr>
                            <m:e>
                              <m:r>
                                <a:rPr lang="en-US" sz="1800" i="1">
                                  <a:solidFill>
                                    <a:schemeClr val="accent4">
                                      <a:lumMod val="50000"/>
                                    </a:schemeClr>
                                  </a:solidFill>
                                  <a:effectLst/>
                                  <a:latin typeface="Cambria Math" panose="02040503050406030204" pitchFamily="18" charset="0"/>
                                  <a:ea typeface="+mn-ea"/>
                                  <a:cs typeface="+mn-cs"/>
                                </a:rPr>
                                <m:t>𝑚</m:t>
                              </m:r>
                            </m:e>
                            <m:sub>
                              <m:r>
                                <a:rPr lang="en-US" sz="1800" i="1">
                                  <a:solidFill>
                                    <a:schemeClr val="accent4">
                                      <a:lumMod val="50000"/>
                                    </a:schemeClr>
                                  </a:solidFill>
                                  <a:effectLst/>
                                  <a:latin typeface="Cambria Math" panose="02040503050406030204" pitchFamily="18" charset="0"/>
                                  <a:ea typeface="+mn-ea"/>
                                  <a:cs typeface="+mn-cs"/>
                                </a:rPr>
                                <m:t>𝑥</m:t>
                              </m:r>
                            </m:sub>
                          </m:sSub>
                        </m:sub>
                      </m:sSub>
                      <m:r>
                        <a:rPr lang="en-US" sz="1800" i="1">
                          <a:solidFill>
                            <a:schemeClr val="dk1"/>
                          </a:solidFill>
                          <a:effectLst/>
                          <a:latin typeface="Cambria Math" panose="02040503050406030204" pitchFamily="18" charset="0"/>
                          <a:ea typeface="+mn-ea"/>
                          <a:cs typeface="+mn-cs"/>
                        </a:rPr>
                        <m:t>= </m:t>
                      </m:r>
                      <m:f>
                        <m:fPr>
                          <m:ctrlPr>
                            <a:rPr lang="en-US" sz="1800" i="1">
                              <a:solidFill>
                                <a:schemeClr val="dk1"/>
                              </a:solidFill>
                              <a:effectLst/>
                              <a:latin typeface="Cambria Math" panose="02040503050406030204" pitchFamily="18" charset="0"/>
                              <a:ea typeface="+mn-ea"/>
                              <a:cs typeface="+mn-cs"/>
                            </a:rPr>
                          </m:ctrlPr>
                        </m:fPr>
                        <m:num>
                          <m:r>
                            <a:rPr lang="en-US" sz="1800" i="1">
                              <a:solidFill>
                                <a:schemeClr val="dk1"/>
                              </a:solidFill>
                              <a:effectLst/>
                              <a:latin typeface="Cambria Math" panose="02040503050406030204" pitchFamily="18" charset="0"/>
                              <a:ea typeface="+mn-ea"/>
                              <a:cs typeface="+mn-cs"/>
                            </a:rPr>
                            <m:t>1</m:t>
                          </m:r>
                        </m:num>
                        <m:den>
                          <m:sSub>
                            <m:sSubPr>
                              <m:ctrlPr>
                                <a:rPr lang="en-US" sz="1800" i="1">
                                  <a:solidFill>
                                    <a:schemeClr val="accent2">
                                      <a:lumMod val="75000"/>
                                    </a:schemeClr>
                                  </a:solidFill>
                                  <a:effectLst/>
                                  <a:latin typeface="Cambria Math" panose="02040503050406030204" pitchFamily="18" charset="0"/>
                                  <a:ea typeface="+mn-ea"/>
                                  <a:cs typeface="+mn-cs"/>
                                </a:rPr>
                              </m:ctrlPr>
                            </m:sSubPr>
                            <m:e>
                              <m:r>
                                <a:rPr lang="en-US" sz="1800" i="1">
                                  <a:solidFill>
                                    <a:schemeClr val="accent2">
                                      <a:lumMod val="75000"/>
                                    </a:schemeClr>
                                  </a:solidFill>
                                  <a:effectLst/>
                                  <a:latin typeface="Cambria Math" panose="02040503050406030204" pitchFamily="18" charset="0"/>
                                  <a:ea typeface="+mn-ea"/>
                                  <a:cs typeface="+mn-cs"/>
                                </a:rPr>
                                <m:t>𝐹</m:t>
                              </m:r>
                            </m:e>
                            <m:sub>
                              <m:r>
                                <a:rPr lang="en-US" sz="1800" b="0" i="1">
                                  <a:solidFill>
                                    <a:schemeClr val="accent2">
                                      <a:lumMod val="75000"/>
                                    </a:schemeClr>
                                  </a:solidFill>
                                  <a:effectLst/>
                                  <a:latin typeface="Cambria Math" panose="02040503050406030204" pitchFamily="18" charset="0"/>
                                  <a:ea typeface="+mn-ea"/>
                                  <a:cs typeface="+mn-cs"/>
                                </a:rPr>
                                <m:t>𝑠</m:t>
                              </m:r>
                              <m:r>
                                <a:rPr lang="en-US" sz="1800" i="1">
                                  <a:solidFill>
                                    <a:schemeClr val="accent2">
                                      <a:lumMod val="75000"/>
                                    </a:schemeClr>
                                  </a:solidFill>
                                  <a:effectLst/>
                                  <a:latin typeface="Cambria Math" panose="02040503050406030204" pitchFamily="18" charset="0"/>
                                  <a:ea typeface="+mn-ea"/>
                                  <a:cs typeface="+mn-cs"/>
                                </a:rPr>
                                <m:t>,</m:t>
                              </m:r>
                              <m:sSub>
                                <m:sSubPr>
                                  <m:ctrlPr>
                                    <a:rPr lang="en-US" sz="1800" i="1">
                                      <a:solidFill>
                                        <a:schemeClr val="accent2">
                                          <a:lumMod val="75000"/>
                                        </a:schemeClr>
                                      </a:solidFill>
                                      <a:effectLst/>
                                      <a:latin typeface="Cambria Math" panose="02040503050406030204" pitchFamily="18" charset="0"/>
                                      <a:ea typeface="+mn-ea"/>
                                      <a:cs typeface="+mn-cs"/>
                                    </a:rPr>
                                  </m:ctrlPr>
                                </m:sSubPr>
                                <m:e>
                                  <m:r>
                                    <a:rPr lang="en-US" sz="1800" i="1">
                                      <a:solidFill>
                                        <a:schemeClr val="accent2">
                                          <a:lumMod val="75000"/>
                                        </a:schemeClr>
                                      </a:solidFill>
                                      <a:effectLst/>
                                      <a:latin typeface="Cambria Math" panose="02040503050406030204" pitchFamily="18" charset="0"/>
                                      <a:ea typeface="+mn-ea"/>
                                      <a:cs typeface="+mn-cs"/>
                                    </a:rPr>
                                    <m:t>𝑚</m:t>
                                  </m:r>
                                </m:e>
                                <m:sub>
                                  <m:r>
                                    <a:rPr lang="en-US" sz="1800" i="1">
                                      <a:solidFill>
                                        <a:schemeClr val="accent2">
                                          <a:lumMod val="75000"/>
                                        </a:schemeClr>
                                      </a:solidFill>
                                      <a:effectLst/>
                                      <a:latin typeface="Cambria Math" panose="02040503050406030204" pitchFamily="18" charset="0"/>
                                      <a:ea typeface="+mn-ea"/>
                                      <a:cs typeface="+mn-cs"/>
                                    </a:rPr>
                                    <m:t>𝑥</m:t>
                                  </m:r>
                                </m:sub>
                              </m:sSub>
                            </m:sub>
                          </m:sSub>
                          <m:r>
                            <a:rPr lang="en-US" sz="1800" i="1">
                              <a:solidFill>
                                <a:schemeClr val="dk1"/>
                              </a:solidFill>
                              <a:effectLst/>
                              <a:latin typeface="Cambria Math" panose="02040503050406030204" pitchFamily="18" charset="0"/>
                              <a:ea typeface="+mn-ea"/>
                              <a:cs typeface="+mn-cs"/>
                            </a:rPr>
                            <m:t>∗</m:t>
                          </m:r>
                          <m:sSub>
                            <m:sSubPr>
                              <m:ctrlPr>
                                <a:rPr lang="en-US" sz="1800" i="1">
                                  <a:solidFill>
                                    <a:schemeClr val="accent6">
                                      <a:lumMod val="75000"/>
                                    </a:schemeClr>
                                  </a:solidFill>
                                  <a:effectLst/>
                                  <a:latin typeface="Cambria Math" panose="02040503050406030204" pitchFamily="18" charset="0"/>
                                  <a:ea typeface="+mn-ea"/>
                                  <a:cs typeface="+mn-cs"/>
                                </a:rPr>
                              </m:ctrlPr>
                            </m:sSubPr>
                            <m:e>
                              <m:r>
                                <a:rPr lang="en-US" sz="1800" i="1">
                                  <a:solidFill>
                                    <a:schemeClr val="accent6">
                                      <a:lumMod val="75000"/>
                                    </a:schemeClr>
                                  </a:solidFill>
                                  <a:effectLst/>
                                  <a:latin typeface="Cambria Math" panose="02040503050406030204" pitchFamily="18" charset="0"/>
                                  <a:ea typeface="+mn-ea"/>
                                  <a:cs typeface="+mn-cs"/>
                                </a:rPr>
                                <m:t>𝐼</m:t>
                              </m:r>
                            </m:e>
                            <m:sub>
                              <m:r>
                                <a:rPr lang="en-US" sz="1800" b="0" i="1">
                                  <a:solidFill>
                                    <a:schemeClr val="accent6">
                                      <a:lumMod val="75000"/>
                                    </a:schemeClr>
                                  </a:solidFill>
                                  <a:effectLst/>
                                  <a:latin typeface="Cambria Math" panose="02040503050406030204" pitchFamily="18" charset="0"/>
                                  <a:ea typeface="+mn-ea"/>
                                  <a:cs typeface="+mn-cs"/>
                                </a:rPr>
                                <m:t>𝑒</m:t>
                              </m:r>
                            </m:sub>
                          </m:sSub>
                        </m:den>
                      </m:f>
                      <m:nary>
                        <m:naryPr>
                          <m:chr m:val="∑"/>
                          <m:limLoc m:val="undOvr"/>
                          <m:ctrlPr>
                            <a:rPr lang="en-US" sz="1800" i="1">
                              <a:solidFill>
                                <a:schemeClr val="dk1"/>
                              </a:solidFill>
                              <a:effectLst/>
                              <a:latin typeface="Cambria Math" panose="02040503050406030204" pitchFamily="18" charset="0"/>
                              <a:ea typeface="+mn-ea"/>
                              <a:cs typeface="+mn-cs"/>
                            </a:rPr>
                          </m:ctrlPr>
                        </m:naryPr>
                        <m:sub>
                          <m:sSub>
                            <m:sSubPr>
                              <m:ctrlPr>
                                <a:rPr lang="en-US" sz="1800" i="1">
                                  <a:solidFill>
                                    <a:schemeClr val="dk1"/>
                                  </a:solidFill>
                                  <a:effectLst/>
                                  <a:latin typeface="Cambria Math" panose="02040503050406030204" pitchFamily="18" charset="0"/>
                                  <a:ea typeface="+mn-ea"/>
                                  <a:cs typeface="+mn-cs"/>
                                </a:rPr>
                              </m:ctrlPr>
                            </m:sSubPr>
                            <m:e>
                              <m:r>
                                <a:rPr lang="en-US" sz="1800" i="1">
                                  <a:solidFill>
                                    <a:schemeClr val="dk1"/>
                                  </a:solidFill>
                                  <a:effectLst/>
                                  <a:latin typeface="Cambria Math" panose="02040503050406030204" pitchFamily="18" charset="0"/>
                                  <a:ea typeface="+mn-ea"/>
                                  <a:cs typeface="+mn-cs"/>
                                </a:rPr>
                                <m:t>𝑚</m:t>
                              </m:r>
                            </m:e>
                            <m:sub>
                              <m:r>
                                <a:rPr lang="en-US" sz="1800" i="1">
                                  <a:solidFill>
                                    <a:schemeClr val="dk1"/>
                                  </a:solidFill>
                                  <a:effectLst/>
                                  <a:latin typeface="Cambria Math" panose="02040503050406030204" pitchFamily="18" charset="0"/>
                                  <a:ea typeface="+mn-ea"/>
                                  <a:cs typeface="+mn-cs"/>
                                </a:rPr>
                                <m:t>0</m:t>
                              </m:r>
                            </m:sub>
                          </m:sSub>
                        </m:sub>
                        <m:sup>
                          <m:sSub>
                            <m:sSubPr>
                              <m:ctrlPr>
                                <a:rPr lang="en-US" sz="1800" i="1">
                                  <a:solidFill>
                                    <a:schemeClr val="dk1"/>
                                  </a:solidFill>
                                  <a:effectLst/>
                                  <a:latin typeface="Cambria Math" panose="02040503050406030204" pitchFamily="18" charset="0"/>
                                  <a:ea typeface="+mn-ea"/>
                                  <a:cs typeface="+mn-cs"/>
                                </a:rPr>
                              </m:ctrlPr>
                            </m:sSubPr>
                            <m:e>
                              <m:r>
                                <a:rPr lang="en-US" sz="1800" i="1">
                                  <a:solidFill>
                                    <a:schemeClr val="dk1"/>
                                  </a:solidFill>
                                  <a:effectLst/>
                                  <a:latin typeface="Cambria Math" panose="02040503050406030204" pitchFamily="18" charset="0"/>
                                  <a:ea typeface="+mn-ea"/>
                                  <a:cs typeface="+mn-cs"/>
                                </a:rPr>
                                <m:t>𝑚</m:t>
                              </m:r>
                            </m:e>
                            <m:sub>
                              <m:r>
                                <a:rPr lang="en-US" sz="1800" i="1">
                                  <a:solidFill>
                                    <a:schemeClr val="dk1"/>
                                  </a:solidFill>
                                  <a:effectLst/>
                                  <a:latin typeface="Cambria Math" panose="02040503050406030204" pitchFamily="18" charset="0"/>
                                  <a:ea typeface="+mn-ea"/>
                                  <a:cs typeface="+mn-cs"/>
                                </a:rPr>
                                <m:t>𝑚𝑎𝑥</m:t>
                              </m:r>
                            </m:sub>
                          </m:sSub>
                          <m:r>
                            <a:rPr lang="en-US" sz="1800" i="1">
                              <a:solidFill>
                                <a:schemeClr val="dk1"/>
                              </a:solidFill>
                              <a:effectLst/>
                              <a:latin typeface="Cambria Math" panose="02040503050406030204" pitchFamily="18" charset="0"/>
                              <a:ea typeface="+mn-ea"/>
                              <a:cs typeface="+mn-cs"/>
                            </a:rPr>
                            <m:t> </m:t>
                          </m:r>
                        </m:sup>
                        <m:e>
                          <m:f>
                            <m:fPr>
                              <m:ctrlPr>
                                <a:rPr lang="en-US" sz="1800" i="1">
                                  <a:solidFill>
                                    <a:schemeClr val="dk1"/>
                                  </a:solidFill>
                                  <a:effectLst/>
                                  <a:latin typeface="Cambria Math" panose="02040503050406030204" pitchFamily="18" charset="0"/>
                                  <a:ea typeface="+mn-ea"/>
                                  <a:cs typeface="+mn-cs"/>
                                </a:rPr>
                              </m:ctrlPr>
                            </m:fPr>
                            <m:num>
                              <m:sSub>
                                <m:sSubPr>
                                  <m:ctrlPr>
                                    <a:rPr lang="en-US" sz="1800" i="1">
                                      <a:solidFill>
                                        <a:schemeClr val="accent2">
                                          <a:lumMod val="75000"/>
                                        </a:schemeClr>
                                      </a:solidFill>
                                      <a:effectLst/>
                                      <a:latin typeface="Cambria Math" panose="02040503050406030204" pitchFamily="18" charset="0"/>
                                      <a:ea typeface="+mn-ea"/>
                                      <a:cs typeface="+mn-cs"/>
                                    </a:rPr>
                                  </m:ctrlPr>
                                </m:sSubPr>
                                <m:e>
                                  <m:r>
                                    <a:rPr lang="en-US" sz="1800" i="1">
                                      <a:solidFill>
                                        <a:schemeClr val="accent2">
                                          <a:lumMod val="75000"/>
                                        </a:schemeClr>
                                      </a:solidFill>
                                      <a:effectLst/>
                                      <a:latin typeface="Cambria Math" panose="02040503050406030204" pitchFamily="18" charset="0"/>
                                      <a:ea typeface="+mn-ea"/>
                                      <a:cs typeface="+mn-cs"/>
                                    </a:rPr>
                                    <m:t>𝐹</m:t>
                                  </m:r>
                                </m:e>
                                <m:sub>
                                  <m:r>
                                    <a:rPr lang="en-US" sz="1800" b="0" i="1">
                                      <a:solidFill>
                                        <a:schemeClr val="accent2">
                                          <a:lumMod val="75000"/>
                                        </a:schemeClr>
                                      </a:solidFill>
                                      <a:effectLst/>
                                      <a:latin typeface="Cambria Math" panose="02040503050406030204" pitchFamily="18" charset="0"/>
                                      <a:ea typeface="+mn-ea"/>
                                      <a:cs typeface="+mn-cs"/>
                                    </a:rPr>
                                    <m:t>𝑠</m:t>
                                  </m:r>
                                  <m:r>
                                    <a:rPr lang="en-US" sz="1800" i="1">
                                      <a:solidFill>
                                        <a:schemeClr val="accent2">
                                          <a:lumMod val="75000"/>
                                        </a:schemeClr>
                                      </a:solidFill>
                                      <a:effectLst/>
                                      <a:latin typeface="Cambria Math" panose="02040503050406030204" pitchFamily="18" charset="0"/>
                                      <a:ea typeface="+mn-ea"/>
                                      <a:cs typeface="+mn-cs"/>
                                    </a:rPr>
                                    <m:t>,</m:t>
                                  </m:r>
                                  <m:sSub>
                                    <m:sSubPr>
                                      <m:ctrlPr>
                                        <a:rPr lang="en-US" sz="1800" i="1">
                                          <a:solidFill>
                                            <a:schemeClr val="accent2">
                                              <a:lumMod val="75000"/>
                                            </a:schemeClr>
                                          </a:solidFill>
                                          <a:effectLst/>
                                          <a:latin typeface="Cambria Math" panose="02040503050406030204" pitchFamily="18" charset="0"/>
                                          <a:ea typeface="+mn-ea"/>
                                          <a:cs typeface="+mn-cs"/>
                                        </a:rPr>
                                      </m:ctrlPr>
                                    </m:sSubPr>
                                    <m:e>
                                      <m:r>
                                        <a:rPr lang="en-US" sz="1800" b="0" i="1">
                                          <a:solidFill>
                                            <a:schemeClr val="accent2">
                                              <a:lumMod val="75000"/>
                                            </a:schemeClr>
                                          </a:solidFill>
                                          <a:effectLst/>
                                          <a:latin typeface="Cambria Math" panose="02040503050406030204" pitchFamily="18" charset="0"/>
                                          <a:ea typeface="+mn-ea"/>
                                          <a:cs typeface="+mn-cs"/>
                                        </a:rPr>
                                        <m:t>𝑚</m:t>
                                      </m:r>
                                    </m:e>
                                    <m:sub>
                                      <m:r>
                                        <a:rPr lang="en-US" sz="1800" b="0" i="1">
                                          <a:solidFill>
                                            <a:schemeClr val="accent2">
                                              <a:lumMod val="75000"/>
                                            </a:schemeClr>
                                          </a:solidFill>
                                          <a:effectLst/>
                                          <a:latin typeface="Cambria Math" panose="02040503050406030204" pitchFamily="18" charset="0"/>
                                          <a:ea typeface="+mn-ea"/>
                                          <a:cs typeface="+mn-cs"/>
                                        </a:rPr>
                                        <m:t>𝑖</m:t>
                                      </m:r>
                                    </m:sub>
                                  </m:sSub>
                                  <m:r>
                                    <a:rPr lang="en-US" sz="1800" b="0" i="1">
                                      <a:solidFill>
                                        <a:schemeClr val="accent2">
                                          <a:lumMod val="75000"/>
                                        </a:schemeClr>
                                      </a:solidFill>
                                      <a:effectLst/>
                                      <a:latin typeface="Cambria Math" panose="02040503050406030204" pitchFamily="18" charset="0"/>
                                      <a:ea typeface="+mn-ea"/>
                                      <a:cs typeface="+mn-cs"/>
                                    </a:rPr>
                                    <m:t> </m:t>
                                  </m:r>
                                </m:sub>
                              </m:sSub>
                            </m:num>
                            <m:den>
                              <m:sSub>
                                <m:sSubPr>
                                  <m:ctrlPr>
                                    <a:rPr lang="en-US" sz="1800" i="1">
                                      <a:solidFill>
                                        <a:schemeClr val="tx2">
                                          <a:lumMod val="60000"/>
                                          <a:lumOff val="40000"/>
                                        </a:schemeClr>
                                      </a:solidFill>
                                      <a:effectLst/>
                                      <a:latin typeface="Cambria Math" panose="02040503050406030204" pitchFamily="18" charset="0"/>
                                      <a:ea typeface="+mn-ea"/>
                                      <a:cs typeface="+mn-cs"/>
                                    </a:rPr>
                                  </m:ctrlPr>
                                </m:sSubPr>
                                <m:e>
                                  <m:r>
                                    <a:rPr lang="en-US" sz="1800" i="1">
                                      <a:solidFill>
                                        <a:schemeClr val="tx2">
                                          <a:lumMod val="60000"/>
                                          <a:lumOff val="40000"/>
                                        </a:schemeClr>
                                      </a:solidFill>
                                      <a:effectLst/>
                                      <a:latin typeface="Cambria Math" panose="02040503050406030204" pitchFamily="18" charset="0"/>
                                      <a:ea typeface="+mn-ea"/>
                                      <a:cs typeface="+mn-cs"/>
                                    </a:rPr>
                                    <m:t>𝐺</m:t>
                                  </m:r>
                                </m:e>
                                <m:sub>
                                  <m:r>
                                    <a:rPr lang="en-US" sz="1800" i="1">
                                      <a:solidFill>
                                        <a:schemeClr val="tx2">
                                          <a:lumMod val="60000"/>
                                          <a:lumOff val="40000"/>
                                        </a:schemeClr>
                                      </a:solidFill>
                                      <a:effectLst/>
                                      <a:latin typeface="Cambria Math" panose="02040503050406030204" pitchFamily="18" charset="0"/>
                                      <a:ea typeface="+mn-ea"/>
                                      <a:cs typeface="+mn-cs"/>
                                    </a:rPr>
                                    <m:t>𝑀𝑆</m:t>
                                  </m:r>
                                </m:sub>
                              </m:sSub>
                              <m:r>
                                <a:rPr lang="en-US" sz="1800" i="1">
                                  <a:solidFill>
                                    <a:schemeClr val="tx2">
                                      <a:lumMod val="60000"/>
                                      <a:lumOff val="40000"/>
                                    </a:schemeClr>
                                  </a:solidFill>
                                  <a:effectLst/>
                                  <a:latin typeface="Cambria Math" panose="02040503050406030204" pitchFamily="18" charset="0"/>
                                  <a:ea typeface="+mn-ea"/>
                                  <a:cs typeface="+mn-cs"/>
                                </a:rPr>
                                <m:t>(</m:t>
                              </m:r>
                              <m:sSub>
                                <m:sSubPr>
                                  <m:ctrlPr>
                                    <a:rPr lang="en-US" sz="1800" i="1">
                                      <a:solidFill>
                                        <a:schemeClr val="tx2">
                                          <a:lumMod val="60000"/>
                                          <a:lumOff val="40000"/>
                                        </a:schemeClr>
                                      </a:solidFill>
                                      <a:effectLst/>
                                      <a:latin typeface="Cambria Math" panose="02040503050406030204" pitchFamily="18" charset="0"/>
                                      <a:ea typeface="+mn-ea"/>
                                      <a:cs typeface="+mn-cs"/>
                                    </a:rPr>
                                  </m:ctrlPr>
                                </m:sSubPr>
                                <m:e>
                                  <m:r>
                                    <a:rPr lang="en-US" sz="1800" b="0" i="1">
                                      <a:solidFill>
                                        <a:schemeClr val="tx2">
                                          <a:lumMod val="60000"/>
                                          <a:lumOff val="40000"/>
                                        </a:schemeClr>
                                      </a:solidFill>
                                      <a:effectLst/>
                                      <a:latin typeface="Cambria Math" panose="02040503050406030204" pitchFamily="18" charset="0"/>
                                      <a:ea typeface="+mn-ea"/>
                                      <a:cs typeface="+mn-cs"/>
                                    </a:rPr>
                                    <m:t>𝑚</m:t>
                                  </m:r>
                                </m:e>
                                <m:sub>
                                  <m:r>
                                    <a:rPr lang="en-US" sz="1800" b="0" i="1">
                                      <a:solidFill>
                                        <a:schemeClr val="tx2">
                                          <a:lumMod val="60000"/>
                                          <a:lumOff val="40000"/>
                                        </a:schemeClr>
                                      </a:solidFill>
                                      <a:effectLst/>
                                      <a:latin typeface="Cambria Math" panose="02040503050406030204" pitchFamily="18" charset="0"/>
                                      <a:ea typeface="+mn-ea"/>
                                      <a:cs typeface="+mn-cs"/>
                                    </a:rPr>
                                    <m:t>𝑖</m:t>
                                  </m:r>
                                </m:sub>
                              </m:sSub>
                              <m:r>
                                <a:rPr lang="en-US" sz="1800" i="1">
                                  <a:solidFill>
                                    <a:schemeClr val="tx2">
                                      <a:lumMod val="60000"/>
                                      <a:lumOff val="40000"/>
                                    </a:schemeClr>
                                  </a:solidFill>
                                  <a:effectLst/>
                                  <a:latin typeface="Cambria Math" panose="02040503050406030204" pitchFamily="18" charset="0"/>
                                  <a:ea typeface="+mn-ea"/>
                                  <a:cs typeface="+mn-cs"/>
                                </a:rPr>
                                <m:t>)∗ </m:t>
                              </m:r>
                              <m:sSub>
                                <m:sSubPr>
                                  <m:ctrlPr>
                                    <a:rPr lang="en-US" sz="1800" i="1">
                                      <a:solidFill>
                                        <a:schemeClr val="accent3">
                                          <a:lumMod val="75000"/>
                                        </a:schemeClr>
                                      </a:solidFill>
                                      <a:effectLst/>
                                      <a:latin typeface="Cambria Math" panose="02040503050406030204" pitchFamily="18" charset="0"/>
                                      <a:ea typeface="+mn-ea"/>
                                      <a:cs typeface="+mn-cs"/>
                                    </a:rPr>
                                  </m:ctrlPr>
                                </m:sSubPr>
                                <m:e>
                                  <m:r>
                                    <a:rPr lang="en-US" sz="1800" i="1">
                                      <a:solidFill>
                                        <a:schemeClr val="accent3">
                                          <a:lumMod val="75000"/>
                                        </a:schemeClr>
                                      </a:solidFill>
                                      <a:effectLst/>
                                      <a:latin typeface="Cambria Math" panose="02040503050406030204" pitchFamily="18" charset="0"/>
                                      <a:ea typeface="+mn-ea"/>
                                      <a:cs typeface="+mn-cs"/>
                                    </a:rPr>
                                    <m:t>𝑇</m:t>
                                  </m:r>
                                </m:e>
                                <m:sub>
                                  <m:r>
                                    <a:rPr lang="en-US" sz="1800" i="1">
                                      <a:solidFill>
                                        <a:schemeClr val="accent3">
                                          <a:lumMod val="75000"/>
                                        </a:schemeClr>
                                      </a:solidFill>
                                      <a:effectLst/>
                                      <a:latin typeface="Cambria Math" panose="02040503050406030204" pitchFamily="18" charset="0"/>
                                      <a:ea typeface="+mn-ea"/>
                                      <a:cs typeface="+mn-cs"/>
                                    </a:rPr>
                                    <m:t>𝑀𝑆</m:t>
                                  </m:r>
                                </m:sub>
                              </m:sSub>
                              <m:r>
                                <a:rPr lang="en-US" sz="1800" i="1">
                                  <a:solidFill>
                                    <a:schemeClr val="accent3">
                                      <a:lumMod val="75000"/>
                                    </a:schemeClr>
                                  </a:solidFill>
                                  <a:effectLst/>
                                  <a:latin typeface="Cambria Math" panose="02040503050406030204" pitchFamily="18" charset="0"/>
                                  <a:ea typeface="+mn-ea"/>
                                  <a:cs typeface="+mn-cs"/>
                                </a:rPr>
                                <m:t>(</m:t>
                              </m:r>
                              <m:sSub>
                                <m:sSubPr>
                                  <m:ctrlPr>
                                    <a:rPr lang="en-US" sz="1800" i="1">
                                      <a:solidFill>
                                        <a:schemeClr val="accent3">
                                          <a:lumMod val="75000"/>
                                        </a:schemeClr>
                                      </a:solidFill>
                                      <a:effectLst/>
                                      <a:latin typeface="Cambria Math" panose="02040503050406030204" pitchFamily="18" charset="0"/>
                                      <a:ea typeface="+mn-ea"/>
                                      <a:cs typeface="+mn-cs"/>
                                    </a:rPr>
                                  </m:ctrlPr>
                                </m:sSubPr>
                                <m:e>
                                  <m:r>
                                    <a:rPr lang="en-US" sz="1800" b="0" i="1">
                                      <a:solidFill>
                                        <a:schemeClr val="accent3">
                                          <a:lumMod val="75000"/>
                                        </a:schemeClr>
                                      </a:solidFill>
                                      <a:effectLst/>
                                      <a:latin typeface="Cambria Math" panose="02040503050406030204" pitchFamily="18" charset="0"/>
                                      <a:ea typeface="+mn-ea"/>
                                      <a:cs typeface="+mn-cs"/>
                                    </a:rPr>
                                    <m:t>𝑚</m:t>
                                  </m:r>
                                </m:e>
                                <m:sub>
                                  <m:r>
                                    <a:rPr lang="en-US" sz="1800" b="0" i="1">
                                      <a:solidFill>
                                        <a:schemeClr val="accent3">
                                          <a:lumMod val="75000"/>
                                        </a:schemeClr>
                                      </a:solidFill>
                                      <a:effectLst/>
                                      <a:latin typeface="Cambria Math" panose="02040503050406030204" pitchFamily="18" charset="0"/>
                                      <a:ea typeface="+mn-ea"/>
                                      <a:cs typeface="+mn-cs"/>
                                    </a:rPr>
                                    <m:t>𝑖</m:t>
                                  </m:r>
                                </m:sub>
                              </m:sSub>
                              <m:r>
                                <a:rPr lang="en-US" sz="1800" i="1">
                                  <a:solidFill>
                                    <a:schemeClr val="accent3">
                                      <a:lumMod val="75000"/>
                                    </a:schemeClr>
                                  </a:solidFill>
                                  <a:effectLst/>
                                  <a:latin typeface="Cambria Math" panose="02040503050406030204" pitchFamily="18" charset="0"/>
                                  <a:ea typeface="+mn-ea"/>
                                  <a:cs typeface="+mn-cs"/>
                                </a:rPr>
                                <m:t>)</m:t>
                              </m:r>
                            </m:den>
                          </m:f>
                        </m:e>
                      </m:nary>
                    </m:oMath>
                  </a14:m>
                  <a:endParaRPr lang="en-US" sz="1800" dirty="0">
                    <a:solidFill>
                      <a:schemeClr val="dk1"/>
                    </a:solidFill>
                    <a:effectLst/>
                    <a:latin typeface="+mn-lt"/>
                    <a:ea typeface="+mn-ea"/>
                    <a:cs typeface="+mn-cs"/>
                  </a:endParaRPr>
                </a:p>
              </p:txBody>
            </p:sp>
          </mc:Choice>
          <mc:Fallback xmlns="">
            <p:sp>
              <p:nvSpPr>
                <p:cNvPr id="328" name="TextBox 1">
                  <a:extLst>
                    <a:ext uri="{FF2B5EF4-FFF2-40B4-BE49-F238E27FC236}">
                      <a16:creationId xmlns:a16="http://schemas.microsoft.com/office/drawing/2014/main" id="{B13C9D35-EA24-49D9-8121-40A0B2EC3D3C}"/>
                    </a:ext>
                  </a:extLst>
                </p:cNvPr>
                <p:cNvSpPr txBox="1">
                  <a:spLocks noRot="1" noChangeAspect="1" noMove="1" noResize="1" noEditPoints="1" noAdjustHandles="1" noChangeArrowheads="1" noChangeShapeType="1" noTextEdit="1"/>
                </p:cNvSpPr>
                <p:nvPr/>
              </p:nvSpPr>
              <p:spPr>
                <a:xfrm>
                  <a:off x="1299429" y="14394608"/>
                  <a:ext cx="6427247" cy="1322292"/>
                </a:xfrm>
                <a:prstGeom prst="rect">
                  <a:avLst/>
                </a:prstGeom>
                <a:blipFill>
                  <a:blip r:embed="rId16"/>
                  <a:stretch>
                    <a:fillRect t="-2304"/>
                  </a:stretch>
                </a:blipFill>
                <a:ln w="9525" cmpd="sng">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1" name="TextBox 4">
                  <a:extLst>
                    <a:ext uri="{FF2B5EF4-FFF2-40B4-BE49-F238E27FC236}">
                      <a16:creationId xmlns:a16="http://schemas.microsoft.com/office/drawing/2014/main" id="{A0BB56DD-ECFF-4209-9E89-D5F2B9C8D96F}"/>
                    </a:ext>
                  </a:extLst>
                </p:cNvPr>
                <p:cNvSpPr txBox="1"/>
                <p:nvPr/>
              </p:nvSpPr>
              <p:spPr>
                <a:xfrm>
                  <a:off x="1179823" y="16746974"/>
                  <a:ext cx="5943921" cy="10840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14:m>
                    <m:oMath xmlns:m="http://schemas.openxmlformats.org/officeDocument/2006/math">
                      <m:sSub>
                        <m:sSubPr>
                          <m:ctrlPr>
                            <a:rPr lang="en-US" sz="1600" i="1" smtClean="0">
                              <a:solidFill>
                                <a:schemeClr val="accent6">
                                  <a:lumMod val="75000"/>
                                </a:schemeClr>
                              </a:solidFill>
                              <a:effectLst/>
                              <a:latin typeface="Cambria Math" panose="02040503050406030204" pitchFamily="18" charset="0"/>
                              <a:ea typeface="+mn-ea"/>
                              <a:cs typeface="+mn-cs"/>
                            </a:rPr>
                          </m:ctrlPr>
                        </m:sSubPr>
                        <m:e>
                          <m:r>
                            <a:rPr lang="en-US" sz="1600" b="0" i="1">
                              <a:solidFill>
                                <a:schemeClr val="accent6">
                                  <a:lumMod val="75000"/>
                                </a:schemeClr>
                              </a:solidFill>
                              <a:effectLst/>
                              <a:latin typeface="Cambria Math" panose="02040503050406030204" pitchFamily="18" charset="0"/>
                              <a:ea typeface="+mn-ea"/>
                              <a:cs typeface="+mn-cs"/>
                            </a:rPr>
                            <m:t>𝐼</m:t>
                          </m:r>
                        </m:e>
                        <m:sub>
                          <m:r>
                            <a:rPr lang="en-US" sz="1600" b="0" i="1">
                              <a:solidFill>
                                <a:schemeClr val="accent6">
                                  <a:lumMod val="75000"/>
                                </a:schemeClr>
                              </a:solidFill>
                              <a:effectLst/>
                              <a:latin typeface="Cambria Math" panose="02040503050406030204" pitchFamily="18" charset="0"/>
                              <a:ea typeface="+mn-ea"/>
                              <a:cs typeface="+mn-cs"/>
                            </a:rPr>
                            <m:t>𝑒</m:t>
                          </m:r>
                        </m:sub>
                      </m:sSub>
                      <m:d>
                        <m:dPr>
                          <m:ctrlPr>
                            <a:rPr lang="en-US" sz="1600" b="0" i="1">
                              <a:solidFill>
                                <a:schemeClr val="accent6">
                                  <a:lumMod val="75000"/>
                                </a:schemeClr>
                              </a:solidFill>
                              <a:effectLst/>
                              <a:latin typeface="Cambria Math" panose="02040503050406030204" pitchFamily="18" charset="0"/>
                              <a:ea typeface="+mn-ea"/>
                              <a:cs typeface="+mn-cs"/>
                            </a:rPr>
                          </m:ctrlPr>
                        </m:dPr>
                        <m:e>
                          <m:r>
                            <a:rPr lang="en-US" sz="1600" b="0" i="1">
                              <a:solidFill>
                                <a:schemeClr val="accent6">
                                  <a:lumMod val="75000"/>
                                </a:schemeClr>
                              </a:solidFill>
                              <a:effectLst/>
                              <a:latin typeface="Cambria Math" panose="02040503050406030204" pitchFamily="18" charset="0"/>
                              <a:ea typeface="+mn-ea"/>
                              <a:cs typeface="+mn-cs"/>
                            </a:rPr>
                            <m:t>𝑥</m:t>
                          </m:r>
                        </m:e>
                      </m:d>
                      <m:r>
                        <a:rPr lang="en-US" sz="1600" b="0" i="0">
                          <a:solidFill>
                            <a:sysClr val="windowText" lastClr="000000"/>
                          </a:solidFill>
                          <a:effectLst/>
                          <a:latin typeface="Cambria Math" panose="02040503050406030204" pitchFamily="18" charset="0"/>
                          <a:ea typeface="+mn-ea"/>
                          <a:cs typeface="+mn-cs"/>
                        </a:rPr>
                        <m:t>=</m:t>
                      </m:r>
                      <m:r>
                        <a:rPr lang="en-US" sz="1600" b="0" i="1">
                          <a:solidFill>
                            <a:schemeClr val="dk1"/>
                          </a:solidFill>
                          <a:effectLst/>
                          <a:latin typeface="Cambria Math" panose="02040503050406030204" pitchFamily="18" charset="0"/>
                          <a:ea typeface="+mn-ea"/>
                          <a:cs typeface="+mn-cs"/>
                        </a:rPr>
                        <m:t>𝑥</m:t>
                      </m:r>
                      <m:r>
                        <a:rPr lang="en-US" sz="1600" b="0" i="1">
                          <a:solidFill>
                            <a:schemeClr val="dk1"/>
                          </a:solidFill>
                          <a:effectLst/>
                          <a:latin typeface="Cambria Math" panose="02040503050406030204" pitchFamily="18" charset="0"/>
                          <a:ea typeface="+mn-ea"/>
                          <a:cs typeface="+mn-cs"/>
                        </a:rPr>
                        <m:t>∗</m:t>
                      </m:r>
                      <m:sSub>
                        <m:sSubPr>
                          <m:ctrlPr>
                            <a:rPr lang="en-US" sz="1600" i="1">
                              <a:solidFill>
                                <a:schemeClr val="dk1"/>
                              </a:solidFill>
                              <a:effectLst/>
                              <a:latin typeface="Cambria Math" panose="02040503050406030204" pitchFamily="18" charset="0"/>
                              <a:ea typeface="+mn-ea"/>
                              <a:cs typeface="+mn-cs"/>
                            </a:rPr>
                          </m:ctrlPr>
                        </m:sSubPr>
                        <m:e>
                          <m:r>
                            <a:rPr lang="en-US" sz="1600" b="0" i="1">
                              <a:solidFill>
                                <a:schemeClr val="dk1"/>
                              </a:solidFill>
                              <a:effectLst/>
                              <a:latin typeface="Cambria Math" panose="02040503050406030204" pitchFamily="18" charset="0"/>
                              <a:ea typeface="+mn-ea"/>
                              <a:cs typeface="+mn-cs"/>
                            </a:rPr>
                            <m:t>𝐼</m:t>
                          </m:r>
                        </m:e>
                        <m:sub>
                          <m:r>
                            <a:rPr lang="en-US" sz="1600" b="0" i="1">
                              <a:solidFill>
                                <a:schemeClr val="dk1"/>
                              </a:solidFill>
                              <a:effectLst/>
                              <a:latin typeface="Cambria Math" panose="02040503050406030204" pitchFamily="18" charset="0"/>
                              <a:ea typeface="+mn-ea"/>
                              <a:cs typeface="+mn-cs"/>
                            </a:rPr>
                            <m:t>𝑒</m:t>
                          </m:r>
                          <m:r>
                            <a:rPr lang="en-US" sz="1600" b="0" i="1">
                              <a:solidFill>
                                <a:schemeClr val="dk1"/>
                              </a:solidFill>
                              <a:effectLst/>
                              <a:latin typeface="Cambria Math" panose="02040503050406030204" pitchFamily="18" charset="0"/>
                              <a:ea typeface="+mn-ea"/>
                              <a:cs typeface="+mn-cs"/>
                            </a:rPr>
                            <m:t>,</m:t>
                          </m:r>
                          <m:r>
                            <a:rPr lang="en-US" sz="1600" b="0" i="1">
                              <a:solidFill>
                                <a:schemeClr val="dk1"/>
                              </a:solidFill>
                              <a:effectLst/>
                              <a:latin typeface="Cambria Math" panose="02040503050406030204" pitchFamily="18" charset="0"/>
                              <a:ea typeface="+mn-ea"/>
                              <a:cs typeface="+mn-cs"/>
                            </a:rPr>
                            <m:t>𝑀𝑇</m:t>
                          </m:r>
                          <m:r>
                            <a:rPr lang="en-US" sz="1600" b="0" i="1">
                              <a:solidFill>
                                <a:schemeClr val="dk1"/>
                              </a:solidFill>
                              <a:effectLst/>
                              <a:latin typeface="Cambria Math" panose="02040503050406030204" pitchFamily="18" charset="0"/>
                              <a:ea typeface="+mn-ea"/>
                              <a:cs typeface="+mn-cs"/>
                            </a:rPr>
                            <m:t>,</m:t>
                          </m:r>
                          <m:r>
                            <a:rPr lang="en-US" sz="1600" b="0" i="1">
                              <a:solidFill>
                                <a:schemeClr val="dk1"/>
                              </a:solidFill>
                              <a:effectLst/>
                              <a:latin typeface="Cambria Math" panose="02040503050406030204" pitchFamily="18" charset="0"/>
                              <a:ea typeface="+mn-ea"/>
                              <a:cs typeface="+mn-cs"/>
                            </a:rPr>
                            <m:t>𝑠</m:t>
                          </m:r>
                        </m:sub>
                      </m:sSub>
                      <m:r>
                        <a:rPr lang="en-US" sz="1600" b="0" i="1">
                          <a:solidFill>
                            <a:schemeClr val="dk1"/>
                          </a:solidFill>
                          <a:effectLst/>
                          <a:latin typeface="Cambria Math" panose="02040503050406030204" pitchFamily="18" charset="0"/>
                          <a:ea typeface="+mn-ea"/>
                          <a:cs typeface="+mn-cs"/>
                        </a:rPr>
                        <m:t>+</m:t>
                      </m:r>
                    </m:oMath>
                  </a14:m>
                  <a:r>
                    <a:rPr lang="en-US" sz="1600" i="1" baseline="0" dirty="0"/>
                    <a:t> </a:t>
                  </a:r>
                  <a14:m>
                    <m:oMath xmlns:m="http://schemas.openxmlformats.org/officeDocument/2006/math">
                      <m:sSub>
                        <m:sSubPr>
                          <m:ctrlPr>
                            <a:rPr lang="en-US" sz="1600" i="1">
                              <a:solidFill>
                                <a:schemeClr val="dk1"/>
                              </a:solidFill>
                              <a:effectLst/>
                              <a:latin typeface="Cambria Math" panose="02040503050406030204" pitchFamily="18" charset="0"/>
                              <a:ea typeface="+mn-ea"/>
                              <a:cs typeface="+mn-cs"/>
                            </a:rPr>
                          </m:ctrlPr>
                        </m:sSubPr>
                        <m:e>
                          <m:r>
                            <a:rPr lang="en-US" sz="1600" b="0" i="1">
                              <a:solidFill>
                                <a:schemeClr val="dk1"/>
                              </a:solidFill>
                              <a:effectLst/>
                              <a:latin typeface="Cambria Math" panose="02040503050406030204" pitchFamily="18" charset="0"/>
                              <a:ea typeface="+mn-ea"/>
                              <a:cs typeface="+mn-cs"/>
                            </a:rPr>
                            <m:t>𝐼</m:t>
                          </m:r>
                        </m:e>
                        <m:sub>
                          <m:r>
                            <a:rPr lang="en-US" sz="1600" b="0" i="1">
                              <a:solidFill>
                                <a:schemeClr val="dk1"/>
                              </a:solidFill>
                              <a:effectLst/>
                              <a:latin typeface="Cambria Math" panose="02040503050406030204" pitchFamily="18" charset="0"/>
                              <a:ea typeface="+mn-ea"/>
                              <a:cs typeface="+mn-cs"/>
                            </a:rPr>
                            <m:t>𝑒</m:t>
                          </m:r>
                          <m:r>
                            <a:rPr lang="en-US" sz="1600" b="0" i="1">
                              <a:solidFill>
                                <a:schemeClr val="dk1"/>
                              </a:solidFill>
                              <a:effectLst/>
                              <a:latin typeface="Cambria Math" panose="02040503050406030204" pitchFamily="18" charset="0"/>
                              <a:ea typeface="+mn-ea"/>
                              <a:cs typeface="+mn-cs"/>
                            </a:rPr>
                            <m:t>,</m:t>
                          </m:r>
                          <m:r>
                            <a:rPr lang="en-US" sz="1600" b="0" i="1">
                              <a:solidFill>
                                <a:schemeClr val="dk1"/>
                              </a:solidFill>
                              <a:effectLst/>
                              <a:latin typeface="Cambria Math" panose="02040503050406030204" pitchFamily="18" charset="0"/>
                              <a:ea typeface="+mn-ea"/>
                              <a:cs typeface="+mn-cs"/>
                            </a:rPr>
                            <m:t>𝑀𝑇</m:t>
                          </m:r>
                          <m:r>
                            <a:rPr lang="en-US" sz="1600" b="0" i="1">
                              <a:solidFill>
                                <a:schemeClr val="dk1"/>
                              </a:solidFill>
                              <a:effectLst/>
                              <a:latin typeface="Cambria Math" panose="02040503050406030204" pitchFamily="18" charset="0"/>
                              <a:ea typeface="+mn-ea"/>
                              <a:cs typeface="+mn-cs"/>
                            </a:rPr>
                            <m:t>,</m:t>
                          </m:r>
                          <m:r>
                            <a:rPr lang="en-US" sz="1600" b="0" i="1">
                              <a:solidFill>
                                <a:schemeClr val="dk1"/>
                              </a:solidFill>
                              <a:effectLst/>
                              <a:latin typeface="Cambria Math" panose="02040503050406030204" pitchFamily="18" charset="0"/>
                              <a:ea typeface="+mn-ea"/>
                              <a:cs typeface="+mn-cs"/>
                            </a:rPr>
                            <m:t>𝑖</m:t>
                          </m:r>
                        </m:sub>
                      </m:sSub>
                    </m:oMath>
                  </a14:m>
                  <a:endParaRPr lang="en-US" sz="1600" i="1" baseline="0" dirty="0"/>
                </a:p>
                <a:p>
                  <a:pPr marL="0" marR="0" lvl="0" indent="0" defTabSz="914400" eaLnBrk="1" fontAlgn="auto" latinLnBrk="0" hangingPunct="1">
                    <a:lnSpc>
                      <a:spcPct val="100000"/>
                    </a:lnSpc>
                    <a:spcBef>
                      <a:spcPts val="0"/>
                    </a:spcBef>
                    <a:spcAft>
                      <a:spcPts val="0"/>
                    </a:spcAft>
                    <a:buClrTx/>
                    <a:buSzTx/>
                    <a:buFontTx/>
                    <a:buNone/>
                    <a:tabLst/>
                    <a:defRPr/>
                  </a:pPr>
                  <a:r>
                    <a:rPr lang="en-US" sz="1600" i="1" baseline="0" dirty="0"/>
                    <a:t>Where x is the number of electrons in the given compound and </a:t>
                  </a:r>
                  <a14:m>
                    <m:oMath xmlns:m="http://schemas.openxmlformats.org/officeDocument/2006/math">
                      <m:sSub>
                        <m:sSubPr>
                          <m:ctrlPr>
                            <a:rPr lang="en-US" sz="1600" i="1">
                              <a:solidFill>
                                <a:schemeClr val="dk1"/>
                              </a:solidFill>
                              <a:effectLst/>
                              <a:latin typeface="Cambria Math" panose="02040503050406030204" pitchFamily="18" charset="0"/>
                              <a:ea typeface="+mn-ea"/>
                              <a:cs typeface="+mn-cs"/>
                            </a:rPr>
                          </m:ctrlPr>
                        </m:sSubPr>
                        <m:e>
                          <m:r>
                            <a:rPr lang="en-US" sz="1600" b="0" i="1">
                              <a:solidFill>
                                <a:schemeClr val="dk1"/>
                              </a:solidFill>
                              <a:effectLst/>
                              <a:latin typeface="Cambria Math" panose="02040503050406030204" pitchFamily="18" charset="0"/>
                              <a:ea typeface="+mn-ea"/>
                              <a:cs typeface="+mn-cs"/>
                            </a:rPr>
                            <m:t>𝐼</m:t>
                          </m:r>
                        </m:e>
                        <m:sub>
                          <m:r>
                            <a:rPr lang="en-US" sz="1600" b="0" i="1">
                              <a:solidFill>
                                <a:schemeClr val="dk1"/>
                              </a:solidFill>
                              <a:effectLst/>
                              <a:latin typeface="Cambria Math" panose="02040503050406030204" pitchFamily="18" charset="0"/>
                              <a:ea typeface="+mn-ea"/>
                              <a:cs typeface="+mn-cs"/>
                            </a:rPr>
                            <m:t>𝑒</m:t>
                          </m:r>
                          <m:r>
                            <a:rPr lang="en-US" sz="1600" b="0" i="1">
                              <a:solidFill>
                                <a:schemeClr val="dk1"/>
                              </a:solidFill>
                              <a:effectLst/>
                              <a:latin typeface="Cambria Math" panose="02040503050406030204" pitchFamily="18" charset="0"/>
                              <a:ea typeface="+mn-ea"/>
                              <a:cs typeface="+mn-cs"/>
                            </a:rPr>
                            <m:t>,</m:t>
                          </m:r>
                          <m:r>
                            <a:rPr lang="en-US" sz="1600" b="0" i="1">
                              <a:solidFill>
                                <a:schemeClr val="dk1"/>
                              </a:solidFill>
                              <a:effectLst/>
                              <a:latin typeface="Cambria Math" panose="02040503050406030204" pitchFamily="18" charset="0"/>
                              <a:ea typeface="+mn-ea"/>
                              <a:cs typeface="+mn-cs"/>
                            </a:rPr>
                            <m:t>𝑀𝑇</m:t>
                          </m:r>
                          <m:r>
                            <a:rPr lang="en-US" sz="1600" b="0" i="1">
                              <a:solidFill>
                                <a:schemeClr val="dk1"/>
                              </a:solidFill>
                              <a:effectLst/>
                              <a:latin typeface="Cambria Math" panose="02040503050406030204" pitchFamily="18" charset="0"/>
                              <a:ea typeface="+mn-ea"/>
                              <a:cs typeface="+mn-cs"/>
                            </a:rPr>
                            <m:t>,</m:t>
                          </m:r>
                          <m:r>
                            <a:rPr lang="en-US" sz="1600" b="0" i="1">
                              <a:solidFill>
                                <a:schemeClr val="dk1"/>
                              </a:solidFill>
                              <a:effectLst/>
                              <a:latin typeface="Cambria Math" panose="02040503050406030204" pitchFamily="18" charset="0"/>
                              <a:ea typeface="+mn-ea"/>
                              <a:cs typeface="+mn-cs"/>
                            </a:rPr>
                            <m:t>𝑠</m:t>
                          </m:r>
                        </m:sub>
                      </m:sSub>
                    </m:oMath>
                  </a14:m>
                  <a:r>
                    <a:rPr lang="en-US" sz="1600" i="1" dirty="0"/>
                    <a:t> and </a:t>
                  </a:r>
                  <a14:m>
                    <m:oMath xmlns:m="http://schemas.openxmlformats.org/officeDocument/2006/math">
                      <m:sSub>
                        <m:sSubPr>
                          <m:ctrlPr>
                            <a:rPr lang="en-US" sz="1600" i="1">
                              <a:solidFill>
                                <a:schemeClr val="dk1"/>
                              </a:solidFill>
                              <a:effectLst/>
                              <a:latin typeface="Cambria Math" panose="02040503050406030204" pitchFamily="18" charset="0"/>
                              <a:ea typeface="+mn-ea"/>
                              <a:cs typeface="+mn-cs"/>
                            </a:rPr>
                          </m:ctrlPr>
                        </m:sSubPr>
                        <m:e>
                          <m:r>
                            <a:rPr lang="en-US" sz="1600" b="0" i="1">
                              <a:solidFill>
                                <a:schemeClr val="dk1"/>
                              </a:solidFill>
                              <a:effectLst/>
                              <a:latin typeface="Cambria Math" panose="02040503050406030204" pitchFamily="18" charset="0"/>
                              <a:ea typeface="+mn-ea"/>
                              <a:cs typeface="+mn-cs"/>
                            </a:rPr>
                            <m:t>𝐼</m:t>
                          </m:r>
                        </m:e>
                        <m:sub>
                          <m:r>
                            <a:rPr lang="en-US" sz="1600" b="0" i="1">
                              <a:solidFill>
                                <a:schemeClr val="dk1"/>
                              </a:solidFill>
                              <a:effectLst/>
                              <a:latin typeface="Cambria Math" panose="02040503050406030204" pitchFamily="18" charset="0"/>
                              <a:ea typeface="+mn-ea"/>
                              <a:cs typeface="+mn-cs"/>
                            </a:rPr>
                            <m:t>𝑒</m:t>
                          </m:r>
                          <m:r>
                            <a:rPr lang="en-US" sz="1600" b="0" i="1">
                              <a:solidFill>
                                <a:schemeClr val="dk1"/>
                              </a:solidFill>
                              <a:effectLst/>
                              <a:latin typeface="Cambria Math" panose="02040503050406030204" pitchFamily="18" charset="0"/>
                              <a:ea typeface="+mn-ea"/>
                              <a:cs typeface="+mn-cs"/>
                            </a:rPr>
                            <m:t>,</m:t>
                          </m:r>
                          <m:r>
                            <a:rPr lang="en-US" sz="1600" b="0" i="1">
                              <a:solidFill>
                                <a:schemeClr val="dk1"/>
                              </a:solidFill>
                              <a:effectLst/>
                              <a:latin typeface="Cambria Math" panose="02040503050406030204" pitchFamily="18" charset="0"/>
                              <a:ea typeface="+mn-ea"/>
                              <a:cs typeface="+mn-cs"/>
                            </a:rPr>
                            <m:t>𝑀𝑇</m:t>
                          </m:r>
                          <m:r>
                            <a:rPr lang="en-US" sz="1600" b="0" i="1">
                              <a:solidFill>
                                <a:schemeClr val="dk1"/>
                              </a:solidFill>
                              <a:effectLst/>
                              <a:latin typeface="Cambria Math" panose="02040503050406030204" pitchFamily="18" charset="0"/>
                              <a:ea typeface="+mn-ea"/>
                              <a:cs typeface="+mn-cs"/>
                            </a:rPr>
                            <m:t>,</m:t>
                          </m:r>
                          <m:r>
                            <a:rPr lang="en-US" sz="1600" b="0" i="1">
                              <a:solidFill>
                                <a:schemeClr val="dk1"/>
                              </a:solidFill>
                              <a:effectLst/>
                              <a:latin typeface="Cambria Math" panose="02040503050406030204" pitchFamily="18" charset="0"/>
                              <a:ea typeface="+mn-ea"/>
                              <a:cs typeface="+mn-cs"/>
                            </a:rPr>
                            <m:t>𝑖</m:t>
                          </m:r>
                        </m:sub>
                      </m:sSub>
                    </m:oMath>
                  </a14:m>
                  <a:r>
                    <a:rPr lang="en-US" sz="1600" i="1" dirty="0"/>
                    <a:t> are the slope</a:t>
                  </a:r>
                  <a:r>
                    <a:rPr lang="en-US" sz="1600" i="1" baseline="0" dirty="0"/>
                    <a:t> </a:t>
                  </a:r>
                  <a:r>
                    <a:rPr lang="en-US" sz="1600" i="1" baseline="0"/>
                    <a:t>and intercept </a:t>
                  </a:r>
                  <a:r>
                    <a:rPr lang="en-US" sz="1600" i="1" baseline="0" dirty="0"/>
                    <a:t>based on the molecule's type.  </a:t>
                  </a:r>
                  <a:r>
                    <a:rPr lang="en-US" sz="1100" i="1" dirty="0">
                      <a:solidFill>
                        <a:schemeClr val="dk1"/>
                      </a:solidFill>
                      <a:effectLst/>
                      <a:latin typeface="+mn-lt"/>
                      <a:ea typeface="+mn-ea"/>
                      <a:cs typeface="+mn-cs"/>
                    </a:rPr>
                    <a:t>Madix</a:t>
                  </a:r>
                  <a:r>
                    <a:rPr lang="en-US" sz="1100" i="1" baseline="0" dirty="0">
                      <a:solidFill>
                        <a:schemeClr val="dk1"/>
                      </a:solidFill>
                      <a:effectLst/>
                      <a:latin typeface="+mn-lt"/>
                      <a:ea typeface="+mn-ea"/>
                      <a:cs typeface="+mn-cs"/>
                    </a:rPr>
                    <a:t> and Ko use 0.6/14 for the slope and 0.4 for the intercept.</a:t>
                  </a:r>
                  <a:endParaRPr lang="en-US" sz="1600" dirty="0">
                    <a:effectLst/>
                  </a:endParaRPr>
                </a:p>
              </p:txBody>
            </p:sp>
          </mc:Choice>
          <mc:Fallback xmlns="">
            <p:sp>
              <p:nvSpPr>
                <p:cNvPr id="331" name="TextBox 4">
                  <a:extLst>
                    <a:ext uri="{FF2B5EF4-FFF2-40B4-BE49-F238E27FC236}">
                      <a16:creationId xmlns:a16="http://schemas.microsoft.com/office/drawing/2014/main" id="{A0BB56DD-ECFF-4209-9E89-D5F2B9C8D96F}"/>
                    </a:ext>
                  </a:extLst>
                </p:cNvPr>
                <p:cNvSpPr txBox="1">
                  <a:spLocks noRot="1" noChangeAspect="1" noMove="1" noResize="1" noEditPoints="1" noAdjustHandles="1" noChangeArrowheads="1" noChangeShapeType="1" noTextEdit="1"/>
                </p:cNvSpPr>
                <p:nvPr/>
              </p:nvSpPr>
              <p:spPr>
                <a:xfrm>
                  <a:off x="1179823" y="16746974"/>
                  <a:ext cx="5943921" cy="1084046"/>
                </a:xfrm>
                <a:prstGeom prst="rect">
                  <a:avLst/>
                </a:prstGeom>
                <a:blipFill>
                  <a:blip r:embed="rId17"/>
                  <a:stretch>
                    <a:fillRect l="-615"/>
                  </a:stretch>
                </a:blipFill>
                <a:ln w="9525" cmpd="sng">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2" name="TextBox 3">
                  <a:extLst>
                    <a:ext uri="{FF2B5EF4-FFF2-40B4-BE49-F238E27FC236}">
                      <a16:creationId xmlns:a16="http://schemas.microsoft.com/office/drawing/2014/main" id="{9B2798E2-8B75-487D-B501-2A5D094C1830}"/>
                    </a:ext>
                  </a:extLst>
                </p:cNvPr>
                <p:cNvSpPr txBox="1"/>
                <p:nvPr/>
              </p:nvSpPr>
              <p:spPr>
                <a:xfrm>
                  <a:off x="3745691" y="15439654"/>
                  <a:ext cx="3308369" cy="8113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14:m>
                    <m:oMath xmlns:m="http://schemas.openxmlformats.org/officeDocument/2006/math">
                      <m:sSub>
                        <m:sSubPr>
                          <m:ctrlPr>
                            <a:rPr lang="en-US" sz="1600" i="1">
                              <a:solidFill>
                                <a:schemeClr val="tx2">
                                  <a:lumMod val="60000"/>
                                  <a:lumOff val="40000"/>
                                </a:schemeClr>
                              </a:solidFill>
                              <a:effectLst/>
                              <a:latin typeface="Cambria Math" panose="02040503050406030204" pitchFamily="18" charset="0"/>
                              <a:ea typeface="+mn-ea"/>
                              <a:cs typeface="+mn-cs"/>
                            </a:rPr>
                          </m:ctrlPr>
                        </m:sSubPr>
                        <m:e>
                          <m:r>
                            <a:rPr lang="en-US" sz="1600" b="0" i="1">
                              <a:solidFill>
                                <a:schemeClr val="tx2">
                                  <a:lumMod val="60000"/>
                                  <a:lumOff val="40000"/>
                                </a:schemeClr>
                              </a:solidFill>
                              <a:effectLst/>
                              <a:latin typeface="Cambria Math" panose="02040503050406030204" pitchFamily="18" charset="0"/>
                              <a:ea typeface="+mn-ea"/>
                              <a:cs typeface="+mn-cs"/>
                            </a:rPr>
                            <m:t>𝐺</m:t>
                          </m:r>
                        </m:e>
                        <m:sub>
                          <m:r>
                            <a:rPr lang="en-US" sz="1600" i="1">
                              <a:solidFill>
                                <a:schemeClr val="tx2">
                                  <a:lumMod val="60000"/>
                                  <a:lumOff val="40000"/>
                                </a:schemeClr>
                              </a:solidFill>
                              <a:effectLst/>
                              <a:latin typeface="Cambria Math" panose="02040503050406030204" pitchFamily="18" charset="0"/>
                              <a:ea typeface="+mn-ea"/>
                              <a:cs typeface="+mn-cs"/>
                            </a:rPr>
                            <m:t>𝑀𝑆</m:t>
                          </m:r>
                        </m:sub>
                      </m:sSub>
                      <m:d>
                        <m:dPr>
                          <m:ctrlPr>
                            <a:rPr lang="en-US" sz="1600" i="1">
                              <a:solidFill>
                                <a:schemeClr val="tx2">
                                  <a:lumMod val="60000"/>
                                  <a:lumOff val="40000"/>
                                </a:schemeClr>
                              </a:solidFill>
                              <a:effectLst/>
                              <a:latin typeface="Cambria Math" panose="02040503050406030204" pitchFamily="18" charset="0"/>
                              <a:ea typeface="+mn-ea"/>
                              <a:cs typeface="+mn-cs"/>
                            </a:rPr>
                          </m:ctrlPr>
                        </m:dPr>
                        <m:e>
                          <m:r>
                            <a:rPr lang="en-US" sz="1600" i="1">
                              <a:solidFill>
                                <a:schemeClr val="tx2">
                                  <a:lumMod val="60000"/>
                                  <a:lumOff val="40000"/>
                                </a:schemeClr>
                              </a:solidFill>
                              <a:effectLst/>
                              <a:latin typeface="Cambria Math" panose="02040503050406030204" pitchFamily="18" charset="0"/>
                              <a:ea typeface="+mn-ea"/>
                              <a:cs typeface="+mn-cs"/>
                            </a:rPr>
                            <m:t>𝑚</m:t>
                          </m:r>
                        </m:e>
                      </m:d>
                      <m:r>
                        <a:rPr lang="en-US" sz="1600" b="0" i="1">
                          <a:solidFill>
                            <a:schemeClr val="dk1"/>
                          </a:solidFill>
                          <a:effectLst/>
                          <a:latin typeface="Cambria Math" panose="02040503050406030204" pitchFamily="18" charset="0"/>
                          <a:ea typeface="+mn-ea"/>
                          <a:cs typeface="+mn-cs"/>
                        </a:rPr>
                        <m:t>= </m:t>
                      </m:r>
                      <m:sSup>
                        <m:sSupPr>
                          <m:ctrlPr>
                            <a:rPr lang="en-US" sz="1600" b="0" i="1">
                              <a:solidFill>
                                <a:schemeClr val="dk1"/>
                              </a:solidFill>
                              <a:effectLst/>
                              <a:latin typeface="Cambria Math" panose="02040503050406030204" pitchFamily="18" charset="0"/>
                              <a:ea typeface="+mn-ea"/>
                              <a:cs typeface="+mn-cs"/>
                            </a:rPr>
                          </m:ctrlPr>
                        </m:sSupPr>
                        <m:e>
                          <m:r>
                            <a:rPr lang="en-US" sz="1600" b="0" i="1">
                              <a:solidFill>
                                <a:schemeClr val="dk1"/>
                              </a:solidFill>
                              <a:effectLst/>
                              <a:latin typeface="Cambria Math" panose="02040503050406030204" pitchFamily="18" charset="0"/>
                              <a:ea typeface="+mn-ea"/>
                              <a:cs typeface="+mn-cs"/>
                            </a:rPr>
                            <m:t>(</m:t>
                          </m:r>
                          <m:f>
                            <m:fPr>
                              <m:type m:val="lin"/>
                              <m:ctrlPr>
                                <a:rPr lang="en-US" sz="1600" b="0" i="1">
                                  <a:solidFill>
                                    <a:schemeClr val="dk1"/>
                                  </a:solidFill>
                                  <a:effectLst/>
                                  <a:latin typeface="Cambria Math" panose="02040503050406030204" pitchFamily="18" charset="0"/>
                                  <a:ea typeface="+mn-ea"/>
                                  <a:cs typeface="+mn-cs"/>
                                </a:rPr>
                              </m:ctrlPr>
                            </m:fPr>
                            <m:num>
                              <m:r>
                                <a:rPr lang="en-US" sz="1600" b="0" i="1">
                                  <a:solidFill>
                                    <a:schemeClr val="dk1"/>
                                  </a:solidFill>
                                  <a:effectLst/>
                                  <a:latin typeface="Cambria Math" panose="02040503050406030204" pitchFamily="18" charset="0"/>
                                  <a:ea typeface="+mn-ea"/>
                                  <a:cs typeface="+mn-cs"/>
                                </a:rPr>
                                <m:t>28</m:t>
                              </m:r>
                            </m:num>
                            <m:den>
                              <m:r>
                                <a:rPr lang="en-US" sz="1600" b="0" i="1">
                                  <a:solidFill>
                                    <a:schemeClr val="dk1"/>
                                  </a:solidFill>
                                  <a:effectLst/>
                                  <a:latin typeface="Cambria Math" panose="02040503050406030204" pitchFamily="18" charset="0"/>
                                  <a:ea typeface="+mn-ea"/>
                                  <a:cs typeface="+mn-cs"/>
                                </a:rPr>
                                <m:t>𝑚</m:t>
                              </m:r>
                            </m:den>
                          </m:f>
                          <m:r>
                            <a:rPr lang="en-US" sz="1600" b="0" i="1">
                              <a:solidFill>
                                <a:schemeClr val="dk1"/>
                              </a:solidFill>
                              <a:effectLst/>
                              <a:latin typeface="Cambria Math" panose="02040503050406030204" pitchFamily="18" charset="0"/>
                              <a:ea typeface="+mn-ea"/>
                              <a:cs typeface="+mn-cs"/>
                            </a:rPr>
                            <m:t>)</m:t>
                          </m:r>
                        </m:e>
                        <m:sup>
                          <m:f>
                            <m:fPr>
                              <m:ctrlPr>
                                <a:rPr lang="en-US" sz="1600" b="0" i="1">
                                  <a:solidFill>
                                    <a:schemeClr val="dk1"/>
                                  </a:solidFill>
                                  <a:effectLst/>
                                  <a:latin typeface="Cambria Math" panose="02040503050406030204" pitchFamily="18" charset="0"/>
                                  <a:ea typeface="+mn-ea"/>
                                  <a:cs typeface="+mn-cs"/>
                                </a:rPr>
                              </m:ctrlPr>
                            </m:fPr>
                            <m:num>
                              <m:r>
                                <a:rPr lang="en-US" sz="1600" b="0" i="1">
                                  <a:solidFill>
                                    <a:schemeClr val="dk1"/>
                                  </a:solidFill>
                                  <a:effectLst/>
                                  <a:latin typeface="Cambria Math" panose="02040503050406030204" pitchFamily="18" charset="0"/>
                                  <a:ea typeface="+mn-ea"/>
                                  <a:cs typeface="+mn-cs"/>
                                </a:rPr>
                                <m:t>1</m:t>
                              </m:r>
                            </m:num>
                            <m:den>
                              <m:r>
                                <a:rPr lang="en-US" sz="1600" b="0" i="1">
                                  <a:solidFill>
                                    <a:schemeClr val="dk1"/>
                                  </a:solidFill>
                                  <a:effectLst/>
                                  <a:latin typeface="Cambria Math" panose="02040503050406030204" pitchFamily="18" charset="0"/>
                                  <a:ea typeface="+mn-ea"/>
                                  <a:cs typeface="+mn-cs"/>
                                </a:rPr>
                                <m:t>2</m:t>
                              </m:r>
                            </m:den>
                          </m:f>
                        </m:sup>
                      </m:sSup>
                    </m:oMath>
                  </a14:m>
                  <a:r>
                    <a:rPr lang="en-US" sz="1600" i="1" baseline="0" dirty="0"/>
                    <a:t> </a:t>
                  </a:r>
                  <a:endParaRPr lang="en-US" sz="1600" i="1" dirty="0"/>
                </a:p>
              </p:txBody>
            </p:sp>
          </mc:Choice>
          <mc:Fallback xmlns="">
            <p:sp>
              <p:nvSpPr>
                <p:cNvPr id="332" name="TextBox 3">
                  <a:extLst>
                    <a:ext uri="{FF2B5EF4-FFF2-40B4-BE49-F238E27FC236}">
                      <a16:creationId xmlns:a16="http://schemas.microsoft.com/office/drawing/2014/main" id="{9B2798E2-8B75-487D-B501-2A5D094C1830}"/>
                    </a:ext>
                  </a:extLst>
                </p:cNvPr>
                <p:cNvSpPr txBox="1">
                  <a:spLocks noRot="1" noChangeAspect="1" noMove="1" noResize="1" noEditPoints="1" noAdjustHandles="1" noChangeArrowheads="1" noChangeShapeType="1" noTextEdit="1"/>
                </p:cNvSpPr>
                <p:nvPr/>
              </p:nvSpPr>
              <p:spPr>
                <a:xfrm>
                  <a:off x="3745691" y="15439654"/>
                  <a:ext cx="3308369" cy="811307"/>
                </a:xfrm>
                <a:prstGeom prst="rect">
                  <a:avLst/>
                </a:prstGeom>
                <a:blipFill>
                  <a:blip r:embed="rId18"/>
                  <a:stretch>
                    <a:fillRect t="-31579" b="-21805"/>
                  </a:stretch>
                </a:blipFill>
                <a:ln w="9525" cmpd="sng">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3" name="TextBox 2">
                  <a:extLst>
                    <a:ext uri="{FF2B5EF4-FFF2-40B4-BE49-F238E27FC236}">
                      <a16:creationId xmlns:a16="http://schemas.microsoft.com/office/drawing/2014/main" id="{4C94DDB0-1689-4BA5-840E-2341011D3BB2}"/>
                    </a:ext>
                  </a:extLst>
                </p:cNvPr>
                <p:cNvSpPr txBox="1"/>
                <p:nvPr/>
              </p:nvSpPr>
              <p:spPr>
                <a:xfrm>
                  <a:off x="3774720" y="15911932"/>
                  <a:ext cx="3245624" cy="99492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14:m>
                    <m:oMath xmlns:m="http://schemas.openxmlformats.org/officeDocument/2006/math">
                      <m:sSub>
                        <m:sSubPr>
                          <m:ctrlPr>
                            <a:rPr lang="en-US" sz="1600" i="1" smtClean="0">
                              <a:solidFill>
                                <a:schemeClr val="accent3">
                                  <a:lumMod val="75000"/>
                                </a:schemeClr>
                              </a:solidFill>
                              <a:effectLst/>
                              <a:latin typeface="Cambria Math" panose="02040503050406030204" pitchFamily="18" charset="0"/>
                              <a:ea typeface="+mn-ea"/>
                              <a:cs typeface="+mn-cs"/>
                            </a:rPr>
                          </m:ctrlPr>
                        </m:sSubPr>
                        <m:e>
                          <m:r>
                            <a:rPr lang="en-US" sz="1600" i="1">
                              <a:solidFill>
                                <a:schemeClr val="accent3">
                                  <a:lumMod val="75000"/>
                                </a:schemeClr>
                              </a:solidFill>
                              <a:effectLst/>
                              <a:latin typeface="Cambria Math" panose="02040503050406030204" pitchFamily="18" charset="0"/>
                              <a:ea typeface="+mn-ea"/>
                              <a:cs typeface="+mn-cs"/>
                            </a:rPr>
                            <m:t>𝑇</m:t>
                          </m:r>
                        </m:e>
                        <m:sub>
                          <m:r>
                            <a:rPr lang="en-US" sz="1600" i="1">
                              <a:solidFill>
                                <a:schemeClr val="accent3">
                                  <a:lumMod val="75000"/>
                                </a:schemeClr>
                              </a:solidFill>
                              <a:effectLst/>
                              <a:latin typeface="Cambria Math" panose="02040503050406030204" pitchFamily="18" charset="0"/>
                              <a:ea typeface="+mn-ea"/>
                              <a:cs typeface="+mn-cs"/>
                            </a:rPr>
                            <m:t>𝑀𝑆</m:t>
                          </m:r>
                        </m:sub>
                      </m:sSub>
                      <m:d>
                        <m:dPr>
                          <m:ctrlPr>
                            <a:rPr lang="en-US" sz="1600" i="1">
                              <a:solidFill>
                                <a:schemeClr val="accent3">
                                  <a:lumMod val="75000"/>
                                </a:schemeClr>
                              </a:solidFill>
                              <a:effectLst/>
                              <a:latin typeface="Cambria Math" panose="02040503050406030204" pitchFamily="18" charset="0"/>
                              <a:ea typeface="+mn-ea"/>
                              <a:cs typeface="+mn-cs"/>
                            </a:rPr>
                          </m:ctrlPr>
                        </m:dPr>
                        <m:e>
                          <m:r>
                            <a:rPr lang="en-US" sz="1600" i="1">
                              <a:solidFill>
                                <a:schemeClr val="accent3">
                                  <a:lumMod val="75000"/>
                                </a:schemeClr>
                              </a:solidFill>
                              <a:effectLst/>
                              <a:latin typeface="Cambria Math" panose="02040503050406030204" pitchFamily="18" charset="0"/>
                              <a:ea typeface="+mn-ea"/>
                              <a:cs typeface="+mn-cs"/>
                            </a:rPr>
                            <m:t>𝑚</m:t>
                          </m:r>
                        </m:e>
                      </m:d>
                      <m:r>
                        <a:rPr lang="en-US" sz="1600" b="0" i="0">
                          <a:solidFill>
                            <a:schemeClr val="dk1"/>
                          </a:solidFill>
                          <a:effectLst/>
                          <a:latin typeface="Cambria Math" panose="02040503050406030204" pitchFamily="18" charset="0"/>
                          <a:ea typeface="+mn-ea"/>
                          <a:cs typeface="+mn-cs"/>
                        </a:rPr>
                        <m:t>= </m:t>
                      </m:r>
                      <m:d>
                        <m:dPr>
                          <m:begChr m:val="{"/>
                          <m:endChr m:val=""/>
                          <m:ctrlPr>
                            <a:rPr lang="en-US" sz="1600" b="0" i="1">
                              <a:solidFill>
                                <a:schemeClr val="dk1"/>
                              </a:solidFill>
                              <a:effectLst/>
                              <a:latin typeface="Cambria Math" panose="02040503050406030204" pitchFamily="18" charset="0"/>
                              <a:ea typeface="+mn-ea"/>
                              <a:cs typeface="+mn-cs"/>
                            </a:rPr>
                          </m:ctrlPr>
                        </m:dPr>
                        <m:e>
                          <m:eqArr>
                            <m:eqArrPr>
                              <m:ctrlPr>
                                <a:rPr lang="en-US" sz="1600" b="0" i="1">
                                  <a:solidFill>
                                    <a:schemeClr val="dk1"/>
                                  </a:solidFill>
                                  <a:effectLst/>
                                  <a:latin typeface="Cambria Math" panose="02040503050406030204" pitchFamily="18" charset="0"/>
                                  <a:ea typeface="+mn-ea"/>
                                  <a:cs typeface="+mn-cs"/>
                                </a:rPr>
                              </m:ctrlPr>
                            </m:eqArrPr>
                            <m:e>
                              <m:sSup>
                                <m:sSupPr>
                                  <m:ctrlPr>
                                    <a:rPr lang="en-US" sz="1600" b="0" i="1">
                                      <a:solidFill>
                                        <a:schemeClr val="dk1"/>
                                      </a:solidFill>
                                      <a:effectLst/>
                                      <a:latin typeface="Cambria Math" panose="02040503050406030204" pitchFamily="18" charset="0"/>
                                      <a:ea typeface="+mn-ea"/>
                                      <a:cs typeface="+mn-cs"/>
                                    </a:rPr>
                                  </m:ctrlPr>
                                </m:sSupPr>
                                <m:e>
                                  <m:r>
                                    <a:rPr lang="en-US" sz="1600" b="0" i="1">
                                      <a:solidFill>
                                        <a:schemeClr val="dk1"/>
                                      </a:solidFill>
                                      <a:effectLst/>
                                      <a:latin typeface="Cambria Math" panose="02040503050406030204" pitchFamily="18" charset="0"/>
                                      <a:ea typeface="+mn-ea"/>
                                      <a:cs typeface="+mn-cs"/>
                                    </a:rPr>
                                    <m:t>10</m:t>
                                  </m:r>
                                </m:e>
                                <m:sup>
                                  <m:r>
                                    <a:rPr lang="en-US" sz="1600" b="0" i="1">
                                      <a:solidFill>
                                        <a:schemeClr val="dk1"/>
                                      </a:solidFill>
                                      <a:effectLst/>
                                      <a:latin typeface="Cambria Math" panose="02040503050406030204" pitchFamily="18" charset="0"/>
                                      <a:ea typeface="+mn-ea"/>
                                      <a:cs typeface="+mn-cs"/>
                                    </a:rPr>
                                    <m:t>(30−</m:t>
                                  </m:r>
                                  <m:f>
                                    <m:fPr>
                                      <m:ctrlPr>
                                        <a:rPr lang="en-US" sz="1600" b="0" i="1">
                                          <a:solidFill>
                                            <a:schemeClr val="dk1"/>
                                          </a:solidFill>
                                          <a:effectLst/>
                                          <a:latin typeface="Cambria Math" panose="02040503050406030204" pitchFamily="18" charset="0"/>
                                          <a:ea typeface="+mn-ea"/>
                                          <a:cs typeface="+mn-cs"/>
                                        </a:rPr>
                                      </m:ctrlPr>
                                    </m:fPr>
                                    <m:num>
                                      <m:r>
                                        <a:rPr lang="en-US" sz="1600" b="0" i="1">
                                          <a:solidFill>
                                            <a:schemeClr val="dk1"/>
                                          </a:solidFill>
                                          <a:effectLst/>
                                          <a:latin typeface="Cambria Math" panose="02040503050406030204" pitchFamily="18" charset="0"/>
                                          <a:ea typeface="+mn-ea"/>
                                          <a:cs typeface="+mn-cs"/>
                                        </a:rPr>
                                        <m:t>𝑚</m:t>
                                      </m:r>
                                    </m:num>
                                    <m:den>
                                      <m:r>
                                        <a:rPr lang="en-US" sz="1600" b="0" i="1">
                                          <a:solidFill>
                                            <a:schemeClr val="dk1"/>
                                          </a:solidFill>
                                          <a:effectLst/>
                                          <a:latin typeface="Cambria Math" panose="02040503050406030204" pitchFamily="18" charset="0"/>
                                          <a:ea typeface="+mn-ea"/>
                                          <a:cs typeface="+mn-cs"/>
                                        </a:rPr>
                                        <m:t>1</m:t>
                                      </m:r>
                                      <m:r>
                                        <a:rPr lang="en-US" sz="1600" b="0" i="1" smtClean="0">
                                          <a:solidFill>
                                            <a:schemeClr val="dk1"/>
                                          </a:solidFill>
                                          <a:effectLst/>
                                          <a:latin typeface="Cambria Math" panose="02040503050406030204" pitchFamily="18" charset="0"/>
                                          <a:ea typeface="+mn-ea"/>
                                          <a:cs typeface="+mn-cs"/>
                                        </a:rPr>
                                        <m:t>5</m:t>
                                      </m:r>
                                      <m:r>
                                        <a:rPr lang="en-US" sz="1600" b="0" i="1">
                                          <a:solidFill>
                                            <a:schemeClr val="dk1"/>
                                          </a:solidFill>
                                          <a:effectLst/>
                                          <a:latin typeface="Cambria Math" panose="02040503050406030204" pitchFamily="18" charset="0"/>
                                          <a:ea typeface="+mn-ea"/>
                                          <a:cs typeface="+mn-cs"/>
                                        </a:rPr>
                                        <m:t>5</m:t>
                                      </m:r>
                                    </m:den>
                                  </m:f>
                                  <m:r>
                                    <a:rPr lang="en-US" sz="1600" b="0" i="1">
                                      <a:solidFill>
                                        <a:schemeClr val="dk1"/>
                                      </a:solidFill>
                                      <a:effectLst/>
                                      <a:latin typeface="Cambria Math" panose="02040503050406030204" pitchFamily="18" charset="0"/>
                                      <a:ea typeface="+mn-ea"/>
                                      <a:cs typeface="+mn-cs"/>
                                    </a:rPr>
                                    <m:t>)</m:t>
                                  </m:r>
                                </m:sup>
                              </m:sSup>
                              <m:r>
                                <a:rPr lang="en-US" sz="1600" b="0" i="1">
                                  <a:solidFill>
                                    <a:schemeClr val="dk1"/>
                                  </a:solidFill>
                                  <a:effectLst/>
                                  <a:latin typeface="Cambria Math" panose="02040503050406030204" pitchFamily="18" charset="0"/>
                                  <a:ea typeface="+mn-ea"/>
                                  <a:cs typeface="+mn-cs"/>
                                </a:rPr>
                                <m:t>     </m:t>
                              </m:r>
                              <m:r>
                                <a:rPr lang="en-US" sz="1600" b="0" i="1">
                                  <a:solidFill>
                                    <a:schemeClr val="dk1"/>
                                  </a:solidFill>
                                  <a:effectLst/>
                                  <a:latin typeface="Cambria Math" panose="02040503050406030204" pitchFamily="18" charset="0"/>
                                  <a:ea typeface="+mn-ea"/>
                                  <a:cs typeface="+mn-cs"/>
                                </a:rPr>
                                <m:t>𝑚</m:t>
                              </m:r>
                              <m:r>
                                <a:rPr lang="en-US" sz="1600" b="0" i="1">
                                  <a:solidFill>
                                    <a:schemeClr val="dk1"/>
                                  </a:solidFill>
                                  <a:effectLst/>
                                  <a:latin typeface="Cambria Math" panose="02040503050406030204" pitchFamily="18" charset="0"/>
                                  <a:ea typeface="+mn-ea"/>
                                  <a:cs typeface="+mn-cs"/>
                                </a:rPr>
                                <m:t>&gt;30</m:t>
                              </m:r>
                            </m:e>
                            <m:e>
                              <m:r>
                                <a:rPr lang="en-US" sz="1600" b="0" i="1">
                                  <a:solidFill>
                                    <a:schemeClr val="dk1"/>
                                  </a:solidFill>
                                  <a:effectLst/>
                                  <a:latin typeface="Cambria Math" panose="02040503050406030204" pitchFamily="18" charset="0"/>
                                  <a:ea typeface="+mn-ea"/>
                                  <a:cs typeface="+mn-cs"/>
                                </a:rPr>
                                <m:t>1                      </m:t>
                              </m:r>
                              <m:r>
                                <a:rPr lang="en-US" sz="1600" b="0" i="1">
                                  <a:solidFill>
                                    <a:schemeClr val="dk1"/>
                                  </a:solidFill>
                                  <a:effectLst/>
                                  <a:latin typeface="Cambria Math" panose="02040503050406030204" pitchFamily="18" charset="0"/>
                                  <a:ea typeface="+mn-ea"/>
                                  <a:cs typeface="+mn-cs"/>
                                </a:rPr>
                                <m:t>𝑚</m:t>
                              </m:r>
                              <m:r>
                                <a:rPr lang="en-US" sz="1600" b="0" i="1">
                                  <a:solidFill>
                                    <a:schemeClr val="dk1"/>
                                  </a:solidFill>
                                  <a:effectLst/>
                                  <a:latin typeface="Cambria Math" panose="02040503050406030204" pitchFamily="18" charset="0"/>
                                  <a:ea typeface="Cambria Math" panose="02040503050406030204" pitchFamily="18" charset="0"/>
                                  <a:cs typeface="+mn-cs"/>
                                </a:rPr>
                                <m:t>≤</m:t>
                              </m:r>
                              <m:r>
                                <a:rPr lang="en-US" sz="1600" b="0" i="1">
                                  <a:solidFill>
                                    <a:schemeClr val="dk1"/>
                                  </a:solidFill>
                                  <a:effectLst/>
                                  <a:latin typeface="Cambria Math" panose="02040503050406030204" pitchFamily="18" charset="0"/>
                                  <a:ea typeface="+mn-ea"/>
                                  <a:cs typeface="+mn-cs"/>
                                </a:rPr>
                                <m:t>30</m:t>
                              </m:r>
                            </m:e>
                          </m:eqArr>
                        </m:e>
                      </m:d>
                    </m:oMath>
                  </a14:m>
                  <a:r>
                    <a:rPr lang="en-US" sz="1600" i="1" baseline="0" dirty="0"/>
                    <a:t> </a:t>
                  </a:r>
                  <a:endParaRPr lang="en-US" sz="1600" i="1" dirty="0"/>
                </a:p>
              </p:txBody>
            </p:sp>
          </mc:Choice>
          <mc:Fallback xmlns="">
            <p:sp>
              <p:nvSpPr>
                <p:cNvPr id="333" name="TextBox 2">
                  <a:extLst>
                    <a:ext uri="{FF2B5EF4-FFF2-40B4-BE49-F238E27FC236}">
                      <a16:creationId xmlns:a16="http://schemas.microsoft.com/office/drawing/2014/main" id="{4C94DDB0-1689-4BA5-840E-2341011D3BB2}"/>
                    </a:ext>
                  </a:extLst>
                </p:cNvPr>
                <p:cNvSpPr txBox="1">
                  <a:spLocks noRot="1" noChangeAspect="1" noMove="1" noResize="1" noEditPoints="1" noAdjustHandles="1" noChangeArrowheads="1" noChangeShapeType="1" noTextEdit="1"/>
                </p:cNvSpPr>
                <p:nvPr/>
              </p:nvSpPr>
              <p:spPr>
                <a:xfrm>
                  <a:off x="3774720" y="15911932"/>
                  <a:ext cx="3245624" cy="994923"/>
                </a:xfrm>
                <a:prstGeom prst="rect">
                  <a:avLst/>
                </a:prstGeom>
                <a:blipFill>
                  <a:blip r:embed="rId19"/>
                  <a:stretch>
                    <a:fillRect/>
                  </a:stretch>
                </a:blipFill>
                <a:ln w="9525" cmpd="sng">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4" name="TextBox 4">
                  <a:extLst>
                    <a:ext uri="{FF2B5EF4-FFF2-40B4-BE49-F238E27FC236}">
                      <a16:creationId xmlns:a16="http://schemas.microsoft.com/office/drawing/2014/main" id="{43892577-4D31-439F-9CF2-89A7A34EB01C}"/>
                    </a:ext>
                  </a:extLst>
                </p:cNvPr>
                <p:cNvSpPr txBox="1"/>
                <p:nvPr/>
              </p:nvSpPr>
              <p:spPr>
                <a:xfrm>
                  <a:off x="1264342" y="15479959"/>
                  <a:ext cx="2638167" cy="10840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14:m>
                    <m:oMath xmlns:m="http://schemas.openxmlformats.org/officeDocument/2006/math">
                      <m:sSub>
                        <m:sSubPr>
                          <m:ctrlPr>
                            <a:rPr lang="en-US" sz="1600" i="1">
                              <a:solidFill>
                                <a:schemeClr val="accent2">
                                  <a:lumMod val="75000"/>
                                </a:schemeClr>
                              </a:solidFill>
                              <a:latin typeface="Cambria Math" panose="02040503050406030204" pitchFamily="18" charset="0"/>
                            </a:rPr>
                          </m:ctrlPr>
                        </m:sSubPr>
                        <m:e>
                          <m:r>
                            <a:rPr lang="en-US" sz="1600" i="1">
                              <a:solidFill>
                                <a:schemeClr val="accent2">
                                  <a:lumMod val="75000"/>
                                </a:schemeClr>
                              </a:solidFill>
                              <a:latin typeface="Cambria Math" panose="02040503050406030204" pitchFamily="18" charset="0"/>
                            </a:rPr>
                            <m:t>𝐹</m:t>
                          </m:r>
                        </m:e>
                        <m:sub>
                          <m:r>
                            <a:rPr lang="en-US" sz="1600" i="1">
                              <a:solidFill>
                                <a:schemeClr val="accent2">
                                  <a:lumMod val="75000"/>
                                </a:schemeClr>
                              </a:solidFill>
                              <a:latin typeface="Cambria Math" panose="02040503050406030204" pitchFamily="18" charset="0"/>
                            </a:rPr>
                            <m:t>𝑠</m:t>
                          </m:r>
                          <m:r>
                            <a:rPr lang="en-US" sz="1600" i="1">
                              <a:solidFill>
                                <a:schemeClr val="accent2">
                                  <a:lumMod val="75000"/>
                                </a:schemeClr>
                              </a:solidFill>
                              <a:latin typeface="Cambria Math" panose="02040503050406030204" pitchFamily="18" charset="0"/>
                            </a:rPr>
                            <m:t>,</m:t>
                          </m:r>
                          <m:r>
                            <a:rPr lang="en-US" sz="1600" i="1">
                              <a:solidFill>
                                <a:schemeClr val="accent2">
                                  <a:lumMod val="75000"/>
                                </a:schemeClr>
                              </a:solidFill>
                              <a:latin typeface="Cambria Math" panose="02040503050406030204" pitchFamily="18" charset="0"/>
                            </a:rPr>
                            <m:t>𝑚</m:t>
                          </m:r>
                        </m:sub>
                      </m:sSub>
                    </m:oMath>
                  </a14:m>
                  <a:r>
                    <a:rPr lang="en-US" sz="1600" dirty="0"/>
                    <a:t> is the frequency of incidence for a specific compound and </a:t>
                  </a:r>
                  <a:r>
                    <a:rPr lang="en-US" sz="1600" kern="0" dirty="0">
                      <a:solidFill>
                        <a:prstClr val="black"/>
                      </a:solidFill>
                    </a:rPr>
                    <a:t>mass fragment</a:t>
                  </a:r>
                  <a:r>
                    <a:rPr lang="en-US" sz="1600" dirty="0"/>
                    <a:t> m/z ratio.</a:t>
                  </a:r>
                  <a:endParaRPr lang="en-US" sz="1600" dirty="0">
                    <a:effectLst/>
                  </a:endParaRPr>
                </a:p>
              </p:txBody>
            </p:sp>
          </mc:Choice>
          <mc:Fallback xmlns="">
            <p:sp>
              <p:nvSpPr>
                <p:cNvPr id="334" name="TextBox 4">
                  <a:extLst>
                    <a:ext uri="{FF2B5EF4-FFF2-40B4-BE49-F238E27FC236}">
                      <a16:creationId xmlns:a16="http://schemas.microsoft.com/office/drawing/2014/main" id="{43892577-4D31-439F-9CF2-89A7A34EB01C}"/>
                    </a:ext>
                  </a:extLst>
                </p:cNvPr>
                <p:cNvSpPr txBox="1">
                  <a:spLocks noRot="1" noChangeAspect="1" noMove="1" noResize="1" noEditPoints="1" noAdjustHandles="1" noChangeArrowheads="1" noChangeShapeType="1" noTextEdit="1"/>
                </p:cNvSpPr>
                <p:nvPr/>
              </p:nvSpPr>
              <p:spPr>
                <a:xfrm>
                  <a:off x="1264342" y="15479959"/>
                  <a:ext cx="2638167" cy="1084046"/>
                </a:xfrm>
                <a:prstGeom prst="rect">
                  <a:avLst/>
                </a:prstGeom>
                <a:blipFill>
                  <a:blip r:embed="rId20"/>
                  <a:stretch>
                    <a:fillRect l="-1389" t="-1124" b="-6742"/>
                  </a:stretch>
                </a:blipFill>
                <a:ln w="9525" cmpd="sng">
                  <a:noFill/>
                </a:ln>
              </p:spPr>
              <p:txBody>
                <a:bodyPr/>
                <a:lstStyle/>
                <a:p>
                  <a:r>
                    <a:rPr lang="en-US">
                      <a:noFill/>
                    </a:rPr>
                    <a:t> </a:t>
                  </a:r>
                </a:p>
              </p:txBody>
            </p:sp>
          </mc:Fallback>
        </mc:AlternateContent>
      </p:grpSp>
      <p:sp>
        <p:nvSpPr>
          <p:cNvPr id="335" name="Arrow: Down 334">
            <a:extLst>
              <a:ext uri="{FF2B5EF4-FFF2-40B4-BE49-F238E27FC236}">
                <a16:creationId xmlns:a16="http://schemas.microsoft.com/office/drawing/2014/main" id="{902CB504-1ACA-4788-BACB-3F4114754242}"/>
              </a:ext>
            </a:extLst>
          </p:cNvPr>
          <p:cNvSpPr/>
          <p:nvPr/>
        </p:nvSpPr>
        <p:spPr>
          <a:xfrm rot="10800000">
            <a:off x="9916680" y="9387386"/>
            <a:ext cx="457200" cy="47188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Arrow: Down 335">
            <a:extLst>
              <a:ext uri="{FF2B5EF4-FFF2-40B4-BE49-F238E27FC236}">
                <a16:creationId xmlns:a16="http://schemas.microsoft.com/office/drawing/2014/main" id="{E7D032E8-6156-4F0C-B133-BE70945E0007}"/>
              </a:ext>
            </a:extLst>
          </p:cNvPr>
          <p:cNvSpPr/>
          <p:nvPr/>
        </p:nvSpPr>
        <p:spPr>
          <a:xfrm rot="10800000">
            <a:off x="15848953" y="9322835"/>
            <a:ext cx="457200" cy="694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TextBox 339">
            <a:extLst>
              <a:ext uri="{FF2B5EF4-FFF2-40B4-BE49-F238E27FC236}">
                <a16:creationId xmlns:a16="http://schemas.microsoft.com/office/drawing/2014/main" id="{11C40637-5CB5-4174-882C-EFB95C4359BF}"/>
              </a:ext>
            </a:extLst>
          </p:cNvPr>
          <p:cNvSpPr txBox="1"/>
          <p:nvPr/>
        </p:nvSpPr>
        <p:spPr>
          <a:xfrm>
            <a:off x="11522455" y="10083137"/>
            <a:ext cx="3241077" cy="707886"/>
          </a:xfrm>
          <a:prstGeom prst="rect">
            <a:avLst/>
          </a:prstGeom>
          <a:noFill/>
        </p:spPr>
        <p:txBody>
          <a:bodyPr wrap="square" rtlCol="0">
            <a:spAutoFit/>
          </a:bodyPr>
          <a:lstStyle/>
          <a:p>
            <a:r>
              <a:rPr lang="en-US" sz="4000" b="1" dirty="0"/>
              <a:t>Raw Data</a:t>
            </a:r>
          </a:p>
        </p:txBody>
      </p:sp>
      <p:sp>
        <p:nvSpPr>
          <p:cNvPr id="341" name="Rectangle 340">
            <a:extLst>
              <a:ext uri="{FF2B5EF4-FFF2-40B4-BE49-F238E27FC236}">
                <a16:creationId xmlns:a16="http://schemas.microsoft.com/office/drawing/2014/main" id="{9DA65958-1AAE-4EF2-8193-3719BE2E5470}"/>
              </a:ext>
            </a:extLst>
          </p:cNvPr>
          <p:cNvSpPr/>
          <p:nvPr/>
        </p:nvSpPr>
        <p:spPr>
          <a:xfrm>
            <a:off x="9892483" y="14177199"/>
            <a:ext cx="6743700" cy="33938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16AED4A7-7AD6-4DAF-B81D-714294945717}"/>
              </a:ext>
            </a:extLst>
          </p:cNvPr>
          <p:cNvSpPr/>
          <p:nvPr/>
        </p:nvSpPr>
        <p:spPr>
          <a:xfrm>
            <a:off x="3736340" y="12673598"/>
            <a:ext cx="5078121"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Calibri" panose="020F0502020204030204" pitchFamily="34" charset="0"/>
              </a:rPr>
              <a:t>Mass Spectrometry Reference Spectrum of Ethanol</a:t>
            </a:r>
            <a:endParaRPr lang="en-US" dirty="0"/>
          </a:p>
        </p:txBody>
      </p:sp>
      <p:sp>
        <p:nvSpPr>
          <p:cNvPr id="344" name="TextBox 343">
            <a:extLst>
              <a:ext uri="{FF2B5EF4-FFF2-40B4-BE49-F238E27FC236}">
                <a16:creationId xmlns:a16="http://schemas.microsoft.com/office/drawing/2014/main" id="{E23321B3-86D0-4A01-A152-7F5C46A2CF6D}"/>
              </a:ext>
            </a:extLst>
          </p:cNvPr>
          <p:cNvSpPr txBox="1"/>
          <p:nvPr/>
        </p:nvSpPr>
        <p:spPr>
          <a:xfrm>
            <a:off x="363568" y="9710780"/>
            <a:ext cx="2892697" cy="3693319"/>
          </a:xfrm>
          <a:prstGeom prst="rect">
            <a:avLst/>
          </a:prstGeom>
          <a:noFill/>
        </p:spPr>
        <p:txBody>
          <a:bodyPr wrap="square" rtlCol="0">
            <a:spAutoFit/>
          </a:bodyPr>
          <a:lstStyle/>
          <a:p>
            <a:r>
              <a:rPr lang="en-US" dirty="0"/>
              <a:t>Mass Spectrometry can be used to determine relative concentrations of molecular species using fragmentation patterns (right). There is a need for software that can resolve signals that overlap when multiple molecules are present (below). </a:t>
            </a:r>
          </a:p>
          <a:p>
            <a:pPr algn="just"/>
            <a:r>
              <a:rPr lang="en-US" dirty="0"/>
              <a:t>MSRESOLVE-SG uses matrix solving techniques, including Sequential Linear</a:t>
            </a:r>
          </a:p>
          <a:p>
            <a:pPr algn="just"/>
            <a:r>
              <a:rPr lang="en-US" dirty="0"/>
              <a:t> Subtraction (SLS).</a:t>
            </a:r>
          </a:p>
        </p:txBody>
      </p:sp>
      <p:sp>
        <p:nvSpPr>
          <p:cNvPr id="346" name="Arrow: Down 345">
            <a:extLst>
              <a:ext uri="{FF2B5EF4-FFF2-40B4-BE49-F238E27FC236}">
                <a16:creationId xmlns:a16="http://schemas.microsoft.com/office/drawing/2014/main" id="{58CB94D4-17D6-4E06-B02E-662797F84C32}"/>
              </a:ext>
            </a:extLst>
          </p:cNvPr>
          <p:cNvSpPr/>
          <p:nvPr/>
        </p:nvSpPr>
        <p:spPr>
          <a:xfrm rot="10800000">
            <a:off x="23157771" y="8222161"/>
            <a:ext cx="556921" cy="8851701"/>
          </a:xfrm>
          <a:prstGeom prst="downArrow">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50" name="Group 349">
            <a:extLst>
              <a:ext uri="{FF2B5EF4-FFF2-40B4-BE49-F238E27FC236}">
                <a16:creationId xmlns:a16="http://schemas.microsoft.com/office/drawing/2014/main" id="{6DE4F7DB-2ABD-463D-87B6-A0A7E9FF7779}"/>
              </a:ext>
            </a:extLst>
          </p:cNvPr>
          <p:cNvGrpSpPr/>
          <p:nvPr/>
        </p:nvGrpSpPr>
        <p:grpSpPr>
          <a:xfrm>
            <a:off x="22267807" y="16609954"/>
            <a:ext cx="2086290" cy="869207"/>
            <a:chOff x="22239232" y="15990517"/>
            <a:chExt cx="2086290" cy="869207"/>
          </a:xfrm>
        </p:grpSpPr>
        <p:sp>
          <p:nvSpPr>
            <p:cNvPr id="345" name="Arrow: Down 344">
              <a:extLst>
                <a:ext uri="{FF2B5EF4-FFF2-40B4-BE49-F238E27FC236}">
                  <a16:creationId xmlns:a16="http://schemas.microsoft.com/office/drawing/2014/main" id="{0A756D50-CE6C-4480-9C96-1EB9C0C9DDA6}"/>
                </a:ext>
              </a:extLst>
            </p:cNvPr>
            <p:cNvSpPr/>
            <p:nvPr/>
          </p:nvSpPr>
          <p:spPr>
            <a:xfrm rot="16200000">
              <a:off x="22985145" y="15450593"/>
              <a:ext cx="465538" cy="1957363"/>
            </a:xfrm>
            <a:prstGeom prst="downArrow">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63B24A2E-3375-42A7-AAFB-ADA7BB98B309}"/>
                </a:ext>
              </a:extLst>
            </p:cNvPr>
            <p:cNvSpPr/>
            <p:nvPr/>
          </p:nvSpPr>
          <p:spPr>
            <a:xfrm>
              <a:off x="23554329" y="15990517"/>
              <a:ext cx="771193" cy="86920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48" name="Arrow: Down 347">
            <a:extLst>
              <a:ext uri="{FF2B5EF4-FFF2-40B4-BE49-F238E27FC236}">
                <a16:creationId xmlns:a16="http://schemas.microsoft.com/office/drawing/2014/main" id="{65B69BAD-6732-4F38-BA7F-1141FF2AD633}"/>
              </a:ext>
            </a:extLst>
          </p:cNvPr>
          <p:cNvSpPr/>
          <p:nvPr/>
        </p:nvSpPr>
        <p:spPr>
          <a:xfrm rot="16200000">
            <a:off x="23712780" y="8586003"/>
            <a:ext cx="502920" cy="1019238"/>
          </a:xfrm>
          <a:prstGeom prst="downArrow">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id="{8A8B9CA2-ACF9-4E89-A02E-93CE8345CA13}"/>
              </a:ext>
            </a:extLst>
          </p:cNvPr>
          <p:cNvSpPr/>
          <p:nvPr/>
        </p:nvSpPr>
        <p:spPr>
          <a:xfrm>
            <a:off x="22924450" y="8093795"/>
            <a:ext cx="826138" cy="86920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1" name="TextBox 350">
            <a:extLst>
              <a:ext uri="{FF2B5EF4-FFF2-40B4-BE49-F238E27FC236}">
                <a16:creationId xmlns:a16="http://schemas.microsoft.com/office/drawing/2014/main" id="{11338582-B07F-46C0-A35F-55F74728F84F}"/>
              </a:ext>
            </a:extLst>
          </p:cNvPr>
          <p:cNvSpPr txBox="1"/>
          <p:nvPr/>
        </p:nvSpPr>
        <p:spPr>
          <a:xfrm>
            <a:off x="25913371" y="7300018"/>
            <a:ext cx="3613486" cy="707886"/>
          </a:xfrm>
          <a:prstGeom prst="rect">
            <a:avLst/>
          </a:prstGeom>
          <a:noFill/>
        </p:spPr>
        <p:txBody>
          <a:bodyPr wrap="square" rtlCol="0">
            <a:spAutoFit/>
          </a:bodyPr>
          <a:lstStyle/>
          <a:p>
            <a:r>
              <a:rPr lang="en-US" sz="4000" b="1" dirty="0"/>
              <a:t>Concentrations</a:t>
            </a:r>
          </a:p>
        </p:txBody>
      </p:sp>
      <p:sp>
        <p:nvSpPr>
          <p:cNvPr id="352" name="Rectangle 351">
            <a:extLst>
              <a:ext uri="{FF2B5EF4-FFF2-40B4-BE49-F238E27FC236}">
                <a16:creationId xmlns:a16="http://schemas.microsoft.com/office/drawing/2014/main" id="{B94E733F-EF85-4BA7-8FF2-A0949145DDD6}"/>
              </a:ext>
            </a:extLst>
          </p:cNvPr>
          <p:cNvSpPr/>
          <p:nvPr/>
        </p:nvSpPr>
        <p:spPr>
          <a:xfrm>
            <a:off x="24496290" y="11040298"/>
            <a:ext cx="7913177" cy="3970318"/>
          </a:xfrm>
          <a:prstGeom prst="rect">
            <a:avLst/>
          </a:prstGeom>
        </p:spPr>
        <p:txBody>
          <a:bodyPr wrap="square">
            <a:spAutoFit/>
          </a:bodyPr>
          <a:lstStyle/>
          <a:p>
            <a:pPr algn="just"/>
            <a:r>
              <a:rPr lang="en-US" dirty="0">
                <a:latin typeface="Calibri" panose="020F0502020204030204" pitchFamily="34" charset="0"/>
                <a:ea typeface="Calibri" panose="020F0502020204030204" pitchFamily="34" charset="0"/>
                <a:cs typeface="Times New Roman" panose="02020603050405020304" pitchFamily="18" charset="0"/>
              </a:rPr>
              <a:t>MS-SESOLVE is able to successfully resolve molecules with multiple overlapping fragments.  The program enables both pre-processing and analysis of time dependent mass spectrometry signals. A GUI and a feature which enables analytical predictions of </a:t>
            </a:r>
            <a:r>
              <a:rPr lang="en-US" i="1" dirty="0">
                <a:latin typeface="Calibri" panose="020F0502020204030204" pitchFamily="34" charset="0"/>
                <a:ea typeface="Calibri" panose="020F0502020204030204" pitchFamily="34" charset="0"/>
                <a:cs typeface="Times New Roman" panose="02020603050405020304" pitchFamily="18" charset="0"/>
              </a:rPr>
              <a:t>which</a:t>
            </a:r>
            <a:r>
              <a:rPr lang="en-US" dirty="0">
                <a:latin typeface="Calibri" panose="020F0502020204030204" pitchFamily="34" charset="0"/>
                <a:ea typeface="Calibri" panose="020F0502020204030204" pitchFamily="34" charset="0"/>
                <a:cs typeface="Times New Roman" panose="02020603050405020304" pitchFamily="18" charset="0"/>
              </a:rPr>
              <a:t> masses are best to monitor are also included.  The most notable feature of MS-RESOLVE is the Sequential Linear Subtraction analysis method, which operates by iteratively solving molecules either individual molecules or small subsets of molecules based on when unique masses present. When there are no individual masses present, SLS common can be used which solves subsets of molecules via either the inverse method or brute force method, enabling iterative solutions even in the absence of unique signals. MS-RESOLVE will enable more quantitative analysis of mass spectrometry data. </a:t>
            </a:r>
          </a:p>
          <a:p>
            <a:pPr algn="just"/>
            <a:br>
              <a:rPr lang="en-US" dirty="0">
                <a:latin typeface="Calibri" panose="020F0502020204030204" pitchFamily="34" charset="0"/>
                <a:ea typeface="Calibri" panose="020F0502020204030204" pitchFamily="34" charset="0"/>
                <a:cs typeface="Times New Roman" panose="02020603050405020304" pitchFamily="18" charset="0"/>
              </a:rPr>
            </a:br>
            <a:r>
              <a:rPr lang="en-US" b="1" dirty="0">
                <a:latin typeface="Calibri" panose="020F0502020204030204" pitchFamily="34" charset="0"/>
                <a:ea typeface="Calibri" panose="020F0502020204030204" pitchFamily="34" charset="0"/>
                <a:cs typeface="Times New Roman" panose="02020603050405020304" pitchFamily="18" charset="0"/>
              </a:rPr>
              <a:t>Additional developers (chronological):</a:t>
            </a:r>
            <a:r>
              <a:rPr lang="en-US" dirty="0">
                <a:latin typeface="Calibri" panose="020F0502020204030204" pitchFamily="34" charset="0"/>
                <a:ea typeface="Calibri" panose="020F0502020204030204" pitchFamily="34" charset="0"/>
                <a:cs typeface="Times New Roman" panose="02020603050405020304" pitchFamily="18" charset="0"/>
              </a:rPr>
              <a:t> Christopher Elliott, Wilson Jeter, Charles Watt, Clinton Dunn, Andrea Kraetz, Alexander Rogers.</a:t>
            </a:r>
            <a:endParaRPr lang="en-US" dirty="0"/>
          </a:p>
        </p:txBody>
      </p:sp>
      <p:sp>
        <p:nvSpPr>
          <p:cNvPr id="402" name="Rectangle 401">
            <a:extLst>
              <a:ext uri="{FF2B5EF4-FFF2-40B4-BE49-F238E27FC236}">
                <a16:creationId xmlns:a16="http://schemas.microsoft.com/office/drawing/2014/main" id="{1BA9903B-00A5-408A-BA14-DD46B6FA5A79}"/>
              </a:ext>
            </a:extLst>
          </p:cNvPr>
          <p:cNvSpPr/>
          <p:nvPr/>
        </p:nvSpPr>
        <p:spPr>
          <a:xfrm>
            <a:off x="551686" y="17360292"/>
            <a:ext cx="7833683"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Calibri" panose="020F0502020204030204" pitchFamily="34" charset="0"/>
              </a:rPr>
              <a:t>Mass Spectrometry Reference Patterns of Molecules With Overlapping Fragments</a:t>
            </a:r>
            <a:endParaRPr lang="en-US" dirty="0"/>
          </a:p>
        </p:txBody>
      </p:sp>
      <p:cxnSp>
        <p:nvCxnSpPr>
          <p:cNvPr id="5" name="Straight Connector 4">
            <a:extLst>
              <a:ext uri="{FF2B5EF4-FFF2-40B4-BE49-F238E27FC236}">
                <a16:creationId xmlns:a16="http://schemas.microsoft.com/office/drawing/2014/main" id="{56D6D7FD-FE91-4E0D-9E7F-58954CF47847}"/>
              </a:ext>
            </a:extLst>
          </p:cNvPr>
          <p:cNvCxnSpPr/>
          <p:nvPr/>
        </p:nvCxnSpPr>
        <p:spPr>
          <a:xfrm>
            <a:off x="0" y="6553200"/>
            <a:ext cx="329184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C89A972-912D-4CEA-BDB0-CFEBCCB58867}"/>
              </a:ext>
            </a:extLst>
          </p:cNvPr>
          <p:cNvSpPr txBox="1"/>
          <p:nvPr/>
        </p:nvSpPr>
        <p:spPr>
          <a:xfrm>
            <a:off x="7402490" y="19123567"/>
            <a:ext cx="16561750" cy="10618291"/>
          </a:xfrm>
          <a:prstGeom prst="rect">
            <a:avLst/>
          </a:prstGeom>
          <a:noFill/>
        </p:spPr>
        <p:txBody>
          <a:bodyPr wrap="square" rtlCol="0">
            <a:spAutoFit/>
          </a:bodyPr>
          <a:lstStyle/>
          <a:p>
            <a:r>
              <a:rPr lang="en-US" sz="3600" dirty="0"/>
              <a:t>This slide is intended to be “presented”, but the basic ideas are as follows:</a:t>
            </a:r>
          </a:p>
          <a:p>
            <a:endParaRPr lang="en-US" sz="3600" dirty="0"/>
          </a:p>
          <a:p>
            <a:pPr marL="742950" indent="-742950">
              <a:buAutoNum type="arabicParenBoth"/>
            </a:pPr>
            <a:r>
              <a:rPr lang="en-US" sz="3600" dirty="0"/>
              <a:t>In mass spectrometry with multiple molecules present, overlapping signals can occur at discrete masses.</a:t>
            </a:r>
          </a:p>
          <a:p>
            <a:pPr marL="742950" indent="-742950">
              <a:buFontTx/>
              <a:buAutoNum type="arabicParenBoth"/>
            </a:pPr>
            <a:r>
              <a:rPr lang="en-US" sz="3600" dirty="0"/>
              <a:t>The intensities have different proportionality constants to concentration (both across masses and across molecules). Thus, one needs to use an equation or separate constants for each peak of each molecule.</a:t>
            </a:r>
          </a:p>
          <a:p>
            <a:pPr marL="1485900" lvl="2" indent="-571500">
              <a:buFont typeface="Arial" panose="020B0604020202020204" pitchFamily="34" charset="0"/>
              <a:buChar char="•"/>
            </a:pPr>
            <a:r>
              <a:rPr lang="en-US" sz="3600" dirty="0"/>
              <a:t>These should ideally be calibrated separately, but this is not always feasible. For cases where that is not feasible, the separate factors can be approximated by equations.</a:t>
            </a:r>
          </a:p>
          <a:p>
            <a:pPr marL="742950" indent="-742950">
              <a:buAutoNum type="arabicParenBoth"/>
            </a:pPr>
            <a:r>
              <a:rPr lang="en-US" sz="3600" dirty="0"/>
              <a:t>The constants (called ‘correction factors’) and the raw signals can then be put into a matrix that represents a series of algebraic equations to solve for concentrations.</a:t>
            </a:r>
          </a:p>
          <a:p>
            <a:pPr marL="742950" indent="-742950">
              <a:buAutoNum type="arabicParenBoth"/>
            </a:pPr>
            <a:r>
              <a:rPr lang="en-US" sz="3600" dirty="0"/>
              <a:t>For cases with overlapping fragments, this is not always solvable, and even when it is solvable the effects of error can be significant. </a:t>
            </a:r>
          </a:p>
          <a:p>
            <a:pPr marL="742950" indent="-742950">
              <a:buAutoNum type="arabicParenBoth"/>
            </a:pPr>
            <a:r>
              <a:rPr lang="en-US" sz="3600" dirty="0"/>
              <a:t>MSRESOLVE has  capabilities to solve such cases, to consider uncertainties.</a:t>
            </a:r>
          </a:p>
          <a:p>
            <a:pPr marL="742950" indent="-742950">
              <a:buAutoNum type="arabicParenBoth"/>
            </a:pPr>
            <a:r>
              <a:rPr lang="en-US" sz="3600" dirty="0"/>
              <a:t>Pre-processing is also very important for accuracy (baseline corrections, smoothing, etc.) and MSRESOLVE has these features, also.</a:t>
            </a:r>
          </a:p>
          <a:p>
            <a:pPr marL="742950" indent="-742950">
              <a:buAutoNum type="arabicParenBoth"/>
            </a:pPr>
            <a:endParaRPr lang="en-US" sz="3600" dirty="0"/>
          </a:p>
          <a:p>
            <a:pPr marL="742950" indent="-742950">
              <a:buAutoNum type="arabicParenBoth"/>
            </a:pPr>
            <a:endParaRPr lang="en-US" sz="3600" dirty="0"/>
          </a:p>
        </p:txBody>
      </p:sp>
    </p:spTree>
    <p:extLst>
      <p:ext uri="{BB962C8B-B14F-4D97-AF65-F5344CB8AC3E}">
        <p14:creationId xmlns:p14="http://schemas.microsoft.com/office/powerpoint/2010/main" val="2800690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TotalTime>
  <Words>754</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Baskerville Old Face</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Ashi Savara</dc:creator>
  <cp:lastModifiedBy>Savara, Aditya Ashi</cp:lastModifiedBy>
  <cp:revision>38</cp:revision>
  <dcterms:created xsi:type="dcterms:W3CDTF">2019-05-13T20:06:43Z</dcterms:created>
  <dcterms:modified xsi:type="dcterms:W3CDTF">2022-08-12T15:35:31Z</dcterms:modified>
</cp:coreProperties>
</file>