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3.jpeg" ContentType="image/jpe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8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84" r:id="rId17"/>
    <p:sldMasterId id="2147483686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D25E59-DB2A-41FE-AD1D-54736A3332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4E12A7A-0B2A-4178-AA24-1A603D72E1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BE5D954-C8BE-4428-9E26-9D0A1B5359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73DB492-15F6-4BDB-8F41-369A63FF9C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298C336-BD1E-4F43-B757-57E94DE7F3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D594CA7-46B0-499F-9B8D-0E6B394148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3311185E-B240-4C38-9B14-740B962DE9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5281C16F-9122-40A4-B79B-4BFE5FC7D8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7E214E2-370F-4A94-A33B-39CB8B130E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4417347C-F784-45BD-A9B1-932A510864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DC4305D-FA62-461A-9410-7FBD1C0C42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35EA6B-1AD7-4C8A-B508-571A1232E6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94EDDBFF-AC2B-4B11-8676-1FB8E77160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AF8EE53A-2F3E-4123-A0B7-00DEB03D40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C0C841DC-F33C-40D6-8AB1-D362C23866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C337434-5243-45F6-9B8C-B3007F15D3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0E7353-2D81-49BB-8327-D160BBCC78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E54712-0EE3-4AC8-AEF6-13D0D04C92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CF98504-D7E7-4CF1-A9FA-6A0AD7AD97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AA3CDF4-C482-4196-9E01-63E220CF9C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22445CD-FA95-4476-9CBF-4E88634BA7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FEBD48D-7A42-4229-AD13-863E61B7E4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A2C9DB5-0251-4ACA-8294-E6D080EF1B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</a:t>
            </a: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597CB9-AB84-4C0B-BBD9-8C0360D012B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08AA704-86B5-480C-B399-9153DF3133D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49B5D1-C5DF-42DC-B591-EC980AB39B6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2F3592-DD20-4F02-B858-A29EB2580D3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ftr" idx="3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F04E51-A2A0-4EE6-BAB7-C84037B5398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ftr" idx="4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E42F33-9EDB-4EC1-A661-15CB67D9801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4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ftr" idx="4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D1D92A-B1BD-4DD1-940D-4D4C33AC332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4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ftr" idx="4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4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39D9DE-84F3-4AD1-BA5E-0ECA9F8F423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4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DC1161-D85D-4056-8F2F-025315892F2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76CBA0-DD29-4D8C-95D1-211E272AF98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BD98E8-8B87-4272-9DAF-761B23D97C1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B4D4FB-8B02-4734-8F19-283B07944E5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DA4877-AA17-4939-AD1A-A163B12FB6D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FA407A-F0EB-4B80-B85F-14899492AE0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ADD0F8-7882-4B27-A787-6AD16DF9FA7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349207-9DD1-431C-B268-98664E402F7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B750E1-6DFD-4CAA-A87A-9571A3E0C03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2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93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4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95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96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97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8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99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00" name="Freeform 11"/>
          <p:cNvSpPr/>
          <p:nvPr/>
        </p:nvSpPr>
        <p:spPr>
          <a:xfrm>
            <a:off x="0" y="0"/>
            <a:ext cx="18287280" cy="10286280"/>
          </a:xfrm>
          <a:custGeom>
            <a:avLst/>
            <a:gdLst>
              <a:gd name="textAreaLeft" fmla="*/ 0 w 18287280"/>
              <a:gd name="textAreaRight" fmla="*/ 18288000 w 18287280"/>
              <a:gd name="textAreaTop" fmla="*/ 0 h 10286280"/>
              <a:gd name="textAreaBottom" fmla="*/ 10287000 h 1028628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1" name="Group 12"/>
          <p:cNvGrpSpPr/>
          <p:nvPr/>
        </p:nvGrpSpPr>
        <p:grpSpPr>
          <a:xfrm>
            <a:off x="8791560" y="857160"/>
            <a:ext cx="7047720" cy="1504080"/>
            <a:chOff x="8791560" y="857160"/>
            <a:chExt cx="7047720" cy="1504080"/>
          </a:xfrm>
        </p:grpSpPr>
        <p:sp>
          <p:nvSpPr>
            <p:cNvPr id="102" name="Freeform 13"/>
            <p:cNvSpPr/>
            <p:nvPr/>
          </p:nvSpPr>
          <p:spPr>
            <a:xfrm>
              <a:off x="8810640" y="876240"/>
              <a:ext cx="7009560" cy="1466280"/>
            </a:xfrm>
            <a:custGeom>
              <a:avLst/>
              <a:gdLst>
                <a:gd name="textAreaLeft" fmla="*/ 0 w 7009560"/>
                <a:gd name="textAreaRight" fmla="*/ 7010280 w 7009560"/>
                <a:gd name="textAreaTop" fmla="*/ 0 h 1466280"/>
                <a:gd name="textAreaBottom" fmla="*/ 1467000 h 1466280"/>
              </a:gdLst>
              <a:ahLst/>
              <a:rect l="textAreaLeft" t="textAreaTop" r="textAreaRight" b="textAreaBottom"/>
              <a:pathLst>
                <a:path w="9347200" h="19558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close/>
                </a:path>
              </a:pathLst>
            </a:custGeom>
            <a:solidFill>
              <a:srgbClr val="ebee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3" name="Freeform 14"/>
            <p:cNvSpPr/>
            <p:nvPr/>
          </p:nvSpPr>
          <p:spPr>
            <a:xfrm>
              <a:off x="8791560" y="857160"/>
              <a:ext cx="7047720" cy="1504080"/>
            </a:xfrm>
            <a:custGeom>
              <a:avLst/>
              <a:gdLst>
                <a:gd name="textAreaLeft" fmla="*/ 0 w 7047720"/>
                <a:gd name="textAreaRight" fmla="*/ 7048440 w 7047720"/>
                <a:gd name="textAreaTop" fmla="*/ 0 h 1504080"/>
                <a:gd name="textAreaBottom" fmla="*/ 1504800 h 1504080"/>
              </a:gdLst>
              <a:ahLst/>
              <a:rect l="textAreaLeft" t="textAreaTop" r="textAreaRight" b="textAreaBottom"/>
              <a:pathLst>
                <a:path w="9398000" h="20066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04" name="Group 15"/>
          <p:cNvGrpSpPr/>
          <p:nvPr/>
        </p:nvGrpSpPr>
        <p:grpSpPr>
          <a:xfrm>
            <a:off x="6368040" y="3788640"/>
            <a:ext cx="10305720" cy="968760"/>
            <a:chOff x="6368040" y="3788640"/>
            <a:chExt cx="10305720" cy="968760"/>
          </a:xfrm>
        </p:grpSpPr>
        <p:sp>
          <p:nvSpPr>
            <p:cNvPr id="105" name="Freeform 16"/>
            <p:cNvSpPr/>
            <p:nvPr/>
          </p:nvSpPr>
          <p:spPr>
            <a:xfrm>
              <a:off x="6368040" y="3788640"/>
              <a:ext cx="10305720" cy="968760"/>
            </a:xfrm>
            <a:custGeom>
              <a:avLst/>
              <a:gdLst>
                <a:gd name="textAreaLeft" fmla="*/ 0 w 10305720"/>
                <a:gd name="textAreaRight" fmla="*/ 10306440 w 10305720"/>
                <a:gd name="textAreaTop" fmla="*/ 0 h 968760"/>
                <a:gd name="textAreaBottom" fmla="*/ 969480 h 968760"/>
              </a:gdLst>
              <a:ahLst/>
              <a:rect l="textAreaLeft" t="textAreaTop" r="textAreaRight" b="textAreaBottom"/>
              <a:pathLst>
                <a:path w="13741722" h="1292662">
                  <a:moveTo>
                    <a:pt x="0" y="0"/>
                  </a:moveTo>
                  <a:lnTo>
                    <a:pt x="13741722" y="0"/>
                  </a:lnTo>
                  <a:lnTo>
                    <a:pt x="13741722" y="1292662"/>
                  </a:lnTo>
                  <a:lnTo>
                    <a:pt x="0" y="12926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6" name="TextBox 17"/>
            <p:cNvSpPr/>
            <p:nvPr/>
          </p:nvSpPr>
          <p:spPr>
            <a:xfrm>
              <a:off x="6368040" y="3788640"/>
              <a:ext cx="10305720" cy="96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r" defTabSz="914400">
                <a:lnSpc>
                  <a:spcPts val="6480"/>
                </a:lnSpc>
              </a:pPr>
              <a:r>
                <a:rPr b="1" lang="en-US" sz="5400" spc="51" strike="noStrike" u="none">
                  <a:solidFill>
                    <a:srgbClr val="ffffff"/>
                  </a:solidFill>
                  <a:uFillTx/>
                  <a:latin typeface="TT Rounds Condensed Bold"/>
                  <a:ea typeface="TT Rounds Condensed Bold"/>
                </a:rPr>
                <a:t>Name of Project  </a:t>
              </a:r>
              <a:endParaRPr b="0" lang="en-IN" sz="5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07" name="Freeform 18"/>
          <p:cNvSpPr/>
          <p:nvPr/>
        </p:nvSpPr>
        <p:spPr>
          <a:xfrm>
            <a:off x="12401280" y="1303200"/>
            <a:ext cx="1893960" cy="615600"/>
          </a:xfrm>
          <a:custGeom>
            <a:avLst/>
            <a:gdLst>
              <a:gd name="textAreaLeft" fmla="*/ 0 w 1893960"/>
              <a:gd name="textAreaRight" fmla="*/ 1894680 w 1893960"/>
              <a:gd name="textAreaTop" fmla="*/ 0 h 615600"/>
              <a:gd name="textAreaBottom" fmla="*/ 616320 h 615600"/>
            </a:gdLst>
            <a:ahLst/>
            <a:rect l="textAreaLeft" t="textAreaTop" r="textAreaRight" b="textAreaBottom"/>
            <a:pathLst>
              <a:path w="1894735" h="616250">
                <a:moveTo>
                  <a:pt x="0" y="0"/>
                </a:moveTo>
                <a:lnTo>
                  <a:pt x="1894735" y="0"/>
                </a:lnTo>
                <a:lnTo>
                  <a:pt x="1894735" y="616251"/>
                </a:lnTo>
                <a:lnTo>
                  <a:pt x="0" y="6162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>
            <a:off x="10335960" y="1113120"/>
            <a:ext cx="1184400" cy="995760"/>
          </a:xfrm>
          <a:custGeom>
            <a:avLst/>
            <a:gdLst>
              <a:gd name="textAreaLeft" fmla="*/ 0 w 1184400"/>
              <a:gd name="textAreaRight" fmla="*/ 1185120 w 1184400"/>
              <a:gd name="textAreaTop" fmla="*/ 0 h 995760"/>
              <a:gd name="textAreaBottom" fmla="*/ 996480 h 995760"/>
            </a:gdLst>
            <a:ahLst/>
            <a:rect l="textAreaLeft" t="textAreaTop" r="textAreaRight" b="textAreaBottom"/>
            <a:pathLst>
              <a:path w="1185239" h="996567">
                <a:moveTo>
                  <a:pt x="0" y="0"/>
                </a:moveTo>
                <a:lnTo>
                  <a:pt x="1185239" y="0"/>
                </a:lnTo>
                <a:lnTo>
                  <a:pt x="1185239" y="996567"/>
                </a:lnTo>
                <a:lnTo>
                  <a:pt x="0" y="9965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TextBox 20"/>
          <p:cNvSpPr/>
          <p:nvPr/>
        </p:nvSpPr>
        <p:spPr>
          <a:xfrm>
            <a:off x="7372440" y="5038560"/>
            <a:ext cx="9540360" cy="15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239"/>
              </a:lnSpc>
            </a:pPr>
            <a:r>
              <a:rPr b="1" lang="en-US" sz="4000" strike="noStrike" u="none">
                <a:solidFill>
                  <a:srgbClr val="ffffff"/>
                </a:solidFill>
                <a:uFillTx/>
                <a:latin typeface="Arial Bold"/>
                <a:ea typeface="Arial Bold"/>
              </a:rPr>
              <a:t>Solar Power preduction using </a:t>
            </a:r>
            <a:endParaRPr b="0" lang="en-IN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6239"/>
              </a:lnSpc>
            </a:pPr>
            <a:r>
              <a:rPr b="1" lang="en-US" sz="4000" strike="noStrike" u="none">
                <a:solidFill>
                  <a:srgbClr val="ffffff"/>
                </a:solidFill>
                <a:uFillTx/>
                <a:latin typeface="Arial Bold"/>
                <a:ea typeface="Arial Bold"/>
              </a:rPr>
              <a:t>Linear Regration Model</a:t>
            </a:r>
            <a:endParaRPr b="0" lang="en-IN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8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229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0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31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232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33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4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235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36" name="Group 11"/>
          <p:cNvGrpSpPr/>
          <p:nvPr/>
        </p:nvGrpSpPr>
        <p:grpSpPr>
          <a:xfrm>
            <a:off x="382680" y="1531440"/>
            <a:ext cx="9153360" cy="649440"/>
            <a:chOff x="382680" y="1531440"/>
            <a:chExt cx="9153360" cy="649440"/>
          </a:xfrm>
        </p:grpSpPr>
        <p:sp>
          <p:nvSpPr>
            <p:cNvPr id="237" name="Freeform 12"/>
            <p:cNvSpPr/>
            <p:nvPr/>
          </p:nvSpPr>
          <p:spPr>
            <a:xfrm>
              <a:off x="382680" y="15814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8" name="TextBox 13"/>
            <p:cNvSpPr/>
            <p:nvPr/>
          </p:nvSpPr>
          <p:spPr>
            <a:xfrm>
              <a:off x="382680" y="15314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Screenshot of Output: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39" name="Freeform 14"/>
          <p:cNvSpPr/>
          <p:nvPr/>
        </p:nvSpPr>
        <p:spPr>
          <a:xfrm>
            <a:off x="2517120" y="2673720"/>
            <a:ext cx="13253400" cy="4938840"/>
          </a:xfrm>
          <a:custGeom>
            <a:avLst/>
            <a:gdLst>
              <a:gd name="textAreaLeft" fmla="*/ 0 w 13253400"/>
              <a:gd name="textAreaRight" fmla="*/ 13254120 w 13253400"/>
              <a:gd name="textAreaTop" fmla="*/ 0 h 4938840"/>
              <a:gd name="textAreaBottom" fmla="*/ 4939560 h 4938840"/>
            </a:gdLst>
            <a:ahLst/>
            <a:rect l="textAreaLeft" t="textAreaTop" r="textAreaRight" b="textAreaBottom"/>
            <a:pathLst>
              <a:path w="13254082" h="4939600">
                <a:moveTo>
                  <a:pt x="0" y="0"/>
                </a:moveTo>
                <a:lnTo>
                  <a:pt x="13254082" y="0"/>
                </a:lnTo>
                <a:lnTo>
                  <a:pt x="13254082" y="4939600"/>
                </a:lnTo>
                <a:lnTo>
                  <a:pt x="0" y="49396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1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242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3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44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245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46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7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248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49" name="Group 11"/>
          <p:cNvGrpSpPr/>
          <p:nvPr/>
        </p:nvGrpSpPr>
        <p:grpSpPr>
          <a:xfrm>
            <a:off x="382680" y="1531440"/>
            <a:ext cx="9153360" cy="649440"/>
            <a:chOff x="382680" y="1531440"/>
            <a:chExt cx="9153360" cy="649440"/>
          </a:xfrm>
        </p:grpSpPr>
        <p:sp>
          <p:nvSpPr>
            <p:cNvPr id="250" name="Freeform 12"/>
            <p:cNvSpPr/>
            <p:nvPr/>
          </p:nvSpPr>
          <p:spPr>
            <a:xfrm>
              <a:off x="382680" y="15814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1" name="TextBox 13"/>
            <p:cNvSpPr/>
            <p:nvPr/>
          </p:nvSpPr>
          <p:spPr>
            <a:xfrm>
              <a:off x="382680" y="15314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Screenshot of Output: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52" name="Freeform 14"/>
          <p:cNvSpPr/>
          <p:nvPr/>
        </p:nvSpPr>
        <p:spPr>
          <a:xfrm>
            <a:off x="2517120" y="2673720"/>
            <a:ext cx="13253400" cy="4938840"/>
          </a:xfrm>
          <a:custGeom>
            <a:avLst/>
            <a:gdLst>
              <a:gd name="textAreaLeft" fmla="*/ 0 w 13253400"/>
              <a:gd name="textAreaRight" fmla="*/ 13254120 w 13253400"/>
              <a:gd name="textAreaTop" fmla="*/ 0 h 4938840"/>
              <a:gd name="textAreaBottom" fmla="*/ 4939560 h 4938840"/>
            </a:gdLst>
            <a:ahLst/>
            <a:rect l="textAreaLeft" t="textAreaTop" r="textAreaRight" b="textAreaBottom"/>
            <a:pathLst>
              <a:path w="13254082" h="4939600">
                <a:moveTo>
                  <a:pt x="0" y="0"/>
                </a:moveTo>
                <a:lnTo>
                  <a:pt x="13254082" y="0"/>
                </a:lnTo>
                <a:lnTo>
                  <a:pt x="13254082" y="4939600"/>
                </a:lnTo>
                <a:lnTo>
                  <a:pt x="0" y="49396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4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255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6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57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258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59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0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261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62" name="Group 11"/>
          <p:cNvGrpSpPr/>
          <p:nvPr/>
        </p:nvGrpSpPr>
        <p:grpSpPr>
          <a:xfrm>
            <a:off x="382680" y="1531440"/>
            <a:ext cx="9153360" cy="649440"/>
            <a:chOff x="382680" y="1531440"/>
            <a:chExt cx="9153360" cy="649440"/>
          </a:xfrm>
        </p:grpSpPr>
        <p:sp>
          <p:nvSpPr>
            <p:cNvPr id="263" name="Freeform 12"/>
            <p:cNvSpPr/>
            <p:nvPr/>
          </p:nvSpPr>
          <p:spPr>
            <a:xfrm>
              <a:off x="382680" y="15814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4" name="TextBox 13"/>
            <p:cNvSpPr/>
            <p:nvPr/>
          </p:nvSpPr>
          <p:spPr>
            <a:xfrm>
              <a:off x="382680" y="15314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Screenshot of Output: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65" name="Freeform 14"/>
          <p:cNvSpPr/>
          <p:nvPr/>
        </p:nvSpPr>
        <p:spPr>
          <a:xfrm>
            <a:off x="3029040" y="3392640"/>
            <a:ext cx="12229560" cy="3501360"/>
          </a:xfrm>
          <a:custGeom>
            <a:avLst/>
            <a:gdLst>
              <a:gd name="textAreaLeft" fmla="*/ 0 w 12229560"/>
              <a:gd name="textAreaRight" fmla="*/ 12230280 w 12229560"/>
              <a:gd name="textAreaTop" fmla="*/ 0 h 3501360"/>
              <a:gd name="textAreaBottom" fmla="*/ 3502080 h 3501360"/>
            </a:gdLst>
            <a:ahLst/>
            <a:rect l="textAreaLeft" t="textAreaTop" r="textAreaRight" b="textAreaBottom"/>
            <a:pathLst>
              <a:path w="12230280" h="3502015">
                <a:moveTo>
                  <a:pt x="0" y="0"/>
                </a:moveTo>
                <a:lnTo>
                  <a:pt x="12230280" y="0"/>
                </a:lnTo>
                <a:lnTo>
                  <a:pt x="12230280" y="3502016"/>
                </a:lnTo>
                <a:lnTo>
                  <a:pt x="0" y="35020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7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268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9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70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271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72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3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274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75" name="Group 11"/>
          <p:cNvGrpSpPr/>
          <p:nvPr/>
        </p:nvGrpSpPr>
        <p:grpSpPr>
          <a:xfrm>
            <a:off x="382680" y="1531440"/>
            <a:ext cx="9153360" cy="649440"/>
            <a:chOff x="382680" y="1531440"/>
            <a:chExt cx="9153360" cy="649440"/>
          </a:xfrm>
        </p:grpSpPr>
        <p:sp>
          <p:nvSpPr>
            <p:cNvPr id="276" name="Freeform 12"/>
            <p:cNvSpPr/>
            <p:nvPr/>
          </p:nvSpPr>
          <p:spPr>
            <a:xfrm>
              <a:off x="382680" y="15814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7" name="TextBox 13"/>
            <p:cNvSpPr/>
            <p:nvPr/>
          </p:nvSpPr>
          <p:spPr>
            <a:xfrm>
              <a:off x="382680" y="15314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Screenshot of Output: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78" name="Freeform 14"/>
          <p:cNvSpPr/>
          <p:nvPr/>
        </p:nvSpPr>
        <p:spPr>
          <a:xfrm>
            <a:off x="2540520" y="2831760"/>
            <a:ext cx="9677160" cy="6425640"/>
          </a:xfrm>
          <a:custGeom>
            <a:avLst/>
            <a:gdLst>
              <a:gd name="textAreaLeft" fmla="*/ 0 w 9677160"/>
              <a:gd name="textAreaRight" fmla="*/ 9677880 w 9677160"/>
              <a:gd name="textAreaTop" fmla="*/ 0 h 6425640"/>
              <a:gd name="textAreaBottom" fmla="*/ 6426360 h 6425640"/>
            </a:gdLst>
            <a:ahLst/>
            <a:rect l="textAreaLeft" t="textAreaTop" r="textAreaRight" b="textAreaBottom"/>
            <a:pathLst>
              <a:path w="9677994" h="6426494">
                <a:moveTo>
                  <a:pt x="0" y="0"/>
                </a:moveTo>
                <a:lnTo>
                  <a:pt x="9677994" y="0"/>
                </a:lnTo>
                <a:lnTo>
                  <a:pt x="9677994" y="6426494"/>
                </a:lnTo>
                <a:lnTo>
                  <a:pt x="0" y="64264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TextBox 15"/>
          <p:cNvSpPr/>
          <p:nvPr/>
        </p:nvSpPr>
        <p:spPr>
          <a:xfrm>
            <a:off x="2064960" y="2211480"/>
            <a:ext cx="160812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600"/>
              </a:lnSpc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Heatmap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282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3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84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285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86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87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288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89" name="Group 11"/>
          <p:cNvGrpSpPr/>
          <p:nvPr/>
        </p:nvGrpSpPr>
        <p:grpSpPr>
          <a:xfrm>
            <a:off x="382680" y="1531440"/>
            <a:ext cx="9153360" cy="649440"/>
            <a:chOff x="382680" y="1531440"/>
            <a:chExt cx="9153360" cy="649440"/>
          </a:xfrm>
        </p:grpSpPr>
        <p:sp>
          <p:nvSpPr>
            <p:cNvPr id="290" name="Freeform 12"/>
            <p:cNvSpPr/>
            <p:nvPr/>
          </p:nvSpPr>
          <p:spPr>
            <a:xfrm>
              <a:off x="382680" y="15814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1" name="TextBox 13"/>
            <p:cNvSpPr/>
            <p:nvPr/>
          </p:nvSpPr>
          <p:spPr>
            <a:xfrm>
              <a:off x="382680" y="15314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Screenshot of Output: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92" name="Freeform 14"/>
          <p:cNvSpPr/>
          <p:nvPr/>
        </p:nvSpPr>
        <p:spPr>
          <a:xfrm>
            <a:off x="382680" y="3129120"/>
            <a:ext cx="7968600" cy="4027680"/>
          </a:xfrm>
          <a:custGeom>
            <a:avLst/>
            <a:gdLst>
              <a:gd name="textAreaLeft" fmla="*/ 0 w 7968600"/>
              <a:gd name="textAreaRight" fmla="*/ 7969320 w 7968600"/>
              <a:gd name="textAreaTop" fmla="*/ 0 h 4027680"/>
              <a:gd name="textAreaBottom" fmla="*/ 4028400 h 4027680"/>
            </a:gdLst>
            <a:ahLst/>
            <a:rect l="textAreaLeft" t="textAreaTop" r="textAreaRight" b="textAreaBottom"/>
            <a:pathLst>
              <a:path w="7969251" h="4028413">
                <a:moveTo>
                  <a:pt x="0" y="0"/>
                </a:moveTo>
                <a:lnTo>
                  <a:pt x="7969251" y="0"/>
                </a:lnTo>
                <a:lnTo>
                  <a:pt x="7969251" y="4028412"/>
                </a:lnTo>
                <a:lnTo>
                  <a:pt x="0" y="40284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Freeform 15"/>
          <p:cNvSpPr/>
          <p:nvPr/>
        </p:nvSpPr>
        <p:spPr>
          <a:xfrm>
            <a:off x="9144000" y="3129120"/>
            <a:ext cx="7968600" cy="4027680"/>
          </a:xfrm>
          <a:custGeom>
            <a:avLst/>
            <a:gdLst>
              <a:gd name="textAreaLeft" fmla="*/ 0 w 7968600"/>
              <a:gd name="textAreaRight" fmla="*/ 7969320 w 7968600"/>
              <a:gd name="textAreaTop" fmla="*/ 0 h 4027680"/>
              <a:gd name="textAreaBottom" fmla="*/ 4028400 h 4027680"/>
            </a:gdLst>
            <a:ahLst/>
            <a:rect l="textAreaLeft" t="textAreaTop" r="textAreaRight" b="textAreaBottom"/>
            <a:pathLst>
              <a:path w="7969251" h="4028413">
                <a:moveTo>
                  <a:pt x="0" y="0"/>
                </a:moveTo>
                <a:lnTo>
                  <a:pt x="7969251" y="0"/>
                </a:lnTo>
                <a:lnTo>
                  <a:pt x="7969251" y="4028412"/>
                </a:lnTo>
                <a:lnTo>
                  <a:pt x="0" y="40284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TextBox 16"/>
          <p:cNvSpPr/>
          <p:nvPr/>
        </p:nvSpPr>
        <p:spPr>
          <a:xfrm>
            <a:off x="7812360" y="7995960"/>
            <a:ext cx="207108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072"/>
              </a:lnSpc>
            </a:pPr>
            <a:r>
              <a:rPr b="1" lang="en-US" sz="40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Outlier</a:t>
            </a:r>
            <a:endParaRPr b="0" lang="en-IN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6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297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8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99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300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01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2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303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04" name="Group 11"/>
          <p:cNvGrpSpPr/>
          <p:nvPr/>
        </p:nvGrpSpPr>
        <p:grpSpPr>
          <a:xfrm>
            <a:off x="382680" y="1531440"/>
            <a:ext cx="9153360" cy="649440"/>
            <a:chOff x="382680" y="1531440"/>
            <a:chExt cx="9153360" cy="649440"/>
          </a:xfrm>
        </p:grpSpPr>
        <p:sp>
          <p:nvSpPr>
            <p:cNvPr id="305" name="Freeform 12"/>
            <p:cNvSpPr/>
            <p:nvPr/>
          </p:nvSpPr>
          <p:spPr>
            <a:xfrm>
              <a:off x="382680" y="15814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6" name="TextBox 13"/>
            <p:cNvSpPr/>
            <p:nvPr/>
          </p:nvSpPr>
          <p:spPr>
            <a:xfrm>
              <a:off x="382680" y="15314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Screenshot of Output: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07" name="Freeform 14"/>
          <p:cNvSpPr/>
          <p:nvPr/>
        </p:nvSpPr>
        <p:spPr>
          <a:xfrm>
            <a:off x="1940400" y="2415240"/>
            <a:ext cx="7202880" cy="7320960"/>
          </a:xfrm>
          <a:custGeom>
            <a:avLst/>
            <a:gdLst>
              <a:gd name="textAreaLeft" fmla="*/ 0 w 7202880"/>
              <a:gd name="textAreaRight" fmla="*/ 7203600 w 7202880"/>
              <a:gd name="textAreaTop" fmla="*/ 0 h 7320960"/>
              <a:gd name="textAreaBottom" fmla="*/ 7321680 h 7320960"/>
            </a:gdLst>
            <a:ahLst/>
            <a:rect l="textAreaLeft" t="textAreaTop" r="textAreaRight" b="textAreaBottom"/>
            <a:pathLst>
              <a:path w="7203485" h="7321575">
                <a:moveTo>
                  <a:pt x="0" y="0"/>
                </a:moveTo>
                <a:lnTo>
                  <a:pt x="7203485" y="0"/>
                </a:lnTo>
                <a:lnTo>
                  <a:pt x="7203485" y="7321575"/>
                </a:lnTo>
                <a:lnTo>
                  <a:pt x="0" y="732157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9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310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1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312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313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14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15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316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17" name="Group 11"/>
          <p:cNvGrpSpPr/>
          <p:nvPr/>
        </p:nvGrpSpPr>
        <p:grpSpPr>
          <a:xfrm>
            <a:off x="223560" y="1432080"/>
            <a:ext cx="9153360" cy="649440"/>
            <a:chOff x="223560" y="1432080"/>
            <a:chExt cx="9153360" cy="649440"/>
          </a:xfrm>
        </p:grpSpPr>
        <p:sp>
          <p:nvSpPr>
            <p:cNvPr id="318" name="Freeform 12"/>
            <p:cNvSpPr/>
            <p:nvPr/>
          </p:nvSpPr>
          <p:spPr>
            <a:xfrm>
              <a:off x="223560" y="148212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9" name="TextBox 13"/>
            <p:cNvSpPr/>
            <p:nvPr/>
          </p:nvSpPr>
          <p:spPr>
            <a:xfrm>
              <a:off x="223560" y="143208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Conclusion: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20" name="TextBox 14"/>
          <p:cNvSpPr/>
          <p:nvPr/>
        </p:nvSpPr>
        <p:spPr>
          <a:xfrm>
            <a:off x="223560" y="2444400"/>
            <a:ext cx="15873840" cy="497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Effective Forecasting: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ML accurately predicts solar power, even with variable data.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Energy Management: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Improved forecasts optimize energy distribution.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Future Work: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Real-time integration and deeper learning methods could further improve predictions.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Sustainability: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Demonstrates AI's role in enhancing renewable energy systems.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1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112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3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14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115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16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7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118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19" name="Group 11"/>
          <p:cNvGrpSpPr/>
          <p:nvPr/>
        </p:nvGrpSpPr>
        <p:grpSpPr>
          <a:xfrm>
            <a:off x="288000" y="1408680"/>
            <a:ext cx="3978720" cy="649440"/>
            <a:chOff x="288000" y="1408680"/>
            <a:chExt cx="3978720" cy="649440"/>
          </a:xfrm>
        </p:grpSpPr>
        <p:sp>
          <p:nvSpPr>
            <p:cNvPr id="120" name="Freeform 12"/>
            <p:cNvSpPr/>
            <p:nvPr/>
          </p:nvSpPr>
          <p:spPr>
            <a:xfrm>
              <a:off x="288000" y="1458720"/>
              <a:ext cx="3978720" cy="599400"/>
            </a:xfrm>
            <a:custGeom>
              <a:avLst/>
              <a:gdLst>
                <a:gd name="textAreaLeft" fmla="*/ 0 w 3978720"/>
                <a:gd name="textAreaRight" fmla="*/ 3979440 w 397872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5305778" h="800220">
                  <a:moveTo>
                    <a:pt x="0" y="0"/>
                  </a:moveTo>
                  <a:lnTo>
                    <a:pt x="5305778" y="0"/>
                  </a:lnTo>
                  <a:lnTo>
                    <a:pt x="5305778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1" name="TextBox 13"/>
            <p:cNvSpPr/>
            <p:nvPr/>
          </p:nvSpPr>
          <p:spPr>
            <a:xfrm>
              <a:off x="288000" y="1408680"/>
              <a:ext cx="397872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Learning Objectives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22" name="Group 14"/>
          <p:cNvGrpSpPr/>
          <p:nvPr/>
        </p:nvGrpSpPr>
        <p:grpSpPr>
          <a:xfrm>
            <a:off x="299880" y="9174240"/>
            <a:ext cx="1193040" cy="443520"/>
            <a:chOff x="299880" y="9174240"/>
            <a:chExt cx="1193040" cy="443520"/>
          </a:xfrm>
        </p:grpSpPr>
        <p:sp>
          <p:nvSpPr>
            <p:cNvPr id="123" name="Freeform 15"/>
            <p:cNvSpPr/>
            <p:nvPr/>
          </p:nvSpPr>
          <p:spPr>
            <a:xfrm>
              <a:off x="299880" y="9203040"/>
              <a:ext cx="1193040" cy="414720"/>
            </a:xfrm>
            <a:custGeom>
              <a:avLst/>
              <a:gdLst>
                <a:gd name="textAreaLeft" fmla="*/ 0 w 1193040"/>
                <a:gd name="textAreaRight" fmla="*/ 1193760 w 1193040"/>
                <a:gd name="textAreaTop" fmla="*/ 0 h 414720"/>
                <a:gd name="textAreaBottom" fmla="*/ 415440 h 414720"/>
              </a:gdLst>
              <a:ahLst/>
              <a:rect l="textAreaLeft" t="textAreaTop" r="textAreaRight" b="textAreaBottom"/>
              <a:pathLst>
                <a:path w="1591742" h="553998">
                  <a:moveTo>
                    <a:pt x="0" y="0"/>
                  </a:moveTo>
                  <a:lnTo>
                    <a:pt x="1591742" y="0"/>
                  </a:lnTo>
                  <a:lnTo>
                    <a:pt x="1591742" y="553998"/>
                  </a:lnTo>
                  <a:lnTo>
                    <a:pt x="0" y="55399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4" name="TextBox 16"/>
            <p:cNvSpPr/>
            <p:nvPr/>
          </p:nvSpPr>
          <p:spPr>
            <a:xfrm>
              <a:off x="299880" y="9174240"/>
              <a:ext cx="1193040" cy="44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2160"/>
                </a:lnSpc>
              </a:pPr>
              <a:r>
                <a:rPr b="1" lang="en-US" sz="1800" strike="noStrike" u="none">
                  <a:solidFill>
                    <a:srgbClr val="000000"/>
                  </a:solidFill>
                  <a:uFillTx/>
                  <a:latin typeface="Arial Bold"/>
                  <a:ea typeface="Arial Bold"/>
                </a:rPr>
                <a:t>Source : </a:t>
              </a: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25" name="Group 17"/>
          <p:cNvGrpSpPr/>
          <p:nvPr/>
        </p:nvGrpSpPr>
        <p:grpSpPr>
          <a:xfrm>
            <a:off x="1320840" y="9174240"/>
            <a:ext cx="2762640" cy="443520"/>
            <a:chOff x="1320840" y="9174240"/>
            <a:chExt cx="2762640" cy="443520"/>
          </a:xfrm>
        </p:grpSpPr>
        <p:sp>
          <p:nvSpPr>
            <p:cNvPr id="126" name="Freeform 18"/>
            <p:cNvSpPr/>
            <p:nvPr/>
          </p:nvSpPr>
          <p:spPr>
            <a:xfrm>
              <a:off x="1320840" y="9203040"/>
              <a:ext cx="2762640" cy="414720"/>
            </a:xfrm>
            <a:custGeom>
              <a:avLst/>
              <a:gdLst>
                <a:gd name="textAreaLeft" fmla="*/ 0 w 2762640"/>
                <a:gd name="textAreaRight" fmla="*/ 2763360 w 2762640"/>
                <a:gd name="textAreaTop" fmla="*/ 0 h 414720"/>
                <a:gd name="textAreaBottom" fmla="*/ 415440 h 414720"/>
              </a:gdLst>
              <a:ahLst/>
              <a:rect l="textAreaLeft" t="textAreaTop" r="textAreaRight" b="textAreaBottom"/>
              <a:pathLst>
                <a:path w="3684702" h="553998">
                  <a:moveTo>
                    <a:pt x="0" y="0"/>
                  </a:moveTo>
                  <a:lnTo>
                    <a:pt x="3684702" y="0"/>
                  </a:lnTo>
                  <a:lnTo>
                    <a:pt x="3684702" y="553998"/>
                  </a:lnTo>
                  <a:lnTo>
                    <a:pt x="0" y="55399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7" name="TextBox 19"/>
            <p:cNvSpPr/>
            <p:nvPr/>
          </p:nvSpPr>
          <p:spPr>
            <a:xfrm>
              <a:off x="1320840" y="9174240"/>
              <a:ext cx="2762640" cy="44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2160"/>
                </a:lnSpc>
              </a:pPr>
              <a:r>
                <a:rPr b="0" lang="en-US" sz="1800" strike="noStrike" u="sng">
                  <a:solidFill>
                    <a:srgbClr val="0000ff"/>
                  </a:solidFill>
                  <a:uFillTx/>
                  <a:latin typeface="Arial"/>
                  <a:ea typeface="Arial"/>
                  <a:hlinkClick r:id="rId3"/>
                </a:rPr>
                <a:t>www.freepik.com/</a:t>
              </a: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28" name="AutoShape 20"/>
          <p:cNvSpPr/>
          <p:nvPr/>
        </p:nvSpPr>
        <p:spPr>
          <a:xfrm>
            <a:off x="-9360" y="9073440"/>
            <a:ext cx="18306720" cy="19080"/>
          </a:xfrm>
          <a:prstGeom prst="line">
            <a:avLst/>
          </a:prstGeom>
          <a:ln cap="rnd"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5920" bIns="-25920" anchor="t" anchorCtr="1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Freeform 21"/>
          <p:cNvSpPr/>
          <p:nvPr/>
        </p:nvSpPr>
        <p:spPr>
          <a:xfrm>
            <a:off x="11018520" y="2163960"/>
            <a:ext cx="6750720" cy="6948720"/>
          </a:xfrm>
          <a:custGeom>
            <a:avLst/>
            <a:gdLst>
              <a:gd name="textAreaLeft" fmla="*/ 0 w 6750720"/>
              <a:gd name="textAreaRight" fmla="*/ 6751440 w 6750720"/>
              <a:gd name="textAreaTop" fmla="*/ 0 h 6948720"/>
              <a:gd name="textAreaBottom" fmla="*/ 6949440 h 6948720"/>
            </a:gdLst>
            <a:ahLst/>
            <a:rect l="textAreaLeft" t="textAreaTop" r="textAreaRight" b="textAreaBottom"/>
            <a:pathLst>
              <a:path w="6751320" h="6949440">
                <a:moveTo>
                  <a:pt x="0" y="0"/>
                </a:moveTo>
                <a:lnTo>
                  <a:pt x="6751320" y="0"/>
                </a:lnTo>
                <a:lnTo>
                  <a:pt x="6751320" y="6949440"/>
                </a:lnTo>
                <a:lnTo>
                  <a:pt x="0" y="69494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alphaModFix amt="85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0" name="Group 22"/>
          <p:cNvGrpSpPr/>
          <p:nvPr/>
        </p:nvGrpSpPr>
        <p:grpSpPr>
          <a:xfrm>
            <a:off x="13258800" y="4674240"/>
            <a:ext cx="2254680" cy="1024560"/>
            <a:chOff x="13258800" y="4674240"/>
            <a:chExt cx="2254680" cy="1024560"/>
          </a:xfrm>
        </p:grpSpPr>
        <p:sp>
          <p:nvSpPr>
            <p:cNvPr id="131" name="Freeform 23"/>
            <p:cNvSpPr/>
            <p:nvPr/>
          </p:nvSpPr>
          <p:spPr>
            <a:xfrm>
              <a:off x="13258800" y="4753080"/>
              <a:ext cx="2254680" cy="945720"/>
            </a:xfrm>
            <a:custGeom>
              <a:avLst/>
              <a:gdLst>
                <a:gd name="textAreaLeft" fmla="*/ 0 w 2254680"/>
                <a:gd name="textAreaRight" fmla="*/ 2255400 w 2254680"/>
                <a:gd name="textAreaTop" fmla="*/ 0 h 945720"/>
                <a:gd name="textAreaBottom" fmla="*/ 946440 h 945720"/>
              </a:gdLst>
              <a:ahLst/>
              <a:rect l="textAreaLeft" t="textAreaTop" r="textAreaRight" b="textAreaBottom"/>
              <a:pathLst>
                <a:path w="3007362" h="1261884">
                  <a:moveTo>
                    <a:pt x="0" y="0"/>
                  </a:moveTo>
                  <a:lnTo>
                    <a:pt x="3007362" y="0"/>
                  </a:lnTo>
                  <a:lnTo>
                    <a:pt x="3007362" y="1261884"/>
                  </a:lnTo>
                  <a:lnTo>
                    <a:pt x="0" y="126188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2" name="TextBox 24"/>
            <p:cNvSpPr/>
            <p:nvPr/>
          </p:nvSpPr>
          <p:spPr>
            <a:xfrm>
              <a:off x="13258800" y="4674240"/>
              <a:ext cx="2254680" cy="102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6301"/>
                </a:lnSpc>
              </a:pPr>
              <a:r>
                <a:rPr b="1" lang="en-US" sz="5250" strike="noStrike" u="none">
                  <a:solidFill>
                    <a:srgbClr val="000000"/>
                  </a:solidFill>
                  <a:uFillTx/>
                  <a:latin typeface="Arial Bold"/>
                  <a:ea typeface="Arial Bold"/>
                </a:rPr>
                <a:t>GOAL</a:t>
              </a:r>
              <a:endParaRPr b="0" lang="en-IN" sz="525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33" name="TextBox 25"/>
          <p:cNvSpPr/>
          <p:nvPr/>
        </p:nvSpPr>
        <p:spPr>
          <a:xfrm>
            <a:off x="-19080" y="2278080"/>
            <a:ext cx="11297520" cy="66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Renewable Energy Forecasting: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Understand how ML predicts solar power output using historical and weather data.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Data-Driven Insights: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Learn data collection, cleaning, and feature engineering techniques.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Model Development: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Build, evaluate, and optimize regression models (e.g., Linear Regression, Random Forest).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Real-World Application: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Develop a full ML pipeline for practical solar energy forecasting.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5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136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7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38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139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40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1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142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43" name="Group 11"/>
          <p:cNvGrpSpPr/>
          <p:nvPr/>
        </p:nvGrpSpPr>
        <p:grpSpPr>
          <a:xfrm>
            <a:off x="203760" y="1551600"/>
            <a:ext cx="9153360" cy="649440"/>
            <a:chOff x="203760" y="1551600"/>
            <a:chExt cx="9153360" cy="649440"/>
          </a:xfrm>
        </p:grpSpPr>
        <p:sp>
          <p:nvSpPr>
            <p:cNvPr id="144" name="Freeform 12"/>
            <p:cNvSpPr/>
            <p:nvPr/>
          </p:nvSpPr>
          <p:spPr>
            <a:xfrm>
              <a:off x="203760" y="160164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5" name="TextBox 13"/>
            <p:cNvSpPr/>
            <p:nvPr/>
          </p:nvSpPr>
          <p:spPr>
            <a:xfrm>
              <a:off x="203760" y="155160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Tools and Technology used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46" name="TextBox 14"/>
          <p:cNvSpPr/>
          <p:nvPr/>
        </p:nvSpPr>
        <p:spPr>
          <a:xfrm rot="21577800">
            <a:off x="219600" y="2530080"/>
            <a:ext cx="10139400" cy="497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pc="37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Programming: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Python (Jupyter Notebook).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Data Libraries: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Pandas, NumPy, Matplotlib, Seaborn.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ML Libraries: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Scikit-learn; TensorFlow/Keras (if 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applicable).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Data Sources: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Historical solar and weather datasets.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8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149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0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51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152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53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4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155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56" name="Group 11"/>
          <p:cNvGrpSpPr/>
          <p:nvPr/>
        </p:nvGrpSpPr>
        <p:grpSpPr>
          <a:xfrm>
            <a:off x="402480" y="1472040"/>
            <a:ext cx="9153360" cy="649440"/>
            <a:chOff x="402480" y="1472040"/>
            <a:chExt cx="9153360" cy="649440"/>
          </a:xfrm>
        </p:grpSpPr>
        <p:sp>
          <p:nvSpPr>
            <p:cNvPr id="157" name="Freeform 12"/>
            <p:cNvSpPr/>
            <p:nvPr/>
          </p:nvSpPr>
          <p:spPr>
            <a:xfrm>
              <a:off x="402480" y="15220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8" name="TextBox 13"/>
            <p:cNvSpPr/>
            <p:nvPr/>
          </p:nvSpPr>
          <p:spPr>
            <a:xfrm>
              <a:off x="402480" y="14720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Methodology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59" name="TextBox 14"/>
          <p:cNvSpPr/>
          <p:nvPr/>
        </p:nvSpPr>
        <p:spPr>
          <a:xfrm>
            <a:off x="402480" y="2436480"/>
            <a:ext cx="13297680" cy="552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26040" indent="-313200" algn="just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Data Processing: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ts val="4351"/>
              </a:lnSpc>
            </a:pP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 </a:t>
            </a: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Collect data, handle missing values, and normalize features.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algn="just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Feature Engineering: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ts val="4351"/>
              </a:lnSpc>
            </a:pP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 </a:t>
            </a: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Create time-based and weather indicators.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algn="just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Model Training: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ts val="4351"/>
              </a:lnSpc>
            </a:pP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 </a:t>
            </a: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Compare regression models with cross-validation and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ts val="4351"/>
              </a:lnSpc>
            </a:pP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 </a:t>
            </a: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hyperparameter tuning.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algn="just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Evaluation &amp; Deployment: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ts val="4351"/>
              </a:lnSpc>
            </a:pP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Use MAE, RMSE for evaluation and integrate the model for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ts val="4351"/>
              </a:lnSpc>
            </a:pP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pc="-6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real-time predictions.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61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162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3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64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165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66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67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168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69" name="Group 11"/>
          <p:cNvGrpSpPr/>
          <p:nvPr/>
        </p:nvGrpSpPr>
        <p:grpSpPr>
          <a:xfrm>
            <a:off x="382680" y="1531440"/>
            <a:ext cx="9153360" cy="649440"/>
            <a:chOff x="382680" y="1531440"/>
            <a:chExt cx="9153360" cy="649440"/>
          </a:xfrm>
        </p:grpSpPr>
        <p:sp>
          <p:nvSpPr>
            <p:cNvPr id="170" name="Freeform 12"/>
            <p:cNvSpPr/>
            <p:nvPr/>
          </p:nvSpPr>
          <p:spPr>
            <a:xfrm>
              <a:off x="382680" y="15814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1" name="TextBox 13"/>
            <p:cNvSpPr/>
            <p:nvPr/>
          </p:nvSpPr>
          <p:spPr>
            <a:xfrm>
              <a:off x="382680" y="15314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Problem Statement: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72" name="TextBox 14"/>
          <p:cNvSpPr/>
          <p:nvPr/>
        </p:nvSpPr>
        <p:spPr>
          <a:xfrm>
            <a:off x="382680" y="2553120"/>
            <a:ext cx="11977200" cy="552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Output Variability: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Solar power fluctuates due to weather changes.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Grid Management: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Uncertain forecasts impact energy distribution.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Data Challenges: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Missing data, noise, and non-linear relationships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Complicate predictions.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Need: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Accurate forecasting to optimize resource allocation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and grid efficiency.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4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175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6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77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178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79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0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181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82" name="Group 11"/>
          <p:cNvGrpSpPr/>
          <p:nvPr/>
        </p:nvGrpSpPr>
        <p:grpSpPr>
          <a:xfrm>
            <a:off x="382680" y="1531440"/>
            <a:ext cx="9153360" cy="649440"/>
            <a:chOff x="382680" y="1531440"/>
            <a:chExt cx="9153360" cy="649440"/>
          </a:xfrm>
        </p:grpSpPr>
        <p:sp>
          <p:nvSpPr>
            <p:cNvPr id="183" name="Freeform 12"/>
            <p:cNvSpPr/>
            <p:nvPr/>
          </p:nvSpPr>
          <p:spPr>
            <a:xfrm>
              <a:off x="382680" y="15814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4" name="TextBox 13"/>
            <p:cNvSpPr/>
            <p:nvPr/>
          </p:nvSpPr>
          <p:spPr>
            <a:xfrm>
              <a:off x="382680" y="15314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Solution: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85" name="TextBox 14"/>
          <p:cNvSpPr/>
          <p:nvPr/>
        </p:nvSpPr>
        <p:spPr>
          <a:xfrm>
            <a:off x="382680" y="2524680"/>
            <a:ext cx="12441600" cy="66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Comprehensive Pipeline: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From data collection to deployment for solar power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prediction.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Algorithm Comparison: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Use advanced regression models to capture complex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relationships.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Optimization: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Hyperparameter tuning and cross-validation improve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accuracy.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Impact: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Reduced forecasting errors and enhanced grid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management.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1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7" name="Group 1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188" name="Freeform 3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9" name="Freeform 6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90" name="Group 2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191" name="Freeform 9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92" name="Freeform 17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3" name="Group 4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194" name="Freeform 2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95" name="Group 5"/>
          <p:cNvGrpSpPr/>
          <p:nvPr/>
        </p:nvGrpSpPr>
        <p:grpSpPr>
          <a:xfrm>
            <a:off x="382680" y="1531440"/>
            <a:ext cx="9153360" cy="649440"/>
            <a:chOff x="382680" y="1531440"/>
            <a:chExt cx="9153360" cy="649440"/>
          </a:xfrm>
        </p:grpSpPr>
        <p:sp>
          <p:nvSpPr>
            <p:cNvPr id="196" name="Freeform 22"/>
            <p:cNvSpPr/>
            <p:nvPr/>
          </p:nvSpPr>
          <p:spPr>
            <a:xfrm>
              <a:off x="382680" y="15814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7" name="TextBox 1"/>
            <p:cNvSpPr/>
            <p:nvPr/>
          </p:nvSpPr>
          <p:spPr>
            <a:xfrm>
              <a:off x="382680" y="15314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Solution: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98" name="TextBox 2"/>
          <p:cNvSpPr/>
          <p:nvPr/>
        </p:nvSpPr>
        <p:spPr>
          <a:xfrm>
            <a:off x="382680" y="2524680"/>
            <a:ext cx="12441600" cy="66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Comprehensive Pipeline: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From data collection to deployment for solar power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prediction.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Algorithm Comparison: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Use advanced regression models to capture complex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relationships.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Optimization: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Hyperparameter tuning and cross-validation improve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accuracy.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26040" indent="-313200" defTabSz="914400">
              <a:lnSpc>
                <a:spcPts val="4351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Impact: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Reduced forecasting errors and enhanced grid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351"/>
              </a:lnSpc>
            </a:pP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      </a:t>
            </a:r>
            <a:r>
              <a:rPr b="1" lang="en-US" sz="29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management.</a:t>
            </a:r>
            <a:endParaRPr b="0" lang="en-IN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0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201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2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03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204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05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6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207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08" name="Group 11"/>
          <p:cNvGrpSpPr/>
          <p:nvPr/>
        </p:nvGrpSpPr>
        <p:grpSpPr>
          <a:xfrm>
            <a:off x="382680" y="1531440"/>
            <a:ext cx="9153360" cy="649440"/>
            <a:chOff x="382680" y="1531440"/>
            <a:chExt cx="9153360" cy="649440"/>
          </a:xfrm>
        </p:grpSpPr>
        <p:sp>
          <p:nvSpPr>
            <p:cNvPr id="209" name="Freeform 12"/>
            <p:cNvSpPr/>
            <p:nvPr/>
          </p:nvSpPr>
          <p:spPr>
            <a:xfrm>
              <a:off x="382680" y="15814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0" name="TextBox 13"/>
            <p:cNvSpPr/>
            <p:nvPr/>
          </p:nvSpPr>
          <p:spPr>
            <a:xfrm>
              <a:off x="382680" y="15314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Screenshot of Output: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11" name="Freeform 14"/>
          <p:cNvSpPr/>
          <p:nvPr/>
        </p:nvSpPr>
        <p:spPr>
          <a:xfrm>
            <a:off x="664920" y="3302640"/>
            <a:ext cx="7626960" cy="4921200"/>
          </a:xfrm>
          <a:custGeom>
            <a:avLst/>
            <a:gdLst>
              <a:gd name="textAreaLeft" fmla="*/ 0 w 7626960"/>
              <a:gd name="textAreaRight" fmla="*/ 7627680 w 7626960"/>
              <a:gd name="textAreaTop" fmla="*/ 0 h 4921200"/>
              <a:gd name="textAreaBottom" fmla="*/ 4921920 h 4921200"/>
            </a:gdLst>
            <a:ahLst/>
            <a:rect l="textAreaLeft" t="textAreaTop" r="textAreaRight" b="textAreaBottom"/>
            <a:pathLst>
              <a:path w="7627797" h="4922088">
                <a:moveTo>
                  <a:pt x="0" y="0"/>
                </a:moveTo>
                <a:lnTo>
                  <a:pt x="7627797" y="0"/>
                </a:lnTo>
                <a:lnTo>
                  <a:pt x="7627797" y="4922087"/>
                </a:lnTo>
                <a:lnTo>
                  <a:pt x="0" y="49220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Freeform 15"/>
          <p:cNvSpPr/>
          <p:nvPr/>
        </p:nvSpPr>
        <p:spPr>
          <a:xfrm>
            <a:off x="9139680" y="2537640"/>
            <a:ext cx="8119080" cy="6451200"/>
          </a:xfrm>
          <a:custGeom>
            <a:avLst/>
            <a:gdLst>
              <a:gd name="textAreaLeft" fmla="*/ 0 w 8119080"/>
              <a:gd name="textAreaRight" fmla="*/ 8119800 w 8119080"/>
              <a:gd name="textAreaTop" fmla="*/ 0 h 6451200"/>
              <a:gd name="textAreaBottom" fmla="*/ 6451920 h 6451200"/>
            </a:gdLst>
            <a:ahLst/>
            <a:rect l="textAreaLeft" t="textAreaTop" r="textAreaRight" b="textAreaBottom"/>
            <a:pathLst>
              <a:path w="8119652" h="6451954">
                <a:moveTo>
                  <a:pt x="0" y="0"/>
                </a:moveTo>
                <a:lnTo>
                  <a:pt x="8119652" y="0"/>
                </a:lnTo>
                <a:lnTo>
                  <a:pt x="8119652" y="6451953"/>
                </a:lnTo>
                <a:lnTo>
                  <a:pt x="0" y="645195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2"/>
          <p:cNvSpPr/>
          <p:nvPr/>
        </p:nvSpPr>
        <p:spPr>
          <a:xfrm>
            <a:off x="15109200" y="117000"/>
            <a:ext cx="2699640" cy="862560"/>
          </a:xfrm>
          <a:custGeom>
            <a:avLst/>
            <a:gdLst>
              <a:gd name="textAreaLeft" fmla="*/ 0 w 2699640"/>
              <a:gd name="textAreaRight" fmla="*/ 2700360 w 2699640"/>
              <a:gd name="textAreaTop" fmla="*/ 0 h 862560"/>
              <a:gd name="textAreaBottom" fmla="*/ 863280 h 862560"/>
            </a:gdLst>
            <a:ahLst/>
            <a:rect l="textAreaLeft" t="textAreaTop" r="textAreaRight" b="textAreaBottom"/>
            <a:pathLst>
              <a:path w="2700338" h="863271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4" name="Group 3"/>
          <p:cNvGrpSpPr/>
          <p:nvPr/>
        </p:nvGrpSpPr>
        <p:grpSpPr>
          <a:xfrm>
            <a:off x="-19080" y="-19080"/>
            <a:ext cx="14781960" cy="1113840"/>
            <a:chOff x="-19080" y="-19080"/>
            <a:chExt cx="14781960" cy="1113840"/>
          </a:xfrm>
        </p:grpSpPr>
        <p:sp>
          <p:nvSpPr>
            <p:cNvPr id="215" name="Freeform 4"/>
            <p:cNvSpPr/>
            <p:nvPr/>
          </p:nvSpPr>
          <p:spPr>
            <a:xfrm>
              <a:off x="0" y="0"/>
              <a:ext cx="14744160" cy="1075680"/>
            </a:xfrm>
            <a:custGeom>
              <a:avLst/>
              <a:gdLst>
                <a:gd name="textAreaLeft" fmla="*/ 0 w 14744160"/>
                <a:gd name="textAreaRight" fmla="*/ 14744880 w 14744160"/>
                <a:gd name="textAreaTop" fmla="*/ 0 h 1075680"/>
                <a:gd name="textAreaBottom" fmla="*/ 1076400 h 1075680"/>
              </a:gdLst>
              <a:ahLst/>
              <a:rect l="textAreaLeft" t="textAreaTop" r="textAreaRight" b="textAreaBottom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6" name="Freeform 5"/>
            <p:cNvSpPr/>
            <p:nvPr/>
          </p:nvSpPr>
          <p:spPr>
            <a:xfrm>
              <a:off x="-19080" y="-19080"/>
              <a:ext cx="14781960" cy="1113840"/>
            </a:xfrm>
            <a:custGeom>
              <a:avLst/>
              <a:gdLst>
                <a:gd name="textAreaLeft" fmla="*/ 0 w 14781960"/>
                <a:gd name="textAreaRight" fmla="*/ 14782680 w 14781960"/>
                <a:gd name="textAreaTop" fmla="*/ 0 h 1113840"/>
                <a:gd name="textAreaBottom" fmla="*/ 1114560 h 1113840"/>
              </a:gdLst>
              <a:ahLst/>
              <a:rect l="textAreaLeft" t="textAreaTop" r="textAreaRight" b="textAreaBottom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17" name="Group 6"/>
          <p:cNvGrpSpPr/>
          <p:nvPr/>
        </p:nvGrpSpPr>
        <p:grpSpPr>
          <a:xfrm>
            <a:off x="14833440" y="-720"/>
            <a:ext cx="167760" cy="1097640"/>
            <a:chOff x="14833440" y="-720"/>
            <a:chExt cx="167760" cy="1097640"/>
          </a:xfrm>
        </p:grpSpPr>
        <p:sp>
          <p:nvSpPr>
            <p:cNvPr id="218" name="Freeform 7"/>
            <p:cNvSpPr/>
            <p:nvPr/>
          </p:nvSpPr>
          <p:spPr>
            <a:xfrm>
              <a:off x="14833440" y="-720"/>
              <a:ext cx="167760" cy="1097640"/>
            </a:xfrm>
            <a:custGeom>
              <a:avLst/>
              <a:gdLst>
                <a:gd name="textAreaLeft" fmla="*/ 0 w 167760"/>
                <a:gd name="textAreaRight" fmla="*/ 168480 w 16776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19" name="Freeform 8"/>
          <p:cNvSpPr/>
          <p:nvPr/>
        </p:nvSpPr>
        <p:spPr>
          <a:xfrm>
            <a:off x="0" y="-19080"/>
            <a:ext cx="14758200" cy="1085040"/>
          </a:xfrm>
          <a:custGeom>
            <a:avLst/>
            <a:gdLst>
              <a:gd name="textAreaLeft" fmla="*/ 0 w 14758200"/>
              <a:gd name="textAreaRight" fmla="*/ 14758920 w 14758200"/>
              <a:gd name="textAreaTop" fmla="*/ 0 h 1085040"/>
              <a:gd name="textAreaBottom" fmla="*/ 1085760 h 1085040"/>
            </a:gdLst>
            <a:ahLst/>
            <a:rect l="textAreaLeft" t="textAreaTop" r="textAreaRight" b="textAreaBottom"/>
            <a:pathLst>
              <a:path w="14758988" h="1085852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16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0" name="Group 9"/>
          <p:cNvGrpSpPr/>
          <p:nvPr/>
        </p:nvGrpSpPr>
        <p:grpSpPr>
          <a:xfrm>
            <a:off x="17888040" y="-720"/>
            <a:ext cx="399240" cy="1097640"/>
            <a:chOff x="17888040" y="-720"/>
            <a:chExt cx="399240" cy="1097640"/>
          </a:xfrm>
        </p:grpSpPr>
        <p:sp>
          <p:nvSpPr>
            <p:cNvPr id="221" name="Freeform 10"/>
            <p:cNvSpPr/>
            <p:nvPr/>
          </p:nvSpPr>
          <p:spPr>
            <a:xfrm>
              <a:off x="17888040" y="-720"/>
              <a:ext cx="399240" cy="1097640"/>
            </a:xfrm>
            <a:custGeom>
              <a:avLst/>
              <a:gdLst>
                <a:gd name="textAreaLeft" fmla="*/ 0 w 399240"/>
                <a:gd name="textAreaRight" fmla="*/ 399960 w 399240"/>
                <a:gd name="textAreaTop" fmla="*/ 0 h 1097640"/>
                <a:gd name="textAreaBottom" fmla="*/ 1098360 h 1097640"/>
              </a:gdLst>
              <a:ahLst/>
              <a:rect l="textAreaLeft" t="textAreaTop" r="textAreaRight" b="textAreaBottom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22" name="Group 11"/>
          <p:cNvGrpSpPr/>
          <p:nvPr/>
        </p:nvGrpSpPr>
        <p:grpSpPr>
          <a:xfrm>
            <a:off x="382680" y="1531440"/>
            <a:ext cx="9153360" cy="649440"/>
            <a:chOff x="382680" y="1531440"/>
            <a:chExt cx="9153360" cy="649440"/>
          </a:xfrm>
        </p:grpSpPr>
        <p:sp>
          <p:nvSpPr>
            <p:cNvPr id="223" name="Freeform 12"/>
            <p:cNvSpPr/>
            <p:nvPr/>
          </p:nvSpPr>
          <p:spPr>
            <a:xfrm>
              <a:off x="382680" y="1581480"/>
              <a:ext cx="9153360" cy="599400"/>
            </a:xfrm>
            <a:custGeom>
              <a:avLst/>
              <a:gdLst>
                <a:gd name="textAreaLeft" fmla="*/ 0 w 9153360"/>
                <a:gd name="textAreaRight" fmla="*/ 9154080 w 9153360"/>
                <a:gd name="textAreaTop" fmla="*/ 0 h 599400"/>
                <a:gd name="textAreaBottom" fmla="*/ 600120 h 599400"/>
              </a:gdLst>
              <a:ahLst/>
              <a:rect l="textAreaLeft" t="textAreaTop" r="textAreaRight" b="textAreaBottom"/>
              <a:pathLst>
                <a:path w="12205252" h="800220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4" name="TextBox 13"/>
            <p:cNvSpPr/>
            <p:nvPr/>
          </p:nvSpPr>
          <p:spPr>
            <a:xfrm>
              <a:off x="382680" y="1531440"/>
              <a:ext cx="9153360" cy="64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00"/>
                </a:lnSpc>
              </a:pPr>
              <a:r>
                <a:rPr b="1" lang="en-US" sz="3000" strike="noStrike" u="none">
                  <a:solidFill>
                    <a:srgbClr val="213163"/>
                  </a:solidFill>
                  <a:uFillTx/>
                  <a:latin typeface="Arial Bold"/>
                  <a:ea typeface="Arial Bold"/>
                </a:rPr>
                <a:t>Screenshot of Output:  </a:t>
              </a:r>
              <a:endParaRPr b="0" lang="en-IN" sz="3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25" name="Freeform 14"/>
          <p:cNvSpPr/>
          <p:nvPr/>
        </p:nvSpPr>
        <p:spPr>
          <a:xfrm>
            <a:off x="753840" y="2964600"/>
            <a:ext cx="16779960" cy="6293160"/>
          </a:xfrm>
          <a:custGeom>
            <a:avLst/>
            <a:gdLst>
              <a:gd name="textAreaLeft" fmla="*/ 0 w 16779960"/>
              <a:gd name="textAreaRight" fmla="*/ 16780680 w 16779960"/>
              <a:gd name="textAreaTop" fmla="*/ 0 h 6293160"/>
              <a:gd name="textAreaBottom" fmla="*/ 6293880 h 6293160"/>
            </a:gdLst>
            <a:ahLst/>
            <a:rect l="textAreaLeft" t="textAreaTop" r="textAreaRight" b="textAreaBottom"/>
            <a:pathLst>
              <a:path w="16780670" h="6293828">
                <a:moveTo>
                  <a:pt x="0" y="0"/>
                </a:moveTo>
                <a:lnTo>
                  <a:pt x="16780670" y="0"/>
                </a:lnTo>
                <a:lnTo>
                  <a:pt x="16780670" y="6293828"/>
                </a:lnTo>
                <a:lnTo>
                  <a:pt x="0" y="629382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TextBox 15"/>
          <p:cNvSpPr/>
          <p:nvPr/>
        </p:nvSpPr>
        <p:spPr>
          <a:xfrm>
            <a:off x="753840" y="2277720"/>
            <a:ext cx="342828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600"/>
              </a:lnSpc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 Bold"/>
                <a:ea typeface="Arial Bold"/>
              </a:rPr>
              <a:t>Bivariate analysis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LibreOffice/24.8.2.1$Linux_X86_64 LibreOffice_project/480$Build-1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DAGeZTmKIk0</dc:identifier>
  <dc:language>en-IN</dc:language>
  <cp:lastModifiedBy/>
  <dcterms:modified xsi:type="dcterms:W3CDTF">2025-02-07T12:18:46Z</dcterms:modified>
  <cp:revision>3</cp:revision>
  <dc:subject/>
  <dc:title>solar_power_prediction_project.pptx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