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Barlow"/>
      <p:regular r:id="rId16"/>
      <p:bold r:id="rId17"/>
      <p:italic r:id="rId18"/>
      <p:boldItalic r:id="rId19"/>
    </p:embeddedFont>
    <p:embeddedFont>
      <p:font typeface="Barlow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regular.fntdata"/><Relationship Id="rId11" Type="http://schemas.openxmlformats.org/officeDocument/2006/relationships/slide" Target="slides/slide7.xml"/><Relationship Id="rId22" Type="http://schemas.openxmlformats.org/officeDocument/2006/relationships/font" Target="fonts/BarlowLight-italic.fntdata"/><Relationship Id="rId10" Type="http://schemas.openxmlformats.org/officeDocument/2006/relationships/slide" Target="slides/slide6.xml"/><Relationship Id="rId21" Type="http://schemas.openxmlformats.org/officeDocument/2006/relationships/font" Target="fonts/Barlow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Barlow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rlow-bold.fntdata"/><Relationship Id="rId16" Type="http://schemas.openxmlformats.org/officeDocument/2006/relationships/font" Target="fonts/Barlow-regular.fntdata"/><Relationship Id="rId5" Type="http://schemas.openxmlformats.org/officeDocument/2006/relationships/slide" Target="slides/slide1.xml"/><Relationship Id="rId19" Type="http://schemas.openxmlformats.org/officeDocument/2006/relationships/font" Target="fonts/Barlow-boldItalic.fntdata"/><Relationship Id="rId6" Type="http://schemas.openxmlformats.org/officeDocument/2006/relationships/slide" Target="slides/slide2.xml"/><Relationship Id="rId18" Type="http://schemas.openxmlformats.org/officeDocument/2006/relationships/font" Target="fonts/Barl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2f7c811ed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2f7c811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b948bb665_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b948bb665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b8c6d5d1f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b8c6d5d1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b8c6d5d1f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b8c6d5d1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b8c6d5d1f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8b8c6d5d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  <a:alpha val="298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MTN-316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Team Project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GROUP 6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3" name="Google Shape;73;p11"/>
          <p:cNvPicPr preferRelativeResize="0"/>
          <p:nvPr/>
        </p:nvPicPr>
        <p:blipFill rotWithShape="1">
          <a:blip r:embed="rId3">
            <a:alphaModFix/>
          </a:blip>
          <a:srcRect b="0" l="20026" r="16477" t="0"/>
          <a:stretch/>
        </p:blipFill>
        <p:spPr>
          <a:xfrm rot="10800000">
            <a:off x="4245375" y="0"/>
            <a:ext cx="4898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55300" y="474775"/>
            <a:ext cx="5307000" cy="75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0"/>
          <p:cNvSpPr txBox="1"/>
          <p:nvPr>
            <p:ph idx="4294967295" type="body"/>
          </p:nvPr>
        </p:nvSpPr>
        <p:spPr>
          <a:xfrm>
            <a:off x="855300" y="1499175"/>
            <a:ext cx="7627800" cy="29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Standard </a:t>
            </a:r>
            <a:r>
              <a:rPr lang="en"/>
              <a:t>scaling</a:t>
            </a:r>
            <a:r>
              <a:rPr lang="en"/>
              <a:t> is best for the dataset which enhances the accuracy from Min-Max Scaling and </a:t>
            </a:r>
            <a:r>
              <a:rPr lang="en"/>
              <a:t>Unscaled</a:t>
            </a:r>
            <a:r>
              <a:rPr lang="en"/>
              <a:t> dataset. Also reduces false positive rate.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After observing all models and their accuracy score Random Forest Classifier is the best suited model for this data set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2693375" y="1421175"/>
            <a:ext cx="6255600" cy="90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Thanking You !!</a:t>
            </a:r>
            <a:endParaRPr sz="6300"/>
          </a:p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1"/>
          <p:cNvSpPr txBox="1"/>
          <p:nvPr>
            <p:ph type="title"/>
          </p:nvPr>
        </p:nvSpPr>
        <p:spPr>
          <a:xfrm>
            <a:off x="855300" y="3167650"/>
            <a:ext cx="516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179" name="Google Shape;179;p21"/>
          <p:cNvSpPr txBox="1"/>
          <p:nvPr>
            <p:ph idx="4294967295" type="body"/>
          </p:nvPr>
        </p:nvSpPr>
        <p:spPr>
          <a:xfrm>
            <a:off x="855300" y="3695350"/>
            <a:ext cx="7701000" cy="14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Aditya Sen                  -        20118004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Ankush Sonkar         -        20118011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Lokesh Jain                -       20310011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855300" y="1353950"/>
            <a:ext cx="5307000" cy="355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Predicting full bulk metallic glass formation ability from chemical formula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Barlow"/>
              <a:buChar char="╸"/>
            </a:pPr>
            <a:r>
              <a:rPr b="1" lang="en" sz="22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Task Type of Dataset - </a:t>
            </a:r>
            <a:r>
              <a:rPr lang="en"/>
              <a:t>Classification</a:t>
            </a:r>
            <a:endParaRPr b="1" sz="2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6596875" y="1353950"/>
            <a:ext cx="1864800" cy="164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6344438" y="3748100"/>
            <a:ext cx="9630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2"/>
          <p:cNvSpPr/>
          <p:nvPr/>
        </p:nvSpPr>
        <p:spPr>
          <a:xfrm>
            <a:off x="7730400" y="3748100"/>
            <a:ext cx="9630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/>
          <p:nvPr/>
        </p:nvSpPr>
        <p:spPr>
          <a:xfrm rot="10800000">
            <a:off x="6927725" y="3316700"/>
            <a:ext cx="585000" cy="407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 flipH="1" rot="10800000">
            <a:off x="7636325" y="3294950"/>
            <a:ext cx="648000" cy="451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7486625" y="3004375"/>
            <a:ext cx="149700" cy="4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 txBox="1"/>
          <p:nvPr/>
        </p:nvSpPr>
        <p:spPr>
          <a:xfrm>
            <a:off x="6927725" y="1871900"/>
            <a:ext cx="12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Classification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6509056" y="3746150"/>
            <a:ext cx="5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Yes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8016906" y="3746150"/>
            <a:ext cx="5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No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300" y="2743550"/>
            <a:ext cx="3147325" cy="12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855300" y="836000"/>
            <a:ext cx="54096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Data (Matbench) &amp; Describe</a:t>
            </a:r>
            <a:endParaRPr/>
          </a:p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855300" y="1682000"/>
            <a:ext cx="5312100" cy="3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Matbench interfaces many materials database from which we select glass formability dataset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We use this package to retrieve training &amp; testing splits as well as making new predictions</a:t>
            </a:r>
            <a:endParaRPr/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600" y="1471850"/>
            <a:ext cx="3635400" cy="36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55300" y="1561150"/>
            <a:ext cx="53883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╸"/>
            </a:pPr>
            <a:r>
              <a:rPr lang="en" sz="2200"/>
              <a:t>After preparing dataset, we partition our data into train and test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╸"/>
            </a:pPr>
            <a:r>
              <a:rPr lang="en" sz="2200"/>
              <a:t>Matbench have  function “ .get_train_and_val () and .get_test_data () ”  for </a:t>
            </a:r>
            <a:r>
              <a:rPr lang="en" sz="2200"/>
              <a:t>splitting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╸"/>
            </a:pPr>
            <a:r>
              <a:rPr lang="en" sz="2200"/>
              <a:t>Through </a:t>
            </a:r>
            <a:r>
              <a:rPr lang="en" sz="2200"/>
              <a:t>splitting</a:t>
            </a:r>
            <a:r>
              <a:rPr lang="en" sz="2200"/>
              <a:t> we simply train our model using training dataset and validate our data over validation dataset (test data)</a:t>
            </a:r>
            <a:endParaRPr sz="2200"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7227725" y="1194450"/>
            <a:ext cx="16821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6996425" y="2062900"/>
            <a:ext cx="9567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8197125" y="2082325"/>
            <a:ext cx="8835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453900" y="3406800"/>
            <a:ext cx="8835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459450" y="3406800"/>
            <a:ext cx="10512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8260500" y="4001150"/>
            <a:ext cx="8202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7227650" y="1192500"/>
            <a:ext cx="16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Dataset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822725" y="2060950"/>
            <a:ext cx="13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Training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8197125" y="2080375"/>
            <a:ext cx="8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Testing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243600" y="3404850"/>
            <a:ext cx="13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Training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7333000" y="3404850"/>
            <a:ext cx="13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Validation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8228850" y="3999188"/>
            <a:ext cx="8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Testing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8" name="Google Shape;118;p14"/>
          <p:cNvSpPr/>
          <p:nvPr/>
        </p:nvSpPr>
        <p:spPr>
          <a:xfrm rot="10800000">
            <a:off x="6872250" y="2873463"/>
            <a:ext cx="585000" cy="407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 flipH="1" rot="10800000">
            <a:off x="7580850" y="2851713"/>
            <a:ext cx="648000" cy="451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7431150" y="2561138"/>
            <a:ext cx="149700" cy="4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8702500" y="2510800"/>
            <a:ext cx="207300" cy="1434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Featurize Data</a:t>
            </a:r>
            <a:endParaRPr/>
          </a:p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855300" y="1499175"/>
            <a:ext cx="7627800" cy="34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Presently our data is just combination of composition and target value whether glass formability present or not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To apply machine learning algorithm, we must have vector representation of our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We use “ generate_features ” function for featurization using composition based feature vector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6"/>
          <p:cNvSpPr txBox="1"/>
          <p:nvPr>
            <p:ph idx="4294967295" type="ctrTitle"/>
          </p:nvPr>
        </p:nvSpPr>
        <p:spPr>
          <a:xfrm>
            <a:off x="1157300" y="771525"/>
            <a:ext cx="2507700" cy="57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Scaling</a:t>
            </a:r>
            <a:endParaRPr sz="4800"/>
          </a:p>
        </p:txBody>
      </p:sp>
      <p:sp>
        <p:nvSpPr>
          <p:cNvPr id="135" name="Google Shape;135;p16"/>
          <p:cNvSpPr txBox="1"/>
          <p:nvPr>
            <p:ph idx="4294967295" type="body"/>
          </p:nvPr>
        </p:nvSpPr>
        <p:spPr>
          <a:xfrm>
            <a:off x="463150" y="1671650"/>
            <a:ext cx="3425100" cy="330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Scaling is done before applying ML Algorithm so that all features contribute equally to result.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╸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It is performed during the data pre-processing to handle highly varying magnitudes or values or units</a:t>
            </a:r>
            <a:endParaRPr sz="1800"/>
          </a:p>
        </p:txBody>
      </p:sp>
      <p:sp>
        <p:nvSpPr>
          <p:cNvPr id="136" name="Google Shape;136;p16"/>
          <p:cNvSpPr txBox="1"/>
          <p:nvPr>
            <p:ph idx="4294967295" type="body"/>
          </p:nvPr>
        </p:nvSpPr>
        <p:spPr>
          <a:xfrm>
            <a:off x="4778075" y="249900"/>
            <a:ext cx="4119900" cy="18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   </a:t>
            </a: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Standard Scalar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╸"/>
            </a:pPr>
            <a:r>
              <a:rPr lang="en" sz="1900"/>
              <a:t>To scale each feature to mean = 0 and </a:t>
            </a:r>
            <a:r>
              <a:rPr lang="en" sz="1900"/>
              <a:t>variance</a:t>
            </a:r>
            <a:r>
              <a:rPr lang="en" sz="1900"/>
              <a:t> = 1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╸"/>
            </a:pPr>
            <a:r>
              <a:rPr lang="en" sz="1900"/>
              <a:t>Normalize the vector for each instance of data</a:t>
            </a:r>
            <a:endParaRPr sz="1900"/>
          </a:p>
        </p:txBody>
      </p:sp>
      <p:sp>
        <p:nvSpPr>
          <p:cNvPr id="137" name="Google Shape;137;p16"/>
          <p:cNvSpPr txBox="1"/>
          <p:nvPr>
            <p:ph idx="4294967295" type="body"/>
          </p:nvPr>
        </p:nvSpPr>
        <p:spPr>
          <a:xfrm>
            <a:off x="4778075" y="2998400"/>
            <a:ext cx="4223400" cy="18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   Min-Max Scalar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╸"/>
            </a:pPr>
            <a:r>
              <a:rPr lang="en" sz="1900"/>
              <a:t>Transform each feature in range between 0 to 1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╸"/>
            </a:pPr>
            <a:r>
              <a:rPr lang="en" sz="1900"/>
              <a:t>This scaling preserves the shape of original distribution</a:t>
            </a:r>
            <a:endParaRPr sz="1900"/>
          </a:p>
        </p:txBody>
      </p:sp>
      <p:pic>
        <p:nvPicPr>
          <p:cNvPr id="138" name="Google Shape;1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6000"/>
            <a:ext cx="9810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" y="2409825"/>
            <a:ext cx="92392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ML Algorithms</a:t>
            </a:r>
            <a:endParaRPr/>
          </a:p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855275" y="1353950"/>
            <a:ext cx="7298700" cy="361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╸"/>
            </a:pPr>
            <a:r>
              <a:rPr lang="en" sz="2600"/>
              <a:t>Random Forest Classifier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╸"/>
            </a:pPr>
            <a:r>
              <a:rPr lang="en" sz="2600"/>
              <a:t>Support Vector Classifier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╸"/>
            </a:pPr>
            <a:r>
              <a:rPr lang="en" sz="2600"/>
              <a:t>K-Neighbors  Classifier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╸"/>
            </a:pPr>
            <a:r>
              <a:rPr lang="en" sz="2600"/>
              <a:t>Gradient Boosting Classifier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╸"/>
            </a:pPr>
            <a:r>
              <a:rPr lang="en" sz="2600"/>
              <a:t>Ada Boost Classifier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╸"/>
            </a:pPr>
            <a:r>
              <a:rPr lang="en" sz="2600"/>
              <a:t>Multi-Layer Perceptron Classifier (MLP)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╸"/>
            </a:pPr>
            <a:r>
              <a:rPr lang="en" sz="2600"/>
              <a:t>Logistic Regression</a:t>
            </a:r>
            <a:endParaRPr sz="2600"/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ctrTitle"/>
          </p:nvPr>
        </p:nvSpPr>
        <p:spPr>
          <a:xfrm>
            <a:off x="994625" y="901950"/>
            <a:ext cx="3025800" cy="80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ver Test Set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025" y="164750"/>
            <a:ext cx="2892043" cy="19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5448225" y="2146300"/>
            <a:ext cx="299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Unscaled</a:t>
            </a:r>
            <a:r>
              <a:rPr b="1" lang="en" sz="18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Test Set</a:t>
            </a:r>
            <a:endParaRPr b="1" sz="6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625" y="2745312"/>
            <a:ext cx="2886350" cy="195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994625" y="4695700"/>
            <a:ext cx="299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Standard Scaled</a:t>
            </a:r>
            <a:r>
              <a:rPr b="1" lang="en" sz="18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Test Set</a:t>
            </a:r>
            <a:endParaRPr b="1" sz="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5133550" y="4695700"/>
            <a:ext cx="288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Min-Max Scaled</a:t>
            </a:r>
            <a:r>
              <a:rPr b="1" lang="en" sz="18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Test Set</a:t>
            </a:r>
            <a:endParaRPr b="1" sz="6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9775" y="2745325"/>
            <a:ext cx="2880550" cy="19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769975" y="1048200"/>
            <a:ext cx="1692000" cy="292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Plot of all dataset over different models</a:t>
            </a:r>
            <a:endParaRPr/>
          </a:p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161" y="465575"/>
            <a:ext cx="6298176" cy="428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