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D55358-5360-4D2B-850E-8EB941A718DD}">
          <p14:sldIdLst>
            <p14:sldId id="258"/>
            <p14:sldId id="257"/>
          </p14:sldIdLst>
        </p14:section>
        <p14:section name="HMC Background" id="{DE058DB3-17BC-40DE-96CE-967C141FAE7A}">
          <p14:sldIdLst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D&amp;A Consulting Group Background" id="{63E070ED-7836-4D91-ACA4-971E3D9870C2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8" y="-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Senthil Kumar" userId="5d8d902b-7dc2-4864-8ec8-576d9a05cfc5" providerId="ADAL" clId="{D5840E56-43FC-4AD9-AF8C-B91FBA3A769D}"/>
    <pc:docChg chg="modSld">
      <pc:chgData name="Aditya Senthil Kumar" userId="5d8d902b-7dc2-4864-8ec8-576d9a05cfc5" providerId="ADAL" clId="{D5840E56-43FC-4AD9-AF8C-B91FBA3A769D}" dt="2022-11-12T07:32:13.823" v="0" actId="767"/>
      <pc:docMkLst>
        <pc:docMk/>
      </pc:docMkLst>
      <pc:sldChg chg="addSp modSp">
        <pc:chgData name="Aditya Senthil Kumar" userId="5d8d902b-7dc2-4864-8ec8-576d9a05cfc5" providerId="ADAL" clId="{D5840E56-43FC-4AD9-AF8C-B91FBA3A769D}" dt="2022-11-12T07:32:13.823" v="0" actId="767"/>
        <pc:sldMkLst>
          <pc:docMk/>
          <pc:sldMk cId="844482741" sldId="263"/>
        </pc:sldMkLst>
        <pc:spChg chg="add mod">
          <ac:chgData name="Aditya Senthil Kumar" userId="5d8d902b-7dc2-4864-8ec8-576d9a05cfc5" providerId="ADAL" clId="{D5840E56-43FC-4AD9-AF8C-B91FBA3A769D}" dt="2022-11-12T07:32:13.823" v="0" actId="767"/>
          <ac:spMkLst>
            <pc:docMk/>
            <pc:sldMk cId="844482741" sldId="263"/>
            <ac:spMk id="4" creationId="{032B4556-D99E-457C-B80A-9A1A881F1E16}"/>
          </ac:spMkLst>
        </pc:spChg>
      </pc:sldChg>
    </pc:docChg>
  </pc:docChgLst>
  <pc:docChgLst>
    <pc:chgData name="Aditya Senthil Kumar" userId="5d8d902b-7dc2-4864-8ec8-576d9a05cfc5" providerId="ADAL" clId="{CD769317-B8FA-42B7-B8BF-A19B66CD7C67}"/>
    <pc:docChg chg="modSld sldOrd">
      <pc:chgData name="Aditya Senthil Kumar" userId="5d8d902b-7dc2-4864-8ec8-576d9a05cfc5" providerId="ADAL" clId="{CD769317-B8FA-42B7-B8BF-A19B66CD7C67}" dt="2022-11-19T08:39:59.769" v="2"/>
      <pc:docMkLst>
        <pc:docMk/>
      </pc:docMkLst>
      <pc:sldChg chg="ord">
        <pc:chgData name="Aditya Senthil Kumar" userId="5d8d902b-7dc2-4864-8ec8-576d9a05cfc5" providerId="ADAL" clId="{CD769317-B8FA-42B7-B8BF-A19B66CD7C67}" dt="2022-11-19T08:39:59.769" v="2"/>
        <pc:sldMkLst>
          <pc:docMk/>
          <pc:sldMk cId="2009398659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749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5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646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61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412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948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616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825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08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5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59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9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40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274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41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8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2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FC8AD8-2255-43F7-A46A-ED15862FC0BE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A35258-9811-45A2-A253-5D67C9031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51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D814-E57F-4408-95A2-23581952A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b="1" i="1" dirty="0"/>
              <a:t>Huskie Motor Corporation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8E5A5-DACB-4291-9DD6-AE12BF084C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Visualizing the Present &amp; Predicting the Future</a:t>
            </a:r>
          </a:p>
        </p:txBody>
      </p:sp>
    </p:spTree>
    <p:extLst>
      <p:ext uri="{BB962C8B-B14F-4D97-AF65-F5344CB8AC3E}">
        <p14:creationId xmlns:p14="http://schemas.microsoft.com/office/powerpoint/2010/main" val="3208738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72200-E239-4FFE-97BF-76FCB5A894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D&amp;A Consulting Group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8E44-0494-480C-835C-CE72EC80A9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5786" y="2421467"/>
            <a:ext cx="10310811" cy="47564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D&amp;A’s collaboration with HMC</a:t>
            </a:r>
          </a:p>
          <a:p>
            <a:r>
              <a:rPr lang="en-US" sz="2000" b="1" dirty="0"/>
              <a:t>Excited about the opportunity to work with HMC</a:t>
            </a:r>
          </a:p>
          <a:p>
            <a:r>
              <a:rPr lang="en-US" sz="2000" b="1" dirty="0"/>
              <a:t>They have assigned their automotive industry expert, Kevin Lydon as Project lead</a:t>
            </a:r>
          </a:p>
          <a:p>
            <a:r>
              <a:rPr lang="en-US" sz="2000" b="1" dirty="0"/>
              <a:t>Kevin will team up with D&amp;A new hire, Jan Morrison</a:t>
            </a:r>
          </a:p>
          <a:p>
            <a:pPr marL="0" indent="0">
              <a:buNone/>
            </a:pPr>
            <a:r>
              <a:rPr lang="en-US" sz="2000" b="1" i="1" u="sng" dirty="0"/>
              <a:t>About Kevin Lydon</a:t>
            </a:r>
          </a:p>
          <a:p>
            <a:r>
              <a:rPr lang="en-US" sz="2000" b="1" dirty="0"/>
              <a:t>Has been with D&amp;A nearly as long as it’s existence</a:t>
            </a:r>
          </a:p>
          <a:p>
            <a:r>
              <a:rPr lang="en-US" sz="2000" b="1" dirty="0"/>
              <a:t>Kevin was an IT Engineer at Rambler</a:t>
            </a:r>
          </a:p>
          <a:p>
            <a:r>
              <a:rPr lang="en-US" sz="2000" b="1" dirty="0"/>
              <a:t>Too good of an opportunity to pass up working for D&amp;A</a:t>
            </a:r>
          </a:p>
          <a:p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4440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72200-E239-4FFE-97BF-76FCB5A894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D&amp;A Consulting Group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8E44-0494-480C-835C-CE72EC80A9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5786" y="2556933"/>
            <a:ext cx="10310811" cy="4565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D&amp;A Team Approach</a:t>
            </a:r>
          </a:p>
          <a:p>
            <a:r>
              <a:rPr lang="en-US" sz="2000" b="1" dirty="0"/>
              <a:t>Jan is excited and apprehensive on her first client assignment</a:t>
            </a:r>
          </a:p>
          <a:p>
            <a:r>
              <a:rPr lang="en-US" sz="2000" b="1" dirty="0"/>
              <a:t>Kevin is enthusiastic about mentoring Jan</a:t>
            </a:r>
          </a:p>
          <a:p>
            <a:r>
              <a:rPr lang="en-US" sz="2000" b="1" dirty="0"/>
              <a:t>Equally excited on the potential improvement of HMC</a:t>
            </a:r>
          </a:p>
          <a:p>
            <a:pPr marL="0" indent="0">
              <a:buNone/>
            </a:pPr>
            <a:r>
              <a:rPr lang="en-US" sz="2000" b="1" u="sng" dirty="0"/>
              <a:t>About Jan</a:t>
            </a:r>
            <a:r>
              <a:rPr lang="en-US" sz="2000" b="1" dirty="0"/>
              <a:t>:</a:t>
            </a:r>
          </a:p>
          <a:p>
            <a:r>
              <a:rPr lang="en-US" sz="2000" b="1" dirty="0"/>
              <a:t>Technically competent and has experience in manufacturing environment</a:t>
            </a:r>
          </a:p>
          <a:p>
            <a:r>
              <a:rPr lang="en-US" sz="2000" b="1" dirty="0"/>
              <a:t>No formal training in data analytics</a:t>
            </a:r>
          </a:p>
          <a:p>
            <a:r>
              <a:rPr lang="en-US" sz="2000" b="1" dirty="0"/>
              <a:t>Limited experience with data visualization software</a:t>
            </a:r>
          </a:p>
          <a:p>
            <a:r>
              <a:rPr lang="en-US" sz="2000" b="1" dirty="0"/>
              <a:t>Hoping to learn a lot from Kevin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09398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72200-E239-4FFE-97BF-76FCB5A894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8E44-0494-480C-835C-CE72EC80A9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1456" y="2594432"/>
            <a:ext cx="9601196" cy="45656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Data is an important asset for organizations</a:t>
            </a:r>
          </a:p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Massive amounts of data are produced by Organizations on a daily basis</a:t>
            </a:r>
          </a:p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professionals are expected :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1) to know how to use Big Data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2) to make better business decisions</a:t>
            </a:r>
          </a:p>
          <a:p>
            <a:pPr marL="3600450" lvl="8" indent="0">
              <a:buNone/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3) to Identify potential risks</a:t>
            </a:r>
          </a:p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 that is vital is Data Visualization</a:t>
            </a:r>
          </a:p>
          <a:p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3 Platforms/Tools for Visualizing Data are Tableau, Microsoft, Qlik</a:t>
            </a:r>
            <a:endParaRPr lang="en-US" sz="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984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72200-E239-4FFE-97BF-76FCB5A894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Huskie Motor Corp Background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8E44-0494-480C-835C-CE72EC80A9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11188" y="2612258"/>
            <a:ext cx="9601196" cy="45656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Automobile Manufacturing Company</a:t>
            </a:r>
          </a:p>
          <a:p>
            <a:r>
              <a:rPr lang="en-US" b="1" dirty="0"/>
              <a:t>Production &amp; Sales throughout the world</a:t>
            </a:r>
          </a:p>
          <a:p>
            <a:r>
              <a:rPr lang="en-US" b="1" dirty="0"/>
              <a:t>Automobile Industry is a Complex &amp; highly competitive business </a:t>
            </a:r>
          </a:p>
          <a:p>
            <a:r>
              <a:rPr lang="en-US" b="1" dirty="0"/>
              <a:t>New &amp; small player</a:t>
            </a:r>
          </a:p>
          <a:p>
            <a:r>
              <a:rPr lang="en-US" b="1" dirty="0"/>
              <a:t>Popular brands with high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85488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72200-E239-4FFE-97BF-76FCB5A894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Huskie Motor Corp Background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8E44-0494-480C-835C-CE72EC80A9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1456" y="2556933"/>
            <a:ext cx="9601196" cy="4565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/>
              <a:t>To Survive amidst the competition HMC must fully understand </a:t>
            </a:r>
          </a:p>
          <a:p>
            <a:r>
              <a:rPr lang="en-US" b="1" dirty="0"/>
              <a:t>Their markets </a:t>
            </a:r>
          </a:p>
          <a:p>
            <a:r>
              <a:rPr lang="en-US" b="1" dirty="0"/>
              <a:t>Customer base</a:t>
            </a:r>
          </a:p>
          <a:p>
            <a:r>
              <a:rPr lang="en-US" b="1" dirty="0"/>
              <a:t>Cost to keep profit margins +</a:t>
            </a:r>
            <a:r>
              <a:rPr lang="en-US" b="1" dirty="0" err="1"/>
              <a:t>ve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4758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72200-E239-4FFE-97BF-76FCB5A894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Huskie Motor Corp Background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8E44-0494-480C-835C-CE72EC80A9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5786" y="2612255"/>
            <a:ext cx="10310811" cy="4565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 dirty="0"/>
              <a:t>Miranda Albany </a:t>
            </a:r>
            <a:r>
              <a:rPr lang="en-US" b="1" dirty="0"/>
              <a:t>: </a:t>
            </a:r>
          </a:p>
          <a:p>
            <a:r>
              <a:rPr lang="en-US" b="1" dirty="0"/>
              <a:t>Senior Cost Analyst at HMC </a:t>
            </a:r>
          </a:p>
          <a:p>
            <a:r>
              <a:rPr lang="en-US" b="1" dirty="0"/>
              <a:t>Follows a data driven approach for decision making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4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72200-E239-4FFE-97BF-76FCB5A894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Huskie Motor Corp Background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8E44-0494-480C-835C-CE72EC80A9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5786" y="2612255"/>
            <a:ext cx="10310811" cy="4565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 dirty="0"/>
              <a:t>Problem</a:t>
            </a:r>
            <a:r>
              <a:rPr lang="en-US" b="1" dirty="0"/>
              <a:t>: Company has grown so quickly</a:t>
            </a:r>
          </a:p>
          <a:p>
            <a:r>
              <a:rPr lang="en-US" b="1" dirty="0"/>
              <a:t>Massive amounts of data have started to accumulate quickly</a:t>
            </a:r>
          </a:p>
          <a:p>
            <a:r>
              <a:rPr lang="en-US" b="1" dirty="0"/>
              <a:t>Miranda is having a difficult time keeping up </a:t>
            </a:r>
          </a:p>
          <a:p>
            <a:r>
              <a:rPr lang="en-US" b="1" dirty="0"/>
              <a:t>To complicate matters there is a growing need for reporting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1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72200-E239-4FFE-97BF-76FCB5A894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Huskie Motor Corp Background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8E44-0494-480C-835C-CE72EC80A9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45278" y="2594432"/>
            <a:ext cx="10310811" cy="4565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 dirty="0"/>
              <a:t>Miranda’s Communication Routine</a:t>
            </a:r>
          </a:p>
          <a:p>
            <a:r>
              <a:rPr lang="en-US" b="1" dirty="0"/>
              <a:t>She communicates with the executive team on a weekly basis</a:t>
            </a:r>
          </a:p>
          <a:p>
            <a:r>
              <a:rPr lang="en-US" b="1" dirty="0"/>
              <a:t>To convey vital info reg marketing strategies, sales targets, production needs</a:t>
            </a:r>
          </a:p>
          <a:p>
            <a:r>
              <a:rPr lang="en-US" b="1" dirty="0"/>
              <a:t>She feels her info is “Lost in translation” as executive team struggles to digest the numbers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8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72200-E239-4FFE-97BF-76FCB5A894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Huskie Motor Corp Background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8E44-0494-480C-835C-CE72EC80A9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5786" y="2612255"/>
            <a:ext cx="10310811" cy="456568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Miranda handpicks D&amp;A consulting firm to help her sort this problem</a:t>
            </a:r>
          </a:p>
          <a:p>
            <a:r>
              <a:rPr lang="en-US" b="1" dirty="0"/>
              <a:t>She hired D&amp;A because of their automotive industry expertise</a:t>
            </a:r>
          </a:p>
          <a:p>
            <a:r>
              <a:rPr lang="en-US" b="1" dirty="0"/>
              <a:t>They were specialists in data analysis &amp; Visualization</a:t>
            </a:r>
          </a:p>
          <a:p>
            <a:r>
              <a:rPr lang="en-US" b="1" dirty="0"/>
              <a:t>Miranda assigns Meghan Martinez &amp; Adam Green to work with D&amp;A on this project</a:t>
            </a:r>
          </a:p>
          <a:p>
            <a:r>
              <a:rPr lang="en-US" b="1" dirty="0"/>
              <a:t>Meghan is a Senior Staff Accountant with 2 years of work ex</a:t>
            </a:r>
          </a:p>
          <a:p>
            <a:r>
              <a:rPr lang="en-US" b="1" dirty="0"/>
              <a:t>Adam is a young aggressive individual who began with the company 8 months ago straight </a:t>
            </a:r>
            <a:r>
              <a:rPr lang="en-US" b="1" dirty="0" err="1"/>
              <a:t>outta</a:t>
            </a:r>
            <a:r>
              <a:rPr lang="en-US" b="1" dirty="0"/>
              <a:t> college</a:t>
            </a:r>
          </a:p>
        </p:txBody>
      </p:sp>
    </p:spTree>
    <p:extLst>
      <p:ext uri="{BB962C8B-B14F-4D97-AF65-F5344CB8AC3E}">
        <p14:creationId xmlns:p14="http://schemas.microsoft.com/office/powerpoint/2010/main" val="398606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723366-C73B-4ED6-ADEF-29911C6BC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A4152-8E41-4D1C-B88C-57C5C430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631" y="484632"/>
            <a:ext cx="11222737" cy="147963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772200-E239-4FFE-97BF-76FCB5A894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04421" y="796374"/>
            <a:ext cx="10583158" cy="8800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D&amp;A Consulting Group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9F76F5-72D4-4814-9169-8F535AEEB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747" y="648377"/>
            <a:ext cx="10890504" cy="115214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6202988-4466-42C5-B33A-AFABF051B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62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8E44-0494-480C-835C-CE72EC80A9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5786" y="2612255"/>
            <a:ext cx="10310811" cy="4565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b="1" u="sng" dirty="0"/>
              <a:t>About D&amp;A Consulting Group</a:t>
            </a:r>
          </a:p>
          <a:p>
            <a:r>
              <a:rPr lang="en-US" b="1" dirty="0"/>
              <a:t>Started by Doug Chan &amp; Arlo Paxton 5 years ago</a:t>
            </a:r>
          </a:p>
          <a:p>
            <a:r>
              <a:rPr lang="en-US" b="1" dirty="0"/>
              <a:t> Both graduated from the same Uni 15 years ago with Accounting degrees</a:t>
            </a:r>
          </a:p>
          <a:p>
            <a:r>
              <a:rPr lang="en-US" b="1" dirty="0"/>
              <a:t>Worked at different Accounting firms</a:t>
            </a:r>
          </a:p>
          <a:p>
            <a:r>
              <a:rPr lang="en-US" b="1" dirty="0"/>
              <a:t>Real passion was to teach clients to make better decisions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5442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</TotalTime>
  <Words>536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Times New Roman</vt:lpstr>
      <vt:lpstr>Organic</vt:lpstr>
      <vt:lpstr>Huskie Motor Corporation</vt:lpstr>
      <vt:lpstr>Introduction</vt:lpstr>
      <vt:lpstr>Huskie Motor Corp Background</vt:lpstr>
      <vt:lpstr>Huskie Motor Corp Background</vt:lpstr>
      <vt:lpstr>Huskie Motor Corp Background</vt:lpstr>
      <vt:lpstr>Huskie Motor Corp Background</vt:lpstr>
      <vt:lpstr>Huskie Motor Corp Background</vt:lpstr>
      <vt:lpstr>Huskie Motor Corp Background</vt:lpstr>
      <vt:lpstr>D&amp;A Consulting Group</vt:lpstr>
      <vt:lpstr>D&amp;A Consulting Group</vt:lpstr>
      <vt:lpstr>D&amp;A Consulting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Huskie Motor Corporation</dc:title>
  <dc:creator>Aditya Senthil Kumar</dc:creator>
  <cp:lastModifiedBy>Aditya Senthil Kumar</cp:lastModifiedBy>
  <cp:revision>1</cp:revision>
  <dcterms:created xsi:type="dcterms:W3CDTF">2022-11-11T23:59:30Z</dcterms:created>
  <dcterms:modified xsi:type="dcterms:W3CDTF">2022-11-19T09:13:01Z</dcterms:modified>
</cp:coreProperties>
</file>