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23"/>
  </p:notesMasterIdLst>
  <p:handoutMasterIdLst>
    <p:handoutMasterId r:id="rId24"/>
  </p:handoutMasterIdLst>
  <p:sldIdLst>
    <p:sldId id="1862" r:id="rId6"/>
    <p:sldId id="1860" r:id="rId7"/>
    <p:sldId id="1826" r:id="rId8"/>
    <p:sldId id="1825" r:id="rId9"/>
    <p:sldId id="1870" r:id="rId10"/>
    <p:sldId id="1871" r:id="rId11"/>
    <p:sldId id="1872" r:id="rId12"/>
    <p:sldId id="1873" r:id="rId13"/>
    <p:sldId id="1878" r:id="rId14"/>
    <p:sldId id="1880" r:id="rId15"/>
    <p:sldId id="1881" r:id="rId16"/>
    <p:sldId id="1886" r:id="rId17"/>
    <p:sldId id="1884" r:id="rId18"/>
    <p:sldId id="1885" r:id="rId19"/>
    <p:sldId id="1874" r:id="rId20"/>
    <p:sldId id="1887" r:id="rId21"/>
    <p:sldId id="1532"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ection>
        <p14:section name="Dark template" id="{888AB95E-1B7E-4E95-8F39-C5D0E8372BC2}">
          <p14:sldIdLst>
            <p14:sldId id="1862"/>
            <p14:sldId id="1860"/>
            <p14:sldId id="1826"/>
            <p14:sldId id="1825"/>
            <p14:sldId id="1870"/>
            <p14:sldId id="1871"/>
            <p14:sldId id="1872"/>
            <p14:sldId id="1873"/>
            <p14:sldId id="1878"/>
            <p14:sldId id="1880"/>
            <p14:sldId id="1881"/>
            <p14:sldId id="1886"/>
            <p14:sldId id="1884"/>
            <p14:sldId id="1885"/>
            <p14:sldId id="1874"/>
            <p14:sldId id="1887"/>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7692A-602F-41FC-B00D-F0AB57A4D83F}" v="2" dt="2022-01-26T19:03:20.709"/>
    <p1510:client id="{41DAD8AF-2997-4A17-BC62-29FD8C435762}" v="1" dt="2021-12-10T19:35:09.795"/>
    <p1510:client id="{61BD080C-E1DC-2A54-9A4A-16DE1E0266A2}" v="21" dt="2022-05-26T19:49:34.961"/>
    <p1510:client id="{DB1108B5-C79D-469E-93A4-ED255D570E97}" v="1" dt="2022-04-21T08:53:40.933"/>
    <p1510:client id="{EBF35C13-556B-4BA0-BD26-DFA34C573CCF}" v="1" dt="2022-11-20T12:19:19.2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111" d="100"/>
          <a:sy n="111" d="100"/>
        </p:scale>
        <p:origin x="282" y="96"/>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1/21/2024 5:46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1/21/2024 5:46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896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1/21/2024 5:48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999495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1/21/2024 5:49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813143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1/21/2024 5:46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495717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6847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87498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34088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05839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9141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89044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1/21/2024 5:46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1795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elonmusk/shiny-carnival" TargetMode="External"/><Relationship Id="rId2" Type="http://schemas.openxmlformats.org/officeDocument/2006/relationships/hyperlink" Target="https://pages.github.com/" TargetMode="External"/><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ducation.github.com/pack" TargetMode="External"/><Relationship Id="rId1" Type="http://schemas.openxmlformats.org/officeDocument/2006/relationships/slideLayout" Target="../slideLayouts/slideLayout38.xml"/><Relationship Id="rId4" Type="http://schemas.openxmlformats.org/officeDocument/2006/relationships/image" Target="../media/image15.gi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quiz.konfhub.com/q/codecraft-mastering-web-development-and-git-magic-with-mlsa" TargetMode="External"/><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01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Semilight" panose="020B0402040204020203" pitchFamily="34" charset="0"/>
              </a:rPr>
              <a:t>Merging branches and handling conflicts</a:t>
            </a:r>
          </a:p>
        </p:txBody>
      </p:sp>
      <p:sp>
        <p:nvSpPr>
          <p:cNvPr id="2" name="AutoShape 2" descr="Git Branches: List, Create, Switch to, Merge, Push, &amp; Delete"/>
          <p:cNvSpPr>
            <a:spLocks noChangeAspect="1" noChangeArrowheads="1"/>
          </p:cNvSpPr>
          <p:nvPr/>
        </p:nvSpPr>
        <p:spPr bwMode="auto">
          <a:xfrm>
            <a:off x="155575" y="-2530327"/>
            <a:ext cx="2690656" cy="459094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Git Branches: List, Create, Switch to, Merge, Push, &amp; Delete"/>
          <p:cNvSpPr>
            <a:spLocks noChangeAspect="1" noChangeArrowheads="1"/>
          </p:cNvSpPr>
          <p:nvPr/>
        </p:nvSpPr>
        <p:spPr bwMode="auto">
          <a:xfrm>
            <a:off x="155574" y="-144463"/>
            <a:ext cx="6219467" cy="621948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 Placeholder 5"/>
          <p:cNvSpPr>
            <a:spLocks noGrp="1"/>
          </p:cNvSpPr>
          <p:nvPr>
            <p:ph type="body" sz="quarter" idx="10"/>
          </p:nvPr>
        </p:nvSpPr>
        <p:spPr>
          <a:xfrm>
            <a:off x="1173480" y="1379345"/>
            <a:ext cx="11018520" cy="2142125"/>
          </a:xfrm>
        </p:spPr>
        <p:txBody>
          <a:bodyPr/>
          <a:lstStyle/>
          <a:p>
            <a:r>
              <a:rPr lang="en-US" sz="2400" dirty="0"/>
              <a:t>Command to be used:</a:t>
            </a:r>
          </a:p>
          <a:p>
            <a:r>
              <a:rPr lang="en-US" sz="2400" b="1" dirty="0"/>
              <a:t>	</a:t>
            </a:r>
            <a:r>
              <a:rPr lang="en-US" sz="2400" b="1" dirty="0" err="1"/>
              <a:t>git</a:t>
            </a:r>
            <a:r>
              <a:rPr lang="en-US" sz="2400" b="1" dirty="0"/>
              <a:t> merge </a:t>
            </a:r>
            <a:r>
              <a:rPr lang="en-US" sz="2400" b="1" dirty="0" err="1"/>
              <a:t>branchName</a:t>
            </a:r>
            <a:endParaRPr lang="en-US" sz="2400" b="1" dirty="0"/>
          </a:p>
          <a:p>
            <a:endParaRPr lang="en-US" sz="2400" dirty="0"/>
          </a:p>
          <a:p>
            <a:endParaRPr lang="en-US" sz="2400" dirty="0"/>
          </a:p>
          <a:p>
            <a:r>
              <a:rPr lang="en-US" sz="2400" dirty="0"/>
              <a:t>Let’s see a demo</a:t>
            </a:r>
          </a:p>
        </p:txBody>
      </p:sp>
    </p:spTree>
    <p:extLst>
      <p:ext uri="{BB962C8B-B14F-4D97-AF65-F5344CB8AC3E}">
        <p14:creationId xmlns:p14="http://schemas.microsoft.com/office/powerpoint/2010/main" val="2838996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6637867" cy="1107996"/>
          </a:xfrm>
        </p:spPr>
        <p:txBody>
          <a:bodyPr/>
          <a:lstStyle/>
          <a:p>
            <a:r>
              <a:rPr lang="en-US" dirty="0"/>
              <a:t>Introduction to Web-Dev and how to deploy</a:t>
            </a:r>
          </a:p>
        </p:txBody>
      </p:sp>
      <p:sp>
        <p:nvSpPr>
          <p:cNvPr id="5" name="Text Placeholder 4"/>
          <p:cNvSpPr>
            <a:spLocks noGrp="1"/>
          </p:cNvSpPr>
          <p:nvPr>
            <p:ph type="body" sz="quarter" idx="12"/>
          </p:nvPr>
        </p:nvSpPr>
        <p:spPr>
          <a:xfrm>
            <a:off x="584200" y="3543143"/>
            <a:ext cx="6655646" cy="307777"/>
          </a:xfrm>
        </p:spPr>
        <p:txBody>
          <a:bodyPr/>
          <a:lstStyle/>
          <a:p>
            <a:r>
              <a:rPr lang="en-US" dirty="0"/>
              <a:t>Aditya Seth</a:t>
            </a:r>
          </a:p>
        </p:txBody>
      </p:sp>
    </p:spTree>
    <p:extLst>
      <p:ext uri="{BB962C8B-B14F-4D97-AF65-F5344CB8AC3E}">
        <p14:creationId xmlns:p14="http://schemas.microsoft.com/office/powerpoint/2010/main" val="438956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D785-666D-4A8A-A545-CA45B35448D6}"/>
              </a:ext>
            </a:extLst>
          </p:cNvPr>
          <p:cNvSpPr>
            <a:spLocks noGrp="1"/>
          </p:cNvSpPr>
          <p:nvPr>
            <p:ph type="title"/>
          </p:nvPr>
        </p:nvSpPr>
        <p:spPr>
          <a:xfrm>
            <a:off x="527877" y="2424023"/>
            <a:ext cx="11603737" cy="1107996"/>
          </a:xfrm>
        </p:spPr>
        <p:txBody>
          <a:bodyPr/>
          <a:lstStyle/>
          <a:p>
            <a:r>
              <a:rPr lang="en-US" dirty="0"/>
              <a:t>Let us build a sample web page first and then try to deploy it.</a:t>
            </a:r>
            <a:endParaRPr lang="en-IN" dirty="0"/>
          </a:p>
        </p:txBody>
      </p:sp>
    </p:spTree>
    <p:extLst>
      <p:ext uri="{BB962C8B-B14F-4D97-AF65-F5344CB8AC3E}">
        <p14:creationId xmlns:p14="http://schemas.microsoft.com/office/powerpoint/2010/main" val="6204692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D785-666D-4A8A-A545-CA45B35448D6}"/>
              </a:ext>
            </a:extLst>
          </p:cNvPr>
          <p:cNvSpPr>
            <a:spLocks noGrp="1"/>
          </p:cNvSpPr>
          <p:nvPr>
            <p:ph type="title"/>
          </p:nvPr>
        </p:nvSpPr>
        <p:spPr/>
        <p:txBody>
          <a:bodyPr/>
          <a:lstStyle/>
          <a:p>
            <a:r>
              <a:rPr lang="en-US"/>
              <a:t>GITHUB PAGES</a:t>
            </a:r>
            <a:endParaRPr lang="en-IN"/>
          </a:p>
        </p:txBody>
      </p:sp>
      <p:sp>
        <p:nvSpPr>
          <p:cNvPr id="3" name="Text Placeholder 2">
            <a:extLst>
              <a:ext uri="{FF2B5EF4-FFF2-40B4-BE49-F238E27FC236}">
                <a16:creationId xmlns:a16="http://schemas.microsoft.com/office/drawing/2014/main" id="{C977D42C-4A8E-4CBF-8940-6EACC0ABA4AC}"/>
              </a:ext>
            </a:extLst>
          </p:cNvPr>
          <p:cNvSpPr>
            <a:spLocks noGrp="1"/>
          </p:cNvSpPr>
          <p:nvPr>
            <p:ph type="body" sz="quarter" idx="10"/>
          </p:nvPr>
        </p:nvSpPr>
        <p:spPr>
          <a:xfrm>
            <a:off x="586390" y="1434370"/>
            <a:ext cx="11018520" cy="3360920"/>
          </a:xfrm>
        </p:spPr>
        <p:txBody>
          <a:bodyPr/>
          <a:lstStyle/>
          <a:p>
            <a:pPr marL="457200" indent="-457200">
              <a:buFont typeface="Arial" panose="020B0604020202020204" pitchFamily="34" charset="0"/>
              <a:buChar char="•"/>
            </a:pPr>
            <a:r>
              <a:rPr lang="en-US" b="0" i="0" dirty="0">
                <a:solidFill>
                  <a:schemeClr val="tx1">
                    <a:lumMod val="95000"/>
                  </a:schemeClr>
                </a:solidFill>
                <a:effectLst/>
                <a:latin typeface="Helvetica Neue"/>
              </a:rPr>
              <a:t>Build your own site from scratch or generate one for your project.</a:t>
            </a:r>
          </a:p>
          <a:p>
            <a:pPr marL="457200" indent="-457200">
              <a:buFont typeface="Arial" panose="020B0604020202020204" pitchFamily="34" charset="0"/>
              <a:buChar char="•"/>
            </a:pPr>
            <a:r>
              <a:rPr lang="en-US" b="0" i="0" dirty="0">
                <a:solidFill>
                  <a:schemeClr val="tx1">
                    <a:lumMod val="95000"/>
                  </a:schemeClr>
                </a:solidFill>
                <a:effectLst/>
                <a:latin typeface="Helvetica Neue"/>
              </a:rPr>
              <a:t>You get one site per GitHub account and organization,</a:t>
            </a:r>
            <a:br>
              <a:rPr lang="en-US" b="0" i="0" dirty="0">
                <a:solidFill>
                  <a:schemeClr val="tx1">
                    <a:lumMod val="95000"/>
                  </a:schemeClr>
                </a:solidFill>
                <a:effectLst/>
                <a:latin typeface="Helvetica Neue"/>
              </a:rPr>
            </a:br>
            <a:r>
              <a:rPr lang="en-US" b="0" i="0" dirty="0">
                <a:solidFill>
                  <a:schemeClr val="tx1">
                    <a:lumMod val="95000"/>
                  </a:schemeClr>
                </a:solidFill>
                <a:effectLst/>
                <a:latin typeface="Helvetica Neue"/>
              </a:rPr>
              <a:t>and unlimited project sites.</a:t>
            </a:r>
          </a:p>
          <a:p>
            <a:pPr marL="457200" indent="-457200">
              <a:buFont typeface="Arial" panose="020B0604020202020204" pitchFamily="34" charset="0"/>
              <a:buChar char="•"/>
            </a:pPr>
            <a:r>
              <a:rPr lang="en-US" b="0" i="0" dirty="0">
                <a:solidFill>
                  <a:schemeClr val="tx1">
                    <a:lumMod val="95000"/>
                  </a:schemeClr>
                </a:solidFill>
                <a:effectLst/>
                <a:latin typeface="arial" panose="020B0604020202020204" pitchFamily="34" charset="0"/>
              </a:rPr>
              <a:t>Allows you to serve any static </a:t>
            </a:r>
            <a:r>
              <a:rPr lang="en-US" b="1" i="0" dirty="0">
                <a:solidFill>
                  <a:schemeClr val="tx1">
                    <a:lumMod val="95000"/>
                  </a:schemeClr>
                </a:solidFill>
                <a:effectLst/>
                <a:latin typeface="arial" panose="020B0604020202020204" pitchFamily="34" charset="0"/>
              </a:rPr>
              <a:t>website</a:t>
            </a:r>
            <a:r>
              <a:rPr lang="en-US" b="0" i="0" dirty="0">
                <a:solidFill>
                  <a:schemeClr val="tx1">
                    <a:lumMod val="95000"/>
                  </a:schemeClr>
                </a:solidFill>
                <a:effectLst/>
                <a:latin typeface="arial" panose="020B0604020202020204" pitchFamily="34" charset="0"/>
              </a:rPr>
              <a:t> straight from your repository. </a:t>
            </a:r>
          </a:p>
          <a:p>
            <a:pPr marL="457200" indent="-457200">
              <a:buFont typeface="Arial" panose="020B0604020202020204" pitchFamily="34" charset="0"/>
              <a:buChar char="•"/>
            </a:pPr>
            <a:r>
              <a:rPr lang="en-IN" dirty="0">
                <a:hlinkClick r:id="rId2"/>
              </a:rPr>
              <a:t>https://pages.github.com/</a:t>
            </a:r>
            <a:endParaRPr lang="en-IN" dirty="0"/>
          </a:p>
          <a:p>
            <a:pPr marL="457200" indent="-457200">
              <a:buFont typeface="Arial" panose="020B0604020202020204" pitchFamily="34" charset="0"/>
              <a:buChar char="•"/>
            </a:pPr>
            <a:r>
              <a:rPr lang="en-IN" dirty="0">
                <a:hlinkClick r:id="rId3"/>
              </a:rPr>
              <a:t>https://github.com/jelonmusk/shiny-carnival</a:t>
            </a:r>
            <a:endParaRPr lang="en-IN" dirty="0"/>
          </a:p>
        </p:txBody>
      </p:sp>
    </p:spTree>
    <p:extLst>
      <p:ext uri="{BB962C8B-B14F-4D97-AF65-F5344CB8AC3E}">
        <p14:creationId xmlns:p14="http://schemas.microsoft.com/office/powerpoint/2010/main" val="10138103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For Students</a:t>
            </a:r>
          </a:p>
        </p:txBody>
      </p:sp>
      <p:sp>
        <p:nvSpPr>
          <p:cNvPr id="6" name="Text Placeholder 5"/>
          <p:cNvSpPr>
            <a:spLocks noGrp="1"/>
          </p:cNvSpPr>
          <p:nvPr>
            <p:ph type="body" sz="quarter" idx="10"/>
          </p:nvPr>
        </p:nvSpPr>
        <p:spPr>
          <a:xfrm>
            <a:off x="586390" y="1434370"/>
            <a:ext cx="11018520" cy="1949636"/>
          </a:xfrm>
        </p:spPr>
        <p:txBody>
          <a:bodyPr/>
          <a:lstStyle/>
          <a:p>
            <a:r>
              <a:rPr lang="en-US"/>
              <a:t>Benefits:</a:t>
            </a:r>
          </a:p>
          <a:p>
            <a:pPr marL="457200" lvl="1">
              <a:lnSpc>
                <a:spcPct val="107000"/>
              </a:lnSpc>
              <a:spcAft>
                <a:spcPts val="800"/>
              </a:spcAft>
            </a:pPr>
            <a:r>
              <a:rPr lang="en-IN">
                <a:effectLst/>
                <a:latin typeface="Segoe UI Semilight" panose="020B0402040204020203" pitchFamily="34" charset="0"/>
                <a:ea typeface="Calibri" panose="020F0502020204030204" pitchFamily="34" charset="0"/>
                <a:cs typeface="Segoe UI Semilight" panose="020B0402040204020203" pitchFamily="34" charset="0"/>
              </a:rPr>
              <a:t>As a student, you can get access to the </a:t>
            </a:r>
            <a:r>
              <a:rPr lang="en-IN" b="1" u="sng">
                <a:effectLst/>
                <a:latin typeface="Segoe UI Semilight" panose="020B0402040204020203" pitchFamily="34" charset="0"/>
                <a:ea typeface="Calibri" panose="020F0502020204030204" pitchFamily="34" charset="0"/>
                <a:cs typeface="Segoe UI Semilight" panose="020B0402040204020203" pitchFamily="34" charset="0"/>
              </a:rPr>
              <a:t>GitHub Student Developer Pack</a:t>
            </a:r>
            <a:r>
              <a:rPr lang="en-IN">
                <a:effectLst/>
                <a:latin typeface="Segoe UI Semilight" panose="020B0402040204020203" pitchFamily="34" charset="0"/>
                <a:ea typeface="Calibri" panose="020F0502020204030204" pitchFamily="34" charset="0"/>
                <a:cs typeface="Segoe UI Semilight" panose="020B0402040204020203" pitchFamily="34" charset="0"/>
              </a:rPr>
              <a:t>, which includes benefits from GitHub as well as other partners. </a:t>
            </a:r>
          </a:p>
          <a:p>
            <a:pPr marL="457200" lvl="1">
              <a:lnSpc>
                <a:spcPct val="107000"/>
              </a:lnSpc>
              <a:spcAft>
                <a:spcPts val="800"/>
              </a:spcAft>
            </a:pPr>
            <a:r>
              <a:rPr lang="en-IN" b="1" u="sng">
                <a:effectLst/>
                <a:latin typeface="Segoe UI Semilight" panose="020B0402040204020203" pitchFamily="34" charset="0"/>
                <a:ea typeface="Calibri" panose="020F0502020204030204" pitchFamily="34" charset="0"/>
                <a:cs typeface="Segoe UI Semilight" panose="020B0402040204020203" pitchFamily="34" charset="0"/>
              </a:rPr>
              <a:t>Microsoft Imagine </a:t>
            </a:r>
            <a:r>
              <a:rPr lang="en-IN">
                <a:effectLst/>
                <a:latin typeface="Segoe UI Semilight" panose="020B0402040204020203" pitchFamily="34" charset="0"/>
                <a:ea typeface="Calibri" panose="020F0502020204030204" pitchFamily="34" charset="0"/>
                <a:cs typeface="Segoe UI Semilight" panose="020B0402040204020203" pitchFamily="34" charset="0"/>
              </a:rPr>
              <a:t>is a one of a kind program that gives students professional developer and designer tools at no cost.</a:t>
            </a:r>
          </a:p>
        </p:txBody>
      </p:sp>
      <p:pic>
        <p:nvPicPr>
          <p:cNvPr id="3" name="Picture 2">
            <a:extLst>
              <a:ext uri="{FF2B5EF4-FFF2-40B4-BE49-F238E27FC236}">
                <a16:creationId xmlns:a16="http://schemas.microsoft.com/office/drawing/2014/main" id="{C29FA24F-725B-4963-A0D9-4EE981B1240B}"/>
              </a:ext>
            </a:extLst>
          </p:cNvPr>
          <p:cNvPicPr>
            <a:picLocks noChangeAspect="1"/>
          </p:cNvPicPr>
          <p:nvPr/>
        </p:nvPicPr>
        <p:blipFill>
          <a:blip r:embed="rId3"/>
          <a:stretch>
            <a:fillRect/>
          </a:stretch>
        </p:blipFill>
        <p:spPr>
          <a:xfrm>
            <a:off x="8899451" y="3807178"/>
            <a:ext cx="2156416" cy="1870361"/>
          </a:xfrm>
          <a:prstGeom prst="rect">
            <a:avLst/>
          </a:prstGeom>
        </p:spPr>
      </p:pic>
    </p:spTree>
    <p:extLst>
      <p:ext uri="{BB962C8B-B14F-4D97-AF65-F5344CB8AC3E}">
        <p14:creationId xmlns:p14="http://schemas.microsoft.com/office/powerpoint/2010/main" val="1793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462B-1A4C-4C3E-80A9-761500968934}"/>
              </a:ext>
            </a:extLst>
          </p:cNvPr>
          <p:cNvSpPr>
            <a:spLocks noGrp="1"/>
          </p:cNvSpPr>
          <p:nvPr>
            <p:ph type="title"/>
          </p:nvPr>
        </p:nvSpPr>
        <p:spPr/>
        <p:txBody>
          <a:bodyPr/>
          <a:lstStyle/>
          <a:p>
            <a:r>
              <a:rPr lang="en-US"/>
              <a:t>For Students:		</a:t>
            </a:r>
            <a:endParaRPr lang="en-IN"/>
          </a:p>
        </p:txBody>
      </p:sp>
      <p:sp>
        <p:nvSpPr>
          <p:cNvPr id="3" name="Text Placeholder 2">
            <a:extLst>
              <a:ext uri="{FF2B5EF4-FFF2-40B4-BE49-F238E27FC236}">
                <a16:creationId xmlns:a16="http://schemas.microsoft.com/office/drawing/2014/main" id="{2477021E-2AD2-4B7C-ADDA-D811B926BCF9}"/>
              </a:ext>
            </a:extLst>
          </p:cNvPr>
          <p:cNvSpPr>
            <a:spLocks noGrp="1"/>
          </p:cNvSpPr>
          <p:nvPr>
            <p:ph type="body" sz="quarter" idx="10"/>
          </p:nvPr>
        </p:nvSpPr>
        <p:spPr>
          <a:xfrm>
            <a:off x="586390" y="1434370"/>
            <a:ext cx="11018520" cy="800219"/>
          </a:xfrm>
        </p:spPr>
        <p:txBody>
          <a:bodyPr vert="horz" wrap="square" lIns="0" tIns="0" rIns="0" bIns="0" rtlCol="0" anchor="t">
            <a:spAutoFit/>
          </a:bodyPr>
          <a:lstStyle/>
          <a:p>
            <a:r>
              <a:rPr lang="en-US">
                <a:latin typeface="Segoe UI Semilight"/>
                <a:cs typeface="Segoe UI Semilight"/>
              </a:rPr>
              <a:t>                GITHUB STUDENT DEVELOPER PACK</a:t>
            </a:r>
          </a:p>
          <a:p>
            <a:pPr marL="742950" lvl="1" indent="-514350">
              <a:buFont typeface="+mj-lt"/>
              <a:buAutoNum type="arabicPeriod"/>
            </a:pPr>
            <a:endParaRPr lang="en-IN"/>
          </a:p>
        </p:txBody>
      </p:sp>
      <p:pic>
        <p:nvPicPr>
          <p:cNvPr id="7" name="Picture 6">
            <a:hlinkClick r:id="rId2"/>
            <a:extLst>
              <a:ext uri="{FF2B5EF4-FFF2-40B4-BE49-F238E27FC236}">
                <a16:creationId xmlns:a16="http://schemas.microsoft.com/office/drawing/2014/main" id="{5DEE78A5-0064-4F2B-B3DE-2384824CC4AD}"/>
              </a:ext>
            </a:extLst>
          </p:cNvPr>
          <p:cNvPicPr>
            <a:picLocks noChangeAspect="1"/>
          </p:cNvPicPr>
          <p:nvPr/>
        </p:nvPicPr>
        <p:blipFill>
          <a:blip r:embed="rId3"/>
          <a:stretch>
            <a:fillRect/>
          </a:stretch>
        </p:blipFill>
        <p:spPr>
          <a:xfrm>
            <a:off x="3924968" y="2921763"/>
            <a:ext cx="4577347" cy="1939089"/>
          </a:xfrm>
          <a:prstGeom prst="rect">
            <a:avLst/>
          </a:prstGeom>
        </p:spPr>
      </p:pic>
      <p:pic>
        <p:nvPicPr>
          <p:cNvPr id="9" name="Picture 8">
            <a:extLst>
              <a:ext uri="{FF2B5EF4-FFF2-40B4-BE49-F238E27FC236}">
                <a16:creationId xmlns:a16="http://schemas.microsoft.com/office/drawing/2014/main" id="{ACBA621F-2694-42E8-AB62-F415F84D1324}"/>
              </a:ext>
            </a:extLst>
          </p:cNvPr>
          <p:cNvPicPr>
            <a:picLocks noChangeAspect="1"/>
          </p:cNvPicPr>
          <p:nvPr/>
        </p:nvPicPr>
        <p:blipFill>
          <a:blip r:embed="rId4"/>
          <a:stretch>
            <a:fillRect/>
          </a:stretch>
        </p:blipFill>
        <p:spPr>
          <a:xfrm>
            <a:off x="1339516" y="2921763"/>
            <a:ext cx="2585452" cy="1939089"/>
          </a:xfrm>
          <a:prstGeom prst="rect">
            <a:avLst/>
          </a:prstGeom>
        </p:spPr>
      </p:pic>
    </p:spTree>
    <p:extLst>
      <p:ext uri="{BB962C8B-B14F-4D97-AF65-F5344CB8AC3E}">
        <p14:creationId xmlns:p14="http://schemas.microsoft.com/office/powerpoint/2010/main" val="28425385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462B-1A4C-4C3E-80A9-761500968934}"/>
              </a:ext>
            </a:extLst>
          </p:cNvPr>
          <p:cNvSpPr>
            <a:spLocks noGrp="1"/>
          </p:cNvSpPr>
          <p:nvPr>
            <p:ph type="title"/>
          </p:nvPr>
        </p:nvSpPr>
        <p:spPr>
          <a:xfrm>
            <a:off x="588262" y="457200"/>
            <a:ext cx="11603737" cy="1107996"/>
          </a:xfrm>
        </p:spPr>
        <p:txBody>
          <a:bodyPr/>
          <a:lstStyle/>
          <a:p>
            <a:r>
              <a:rPr lang="en-US" dirty="0"/>
              <a:t>Quiz Time (Time to win LinkedIn Premium or X-Box Pass)</a:t>
            </a:r>
            <a:endParaRPr lang="en-IN" dirty="0"/>
          </a:p>
        </p:txBody>
      </p:sp>
      <p:sp>
        <p:nvSpPr>
          <p:cNvPr id="3" name="Text Placeholder 2">
            <a:extLst>
              <a:ext uri="{FF2B5EF4-FFF2-40B4-BE49-F238E27FC236}">
                <a16:creationId xmlns:a16="http://schemas.microsoft.com/office/drawing/2014/main" id="{2477021E-2AD2-4B7C-ADDA-D811B926BCF9}"/>
              </a:ext>
            </a:extLst>
          </p:cNvPr>
          <p:cNvSpPr>
            <a:spLocks noGrp="1"/>
          </p:cNvSpPr>
          <p:nvPr>
            <p:ph type="body" sz="quarter" idx="10"/>
          </p:nvPr>
        </p:nvSpPr>
        <p:spPr>
          <a:xfrm>
            <a:off x="586390" y="1434370"/>
            <a:ext cx="11018520" cy="615553"/>
          </a:xfrm>
        </p:spPr>
        <p:txBody>
          <a:bodyPr vert="horz" wrap="square" lIns="0" tIns="0" rIns="0" bIns="0" rtlCol="0" anchor="t">
            <a:spAutoFit/>
          </a:bodyPr>
          <a:lstStyle/>
          <a:p>
            <a:pPr lvl="1"/>
            <a:r>
              <a:rPr lang="en-GB" dirty="0"/>
              <a:t>Link : </a:t>
            </a:r>
            <a:r>
              <a:rPr lang="en-GB" dirty="0">
                <a:hlinkClick r:id="rId2"/>
              </a:rPr>
              <a:t>https://quiz.konfhub.com/q/codecraft-mastering-web-development-and-git-magic-with-mlsa</a:t>
            </a:r>
            <a:endParaRPr lang="en-IN" dirty="0"/>
          </a:p>
        </p:txBody>
      </p:sp>
      <p:pic>
        <p:nvPicPr>
          <p:cNvPr id="5" name="Picture 4">
            <a:hlinkClick r:id="rId2"/>
            <a:extLst>
              <a:ext uri="{FF2B5EF4-FFF2-40B4-BE49-F238E27FC236}">
                <a16:creationId xmlns:a16="http://schemas.microsoft.com/office/drawing/2014/main" id="{ACF37BDB-C1D3-180A-0C17-B39F6FDDB6BC}"/>
              </a:ext>
            </a:extLst>
          </p:cNvPr>
          <p:cNvPicPr>
            <a:picLocks noChangeAspect="1"/>
          </p:cNvPicPr>
          <p:nvPr/>
        </p:nvPicPr>
        <p:blipFill>
          <a:blip r:embed="rId3"/>
          <a:stretch>
            <a:fillRect/>
          </a:stretch>
        </p:blipFill>
        <p:spPr>
          <a:xfrm>
            <a:off x="4582064" y="2542366"/>
            <a:ext cx="3027872" cy="302787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2277807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71CD-3948-467E-8CD3-3CA98664D53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321004"/>
            <a:ext cx="9638102" cy="1107996"/>
          </a:xfrm>
        </p:spPr>
        <p:txBody>
          <a:bodyPr/>
          <a:lstStyle/>
          <a:p>
            <a:r>
              <a:rPr lang="en-US" dirty="0"/>
              <a:t>Introduction to Git and GitHub – Topic 1</a:t>
            </a:r>
          </a:p>
        </p:txBody>
      </p:sp>
      <p:sp>
        <p:nvSpPr>
          <p:cNvPr id="5" name="Text Placeholder 4"/>
          <p:cNvSpPr>
            <a:spLocks noGrp="1"/>
          </p:cNvSpPr>
          <p:nvPr>
            <p:ph type="body" sz="quarter" idx="12"/>
          </p:nvPr>
        </p:nvSpPr>
        <p:spPr>
          <a:xfrm>
            <a:off x="584200" y="3543143"/>
            <a:ext cx="6655646" cy="307777"/>
          </a:xfrm>
        </p:spPr>
        <p:txBody>
          <a:bodyPr/>
          <a:lstStyle/>
          <a:p>
            <a:r>
              <a:rPr lang="en-US" dirty="0"/>
              <a:t>Aditya Seth</a:t>
            </a:r>
          </a:p>
        </p:txBody>
      </p:sp>
    </p:spTree>
    <p:extLst>
      <p:ext uri="{BB962C8B-B14F-4D97-AF65-F5344CB8AC3E}">
        <p14:creationId xmlns:p14="http://schemas.microsoft.com/office/powerpoint/2010/main" val="21832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latin typeface="Segoe UI Semilight" panose="020B0402040204020203" pitchFamily="34" charset="0"/>
                <a:cs typeface="Segoe UI Semilight" panose="020B0402040204020203" pitchFamily="34" charset="0"/>
              </a:rPr>
              <a:t>AGENDA</a:t>
            </a:r>
          </a:p>
        </p:txBody>
      </p:sp>
      <p:sp>
        <p:nvSpPr>
          <p:cNvPr id="6" name="Text Placeholder 5"/>
          <p:cNvSpPr>
            <a:spLocks noGrp="1"/>
          </p:cNvSpPr>
          <p:nvPr>
            <p:ph type="body" sz="quarter" idx="4294967295"/>
          </p:nvPr>
        </p:nvSpPr>
        <p:spPr>
          <a:xfrm>
            <a:off x="588263" y="1337149"/>
            <a:ext cx="11018520" cy="5238357"/>
          </a:xfrm>
        </p:spPr>
        <p:txBody>
          <a:bodyPr/>
          <a:lstStyle/>
          <a:p>
            <a:pPr>
              <a:buClr>
                <a:schemeClr val="tx1">
                  <a:lumMod val="95000"/>
                </a:schemeClr>
              </a:buClr>
              <a:buFont typeface="Wingdings" panose="05000000000000000000" pitchFamily="2" charset="2"/>
              <a:buChar char="v"/>
            </a:pPr>
            <a:r>
              <a:rPr lang="en-US" sz="2600" dirty="0"/>
              <a:t> What is Git? Why use it?</a:t>
            </a:r>
          </a:p>
          <a:p>
            <a:pPr>
              <a:buClr>
                <a:schemeClr val="tx1">
                  <a:lumMod val="95000"/>
                </a:schemeClr>
              </a:buClr>
              <a:buFont typeface="Wingdings" panose="05000000000000000000" pitchFamily="2" charset="2"/>
              <a:buChar char="v"/>
            </a:pPr>
            <a:r>
              <a:rPr lang="en-US" sz="2600" dirty="0"/>
              <a:t> Installation and configuration</a:t>
            </a:r>
          </a:p>
          <a:p>
            <a:pPr>
              <a:buClr>
                <a:schemeClr val="tx1">
                  <a:lumMod val="95000"/>
                </a:schemeClr>
              </a:buClr>
              <a:buFont typeface="Wingdings" panose="05000000000000000000" pitchFamily="2" charset="2"/>
              <a:buChar char="v"/>
            </a:pPr>
            <a:r>
              <a:rPr lang="en-US" sz="2600" dirty="0"/>
              <a:t> Getting started with basic commands</a:t>
            </a:r>
          </a:p>
          <a:p>
            <a:pPr>
              <a:buClr>
                <a:schemeClr val="tx1">
                  <a:lumMod val="95000"/>
                </a:schemeClr>
              </a:buClr>
              <a:buFont typeface="Wingdings" panose="05000000000000000000" pitchFamily="2" charset="2"/>
              <a:buChar char="v"/>
            </a:pPr>
            <a:r>
              <a:rPr lang="en-US" sz="2600" dirty="0"/>
              <a:t> Creating a repository</a:t>
            </a:r>
          </a:p>
          <a:p>
            <a:pPr>
              <a:buClr>
                <a:schemeClr val="tx1">
                  <a:lumMod val="95000"/>
                </a:schemeClr>
              </a:buClr>
              <a:buFont typeface="Wingdings" panose="05000000000000000000" pitchFamily="2" charset="2"/>
              <a:buChar char="v"/>
            </a:pPr>
            <a:r>
              <a:rPr lang="en-US" sz="2600" dirty="0"/>
              <a:t> Introduction to </a:t>
            </a:r>
            <a:r>
              <a:rPr lang="en-US" sz="2600" dirty="0" err="1"/>
              <a:t>GitHub</a:t>
            </a:r>
            <a:endParaRPr lang="en-US" sz="2600" dirty="0"/>
          </a:p>
          <a:p>
            <a:pPr>
              <a:buClr>
                <a:schemeClr val="tx1">
                  <a:lumMod val="95000"/>
                </a:schemeClr>
              </a:buClr>
              <a:buFont typeface="Wingdings" panose="05000000000000000000" pitchFamily="2" charset="2"/>
              <a:buChar char="v"/>
            </a:pPr>
            <a:r>
              <a:rPr lang="en-US" sz="2600" dirty="0"/>
              <a:t> Stages in Git and commands</a:t>
            </a:r>
          </a:p>
          <a:p>
            <a:pPr>
              <a:buClr>
                <a:schemeClr val="tx1">
                  <a:lumMod val="95000"/>
                </a:schemeClr>
              </a:buClr>
              <a:buFont typeface="Wingdings" panose="05000000000000000000" pitchFamily="2" charset="2"/>
              <a:buChar char="v"/>
            </a:pPr>
            <a:r>
              <a:rPr lang="en-US" sz="2600" dirty="0"/>
              <a:t> Undoing changes made</a:t>
            </a:r>
          </a:p>
          <a:p>
            <a:pPr>
              <a:buClr>
                <a:schemeClr val="tx1">
                  <a:lumMod val="95000"/>
                </a:schemeClr>
              </a:buClr>
              <a:buFont typeface="Wingdings" panose="05000000000000000000" pitchFamily="2" charset="2"/>
              <a:buChar char="v"/>
            </a:pPr>
            <a:r>
              <a:rPr lang="en-US" sz="2600" dirty="0"/>
              <a:t> Branches in Git</a:t>
            </a:r>
          </a:p>
          <a:p>
            <a:pPr>
              <a:buClr>
                <a:schemeClr val="tx1">
                  <a:lumMod val="95000"/>
                </a:schemeClr>
              </a:buClr>
              <a:buFont typeface="Wingdings" panose="05000000000000000000" pitchFamily="2" charset="2"/>
              <a:buChar char="v"/>
            </a:pPr>
            <a:r>
              <a:rPr lang="en-US" sz="2600" dirty="0"/>
              <a:t> Merging branches</a:t>
            </a:r>
          </a:p>
          <a:p>
            <a:pPr>
              <a:buClr>
                <a:schemeClr val="tx1">
                  <a:lumMod val="95000"/>
                </a:schemeClr>
              </a:buClr>
              <a:buFont typeface="Wingdings" panose="05000000000000000000" pitchFamily="2" charset="2"/>
              <a:buChar char="v"/>
            </a:pPr>
            <a:r>
              <a:rPr lang="en-US" sz="2600" dirty="0"/>
              <a:t> About MLSA program</a:t>
            </a:r>
          </a:p>
          <a:p>
            <a:pPr marL="0" indent="0">
              <a:buClr>
                <a:schemeClr val="tx1">
                  <a:lumMod val="95000"/>
                </a:schemeClr>
              </a:buClr>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338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Semilight" panose="020B0402040204020203" pitchFamily="34" charset="0"/>
              </a:rPr>
              <a:t>What is Git?</a:t>
            </a:r>
          </a:p>
        </p:txBody>
      </p:sp>
      <p:sp>
        <p:nvSpPr>
          <p:cNvPr id="6" name="Text Placeholder 5"/>
          <p:cNvSpPr>
            <a:spLocks noGrp="1"/>
          </p:cNvSpPr>
          <p:nvPr>
            <p:ph type="body" sz="quarter" idx="10"/>
          </p:nvPr>
        </p:nvSpPr>
        <p:spPr>
          <a:xfrm>
            <a:off x="588263" y="2483240"/>
            <a:ext cx="11018520" cy="3360920"/>
          </a:xfrm>
        </p:spPr>
        <p:txBody>
          <a:bodyPr/>
          <a:lstStyle/>
          <a:p>
            <a:r>
              <a:rPr lang="en-US" sz="2600" dirty="0"/>
              <a:t>Git is a </a:t>
            </a:r>
            <a:r>
              <a:rPr lang="en-US" sz="2600" b="1" u="sng" dirty="0"/>
              <a:t>free</a:t>
            </a:r>
            <a:r>
              <a:rPr lang="en-US" sz="2600" dirty="0"/>
              <a:t> and </a:t>
            </a:r>
            <a:r>
              <a:rPr lang="en-US" sz="2600" b="1" u="sng" dirty="0"/>
              <a:t>open source</a:t>
            </a:r>
            <a:r>
              <a:rPr lang="en-US" sz="2600" dirty="0"/>
              <a:t> distributed version control system designed to handle everything from small to very large projects with speed and efficiency. It is used by almost all major tech giants to store their open source projects.</a:t>
            </a:r>
          </a:p>
          <a:p>
            <a:endParaRPr lang="en-US" sz="2600" dirty="0"/>
          </a:p>
          <a:p>
            <a:r>
              <a:rPr lang="en-US" sz="2600" dirty="0"/>
              <a:t>Version control systems is used for source control for managing and tracking software code. It helps to revert back to specific versions of the code easily. Git creates backup, supports collaboration, tracks history, easy branching and merging etc.</a:t>
            </a:r>
          </a:p>
        </p:txBody>
      </p:sp>
      <p:pic>
        <p:nvPicPr>
          <p:cNvPr id="2" name="Picture 1"/>
          <p:cNvPicPr>
            <a:picLocks noChangeAspect="1"/>
          </p:cNvPicPr>
          <p:nvPr/>
        </p:nvPicPr>
        <p:blipFill>
          <a:blip r:embed="rId3"/>
          <a:stretch>
            <a:fillRect/>
          </a:stretch>
        </p:blipFill>
        <p:spPr>
          <a:xfrm>
            <a:off x="3909855" y="967624"/>
            <a:ext cx="2187668" cy="1317143"/>
          </a:xfrm>
          <a:prstGeom prst="rect">
            <a:avLst/>
          </a:prstGeom>
        </p:spPr>
      </p:pic>
    </p:spTree>
    <p:extLst>
      <p:ext uri="{BB962C8B-B14F-4D97-AF65-F5344CB8AC3E}">
        <p14:creationId xmlns:p14="http://schemas.microsoft.com/office/powerpoint/2010/main" val="13290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Semilight" panose="020B0402040204020203" pitchFamily="34" charset="0"/>
              </a:rPr>
              <a:t>Installation and configuration</a:t>
            </a:r>
          </a:p>
        </p:txBody>
      </p:sp>
      <p:sp>
        <p:nvSpPr>
          <p:cNvPr id="6" name="Text Placeholder 5"/>
          <p:cNvSpPr>
            <a:spLocks noGrp="1"/>
          </p:cNvSpPr>
          <p:nvPr>
            <p:ph type="body" sz="quarter" idx="10"/>
          </p:nvPr>
        </p:nvSpPr>
        <p:spPr>
          <a:xfrm>
            <a:off x="588263" y="1474711"/>
            <a:ext cx="11018520" cy="3280898"/>
          </a:xfrm>
        </p:spPr>
        <p:txBody>
          <a:bodyPr/>
          <a:lstStyle/>
          <a:p>
            <a:r>
              <a:rPr lang="en-US" sz="2600" dirty="0"/>
              <a:t>Git can be downloaded from this link:</a:t>
            </a:r>
          </a:p>
          <a:p>
            <a:r>
              <a:rPr lang="en-US" sz="2600" dirty="0"/>
              <a:t>	</a:t>
            </a:r>
            <a:r>
              <a:rPr lang="en-US" sz="2600" dirty="0">
                <a:hlinkClick r:id="rId3"/>
              </a:rPr>
              <a:t>https://git-scm.com/downloads</a:t>
            </a:r>
            <a:endParaRPr lang="en-US" sz="2600" dirty="0"/>
          </a:p>
          <a:p>
            <a:endParaRPr lang="en-US" sz="2600" dirty="0"/>
          </a:p>
          <a:p>
            <a:r>
              <a:rPr lang="en-US" sz="2600" dirty="0"/>
              <a:t>First time configuration commands:</a:t>
            </a:r>
          </a:p>
          <a:p>
            <a:r>
              <a:rPr lang="en-US" sz="2600" dirty="0"/>
              <a:t>	&gt; </a:t>
            </a:r>
            <a:r>
              <a:rPr lang="en-US" sz="2600" dirty="0" err="1"/>
              <a:t>git</a:t>
            </a:r>
            <a:r>
              <a:rPr lang="en-US" sz="2600" dirty="0"/>
              <a:t> </a:t>
            </a:r>
            <a:r>
              <a:rPr lang="en-US" sz="2600" dirty="0" err="1"/>
              <a:t>config</a:t>
            </a:r>
            <a:r>
              <a:rPr lang="en-US" sz="2600" dirty="0"/>
              <a:t> --global user.name </a:t>
            </a:r>
            <a:r>
              <a:rPr lang="en-US" sz="2600" dirty="0" err="1"/>
              <a:t>xxxx</a:t>
            </a:r>
            <a:endParaRPr lang="en-US" sz="2600" dirty="0"/>
          </a:p>
          <a:p>
            <a:r>
              <a:rPr lang="en-US" sz="2600" dirty="0"/>
              <a:t>	&gt; </a:t>
            </a:r>
            <a:r>
              <a:rPr lang="en-US" sz="2600" dirty="0" err="1"/>
              <a:t>git</a:t>
            </a:r>
            <a:r>
              <a:rPr lang="en-US" sz="2600" dirty="0"/>
              <a:t> </a:t>
            </a:r>
            <a:r>
              <a:rPr lang="en-US" sz="2600" dirty="0" err="1"/>
              <a:t>config</a:t>
            </a:r>
            <a:r>
              <a:rPr lang="en-US" sz="2600" dirty="0"/>
              <a:t> --global </a:t>
            </a:r>
            <a:r>
              <a:rPr lang="en-US" sz="2600" dirty="0" err="1"/>
              <a:t>user.email</a:t>
            </a:r>
            <a:r>
              <a:rPr lang="en-US" sz="2600" dirty="0"/>
              <a:t> email</a:t>
            </a:r>
          </a:p>
          <a:p>
            <a:endParaRPr lang="en-US" sz="2600"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32" t="14688" r="56546" b="68246"/>
          <a:stretch/>
        </p:blipFill>
        <p:spPr>
          <a:xfrm>
            <a:off x="4383742" y="4383742"/>
            <a:ext cx="6197543" cy="13581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9354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Semilight" panose="020B0402040204020203" pitchFamily="34" charset="0"/>
              </a:rPr>
              <a:t>Getting started with basic commands</a:t>
            </a:r>
          </a:p>
        </p:txBody>
      </p:sp>
      <p:sp>
        <p:nvSpPr>
          <p:cNvPr id="6" name="Text Placeholder 5"/>
          <p:cNvSpPr>
            <a:spLocks noGrp="1"/>
          </p:cNvSpPr>
          <p:nvPr>
            <p:ph type="body" sz="quarter" idx="10"/>
          </p:nvPr>
        </p:nvSpPr>
        <p:spPr>
          <a:xfrm>
            <a:off x="974047" y="1165745"/>
            <a:ext cx="11018520" cy="4721292"/>
          </a:xfrm>
        </p:spPr>
        <p:txBody>
          <a:bodyPr/>
          <a:lstStyle/>
          <a:p>
            <a:pPr marL="457200" indent="-457200">
              <a:buFont typeface="Wingdings" panose="05000000000000000000" pitchFamily="2" charset="2"/>
              <a:buChar char="ü"/>
            </a:pPr>
            <a:r>
              <a:rPr lang="en-US" sz="2600" b="1" dirty="0"/>
              <a:t>cd</a:t>
            </a:r>
            <a:r>
              <a:rPr lang="en-US" sz="2600" dirty="0"/>
              <a:t> </a:t>
            </a:r>
          </a:p>
          <a:p>
            <a:r>
              <a:rPr lang="en-US" sz="2600" b="1" dirty="0"/>
              <a:t>    	</a:t>
            </a:r>
            <a:r>
              <a:rPr lang="en-US" sz="2400" dirty="0"/>
              <a:t>To move from the current working directory to another directory</a:t>
            </a:r>
            <a:r>
              <a:rPr lang="en-US" sz="2600" b="1" dirty="0"/>
              <a:t>	</a:t>
            </a:r>
          </a:p>
          <a:p>
            <a:pPr marL="457200" indent="-457200">
              <a:buFont typeface="Wingdings" panose="05000000000000000000" pitchFamily="2" charset="2"/>
              <a:buChar char="ü"/>
            </a:pPr>
            <a:r>
              <a:rPr lang="en-US" sz="2600" b="1" dirty="0" err="1"/>
              <a:t>ls</a:t>
            </a:r>
            <a:endParaRPr lang="en-US" sz="2600" b="1" dirty="0"/>
          </a:p>
          <a:p>
            <a:r>
              <a:rPr lang="en-US" sz="2600" b="1" dirty="0"/>
              <a:t>    	</a:t>
            </a:r>
            <a:r>
              <a:rPr lang="en-US" sz="2400" dirty="0"/>
              <a:t>It is used to list the files in that particular directory</a:t>
            </a:r>
          </a:p>
          <a:p>
            <a:pPr marL="457200" indent="-457200">
              <a:buFont typeface="Wingdings" panose="05000000000000000000" pitchFamily="2" charset="2"/>
              <a:buChar char="ü"/>
            </a:pPr>
            <a:r>
              <a:rPr lang="en-US" sz="2600" b="1" dirty="0"/>
              <a:t>touch</a:t>
            </a:r>
          </a:p>
          <a:p>
            <a:r>
              <a:rPr lang="en-US" sz="2600" b="1" dirty="0"/>
              <a:t>    	</a:t>
            </a:r>
            <a:r>
              <a:rPr lang="en-US" sz="2400" dirty="0"/>
              <a:t>It is used to create new and empty files</a:t>
            </a:r>
            <a:r>
              <a:rPr lang="en-US" sz="2600" b="1" dirty="0"/>
              <a:t>  </a:t>
            </a:r>
          </a:p>
          <a:p>
            <a:pPr marL="457200" indent="-457200">
              <a:buFont typeface="Wingdings" panose="05000000000000000000" pitchFamily="2" charset="2"/>
              <a:buChar char="ü"/>
            </a:pPr>
            <a:r>
              <a:rPr lang="en-US" sz="2600" b="1" dirty="0" err="1"/>
              <a:t>mkdir</a:t>
            </a:r>
            <a:r>
              <a:rPr lang="en-US" sz="2600" b="1" dirty="0"/>
              <a:t> </a:t>
            </a:r>
            <a:r>
              <a:rPr lang="en-US" sz="2600" b="1" dirty="0" err="1"/>
              <a:t>directoryname</a:t>
            </a:r>
            <a:endParaRPr lang="en-US" sz="2600" b="1" dirty="0"/>
          </a:p>
          <a:p>
            <a:r>
              <a:rPr lang="en-US" sz="2600" b="1" dirty="0"/>
              <a:t>    	</a:t>
            </a:r>
            <a:r>
              <a:rPr lang="en-US" sz="2400" dirty="0"/>
              <a:t>It is used to make a new directory</a:t>
            </a:r>
          </a:p>
          <a:p>
            <a:pPr marL="457200" indent="-457200">
              <a:buFont typeface="Wingdings" panose="05000000000000000000" pitchFamily="2" charset="2"/>
              <a:buChar char="ü"/>
            </a:pPr>
            <a:r>
              <a:rPr lang="en-US" sz="2600" b="1" dirty="0" err="1"/>
              <a:t>rm</a:t>
            </a:r>
            <a:endParaRPr lang="en-US" sz="2600" b="1" dirty="0"/>
          </a:p>
          <a:p>
            <a:r>
              <a:rPr lang="en-US" sz="2600" b="1" dirty="0"/>
              <a:t>    	</a:t>
            </a:r>
            <a:r>
              <a:rPr lang="en-US" sz="2400" dirty="0"/>
              <a:t>It is used to remove a file from a directory</a:t>
            </a:r>
            <a:endParaRPr lang="en-US" sz="2600" dirty="0"/>
          </a:p>
        </p:txBody>
      </p:sp>
    </p:spTree>
    <p:extLst>
      <p:ext uri="{BB962C8B-B14F-4D97-AF65-F5344CB8AC3E}">
        <p14:creationId xmlns:p14="http://schemas.microsoft.com/office/powerpoint/2010/main" val="57141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Semilight" panose="020B0402040204020203" pitchFamily="34" charset="0"/>
              </a:rPr>
              <a:t>Getting started with basic commands</a:t>
            </a:r>
          </a:p>
        </p:txBody>
      </p:sp>
      <p:sp>
        <p:nvSpPr>
          <p:cNvPr id="6" name="Text Placeholder 5"/>
          <p:cNvSpPr>
            <a:spLocks noGrp="1"/>
          </p:cNvSpPr>
          <p:nvPr>
            <p:ph type="body" sz="quarter" idx="10"/>
          </p:nvPr>
        </p:nvSpPr>
        <p:spPr>
          <a:xfrm>
            <a:off x="978228" y="1163157"/>
            <a:ext cx="11018520" cy="5016758"/>
          </a:xfrm>
        </p:spPr>
        <p:txBody>
          <a:bodyPr/>
          <a:lstStyle/>
          <a:p>
            <a:pPr marL="457200" indent="-457200">
              <a:buFont typeface="Wingdings" panose="05000000000000000000" pitchFamily="2" charset="2"/>
              <a:buChar char="ü"/>
            </a:pPr>
            <a:r>
              <a:rPr lang="en-US" sz="2600" b="1" dirty="0" err="1"/>
              <a:t>git</a:t>
            </a:r>
            <a:r>
              <a:rPr lang="en-US" sz="2600" b="1" dirty="0"/>
              <a:t> --version </a:t>
            </a:r>
          </a:p>
          <a:p>
            <a:r>
              <a:rPr lang="en-US" sz="2600" b="1" dirty="0"/>
              <a:t>    	</a:t>
            </a:r>
            <a:r>
              <a:rPr lang="en-US" sz="2400" dirty="0"/>
              <a:t>To</a:t>
            </a:r>
            <a:r>
              <a:rPr lang="en-US" sz="2400" b="1" dirty="0"/>
              <a:t> </a:t>
            </a:r>
            <a:r>
              <a:rPr lang="en-US" sz="2400" dirty="0"/>
              <a:t>check</a:t>
            </a:r>
            <a:r>
              <a:rPr lang="en-US" sz="2400" b="1" dirty="0"/>
              <a:t> </a:t>
            </a:r>
            <a:r>
              <a:rPr lang="en-US" sz="2400" dirty="0"/>
              <a:t>the current version of the </a:t>
            </a:r>
            <a:r>
              <a:rPr lang="en-US" sz="2400" dirty="0" err="1"/>
              <a:t>git</a:t>
            </a:r>
            <a:endParaRPr lang="en-US" sz="2400" b="1" dirty="0"/>
          </a:p>
          <a:p>
            <a:pPr marL="457200" indent="-457200">
              <a:buFont typeface="Wingdings" panose="05000000000000000000" pitchFamily="2" charset="2"/>
              <a:buChar char="ü"/>
            </a:pPr>
            <a:r>
              <a:rPr lang="en-US" sz="2600" b="1" dirty="0" err="1"/>
              <a:t>git</a:t>
            </a:r>
            <a:r>
              <a:rPr lang="en-US" sz="2600" b="1" dirty="0"/>
              <a:t> </a:t>
            </a:r>
            <a:r>
              <a:rPr lang="en-US" sz="2600" b="1" dirty="0" err="1"/>
              <a:t>init</a:t>
            </a:r>
            <a:r>
              <a:rPr lang="en-US" sz="2600" b="1" dirty="0"/>
              <a:t> </a:t>
            </a:r>
          </a:p>
          <a:p>
            <a:r>
              <a:rPr lang="en-US" sz="2600" b="1" dirty="0"/>
              <a:t>    	</a:t>
            </a:r>
            <a:r>
              <a:rPr lang="en-US" sz="2400" dirty="0"/>
              <a:t>To</a:t>
            </a:r>
            <a:r>
              <a:rPr lang="en-US" sz="2400" b="1" dirty="0"/>
              <a:t> i</a:t>
            </a:r>
            <a:r>
              <a:rPr lang="en-US" sz="2400" dirty="0"/>
              <a:t>nitialize a new and empty repository</a:t>
            </a:r>
            <a:endParaRPr lang="en-US" sz="2600" dirty="0"/>
          </a:p>
          <a:p>
            <a:pPr marL="457200" indent="-457200">
              <a:buFont typeface="Wingdings" panose="05000000000000000000" pitchFamily="2" charset="2"/>
              <a:buChar char="ü"/>
            </a:pPr>
            <a:r>
              <a:rPr lang="en-US" sz="2600" b="1" dirty="0" err="1"/>
              <a:t>git</a:t>
            </a:r>
            <a:r>
              <a:rPr lang="en-US" sz="2600" b="1" dirty="0"/>
              <a:t> status</a:t>
            </a:r>
          </a:p>
          <a:p>
            <a:r>
              <a:rPr lang="en-US" sz="2600" b="1" dirty="0"/>
              <a:t>    	</a:t>
            </a:r>
            <a:r>
              <a:rPr lang="en-US" sz="2400" dirty="0"/>
              <a:t>It</a:t>
            </a:r>
            <a:r>
              <a:rPr lang="en-US" sz="2600" dirty="0"/>
              <a:t> </a:t>
            </a:r>
            <a:r>
              <a:rPr lang="en-US" sz="2400" dirty="0"/>
              <a:t>lists all the files that have to be committed</a:t>
            </a:r>
          </a:p>
          <a:p>
            <a:pPr marL="457200" indent="-457200">
              <a:buFont typeface="Wingdings" panose="05000000000000000000" pitchFamily="2" charset="2"/>
              <a:buChar char="ü"/>
            </a:pPr>
            <a:r>
              <a:rPr lang="en-US" sz="2600" b="1" dirty="0" err="1"/>
              <a:t>git</a:t>
            </a:r>
            <a:r>
              <a:rPr lang="en-US" sz="2600" b="1" dirty="0"/>
              <a:t> log</a:t>
            </a:r>
          </a:p>
          <a:p>
            <a:r>
              <a:rPr lang="en-US" sz="2400" b="1" dirty="0"/>
              <a:t>	</a:t>
            </a:r>
            <a:r>
              <a:rPr lang="en-US" sz="2400" dirty="0"/>
              <a:t>It is used to list the commit history for the current branch</a:t>
            </a:r>
          </a:p>
          <a:p>
            <a:pPr marL="457200" indent="-457200">
              <a:buFont typeface="Wingdings" panose="05000000000000000000" pitchFamily="2" charset="2"/>
              <a:buChar char="ü"/>
            </a:pPr>
            <a:r>
              <a:rPr lang="en-US" sz="2600" b="1" dirty="0" err="1"/>
              <a:t>git</a:t>
            </a:r>
            <a:r>
              <a:rPr lang="en-US" sz="2600" b="1" dirty="0"/>
              <a:t> branch</a:t>
            </a:r>
          </a:p>
          <a:p>
            <a:r>
              <a:rPr lang="en-US" sz="2600" b="1" dirty="0"/>
              <a:t>	</a:t>
            </a:r>
            <a:r>
              <a:rPr lang="en-US" sz="2400" dirty="0"/>
              <a:t>It</a:t>
            </a:r>
            <a:r>
              <a:rPr lang="en-US" sz="2400" b="1" dirty="0"/>
              <a:t> </a:t>
            </a:r>
            <a:r>
              <a:rPr lang="en-US" sz="2400" dirty="0"/>
              <a:t>lists all the local branches in the current repository</a:t>
            </a:r>
            <a:endParaRPr lang="en-US" sz="2400" b="1" dirty="0"/>
          </a:p>
          <a:p>
            <a:r>
              <a:rPr lang="en-US" sz="1800" b="1" dirty="0"/>
              <a:t>	</a:t>
            </a:r>
            <a:endParaRPr lang="en-US" sz="2600" b="1" dirty="0"/>
          </a:p>
        </p:txBody>
      </p:sp>
    </p:spTree>
    <p:extLst>
      <p:ext uri="{BB962C8B-B14F-4D97-AF65-F5344CB8AC3E}">
        <p14:creationId xmlns:p14="http://schemas.microsoft.com/office/powerpoint/2010/main" val="76803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Semilight" panose="020B0402040204020203" pitchFamily="34" charset="0"/>
              </a:rPr>
              <a:t>Creating a new repository</a:t>
            </a:r>
          </a:p>
        </p:txBody>
      </p:sp>
      <p:sp>
        <p:nvSpPr>
          <p:cNvPr id="6" name="Text Placeholder 5"/>
          <p:cNvSpPr>
            <a:spLocks noGrp="1"/>
          </p:cNvSpPr>
          <p:nvPr>
            <p:ph type="body" sz="quarter" idx="10"/>
          </p:nvPr>
        </p:nvSpPr>
        <p:spPr>
          <a:xfrm>
            <a:off x="1173480" y="1729828"/>
            <a:ext cx="11018520" cy="1698927"/>
          </a:xfrm>
        </p:spPr>
        <p:txBody>
          <a:bodyPr/>
          <a:lstStyle/>
          <a:p>
            <a:r>
              <a:rPr lang="en-US" sz="2400" b="1" dirty="0"/>
              <a:t>There are majorly two ways to create a repo:</a:t>
            </a:r>
          </a:p>
          <a:p>
            <a:pPr marL="342900" indent="-342900">
              <a:buFont typeface="Wingdings" panose="05000000000000000000" pitchFamily="2" charset="2"/>
              <a:buChar char="ü"/>
            </a:pPr>
            <a:r>
              <a:rPr lang="en-US" sz="2400" b="1" dirty="0"/>
              <a:t>Using git bash terminal</a:t>
            </a:r>
          </a:p>
          <a:p>
            <a:pPr marL="342900" indent="-342900">
              <a:buFont typeface="Wingdings" panose="05000000000000000000" pitchFamily="2" charset="2"/>
              <a:buChar char="ü"/>
            </a:pPr>
            <a:r>
              <a:rPr lang="en-US" sz="2400" b="1" dirty="0"/>
              <a:t>Using GitHub directly</a:t>
            </a:r>
          </a:p>
          <a:p>
            <a:pPr marL="342900" indent="-342900">
              <a:buFont typeface="Wingdings" panose="05000000000000000000" pitchFamily="2" charset="2"/>
              <a:buChar char="ü"/>
            </a:pPr>
            <a:endParaRPr lang="en-US" sz="2400" b="1" dirty="0"/>
          </a:p>
        </p:txBody>
      </p:sp>
    </p:spTree>
    <p:extLst>
      <p:ext uri="{BB962C8B-B14F-4D97-AF65-F5344CB8AC3E}">
        <p14:creationId xmlns:p14="http://schemas.microsoft.com/office/powerpoint/2010/main" val="251150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5"/>
          <p:cNvSpPr txBox="1">
            <a:spLocks/>
          </p:cNvSpPr>
          <p:nvPr/>
        </p:nvSpPr>
        <p:spPr>
          <a:xfrm>
            <a:off x="974630" y="908168"/>
            <a:ext cx="11018520" cy="564462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Wingdings" panose="05000000000000000000" pitchFamily="2" charset="2"/>
              <a:buChar char="ü"/>
            </a:pPr>
            <a:r>
              <a:rPr lang="en-US" sz="2600" b="1" dirty="0" err="1"/>
              <a:t>git</a:t>
            </a:r>
            <a:r>
              <a:rPr lang="en-US" sz="2600" b="1" dirty="0"/>
              <a:t> branch </a:t>
            </a:r>
            <a:r>
              <a:rPr lang="en-US" sz="2600" b="1" dirty="0" err="1"/>
              <a:t>branchName</a:t>
            </a:r>
            <a:r>
              <a:rPr lang="en-US" sz="2600" dirty="0"/>
              <a:t> </a:t>
            </a:r>
          </a:p>
          <a:p>
            <a:r>
              <a:rPr lang="en-US" sz="2600" b="1" dirty="0"/>
              <a:t>    	</a:t>
            </a:r>
            <a:r>
              <a:rPr lang="en-US" sz="2400" dirty="0"/>
              <a:t>To create a new branch</a:t>
            </a:r>
            <a:r>
              <a:rPr lang="en-US" sz="2600" b="1" dirty="0"/>
              <a:t>	</a:t>
            </a:r>
          </a:p>
          <a:p>
            <a:pPr marL="457200" indent="-457200">
              <a:buFont typeface="Wingdings" panose="05000000000000000000" pitchFamily="2" charset="2"/>
              <a:buChar char="ü"/>
            </a:pPr>
            <a:r>
              <a:rPr lang="en-US" sz="2600" b="1" dirty="0" err="1"/>
              <a:t>git</a:t>
            </a:r>
            <a:r>
              <a:rPr lang="en-US" sz="2600" b="1" dirty="0"/>
              <a:t> branch -a</a:t>
            </a:r>
          </a:p>
          <a:p>
            <a:r>
              <a:rPr lang="en-US" sz="2600" b="1" dirty="0"/>
              <a:t>    	</a:t>
            </a:r>
            <a:r>
              <a:rPr lang="en-US" sz="2400" dirty="0"/>
              <a:t>It is used to list all the existing branches</a:t>
            </a:r>
          </a:p>
          <a:p>
            <a:pPr marL="457200" indent="-457200">
              <a:buFont typeface="Wingdings" panose="05000000000000000000" pitchFamily="2" charset="2"/>
              <a:buChar char="ü"/>
            </a:pPr>
            <a:r>
              <a:rPr lang="en-US" sz="2600" b="1" dirty="0" err="1"/>
              <a:t>git</a:t>
            </a:r>
            <a:r>
              <a:rPr lang="en-US" sz="2600" b="1" dirty="0"/>
              <a:t> checkout </a:t>
            </a:r>
            <a:r>
              <a:rPr lang="en-US" sz="2600" b="1" dirty="0" err="1"/>
              <a:t>branchName</a:t>
            </a:r>
            <a:endParaRPr lang="en-US" sz="2600" b="1" dirty="0"/>
          </a:p>
          <a:p>
            <a:r>
              <a:rPr lang="en-US" sz="2600" b="1" dirty="0"/>
              <a:t>    	</a:t>
            </a:r>
            <a:r>
              <a:rPr lang="en-US" sz="2400" dirty="0"/>
              <a:t>It switches to the newly created branch</a:t>
            </a:r>
            <a:r>
              <a:rPr lang="en-US" sz="2600" b="1" dirty="0"/>
              <a:t>  </a:t>
            </a:r>
          </a:p>
          <a:p>
            <a:pPr marL="457200" indent="-457200">
              <a:buFont typeface="Wingdings" panose="05000000000000000000" pitchFamily="2" charset="2"/>
              <a:buChar char="ü"/>
            </a:pPr>
            <a:r>
              <a:rPr lang="en-US" sz="2600" b="1" dirty="0" err="1"/>
              <a:t>git</a:t>
            </a:r>
            <a:r>
              <a:rPr lang="en-US" sz="2600" b="1" dirty="0"/>
              <a:t> branch –D </a:t>
            </a:r>
            <a:r>
              <a:rPr lang="en-US" sz="2600" b="1" dirty="0" err="1"/>
              <a:t>branchName</a:t>
            </a:r>
            <a:r>
              <a:rPr lang="en-US" sz="2600" b="1" dirty="0"/>
              <a:t> </a:t>
            </a:r>
          </a:p>
          <a:p>
            <a:r>
              <a:rPr lang="en-US" sz="2600" b="1" dirty="0"/>
              <a:t>    	</a:t>
            </a:r>
            <a:r>
              <a:rPr lang="en-US" sz="2400" dirty="0"/>
              <a:t>It is used to delete a particular branch</a:t>
            </a:r>
          </a:p>
          <a:p>
            <a:pPr marL="457200" indent="-457200">
              <a:buFont typeface="Wingdings" panose="05000000000000000000" pitchFamily="2" charset="2"/>
              <a:buChar char="ü"/>
            </a:pPr>
            <a:r>
              <a:rPr lang="en-US" sz="2600" b="1" dirty="0" err="1"/>
              <a:t>git</a:t>
            </a:r>
            <a:r>
              <a:rPr lang="en-US" sz="2600" b="1" dirty="0"/>
              <a:t> branch –d </a:t>
            </a:r>
            <a:r>
              <a:rPr lang="en-US" sz="2600" b="1" dirty="0" err="1"/>
              <a:t>branchName</a:t>
            </a:r>
            <a:endParaRPr lang="en-US" sz="2600" b="1" dirty="0"/>
          </a:p>
          <a:p>
            <a:r>
              <a:rPr lang="en-US" sz="2600" b="1" dirty="0"/>
              <a:t>    	</a:t>
            </a:r>
            <a:r>
              <a:rPr lang="en-US" sz="2400" dirty="0"/>
              <a:t>It is used to delete a branch after merge</a:t>
            </a:r>
          </a:p>
          <a:p>
            <a:pPr marL="457200" indent="-457200">
              <a:buFont typeface="Wingdings" panose="05000000000000000000" pitchFamily="2" charset="2"/>
              <a:buChar char="ü"/>
            </a:pPr>
            <a:r>
              <a:rPr lang="en-US" sz="2600" b="1" dirty="0" err="1"/>
              <a:t>git</a:t>
            </a:r>
            <a:r>
              <a:rPr lang="en-US" sz="2600" b="1" dirty="0"/>
              <a:t> checkout –d </a:t>
            </a:r>
            <a:r>
              <a:rPr lang="en-US" sz="2600" b="1" dirty="0" err="1"/>
              <a:t>branchName</a:t>
            </a:r>
            <a:r>
              <a:rPr lang="en-US" sz="2600" b="1" dirty="0"/>
              <a:t> </a:t>
            </a:r>
            <a:endParaRPr lang="en-US" sz="1800" b="1" dirty="0"/>
          </a:p>
          <a:p>
            <a:r>
              <a:rPr lang="en-US" sz="1800" b="1" dirty="0"/>
              <a:t>	</a:t>
            </a:r>
            <a:r>
              <a:rPr lang="en-US" sz="2400" dirty="0"/>
              <a:t>It is used to create and checkout a new branch</a:t>
            </a:r>
            <a:endParaRPr lang="en-US" sz="2400" b="1" dirty="0"/>
          </a:p>
        </p:txBody>
      </p:sp>
      <p:sp>
        <p:nvSpPr>
          <p:cNvPr id="2" name="Title 1"/>
          <p:cNvSpPr>
            <a:spLocks noGrp="1"/>
          </p:cNvSpPr>
          <p:nvPr>
            <p:ph type="title"/>
          </p:nvPr>
        </p:nvSpPr>
        <p:spPr>
          <a:xfrm>
            <a:off x="614020" y="186743"/>
            <a:ext cx="11018520" cy="553998"/>
          </a:xfrm>
        </p:spPr>
        <p:txBody>
          <a:bodyPr/>
          <a:lstStyle/>
          <a:p>
            <a:r>
              <a:rPr lang="en-IN" dirty="0"/>
              <a:t>Commands for branch</a:t>
            </a:r>
          </a:p>
        </p:txBody>
      </p:sp>
    </p:spTree>
    <p:extLst>
      <p:ext uri="{BB962C8B-B14F-4D97-AF65-F5344CB8AC3E}">
        <p14:creationId xmlns:p14="http://schemas.microsoft.com/office/powerpoint/2010/main" val="94321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20" ma:contentTypeDescription="Create a new document." ma:contentTypeScope="" ma:versionID="15d85e7dd22d831e7c5411d48b9fb9ec">
  <xsd:schema xmlns:xsd="http://www.w3.org/2001/XMLSchema" xmlns:xs="http://www.w3.org/2001/XMLSchema" xmlns:p="http://schemas.microsoft.com/office/2006/metadata/properties" xmlns:ns2="78bc6fde-72ac-489a-b0a4-ba51770a119a" xmlns:ns3="efd76e83-4173-4a26-b431-618a788339a8" targetNamespace="http://schemas.microsoft.com/office/2006/metadata/properties" ma:root="true" ma:fieldsID="b0bbe2972809c2153081c0637320e178" ns2:_="" ns3:_="">
    <xsd:import namespace="78bc6fde-72ac-489a-b0a4-ba51770a119a"/>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Date_x002f_Time" minOccurs="0"/>
                <xsd:element ref="ns2:_Flow_SignoffStatus"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Date_x002f_Time" ma:index="21" nillable="true" ma:displayName="Date/Time" ma:format="DateOnly" ma:internalName="Date_x002f_Time">
      <xsd:simpleType>
        <xsd:restriction base="dms:DateTime"/>
      </xsd:simpleType>
    </xsd:element>
    <xsd:element name="_Flow_SignoffStatus" ma:index="22" nillable="true" ma:displayName="Sign-off status" ma:internalName="Sign_x002d_off_x0020_status">
      <xsd:simpleType>
        <xsd:restriction base="dms:Text"/>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96bd840-8bf6-49cb-b2f0-0d7eef72f970}" ma:internalName="TaxCatchAll" ma:showField="CatchAllData" ma:web="efd76e83-4173-4a26-b431-618a788339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8bc6fde-72ac-489a-b0a4-ba51770a119a" xsi:nil="true"/>
    <lcf76f155ced4ddcb4097134ff3c332f xmlns="78bc6fde-72ac-489a-b0a4-ba51770a119a">
      <Terms xmlns="http://schemas.microsoft.com/office/infopath/2007/PartnerControls"/>
    </lcf76f155ced4ddcb4097134ff3c332f>
    <_Flow_SignoffStatus xmlns="78bc6fde-72ac-489a-b0a4-ba51770a119a" xsi:nil="true"/>
    <Date_x002f_Time xmlns="78bc6fde-72ac-489a-b0a4-ba51770a119a" xsi:nil="true"/>
    <TaxCatchAll xmlns="efd76e83-4173-4a26-b431-618a788339a8" xsi:nil="true"/>
  </documentManagement>
</p:properties>
</file>

<file path=customXml/itemProps1.xml><?xml version="1.0" encoding="utf-8"?>
<ds:datastoreItem xmlns:ds="http://schemas.openxmlformats.org/officeDocument/2006/customXml" ds:itemID="{664ACD50-B08F-47E7-8663-5751FD2B43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www.w3.org/XML/1998/namespace"/>
    <ds:schemaRef ds:uri="http://purl.org/dc/elements/1.1/"/>
    <ds:schemaRef ds:uri="976fdccd-ca8b-4477-a16f-3129ac8e5ee5"/>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dcmitype/"/>
    <ds:schemaRef ds:uri="http://schemas.microsoft.com/office/2006/metadata/properties"/>
    <ds:schemaRef ds:uri="6d3b3f7c-4b71-40c9-8fff-4f7fb96ddea0"/>
    <ds:schemaRef ds:uri="78bc6fde-72ac-489a-b0a4-ba51770a119a"/>
    <ds:schemaRef ds:uri="efd76e83-4173-4a26-b431-618a788339a8"/>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5393</TotalTime>
  <Words>983</Words>
  <Application>Microsoft Office PowerPoint</Application>
  <PresentationFormat>Widescreen</PresentationFormat>
  <Paragraphs>124</Paragraphs>
  <Slides>17</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Arial</vt:lpstr>
      <vt:lpstr>Arial</vt:lpstr>
      <vt:lpstr>Consolas</vt:lpstr>
      <vt:lpstr>Helvetica Neue</vt:lpstr>
      <vt:lpstr>Segoe UI</vt:lpstr>
      <vt:lpstr>Segoe UI Light</vt:lpstr>
      <vt:lpstr>Segoe UI Semibold</vt:lpstr>
      <vt:lpstr>Segoe UI Semilight</vt:lpstr>
      <vt:lpstr>Times New Roman</vt:lpstr>
      <vt:lpstr>Wingdings</vt:lpstr>
      <vt:lpstr>WHITE TEMPLATE</vt:lpstr>
      <vt:lpstr>SOFT BLACK TEMPLATE</vt:lpstr>
      <vt:lpstr>PowerPoint Presentation</vt:lpstr>
      <vt:lpstr>Introduction to Git and GitHub – Topic 1</vt:lpstr>
      <vt:lpstr>AGENDA</vt:lpstr>
      <vt:lpstr>What is Git?</vt:lpstr>
      <vt:lpstr>Installation and configuration</vt:lpstr>
      <vt:lpstr>Getting started with basic commands</vt:lpstr>
      <vt:lpstr>Getting started with basic commands</vt:lpstr>
      <vt:lpstr>Creating a new repository</vt:lpstr>
      <vt:lpstr>Commands for branch</vt:lpstr>
      <vt:lpstr>Merging branches and handling conflicts</vt:lpstr>
      <vt:lpstr>Introduction to Web-Dev and how to deploy</vt:lpstr>
      <vt:lpstr>Let us build a sample web page first and then try to deploy it.</vt:lpstr>
      <vt:lpstr>GITHUB PAGES</vt:lpstr>
      <vt:lpstr>For Students</vt:lpstr>
      <vt:lpstr>For Students:  </vt:lpstr>
      <vt:lpstr>Quiz Time (Time to win LinkedIn Premium or X-Box Pass)</vt:lpstr>
      <vt:lpstr>THANK YOU !!</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Aditya Seth</dc:creator>
  <cp:keywords/>
  <dc:description/>
  <cp:lastModifiedBy>Aditya Seth</cp:lastModifiedBy>
  <cp:revision>112</cp:revision>
  <dcterms:created xsi:type="dcterms:W3CDTF">2019-03-28T18:40:02Z</dcterms:created>
  <dcterms:modified xsi:type="dcterms:W3CDTF">2024-01-21T12:48:26Z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