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72" r:id="rId16"/>
    <p:sldId id="2146847062" r:id="rId17"/>
    <p:sldId id="2146847055" r:id="rId18"/>
    <p:sldId id="2146847059" r:id="rId19"/>
    <p:sldId id="2146847071" r:id="rId20"/>
    <p:sldId id="2146847069" r:id="rId21"/>
    <p:sldId id="2146847070"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34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COLLEGE ADMISSION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AICTE INTERSHIP AI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Student name : Aditya Sharma</a:t>
            </a:r>
          </a:p>
          <a:p>
            <a:r>
              <a:rPr lang="en-US" sz="2000" b="1" dirty="0">
                <a:solidFill>
                  <a:schemeClr val="accent1">
                    <a:lumMod val="75000"/>
                  </a:schemeClr>
                </a:solidFill>
                <a:latin typeface="Arial"/>
                <a:cs typeface="Arial"/>
              </a:rPr>
              <a:t>College Name &amp; Department : Maulana Azad National Institute of Technology &amp; Computer Science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E4A41EFD-9E35-147A-E396-EDDF43FA95D5}"/>
              </a:ext>
            </a:extLst>
          </p:cNvPr>
          <p:cNvPicPr>
            <a:picLocks noChangeAspect="1"/>
          </p:cNvPicPr>
          <p:nvPr/>
        </p:nvPicPr>
        <p:blipFill>
          <a:blip r:embed="rId2"/>
          <a:stretch>
            <a:fillRect/>
          </a:stretch>
        </p:blipFill>
        <p:spPr>
          <a:xfrm>
            <a:off x="251669" y="402672"/>
            <a:ext cx="11744587" cy="5847126"/>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F13A01F2-7603-A828-4322-1CC241004367}"/>
              </a:ext>
            </a:extLst>
          </p:cNvPr>
          <p:cNvPicPr>
            <a:picLocks noChangeAspect="1"/>
          </p:cNvPicPr>
          <p:nvPr/>
        </p:nvPicPr>
        <p:blipFill>
          <a:blip r:embed="rId2"/>
          <a:stretch>
            <a:fillRect/>
          </a:stretch>
        </p:blipFill>
        <p:spPr>
          <a:xfrm>
            <a:off x="394282" y="436228"/>
            <a:ext cx="11509695" cy="5788403"/>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2C5D0A-052F-90FE-95C8-50ECD4E731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0CE0B5-4D3B-96CA-5B1F-14E6C40A19B1}"/>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B4D66775-8678-C7B1-FE81-3786F869D1C9}"/>
              </a:ext>
            </a:extLst>
          </p:cNvPr>
          <p:cNvSpPr txBox="1"/>
          <p:nvPr/>
        </p:nvSpPr>
        <p:spPr>
          <a:xfrm>
            <a:off x="2368326" y="70923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9839719C-7646-9CCD-C23B-6B50F2ADCC6A}"/>
              </a:ext>
            </a:extLst>
          </p:cNvPr>
          <p:cNvPicPr>
            <a:picLocks noChangeAspect="1"/>
          </p:cNvPicPr>
          <p:nvPr/>
        </p:nvPicPr>
        <p:blipFill>
          <a:blip r:embed="rId2"/>
          <a:stretch>
            <a:fillRect/>
          </a:stretch>
        </p:blipFill>
        <p:spPr>
          <a:xfrm>
            <a:off x="581192" y="1232452"/>
            <a:ext cx="11104672" cy="4992179"/>
          </a:xfrm>
          <a:prstGeom prst="rect">
            <a:avLst/>
          </a:prstGeom>
        </p:spPr>
      </p:pic>
    </p:spTree>
    <p:extLst>
      <p:ext uri="{BB962C8B-B14F-4D97-AF65-F5344CB8AC3E}">
        <p14:creationId xmlns:p14="http://schemas.microsoft.com/office/powerpoint/2010/main" val="569367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lnSpcReduction="10000"/>
          </a:bodyPr>
          <a:lstStyle/>
          <a:p>
            <a:pPr marL="305435" indent="-305435"/>
            <a:r>
              <a:rPr lang="en-US" sz="2800" dirty="0"/>
              <a:t>The project successfully streamlines the college admission process by providing instant, accurate, and contextual responses to student queries.</a:t>
            </a:r>
          </a:p>
          <a:p>
            <a:pPr marL="305435" indent="-305435"/>
            <a:r>
              <a:rPr lang="en-US" sz="2800" dirty="0"/>
              <a:t>By combining document retrieval with generative AI, the system delivers trustworthy, real-time information from official sources.</a:t>
            </a:r>
          </a:p>
          <a:p>
            <a:pPr marL="305435" indent="-305435"/>
            <a:r>
              <a:rPr lang="en-US" sz="2800" dirty="0"/>
              <a:t>The agent reduces the burden on administrative staff by handling frequently asked questions automatically.</a:t>
            </a:r>
          </a:p>
          <a:p>
            <a:pPr marL="305435" indent="-305435"/>
            <a:r>
              <a:rPr lang="en-IN" sz="2800" dirty="0">
                <a:solidFill>
                  <a:srgbClr val="404040"/>
                </a:solidFill>
                <a:latin typeface="Calibri"/>
                <a:ea typeface="Calibri"/>
                <a:cs typeface="Calibri"/>
              </a:rPr>
              <a:t> </a:t>
            </a:r>
            <a:r>
              <a:rPr lang="en-US" sz="2800" dirty="0"/>
              <a:t>The system is scalable and can be easily integrated with college websites, chat platforms, or mobile apps.</a:t>
            </a:r>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sz="2800" dirty="0">
                <a:latin typeface="Calibri"/>
                <a:ea typeface="+mn-lt"/>
                <a:cs typeface="+mn-lt"/>
              </a:rPr>
              <a:t>Multilingual Support</a:t>
            </a:r>
          </a:p>
          <a:p>
            <a:pPr marL="305435" indent="-305435"/>
            <a:r>
              <a:rPr lang="en-US" sz="2800" dirty="0">
                <a:latin typeface="Calibri"/>
                <a:ea typeface="+mn-lt"/>
                <a:cs typeface="+mn-lt"/>
              </a:rPr>
              <a:t>Voice-Activated Research Assistant</a:t>
            </a:r>
          </a:p>
          <a:p>
            <a:pPr marL="305435" indent="-305435"/>
            <a:r>
              <a:rPr lang="en-US" sz="2800" dirty="0">
                <a:latin typeface="Calibri"/>
                <a:ea typeface="+mn-lt"/>
                <a:cs typeface="+mn-lt"/>
              </a:rPr>
              <a:t>Real-Time Notification Feature</a:t>
            </a:r>
          </a:p>
          <a:p>
            <a:pPr marL="305435" indent="-305435"/>
            <a:r>
              <a:rPr lang="en-US" sz="2800" dirty="0">
                <a:latin typeface="Calibri"/>
                <a:ea typeface="+mn-lt"/>
                <a:cs typeface="+mn-lt"/>
              </a:rPr>
              <a:t>Integration with </a:t>
            </a:r>
            <a:r>
              <a:rPr lang="en-US" sz="2800" dirty="0" err="1">
                <a:latin typeface="Calibri"/>
                <a:ea typeface="+mn-lt"/>
                <a:cs typeface="+mn-lt"/>
              </a:rPr>
              <a:t>Whatsapp</a:t>
            </a:r>
            <a:r>
              <a:rPr lang="en-US" sz="2800" dirty="0">
                <a:latin typeface="Calibri"/>
                <a:ea typeface="+mn-lt"/>
                <a:cs typeface="+mn-lt"/>
              </a:rPr>
              <a:t> and telegram</a:t>
            </a:r>
          </a:p>
          <a:p>
            <a:pPr marL="305435" indent="-305435"/>
            <a:r>
              <a:rPr lang="en-US" sz="2800" dirty="0">
                <a:latin typeface="Calibri"/>
                <a:ea typeface="+mn-lt"/>
                <a:cs typeface="+mn-lt"/>
              </a:rPr>
              <a:t>Scholar Finder</a:t>
            </a:r>
          </a:p>
          <a:p>
            <a:pPr marL="305435" indent="-305435"/>
            <a:r>
              <a:rPr lang="en-US" sz="2800" dirty="0">
                <a:latin typeface="Calibri"/>
                <a:ea typeface="+mn-lt"/>
                <a:cs typeface="+mn-lt"/>
              </a:rPr>
              <a:t>Document Upload &amp; Verification</a:t>
            </a:r>
          </a:p>
          <a:p>
            <a:pPr marL="305435" indent="-305435"/>
            <a:r>
              <a:rPr lang="en-US" sz="2800" dirty="0">
                <a:latin typeface="Calibri"/>
                <a:ea typeface="+mn-lt"/>
                <a:cs typeface="+mn-lt"/>
              </a:rPr>
              <a:t>Parent and Counselor Modes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B5605667-D945-20EF-F616-3E49F2BD02FA}"/>
              </a:ext>
            </a:extLst>
          </p:cNvPr>
          <p:cNvPicPr>
            <a:picLocks noGrp="1" noChangeAspect="1"/>
          </p:cNvPicPr>
          <p:nvPr>
            <p:ph idx="1"/>
          </p:nvPr>
        </p:nvPicPr>
        <p:blipFill>
          <a:blip r:embed="rId2"/>
          <a:stretch>
            <a:fillRect/>
          </a:stretch>
        </p:blipFill>
        <p:spPr>
          <a:xfrm>
            <a:off x="581192" y="1311582"/>
            <a:ext cx="9124336" cy="5078041"/>
          </a:xfr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2A71D7-87DE-020D-A304-7C7D26E9244D}"/>
            </a:ext>
          </a:extLst>
        </p:cNvPr>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9A3C2200-2CEA-6BD9-BE5D-5BBC1FB52D71}"/>
              </a:ext>
            </a:extLst>
          </p:cNvPr>
          <p:cNvPicPr>
            <a:picLocks noGrp="1" noChangeAspect="1"/>
          </p:cNvPicPr>
          <p:nvPr>
            <p:ph idx="1"/>
          </p:nvPr>
        </p:nvPicPr>
        <p:blipFill>
          <a:blip r:embed="rId2"/>
          <a:stretch>
            <a:fillRect/>
          </a:stretch>
        </p:blipFill>
        <p:spPr>
          <a:xfrm>
            <a:off x="601191" y="712439"/>
            <a:ext cx="9299893" cy="5688362"/>
          </a:xfrm>
        </p:spPr>
      </p:pic>
    </p:spTree>
    <p:extLst>
      <p:ext uri="{BB962C8B-B14F-4D97-AF65-F5344CB8AC3E}">
        <p14:creationId xmlns:p14="http://schemas.microsoft.com/office/powerpoint/2010/main" val="949404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C99F9A-6E4E-EFDA-7530-B853A8126D8A}"/>
              </a:ext>
            </a:extLst>
          </p:cNvPr>
          <p:cNvPicPr>
            <a:picLocks noChangeAspect="1"/>
          </p:cNvPicPr>
          <p:nvPr/>
        </p:nvPicPr>
        <p:blipFill>
          <a:blip r:embed="rId2"/>
          <a:stretch>
            <a:fillRect/>
          </a:stretch>
        </p:blipFill>
        <p:spPr>
          <a:xfrm>
            <a:off x="432619" y="776749"/>
            <a:ext cx="9222659" cy="5562292"/>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6967" y="3031897"/>
            <a:ext cx="6900928" cy="369332"/>
          </a:xfrm>
          <a:prstGeom prst="rect">
            <a:avLst/>
          </a:prstGeom>
        </p:spPr>
        <p:txBody>
          <a:bodyPr wrap="none">
            <a:spAutoFit/>
          </a:bodyPr>
          <a:lstStyle/>
          <a:p>
            <a:r>
              <a:rPr lang="en-IN" dirty="0" err="1"/>
              <a:t>Github</a:t>
            </a:r>
            <a:r>
              <a:rPr lang="en-IN" dirty="0"/>
              <a:t> link : https://github.com/AdityaSh42/CollegeAdmissionAgent</a:t>
            </a:r>
          </a:p>
        </p:txBody>
      </p:sp>
    </p:spTree>
    <p:extLst>
      <p:ext uri="{BB962C8B-B14F-4D97-AF65-F5344CB8AC3E}">
        <p14:creationId xmlns:p14="http://schemas.microsoft.com/office/powerpoint/2010/main" val="1098887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70000" lnSpcReduction="20000"/>
          </a:bodyPr>
          <a:lstStyle/>
          <a:p>
            <a:pPr marL="0" indent="0">
              <a:buNone/>
            </a:pPr>
            <a:r>
              <a:rPr lang="en-US" sz="2800" dirty="0">
                <a:latin typeface="Calibri" panose="020F0502020204030204" pitchFamily="34" charset="0"/>
                <a:ea typeface="Calibri" panose="020F0502020204030204" pitchFamily="34" charset="0"/>
                <a:cs typeface="Calibri" panose="020F0502020204030204" pitchFamily="34" charset="0"/>
              </a:rPr>
              <a:t>The college admission process is often overwhelming and confusing for prospective students due to scattered information, unclear eligibility criteria, and delayed responses from institutions. Admission offices are burdened with repetitive queries related to course offerings, fees, application deadlines, and documentation, which slows down the overall process and negatively impacts the student experience. There is a lack of a centralized, real-time, and reliable system that can provide accurate and personalized admission guidance to applicants.</a:t>
            </a:r>
          </a:p>
          <a:p>
            <a:pPr marL="0" indent="0">
              <a:buNone/>
            </a:pPr>
            <a:r>
              <a:rPr lang="en-US" sz="2800" dirty="0">
                <a:latin typeface="Calibri" panose="020F0502020204030204" pitchFamily="34" charset="0"/>
                <a:ea typeface="Calibri" panose="020F0502020204030204" pitchFamily="34" charset="0"/>
                <a:cs typeface="Calibri" panose="020F0502020204030204" pitchFamily="34" charset="0"/>
              </a:rPr>
              <a:t>Proposed Solution:</a:t>
            </a:r>
            <a:br>
              <a:rPr lang="en-US" sz="2800" dirty="0">
                <a:latin typeface="Calibri" panose="020F0502020204030204" pitchFamily="34" charset="0"/>
                <a:ea typeface="Calibri" panose="020F0502020204030204" pitchFamily="34" charset="0"/>
                <a:cs typeface="Calibri" panose="020F0502020204030204" pitchFamily="34" charset="0"/>
              </a:rPr>
            </a:br>
            <a:r>
              <a:rPr lang="en-US" sz="2800" dirty="0">
                <a:latin typeface="Calibri" panose="020F0502020204030204" pitchFamily="34" charset="0"/>
                <a:ea typeface="Calibri" panose="020F0502020204030204" pitchFamily="34" charset="0"/>
                <a:cs typeface="Calibri" panose="020F0502020204030204" pitchFamily="34" charset="0"/>
              </a:rPr>
              <a:t>To address this, we developed a </a:t>
            </a:r>
            <a:r>
              <a:rPr lang="en-US" sz="2800" b="1" dirty="0">
                <a:latin typeface="Calibri" panose="020F0502020204030204" pitchFamily="34" charset="0"/>
                <a:ea typeface="Calibri" panose="020F0502020204030204" pitchFamily="34" charset="0"/>
                <a:cs typeface="Calibri" panose="020F0502020204030204" pitchFamily="34" charset="0"/>
              </a:rPr>
              <a:t>College Admission Agent powered by RAG (Retrieval-Augmented Generation)</a:t>
            </a:r>
            <a:r>
              <a:rPr lang="en-US" sz="2800" dirty="0">
                <a:latin typeface="Calibri" panose="020F0502020204030204" pitchFamily="34" charset="0"/>
                <a:ea typeface="Calibri" panose="020F0502020204030204" pitchFamily="34" charset="0"/>
                <a:cs typeface="Calibri" panose="020F0502020204030204" pitchFamily="34" charset="0"/>
              </a:rPr>
              <a:t> using </a:t>
            </a:r>
            <a:r>
              <a:rPr lang="en-US" sz="2800" b="1" dirty="0">
                <a:latin typeface="Calibri" panose="020F0502020204030204" pitchFamily="34" charset="0"/>
                <a:ea typeface="Calibri" panose="020F0502020204030204" pitchFamily="34" charset="0"/>
                <a:cs typeface="Calibri" panose="020F0502020204030204" pitchFamily="34" charset="0"/>
              </a:rPr>
              <a:t>IBM Granite and IBM Cloud Lite services</a:t>
            </a:r>
            <a:r>
              <a:rPr lang="en-US" sz="2800" dirty="0">
                <a:latin typeface="Calibri" panose="020F0502020204030204" pitchFamily="34" charset="0"/>
                <a:ea typeface="Calibri" panose="020F0502020204030204" pitchFamily="34" charset="0"/>
                <a:cs typeface="Calibri" panose="020F0502020204030204" pitchFamily="34" charset="0"/>
              </a:rPr>
              <a:t>. The system retrieves relevant information from institutional documents, FAQs, and policy manuals, and then uses a powerful language model to generate accurate, real-time answers to natural language queries from students. The assistant provides guidance on course selection, eligibility, fee structure, important dates, and application procedures. This AI-driven solution enhances transparency, reduces manual workload, and significantly improves the admission experience for students and institutions alike.</a:t>
            </a:r>
          </a:p>
          <a:p>
            <a:pPr marL="0" indent="0">
              <a:buNone/>
            </a:pPr>
            <a:br>
              <a:rPr lang="en-US" sz="2800" dirty="0">
                <a:latin typeface="Calibri"/>
                <a:ea typeface="Calibri"/>
                <a:cs typeface="Calibri"/>
              </a:rPr>
            </a:b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sz="2800" dirty="0">
                <a:solidFill>
                  <a:srgbClr val="000000"/>
                </a:solidFill>
                <a:latin typeface="Calibri"/>
                <a:ea typeface="Calibri"/>
                <a:cs typeface="Calibri"/>
              </a:rPr>
              <a:t>IBM cloud lite services</a:t>
            </a:r>
          </a:p>
          <a:p>
            <a:r>
              <a:rPr lang="en-US" sz="2800" dirty="0">
                <a:solidFill>
                  <a:srgbClr val="000000"/>
                </a:solidFill>
                <a:latin typeface="Calibri"/>
                <a:ea typeface="Calibri"/>
                <a:cs typeface="Calibri"/>
              </a:rPr>
              <a:t>Natural Language Processing (NLP)</a:t>
            </a:r>
          </a:p>
          <a:p>
            <a:r>
              <a:rPr lang="en-US" sz="2800" dirty="0">
                <a:solidFill>
                  <a:srgbClr val="000000"/>
                </a:solidFill>
                <a:latin typeface="Calibri"/>
                <a:ea typeface="Calibri"/>
                <a:cs typeface="Calibri"/>
              </a:rPr>
              <a:t>Retrieval Augmented Generation (RAG)</a:t>
            </a:r>
          </a:p>
          <a:p>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normAutofit/>
          </a:bodyPr>
          <a:lstStyle/>
          <a:p>
            <a:pPr marL="305435" indent="-305435"/>
            <a:r>
              <a:rPr lang="en-IN" sz="2400" dirty="0">
                <a:latin typeface="Calibri" panose="020F0502020204030204" pitchFamily="34" charset="0"/>
                <a:ea typeface="Calibri" panose="020F0502020204030204" pitchFamily="34" charset="0"/>
                <a:cs typeface="Calibri" panose="020F0502020204030204" pitchFamily="34" charset="0"/>
              </a:rPr>
              <a:t>IBM Cloud Watsonx AI Studio</a:t>
            </a:r>
          </a:p>
          <a:p>
            <a:pPr marL="305435" indent="-305435"/>
            <a:r>
              <a:rPr lang="en-IN" sz="2400" dirty="0">
                <a:latin typeface="Calibri" panose="020F0502020204030204" pitchFamily="34" charset="0"/>
                <a:ea typeface="Calibri" panose="020F0502020204030204" pitchFamily="34" charset="0"/>
                <a:cs typeface="Calibri" panose="020F0502020204030204" pitchFamily="34" charset="0"/>
              </a:rPr>
              <a:t>IBM Cloud </a:t>
            </a:r>
            <a:r>
              <a:rPr lang="en-IN" sz="2400" dirty="0" err="1">
                <a:latin typeface="Calibri" panose="020F0502020204030204" pitchFamily="34" charset="0"/>
                <a:ea typeface="Calibri" panose="020F0502020204030204" pitchFamily="34" charset="0"/>
                <a:cs typeface="Calibri" panose="020F0502020204030204" pitchFamily="34" charset="0"/>
              </a:rPr>
              <a:t>Watsonx</a:t>
            </a:r>
            <a:r>
              <a:rPr lang="en-IN" sz="2400" dirty="0">
                <a:latin typeface="Calibri" panose="020F0502020204030204" pitchFamily="34" charset="0"/>
                <a:ea typeface="Calibri" panose="020F0502020204030204" pitchFamily="34" charset="0"/>
                <a:cs typeface="Calibri" panose="020F0502020204030204" pitchFamily="34" charset="0"/>
              </a:rPr>
              <a:t> AI runtime</a:t>
            </a:r>
          </a:p>
          <a:p>
            <a:pPr marL="305435" indent="-305435"/>
            <a:r>
              <a:rPr lang="en-IN" sz="2400" dirty="0">
                <a:latin typeface="Calibri" panose="020F0502020204030204" pitchFamily="34" charset="0"/>
                <a:ea typeface="Calibri" panose="020F0502020204030204" pitchFamily="34" charset="0"/>
                <a:cs typeface="Calibri" panose="020F0502020204030204" pitchFamily="34" charset="0"/>
              </a:rPr>
              <a:t>IBM Cloud Agent Lab</a:t>
            </a:r>
          </a:p>
          <a:p>
            <a:pPr marL="305435" indent="-305435"/>
            <a:r>
              <a:rPr lang="en-IN" sz="2400" dirty="0">
                <a:latin typeface="Calibri" panose="020F0502020204030204" pitchFamily="34" charset="0"/>
                <a:ea typeface="Calibri" panose="020F0502020204030204" pitchFamily="34" charset="0"/>
                <a:cs typeface="Calibri" panose="020F0502020204030204" pitchFamily="34" charset="0"/>
              </a:rPr>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77500" lnSpcReduction="20000"/>
          </a:bodyPr>
          <a:lstStyle/>
          <a:p>
            <a:r>
              <a:rPr lang="en-US" sz="2800" dirty="0">
                <a:latin typeface="Calibri" panose="020F0502020204030204" pitchFamily="34" charset="0"/>
                <a:ea typeface="Calibri" panose="020F0502020204030204" pitchFamily="34" charset="0"/>
                <a:cs typeface="Calibri" panose="020F0502020204030204" pitchFamily="34" charset="0"/>
              </a:rPr>
              <a:t>The agent uses Retrieval-Augmented Generation (RAG) to give real-time responses based strictly on verified admission documents — no guesswork.</a:t>
            </a:r>
            <a:r>
              <a:rPr lang="en-IN" sz="2800" dirty="0">
                <a:solidFill>
                  <a:srgbClr val="0F0F0F"/>
                </a:solidFill>
                <a:latin typeface="Calibri" panose="020F0502020204030204" pitchFamily="34" charset="0"/>
                <a:ea typeface="Calibri" panose="020F0502020204030204" pitchFamily="34" charset="0"/>
                <a:cs typeface="Calibri" panose="020F0502020204030204" pitchFamily="34" charset="0"/>
              </a:rPr>
              <a:t>Unique features:</a:t>
            </a:r>
          </a:p>
          <a:p>
            <a:r>
              <a:rPr lang="en-US" sz="2800" dirty="0">
                <a:latin typeface="Calibri" panose="020F0502020204030204" pitchFamily="34" charset="0"/>
                <a:ea typeface="Calibri" panose="020F0502020204030204" pitchFamily="34" charset="0"/>
                <a:cs typeface="Calibri" panose="020F0502020204030204" pitchFamily="34" charset="0"/>
              </a:rPr>
              <a:t>Uses IBM’s powerful enterprise-grade LLM for generating high-quality, factual, and context-aware answers</a:t>
            </a:r>
          </a:p>
          <a:p>
            <a:r>
              <a:rPr lang="en-US" sz="2800" dirty="0">
                <a:latin typeface="Calibri" panose="020F0502020204030204" pitchFamily="34" charset="0"/>
                <a:ea typeface="Calibri" panose="020F0502020204030204" pitchFamily="34" charset="0"/>
                <a:cs typeface="Calibri" panose="020F0502020204030204" pitchFamily="34" charset="0"/>
              </a:rPr>
              <a:t>Gives user-specific information based on course, category, and exam score — almost like a personal admission counselor</a:t>
            </a:r>
          </a:p>
          <a:p>
            <a:r>
              <a:rPr lang="en-US" sz="2800" dirty="0">
                <a:latin typeface="Calibri" panose="020F0502020204030204" pitchFamily="34" charset="0"/>
                <a:ea typeface="Calibri" panose="020F0502020204030204" pitchFamily="34" charset="0"/>
                <a:cs typeface="Calibri" panose="020F0502020204030204" pitchFamily="34" charset="0"/>
              </a:rPr>
              <a:t>Can be deployed as a chatbot on college websites or messaging platforms like WhatsApp and Telegram.</a:t>
            </a:r>
          </a:p>
          <a:p>
            <a:r>
              <a:rPr lang="en-IN" sz="2800" dirty="0">
                <a:solidFill>
                  <a:srgbClr val="0F0F0F"/>
                </a:solidFill>
                <a:latin typeface="Calibri" panose="020F0502020204030204" pitchFamily="34" charset="0"/>
                <a:ea typeface="Calibri" panose="020F0502020204030204" pitchFamily="34" charset="0"/>
                <a:cs typeface="Calibri" panose="020F0502020204030204" pitchFamily="34" charset="0"/>
              </a:rPr>
              <a:t>Recommendation of research papers based on a user’s current topic</a:t>
            </a:r>
          </a:p>
          <a:p>
            <a:r>
              <a:rPr lang="en-IN" sz="2800" dirty="0">
                <a:solidFill>
                  <a:srgbClr val="0F0F0F"/>
                </a:solidFill>
                <a:latin typeface="Calibri" panose="020F0502020204030204" pitchFamily="34" charset="0"/>
                <a:ea typeface="Calibri" panose="020F0502020204030204" pitchFamily="34" charset="0"/>
                <a:cs typeface="Calibri" panose="020F0502020204030204" pitchFamily="34" charset="0"/>
              </a:rPr>
              <a:t>Trend analysis over time for specific keywords or domains.</a:t>
            </a:r>
          </a:p>
          <a:p>
            <a:r>
              <a:rPr lang="en-US" sz="2800" dirty="0">
                <a:latin typeface="Calibri" panose="020F0502020204030204" pitchFamily="34" charset="0"/>
                <a:ea typeface="Calibri" panose="020F0502020204030204" pitchFamily="34" charset="0"/>
                <a:cs typeface="Calibri" panose="020F0502020204030204" pitchFamily="34" charset="0"/>
              </a:rPr>
              <a:t>With minor tweaks, the system can be scaled to serve multiple colleges or even a centralized education portal.</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
        <p:nvSpPr>
          <p:cNvPr id="3" name="Rectangle 1">
            <a:extLst>
              <a:ext uri="{FF2B5EF4-FFF2-40B4-BE49-F238E27FC236}">
                <a16:creationId xmlns:a16="http://schemas.microsoft.com/office/drawing/2014/main" id="{4A4C4377-873D-1F11-136A-41866BF5C05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Gives user-specific information based on course, category, and exam score — almost like a personal admission counselor.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Academic Researchers</a:t>
            </a:r>
          </a:p>
          <a:p>
            <a:pPr marL="305435" indent="-305435"/>
            <a:r>
              <a:rPr lang="en-US" sz="2800" dirty="0">
                <a:latin typeface="Calibri" panose="020F0502020204030204" pitchFamily="34" charset="0"/>
                <a:ea typeface="Calibri" panose="020F0502020204030204" pitchFamily="34" charset="0"/>
                <a:cs typeface="Calibri" panose="020F0502020204030204" pitchFamily="34" charset="0"/>
              </a:rPr>
              <a:t>Prospective Students</a:t>
            </a:r>
            <a:endParaRPr lang="en-IN" sz="2800"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Research Institutions and Universities</a:t>
            </a:r>
          </a:p>
          <a:p>
            <a:pPr marL="305435" indent="-305435"/>
            <a:r>
              <a:rPr lang="en-US" sz="2800" dirty="0">
                <a:latin typeface="Calibri" panose="020F0502020204030204" pitchFamily="34" charset="0"/>
                <a:ea typeface="Calibri" panose="020F0502020204030204" pitchFamily="34" charset="0"/>
                <a:cs typeface="Calibri" panose="020F0502020204030204" pitchFamily="34" charset="0"/>
              </a:rPr>
              <a:t>School Counselors and Career Advisors</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Parents and Guardians</a:t>
            </a:r>
          </a:p>
          <a:p>
            <a:pPr marL="305435" indent="-305435"/>
            <a:r>
              <a:rPr lang="en-US" sz="2800" dirty="0">
                <a:latin typeface="Calibri" panose="020F0502020204030204" pitchFamily="34" charset="0"/>
                <a:ea typeface="Calibri" panose="020F0502020204030204" pitchFamily="34" charset="0"/>
                <a:cs typeface="Calibri" panose="020F0502020204030204" pitchFamily="34" charset="0"/>
              </a:rPr>
              <a:t>Education Consultants and Agencies</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1690A4D2-AFEA-B00C-4A03-B9ACC5103018}"/>
              </a:ext>
            </a:extLst>
          </p:cNvPr>
          <p:cNvPicPr>
            <a:picLocks noChangeAspect="1"/>
          </p:cNvPicPr>
          <p:nvPr/>
        </p:nvPicPr>
        <p:blipFill>
          <a:blip r:embed="rId2"/>
          <a:stretch>
            <a:fillRect/>
          </a:stretch>
        </p:blipFill>
        <p:spPr>
          <a:xfrm>
            <a:off x="581192" y="1232451"/>
            <a:ext cx="11375917" cy="5143181"/>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Content Placeholder 20">
            <a:extLst>
              <a:ext uri="{FF2B5EF4-FFF2-40B4-BE49-F238E27FC236}">
                <a16:creationId xmlns:a16="http://schemas.microsoft.com/office/drawing/2014/main" id="{40E36D8B-48F8-F901-AEFB-E75BAA3DC62F}"/>
              </a:ext>
            </a:extLst>
          </p:cNvPr>
          <p:cNvPicPr>
            <a:picLocks noGrp="1" noChangeAspect="1"/>
          </p:cNvPicPr>
          <p:nvPr>
            <p:ph idx="1"/>
          </p:nvPr>
        </p:nvPicPr>
        <p:blipFill>
          <a:blip r:embed="rId2"/>
          <a:stretch>
            <a:fillRect/>
          </a:stretch>
        </p:blipFill>
        <p:spPr>
          <a:xfrm>
            <a:off x="385894" y="426615"/>
            <a:ext cx="11574848" cy="5747682"/>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1327</TotalTime>
  <Words>566</Words>
  <Application>Microsoft Office PowerPoint</Application>
  <PresentationFormat>Widescreen</PresentationFormat>
  <Paragraphs>64</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Franklin Gothic Book</vt:lpstr>
      <vt:lpstr>Franklin Gothic Demi</vt:lpstr>
      <vt:lpstr>Wingdings 2</vt:lpstr>
      <vt:lpstr>DividendVTI</vt:lpstr>
      <vt:lpstr>COLLEGE ADMISSION AGENT</vt:lpstr>
      <vt:lpstr>OUTLINE</vt:lpstr>
      <vt:lpstr>Problem Statement</vt:lpstr>
      <vt:lpstr>Technology  used</vt:lpstr>
      <vt:lpstr>IBM cloud services used</vt:lpstr>
      <vt:lpstr>Wow factors</vt:lpstr>
      <vt:lpstr>End users</vt:lpstr>
      <vt:lpstr>Results</vt:lpstr>
      <vt:lpstr>PowerPoint Presentation</vt:lpstr>
      <vt:lpstr>PowerPoint Presentation</vt:lpstr>
      <vt:lpstr>PowerPoint Presentation</vt:lpstr>
      <vt:lpstr>Results</vt:lpstr>
      <vt:lpstr>Conclusion</vt:lpstr>
      <vt:lpstr>PowerPoint Presentation</vt:lpstr>
      <vt:lpstr>IBM Certifications</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Aditya   Sharma</cp:lastModifiedBy>
  <cp:revision>148</cp:revision>
  <dcterms:created xsi:type="dcterms:W3CDTF">2021-05-26T16:50:10Z</dcterms:created>
  <dcterms:modified xsi:type="dcterms:W3CDTF">2025-08-05T17:50:07Z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