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88600" y="371150"/>
            <a:ext cx="5703600" cy="24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6123"/>
              <a:buNone/>
            </a:pPr>
            <a:r>
              <a:t/>
            </a:r>
            <a:endParaRPr i="1" sz="4188" u="sng">
              <a:solidFill>
                <a:srgbClr val="FFFFFF"/>
              </a:solidFill>
              <a:latin typeface="Arial"/>
              <a:ea typeface="Arial"/>
              <a:cs typeface="Arial"/>
              <a:sym typeface="Arial"/>
            </a:endParaRPr>
          </a:p>
          <a:p>
            <a:pPr indent="0" lvl="0" marL="0" rtl="0" algn="l">
              <a:lnSpc>
                <a:spcPct val="100000"/>
              </a:lnSpc>
              <a:spcBef>
                <a:spcPts val="0"/>
              </a:spcBef>
              <a:spcAft>
                <a:spcPts val="0"/>
              </a:spcAft>
              <a:buSzPct val="106123"/>
              <a:buNone/>
            </a:pPr>
            <a:r>
              <a:rPr i="1" lang="en" sz="4188" u="sng">
                <a:solidFill>
                  <a:srgbClr val="FFFFFF"/>
                </a:solidFill>
                <a:latin typeface="Arial"/>
                <a:ea typeface="Arial"/>
                <a:cs typeface="Arial"/>
                <a:sym typeface="Arial"/>
              </a:rPr>
              <a:t>Apriori Algorithm</a:t>
            </a:r>
            <a:endParaRPr sz="1900">
              <a:solidFill>
                <a:srgbClr val="FFFFFF"/>
              </a:solidFill>
              <a:latin typeface="Arial"/>
              <a:ea typeface="Arial"/>
              <a:cs typeface="Arial"/>
              <a:sym typeface="Arial"/>
            </a:endParaRPr>
          </a:p>
          <a:p>
            <a:pPr indent="0" lvl="0" marL="0" marR="0" rtl="0" algn="l">
              <a:lnSpc>
                <a:spcPct val="100000"/>
              </a:lnSpc>
              <a:spcBef>
                <a:spcPts val="0"/>
              </a:spcBef>
              <a:spcAft>
                <a:spcPts val="0"/>
              </a:spcAft>
              <a:buSzPct val="233918"/>
              <a:buNone/>
            </a:pPr>
            <a:r>
              <a:t/>
            </a:r>
            <a:endParaRPr sz="1900">
              <a:solidFill>
                <a:srgbClr val="FFFFFF"/>
              </a:solidFill>
              <a:latin typeface="Arial"/>
              <a:ea typeface="Arial"/>
              <a:cs typeface="Arial"/>
              <a:sym typeface="Arial"/>
            </a:endParaRPr>
          </a:p>
          <a:p>
            <a:pPr indent="0" lvl="0" marL="0" marR="0" rtl="0" algn="l">
              <a:lnSpc>
                <a:spcPct val="100000"/>
              </a:lnSpc>
              <a:spcBef>
                <a:spcPts val="0"/>
              </a:spcBef>
              <a:spcAft>
                <a:spcPts val="0"/>
              </a:spcAft>
              <a:buSzPct val="233918"/>
              <a:buNone/>
            </a:pPr>
            <a:r>
              <a:t/>
            </a:r>
            <a:endParaRPr sz="1900">
              <a:solidFill>
                <a:srgbClr val="FFFFFF"/>
              </a:solidFill>
              <a:latin typeface="Arial"/>
              <a:ea typeface="Arial"/>
              <a:cs typeface="Arial"/>
              <a:sym typeface="Arial"/>
            </a:endParaRPr>
          </a:p>
          <a:p>
            <a:pPr indent="0" lvl="0" marL="0" marR="0" rtl="0" algn="l">
              <a:lnSpc>
                <a:spcPct val="100000"/>
              </a:lnSpc>
              <a:spcBef>
                <a:spcPts val="0"/>
              </a:spcBef>
              <a:spcAft>
                <a:spcPts val="0"/>
              </a:spcAft>
              <a:buSzPct val="233918"/>
              <a:buNone/>
            </a:pPr>
            <a:r>
              <a:t/>
            </a:r>
            <a:endParaRPr sz="1900">
              <a:solidFill>
                <a:srgbClr val="FFFFFF"/>
              </a:solidFill>
              <a:latin typeface="Arial"/>
              <a:ea typeface="Arial"/>
              <a:cs typeface="Arial"/>
              <a:sym typeface="Arial"/>
            </a:endParaRPr>
          </a:p>
          <a:p>
            <a:pPr indent="0" lvl="0" marL="0" marR="0" rtl="0" algn="l">
              <a:lnSpc>
                <a:spcPct val="100000"/>
              </a:lnSpc>
              <a:spcBef>
                <a:spcPts val="0"/>
              </a:spcBef>
              <a:spcAft>
                <a:spcPts val="0"/>
              </a:spcAft>
              <a:buSzPct val="233918"/>
              <a:buNone/>
            </a:pPr>
            <a:r>
              <a:rPr lang="en" sz="1900">
                <a:solidFill>
                  <a:srgbClr val="FFFFFF"/>
                </a:solidFill>
                <a:latin typeface="Arial"/>
                <a:ea typeface="Arial"/>
                <a:cs typeface="Arial"/>
                <a:sym typeface="Arial"/>
              </a:rPr>
              <a:t>IT494 : Big Data Processing</a:t>
            </a:r>
            <a:endParaRPr sz="1900">
              <a:solidFill>
                <a:srgbClr val="FFFFFF"/>
              </a:solidFill>
              <a:latin typeface="Arial"/>
              <a:ea typeface="Arial"/>
              <a:cs typeface="Arial"/>
              <a:sym typeface="Arial"/>
            </a:endParaRPr>
          </a:p>
          <a:p>
            <a:pPr indent="0" lvl="0" marL="0" marR="0" rtl="0" algn="l">
              <a:lnSpc>
                <a:spcPct val="100000"/>
              </a:lnSpc>
              <a:spcBef>
                <a:spcPts val="0"/>
              </a:spcBef>
              <a:spcAft>
                <a:spcPts val="0"/>
              </a:spcAft>
              <a:buSzPct val="106123"/>
              <a:buNone/>
            </a:pPr>
            <a:r>
              <a:t/>
            </a:r>
            <a:endParaRPr i="1" sz="4188" u="sng">
              <a:solidFill>
                <a:srgbClr val="FFFFFF"/>
              </a:solidFill>
              <a:latin typeface="Arial"/>
              <a:ea typeface="Arial"/>
              <a:cs typeface="Arial"/>
              <a:sym typeface="Arial"/>
            </a:endParaRPr>
          </a:p>
        </p:txBody>
      </p:sp>
      <p:sp>
        <p:nvSpPr>
          <p:cNvPr id="135" name="Google Shape;135;p13"/>
          <p:cNvSpPr txBox="1"/>
          <p:nvPr>
            <p:ph idx="1" type="subTitle"/>
          </p:nvPr>
        </p:nvSpPr>
        <p:spPr>
          <a:xfrm>
            <a:off x="5140975" y="2930475"/>
            <a:ext cx="3470700" cy="1560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300"/>
              <a:buNone/>
            </a:pPr>
            <a:r>
              <a:t/>
            </a:r>
            <a:endParaRPr sz="2100"/>
          </a:p>
          <a:p>
            <a:pPr indent="0" lvl="0" marL="0" rtl="0" algn="l">
              <a:lnSpc>
                <a:spcPct val="100000"/>
              </a:lnSpc>
              <a:spcBef>
                <a:spcPts val="0"/>
              </a:spcBef>
              <a:spcAft>
                <a:spcPts val="0"/>
              </a:spcAft>
              <a:buSzPts val="1300"/>
              <a:buNone/>
            </a:pPr>
            <a:r>
              <a:rPr lang="en" sz="2100"/>
              <a:t>Guide :</a:t>
            </a:r>
            <a:endParaRPr sz="2100"/>
          </a:p>
          <a:p>
            <a:pPr indent="0" lvl="0" marL="0" rtl="0" algn="l">
              <a:lnSpc>
                <a:spcPct val="100000"/>
              </a:lnSpc>
              <a:spcBef>
                <a:spcPts val="0"/>
              </a:spcBef>
              <a:spcAft>
                <a:spcPts val="0"/>
              </a:spcAft>
              <a:buSzPts val="1300"/>
              <a:buNone/>
            </a:pPr>
            <a:r>
              <a:rPr lang="en" sz="2100"/>
              <a:t>Professor PM Jat</a:t>
            </a:r>
            <a:endParaRPr sz="2100"/>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rPr lang="en" sz="1600"/>
              <a:t>TA - Vinay Sheth</a:t>
            </a:r>
            <a:endParaRPr sz="1600"/>
          </a:p>
        </p:txBody>
      </p:sp>
      <p:sp>
        <p:nvSpPr>
          <p:cNvPr id="136" name="Google Shape;136;p13"/>
          <p:cNvSpPr txBox="1"/>
          <p:nvPr/>
        </p:nvSpPr>
        <p:spPr>
          <a:xfrm>
            <a:off x="1846025" y="3510675"/>
            <a:ext cx="28899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Aditya Shah - 202003045</a:t>
            </a:r>
            <a:endParaRPr b="0" i="0" sz="14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1047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MAP-REDUCE ALGORITHM:</a:t>
            </a:r>
            <a:endParaRPr b="1"/>
          </a:p>
          <a:p>
            <a:pPr indent="0" lvl="0" marL="0" rtl="0" algn="l">
              <a:lnSpc>
                <a:spcPct val="100000"/>
              </a:lnSpc>
              <a:spcBef>
                <a:spcPts val="0"/>
              </a:spcBef>
              <a:spcAft>
                <a:spcPts val="0"/>
              </a:spcAft>
              <a:buSzPct val="156862"/>
              <a:buNone/>
            </a:pPr>
            <a:r>
              <a:t/>
            </a:r>
            <a:endParaRPr b="1" sz="1700"/>
          </a:p>
          <a:p>
            <a:pPr indent="0" lvl="0" marL="0" rtl="0" algn="l">
              <a:lnSpc>
                <a:spcPct val="100000"/>
              </a:lnSpc>
              <a:spcBef>
                <a:spcPts val="0"/>
              </a:spcBef>
              <a:spcAft>
                <a:spcPts val="0"/>
              </a:spcAft>
              <a:buSzPct val="156862"/>
              <a:buNone/>
            </a:pPr>
            <a:r>
              <a:rPr b="1" lang="en" sz="1700" u="sng"/>
              <a:t>PHASE 1: For 1 length Frequent Itemset</a:t>
            </a:r>
            <a:endParaRPr b="1" sz="1700" u="sng"/>
          </a:p>
        </p:txBody>
      </p:sp>
      <p:sp>
        <p:nvSpPr>
          <p:cNvPr id="195" name="Google Shape;195;p22"/>
          <p:cNvSpPr txBox="1"/>
          <p:nvPr>
            <p:ph idx="1" type="body"/>
          </p:nvPr>
        </p:nvSpPr>
        <p:spPr>
          <a:xfrm>
            <a:off x="935175" y="1577625"/>
            <a:ext cx="2986800" cy="2911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300"/>
              <a:buNone/>
            </a:pPr>
            <a:r>
              <a:rPr lang="en" sz="1400" u="sng"/>
              <a:t>MAPPER (key (C_No) , value (row)) :</a:t>
            </a:r>
            <a:endParaRPr sz="1400" u="sng"/>
          </a:p>
          <a:p>
            <a:pPr indent="0" lvl="0" marL="0" rtl="0" algn="l">
              <a:lnSpc>
                <a:spcPct val="105000"/>
              </a:lnSpc>
              <a:spcBef>
                <a:spcPts val="1200"/>
              </a:spcBef>
              <a:spcAft>
                <a:spcPts val="0"/>
              </a:spcAft>
              <a:buSzPts val="1300"/>
              <a:buNone/>
            </a:pPr>
            <a:r>
              <a:rPr lang="en" sz="1400"/>
              <a:t>-Read TID </a:t>
            </a:r>
            <a:endParaRPr sz="1400"/>
          </a:p>
          <a:p>
            <a:pPr indent="0" lvl="0" marL="0" rtl="0" algn="l">
              <a:lnSpc>
                <a:spcPct val="105000"/>
              </a:lnSpc>
              <a:spcBef>
                <a:spcPts val="1200"/>
              </a:spcBef>
              <a:spcAft>
                <a:spcPts val="0"/>
              </a:spcAft>
              <a:buSzPts val="1300"/>
              <a:buNone/>
            </a:pPr>
            <a:r>
              <a:rPr lang="en" sz="1400"/>
              <a:t>-for each t in TID:</a:t>
            </a:r>
            <a:endParaRPr sz="1400"/>
          </a:p>
          <a:p>
            <a:pPr indent="0" lvl="0" marL="0" rtl="0" algn="l">
              <a:lnSpc>
                <a:spcPct val="105000"/>
              </a:lnSpc>
              <a:spcBef>
                <a:spcPts val="1200"/>
              </a:spcBef>
              <a:spcAft>
                <a:spcPts val="0"/>
              </a:spcAft>
              <a:buSzPts val="1300"/>
              <a:buNone/>
            </a:pPr>
            <a:r>
              <a:rPr lang="en" sz="1400"/>
              <a:t>     Output( t , 1 ) </a:t>
            </a:r>
            <a:endParaRPr sz="1400"/>
          </a:p>
          <a:p>
            <a:pPr indent="0" lvl="0" marL="0" rtl="0" algn="l">
              <a:lnSpc>
                <a:spcPct val="105000"/>
              </a:lnSpc>
              <a:spcBef>
                <a:spcPts val="1200"/>
              </a:spcBef>
              <a:spcAft>
                <a:spcPts val="1200"/>
              </a:spcAft>
              <a:buSzPts val="1300"/>
              <a:buNone/>
            </a:pPr>
            <a:r>
              <a:t/>
            </a:r>
            <a:endParaRPr/>
          </a:p>
        </p:txBody>
      </p:sp>
      <p:sp>
        <p:nvSpPr>
          <p:cNvPr id="196" name="Google Shape;196;p22"/>
          <p:cNvSpPr txBox="1"/>
          <p:nvPr>
            <p:ph idx="1" type="body"/>
          </p:nvPr>
        </p:nvSpPr>
        <p:spPr>
          <a:xfrm>
            <a:off x="4867000" y="1577625"/>
            <a:ext cx="3177000" cy="32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lang="en" sz="1400" u="sng"/>
              <a:t>REDUCER (key (c) , value (list of 1's)) :</a:t>
            </a:r>
            <a:endParaRPr sz="1400" u="sng"/>
          </a:p>
          <a:p>
            <a:pPr indent="0" lvl="0" marL="0" rtl="0" algn="l">
              <a:lnSpc>
                <a:spcPct val="115000"/>
              </a:lnSpc>
              <a:spcBef>
                <a:spcPts val="1200"/>
              </a:spcBef>
              <a:spcAft>
                <a:spcPts val="0"/>
              </a:spcAft>
              <a:buSzPts val="935"/>
              <a:buNone/>
            </a:pPr>
            <a:r>
              <a:rPr lang="en" sz="1400"/>
              <a:t>-sup = 0</a:t>
            </a:r>
            <a:endParaRPr sz="1400"/>
          </a:p>
          <a:p>
            <a:pPr indent="0" lvl="0" marL="0" rtl="0" algn="l">
              <a:lnSpc>
                <a:spcPct val="115000"/>
              </a:lnSpc>
              <a:spcBef>
                <a:spcPts val="1200"/>
              </a:spcBef>
              <a:spcAft>
                <a:spcPts val="0"/>
              </a:spcAft>
              <a:buSzPts val="935"/>
              <a:buNone/>
            </a:pPr>
            <a:r>
              <a:rPr lang="en" sz="1400"/>
              <a:t>  for each v in value (list of 1’s ):</a:t>
            </a:r>
            <a:endParaRPr sz="1400"/>
          </a:p>
          <a:p>
            <a:pPr indent="0" lvl="0" marL="0" rtl="0" algn="l">
              <a:lnSpc>
                <a:spcPct val="115000"/>
              </a:lnSpc>
              <a:spcBef>
                <a:spcPts val="1200"/>
              </a:spcBef>
              <a:spcAft>
                <a:spcPts val="0"/>
              </a:spcAft>
              <a:buSzPts val="935"/>
              <a:buNone/>
            </a:pPr>
            <a:r>
              <a:rPr lang="en" sz="1400"/>
              <a:t>            sup +=1</a:t>
            </a:r>
            <a:endParaRPr sz="1400"/>
          </a:p>
          <a:p>
            <a:pPr indent="0" lvl="0" marL="0" rtl="0" algn="l">
              <a:lnSpc>
                <a:spcPct val="115000"/>
              </a:lnSpc>
              <a:spcBef>
                <a:spcPts val="1200"/>
              </a:spcBef>
              <a:spcAft>
                <a:spcPts val="0"/>
              </a:spcAft>
              <a:buSzPts val="935"/>
              <a:buNone/>
            </a:pPr>
            <a:r>
              <a:rPr lang="en" sz="1400"/>
              <a:t>      if(sup &gt;= min_sup)</a:t>
            </a:r>
            <a:endParaRPr sz="1400"/>
          </a:p>
          <a:p>
            <a:pPr indent="0" lvl="0" marL="0" rtl="0" algn="l">
              <a:lnSpc>
                <a:spcPct val="115000"/>
              </a:lnSpc>
              <a:spcBef>
                <a:spcPts val="1200"/>
              </a:spcBef>
              <a:spcAft>
                <a:spcPts val="0"/>
              </a:spcAft>
              <a:buSzPts val="935"/>
              <a:buNone/>
            </a:pPr>
            <a:r>
              <a:rPr lang="en" sz="1400"/>
              <a:t>            Output( c(itemset) , sup )</a:t>
            </a:r>
            <a:endParaRPr sz="1400"/>
          </a:p>
          <a:p>
            <a:pPr indent="0" lvl="0" marL="0" rtl="0" algn="l">
              <a:lnSpc>
                <a:spcPct val="115000"/>
              </a:lnSpc>
              <a:spcBef>
                <a:spcPts val="1200"/>
              </a:spcBef>
              <a:spcAft>
                <a:spcPts val="1200"/>
              </a:spcAft>
              <a:buSzPts val="935"/>
              <a:buNone/>
            </a:pPr>
            <a:r>
              <a:t/>
            </a:r>
            <a:endParaRPr sz="1400" u="sng"/>
          </a:p>
        </p:txBody>
      </p:sp>
      <p:cxnSp>
        <p:nvCxnSpPr>
          <p:cNvPr id="197" name="Google Shape;197;p22"/>
          <p:cNvCxnSpPr/>
          <p:nvPr/>
        </p:nvCxnSpPr>
        <p:spPr>
          <a:xfrm flipH="1">
            <a:off x="4272150" y="1577625"/>
            <a:ext cx="12000" cy="336000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600"/>
            <a:ext cx="7038900" cy="703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 sz="1600" u="sng"/>
              <a:t>PHASE 2: For k length Frequent Itemset</a:t>
            </a:r>
            <a:endParaRPr b="1" sz="1600" u="sng"/>
          </a:p>
        </p:txBody>
      </p:sp>
      <p:sp>
        <p:nvSpPr>
          <p:cNvPr id="203" name="Google Shape;203;p23"/>
          <p:cNvSpPr txBox="1"/>
          <p:nvPr>
            <p:ph idx="1" type="body"/>
          </p:nvPr>
        </p:nvSpPr>
        <p:spPr>
          <a:xfrm>
            <a:off x="400225" y="1390125"/>
            <a:ext cx="3517500" cy="3556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en" sz="1385" u="sng"/>
              <a:t>MAPPER (key (C_No) , value (row)) :</a:t>
            </a:r>
            <a:endParaRPr sz="1385" u="sng"/>
          </a:p>
          <a:p>
            <a:pPr indent="0" lvl="0" marL="0" rtl="0" algn="l">
              <a:lnSpc>
                <a:spcPct val="85000"/>
              </a:lnSpc>
              <a:spcBef>
                <a:spcPts val="1200"/>
              </a:spcBef>
              <a:spcAft>
                <a:spcPts val="0"/>
              </a:spcAft>
              <a:buSzPts val="852"/>
              <a:buNone/>
            </a:pPr>
            <a:r>
              <a:rPr lang="en" sz="1285"/>
              <a:t>-Read TID ( using mapper_init )</a:t>
            </a:r>
            <a:endParaRPr sz="1285"/>
          </a:p>
          <a:p>
            <a:pPr indent="0" lvl="0" marL="0" rtl="0" algn="l">
              <a:lnSpc>
                <a:spcPct val="85000"/>
              </a:lnSpc>
              <a:spcBef>
                <a:spcPts val="1200"/>
              </a:spcBef>
              <a:spcAft>
                <a:spcPts val="0"/>
              </a:spcAft>
              <a:buSzPts val="852"/>
              <a:buNone/>
            </a:pPr>
            <a:r>
              <a:rPr lang="en" sz="1285"/>
              <a:t>-Read L_k-1 Frequent Itemset List ( using                 mapper_init )</a:t>
            </a:r>
            <a:endParaRPr sz="1285"/>
          </a:p>
          <a:p>
            <a:pPr indent="0" lvl="0" marL="0" rtl="0" algn="l">
              <a:lnSpc>
                <a:spcPct val="85000"/>
              </a:lnSpc>
              <a:spcBef>
                <a:spcPts val="1200"/>
              </a:spcBef>
              <a:spcAft>
                <a:spcPts val="0"/>
              </a:spcAft>
              <a:buSzPts val="852"/>
              <a:buNone/>
            </a:pPr>
            <a:r>
              <a:rPr lang="en" sz="1285"/>
              <a:t>-C_k = </a:t>
            </a:r>
            <a:r>
              <a:rPr lang="en" sz="1491"/>
              <a:t>{</a:t>
            </a:r>
            <a:r>
              <a:rPr lang="en" sz="1391"/>
              <a:t>a + b | a belongs to FIL_1(k-1)</a:t>
            </a:r>
            <a:endParaRPr sz="1391"/>
          </a:p>
          <a:p>
            <a:pPr indent="0" lvl="0" marL="0" rtl="0" algn="l">
              <a:lnSpc>
                <a:spcPct val="85000"/>
              </a:lnSpc>
              <a:spcBef>
                <a:spcPts val="1200"/>
              </a:spcBef>
              <a:spcAft>
                <a:spcPts val="0"/>
              </a:spcAft>
              <a:buClr>
                <a:srgbClr val="000000"/>
              </a:buClr>
              <a:buSzPts val="852"/>
              <a:buFont typeface="Arial"/>
              <a:buNone/>
            </a:pPr>
            <a:r>
              <a:rPr lang="en" sz="1391"/>
              <a:t>                   &amp; b belongs to FIL_1(k-1) &amp;</a:t>
            </a:r>
            <a:endParaRPr sz="1391"/>
          </a:p>
          <a:p>
            <a:pPr indent="0" lvl="0" marL="0" rtl="0" algn="l">
              <a:lnSpc>
                <a:spcPct val="85000"/>
              </a:lnSpc>
              <a:spcBef>
                <a:spcPts val="1200"/>
              </a:spcBef>
              <a:spcAft>
                <a:spcPts val="0"/>
              </a:spcAft>
              <a:buSzPts val="852"/>
              <a:buNone/>
            </a:pPr>
            <a:r>
              <a:rPr lang="en" sz="1391"/>
              <a:t>                    k-2 items should be identical</a:t>
            </a:r>
            <a:r>
              <a:rPr lang="en" sz="1491"/>
              <a:t> }</a:t>
            </a:r>
            <a:endParaRPr sz="1285"/>
          </a:p>
          <a:p>
            <a:pPr indent="0" lvl="0" marL="0" rtl="0" algn="l">
              <a:lnSpc>
                <a:spcPct val="85000"/>
              </a:lnSpc>
              <a:spcBef>
                <a:spcPts val="1200"/>
              </a:spcBef>
              <a:spcAft>
                <a:spcPts val="0"/>
              </a:spcAft>
              <a:buSzPts val="852"/>
              <a:buNone/>
            </a:pPr>
            <a:r>
              <a:rPr lang="en" sz="1285"/>
              <a:t>-for each c in C_k:</a:t>
            </a:r>
            <a:endParaRPr sz="1285"/>
          </a:p>
          <a:p>
            <a:pPr indent="0" lvl="0" marL="0" rtl="0" algn="l">
              <a:lnSpc>
                <a:spcPct val="85000"/>
              </a:lnSpc>
              <a:spcBef>
                <a:spcPts val="1200"/>
              </a:spcBef>
              <a:spcAft>
                <a:spcPts val="0"/>
              </a:spcAft>
              <a:buSzPts val="852"/>
              <a:buNone/>
            </a:pPr>
            <a:r>
              <a:rPr lang="en" sz="1285"/>
              <a:t>     for each t in TID:</a:t>
            </a:r>
            <a:endParaRPr sz="1285"/>
          </a:p>
          <a:p>
            <a:pPr indent="0" lvl="0" marL="0" rtl="0" algn="l">
              <a:lnSpc>
                <a:spcPct val="85000"/>
              </a:lnSpc>
              <a:spcBef>
                <a:spcPts val="1200"/>
              </a:spcBef>
              <a:spcAft>
                <a:spcPts val="0"/>
              </a:spcAft>
              <a:buSzPts val="852"/>
              <a:buNone/>
            </a:pPr>
            <a:r>
              <a:rPr lang="en" sz="1285"/>
              <a:t>         if( c belongs to t)</a:t>
            </a:r>
            <a:endParaRPr sz="1285"/>
          </a:p>
          <a:p>
            <a:pPr indent="0" lvl="0" marL="0" rtl="0" algn="l">
              <a:lnSpc>
                <a:spcPct val="85000"/>
              </a:lnSpc>
              <a:spcBef>
                <a:spcPts val="1200"/>
              </a:spcBef>
              <a:spcAft>
                <a:spcPts val="0"/>
              </a:spcAft>
              <a:buSzPts val="852"/>
              <a:buNone/>
            </a:pPr>
            <a:r>
              <a:rPr lang="en" sz="1285"/>
              <a:t>              Output( c(itemset) , 1 ) </a:t>
            </a:r>
            <a:endParaRPr sz="1285"/>
          </a:p>
          <a:p>
            <a:pPr indent="0" lvl="0" marL="0" rtl="0" algn="l">
              <a:lnSpc>
                <a:spcPct val="85000"/>
              </a:lnSpc>
              <a:spcBef>
                <a:spcPts val="1200"/>
              </a:spcBef>
              <a:spcAft>
                <a:spcPts val="1200"/>
              </a:spcAft>
              <a:buSzPts val="852"/>
              <a:buNone/>
            </a:pPr>
            <a:r>
              <a:t/>
            </a:r>
            <a:endParaRPr sz="1207"/>
          </a:p>
        </p:txBody>
      </p:sp>
      <p:sp>
        <p:nvSpPr>
          <p:cNvPr id="204" name="Google Shape;204;p23"/>
          <p:cNvSpPr txBox="1"/>
          <p:nvPr>
            <p:ph idx="1" type="body"/>
          </p:nvPr>
        </p:nvSpPr>
        <p:spPr>
          <a:xfrm>
            <a:off x="4818900" y="1390125"/>
            <a:ext cx="3517500" cy="355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rgbClr val="000000"/>
              </a:buClr>
              <a:buSzPts val="935"/>
              <a:buFont typeface="Arial"/>
              <a:buNone/>
            </a:pPr>
            <a:r>
              <a:rPr lang="en" sz="1400" u="sng"/>
              <a:t>REDUCER (key (c) , value (list  of 1's)) :</a:t>
            </a:r>
            <a:endParaRPr sz="1400" u="sng"/>
          </a:p>
          <a:p>
            <a:pPr indent="0" lvl="0" marL="0" rtl="0" algn="l">
              <a:lnSpc>
                <a:spcPct val="115000"/>
              </a:lnSpc>
              <a:spcBef>
                <a:spcPts val="1200"/>
              </a:spcBef>
              <a:spcAft>
                <a:spcPts val="0"/>
              </a:spcAft>
              <a:buClr>
                <a:srgbClr val="000000"/>
              </a:buClr>
              <a:buSzPts val="935"/>
              <a:buFont typeface="Arial"/>
              <a:buNone/>
            </a:pPr>
            <a:r>
              <a:rPr lang="en" sz="1400"/>
              <a:t>-sup = 0</a:t>
            </a:r>
            <a:endParaRPr sz="1400"/>
          </a:p>
          <a:p>
            <a:pPr indent="0" lvl="0" marL="0" rtl="0" algn="l">
              <a:lnSpc>
                <a:spcPct val="115000"/>
              </a:lnSpc>
              <a:spcBef>
                <a:spcPts val="1200"/>
              </a:spcBef>
              <a:spcAft>
                <a:spcPts val="0"/>
              </a:spcAft>
              <a:buClr>
                <a:srgbClr val="000000"/>
              </a:buClr>
              <a:buSzPts val="935"/>
              <a:buFont typeface="Arial"/>
              <a:buNone/>
            </a:pPr>
            <a:r>
              <a:rPr lang="en" sz="1400"/>
              <a:t>  for each v in value( list of 1’s ):</a:t>
            </a:r>
            <a:endParaRPr sz="1400"/>
          </a:p>
          <a:p>
            <a:pPr indent="0" lvl="0" marL="0" rtl="0" algn="l">
              <a:lnSpc>
                <a:spcPct val="115000"/>
              </a:lnSpc>
              <a:spcBef>
                <a:spcPts val="1200"/>
              </a:spcBef>
              <a:spcAft>
                <a:spcPts val="0"/>
              </a:spcAft>
              <a:buClr>
                <a:srgbClr val="000000"/>
              </a:buClr>
              <a:buSzPts val="935"/>
              <a:buFont typeface="Arial"/>
              <a:buNone/>
            </a:pPr>
            <a:r>
              <a:rPr lang="en" sz="1400"/>
              <a:t>            sup +=1</a:t>
            </a:r>
            <a:endParaRPr sz="1400"/>
          </a:p>
          <a:p>
            <a:pPr indent="0" lvl="0" marL="0" rtl="0" algn="l">
              <a:lnSpc>
                <a:spcPct val="115000"/>
              </a:lnSpc>
              <a:spcBef>
                <a:spcPts val="1200"/>
              </a:spcBef>
              <a:spcAft>
                <a:spcPts val="0"/>
              </a:spcAft>
              <a:buClr>
                <a:srgbClr val="000000"/>
              </a:buClr>
              <a:buSzPts val="935"/>
              <a:buFont typeface="Arial"/>
              <a:buNone/>
            </a:pPr>
            <a:r>
              <a:rPr lang="en" sz="1400"/>
              <a:t>      if(sup &gt;= min_sup)</a:t>
            </a:r>
            <a:endParaRPr sz="1400"/>
          </a:p>
          <a:p>
            <a:pPr indent="0" lvl="0" marL="0" rtl="0" algn="l">
              <a:lnSpc>
                <a:spcPct val="115000"/>
              </a:lnSpc>
              <a:spcBef>
                <a:spcPts val="1200"/>
              </a:spcBef>
              <a:spcAft>
                <a:spcPts val="1200"/>
              </a:spcAft>
              <a:buClr>
                <a:srgbClr val="000000"/>
              </a:buClr>
              <a:buSzPts val="935"/>
              <a:buFont typeface="Arial"/>
              <a:buNone/>
            </a:pPr>
            <a:r>
              <a:rPr lang="en" sz="1400"/>
              <a:t>            Output( c(itemset) , sup )</a:t>
            </a:r>
            <a:endParaRPr/>
          </a:p>
        </p:txBody>
      </p:sp>
      <p:cxnSp>
        <p:nvCxnSpPr>
          <p:cNvPr id="205" name="Google Shape;205;p23"/>
          <p:cNvCxnSpPr/>
          <p:nvPr/>
        </p:nvCxnSpPr>
        <p:spPr>
          <a:xfrm>
            <a:off x="4284150" y="1097400"/>
            <a:ext cx="25200" cy="375540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Limitations of MRJOB</a:t>
            </a:r>
            <a:endParaRPr/>
          </a:p>
        </p:txBody>
      </p:sp>
      <p:sp>
        <p:nvSpPr>
          <p:cNvPr id="211" name="Google Shape;211;p24"/>
          <p:cNvSpPr txBox="1"/>
          <p:nvPr>
            <p:ph idx="1" type="body"/>
          </p:nvPr>
        </p:nvSpPr>
        <p:spPr>
          <a:xfrm>
            <a:off x="1297500" y="1567550"/>
            <a:ext cx="7038900" cy="2852700"/>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SzPts val="1300"/>
              <a:buNone/>
            </a:pPr>
            <a:r>
              <a:rPr lang="en" sz="1600"/>
              <a:t>Apriori algorithm needs iterative  structure, but it does not stores the previous output.</a:t>
            </a:r>
            <a:endParaRPr sz="1600"/>
          </a:p>
          <a:p>
            <a:pPr indent="0" lvl="0" marL="0" rtl="0" algn="l">
              <a:lnSpc>
                <a:spcPct val="200000"/>
              </a:lnSpc>
              <a:spcBef>
                <a:spcPts val="1200"/>
              </a:spcBef>
              <a:spcAft>
                <a:spcPts val="0"/>
              </a:spcAft>
              <a:buSzPts val="1300"/>
              <a:buNone/>
            </a:pPr>
            <a:r>
              <a:t/>
            </a:r>
            <a:endParaRPr sz="1600"/>
          </a:p>
          <a:p>
            <a:pPr indent="0" lvl="0" marL="0" rtl="0" algn="l">
              <a:lnSpc>
                <a:spcPct val="200000"/>
              </a:lnSpc>
              <a:spcBef>
                <a:spcPts val="1200"/>
              </a:spcBef>
              <a:spcAft>
                <a:spcPts val="1200"/>
              </a:spcAft>
              <a:buSzPts val="1300"/>
              <a:buNone/>
            </a:pPr>
            <a:r>
              <a:rPr lang="en" sz="1600"/>
              <a:t>For each iteration ,MRJOB will have to write back to HDFS, which will create a lot of overhead I/O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YAFIM (Introduction)</a:t>
            </a:r>
            <a:endParaRPr/>
          </a:p>
        </p:txBody>
      </p:sp>
      <p:sp>
        <p:nvSpPr>
          <p:cNvPr id="217" name="Google Shape;217;p2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YAFIM’s full form is Yet Another Frequent Itemset Mining.</a:t>
            </a:r>
            <a:endParaRPr sz="1600"/>
          </a:p>
          <a:p>
            <a:pPr indent="-330200" lvl="0" marL="457200" rtl="0" algn="l">
              <a:lnSpc>
                <a:spcPct val="200000"/>
              </a:lnSpc>
              <a:spcBef>
                <a:spcPts val="0"/>
              </a:spcBef>
              <a:spcAft>
                <a:spcPts val="0"/>
              </a:spcAft>
              <a:buSzPts val="1600"/>
              <a:buChar char="●"/>
            </a:pPr>
            <a:r>
              <a:rPr lang="en" sz="1600"/>
              <a:t>YAFIM is based on spark-RDD</a:t>
            </a:r>
            <a:endParaRPr sz="1600"/>
          </a:p>
          <a:p>
            <a:pPr indent="-330200" lvl="0" marL="457200" rtl="0" algn="l">
              <a:lnSpc>
                <a:spcPct val="200000"/>
              </a:lnSpc>
              <a:spcBef>
                <a:spcPts val="0"/>
              </a:spcBef>
              <a:spcAft>
                <a:spcPts val="0"/>
              </a:spcAft>
              <a:buSzPts val="1600"/>
              <a:buChar char="●"/>
            </a:pPr>
            <a:r>
              <a:rPr lang="en" sz="1600"/>
              <a:t>It  has parallel processing</a:t>
            </a:r>
            <a:endParaRPr sz="1600"/>
          </a:p>
          <a:p>
            <a:pPr indent="-330200" lvl="0" marL="457200" rtl="0" algn="l">
              <a:lnSpc>
                <a:spcPct val="200000"/>
              </a:lnSpc>
              <a:spcBef>
                <a:spcPts val="0"/>
              </a:spcBef>
              <a:spcAft>
                <a:spcPts val="0"/>
              </a:spcAft>
              <a:buSzPts val="1600"/>
              <a:buChar char="●"/>
            </a:pPr>
            <a:r>
              <a:rPr lang="en" sz="1600"/>
              <a:t>It was created by Yefim Abramovich</a:t>
            </a:r>
            <a:endParaRPr sz="16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YAFIM ALGORITHM:</a:t>
            </a:r>
            <a:endParaRPr b="1"/>
          </a:p>
        </p:txBody>
      </p:sp>
      <p:sp>
        <p:nvSpPr>
          <p:cNvPr id="223" name="Google Shape;223;p26"/>
          <p:cNvSpPr txBox="1"/>
          <p:nvPr>
            <p:ph idx="1" type="body"/>
          </p:nvPr>
        </p:nvSpPr>
        <p:spPr>
          <a:xfrm>
            <a:off x="1297500" y="1004700"/>
            <a:ext cx="4275600" cy="34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600" u="sng"/>
              <a:t>PHASE 1:  For 1 length Frequent Itemset</a:t>
            </a:r>
            <a:endParaRPr b="1" sz="1600" u="sng"/>
          </a:p>
          <a:p>
            <a:pPr indent="0" lvl="0" marL="0" rtl="0" algn="l">
              <a:lnSpc>
                <a:spcPct val="115000"/>
              </a:lnSpc>
              <a:spcBef>
                <a:spcPts val="1200"/>
              </a:spcBef>
              <a:spcAft>
                <a:spcPts val="0"/>
              </a:spcAft>
              <a:buSzPts val="1300"/>
              <a:buNone/>
            </a:pPr>
            <a:r>
              <a:t/>
            </a:r>
            <a:endParaRPr b="1" sz="1600" u="sng"/>
          </a:p>
          <a:p>
            <a:pPr indent="0" lvl="0" marL="0" rtl="0" algn="l">
              <a:lnSpc>
                <a:spcPct val="115000"/>
              </a:lnSpc>
              <a:spcBef>
                <a:spcPts val="1200"/>
              </a:spcBef>
              <a:spcAft>
                <a:spcPts val="0"/>
              </a:spcAft>
              <a:buSzPts val="1300"/>
              <a:buNone/>
            </a:pPr>
            <a:r>
              <a:rPr lang="en" sz="1600"/>
              <a:t>-for each  t in TID:</a:t>
            </a:r>
            <a:endParaRPr sz="1600"/>
          </a:p>
          <a:p>
            <a:pPr indent="0" lvl="0" marL="0" rtl="0" algn="l">
              <a:lnSpc>
                <a:spcPct val="115000"/>
              </a:lnSpc>
              <a:spcBef>
                <a:spcPts val="1200"/>
              </a:spcBef>
              <a:spcAft>
                <a:spcPts val="0"/>
              </a:spcAft>
              <a:buSzPts val="1300"/>
              <a:buNone/>
            </a:pPr>
            <a:r>
              <a:rPr lang="en" sz="1600"/>
              <a:t>     for each i in t:</a:t>
            </a:r>
            <a:endParaRPr sz="1600"/>
          </a:p>
          <a:p>
            <a:pPr indent="0" lvl="0" marL="0" rtl="0" algn="l">
              <a:lnSpc>
                <a:spcPct val="115000"/>
              </a:lnSpc>
              <a:spcBef>
                <a:spcPts val="1200"/>
              </a:spcBef>
              <a:spcAft>
                <a:spcPts val="0"/>
              </a:spcAft>
              <a:buSzPts val="1300"/>
              <a:buNone/>
            </a:pPr>
            <a:r>
              <a:rPr lang="en" sz="1600"/>
              <a:t>              map( i , 1 )</a:t>
            </a:r>
            <a:endParaRPr sz="1600"/>
          </a:p>
          <a:p>
            <a:pPr indent="0" lvl="0" marL="0" rtl="0" algn="l">
              <a:lnSpc>
                <a:spcPct val="115000"/>
              </a:lnSpc>
              <a:spcBef>
                <a:spcPts val="1200"/>
              </a:spcBef>
              <a:spcAft>
                <a:spcPts val="0"/>
              </a:spcAft>
              <a:buSzPts val="1300"/>
              <a:buNone/>
            </a:pPr>
            <a:r>
              <a:rPr lang="en" sz="1600"/>
              <a:t>-ReduceByKey( i , count )</a:t>
            </a:r>
            <a:endParaRPr sz="1600"/>
          </a:p>
          <a:p>
            <a:pPr indent="0" lvl="0" marL="0" rtl="0" algn="l">
              <a:lnSpc>
                <a:spcPct val="115000"/>
              </a:lnSpc>
              <a:spcBef>
                <a:spcPts val="1200"/>
              </a:spcBef>
              <a:spcAft>
                <a:spcPts val="0"/>
              </a:spcAft>
              <a:buSzPts val="1300"/>
              <a:buNone/>
            </a:pPr>
            <a:r>
              <a:rPr lang="en" sz="1600"/>
              <a:t>-for each i :</a:t>
            </a:r>
            <a:endParaRPr sz="1600"/>
          </a:p>
          <a:p>
            <a:pPr indent="0" lvl="0" marL="0" rtl="0" algn="l">
              <a:lnSpc>
                <a:spcPct val="115000"/>
              </a:lnSpc>
              <a:spcBef>
                <a:spcPts val="1200"/>
              </a:spcBef>
              <a:spcAft>
                <a:spcPts val="1200"/>
              </a:spcAft>
              <a:buSzPts val="1300"/>
              <a:buNone/>
            </a:pPr>
            <a:r>
              <a:rPr lang="en" sz="1600"/>
              <a:t>     Sum += count</a:t>
            </a:r>
            <a:endParaRPr b="1" sz="1600"/>
          </a:p>
        </p:txBody>
      </p:sp>
      <p:sp>
        <p:nvSpPr>
          <p:cNvPr id="224" name="Google Shape;224;p26"/>
          <p:cNvSpPr txBox="1"/>
          <p:nvPr>
            <p:ph idx="1" type="body"/>
          </p:nvPr>
        </p:nvSpPr>
        <p:spPr>
          <a:xfrm>
            <a:off x="4129675" y="1885125"/>
            <a:ext cx="3274500" cy="91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600"/>
              <a:t>-If ( Sum &gt;= min_sup ):</a:t>
            </a:r>
            <a:endParaRPr sz="1600"/>
          </a:p>
          <a:p>
            <a:pPr indent="0" lvl="0" marL="0" rtl="0" algn="l">
              <a:lnSpc>
                <a:spcPct val="115000"/>
              </a:lnSpc>
              <a:spcBef>
                <a:spcPts val="1200"/>
              </a:spcBef>
              <a:spcAft>
                <a:spcPts val="1200"/>
              </a:spcAft>
              <a:buSzPts val="1300"/>
              <a:buNone/>
            </a:pPr>
            <a:r>
              <a:rPr lang="en" sz="1600"/>
              <a:t>      Output( i , sum )</a:t>
            </a:r>
            <a:endParaRPr sz="1600"/>
          </a:p>
        </p:txBody>
      </p:sp>
      <p:cxnSp>
        <p:nvCxnSpPr>
          <p:cNvPr id="225" name="Google Shape;225;p26"/>
          <p:cNvCxnSpPr/>
          <p:nvPr/>
        </p:nvCxnSpPr>
        <p:spPr>
          <a:xfrm>
            <a:off x="3930300" y="1680800"/>
            <a:ext cx="0" cy="319740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 type="body"/>
          </p:nvPr>
        </p:nvSpPr>
        <p:spPr>
          <a:xfrm>
            <a:off x="1108075" y="454950"/>
            <a:ext cx="4132500" cy="452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700" u="sng"/>
              <a:t>PHASE 2:  For k length Frequent Itemset</a:t>
            </a:r>
            <a:endParaRPr b="1" sz="1700" u="sng"/>
          </a:p>
          <a:p>
            <a:pPr indent="0" lvl="0" marL="0" rtl="0" algn="l">
              <a:lnSpc>
                <a:spcPct val="115000"/>
              </a:lnSpc>
              <a:spcBef>
                <a:spcPts val="1200"/>
              </a:spcBef>
              <a:spcAft>
                <a:spcPts val="0"/>
              </a:spcAft>
              <a:buSzPts val="1300"/>
              <a:buNone/>
            </a:pPr>
            <a:r>
              <a:t/>
            </a:r>
            <a:endParaRPr b="1" sz="1700" u="sng"/>
          </a:p>
          <a:p>
            <a:pPr indent="0" lvl="0" marL="0" rtl="0" algn="l">
              <a:lnSpc>
                <a:spcPct val="115000"/>
              </a:lnSpc>
              <a:spcBef>
                <a:spcPts val="1200"/>
              </a:spcBef>
              <a:spcAft>
                <a:spcPts val="0"/>
              </a:spcAft>
              <a:buSzPts val="1300"/>
              <a:buNone/>
            </a:pPr>
            <a:r>
              <a:rPr lang="en" sz="1608"/>
              <a:t>- C_k = </a:t>
            </a:r>
            <a:r>
              <a:rPr lang="en" sz="1666"/>
              <a:t>{a + b | a belongs to FIL_1(k-1)</a:t>
            </a:r>
            <a:endParaRPr sz="1666"/>
          </a:p>
          <a:p>
            <a:pPr indent="0" lvl="0" marL="0" rtl="0" algn="l">
              <a:lnSpc>
                <a:spcPct val="105000"/>
              </a:lnSpc>
              <a:spcBef>
                <a:spcPts val="1200"/>
              </a:spcBef>
              <a:spcAft>
                <a:spcPts val="0"/>
              </a:spcAft>
              <a:buClr>
                <a:srgbClr val="000000"/>
              </a:buClr>
              <a:buSzPts val="440"/>
              <a:buFont typeface="Arial"/>
              <a:buNone/>
            </a:pPr>
            <a:r>
              <a:rPr lang="en" sz="1666"/>
              <a:t>                   &amp; b belongs to FIL_1(k-1) &amp;</a:t>
            </a:r>
            <a:endParaRPr sz="1666"/>
          </a:p>
          <a:p>
            <a:pPr indent="0" lvl="0" marL="0" rtl="0" algn="l">
              <a:lnSpc>
                <a:spcPct val="115000"/>
              </a:lnSpc>
              <a:spcBef>
                <a:spcPts val="1200"/>
              </a:spcBef>
              <a:spcAft>
                <a:spcPts val="0"/>
              </a:spcAft>
              <a:buSzPts val="1300"/>
              <a:buNone/>
            </a:pPr>
            <a:r>
              <a:rPr lang="en" sz="1666"/>
              <a:t>                    k-2 items should be identical </a:t>
            </a:r>
            <a:r>
              <a:rPr lang="en" sz="1608"/>
              <a:t>}</a:t>
            </a:r>
            <a:endParaRPr sz="1608"/>
          </a:p>
          <a:p>
            <a:pPr indent="0" lvl="0" marL="0" rtl="0" algn="l">
              <a:lnSpc>
                <a:spcPct val="115000"/>
              </a:lnSpc>
              <a:spcBef>
                <a:spcPts val="1200"/>
              </a:spcBef>
              <a:spcAft>
                <a:spcPts val="0"/>
              </a:spcAft>
              <a:buSzPts val="1300"/>
              <a:buNone/>
            </a:pPr>
            <a:r>
              <a:rPr lang="en" sz="1608"/>
              <a:t>- for each c in C_k:</a:t>
            </a:r>
            <a:endParaRPr sz="1608"/>
          </a:p>
          <a:p>
            <a:pPr indent="0" lvl="0" marL="0" rtl="0" algn="l">
              <a:lnSpc>
                <a:spcPct val="115000"/>
              </a:lnSpc>
              <a:spcBef>
                <a:spcPts val="1200"/>
              </a:spcBef>
              <a:spcAft>
                <a:spcPts val="0"/>
              </a:spcAft>
              <a:buSzPts val="1300"/>
              <a:buNone/>
            </a:pPr>
            <a:r>
              <a:rPr lang="en" sz="1608"/>
              <a:t>         for  each t in TID:</a:t>
            </a:r>
            <a:endParaRPr sz="1608"/>
          </a:p>
          <a:p>
            <a:pPr indent="0" lvl="0" marL="0" rtl="0" algn="l">
              <a:lnSpc>
                <a:spcPct val="115000"/>
              </a:lnSpc>
              <a:spcBef>
                <a:spcPts val="1200"/>
              </a:spcBef>
              <a:spcAft>
                <a:spcPts val="0"/>
              </a:spcAft>
              <a:buSzPts val="1300"/>
              <a:buNone/>
            </a:pPr>
            <a:r>
              <a:rPr lang="en" sz="1608"/>
              <a:t>               If ( c belongs to t )</a:t>
            </a:r>
            <a:endParaRPr sz="1608"/>
          </a:p>
          <a:p>
            <a:pPr indent="0" lvl="0" marL="0" rtl="0" algn="l">
              <a:lnSpc>
                <a:spcPct val="115000"/>
              </a:lnSpc>
              <a:spcBef>
                <a:spcPts val="1200"/>
              </a:spcBef>
              <a:spcAft>
                <a:spcPts val="0"/>
              </a:spcAft>
              <a:buSzPts val="1300"/>
              <a:buNone/>
            </a:pPr>
            <a:r>
              <a:rPr lang="en" sz="1608"/>
              <a:t>                      map( c , 1 )</a:t>
            </a:r>
            <a:endParaRPr sz="1608"/>
          </a:p>
          <a:p>
            <a:pPr indent="0" lvl="0" marL="0" rtl="0" algn="l">
              <a:lnSpc>
                <a:spcPct val="115000"/>
              </a:lnSpc>
              <a:spcBef>
                <a:spcPts val="1200"/>
              </a:spcBef>
              <a:spcAft>
                <a:spcPts val="1200"/>
              </a:spcAft>
              <a:buSzPts val="1300"/>
              <a:buNone/>
            </a:pPr>
            <a:r>
              <a:rPr lang="en" sz="1608"/>
              <a:t>-ReduceByKey( c , count )</a:t>
            </a:r>
            <a:r>
              <a:rPr lang="en" sz="1500"/>
              <a:t> </a:t>
            </a:r>
            <a:endParaRPr sz="1608"/>
          </a:p>
        </p:txBody>
      </p:sp>
      <p:sp>
        <p:nvSpPr>
          <p:cNvPr id="231" name="Google Shape;231;p27"/>
          <p:cNvSpPr txBox="1"/>
          <p:nvPr/>
        </p:nvSpPr>
        <p:spPr>
          <a:xfrm>
            <a:off x="4802275" y="1162650"/>
            <a:ext cx="370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 name="Google Shape;232;p27"/>
          <p:cNvSpPr txBox="1"/>
          <p:nvPr/>
        </p:nvSpPr>
        <p:spPr>
          <a:xfrm>
            <a:off x="5240575" y="1336450"/>
            <a:ext cx="4132500" cy="315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lt1"/>
                </a:solidFill>
                <a:latin typeface="Lato"/>
                <a:ea typeface="Lato"/>
                <a:cs typeface="Lato"/>
                <a:sym typeface="Lato"/>
              </a:rPr>
              <a:t>-for each c (key) :</a:t>
            </a:r>
            <a:endParaRPr b="0" i="0" sz="1600" u="none" cap="none" strike="noStrike">
              <a:solidFill>
                <a:schemeClr val="lt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600"/>
              <a:buFont typeface="Arial"/>
              <a:buNone/>
            </a:pPr>
            <a:r>
              <a:rPr b="0" i="0" lang="en" sz="1600" u="none" cap="none" strike="noStrike">
                <a:solidFill>
                  <a:schemeClr val="lt1"/>
                </a:solidFill>
                <a:latin typeface="Lato"/>
                <a:ea typeface="Lato"/>
                <a:cs typeface="Lato"/>
                <a:sym typeface="Lato"/>
              </a:rPr>
              <a:t>     while( count (value) != 0 )</a:t>
            </a:r>
            <a:endParaRPr b="0" i="0" sz="1600" u="none" cap="none" strike="noStrike">
              <a:solidFill>
                <a:schemeClr val="lt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600"/>
              <a:buFont typeface="Arial"/>
              <a:buNone/>
            </a:pPr>
            <a:r>
              <a:rPr b="0" i="0" lang="en" sz="1600" u="none" cap="none" strike="noStrike">
                <a:solidFill>
                  <a:schemeClr val="lt1"/>
                </a:solidFill>
                <a:latin typeface="Lato"/>
                <a:ea typeface="Lato"/>
                <a:cs typeface="Lato"/>
                <a:sym typeface="Lato"/>
              </a:rPr>
              <a:t>             Sum += count</a:t>
            </a:r>
            <a:endParaRPr b="0" i="0" sz="1600" u="none" cap="none" strike="noStrike">
              <a:solidFill>
                <a:schemeClr val="lt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600"/>
              <a:buFont typeface="Arial"/>
              <a:buNone/>
            </a:pPr>
            <a:r>
              <a:rPr b="0" i="0" lang="en" sz="1600" u="none" cap="none" strike="noStrike">
                <a:solidFill>
                  <a:schemeClr val="lt1"/>
                </a:solidFill>
                <a:latin typeface="Lato"/>
                <a:ea typeface="Lato"/>
                <a:cs typeface="Lato"/>
                <a:sym typeface="Lato"/>
              </a:rPr>
              <a:t>-If ( Sum &gt;= min_sup ):</a:t>
            </a:r>
            <a:endParaRPr b="0" i="0" sz="1600" u="none" cap="none" strike="noStrike">
              <a:solidFill>
                <a:schemeClr val="lt1"/>
              </a:solidFill>
              <a:latin typeface="Lato"/>
              <a:ea typeface="Lato"/>
              <a:cs typeface="Lato"/>
              <a:sym typeface="Lato"/>
            </a:endParaRPr>
          </a:p>
          <a:p>
            <a:pPr indent="0" lvl="0" marL="0" marR="0" rtl="0" algn="l">
              <a:lnSpc>
                <a:spcPct val="115000"/>
              </a:lnSpc>
              <a:spcBef>
                <a:spcPts val="1200"/>
              </a:spcBef>
              <a:spcAft>
                <a:spcPts val="1200"/>
              </a:spcAft>
              <a:buClr>
                <a:srgbClr val="000000"/>
              </a:buClr>
              <a:buSzPts val="1600"/>
              <a:buFont typeface="Arial"/>
              <a:buNone/>
            </a:pPr>
            <a:r>
              <a:rPr b="0" i="0" lang="en" sz="1600" u="none" cap="none" strike="noStrike">
                <a:solidFill>
                  <a:schemeClr val="lt1"/>
                </a:solidFill>
                <a:latin typeface="Lato"/>
                <a:ea typeface="Lato"/>
                <a:cs typeface="Lato"/>
                <a:sym typeface="Lato"/>
              </a:rPr>
              <a:t>      Output( i , sum )</a:t>
            </a:r>
            <a:endParaRPr b="0" i="0" sz="1600" u="none" cap="none" strike="noStrike">
              <a:solidFill>
                <a:schemeClr val="lt1"/>
              </a:solidFill>
              <a:latin typeface="Lato"/>
              <a:ea typeface="Lato"/>
              <a:cs typeface="Lato"/>
              <a:sym typeface="Lato"/>
            </a:endParaRPr>
          </a:p>
        </p:txBody>
      </p:sp>
      <p:cxnSp>
        <p:nvCxnSpPr>
          <p:cNvPr id="233" name="Google Shape;233;p27"/>
          <p:cNvCxnSpPr/>
          <p:nvPr/>
        </p:nvCxnSpPr>
        <p:spPr>
          <a:xfrm>
            <a:off x="5042400" y="1162650"/>
            <a:ext cx="300" cy="374070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Dataset</a:t>
            </a:r>
            <a:endParaRPr/>
          </a:p>
        </p:txBody>
      </p:sp>
      <p:sp>
        <p:nvSpPr>
          <p:cNvPr id="239" name="Google Shape;239;p2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We will be working on the dataset MushRoom.</a:t>
            </a:r>
            <a:endParaRPr/>
          </a:p>
          <a:p>
            <a:pPr indent="-311150" lvl="0" marL="457200" rtl="0" algn="l">
              <a:lnSpc>
                <a:spcPct val="115000"/>
              </a:lnSpc>
              <a:spcBef>
                <a:spcPts val="0"/>
              </a:spcBef>
              <a:spcAft>
                <a:spcPts val="0"/>
              </a:spcAft>
              <a:buSzPts val="1300"/>
              <a:buChar char="●"/>
            </a:pPr>
            <a:r>
              <a:rPr lang="en"/>
              <a:t>This dataset is in the form that cannot not directly be run on the apriori algorithm , so first we will have to convert this dataset in the form that can be inputted in the apriori algorithm. </a:t>
            </a:r>
            <a:endParaRPr/>
          </a:p>
          <a:p>
            <a:pPr indent="-311150" lvl="0" marL="457200" rtl="0" algn="l">
              <a:lnSpc>
                <a:spcPct val="115000"/>
              </a:lnSpc>
              <a:spcBef>
                <a:spcPts val="0"/>
              </a:spcBef>
              <a:spcAft>
                <a:spcPts val="0"/>
              </a:spcAft>
              <a:buSzPts val="1300"/>
              <a:buChar char="●"/>
            </a:pPr>
            <a:r>
              <a:rPr lang="en"/>
              <a:t>We will convert each attribute to an item , this will make  119 items and 8124 transactions.</a:t>
            </a:r>
            <a:endParaRPr/>
          </a:p>
          <a:p>
            <a:pPr indent="-311150" lvl="0" marL="457200" rtl="0" algn="l">
              <a:lnSpc>
                <a:spcPct val="115000"/>
              </a:lnSpc>
              <a:spcBef>
                <a:spcPts val="0"/>
              </a:spcBef>
              <a:spcAft>
                <a:spcPts val="0"/>
              </a:spcAft>
              <a:buSzPts val="1300"/>
              <a:buChar char="●"/>
            </a:pPr>
            <a:r>
              <a:rPr lang="en"/>
              <a:t>This is confirmed in the YAFIM: A Parallel Frequency Itemset Mining Algorithm with Spark paper.</a:t>
            </a:r>
            <a:endParaRPr/>
          </a:p>
          <a:p>
            <a:pPr indent="-311150" lvl="0" marL="457200" rtl="0" algn="l">
              <a:lnSpc>
                <a:spcPct val="115000"/>
              </a:lnSpc>
              <a:spcBef>
                <a:spcPts val="0"/>
              </a:spcBef>
              <a:spcAft>
                <a:spcPts val="0"/>
              </a:spcAft>
              <a:buSzPts val="1300"/>
              <a:buChar char="●"/>
            </a:pPr>
            <a:r>
              <a:rPr lang="en"/>
              <a:t>Also we will be using other datasets (Chess,T10I4D100K,Pumsb_star) , but we will execute and confirm our code on this dataset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System Configuration</a:t>
            </a:r>
            <a:endParaRPr/>
          </a:p>
        </p:txBody>
      </p:sp>
      <p:sp>
        <p:nvSpPr>
          <p:cNvPr id="245" name="Google Shape;245;p2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The experiment conducted in the paper used thiese system configuration:</a:t>
            </a:r>
            <a:endParaRPr/>
          </a:p>
          <a:p>
            <a:pPr indent="-311150" lvl="0" marL="457200" rtl="0" algn="l">
              <a:lnSpc>
                <a:spcPct val="115000"/>
              </a:lnSpc>
              <a:spcBef>
                <a:spcPts val="1200"/>
              </a:spcBef>
              <a:spcAft>
                <a:spcPts val="0"/>
              </a:spcAft>
              <a:buSzPts val="1300"/>
              <a:buChar char="●"/>
            </a:pPr>
            <a:r>
              <a:rPr lang="en"/>
              <a:t>12 nodes in a cluster</a:t>
            </a:r>
            <a:endParaRPr/>
          </a:p>
          <a:p>
            <a:pPr indent="-311150" lvl="0" marL="457200" rtl="0" algn="l">
              <a:lnSpc>
                <a:spcPct val="115000"/>
              </a:lnSpc>
              <a:spcBef>
                <a:spcPts val="0"/>
              </a:spcBef>
              <a:spcAft>
                <a:spcPts val="0"/>
              </a:spcAft>
              <a:buSzPts val="1300"/>
              <a:buChar char="●"/>
            </a:pPr>
            <a:r>
              <a:rPr lang="en"/>
              <a:t>Each node has two intel Quad Core Xeon CPU’s at 2.4GHz</a:t>
            </a:r>
            <a:endParaRPr/>
          </a:p>
          <a:p>
            <a:pPr indent="-311150" lvl="0" marL="457200" rtl="0" algn="l">
              <a:lnSpc>
                <a:spcPct val="115000"/>
              </a:lnSpc>
              <a:spcBef>
                <a:spcPts val="0"/>
              </a:spcBef>
              <a:spcAft>
                <a:spcPts val="0"/>
              </a:spcAft>
              <a:buSzPts val="1300"/>
              <a:buChar char="●"/>
            </a:pPr>
            <a:r>
              <a:rPr lang="en"/>
              <a:t>24GB memory and 2TB disk</a:t>
            </a:r>
            <a:endParaRPr/>
          </a:p>
          <a:p>
            <a:pPr indent="-311150" lvl="0" marL="457200" rtl="0" algn="l">
              <a:lnSpc>
                <a:spcPct val="115000"/>
              </a:lnSpc>
              <a:spcBef>
                <a:spcPts val="0"/>
              </a:spcBef>
              <a:spcAft>
                <a:spcPts val="0"/>
              </a:spcAft>
              <a:buSzPts val="1300"/>
              <a:buChar char="●"/>
            </a:pPr>
            <a:r>
              <a:rPr lang="en"/>
              <a:t>Linux Server 6.0</a:t>
            </a:r>
            <a:endParaRPr/>
          </a:p>
          <a:p>
            <a:pPr indent="0" lvl="0" marL="0" rtl="0" algn="l">
              <a:lnSpc>
                <a:spcPct val="115000"/>
              </a:lnSpc>
              <a:spcBef>
                <a:spcPts val="1200"/>
              </a:spcBef>
              <a:spcAft>
                <a:spcPts val="1200"/>
              </a:spcAft>
              <a:buSzPts val="1300"/>
              <a:buNone/>
            </a:pPr>
            <a:r>
              <a:rPr lang="en"/>
              <a:t>Spark - 0.7.3 was used for YAFIM and hadoop - 1.0.4 was used for MRApriori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Results</a:t>
            </a:r>
            <a:endParaRPr b="1"/>
          </a:p>
        </p:txBody>
      </p:sp>
      <p:sp>
        <p:nvSpPr>
          <p:cNvPr id="251" name="Google Shape;251;p3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The Results show that YAFIM is much faster than MRApriori with YAFIM taking 0.9s seconds and MRApriori taking 34 seconds. This clearly shows YAFIM is 37 times faster on MushRoom dataset. </a:t>
            </a:r>
            <a:endParaRPr/>
          </a:p>
          <a:p>
            <a:pPr indent="-311150" lvl="0" marL="457200" rtl="0" algn="l">
              <a:lnSpc>
                <a:spcPct val="115000"/>
              </a:lnSpc>
              <a:spcBef>
                <a:spcPts val="0"/>
              </a:spcBef>
              <a:spcAft>
                <a:spcPts val="0"/>
              </a:spcAft>
              <a:buSzPts val="1300"/>
              <a:buChar char="●"/>
            </a:pPr>
            <a:r>
              <a:rPr lang="en"/>
              <a:t>On an average of the four datasets YAFIM is 18 times faster than MRApriori.</a:t>
            </a:r>
            <a:endParaRPr/>
          </a:p>
          <a:p>
            <a:pPr indent="-311150" lvl="0" marL="457200" rtl="0" algn="l">
              <a:lnSpc>
                <a:spcPct val="115000"/>
              </a:lnSpc>
              <a:spcBef>
                <a:spcPts val="0"/>
              </a:spcBef>
              <a:spcAft>
                <a:spcPts val="0"/>
              </a:spcAft>
              <a:buSzPts val="1300"/>
              <a:buChar char="●"/>
            </a:pPr>
            <a:r>
              <a:rPr lang="en"/>
              <a:t>When performance is analysed on scalability , we fix the number of cores to 48. When the size of data is increases two fold, three fold , etc . The execution time on MRApriori increases drastically whereas the execution time for YAFIM increases slowly.Which means the larger the data , the faster YAFIM is in relative terms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297500" y="393750"/>
            <a:ext cx="7038900" cy="1375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COMPARISON:</a:t>
            </a:r>
            <a:endParaRPr b="1"/>
          </a:p>
          <a:p>
            <a:pPr indent="0" lvl="0" marL="0" rtl="0" algn="l">
              <a:lnSpc>
                <a:spcPct val="100000"/>
              </a:lnSpc>
              <a:spcBef>
                <a:spcPts val="0"/>
              </a:spcBef>
              <a:spcAft>
                <a:spcPts val="0"/>
              </a:spcAft>
              <a:buSzPts val="2400"/>
              <a:buNone/>
            </a:pPr>
            <a:r>
              <a:t/>
            </a:r>
            <a:endParaRPr b="1"/>
          </a:p>
          <a:p>
            <a:pPr indent="-342900" lvl="0" marL="457200" rtl="0" algn="l">
              <a:lnSpc>
                <a:spcPct val="100000"/>
              </a:lnSpc>
              <a:spcBef>
                <a:spcPts val="0"/>
              </a:spcBef>
              <a:spcAft>
                <a:spcPts val="0"/>
              </a:spcAft>
              <a:buSzPts val="1800"/>
              <a:buAutoNum type="alphaLcParenBoth"/>
            </a:pPr>
            <a:r>
              <a:rPr b="1" lang="en" sz="1800"/>
              <a:t>SPEED COMPARISON  ( on MushRoom Dataset )</a:t>
            </a:r>
            <a:endParaRPr b="1" sz="1800"/>
          </a:p>
        </p:txBody>
      </p:sp>
      <p:pic>
        <p:nvPicPr>
          <p:cNvPr id="257" name="Google Shape;257;p31"/>
          <p:cNvPicPr preferRelativeResize="0"/>
          <p:nvPr/>
        </p:nvPicPr>
        <p:blipFill rotWithShape="1">
          <a:blip r:embed="rId3">
            <a:alphaModFix/>
          </a:blip>
          <a:srcRect b="0" l="0" r="0" t="0"/>
          <a:stretch/>
        </p:blipFill>
        <p:spPr>
          <a:xfrm>
            <a:off x="2841200" y="1722562"/>
            <a:ext cx="3461600" cy="312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4074"/>
              <a:buNone/>
            </a:pPr>
            <a:r>
              <a:rPr lang="en" sz="3600">
                <a:latin typeface="Arial"/>
                <a:ea typeface="Arial"/>
                <a:cs typeface="Arial"/>
                <a:sym typeface="Arial"/>
              </a:rPr>
              <a:t>The objective of the paper :</a:t>
            </a:r>
            <a:endParaRPr sz="3600">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142" name="Google Shape;142;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10000"/>
          </a:bodyPr>
          <a:lstStyle/>
          <a:p>
            <a:pPr indent="-349250" lvl="0" marL="457200" rtl="0" algn="l">
              <a:lnSpc>
                <a:spcPct val="115000"/>
              </a:lnSpc>
              <a:spcBef>
                <a:spcPts val="1000"/>
              </a:spcBef>
              <a:spcAft>
                <a:spcPts val="0"/>
              </a:spcAft>
              <a:buSzPts val="1900"/>
              <a:buFont typeface="Arial"/>
              <a:buChar char="●"/>
            </a:pPr>
            <a:r>
              <a:rPr lang="en" sz="1900">
                <a:latin typeface="Arial"/>
                <a:ea typeface="Arial"/>
                <a:cs typeface="Arial"/>
                <a:sym typeface="Arial"/>
              </a:rPr>
              <a:t>The paper shows primarily how the Apriori algorithm works. </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It also defines how this algorithm works in parallel processing.</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To conclude the paper , the Apriori algorithm is executed in map-reduce and Apache spark, to compare the speed , and how each software copes with large data.</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The last part comments more on both of these distributed processing of the algorithm.</a:t>
            </a:r>
            <a:endParaRPr sz="1900">
              <a:latin typeface="Arial"/>
              <a:ea typeface="Arial"/>
              <a:cs typeface="Arial"/>
              <a:sym typeface="Arial"/>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idx="1" type="body"/>
          </p:nvPr>
        </p:nvSpPr>
        <p:spPr>
          <a:xfrm>
            <a:off x="1297500" y="328575"/>
            <a:ext cx="7038900" cy="438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b="1" lang="en" sz="1800">
                <a:latin typeface="Montserrat"/>
                <a:ea typeface="Montserrat"/>
                <a:cs typeface="Montserrat"/>
                <a:sym typeface="Montserrat"/>
              </a:rPr>
              <a:t>(b)   SCALABILITY COMPARISON (on MushRoom Dataset)</a:t>
            </a:r>
            <a:endParaRPr b="1" sz="1800">
              <a:latin typeface="Montserrat"/>
              <a:ea typeface="Montserrat"/>
              <a:cs typeface="Montserrat"/>
              <a:sym typeface="Montserrat"/>
            </a:endParaRPr>
          </a:p>
          <a:p>
            <a:pPr indent="0" lvl="0" marL="0" rtl="0" algn="l">
              <a:lnSpc>
                <a:spcPct val="100000"/>
              </a:lnSpc>
              <a:spcBef>
                <a:spcPts val="0"/>
              </a:spcBef>
              <a:spcAft>
                <a:spcPts val="0"/>
              </a:spcAft>
              <a:buSzPts val="1300"/>
              <a:buNone/>
            </a:pPr>
            <a:r>
              <a:t/>
            </a:r>
            <a:endParaRPr b="1" sz="1800">
              <a:latin typeface="Montserrat"/>
              <a:ea typeface="Montserrat"/>
              <a:cs typeface="Montserrat"/>
              <a:sym typeface="Montserrat"/>
            </a:endParaRPr>
          </a:p>
          <a:p>
            <a:pPr indent="0" lvl="0" marL="0" rtl="0" algn="l">
              <a:lnSpc>
                <a:spcPct val="100000"/>
              </a:lnSpc>
              <a:spcBef>
                <a:spcPts val="0"/>
              </a:spcBef>
              <a:spcAft>
                <a:spcPts val="0"/>
              </a:spcAft>
              <a:buSzPts val="1300"/>
              <a:buNone/>
            </a:pPr>
            <a:r>
              <a:t/>
            </a:r>
            <a:endParaRPr b="1" sz="1800">
              <a:latin typeface="Montserrat"/>
              <a:ea typeface="Montserrat"/>
              <a:cs typeface="Montserrat"/>
              <a:sym typeface="Montserrat"/>
            </a:endParaRPr>
          </a:p>
        </p:txBody>
      </p:sp>
      <p:pic>
        <p:nvPicPr>
          <p:cNvPr id="263" name="Google Shape;263;p32"/>
          <p:cNvPicPr preferRelativeResize="0"/>
          <p:nvPr/>
        </p:nvPicPr>
        <p:blipFill rotWithShape="1">
          <a:blip r:embed="rId3">
            <a:alphaModFix/>
          </a:blip>
          <a:srcRect b="-6883" l="-6547" r="-13586" t="-13249"/>
          <a:stretch/>
        </p:blipFill>
        <p:spPr>
          <a:xfrm>
            <a:off x="314125" y="1168512"/>
            <a:ext cx="4396875" cy="3475325"/>
          </a:xfrm>
          <a:prstGeom prst="rect">
            <a:avLst/>
          </a:prstGeom>
          <a:noFill/>
          <a:ln>
            <a:noFill/>
          </a:ln>
        </p:spPr>
      </p:pic>
      <p:pic>
        <p:nvPicPr>
          <p:cNvPr id="264" name="Google Shape;264;p32"/>
          <p:cNvPicPr preferRelativeResize="0"/>
          <p:nvPr/>
        </p:nvPicPr>
        <p:blipFill rotWithShape="1">
          <a:blip r:embed="rId4">
            <a:alphaModFix/>
          </a:blip>
          <a:srcRect b="0" l="0" r="0" t="0"/>
          <a:stretch/>
        </p:blipFill>
        <p:spPr>
          <a:xfrm>
            <a:off x="4938475" y="1528225"/>
            <a:ext cx="3585949" cy="2907550"/>
          </a:xfrm>
          <a:prstGeom prst="rect">
            <a:avLst/>
          </a:prstGeom>
          <a:noFill/>
          <a:ln>
            <a:noFill/>
          </a:ln>
        </p:spPr>
      </p:pic>
      <p:cxnSp>
        <p:nvCxnSpPr>
          <p:cNvPr id="265" name="Google Shape;265;p32"/>
          <p:cNvCxnSpPr/>
          <p:nvPr/>
        </p:nvCxnSpPr>
        <p:spPr>
          <a:xfrm>
            <a:off x="4565700" y="1077675"/>
            <a:ext cx="21900" cy="3914100"/>
          </a:xfrm>
          <a:prstGeom prst="straightConnector1">
            <a:avLst/>
          </a:prstGeom>
          <a:noFill/>
          <a:ln cap="flat" cmpd="sng" w="28575">
            <a:solidFill>
              <a:schemeClr val="lt1"/>
            </a:solidFill>
            <a:prstDash val="solid"/>
            <a:round/>
            <a:headEnd len="sm" w="sm" type="none"/>
            <a:tailEnd len="sm" w="sm" type="none"/>
          </a:ln>
        </p:spPr>
      </p:cxnSp>
      <p:sp>
        <p:nvSpPr>
          <p:cNvPr id="266" name="Google Shape;266;p32"/>
          <p:cNvSpPr txBox="1"/>
          <p:nvPr/>
        </p:nvSpPr>
        <p:spPr>
          <a:xfrm>
            <a:off x="5985725" y="4643850"/>
            <a:ext cx="172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For </a:t>
            </a:r>
            <a:r>
              <a:rPr b="1" i="0" lang="en" sz="1400" u="none" cap="none" strike="noStrike">
                <a:solidFill>
                  <a:schemeClr val="lt1"/>
                </a:solidFill>
                <a:latin typeface="Lato"/>
                <a:ea typeface="Lato"/>
                <a:cs typeface="Lato"/>
                <a:sym typeface="Lato"/>
              </a:rPr>
              <a:t>YAFIM</a:t>
            </a:r>
            <a:r>
              <a:rPr b="0" i="0" lang="en" sz="1400" u="none" cap="none" strike="noStrike">
                <a:solidFill>
                  <a:schemeClr val="lt1"/>
                </a:solidFill>
                <a:latin typeface="Lato"/>
                <a:ea typeface="Lato"/>
                <a:cs typeface="Lato"/>
                <a:sym typeface="Lato"/>
              </a:rPr>
              <a:t> Only</a:t>
            </a:r>
            <a:endParaRPr b="0" i="0" sz="1400" u="none" cap="none" strike="noStrike">
              <a:solidFill>
                <a:schemeClr val="lt1"/>
              </a:solidFill>
              <a:latin typeface="Lato"/>
              <a:ea typeface="Lato"/>
              <a:cs typeface="Lato"/>
              <a:sym typeface="Lato"/>
            </a:endParaRPr>
          </a:p>
        </p:txBody>
      </p:sp>
      <p:sp>
        <p:nvSpPr>
          <p:cNvPr id="267" name="Google Shape;267;p32"/>
          <p:cNvSpPr txBox="1"/>
          <p:nvPr/>
        </p:nvSpPr>
        <p:spPr>
          <a:xfrm>
            <a:off x="1185175" y="4643850"/>
            <a:ext cx="259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For Both </a:t>
            </a:r>
            <a:r>
              <a:rPr b="1" i="0" lang="en" sz="1400" u="none" cap="none" strike="noStrike">
                <a:solidFill>
                  <a:schemeClr val="lt1"/>
                </a:solidFill>
                <a:latin typeface="Lato"/>
                <a:ea typeface="Lato"/>
                <a:cs typeface="Lato"/>
                <a:sym typeface="Lato"/>
              </a:rPr>
              <a:t>MRApriori</a:t>
            </a:r>
            <a:r>
              <a:rPr b="0" i="0" lang="en" sz="1400" u="none" cap="none" strike="noStrike">
                <a:solidFill>
                  <a:schemeClr val="lt1"/>
                </a:solidFill>
                <a:latin typeface="Lato"/>
                <a:ea typeface="Lato"/>
                <a:cs typeface="Lato"/>
                <a:sym typeface="Lato"/>
              </a:rPr>
              <a:t> &amp; </a:t>
            </a:r>
            <a:r>
              <a:rPr b="1" i="0" lang="en" sz="1400" u="none" cap="none" strike="noStrike">
                <a:solidFill>
                  <a:schemeClr val="lt1"/>
                </a:solidFill>
                <a:latin typeface="Lato"/>
                <a:ea typeface="Lato"/>
                <a:cs typeface="Lato"/>
                <a:sym typeface="Lato"/>
              </a:rPr>
              <a:t>YAFIM</a:t>
            </a:r>
            <a:endParaRPr b="1" i="0" sz="1400" u="none" cap="none" strike="noStrike">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725150" y="304000"/>
            <a:ext cx="34821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Timeline</a:t>
            </a:r>
            <a:endParaRPr/>
          </a:p>
        </p:txBody>
      </p:sp>
      <p:pic>
        <p:nvPicPr>
          <p:cNvPr id="273" name="Google Shape;273;p33"/>
          <p:cNvPicPr preferRelativeResize="0"/>
          <p:nvPr/>
        </p:nvPicPr>
        <p:blipFill rotWithShape="1">
          <a:blip r:embed="rId3">
            <a:alphaModFix/>
          </a:blip>
          <a:srcRect b="0" l="0" r="0" t="0"/>
          <a:stretch/>
        </p:blipFill>
        <p:spPr>
          <a:xfrm>
            <a:off x="153100" y="2053250"/>
            <a:ext cx="5086475" cy="1934500"/>
          </a:xfrm>
          <a:prstGeom prst="rect">
            <a:avLst/>
          </a:prstGeom>
          <a:noFill/>
          <a:ln>
            <a:noFill/>
          </a:ln>
        </p:spPr>
      </p:pic>
      <p:sp>
        <p:nvSpPr>
          <p:cNvPr id="274" name="Google Shape;274;p33"/>
          <p:cNvSpPr txBox="1"/>
          <p:nvPr/>
        </p:nvSpPr>
        <p:spPr>
          <a:xfrm>
            <a:off x="594650" y="1357575"/>
            <a:ext cx="1660500" cy="1037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Write Code on map reduce</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275" name="Google Shape;275;p33"/>
          <p:cNvSpPr txBox="1"/>
          <p:nvPr/>
        </p:nvSpPr>
        <p:spPr>
          <a:xfrm>
            <a:off x="302925" y="3987750"/>
            <a:ext cx="138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1st Presentation</a:t>
            </a:r>
            <a:endParaRPr b="0" i="0" sz="1400" u="none" cap="none" strike="noStrike">
              <a:solidFill>
                <a:schemeClr val="lt1"/>
              </a:solidFill>
              <a:latin typeface="Lato"/>
              <a:ea typeface="Lato"/>
              <a:cs typeface="Lato"/>
              <a:sym typeface="Lato"/>
            </a:endParaRPr>
          </a:p>
        </p:txBody>
      </p:sp>
      <p:sp>
        <p:nvSpPr>
          <p:cNvPr id="276" name="Google Shape;276;p33"/>
          <p:cNvSpPr txBox="1"/>
          <p:nvPr/>
        </p:nvSpPr>
        <p:spPr>
          <a:xfrm>
            <a:off x="1727825" y="3875550"/>
            <a:ext cx="1099500" cy="1098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Write Code on YAFIM</a:t>
            </a:r>
            <a:endParaRPr b="0" i="0" sz="1800" u="none" cap="none" strike="noStrike">
              <a:solidFill>
                <a:schemeClr val="lt1"/>
              </a:solidFill>
              <a:latin typeface="Arial"/>
              <a:ea typeface="Arial"/>
              <a:cs typeface="Arial"/>
              <a:sym typeface="Arial"/>
            </a:endParaRPr>
          </a:p>
        </p:txBody>
      </p:sp>
      <p:sp>
        <p:nvSpPr>
          <p:cNvPr id="277" name="Google Shape;277;p33"/>
          <p:cNvSpPr txBox="1"/>
          <p:nvPr/>
        </p:nvSpPr>
        <p:spPr>
          <a:xfrm>
            <a:off x="2255150" y="1218100"/>
            <a:ext cx="1952100" cy="1356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Compare the results , generate graphs</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 name="Google Shape;278;p33"/>
          <p:cNvSpPr txBox="1"/>
          <p:nvPr/>
        </p:nvSpPr>
        <p:spPr>
          <a:xfrm>
            <a:off x="3371475" y="3987750"/>
            <a:ext cx="1458600" cy="1356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Create a report on our findings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cxnSp>
        <p:nvCxnSpPr>
          <p:cNvPr id="279" name="Google Shape;279;p33"/>
          <p:cNvCxnSpPr/>
          <p:nvPr/>
        </p:nvCxnSpPr>
        <p:spPr>
          <a:xfrm flipH="1" rot="10800000">
            <a:off x="4858125" y="2266475"/>
            <a:ext cx="11100" cy="628200"/>
          </a:xfrm>
          <a:prstGeom prst="straightConnector1">
            <a:avLst/>
          </a:prstGeom>
          <a:noFill/>
          <a:ln cap="flat" cmpd="sng" w="9525">
            <a:solidFill>
              <a:srgbClr val="CC0000"/>
            </a:solidFill>
            <a:prstDash val="solid"/>
            <a:round/>
            <a:headEnd len="sm" w="sm" type="none"/>
            <a:tailEnd len="sm" w="sm" type="none"/>
          </a:ln>
        </p:spPr>
      </p:cxnSp>
      <p:sp>
        <p:nvSpPr>
          <p:cNvPr id="280" name="Google Shape;280;p33"/>
          <p:cNvSpPr txBox="1"/>
          <p:nvPr/>
        </p:nvSpPr>
        <p:spPr>
          <a:xfrm>
            <a:off x="4173675" y="1434488"/>
            <a:ext cx="138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2nd Presentation</a:t>
            </a:r>
            <a:endParaRPr b="0" i="0" sz="1400" u="none" cap="none" strike="noStrike">
              <a:solidFill>
                <a:schemeClr val="lt1"/>
              </a:solidFill>
              <a:latin typeface="Lato"/>
              <a:ea typeface="Lato"/>
              <a:cs typeface="Lato"/>
              <a:sym typeface="Lato"/>
            </a:endParaRPr>
          </a:p>
        </p:txBody>
      </p:sp>
      <p:sp>
        <p:nvSpPr>
          <p:cNvPr id="281" name="Google Shape;281;p33"/>
          <p:cNvSpPr txBox="1"/>
          <p:nvPr/>
        </p:nvSpPr>
        <p:spPr>
          <a:xfrm>
            <a:off x="5239575" y="580825"/>
            <a:ext cx="3997500" cy="41790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Total number of days : 15 days (assuming presentation on 1</a:t>
            </a:r>
            <a:r>
              <a:rPr b="0" baseline="30000" i="0" lang="en" sz="3000" u="none" cap="none" strike="noStrike">
                <a:solidFill>
                  <a:schemeClr val="lt1"/>
                </a:solidFill>
                <a:latin typeface="Arial"/>
                <a:ea typeface="Arial"/>
                <a:cs typeface="Arial"/>
                <a:sym typeface="Arial"/>
              </a:rPr>
              <a:t>st</a:t>
            </a:r>
            <a:r>
              <a:rPr b="0" i="0" lang="en" sz="1800" u="none" cap="none" strike="noStrike">
                <a:solidFill>
                  <a:schemeClr val="lt1"/>
                </a:solidFill>
                <a:latin typeface="Arial"/>
                <a:ea typeface="Arial"/>
                <a:cs typeface="Arial"/>
                <a:sym typeface="Arial"/>
              </a:rPr>
              <a:t> dec)</a:t>
            </a:r>
            <a:endParaRPr b="0" i="0" sz="18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 Write code on map reduce – 4 days</a:t>
            </a:r>
            <a:endParaRPr b="0" i="0" sz="18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•Write code on YAFIM – 4 days</a:t>
            </a:r>
            <a:endParaRPr b="0" i="0" sz="18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•Compare results and generate graphs - 2 days</a:t>
            </a:r>
            <a:endParaRPr b="0" i="0" sz="18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•Create report on our findings –3 days</a:t>
            </a:r>
            <a:endParaRPr b="0" i="0" sz="18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•Double check – 1 day</a:t>
            </a:r>
            <a:endParaRPr b="0" i="0" sz="18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•Buffer – 1 days</a:t>
            </a:r>
            <a:endParaRPr b="0" i="0" sz="1400" u="none" cap="none" strike="noStrike">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References</a:t>
            </a:r>
            <a:endParaRPr/>
          </a:p>
        </p:txBody>
      </p:sp>
      <p:sp>
        <p:nvSpPr>
          <p:cNvPr id="287" name="Google Shape;287;p3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Lin M., Lee P. &amp; Hsueh S. (2012). Apriori-based Frequent Itemset Mining Algorithms on MapReduce. Proc. of the 16th International Conference on Ubiquitous Information Management and Communication (ICUIMC ‘12). New York, NY, USA, ACM: Article No. 76.  (Algorithm)</a:t>
            </a:r>
            <a:endParaRPr/>
          </a:p>
          <a:p>
            <a:pPr indent="-311150" lvl="0" marL="457200" rtl="0" algn="l">
              <a:lnSpc>
                <a:spcPct val="115000"/>
              </a:lnSpc>
              <a:spcBef>
                <a:spcPts val="0"/>
              </a:spcBef>
              <a:spcAft>
                <a:spcPts val="0"/>
              </a:spcAft>
              <a:buSzPts val="1300"/>
              <a:buChar char="-"/>
            </a:pPr>
            <a:r>
              <a:rPr lang="en"/>
              <a:t>https://images.app.goo.gl/QeFLwqxX3LCNLBCA7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t/>
            </a:r>
            <a:endParaRPr/>
          </a:p>
        </p:txBody>
      </p:sp>
      <p:sp>
        <p:nvSpPr>
          <p:cNvPr id="293" name="Google Shape;293;p35"/>
          <p:cNvSpPr txBox="1"/>
          <p:nvPr>
            <p:ph idx="1" type="body"/>
          </p:nvPr>
        </p:nvSpPr>
        <p:spPr>
          <a:xfrm>
            <a:off x="505250" y="1567550"/>
            <a:ext cx="8245800" cy="29112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1200"/>
              </a:spcAft>
              <a:buSzPts val="1300"/>
              <a:buNone/>
            </a:pPr>
            <a:r>
              <a:rPr lang="en" sz="11500"/>
              <a:t>Thank you</a:t>
            </a:r>
            <a:endParaRPr sz="1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711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4074"/>
              <a:buNone/>
            </a:pPr>
            <a:r>
              <a:rPr lang="en" sz="3600">
                <a:solidFill>
                  <a:srgbClr val="FFFFFF"/>
                </a:solidFill>
                <a:latin typeface="Arial"/>
                <a:ea typeface="Arial"/>
                <a:cs typeface="Arial"/>
                <a:sym typeface="Arial"/>
              </a:rPr>
              <a:t>Terminologies in Apriori Algorithm :</a:t>
            </a:r>
            <a:endParaRPr sz="3600">
              <a:solidFill>
                <a:srgbClr val="FFFFFF"/>
              </a:solidFill>
              <a:latin typeface="Arial"/>
              <a:ea typeface="Arial"/>
              <a:cs typeface="Arial"/>
              <a:sym typeface="Arial"/>
            </a:endParaRPr>
          </a:p>
          <a:p>
            <a:pPr indent="0" lvl="0" marL="0" rtl="0" algn="l">
              <a:lnSpc>
                <a:spcPct val="100000"/>
              </a:lnSpc>
              <a:spcBef>
                <a:spcPts val="0"/>
              </a:spcBef>
              <a:spcAft>
                <a:spcPts val="0"/>
              </a:spcAft>
              <a:buSzPct val="74074"/>
              <a:buNone/>
            </a:pPr>
            <a:r>
              <a:t/>
            </a:r>
            <a:endParaRPr sz="3600">
              <a:solidFill>
                <a:srgbClr val="FFFFFF"/>
              </a:solidFill>
              <a:latin typeface="Arial"/>
              <a:ea typeface="Arial"/>
              <a:cs typeface="Arial"/>
              <a:sym typeface="Arial"/>
            </a:endParaRPr>
          </a:p>
        </p:txBody>
      </p:sp>
      <p:sp>
        <p:nvSpPr>
          <p:cNvPr id="148" name="Google Shape;148;p15"/>
          <p:cNvSpPr txBox="1"/>
          <p:nvPr>
            <p:ph idx="1" type="body"/>
          </p:nvPr>
        </p:nvSpPr>
        <p:spPr>
          <a:xfrm>
            <a:off x="1115100" y="1225600"/>
            <a:ext cx="7504200" cy="37572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1000"/>
              </a:spcBef>
              <a:spcAft>
                <a:spcPts val="0"/>
              </a:spcAft>
              <a:buSzPct val="100000"/>
              <a:buFont typeface="Arial"/>
              <a:buChar char="●"/>
            </a:pPr>
            <a:r>
              <a:rPr lang="en" sz="1800">
                <a:latin typeface="Arial"/>
                <a:ea typeface="Arial"/>
                <a:cs typeface="Arial"/>
                <a:sym typeface="Arial"/>
              </a:rPr>
              <a:t>Frequent item set: Item set that appears frequently in a given transactional dataset.An itemset is said to be frequent if its support is greater than a given threshold.</a:t>
            </a:r>
            <a:endParaRPr sz="1800">
              <a:latin typeface="Arial"/>
              <a:ea typeface="Arial"/>
              <a:cs typeface="Arial"/>
              <a:sym typeface="Arial"/>
            </a:endParaRPr>
          </a:p>
          <a:p>
            <a:pPr indent="-334327" lvl="0" marL="457200" rtl="0" algn="l">
              <a:lnSpc>
                <a:spcPct val="115000"/>
              </a:lnSpc>
              <a:spcBef>
                <a:spcPts val="0"/>
              </a:spcBef>
              <a:spcAft>
                <a:spcPts val="0"/>
              </a:spcAft>
              <a:buSzPct val="100000"/>
              <a:buFont typeface="Arial"/>
              <a:buChar char="●"/>
            </a:pPr>
            <a:r>
              <a:rPr lang="en" sz="1800">
                <a:latin typeface="Arial"/>
                <a:ea typeface="Arial"/>
                <a:cs typeface="Arial"/>
                <a:sym typeface="Arial"/>
              </a:rPr>
              <a:t>Support_count(absolute support) : Number of times a particular item comes in transactions</a:t>
            </a:r>
            <a:endParaRPr sz="1800">
              <a:latin typeface="Arial"/>
              <a:ea typeface="Arial"/>
              <a:cs typeface="Arial"/>
              <a:sym typeface="Arial"/>
            </a:endParaRPr>
          </a:p>
          <a:p>
            <a:pPr indent="-334327" lvl="0" marL="457200" rtl="0" algn="l">
              <a:lnSpc>
                <a:spcPct val="115000"/>
              </a:lnSpc>
              <a:spcBef>
                <a:spcPts val="0"/>
              </a:spcBef>
              <a:spcAft>
                <a:spcPts val="0"/>
              </a:spcAft>
              <a:buSzPct val="100000"/>
              <a:buFont typeface="Arial"/>
              <a:buChar char="●"/>
            </a:pPr>
            <a:r>
              <a:rPr lang="en" sz="1800">
                <a:latin typeface="Arial"/>
                <a:ea typeface="Arial"/>
                <a:cs typeface="Arial"/>
                <a:sym typeface="Arial"/>
              </a:rPr>
              <a:t>Support(relative support) : It is a fraction of transactions in which an itemset occurs.</a:t>
            </a:r>
            <a:endParaRPr sz="1800">
              <a:latin typeface="Arial"/>
              <a:ea typeface="Arial"/>
              <a:cs typeface="Arial"/>
              <a:sym typeface="Arial"/>
            </a:endParaRPr>
          </a:p>
          <a:p>
            <a:pPr indent="-334327" lvl="0" marL="457200" rtl="0" algn="l">
              <a:lnSpc>
                <a:spcPct val="115000"/>
              </a:lnSpc>
              <a:spcBef>
                <a:spcPts val="0"/>
              </a:spcBef>
              <a:spcAft>
                <a:spcPts val="0"/>
              </a:spcAft>
              <a:buSzPct val="100000"/>
              <a:buFont typeface="Arial"/>
              <a:buChar char="●"/>
            </a:pPr>
            <a:r>
              <a:rPr lang="en" sz="1800">
                <a:latin typeface="Arial"/>
                <a:ea typeface="Arial"/>
                <a:cs typeface="Arial"/>
                <a:sym typeface="Arial"/>
              </a:rPr>
              <a:t>Minimum Support : A threshold value which tells whether an itemset is frequent or not. </a:t>
            </a:r>
            <a:endParaRPr sz="1800">
              <a:latin typeface="Arial"/>
              <a:ea typeface="Arial"/>
              <a:cs typeface="Arial"/>
              <a:sym typeface="Arial"/>
            </a:endParaRPr>
          </a:p>
          <a:p>
            <a:pPr indent="-334327" lvl="0" marL="457200" rtl="0" algn="l">
              <a:lnSpc>
                <a:spcPct val="115000"/>
              </a:lnSpc>
              <a:spcBef>
                <a:spcPts val="0"/>
              </a:spcBef>
              <a:spcAft>
                <a:spcPts val="0"/>
              </a:spcAft>
              <a:buSzPct val="100000"/>
              <a:buFont typeface="Arial"/>
              <a:buChar char="●"/>
            </a:pPr>
            <a:r>
              <a:rPr lang="en" sz="1800">
                <a:latin typeface="Arial"/>
                <a:ea typeface="Arial"/>
                <a:cs typeface="Arial"/>
                <a:sym typeface="Arial"/>
              </a:rPr>
              <a:t>Association Rule : If item A is in relation with item B (denoted by A	 B )</a:t>
            </a:r>
            <a:endParaRPr sz="1800">
              <a:latin typeface="Arial"/>
              <a:ea typeface="Arial"/>
              <a:cs typeface="Arial"/>
              <a:sym typeface="Arial"/>
            </a:endParaRPr>
          </a:p>
          <a:p>
            <a:pPr indent="-334327" lvl="0" marL="457200" rtl="0" algn="l">
              <a:lnSpc>
                <a:spcPct val="115000"/>
              </a:lnSpc>
              <a:spcBef>
                <a:spcPts val="0"/>
              </a:spcBef>
              <a:spcAft>
                <a:spcPts val="0"/>
              </a:spcAft>
              <a:buSzPct val="100000"/>
              <a:buFont typeface="Arial"/>
              <a:buChar char="●"/>
            </a:pPr>
            <a:r>
              <a:rPr lang="en" sz="1800">
                <a:latin typeface="Arial"/>
                <a:ea typeface="Arial"/>
                <a:cs typeface="Arial"/>
                <a:sym typeface="Arial"/>
              </a:rPr>
              <a:t>Confidence : determines how frequently , itemset B appear in transaction that contain itemset A.</a:t>
            </a:r>
            <a:endParaRPr sz="1800">
              <a:latin typeface="Arial"/>
              <a:ea typeface="Arial"/>
              <a:cs typeface="Arial"/>
              <a:sym typeface="Arial"/>
            </a:endParaRPr>
          </a:p>
          <a:p>
            <a:pPr indent="0" lvl="0" marL="0" rtl="0" algn="l">
              <a:lnSpc>
                <a:spcPct val="115000"/>
              </a:lnSpc>
              <a:spcBef>
                <a:spcPts val="0"/>
              </a:spcBef>
              <a:spcAft>
                <a:spcPts val="1200"/>
              </a:spcAft>
              <a:buSzPct val="108108"/>
              <a:buNone/>
            </a:pPr>
            <a:r>
              <a:t/>
            </a:r>
            <a:endParaRPr/>
          </a:p>
        </p:txBody>
      </p:sp>
      <p:sp>
        <p:nvSpPr>
          <p:cNvPr id="149" name="Google Shape;149;p15"/>
          <p:cNvSpPr/>
          <p:nvPr/>
        </p:nvSpPr>
        <p:spPr>
          <a:xfrm rot="-4413">
            <a:off x="7863175" y="3767221"/>
            <a:ext cx="233700" cy="12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4074"/>
              <a:buNone/>
            </a:pPr>
            <a:r>
              <a:rPr lang="en" sz="3600">
                <a:latin typeface="Arial"/>
                <a:ea typeface="Arial"/>
                <a:cs typeface="Arial"/>
                <a:sym typeface="Arial"/>
              </a:rPr>
              <a:t>Understanding Apriori Algorithm:</a:t>
            </a:r>
            <a:endParaRPr sz="3600">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155" name="Google Shape;155;p16"/>
          <p:cNvSpPr txBox="1"/>
          <p:nvPr>
            <p:ph idx="1" type="body"/>
          </p:nvPr>
        </p:nvSpPr>
        <p:spPr>
          <a:xfrm>
            <a:off x="1297500" y="1245700"/>
            <a:ext cx="7038900" cy="375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1300"/>
              <a:buNone/>
            </a:pPr>
            <a:r>
              <a:rPr lang="en" sz="1450">
                <a:latin typeface="Arial"/>
                <a:ea typeface="Arial"/>
                <a:cs typeface="Arial"/>
                <a:sym typeface="Arial"/>
              </a:rPr>
              <a:t>If we want to know what is apriori and why we should use it, first we have to learn about what is frequent itemset mining. </a:t>
            </a:r>
            <a:endParaRPr sz="1450">
              <a:latin typeface="Arial"/>
              <a:ea typeface="Arial"/>
              <a:cs typeface="Arial"/>
              <a:sym typeface="Arial"/>
            </a:endParaRPr>
          </a:p>
          <a:p>
            <a:pPr indent="0" lvl="0" marL="457200" rtl="0" algn="l">
              <a:lnSpc>
                <a:spcPct val="115000"/>
              </a:lnSpc>
              <a:spcBef>
                <a:spcPts val="1200"/>
              </a:spcBef>
              <a:spcAft>
                <a:spcPts val="0"/>
              </a:spcAft>
              <a:buSzPts val="1300"/>
              <a:buNone/>
            </a:pPr>
            <a:r>
              <a:rPr b="1" i="1" lang="en" sz="1840" u="sng">
                <a:latin typeface="Arial"/>
                <a:ea typeface="Arial"/>
                <a:cs typeface="Arial"/>
                <a:sym typeface="Arial"/>
              </a:rPr>
              <a:t>Frequent itemset mining</a:t>
            </a:r>
            <a:r>
              <a:rPr lang="en" sz="1640">
                <a:latin typeface="Arial"/>
                <a:ea typeface="Arial"/>
                <a:cs typeface="Arial"/>
                <a:sym typeface="Arial"/>
              </a:rPr>
              <a:t>:</a:t>
            </a:r>
            <a:endParaRPr sz="1640">
              <a:latin typeface="Arial"/>
              <a:ea typeface="Arial"/>
              <a:cs typeface="Arial"/>
              <a:sym typeface="Arial"/>
            </a:endParaRPr>
          </a:p>
          <a:p>
            <a:pPr indent="-320675" lvl="0" marL="457200" rtl="0" algn="l">
              <a:lnSpc>
                <a:spcPct val="115000"/>
              </a:lnSpc>
              <a:spcBef>
                <a:spcPts val="1200"/>
              </a:spcBef>
              <a:spcAft>
                <a:spcPts val="0"/>
              </a:spcAft>
              <a:buSzPts val="1450"/>
              <a:buFont typeface="Arial"/>
              <a:buChar char="●"/>
            </a:pPr>
            <a:r>
              <a:rPr lang="en" sz="1450">
                <a:latin typeface="Arial"/>
                <a:ea typeface="Arial"/>
                <a:cs typeface="Arial"/>
                <a:sym typeface="Arial"/>
              </a:rPr>
              <a:t>It is a discovery of associations and correlations among items in large transactional or relational data sets.</a:t>
            </a:r>
            <a:endParaRPr sz="1450">
              <a:latin typeface="Arial"/>
              <a:ea typeface="Arial"/>
              <a:cs typeface="Arial"/>
              <a:sym typeface="Arial"/>
            </a:endParaRPr>
          </a:p>
          <a:p>
            <a:pPr indent="-320675" lvl="0" marL="457200" rtl="0" algn="l">
              <a:lnSpc>
                <a:spcPct val="115000"/>
              </a:lnSpc>
              <a:spcBef>
                <a:spcPts val="0"/>
              </a:spcBef>
              <a:spcAft>
                <a:spcPts val="0"/>
              </a:spcAft>
              <a:buSzPts val="1450"/>
              <a:buFont typeface="Arial"/>
              <a:buChar char="●"/>
            </a:pPr>
            <a:r>
              <a:rPr lang="en" sz="1450">
                <a:latin typeface="Arial"/>
                <a:ea typeface="Arial"/>
                <a:cs typeface="Arial"/>
                <a:sym typeface="Arial"/>
              </a:rPr>
              <a:t>In simple words, we are trying to find which items are appearing together in transactions.</a:t>
            </a:r>
            <a:endParaRPr sz="1450">
              <a:latin typeface="Arial"/>
              <a:ea typeface="Arial"/>
              <a:cs typeface="Arial"/>
              <a:sym typeface="Arial"/>
            </a:endParaRPr>
          </a:p>
          <a:p>
            <a:pPr indent="-320675" lvl="0" marL="457200" rtl="0" algn="l">
              <a:lnSpc>
                <a:spcPct val="115000"/>
              </a:lnSpc>
              <a:spcBef>
                <a:spcPts val="0"/>
              </a:spcBef>
              <a:spcAft>
                <a:spcPts val="0"/>
              </a:spcAft>
              <a:buSzPts val="1450"/>
              <a:buFont typeface="Arial"/>
              <a:buChar char="●"/>
            </a:pPr>
            <a:r>
              <a:rPr b="1" lang="en" sz="1450" u="sng">
                <a:latin typeface="Arial"/>
                <a:ea typeface="Arial"/>
                <a:cs typeface="Arial"/>
                <a:sym typeface="Arial"/>
              </a:rPr>
              <a:t>Market basket analysis</a:t>
            </a:r>
            <a:r>
              <a:rPr lang="en" sz="1450">
                <a:latin typeface="Arial"/>
                <a:ea typeface="Arial"/>
                <a:cs typeface="Arial"/>
                <a:sym typeface="Arial"/>
              </a:rPr>
              <a:t> is one example of this.</a:t>
            </a:r>
            <a:endParaRPr sz="1450">
              <a:latin typeface="Arial"/>
              <a:ea typeface="Arial"/>
              <a:cs typeface="Arial"/>
              <a:sym typeface="Arial"/>
            </a:endParaRPr>
          </a:p>
          <a:p>
            <a:pPr indent="-327025" lvl="0" marL="457200" rtl="0" algn="l">
              <a:lnSpc>
                <a:spcPct val="115000"/>
              </a:lnSpc>
              <a:spcBef>
                <a:spcPts val="0"/>
              </a:spcBef>
              <a:spcAft>
                <a:spcPts val="0"/>
              </a:spcAft>
              <a:buSzPts val="1550"/>
              <a:buFont typeface="Calibri"/>
              <a:buChar char="●"/>
            </a:pPr>
            <a:r>
              <a:rPr b="1" lang="en" sz="1550" u="sng">
                <a:latin typeface="Calibri"/>
                <a:ea typeface="Calibri"/>
                <a:cs typeface="Calibri"/>
                <a:sym typeface="Calibri"/>
              </a:rPr>
              <a:t>Transaction data</a:t>
            </a:r>
            <a:r>
              <a:rPr lang="en" sz="1550">
                <a:latin typeface="Calibri"/>
                <a:ea typeface="Calibri"/>
                <a:cs typeface="Calibri"/>
                <a:sym typeface="Calibri"/>
              </a:rPr>
              <a:t> is a dataset which contains list of items bought by customers in a market and </a:t>
            </a:r>
            <a:r>
              <a:rPr b="1" lang="en" sz="1550" u="sng">
                <a:latin typeface="Calibri"/>
                <a:ea typeface="Calibri"/>
                <a:cs typeface="Calibri"/>
                <a:sym typeface="Calibri"/>
              </a:rPr>
              <a:t>candidate data</a:t>
            </a:r>
            <a:r>
              <a:rPr lang="en" sz="1550">
                <a:latin typeface="Calibri"/>
                <a:ea typeface="Calibri"/>
                <a:cs typeface="Calibri"/>
                <a:sym typeface="Calibri"/>
              </a:rPr>
              <a:t> stores all the items which are in the market basket data</a:t>
            </a:r>
            <a:endParaRPr sz="121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78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400"/>
              <a:buNone/>
            </a:pPr>
            <a:r>
              <a:rPr b="1" lang="en" sz="2600">
                <a:latin typeface="Arial"/>
                <a:ea typeface="Arial"/>
                <a:cs typeface="Arial"/>
                <a:sym typeface="Arial"/>
              </a:rPr>
              <a:t>Why need to use Apriori?</a:t>
            </a:r>
            <a:endParaRPr sz="2800"/>
          </a:p>
        </p:txBody>
      </p:sp>
      <p:sp>
        <p:nvSpPr>
          <p:cNvPr id="161" name="Google Shape;161;p17"/>
          <p:cNvSpPr txBox="1"/>
          <p:nvPr>
            <p:ph idx="1" type="body"/>
          </p:nvPr>
        </p:nvSpPr>
        <p:spPr>
          <a:xfrm>
            <a:off x="1221300" y="1567550"/>
            <a:ext cx="7038900" cy="2911200"/>
          </a:xfrm>
          <a:prstGeom prst="rect">
            <a:avLst/>
          </a:prstGeom>
          <a:noFill/>
          <a:ln>
            <a:noFill/>
          </a:ln>
        </p:spPr>
        <p:txBody>
          <a:bodyPr anchorCtr="0" anchor="t" bIns="91425" lIns="91425" spcFirstLastPara="1" rIns="91425" wrap="square" tIns="91425">
            <a:normAutofit fontScale="85000" lnSpcReduction="20000"/>
          </a:bodyPr>
          <a:lstStyle/>
          <a:p>
            <a:pPr indent="-336550" lvl="0" marL="457200" rtl="0" algn="l">
              <a:lnSpc>
                <a:spcPct val="115000"/>
              </a:lnSpc>
              <a:spcBef>
                <a:spcPts val="1200"/>
              </a:spcBef>
              <a:spcAft>
                <a:spcPts val="0"/>
              </a:spcAft>
              <a:buSzPct val="100000"/>
              <a:buFont typeface="Arial"/>
              <a:buChar char="●"/>
            </a:pPr>
            <a:r>
              <a:rPr lang="en" sz="2000">
                <a:latin typeface="Arial"/>
                <a:ea typeface="Arial"/>
                <a:cs typeface="Arial"/>
                <a:sym typeface="Arial"/>
              </a:rPr>
              <a:t>For getting frequent itemsets, first, we have to create all possible lengths of candidate itemsets and then we need to compare all these candidate itemsets with the transaction set.</a:t>
            </a:r>
            <a:endParaRPr sz="2000">
              <a:latin typeface="Arial"/>
              <a:ea typeface="Arial"/>
              <a:cs typeface="Arial"/>
              <a:sym typeface="Arial"/>
            </a:endParaRPr>
          </a:p>
          <a:p>
            <a:pPr indent="-336550" lvl="0" marL="457200" rtl="0" algn="l">
              <a:lnSpc>
                <a:spcPct val="115000"/>
              </a:lnSpc>
              <a:spcBef>
                <a:spcPts val="0"/>
              </a:spcBef>
              <a:spcAft>
                <a:spcPts val="0"/>
              </a:spcAft>
              <a:buSzPct val="100000"/>
              <a:buFont typeface="Arial"/>
              <a:buChar char="●"/>
            </a:pPr>
            <a:r>
              <a:rPr lang="en" sz="2000">
                <a:latin typeface="Arial"/>
                <a:ea typeface="Arial"/>
                <a:cs typeface="Arial"/>
                <a:sym typeface="Arial"/>
              </a:rPr>
              <a:t>We can say that the itemset is frequent if its support value is above the support threshold value. </a:t>
            </a:r>
            <a:endParaRPr sz="2000">
              <a:latin typeface="Arial"/>
              <a:ea typeface="Arial"/>
              <a:cs typeface="Arial"/>
              <a:sym typeface="Arial"/>
            </a:endParaRPr>
          </a:p>
          <a:p>
            <a:pPr indent="-336550" lvl="0" marL="457200" rtl="0" algn="l">
              <a:lnSpc>
                <a:spcPct val="115000"/>
              </a:lnSpc>
              <a:spcBef>
                <a:spcPts val="0"/>
              </a:spcBef>
              <a:spcAft>
                <a:spcPts val="0"/>
              </a:spcAft>
              <a:buSzPct val="100000"/>
              <a:buFont typeface="Arial"/>
              <a:buChar char="●"/>
            </a:pPr>
            <a:r>
              <a:rPr lang="en" sz="2000">
                <a:latin typeface="Arial"/>
                <a:ea typeface="Arial"/>
                <a:cs typeface="Arial"/>
                <a:sym typeface="Arial"/>
              </a:rPr>
              <a:t>To avoid these needless computations, we can prune all itemsets which were infrequent earlier.</a:t>
            </a:r>
            <a:endParaRPr sz="2000">
              <a:latin typeface="Arial"/>
              <a:ea typeface="Arial"/>
              <a:cs typeface="Arial"/>
              <a:sym typeface="Arial"/>
            </a:endParaRPr>
          </a:p>
          <a:p>
            <a:pPr indent="-336550" lvl="0" marL="457200" rtl="0" algn="l">
              <a:lnSpc>
                <a:spcPct val="115000"/>
              </a:lnSpc>
              <a:spcBef>
                <a:spcPts val="0"/>
              </a:spcBef>
              <a:spcAft>
                <a:spcPts val="0"/>
              </a:spcAft>
              <a:buSzPct val="100000"/>
              <a:buFont typeface="Arial"/>
              <a:buChar char="●"/>
            </a:pPr>
            <a:r>
              <a:rPr lang="en" sz="2000">
                <a:latin typeface="Arial"/>
                <a:ea typeface="Arial"/>
                <a:cs typeface="Arial"/>
                <a:sym typeface="Arial"/>
              </a:rPr>
              <a:t>And to do that we use the apriori algorithm.</a:t>
            </a:r>
            <a:endParaRPr sz="2000">
              <a:latin typeface="Arial"/>
              <a:ea typeface="Arial"/>
              <a:cs typeface="Arial"/>
              <a:sym typeface="Arial"/>
            </a:endParaRPr>
          </a:p>
          <a:p>
            <a:pPr indent="-336550" lvl="0" marL="457200" rtl="0" algn="l">
              <a:lnSpc>
                <a:spcPct val="115000"/>
              </a:lnSpc>
              <a:spcBef>
                <a:spcPts val="0"/>
              </a:spcBef>
              <a:spcAft>
                <a:spcPts val="0"/>
              </a:spcAft>
              <a:buSzPct val="100000"/>
              <a:buFont typeface="Arial"/>
              <a:buChar char="●"/>
            </a:pPr>
            <a:r>
              <a:rPr lang="en" sz="2000">
                <a:latin typeface="Arial"/>
                <a:ea typeface="Arial"/>
                <a:cs typeface="Arial"/>
                <a:sym typeface="Arial"/>
              </a:rPr>
              <a:t>In short, to decrease the number of comparisons and for decreasing the number of candidate itemsets, we are using the apriori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27175" y="112450"/>
            <a:ext cx="7038900" cy="399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Why need to use Apriori : Image</a:t>
            </a:r>
            <a:endParaRPr b="1"/>
          </a:p>
        </p:txBody>
      </p:sp>
      <p:sp>
        <p:nvSpPr>
          <p:cNvPr id="167" name="Google Shape;167;p18"/>
          <p:cNvSpPr txBox="1"/>
          <p:nvPr>
            <p:ph idx="1" type="body"/>
          </p:nvPr>
        </p:nvSpPr>
        <p:spPr>
          <a:xfrm>
            <a:off x="1135175" y="823775"/>
            <a:ext cx="7654800" cy="399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8" name="Google Shape;168;p18"/>
          <p:cNvPicPr preferRelativeResize="0"/>
          <p:nvPr/>
        </p:nvPicPr>
        <p:blipFill rotWithShape="1">
          <a:blip r:embed="rId3">
            <a:alphaModFix/>
          </a:blip>
          <a:srcRect b="0" l="0" r="0" t="0"/>
          <a:stretch/>
        </p:blipFill>
        <p:spPr>
          <a:xfrm>
            <a:off x="1135175" y="823775"/>
            <a:ext cx="7654801" cy="425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64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Method of Apriori Algorithm:</a:t>
            </a:r>
            <a:endParaRPr b="1"/>
          </a:p>
        </p:txBody>
      </p:sp>
      <p:sp>
        <p:nvSpPr>
          <p:cNvPr id="174" name="Google Shape;174;p19"/>
          <p:cNvSpPr txBox="1"/>
          <p:nvPr>
            <p:ph idx="1" type="body"/>
          </p:nvPr>
        </p:nvSpPr>
        <p:spPr>
          <a:xfrm>
            <a:off x="1297500" y="1125150"/>
            <a:ext cx="7038900" cy="37872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There are mainly two principles that we need to know for using apriori algorithm.</a:t>
            </a:r>
            <a:endParaRPr sz="1600"/>
          </a:p>
          <a:p>
            <a:pPr indent="-330200" lvl="0" marL="457200" rtl="0" algn="l">
              <a:lnSpc>
                <a:spcPct val="115000"/>
              </a:lnSpc>
              <a:spcBef>
                <a:spcPts val="0"/>
              </a:spcBef>
              <a:spcAft>
                <a:spcPts val="0"/>
              </a:spcAft>
              <a:buSzPts val="1600"/>
              <a:buChar char="●"/>
            </a:pPr>
            <a:r>
              <a:rPr b="1" lang="en" sz="1600" u="sng"/>
              <a:t>Apriori Principle:</a:t>
            </a:r>
            <a:r>
              <a:rPr lang="en" sz="1600"/>
              <a:t> If an itemset is frequent, then all of its subsets must also be frequent.</a:t>
            </a:r>
            <a:endParaRPr sz="1600"/>
          </a:p>
          <a:p>
            <a:pPr indent="-330200" lvl="0" marL="457200" rtl="0" algn="l">
              <a:lnSpc>
                <a:spcPct val="115000"/>
              </a:lnSpc>
              <a:spcBef>
                <a:spcPts val="0"/>
              </a:spcBef>
              <a:spcAft>
                <a:spcPts val="0"/>
              </a:spcAft>
              <a:buSzPts val="1600"/>
              <a:buChar char="●"/>
            </a:pPr>
            <a:r>
              <a:rPr b="1" lang="en" sz="1600" u="sng"/>
              <a:t>Apriori Pruning Principle</a:t>
            </a:r>
            <a:r>
              <a:rPr lang="en" sz="1600"/>
              <a:t>: If an itemset is infrequent, then all of its supersets must also be infrequent.</a:t>
            </a:r>
            <a:endParaRPr sz="1600"/>
          </a:p>
          <a:p>
            <a:pPr indent="-330200" lvl="0" marL="457200" rtl="0" algn="l">
              <a:lnSpc>
                <a:spcPct val="115000"/>
              </a:lnSpc>
              <a:spcBef>
                <a:spcPts val="0"/>
              </a:spcBef>
              <a:spcAft>
                <a:spcPts val="0"/>
              </a:spcAft>
              <a:buSzPts val="1600"/>
              <a:buChar char="●"/>
            </a:pPr>
            <a:r>
              <a:rPr lang="en" sz="1600"/>
              <a:t>So by using Pruning principle, we are eliminating the items/itemsets which are infrequent earlier so we don’t need to take in account the supersets of these infrequent items.</a:t>
            </a:r>
            <a:endParaRPr sz="1600"/>
          </a:p>
          <a:p>
            <a:pPr indent="-330200" lvl="0" marL="457200" rtl="0" algn="l">
              <a:lnSpc>
                <a:spcPct val="115000"/>
              </a:lnSpc>
              <a:spcBef>
                <a:spcPts val="0"/>
              </a:spcBef>
              <a:spcAft>
                <a:spcPts val="0"/>
              </a:spcAft>
              <a:buSzPts val="1600"/>
              <a:buChar char="●"/>
            </a:pPr>
            <a:r>
              <a:rPr lang="en" sz="1600"/>
              <a:t>By doing this we are decreasing the number of itemsets to create and compare them. Also we are reducing the computational complexity.</a:t>
            </a:r>
            <a:endParaRPr sz="1600"/>
          </a:p>
          <a:p>
            <a:pPr indent="0" lvl="0" marL="0" rtl="0" algn="l">
              <a:lnSpc>
                <a:spcPct val="115000"/>
              </a:lnSpc>
              <a:spcBef>
                <a:spcPts val="1200"/>
              </a:spcBef>
              <a:spcAft>
                <a:spcPts val="1200"/>
              </a:spcAft>
              <a:buSzPts val="13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145225" y="62225"/>
            <a:ext cx="7191300" cy="560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Example Of Apriori Method:</a:t>
            </a:r>
            <a:endParaRPr b="1"/>
          </a:p>
        </p:txBody>
      </p:sp>
      <p:sp>
        <p:nvSpPr>
          <p:cNvPr id="180" name="Google Shape;180;p20"/>
          <p:cNvSpPr txBox="1"/>
          <p:nvPr>
            <p:ph idx="1" type="body"/>
          </p:nvPr>
        </p:nvSpPr>
        <p:spPr>
          <a:xfrm>
            <a:off x="1145225" y="733350"/>
            <a:ext cx="7323600" cy="4319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81" name="Google Shape;181;p20"/>
          <p:cNvPicPr preferRelativeResize="0"/>
          <p:nvPr/>
        </p:nvPicPr>
        <p:blipFill rotWithShape="1">
          <a:blip r:embed="rId3">
            <a:alphaModFix/>
          </a:blip>
          <a:srcRect b="0" l="0" r="0" t="0"/>
          <a:stretch/>
        </p:blipFill>
        <p:spPr>
          <a:xfrm>
            <a:off x="1145225" y="733350"/>
            <a:ext cx="7323475" cy="431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SEQUENTIAL ALGORITHM:</a:t>
            </a:r>
            <a:endParaRPr b="1"/>
          </a:p>
        </p:txBody>
      </p:sp>
      <p:sp>
        <p:nvSpPr>
          <p:cNvPr id="187" name="Google Shape;187;p21"/>
          <p:cNvSpPr txBox="1"/>
          <p:nvPr>
            <p:ph idx="1" type="body"/>
          </p:nvPr>
        </p:nvSpPr>
        <p:spPr>
          <a:xfrm>
            <a:off x="880475" y="1307850"/>
            <a:ext cx="4073400" cy="3469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SzPts val="440"/>
              <a:buNone/>
            </a:pPr>
            <a:r>
              <a:rPr lang="en" sz="1666"/>
              <a:t>-FIL_1 = Frequent itemset of 1 length</a:t>
            </a:r>
            <a:endParaRPr sz="1666"/>
          </a:p>
          <a:p>
            <a:pPr indent="0" lvl="0" marL="0" rtl="0" algn="l">
              <a:lnSpc>
                <a:spcPct val="105000"/>
              </a:lnSpc>
              <a:spcBef>
                <a:spcPts val="1200"/>
              </a:spcBef>
              <a:spcAft>
                <a:spcPts val="0"/>
              </a:spcAft>
              <a:buSzPts val="440"/>
              <a:buNone/>
            </a:pPr>
            <a:r>
              <a:rPr lang="en" sz="1666"/>
              <a:t>  k = 2</a:t>
            </a:r>
            <a:endParaRPr sz="1666"/>
          </a:p>
          <a:p>
            <a:pPr indent="0" lvl="0" marL="0" rtl="0" algn="l">
              <a:lnSpc>
                <a:spcPct val="105000"/>
              </a:lnSpc>
              <a:spcBef>
                <a:spcPts val="1200"/>
              </a:spcBef>
              <a:spcAft>
                <a:spcPts val="0"/>
              </a:spcAft>
              <a:buSzPts val="440"/>
              <a:buNone/>
            </a:pPr>
            <a:r>
              <a:t/>
            </a:r>
            <a:endParaRPr sz="1666"/>
          </a:p>
          <a:p>
            <a:pPr indent="0" lvl="0" marL="0" rtl="0" algn="l">
              <a:lnSpc>
                <a:spcPct val="105000"/>
              </a:lnSpc>
              <a:spcBef>
                <a:spcPts val="1200"/>
              </a:spcBef>
              <a:spcAft>
                <a:spcPts val="0"/>
              </a:spcAft>
              <a:buSzPts val="440"/>
              <a:buNone/>
            </a:pPr>
            <a:r>
              <a:rPr lang="en" sz="1666"/>
              <a:t>-while ( FIL_k != 0 ): </a:t>
            </a:r>
            <a:endParaRPr sz="1666"/>
          </a:p>
          <a:p>
            <a:pPr indent="0" lvl="0" marL="0" rtl="0" algn="l">
              <a:lnSpc>
                <a:spcPct val="105000"/>
              </a:lnSpc>
              <a:spcBef>
                <a:spcPts val="1200"/>
              </a:spcBef>
              <a:spcAft>
                <a:spcPts val="0"/>
              </a:spcAft>
              <a:buSzPts val="440"/>
              <a:buNone/>
            </a:pPr>
            <a:r>
              <a:rPr lang="en" sz="1666"/>
              <a:t>{</a:t>
            </a:r>
            <a:endParaRPr sz="1666"/>
          </a:p>
          <a:p>
            <a:pPr indent="0" lvl="0" marL="0" rtl="0" algn="l">
              <a:lnSpc>
                <a:spcPct val="105000"/>
              </a:lnSpc>
              <a:spcBef>
                <a:spcPts val="1200"/>
              </a:spcBef>
              <a:spcAft>
                <a:spcPts val="0"/>
              </a:spcAft>
              <a:buSzPts val="440"/>
              <a:buNone/>
            </a:pPr>
            <a:r>
              <a:rPr lang="en" sz="1666"/>
              <a:t>      C_k = {a + b | a belongs to FIL_1(k-1)</a:t>
            </a:r>
            <a:endParaRPr sz="1666"/>
          </a:p>
          <a:p>
            <a:pPr indent="0" lvl="0" marL="0" rtl="0" algn="l">
              <a:lnSpc>
                <a:spcPct val="105000"/>
              </a:lnSpc>
              <a:spcBef>
                <a:spcPts val="1200"/>
              </a:spcBef>
              <a:spcAft>
                <a:spcPts val="0"/>
              </a:spcAft>
              <a:buSzPts val="440"/>
              <a:buNone/>
            </a:pPr>
            <a:r>
              <a:rPr lang="en" sz="1666"/>
              <a:t>                   &amp; b belongs to FIL_1(k-1) &amp; their</a:t>
            </a:r>
            <a:endParaRPr sz="1666"/>
          </a:p>
          <a:p>
            <a:pPr indent="0" lvl="0" marL="0" rtl="0" algn="l">
              <a:lnSpc>
                <a:spcPct val="105000"/>
              </a:lnSpc>
              <a:spcBef>
                <a:spcPts val="1200"/>
              </a:spcBef>
              <a:spcAft>
                <a:spcPts val="0"/>
              </a:spcAft>
              <a:buSzPts val="440"/>
              <a:buNone/>
            </a:pPr>
            <a:r>
              <a:rPr lang="en" sz="1666"/>
              <a:t>                    k-2 items should be identical }</a:t>
            </a:r>
            <a:endParaRPr sz="1666"/>
          </a:p>
          <a:p>
            <a:pPr indent="0" lvl="0" marL="0" rtl="0" algn="l">
              <a:lnSpc>
                <a:spcPct val="105000"/>
              </a:lnSpc>
              <a:spcBef>
                <a:spcPts val="1200"/>
              </a:spcBef>
              <a:spcAft>
                <a:spcPts val="0"/>
              </a:spcAft>
              <a:buSzPts val="440"/>
              <a:buNone/>
            </a:pPr>
            <a:r>
              <a:t/>
            </a:r>
            <a:endParaRPr sz="200"/>
          </a:p>
          <a:p>
            <a:pPr indent="0" lvl="0" marL="0" rtl="0" algn="l">
              <a:lnSpc>
                <a:spcPct val="105000"/>
              </a:lnSpc>
              <a:spcBef>
                <a:spcPts val="1200"/>
              </a:spcBef>
              <a:spcAft>
                <a:spcPts val="1200"/>
              </a:spcAft>
              <a:buSzPts val="440"/>
              <a:buNone/>
            </a:pPr>
            <a:r>
              <a:t/>
            </a:r>
            <a:endParaRPr sz="200"/>
          </a:p>
        </p:txBody>
      </p:sp>
      <p:sp>
        <p:nvSpPr>
          <p:cNvPr id="188" name="Google Shape;188;p21"/>
          <p:cNvSpPr txBox="1"/>
          <p:nvPr/>
        </p:nvSpPr>
        <p:spPr>
          <a:xfrm>
            <a:off x="4875300" y="1244650"/>
            <a:ext cx="3905100" cy="3658800"/>
          </a:xfrm>
          <a:prstGeom prst="rect">
            <a:avLst/>
          </a:prstGeom>
          <a:noFill/>
          <a:ln>
            <a:noFill/>
          </a:ln>
        </p:spPr>
        <p:txBody>
          <a:bodyPr anchorCtr="0" anchor="t" bIns="91425" lIns="91425" spcFirstLastPara="1" rIns="91425" wrap="square" tIns="91425">
            <a:noAutofit/>
          </a:bodyPr>
          <a:lstStyle/>
          <a:p>
            <a:pPr indent="-333375" lvl="0" marL="457200" marR="0" rtl="0" algn="l">
              <a:lnSpc>
                <a:spcPct val="100000"/>
              </a:lnSpc>
              <a:spcBef>
                <a:spcPts val="0"/>
              </a:spcBef>
              <a:spcAft>
                <a:spcPts val="0"/>
              </a:spcAft>
              <a:buClr>
                <a:schemeClr val="lt1"/>
              </a:buClr>
              <a:buSzPts val="1650"/>
              <a:buFont typeface="Lato"/>
              <a:buChar char="-"/>
            </a:pPr>
            <a:r>
              <a:rPr b="0" i="0" lang="en" sz="1650" u="none" cap="none" strike="noStrike">
                <a:solidFill>
                  <a:schemeClr val="lt1"/>
                </a:solidFill>
                <a:latin typeface="Lato"/>
                <a:ea typeface="Lato"/>
                <a:cs typeface="Lato"/>
                <a:sym typeface="Lato"/>
              </a:rPr>
              <a:t>for each c in C_k:</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rPr b="0" i="0" lang="en" sz="1650" u="none" cap="none" strike="noStrike">
                <a:solidFill>
                  <a:schemeClr val="lt1"/>
                </a:solidFill>
                <a:latin typeface="Lato"/>
                <a:ea typeface="Lato"/>
                <a:cs typeface="Lato"/>
                <a:sym typeface="Lato"/>
              </a:rPr>
              <a:t>                      for each t in TID:</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rPr b="0" i="0" lang="en" sz="1650" u="none" cap="none" strike="noStrike">
                <a:solidFill>
                  <a:schemeClr val="lt1"/>
                </a:solidFill>
                <a:latin typeface="Lato"/>
                <a:ea typeface="Lato"/>
                <a:cs typeface="Lato"/>
                <a:sym typeface="Lato"/>
              </a:rPr>
              <a:t>             </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rPr b="0" i="0" lang="en" sz="1650" u="none" cap="none" strike="noStrike">
                <a:solidFill>
                  <a:schemeClr val="lt1"/>
                </a:solidFill>
                <a:latin typeface="Lato"/>
                <a:ea typeface="Lato"/>
                <a:cs typeface="Lato"/>
                <a:sym typeface="Lato"/>
              </a:rPr>
              <a:t>                                If ( c belongs to t ):</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rPr b="0" i="0" lang="en" sz="1650" u="none" cap="none" strike="noStrike">
                <a:solidFill>
                  <a:schemeClr val="lt1"/>
                </a:solidFill>
                <a:latin typeface="Lato"/>
                <a:ea typeface="Lato"/>
                <a:cs typeface="Lato"/>
                <a:sym typeface="Lato"/>
              </a:rPr>
              <a:t>                                          Count[c] += 1</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rPr b="0" i="0" lang="en" sz="1650" u="none" cap="none" strike="noStrike">
                <a:solidFill>
                  <a:schemeClr val="lt1"/>
                </a:solidFill>
                <a:latin typeface="Lato"/>
                <a:ea typeface="Lato"/>
                <a:cs typeface="Lato"/>
                <a:sym typeface="Lato"/>
              </a:rPr>
              <a:t>                      If ( Count[c] &gt;= min_sup ):</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rPr b="0" i="0" lang="en" sz="1650" u="none" cap="none" strike="noStrike">
                <a:solidFill>
                  <a:schemeClr val="lt1"/>
                </a:solidFill>
                <a:latin typeface="Lato"/>
                <a:ea typeface="Lato"/>
                <a:cs typeface="Lato"/>
                <a:sym typeface="Lato"/>
              </a:rPr>
              <a:t>                                  FIL_k += c</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rPr b="0" i="0" lang="en" sz="1650" u="none" cap="none" strike="noStrike">
                <a:solidFill>
                  <a:schemeClr val="lt1"/>
                </a:solidFill>
                <a:latin typeface="Lato"/>
                <a:ea typeface="Lato"/>
                <a:cs typeface="Lato"/>
                <a:sym typeface="Lato"/>
              </a:rPr>
              <a:t>             k += 1</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rPr b="0" i="0" lang="en" sz="1650" u="none" cap="none" strike="noStrike">
                <a:solidFill>
                  <a:schemeClr val="lt1"/>
                </a:solidFill>
                <a:latin typeface="Lato"/>
                <a:ea typeface="Lato"/>
                <a:cs typeface="Lato"/>
                <a:sym typeface="Lato"/>
              </a:rPr>
              <a:t> }</a:t>
            </a:r>
            <a:endParaRPr b="0" i="0" sz="165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          </a:t>
            </a:r>
            <a:endParaRPr b="0" i="0" sz="1400" u="none" cap="none" strike="noStrike">
              <a:solidFill>
                <a:schemeClr val="lt1"/>
              </a:solidFill>
              <a:latin typeface="Lato"/>
              <a:ea typeface="Lato"/>
              <a:cs typeface="Lato"/>
              <a:sym typeface="Lato"/>
            </a:endParaRPr>
          </a:p>
        </p:txBody>
      </p:sp>
      <p:cxnSp>
        <p:nvCxnSpPr>
          <p:cNvPr id="189" name="Google Shape;189;p21"/>
          <p:cNvCxnSpPr/>
          <p:nvPr/>
        </p:nvCxnSpPr>
        <p:spPr>
          <a:xfrm>
            <a:off x="4810650" y="1245550"/>
            <a:ext cx="12600" cy="365700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