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10287000" cx="18288000"/>
  <p:notesSz cx="6858000" cy="9144000"/>
  <p:embeddedFontLst>
    <p:embeddedFont>
      <p:font typeface="Arimo"/>
      <p:regular r:id="rId36"/>
      <p:bold r:id="rId37"/>
      <p:italic r:id="rId38"/>
      <p:boldItalic r:id="rId39"/>
    </p:embeddedFon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F690B9-9F95-462C-9445-9400F62132E8}">
  <a:tblStyle styleId="{4AF690B9-9F95-462C-9445-9400F62132E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rimo-bold.fntdata"/><Relationship Id="rId14" Type="http://schemas.openxmlformats.org/officeDocument/2006/relationships/slide" Target="slides/slide8.xml"/><Relationship Id="rId36" Type="http://schemas.openxmlformats.org/officeDocument/2006/relationships/font" Target="fonts/Arimo-regular.fntdata"/><Relationship Id="rId17" Type="http://schemas.openxmlformats.org/officeDocument/2006/relationships/slide" Target="slides/slide11.xml"/><Relationship Id="rId39" Type="http://schemas.openxmlformats.org/officeDocument/2006/relationships/font" Target="fonts/Arimo-boldItalic.fntdata"/><Relationship Id="rId16" Type="http://schemas.openxmlformats.org/officeDocument/2006/relationships/slide" Target="slides/slide10.xml"/><Relationship Id="rId38" Type="http://schemas.openxmlformats.org/officeDocument/2006/relationships/font" Target="fonts/Arim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24.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hyperlink" Target="https://www.researchgate.net/publication/221593120_QR_code_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hyperlink" Target="https://www.researchgate.net/publication/221593120_QR_code_secur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hyperlink" Target="https://www.researchgate.net/publication/221593120_QR_code_secur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hyperlink" Target="https://www.researchgate.net/publication/221593120_QR_code_securit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hyperlink" Target="https://www.researchgate.net/publication/221593120_QR_code_secur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en.wikipedia.org/wiki/Reed%E2%80%93Solomon_error_correction" TargetMode="External"/><Relationship Id="rId4" Type="http://schemas.openxmlformats.org/officeDocument/2006/relationships/hyperlink" Target="https://en.wikipedia.org/wiki/Finite_field" TargetMode="External"/><Relationship Id="rId5" Type="http://schemas.openxmlformats.org/officeDocument/2006/relationships/image" Target="../media/image17.jpg"/><Relationship Id="rId6" Type="http://schemas.openxmlformats.org/officeDocument/2006/relationships/image" Target="../media/image19.png"/><Relationship Id="rId7" Type="http://schemas.openxmlformats.org/officeDocument/2006/relationships/hyperlink" Target="https://en.wikipedia.org/wiki/QR_co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certificatestemplatesfree.com/certificate-authority-2297.html" TargetMode="External"/><Relationship Id="rId4" Type="http://schemas.openxmlformats.org/officeDocument/2006/relationships/hyperlink" Target="https://educationplusindia.blogspot.com/2020/02/digital-certificate.html" TargetMode="External"/><Relationship Id="rId10" Type="http://schemas.openxmlformats.org/officeDocument/2006/relationships/hyperlink" Target="https://iopscience.iop.org/article/10.1088/1742-6596/1187/5/052010" TargetMode="External"/><Relationship Id="rId9" Type="http://schemas.openxmlformats.org/officeDocument/2006/relationships/hyperlink" Target="https://www.geeksforgeeks.org/rsa-algorithm-cryptography/" TargetMode="External"/><Relationship Id="rId5" Type="http://schemas.openxmlformats.org/officeDocument/2006/relationships/hyperlink" Target="https://nsc-tay.blogspot.com/2016/07/understanding-of-acl.html" TargetMode="External"/><Relationship Id="rId6" Type="http://schemas.openxmlformats.org/officeDocument/2006/relationships/hyperlink" Target="https://www.geeksforgeeks.org/difference-between-symmetric-and-asymmetric-key-encryption/" TargetMode="External"/><Relationship Id="rId7" Type="http://schemas.openxmlformats.org/officeDocument/2006/relationships/hyperlink" Target="https://www.geeksforgeeks.org/difference-between-symmetric-and-asymmetric-key-encryption/" TargetMode="External"/><Relationship Id="rId8" Type="http://schemas.openxmlformats.org/officeDocument/2006/relationships/hyperlink" Target="https://www.geeksforgeeks.org/difference-between-symmetric-and-asymmetric-key-encryp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www.geeksforgeeks.org/rsa-algorithm-cryptograph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83" name="Shape 83"/>
        <p:cNvGrpSpPr/>
        <p:nvPr/>
      </p:nvGrpSpPr>
      <p:grpSpPr>
        <a:xfrm>
          <a:off x="0" y="0"/>
          <a:ext cx="0" cy="0"/>
          <a:chOff x="0" y="0"/>
          <a:chExt cx="0" cy="0"/>
        </a:xfrm>
      </p:grpSpPr>
      <p:grpSp>
        <p:nvGrpSpPr>
          <p:cNvPr id="84" name="Google Shape;84;p13"/>
          <p:cNvGrpSpPr/>
          <p:nvPr/>
        </p:nvGrpSpPr>
        <p:grpSpPr>
          <a:xfrm>
            <a:off x="7938476" y="1135856"/>
            <a:ext cx="9402231" cy="5209812"/>
            <a:chOff x="0" y="142875"/>
            <a:chExt cx="12536308" cy="6946416"/>
          </a:xfrm>
        </p:grpSpPr>
        <p:sp>
          <p:nvSpPr>
            <p:cNvPr id="85" name="Google Shape;85;p13"/>
            <p:cNvSpPr txBox="1"/>
            <p:nvPr/>
          </p:nvSpPr>
          <p:spPr>
            <a:xfrm>
              <a:off x="0" y="142875"/>
              <a:ext cx="12536308" cy="551285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000" u="none" cap="none" strike="noStrike">
                  <a:solidFill>
                    <a:srgbClr val="F7B4A7"/>
                  </a:solidFill>
                  <a:latin typeface="Arial"/>
                  <a:ea typeface="Arial"/>
                  <a:cs typeface="Arial"/>
                  <a:sym typeface="Arial"/>
                </a:rPr>
                <a:t>The Mobile payment based on public-key security technology</a:t>
              </a:r>
              <a:endParaRPr/>
            </a:p>
          </p:txBody>
        </p:sp>
        <p:sp>
          <p:nvSpPr>
            <p:cNvPr id="86" name="Google Shape;86;p13"/>
            <p:cNvSpPr txBox="1"/>
            <p:nvPr/>
          </p:nvSpPr>
          <p:spPr>
            <a:xfrm>
              <a:off x="0" y="6337663"/>
              <a:ext cx="12536308" cy="751628"/>
            </a:xfrm>
            <a:prstGeom prst="rect">
              <a:avLst/>
            </a:prstGeom>
            <a:noFill/>
            <a:ln>
              <a:noFill/>
            </a:ln>
          </p:spPr>
          <p:txBody>
            <a:bodyPr anchorCtr="0" anchor="t" bIns="0" lIns="0" spcFirstLastPara="1" rIns="0" wrap="square" tIns="0">
              <a:spAutoFit/>
            </a:bodyPr>
            <a:lstStyle/>
            <a:p>
              <a:pPr indent="0" lvl="0" marL="0" marR="0" rtl="0" algn="l">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87" name="Google Shape;87;p13"/>
          <p:cNvPicPr preferRelativeResize="0"/>
          <p:nvPr/>
        </p:nvPicPr>
        <p:blipFill rotWithShape="1">
          <a:blip r:embed="rId3">
            <a:alphaModFix/>
          </a:blip>
          <a:srcRect b="0" l="0" r="0" t="0"/>
          <a:stretch/>
        </p:blipFill>
        <p:spPr>
          <a:xfrm>
            <a:off x="1182834" y="-1921745"/>
            <a:ext cx="6755642" cy="4114800"/>
          </a:xfrm>
          <a:prstGeom prst="rect">
            <a:avLst/>
          </a:prstGeom>
          <a:noFill/>
          <a:ln>
            <a:noFill/>
          </a:ln>
        </p:spPr>
      </p:pic>
      <p:pic>
        <p:nvPicPr>
          <p:cNvPr id="88" name="Google Shape;88;p13"/>
          <p:cNvPicPr preferRelativeResize="0"/>
          <p:nvPr/>
        </p:nvPicPr>
        <p:blipFill rotWithShape="1">
          <a:blip r:embed="rId4">
            <a:alphaModFix/>
          </a:blip>
          <a:srcRect b="0" l="0" r="0" t="0"/>
          <a:stretch/>
        </p:blipFill>
        <p:spPr>
          <a:xfrm>
            <a:off x="6303834" y="1790711"/>
            <a:ext cx="1194327" cy="2586142"/>
          </a:xfrm>
          <a:prstGeom prst="rect">
            <a:avLst/>
          </a:prstGeom>
          <a:noFill/>
          <a:ln>
            <a:noFill/>
          </a:ln>
        </p:spPr>
      </p:pic>
      <p:pic>
        <p:nvPicPr>
          <p:cNvPr id="89" name="Google Shape;89;p13"/>
          <p:cNvPicPr preferRelativeResize="0"/>
          <p:nvPr/>
        </p:nvPicPr>
        <p:blipFill rotWithShape="1">
          <a:blip r:embed="rId5">
            <a:alphaModFix/>
          </a:blip>
          <a:srcRect b="0" l="0" r="0" t="0"/>
          <a:stretch/>
        </p:blipFill>
        <p:spPr>
          <a:xfrm flipH="1">
            <a:off x="2095190" y="2021154"/>
            <a:ext cx="5357753" cy="5591583"/>
          </a:xfrm>
          <a:prstGeom prst="rect">
            <a:avLst/>
          </a:prstGeom>
          <a:noFill/>
          <a:ln>
            <a:noFill/>
          </a:ln>
        </p:spPr>
      </p:pic>
      <p:pic>
        <p:nvPicPr>
          <p:cNvPr id="90" name="Google Shape;90;p13"/>
          <p:cNvPicPr preferRelativeResize="0"/>
          <p:nvPr/>
        </p:nvPicPr>
        <p:blipFill rotWithShape="1">
          <a:blip r:embed="rId6">
            <a:alphaModFix/>
          </a:blip>
          <a:srcRect b="0" l="0" r="0" t="0"/>
          <a:stretch/>
        </p:blipFill>
        <p:spPr>
          <a:xfrm>
            <a:off x="-947148" y="1264426"/>
            <a:ext cx="3144039" cy="2440918"/>
          </a:xfrm>
          <a:prstGeom prst="rect">
            <a:avLst/>
          </a:prstGeom>
          <a:noFill/>
          <a:ln>
            <a:noFill/>
          </a:ln>
        </p:spPr>
      </p:pic>
      <p:pic>
        <p:nvPicPr>
          <p:cNvPr id="91" name="Google Shape;91;p13"/>
          <p:cNvPicPr preferRelativeResize="0"/>
          <p:nvPr/>
        </p:nvPicPr>
        <p:blipFill rotWithShape="1">
          <a:blip r:embed="rId7">
            <a:alphaModFix/>
          </a:blip>
          <a:srcRect b="0" l="0" r="0" t="0"/>
          <a:stretch/>
        </p:blipFill>
        <p:spPr>
          <a:xfrm>
            <a:off x="624872" y="5005800"/>
            <a:ext cx="1894295" cy="4252500"/>
          </a:xfrm>
          <a:prstGeom prst="rect">
            <a:avLst/>
          </a:prstGeom>
          <a:noFill/>
          <a:ln>
            <a:noFill/>
          </a:ln>
        </p:spPr>
      </p:pic>
      <p:pic>
        <p:nvPicPr>
          <p:cNvPr id="92" name="Google Shape;92;p13"/>
          <p:cNvPicPr preferRelativeResize="0"/>
          <p:nvPr/>
        </p:nvPicPr>
        <p:blipFill rotWithShape="1">
          <a:blip r:embed="rId8">
            <a:alphaModFix/>
          </a:blip>
          <a:srcRect b="0" l="0" r="0" t="0"/>
          <a:stretch/>
        </p:blipFill>
        <p:spPr>
          <a:xfrm>
            <a:off x="4011803" y="7612736"/>
            <a:ext cx="3486358" cy="4114800"/>
          </a:xfrm>
          <a:prstGeom prst="rect">
            <a:avLst/>
          </a:prstGeom>
          <a:noFill/>
          <a:ln>
            <a:noFill/>
          </a:ln>
        </p:spPr>
      </p:pic>
      <p:sp>
        <p:nvSpPr>
          <p:cNvPr id="93" name="Google Shape;93;p13"/>
          <p:cNvSpPr txBox="1"/>
          <p:nvPr/>
        </p:nvSpPr>
        <p:spPr>
          <a:xfrm>
            <a:off x="12783676" y="9056031"/>
            <a:ext cx="9402300" cy="1228200"/>
          </a:xfrm>
          <a:prstGeom prst="rect">
            <a:avLst/>
          </a:prstGeom>
          <a:noFill/>
          <a:ln>
            <a:noFill/>
          </a:ln>
        </p:spPr>
        <p:txBody>
          <a:bodyPr anchorCtr="0" anchor="t" bIns="0" lIns="0" spcFirstLastPara="1" rIns="0" wrap="square" tIns="0">
            <a:spAutoFit/>
          </a:bodyPr>
          <a:lstStyle/>
          <a:p>
            <a:pPr indent="0" lvl="0" marL="0" marR="0" rtl="0" algn="l">
              <a:lnSpc>
                <a:spcPct val="139980"/>
              </a:lnSpc>
              <a:spcBef>
                <a:spcPts val="0"/>
              </a:spcBef>
              <a:spcAft>
                <a:spcPts val="0"/>
              </a:spcAft>
              <a:buNone/>
            </a:pPr>
            <a:r>
              <a:t/>
            </a:r>
            <a:endParaRPr/>
          </a:p>
          <a:p>
            <a:pPr indent="0" lvl="0" marL="0" marR="0" rtl="0" algn="l">
              <a:lnSpc>
                <a:spcPct val="140000"/>
              </a:lnSpc>
              <a:spcBef>
                <a:spcPts val="0"/>
              </a:spcBef>
              <a:spcAft>
                <a:spcPts val="0"/>
              </a:spcAft>
              <a:buNone/>
            </a:pPr>
            <a:r>
              <a:rPr b="0" i="0" lang="en-US" sz="3300" u="none" cap="none" strike="noStrike">
                <a:solidFill>
                  <a:srgbClr val="EEEFEE"/>
                </a:solidFill>
                <a:latin typeface="Arial"/>
                <a:ea typeface="Arial"/>
                <a:cs typeface="Arial"/>
                <a:sym typeface="Arial"/>
              </a:rPr>
              <a:t>Aditya Shah &amp; 202003045</a:t>
            </a:r>
            <a:endParaRPr/>
          </a:p>
          <a:p>
            <a:pPr indent="0" lvl="0" marL="0" marR="0" rtl="0" algn="l">
              <a:lnSpc>
                <a:spcPct val="14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48" name="Shape 148"/>
        <p:cNvGrpSpPr/>
        <p:nvPr/>
      </p:nvGrpSpPr>
      <p:grpSpPr>
        <a:xfrm>
          <a:off x="0" y="0"/>
          <a:ext cx="0" cy="0"/>
          <a:chOff x="0" y="0"/>
          <a:chExt cx="0" cy="0"/>
        </a:xfrm>
      </p:grpSpPr>
      <p:sp>
        <p:nvSpPr>
          <p:cNvPr id="149" name="Google Shape;149;p22"/>
          <p:cNvSpPr txBox="1"/>
          <p:nvPr/>
        </p:nvSpPr>
        <p:spPr>
          <a:xfrm>
            <a:off x="2910423" y="4274503"/>
            <a:ext cx="12467154"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DIGITAL SIGNATURES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3" name="Shape 153"/>
        <p:cNvGrpSpPr/>
        <p:nvPr/>
      </p:nvGrpSpPr>
      <p:grpSpPr>
        <a:xfrm>
          <a:off x="0" y="0"/>
          <a:ext cx="0" cy="0"/>
          <a:chOff x="0" y="0"/>
          <a:chExt cx="0" cy="0"/>
        </a:xfrm>
      </p:grpSpPr>
      <p:sp>
        <p:nvSpPr>
          <p:cNvPr id="154" name="Google Shape;154;p23"/>
          <p:cNvSpPr txBox="1"/>
          <p:nvPr/>
        </p:nvSpPr>
        <p:spPr>
          <a:xfrm>
            <a:off x="3712371" y="456202"/>
            <a:ext cx="10863257" cy="2447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FFFFFF"/>
                </a:solidFill>
                <a:latin typeface="Arial"/>
                <a:ea typeface="Arial"/>
                <a:cs typeface="Arial"/>
                <a:sym typeface="Arial"/>
              </a:rPr>
              <a:t>Introduction: </a:t>
            </a:r>
            <a:endParaRPr/>
          </a:p>
          <a:p>
            <a:pPr indent="0" lvl="0" marL="0" marR="0" rtl="0" algn="ctr">
              <a:lnSpc>
                <a:spcPct val="120000"/>
              </a:lnSpc>
              <a:spcBef>
                <a:spcPts val="0"/>
              </a:spcBef>
              <a:spcAft>
                <a:spcPts val="0"/>
              </a:spcAft>
              <a:buNone/>
            </a:pPr>
            <a:r>
              <a:rPr b="0" i="0" lang="en-US" sz="8000" u="none" cap="none" strike="noStrike">
                <a:solidFill>
                  <a:srgbClr val="FFFFFF"/>
                </a:solidFill>
                <a:latin typeface="Arial"/>
                <a:ea typeface="Arial"/>
                <a:cs typeface="Arial"/>
                <a:sym typeface="Arial"/>
              </a:rPr>
              <a:t>Digital Signatures</a:t>
            </a:r>
            <a:endParaRPr/>
          </a:p>
        </p:txBody>
      </p:sp>
      <p:sp>
        <p:nvSpPr>
          <p:cNvPr id="155" name="Google Shape;155;p23"/>
          <p:cNvSpPr txBox="1"/>
          <p:nvPr/>
        </p:nvSpPr>
        <p:spPr>
          <a:xfrm>
            <a:off x="1440404" y="4067027"/>
            <a:ext cx="15407191" cy="5269865"/>
          </a:xfrm>
          <a:prstGeom prst="rect">
            <a:avLst/>
          </a:prstGeom>
          <a:noFill/>
          <a:ln>
            <a:noFill/>
          </a:ln>
        </p:spPr>
        <p:txBody>
          <a:bodyPr anchorCtr="0" anchor="t" bIns="0" lIns="0" spcFirstLastPara="1" rIns="0" wrap="square" tIns="0">
            <a:spAutoFit/>
          </a:bodyPr>
          <a:lstStyle/>
          <a:p>
            <a:pPr indent="-345439" lvl="1" marL="690881" marR="0" rtl="0" algn="l">
              <a:lnSpc>
                <a:spcPct val="11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As the name suggests, Digital Signature is a mathematical technique which ensures non-repudiation, authenticity and integrity of data.</a:t>
            </a:r>
            <a:endParaRPr/>
          </a:p>
          <a:p>
            <a:pPr indent="0" lvl="0" marL="0" marR="0" rtl="0" algn="l">
              <a:lnSpc>
                <a:spcPct val="11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345439" lvl="1" marL="690881" marR="0" rtl="0" algn="l">
              <a:lnSpc>
                <a:spcPct val="11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Authenticity: data is transmitted by the intended sender</a:t>
            </a:r>
            <a:endParaRPr/>
          </a:p>
          <a:p>
            <a:pPr indent="0" lvl="0" marL="0" marR="0" rtl="0" algn="l">
              <a:lnSpc>
                <a:spcPct val="11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345439" lvl="1" marL="690881" marR="0" rtl="0" algn="l">
              <a:lnSpc>
                <a:spcPct val="11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Non-repudiation: receiver can show that the data was transmitted by the specific sender.</a:t>
            </a:r>
            <a:endParaRPr/>
          </a:p>
          <a:p>
            <a:pPr indent="0" lvl="0" marL="0" marR="0" rtl="0" algn="l">
              <a:lnSpc>
                <a:spcPct val="11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345439" lvl="1" marL="690881" marR="0" rtl="0" algn="l">
              <a:lnSpc>
                <a:spcPct val="11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Integrity: receiver can verify whether data was tampered while transmission or not.</a:t>
            </a:r>
            <a:endParaRPr/>
          </a:p>
          <a:p>
            <a:pPr indent="0" lvl="0" marL="0" marR="0" rtl="0" algn="l">
              <a:lnSpc>
                <a:spcPct val="11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10000"/>
              </a:lnSpc>
              <a:spcBef>
                <a:spcPts val="0"/>
              </a:spcBef>
              <a:spcAft>
                <a:spcPts val="0"/>
              </a:spcAft>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9" name="Shape 159"/>
        <p:cNvGrpSpPr/>
        <p:nvPr/>
      </p:nvGrpSpPr>
      <p:grpSpPr>
        <a:xfrm>
          <a:off x="0" y="0"/>
          <a:ext cx="0" cy="0"/>
          <a:chOff x="0" y="0"/>
          <a:chExt cx="0" cy="0"/>
        </a:xfrm>
      </p:grpSpPr>
      <p:sp>
        <p:nvSpPr>
          <p:cNvPr id="160" name="Google Shape;160;p24"/>
          <p:cNvSpPr txBox="1"/>
          <p:nvPr/>
        </p:nvSpPr>
        <p:spPr>
          <a:xfrm>
            <a:off x="1807964" y="857250"/>
            <a:ext cx="14672072"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Creating Digital Signature</a:t>
            </a:r>
            <a:endParaRPr/>
          </a:p>
        </p:txBody>
      </p:sp>
      <p:sp>
        <p:nvSpPr>
          <p:cNvPr id="161" name="Google Shape;161;p24"/>
          <p:cNvSpPr txBox="1"/>
          <p:nvPr/>
        </p:nvSpPr>
        <p:spPr>
          <a:xfrm>
            <a:off x="1807964" y="2846087"/>
            <a:ext cx="14672100" cy="7388400"/>
          </a:xfrm>
          <a:prstGeom prst="rect">
            <a:avLst/>
          </a:prstGeom>
          <a:noFill/>
          <a:ln>
            <a:noFill/>
          </a:ln>
        </p:spPr>
        <p:txBody>
          <a:bodyPr anchorCtr="0" anchor="t" bIns="0" lIns="0" spcFirstLastPara="1" rIns="0" wrap="square" tIns="0">
            <a:spAutoFit/>
          </a:bodyPr>
          <a:lstStyle/>
          <a:p>
            <a:pPr indent="0" lvl="0" marL="0" marR="0" rtl="0" algn="l">
              <a:lnSpc>
                <a:spcPct val="24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0" i="0" lang="en-US" sz="3200" u="none" cap="none" strike="noStrike">
                <a:solidFill>
                  <a:srgbClr val="FFFFFF"/>
                </a:solidFill>
                <a:latin typeface="Arial"/>
                <a:ea typeface="Arial"/>
                <a:cs typeface="Arial"/>
                <a:sym typeface="Arial"/>
              </a:rPr>
              <a:t> 1. </a:t>
            </a:r>
            <a:r>
              <a:rPr lang="en-US" sz="3200">
                <a:solidFill>
                  <a:srgbClr val="FFFFFF"/>
                </a:solidFill>
              </a:rPr>
              <a:t>I</a:t>
            </a:r>
            <a:r>
              <a:rPr b="0" i="0" lang="en-US" sz="3200" u="none" cap="none" strike="noStrike">
                <a:solidFill>
                  <a:srgbClr val="FFFFFF"/>
                </a:solidFill>
                <a:latin typeface="Arial"/>
                <a:ea typeface="Arial"/>
                <a:cs typeface="Arial"/>
                <a:sym typeface="Arial"/>
              </a:rPr>
              <a:t> can create digital signature by encrypting the HASH(message) with private key of the sender,(HASH(message)=apply hash function on message)</a:t>
            </a:r>
            <a:endParaRPr/>
          </a:p>
          <a:p>
            <a:pPr indent="0" lvl="0" marL="0" marR="0" rtl="0" algn="l">
              <a:lnSpc>
                <a:spcPct val="14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US" sz="3200" u="none" cap="none" strike="noStrike">
                <a:solidFill>
                  <a:srgbClr val="FFFFFF"/>
                </a:solidFill>
                <a:latin typeface="Arial"/>
                <a:ea typeface="Arial"/>
                <a:cs typeface="Arial"/>
                <a:sym typeface="Arial"/>
              </a:rPr>
              <a:t> 2. (message, digital signature) is transmitted.</a:t>
            </a:r>
            <a:endParaRPr/>
          </a:p>
          <a:p>
            <a:pPr indent="0" lvl="0" marL="0" marR="0" rtl="0" algn="l">
              <a:lnSpc>
                <a:spcPct val="14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US" sz="3200" u="none" cap="none" strike="noStrike">
                <a:solidFill>
                  <a:srgbClr val="FFFFFF"/>
                </a:solidFill>
                <a:latin typeface="Arial"/>
                <a:ea typeface="Arial"/>
                <a:cs typeface="Arial"/>
                <a:sym typeface="Arial"/>
              </a:rPr>
              <a:t> 3. Digital signature can be decrypted by the receiver  using the public key of sender.(This assures authenticity, as only sender has his private key so only sender can encrypt using his private key which can thus be decrypted by sender’s public key).</a:t>
            </a:r>
            <a:endParaRPr/>
          </a:p>
          <a:p>
            <a:pPr indent="0" lvl="0" marL="0" marR="0" rtl="0" algn="ctr">
              <a:lnSpc>
                <a:spcPct val="201250"/>
              </a:lnSpc>
              <a:spcBef>
                <a:spcPts val="0"/>
              </a:spcBef>
              <a:spcAft>
                <a:spcPts val="0"/>
              </a:spcAft>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65" name="Shape 165"/>
        <p:cNvGrpSpPr/>
        <p:nvPr/>
      </p:nvGrpSpPr>
      <p:grpSpPr>
        <a:xfrm>
          <a:off x="0" y="0"/>
          <a:ext cx="0" cy="0"/>
          <a:chOff x="0" y="0"/>
          <a:chExt cx="0" cy="0"/>
        </a:xfrm>
      </p:grpSpPr>
      <p:sp>
        <p:nvSpPr>
          <p:cNvPr id="166" name="Google Shape;166;p25"/>
          <p:cNvSpPr txBox="1"/>
          <p:nvPr/>
        </p:nvSpPr>
        <p:spPr>
          <a:xfrm>
            <a:off x="5160619" y="302609"/>
            <a:ext cx="6984682"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Continued...</a:t>
            </a:r>
            <a:endParaRPr/>
          </a:p>
        </p:txBody>
      </p:sp>
      <p:sp>
        <p:nvSpPr>
          <p:cNvPr id="167" name="Google Shape;167;p25"/>
          <p:cNvSpPr txBox="1"/>
          <p:nvPr/>
        </p:nvSpPr>
        <p:spPr>
          <a:xfrm>
            <a:off x="1533486" y="2683321"/>
            <a:ext cx="15221100" cy="6949800"/>
          </a:xfrm>
          <a:prstGeom prst="rect">
            <a:avLst/>
          </a:prstGeom>
          <a:noFill/>
          <a:ln>
            <a:noFill/>
          </a:ln>
        </p:spPr>
        <p:txBody>
          <a:bodyPr anchorCtr="0" anchor="t" bIns="0" lIns="0" spcFirstLastPara="1" rIns="0" wrap="square" tIns="0">
            <a:spAutoFit/>
          </a:bodyPr>
          <a:lstStyle/>
          <a:p>
            <a:pPr indent="0" lvl="0" marL="0" marR="0" rtl="0" algn="l">
              <a:lnSpc>
                <a:spcPct val="25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54"/>
              </a:lnSpc>
              <a:spcBef>
                <a:spcPts val="0"/>
              </a:spcBef>
              <a:spcAft>
                <a:spcPts val="0"/>
              </a:spcAft>
              <a:buNone/>
            </a:pPr>
            <a:r>
              <a:rPr b="0" i="0" lang="en-US" sz="3318" u="none" cap="none" strike="noStrike">
                <a:solidFill>
                  <a:srgbClr val="FFFFFF"/>
                </a:solidFill>
                <a:latin typeface="Arial"/>
                <a:ea typeface="Arial"/>
                <a:cs typeface="Arial"/>
                <a:sym typeface="Arial"/>
              </a:rPr>
              <a:t> 4. The receiver now has the HASH(message) by decrypting the signature.</a:t>
            </a:r>
            <a:endParaRPr/>
          </a:p>
          <a:p>
            <a:pPr indent="0" lvl="0" marL="0" marR="0" rtl="0" algn="l">
              <a:lnSpc>
                <a:spcPct val="140012"/>
              </a:lnSpc>
              <a:spcBef>
                <a:spcPts val="0"/>
              </a:spcBef>
              <a:spcAft>
                <a:spcPts val="0"/>
              </a:spcAft>
              <a:buNone/>
            </a:pPr>
            <a:r>
              <a:t/>
            </a:r>
            <a:endParaRPr b="0" i="0" sz="3318" u="none" cap="none" strike="noStrike">
              <a:solidFill>
                <a:srgbClr val="FFFFFF"/>
              </a:solidFill>
              <a:latin typeface="Arial"/>
              <a:ea typeface="Arial"/>
              <a:cs typeface="Arial"/>
              <a:sym typeface="Arial"/>
            </a:endParaRPr>
          </a:p>
          <a:p>
            <a:pPr indent="0" lvl="0" marL="0" marR="0" rtl="0" algn="l">
              <a:lnSpc>
                <a:spcPct val="140054"/>
              </a:lnSpc>
              <a:spcBef>
                <a:spcPts val="0"/>
              </a:spcBef>
              <a:spcAft>
                <a:spcPts val="0"/>
              </a:spcAft>
              <a:buNone/>
            </a:pPr>
            <a:r>
              <a:rPr b="0" i="0" lang="en-US" sz="3318" u="none" cap="none" strike="noStrike">
                <a:solidFill>
                  <a:srgbClr val="FFFFFF"/>
                </a:solidFill>
                <a:latin typeface="Arial"/>
                <a:ea typeface="Arial"/>
                <a:cs typeface="Arial"/>
                <a:sym typeface="Arial"/>
              </a:rPr>
              <a:t> 5. The receiver can compute the HASH(message) from data he received as      (message, digital signature) was sent.</a:t>
            </a:r>
            <a:endParaRPr/>
          </a:p>
          <a:p>
            <a:pPr indent="0" lvl="0" marL="0" marR="0" rtl="0" algn="l">
              <a:lnSpc>
                <a:spcPct val="140012"/>
              </a:lnSpc>
              <a:spcBef>
                <a:spcPts val="0"/>
              </a:spcBef>
              <a:spcAft>
                <a:spcPts val="0"/>
              </a:spcAft>
              <a:buNone/>
            </a:pPr>
            <a:r>
              <a:t/>
            </a:r>
            <a:endParaRPr b="0" i="0" sz="3318" u="none" cap="none" strike="noStrike">
              <a:solidFill>
                <a:srgbClr val="FFFFFF"/>
              </a:solidFill>
              <a:latin typeface="Arial"/>
              <a:ea typeface="Arial"/>
              <a:cs typeface="Arial"/>
              <a:sym typeface="Arial"/>
            </a:endParaRPr>
          </a:p>
          <a:p>
            <a:pPr indent="0" lvl="0" marL="0" marR="0" rtl="0" algn="l">
              <a:lnSpc>
                <a:spcPct val="140054"/>
              </a:lnSpc>
              <a:spcBef>
                <a:spcPts val="0"/>
              </a:spcBef>
              <a:spcAft>
                <a:spcPts val="0"/>
              </a:spcAft>
              <a:buNone/>
            </a:pPr>
            <a:r>
              <a:rPr b="0" i="0" lang="en-US" sz="3318" u="none" cap="none" strike="noStrike">
                <a:solidFill>
                  <a:srgbClr val="FFFFFF"/>
                </a:solidFill>
                <a:latin typeface="Arial"/>
                <a:ea typeface="Arial"/>
                <a:cs typeface="Arial"/>
                <a:sym typeface="Arial"/>
              </a:rPr>
              <a:t> 6. If The HASH(message) computed by receiver and the HASH(message) obtained by decrypting the digital signature, are same, then </a:t>
            </a:r>
            <a:r>
              <a:rPr lang="en-US" sz="3318">
                <a:solidFill>
                  <a:srgbClr val="FFFFFF"/>
                </a:solidFill>
              </a:rPr>
              <a:t>I</a:t>
            </a:r>
            <a:r>
              <a:rPr b="0" i="0" lang="en-US" sz="3318" u="none" cap="none" strike="noStrike">
                <a:solidFill>
                  <a:srgbClr val="FFFFFF"/>
                </a:solidFill>
                <a:latin typeface="Arial"/>
                <a:ea typeface="Arial"/>
                <a:cs typeface="Arial"/>
                <a:sym typeface="Arial"/>
              </a:rPr>
              <a:t> can say data was not tampered and thus provides data integrity.</a:t>
            </a:r>
            <a:endParaRPr/>
          </a:p>
          <a:p>
            <a:pPr indent="0" lvl="0" marL="0" marR="0" rtl="0" algn="ctr">
              <a:lnSpc>
                <a:spcPct val="201265"/>
              </a:lnSpc>
              <a:spcBef>
                <a:spcPts val="0"/>
              </a:spcBef>
              <a:spcAft>
                <a:spcPts val="0"/>
              </a:spcAft>
              <a:buNone/>
            </a:pPr>
            <a:r>
              <a:t/>
            </a:r>
            <a:endParaRPr b="0" i="0" sz="3318"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0" l="0" r="0" t="0"/>
          <a:stretch/>
        </p:blipFill>
        <p:spPr>
          <a:xfrm>
            <a:off x="1555632" y="2383657"/>
            <a:ext cx="14499651" cy="6667867"/>
          </a:xfrm>
          <a:prstGeom prst="rect">
            <a:avLst/>
          </a:prstGeom>
          <a:noFill/>
          <a:ln>
            <a:noFill/>
          </a:ln>
        </p:spPr>
      </p:pic>
      <p:sp>
        <p:nvSpPr>
          <p:cNvPr id="173" name="Google Shape;173;p26"/>
          <p:cNvSpPr txBox="1"/>
          <p:nvPr/>
        </p:nvSpPr>
        <p:spPr>
          <a:xfrm>
            <a:off x="1516205" y="9546823"/>
            <a:ext cx="14539079"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source: https://www.geeksforgeeks.org/digital-signatures-certificates/</a:t>
            </a:r>
            <a:endParaRPr/>
          </a:p>
        </p:txBody>
      </p:sp>
      <p:sp>
        <p:nvSpPr>
          <p:cNvPr id="174" name="Google Shape;174;p26"/>
          <p:cNvSpPr txBox="1"/>
          <p:nvPr/>
        </p:nvSpPr>
        <p:spPr>
          <a:xfrm>
            <a:off x="1555632" y="933450"/>
            <a:ext cx="14499651"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Working of digital Signature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p:nvPr/>
        </p:nvSpPr>
        <p:spPr>
          <a:xfrm>
            <a:off x="12398139" y="-343329"/>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180" name="Google Shape;180;p27"/>
          <p:cNvSpPr/>
          <p:nvPr/>
        </p:nvSpPr>
        <p:spPr>
          <a:xfrm>
            <a:off x="-178178" y="8486148"/>
            <a:ext cx="863349" cy="2038115"/>
          </a:xfrm>
          <a:custGeom>
            <a:rect b="b" l="l" r="r" t="t"/>
            <a:pathLst>
              <a:path extrusionOk="0" h="2442342" w="1034580">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a:ln>
            <a:noFill/>
          </a:ln>
        </p:spPr>
      </p:sp>
      <p:sp>
        <p:nvSpPr>
          <p:cNvPr id="181" name="Google Shape;181;p27"/>
          <p:cNvSpPr/>
          <p:nvPr/>
        </p:nvSpPr>
        <p:spPr>
          <a:xfrm>
            <a:off x="10468919" y="-333804"/>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182" name="Google Shape;182;p27"/>
          <p:cNvSpPr/>
          <p:nvPr/>
        </p:nvSpPr>
        <p:spPr>
          <a:xfrm>
            <a:off x="300685" y="9692920"/>
            <a:ext cx="8123398" cy="967946"/>
          </a:xfrm>
          <a:custGeom>
            <a:rect b="b" l="l" r="r" t="t"/>
            <a:pathLst>
              <a:path extrusionOk="0" h="1159923" w="9734541">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a:ln>
            <a:noFill/>
          </a:ln>
        </p:spPr>
      </p:sp>
      <p:sp>
        <p:nvSpPr>
          <p:cNvPr id="183" name="Google Shape;183;p27"/>
          <p:cNvSpPr/>
          <p:nvPr/>
        </p:nvSpPr>
        <p:spPr>
          <a:xfrm>
            <a:off x="17164177" y="568981"/>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184" name="Google Shape;184;p27"/>
          <p:cNvSpPr/>
          <p:nvPr/>
        </p:nvSpPr>
        <p:spPr>
          <a:xfrm>
            <a:off x="17777627" y="849970"/>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pic>
        <p:nvPicPr>
          <p:cNvPr id="185" name="Google Shape;185;p27"/>
          <p:cNvPicPr preferRelativeResize="0"/>
          <p:nvPr/>
        </p:nvPicPr>
        <p:blipFill rotWithShape="1">
          <a:blip r:embed="rId3">
            <a:alphaModFix/>
          </a:blip>
          <a:srcRect b="0" l="0" r="0" t="0"/>
          <a:stretch/>
        </p:blipFill>
        <p:spPr>
          <a:xfrm>
            <a:off x="2175010" y="128567"/>
            <a:ext cx="13937980" cy="9569359"/>
          </a:xfrm>
          <a:prstGeom prst="rect">
            <a:avLst/>
          </a:prstGeom>
          <a:noFill/>
          <a:ln>
            <a:noFill/>
          </a:ln>
        </p:spPr>
      </p:pic>
      <p:grpSp>
        <p:nvGrpSpPr>
          <p:cNvPr id="186" name="Google Shape;186;p27"/>
          <p:cNvGrpSpPr/>
          <p:nvPr/>
        </p:nvGrpSpPr>
        <p:grpSpPr>
          <a:xfrm>
            <a:off x="13635877" y="5955209"/>
            <a:ext cx="3086100" cy="3303091"/>
            <a:chOff x="0" y="-57150"/>
            <a:chExt cx="812800" cy="869950"/>
          </a:xfrm>
        </p:grpSpPr>
        <p:sp>
          <p:nvSpPr>
            <p:cNvPr id="187" name="Google Shape;187;p27"/>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FEFEFE"/>
            </a:solidFill>
            <a:ln>
              <a:noFill/>
            </a:ln>
          </p:spPr>
        </p:sp>
        <p:sp>
          <p:nvSpPr>
            <p:cNvPr id="188" name="Google Shape;188;p2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p:nvPr/>
        </p:nvSpPr>
        <p:spPr>
          <a:xfrm rot="10800000">
            <a:off x="-501081" y="-138414"/>
            <a:ext cx="863349" cy="2038115"/>
          </a:xfrm>
          <a:custGeom>
            <a:rect b="b" l="l" r="r" t="t"/>
            <a:pathLst>
              <a:path extrusionOk="0" h="2442342" w="1034580">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a:ln>
            <a:noFill/>
          </a:ln>
        </p:spPr>
      </p:sp>
      <p:sp>
        <p:nvSpPr>
          <p:cNvPr id="194" name="Google Shape;194;p28"/>
          <p:cNvSpPr/>
          <p:nvPr/>
        </p:nvSpPr>
        <p:spPr>
          <a:xfrm rot="10800000">
            <a:off x="17527" y="-622387"/>
            <a:ext cx="8123398" cy="967946"/>
          </a:xfrm>
          <a:custGeom>
            <a:rect b="b" l="l" r="r" t="t"/>
            <a:pathLst>
              <a:path extrusionOk="0" h="1159923" w="9734541">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a:ln>
            <a:noFill/>
          </a:ln>
        </p:spPr>
      </p:sp>
      <p:pic>
        <p:nvPicPr>
          <p:cNvPr id="195" name="Google Shape;195;p28"/>
          <p:cNvPicPr preferRelativeResize="0"/>
          <p:nvPr/>
        </p:nvPicPr>
        <p:blipFill rotWithShape="1">
          <a:blip r:embed="rId3">
            <a:alphaModFix/>
          </a:blip>
          <a:srcRect b="6355" l="0" r="0" t="72904"/>
          <a:stretch/>
        </p:blipFill>
        <p:spPr>
          <a:xfrm>
            <a:off x="6357699" y="7997330"/>
            <a:ext cx="10890115" cy="1695590"/>
          </a:xfrm>
          <a:prstGeom prst="rect">
            <a:avLst/>
          </a:prstGeom>
          <a:noFill/>
          <a:ln>
            <a:noFill/>
          </a:ln>
        </p:spPr>
      </p:pic>
      <p:grpSp>
        <p:nvGrpSpPr>
          <p:cNvPr id="196" name="Google Shape;196;p28"/>
          <p:cNvGrpSpPr/>
          <p:nvPr/>
        </p:nvGrpSpPr>
        <p:grpSpPr>
          <a:xfrm rot="5400000">
            <a:off x="12116215" y="4323619"/>
            <a:ext cx="8140598" cy="4820596"/>
            <a:chOff x="0" y="0"/>
            <a:chExt cx="10854130" cy="6427462"/>
          </a:xfrm>
        </p:grpSpPr>
        <p:sp>
          <p:nvSpPr>
            <p:cNvPr id="197" name="Google Shape;197;p28"/>
            <p:cNvSpPr/>
            <p:nvPr/>
          </p:nvSpPr>
          <p:spPr>
            <a:xfrm>
              <a:off x="2572292" y="0"/>
              <a:ext cx="5765118" cy="1639390"/>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198" name="Google Shape;198;p28"/>
            <p:cNvSpPr/>
            <p:nvPr/>
          </p:nvSpPr>
          <p:spPr>
            <a:xfrm>
              <a:off x="0" y="12700"/>
              <a:ext cx="10644404" cy="996978"/>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199" name="Google Shape;199;p28"/>
            <p:cNvSpPr/>
            <p:nvPr/>
          </p:nvSpPr>
          <p:spPr>
            <a:xfrm>
              <a:off x="8927010" y="1216415"/>
              <a:ext cx="1927120" cy="2005086"/>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200" name="Google Shape;200;p28"/>
            <p:cNvSpPr/>
            <p:nvPr/>
          </p:nvSpPr>
          <p:spPr>
            <a:xfrm>
              <a:off x="9744944" y="1591066"/>
              <a:ext cx="1109185" cy="4836396"/>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grpSp>
      <p:pic>
        <p:nvPicPr>
          <p:cNvPr id="201" name="Google Shape;201;p28"/>
          <p:cNvPicPr preferRelativeResize="0"/>
          <p:nvPr/>
        </p:nvPicPr>
        <p:blipFill rotWithShape="1">
          <a:blip r:embed="rId3">
            <a:alphaModFix/>
          </a:blip>
          <a:srcRect b="46328" l="0" r="75750" t="27420"/>
          <a:stretch/>
        </p:blipFill>
        <p:spPr>
          <a:xfrm>
            <a:off x="6865047" y="4535390"/>
            <a:ext cx="2640779" cy="2146373"/>
          </a:xfrm>
          <a:prstGeom prst="rect">
            <a:avLst/>
          </a:prstGeom>
          <a:noFill/>
          <a:ln>
            <a:noFill/>
          </a:ln>
        </p:spPr>
      </p:pic>
      <p:pic>
        <p:nvPicPr>
          <p:cNvPr id="202" name="Google Shape;202;p28"/>
          <p:cNvPicPr preferRelativeResize="0"/>
          <p:nvPr/>
        </p:nvPicPr>
        <p:blipFill rotWithShape="1">
          <a:blip r:embed="rId3">
            <a:alphaModFix/>
          </a:blip>
          <a:srcRect b="46328" l="60148" r="16574" t="27420"/>
          <a:stretch/>
        </p:blipFill>
        <p:spPr>
          <a:xfrm>
            <a:off x="14203679" y="4826795"/>
            <a:ext cx="2534781" cy="2146373"/>
          </a:xfrm>
          <a:prstGeom prst="rect">
            <a:avLst/>
          </a:prstGeom>
          <a:noFill/>
          <a:ln>
            <a:noFill/>
          </a:ln>
        </p:spPr>
      </p:pic>
      <p:sp>
        <p:nvSpPr>
          <p:cNvPr id="203" name="Google Shape;203;p28"/>
          <p:cNvSpPr txBox="1"/>
          <p:nvPr/>
        </p:nvSpPr>
        <p:spPr>
          <a:xfrm>
            <a:off x="1554536" y="890169"/>
            <a:ext cx="13172777" cy="2764409"/>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9200" u="none" cap="none" strike="noStrike">
                <a:solidFill>
                  <a:srgbClr val="CF5910"/>
                </a:solidFill>
                <a:latin typeface="Arial"/>
                <a:ea typeface="Arial"/>
                <a:cs typeface="Arial"/>
                <a:sym typeface="Arial"/>
              </a:rPr>
              <a:t>Certificate Authority</a:t>
            </a:r>
            <a:r>
              <a:rPr b="0" i="0" lang="en-US" sz="9200" u="none" cap="none" strike="noStrike">
                <a:solidFill>
                  <a:srgbClr val="FF7D2D"/>
                </a:solidFill>
                <a:latin typeface="Arial"/>
                <a:ea typeface="Arial"/>
                <a:cs typeface="Arial"/>
                <a:sym typeface="Arial"/>
              </a:rPr>
              <a:t> </a:t>
            </a:r>
            <a:endParaRPr/>
          </a:p>
          <a:p>
            <a:pPr indent="0" lvl="0" marL="0" marR="0" rtl="0" algn="l">
              <a:lnSpc>
                <a:spcPct val="119000"/>
              </a:lnSpc>
              <a:spcBef>
                <a:spcPts val="0"/>
              </a:spcBef>
              <a:spcAft>
                <a:spcPts val="0"/>
              </a:spcAft>
              <a:buNone/>
            </a:pPr>
            <a:r>
              <a:t/>
            </a:r>
            <a:endParaRPr b="0" i="0" sz="9200" u="none" cap="none" strike="noStrike">
              <a:solidFill>
                <a:srgbClr val="FF7D2D"/>
              </a:solidFill>
              <a:latin typeface="Arial"/>
              <a:ea typeface="Arial"/>
              <a:cs typeface="Arial"/>
              <a:sym typeface="Arial"/>
            </a:endParaRPr>
          </a:p>
        </p:txBody>
      </p:sp>
      <p:grpSp>
        <p:nvGrpSpPr>
          <p:cNvPr id="204" name="Google Shape;204;p28"/>
          <p:cNvGrpSpPr/>
          <p:nvPr/>
        </p:nvGrpSpPr>
        <p:grpSpPr>
          <a:xfrm>
            <a:off x="1554536" y="2271006"/>
            <a:ext cx="3086101" cy="7758256"/>
            <a:chOff x="0" y="-38100"/>
            <a:chExt cx="812800" cy="2043327"/>
          </a:xfrm>
        </p:grpSpPr>
        <p:sp>
          <p:nvSpPr>
            <p:cNvPr id="205" name="Google Shape;205;p28"/>
            <p:cNvSpPr/>
            <p:nvPr/>
          </p:nvSpPr>
          <p:spPr>
            <a:xfrm>
              <a:off x="0" y="0"/>
              <a:ext cx="674308" cy="2005227"/>
            </a:xfrm>
            <a:custGeom>
              <a:rect b="b" l="l" r="r" t="t"/>
              <a:pathLst>
                <a:path extrusionOk="0" h="2005227" w="674308">
                  <a:moveTo>
                    <a:pt x="0" y="0"/>
                  </a:moveTo>
                  <a:lnTo>
                    <a:pt x="674308" y="0"/>
                  </a:lnTo>
                  <a:lnTo>
                    <a:pt x="674308" y="2005227"/>
                  </a:lnTo>
                  <a:lnTo>
                    <a:pt x="0" y="2005227"/>
                  </a:lnTo>
                  <a:close/>
                </a:path>
              </a:pathLst>
            </a:custGeom>
            <a:solidFill>
              <a:srgbClr val="2B4B82"/>
            </a:solidFill>
            <a:ln>
              <a:noFill/>
            </a:ln>
          </p:spPr>
        </p:sp>
        <p:sp>
          <p:nvSpPr>
            <p:cNvPr id="206" name="Google Shape;206;p2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28"/>
          <p:cNvGrpSpPr/>
          <p:nvPr/>
        </p:nvGrpSpPr>
        <p:grpSpPr>
          <a:xfrm>
            <a:off x="1649786" y="2663618"/>
            <a:ext cx="4803162" cy="7089538"/>
            <a:chOff x="0" y="0"/>
            <a:chExt cx="6404216" cy="9452718"/>
          </a:xfrm>
        </p:grpSpPr>
        <p:pic>
          <p:nvPicPr>
            <p:cNvPr id="208" name="Google Shape;208;p28"/>
            <p:cNvPicPr preferRelativeResize="0"/>
            <p:nvPr/>
          </p:nvPicPr>
          <p:blipFill rotWithShape="1">
            <a:blip r:embed="rId4">
              <a:alphaModFix/>
            </a:blip>
            <a:srcRect b="0" l="0" r="0" t="0"/>
            <a:stretch/>
          </p:blipFill>
          <p:spPr>
            <a:xfrm>
              <a:off x="0" y="0"/>
              <a:ext cx="6404216" cy="9452718"/>
            </a:xfrm>
            <a:prstGeom prst="rect">
              <a:avLst/>
            </a:prstGeom>
            <a:noFill/>
            <a:ln>
              <a:noFill/>
            </a:ln>
          </p:spPr>
        </p:pic>
        <p:sp>
          <p:nvSpPr>
            <p:cNvPr id="209" name="Google Shape;209;p28"/>
            <p:cNvSpPr txBox="1"/>
            <p:nvPr/>
          </p:nvSpPr>
          <p:spPr>
            <a:xfrm>
              <a:off x="1030354" y="306040"/>
              <a:ext cx="2983705" cy="101683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266" u="none" cap="none" strike="noStrike">
                  <a:solidFill>
                    <a:srgbClr val="000000"/>
                  </a:solidFill>
                  <a:latin typeface="Arial"/>
                  <a:ea typeface="Arial"/>
                  <a:cs typeface="Arial"/>
                  <a:sym typeface="Arial"/>
                </a:rPr>
                <a:t>Generating key pairs</a:t>
              </a:r>
              <a:endParaRPr/>
            </a:p>
          </p:txBody>
        </p:sp>
        <p:sp>
          <p:nvSpPr>
            <p:cNvPr id="210" name="Google Shape;210;p28"/>
            <p:cNvSpPr txBox="1"/>
            <p:nvPr/>
          </p:nvSpPr>
          <p:spPr>
            <a:xfrm>
              <a:off x="1030354" y="2272573"/>
              <a:ext cx="2983705" cy="101683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266" u="none" cap="none" strike="noStrike">
                  <a:solidFill>
                    <a:srgbClr val="000000"/>
                  </a:solidFill>
                  <a:latin typeface="Arial"/>
                  <a:ea typeface="Arial"/>
                  <a:cs typeface="Arial"/>
                  <a:sym typeface="Arial"/>
                </a:rPr>
                <a:t>Issuing digital certificates</a:t>
              </a:r>
              <a:endParaRPr/>
            </a:p>
          </p:txBody>
        </p:sp>
        <p:sp>
          <p:nvSpPr>
            <p:cNvPr id="211" name="Google Shape;211;p28"/>
            <p:cNvSpPr txBox="1"/>
            <p:nvPr/>
          </p:nvSpPr>
          <p:spPr>
            <a:xfrm>
              <a:off x="1030354" y="4198894"/>
              <a:ext cx="2983705" cy="101683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266" u="none" cap="none" strike="noStrike">
                  <a:solidFill>
                    <a:srgbClr val="000000"/>
                  </a:solidFill>
                  <a:latin typeface="Arial"/>
                  <a:ea typeface="Arial"/>
                  <a:cs typeface="Arial"/>
                  <a:sym typeface="Arial"/>
                </a:rPr>
                <a:t>Publishing Certificates </a:t>
              </a:r>
              <a:endParaRPr/>
            </a:p>
          </p:txBody>
        </p:sp>
        <p:sp>
          <p:nvSpPr>
            <p:cNvPr id="212" name="Google Shape;212;p28"/>
            <p:cNvSpPr txBox="1"/>
            <p:nvPr/>
          </p:nvSpPr>
          <p:spPr>
            <a:xfrm>
              <a:off x="1030354" y="6107427"/>
              <a:ext cx="2983705" cy="101683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266" u="none" cap="none" strike="noStrike">
                  <a:solidFill>
                    <a:srgbClr val="000000"/>
                  </a:solidFill>
                  <a:latin typeface="Arial"/>
                  <a:ea typeface="Arial"/>
                  <a:cs typeface="Arial"/>
                  <a:sym typeface="Arial"/>
                </a:rPr>
                <a:t>Verifying Certificates</a:t>
              </a:r>
              <a:endParaRPr/>
            </a:p>
          </p:txBody>
        </p:sp>
        <p:sp>
          <p:nvSpPr>
            <p:cNvPr id="213" name="Google Shape;213;p28"/>
            <p:cNvSpPr txBox="1"/>
            <p:nvPr/>
          </p:nvSpPr>
          <p:spPr>
            <a:xfrm>
              <a:off x="1030354" y="8069684"/>
              <a:ext cx="2983705" cy="101683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266" u="none" cap="none" strike="noStrike">
                  <a:solidFill>
                    <a:srgbClr val="000000"/>
                  </a:solidFill>
                  <a:latin typeface="Arial"/>
                  <a:ea typeface="Arial"/>
                  <a:cs typeface="Arial"/>
                  <a:sym typeface="Arial"/>
                </a:rPr>
                <a:t>Revocation of Certificates</a:t>
              </a:r>
              <a:endParaRPr/>
            </a:p>
          </p:txBody>
        </p:sp>
      </p:grpSp>
      <p:pic>
        <p:nvPicPr>
          <p:cNvPr id="214" name="Google Shape;214;p28"/>
          <p:cNvPicPr preferRelativeResize="0"/>
          <p:nvPr/>
        </p:nvPicPr>
        <p:blipFill rotWithShape="1">
          <a:blip r:embed="rId5">
            <a:alphaModFix/>
          </a:blip>
          <a:srcRect b="0" l="0" r="0" t="0"/>
          <a:stretch/>
        </p:blipFill>
        <p:spPr>
          <a:xfrm>
            <a:off x="8216983" y="7816605"/>
            <a:ext cx="590374" cy="847795"/>
          </a:xfrm>
          <a:prstGeom prst="rect">
            <a:avLst/>
          </a:prstGeom>
          <a:noFill/>
          <a:ln>
            <a:noFill/>
          </a:ln>
        </p:spPr>
      </p:pic>
      <p:pic>
        <p:nvPicPr>
          <p:cNvPr id="215" name="Google Shape;215;p28"/>
          <p:cNvPicPr preferRelativeResize="0"/>
          <p:nvPr/>
        </p:nvPicPr>
        <p:blipFill rotWithShape="1">
          <a:blip r:embed="rId6">
            <a:alphaModFix/>
          </a:blip>
          <a:srcRect b="0" l="0" r="0" t="0"/>
          <a:stretch/>
        </p:blipFill>
        <p:spPr>
          <a:xfrm rot="-5400000">
            <a:off x="12751266" y="4878445"/>
            <a:ext cx="697350" cy="1460262"/>
          </a:xfrm>
          <a:prstGeom prst="rect">
            <a:avLst/>
          </a:prstGeom>
          <a:noFill/>
          <a:ln>
            <a:noFill/>
          </a:ln>
        </p:spPr>
      </p:pic>
      <p:grpSp>
        <p:nvGrpSpPr>
          <p:cNvPr id="216" name="Google Shape;216;p28"/>
          <p:cNvGrpSpPr/>
          <p:nvPr/>
        </p:nvGrpSpPr>
        <p:grpSpPr>
          <a:xfrm>
            <a:off x="9461351" y="5438155"/>
            <a:ext cx="3086101" cy="3230776"/>
            <a:chOff x="0" y="-38100"/>
            <a:chExt cx="812800" cy="850900"/>
          </a:xfrm>
        </p:grpSpPr>
        <p:sp>
          <p:nvSpPr>
            <p:cNvPr id="217" name="Google Shape;217;p28"/>
            <p:cNvSpPr/>
            <p:nvPr/>
          </p:nvSpPr>
          <p:spPr>
            <a:xfrm>
              <a:off x="0" y="0"/>
              <a:ext cx="797748" cy="13067"/>
            </a:xfrm>
            <a:custGeom>
              <a:rect b="b" l="l" r="r" t="t"/>
              <a:pathLst>
                <a:path extrusionOk="0" h="13067" w="797748">
                  <a:moveTo>
                    <a:pt x="0" y="0"/>
                  </a:moveTo>
                  <a:lnTo>
                    <a:pt x="797748" y="0"/>
                  </a:lnTo>
                  <a:lnTo>
                    <a:pt x="797748" y="13067"/>
                  </a:lnTo>
                  <a:lnTo>
                    <a:pt x="0" y="13067"/>
                  </a:lnTo>
                  <a:close/>
                </a:path>
              </a:pathLst>
            </a:custGeom>
            <a:solidFill>
              <a:srgbClr val="000000"/>
            </a:solidFill>
            <a:ln cap="flat" cmpd="sng" w="38100">
              <a:solidFill>
                <a:srgbClr val="000000"/>
              </a:solidFill>
              <a:prstDash val="solid"/>
              <a:round/>
              <a:headEnd len="sm" w="sm" type="none"/>
              <a:tailEnd len="sm" w="sm" type="none"/>
            </a:ln>
          </p:spPr>
        </p:sp>
        <p:sp>
          <p:nvSpPr>
            <p:cNvPr id="218" name="Google Shape;218;p2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28"/>
          <p:cNvGrpSpPr/>
          <p:nvPr/>
        </p:nvGrpSpPr>
        <p:grpSpPr>
          <a:xfrm rot="5400000">
            <a:off x="5257871" y="6406924"/>
            <a:ext cx="3086101" cy="3230748"/>
            <a:chOff x="0" y="-38100"/>
            <a:chExt cx="812800" cy="850900"/>
          </a:xfrm>
        </p:grpSpPr>
        <p:sp>
          <p:nvSpPr>
            <p:cNvPr id="220" name="Google Shape;220;p28"/>
            <p:cNvSpPr/>
            <p:nvPr/>
          </p:nvSpPr>
          <p:spPr>
            <a:xfrm>
              <a:off x="0" y="0"/>
              <a:ext cx="399824" cy="14394"/>
            </a:xfrm>
            <a:custGeom>
              <a:rect b="b" l="l" r="r" t="t"/>
              <a:pathLst>
                <a:path extrusionOk="0" h="14394" w="399824">
                  <a:moveTo>
                    <a:pt x="0" y="0"/>
                  </a:moveTo>
                  <a:lnTo>
                    <a:pt x="399824" y="0"/>
                  </a:lnTo>
                  <a:lnTo>
                    <a:pt x="399824" y="14394"/>
                  </a:lnTo>
                  <a:lnTo>
                    <a:pt x="0" y="14394"/>
                  </a:lnTo>
                  <a:close/>
                </a:path>
              </a:pathLst>
            </a:custGeom>
            <a:solidFill>
              <a:srgbClr val="000000"/>
            </a:solidFill>
            <a:ln cap="flat" cmpd="sng" w="38100">
              <a:solidFill>
                <a:srgbClr val="000000"/>
              </a:solidFill>
              <a:prstDash val="solid"/>
              <a:round/>
              <a:headEnd len="sm" w="sm" type="none"/>
              <a:tailEnd len="sm" w="sm" type="none"/>
            </a:ln>
          </p:spPr>
        </p:sp>
        <p:sp>
          <p:nvSpPr>
            <p:cNvPr id="221" name="Google Shape;221;p2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28"/>
          <p:cNvSpPr txBox="1"/>
          <p:nvPr/>
        </p:nvSpPr>
        <p:spPr>
          <a:xfrm>
            <a:off x="7125491" y="2928205"/>
            <a:ext cx="8269990" cy="16071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100" u="none" cap="none" strike="noStrike">
                <a:solidFill>
                  <a:srgbClr val="000000"/>
                </a:solidFill>
                <a:latin typeface="Arial"/>
                <a:ea typeface="Arial"/>
                <a:cs typeface="Arial"/>
                <a:sym typeface="Arial"/>
              </a:rPr>
              <a:t>CA issues a certificate to a client and assists other users in verifying the certificate.</a:t>
            </a:r>
            <a:endParaRPr/>
          </a:p>
        </p:txBody>
      </p:sp>
      <p:sp>
        <p:nvSpPr>
          <p:cNvPr id="223" name="Google Shape;223;p28"/>
          <p:cNvSpPr txBox="1"/>
          <p:nvPr/>
        </p:nvSpPr>
        <p:spPr>
          <a:xfrm>
            <a:off x="8475768" y="6957277"/>
            <a:ext cx="663178" cy="7359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Creates</a:t>
            </a:r>
            <a:endParaRPr/>
          </a:p>
          <a:p>
            <a:pPr indent="0" lvl="0" marL="0" marR="0" rtl="0" algn="l">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and</a:t>
            </a:r>
            <a:endParaRPr/>
          </a:p>
          <a:p>
            <a:pPr indent="0" lvl="0" marL="0" marR="0" rtl="0" algn="l">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signs</a:t>
            </a:r>
            <a:endParaRPr/>
          </a:p>
        </p:txBody>
      </p:sp>
      <p:sp>
        <p:nvSpPr>
          <p:cNvPr id="224" name="Google Shape;224;p28"/>
          <p:cNvSpPr txBox="1"/>
          <p:nvPr/>
        </p:nvSpPr>
        <p:spPr>
          <a:xfrm>
            <a:off x="10251966" y="4885055"/>
            <a:ext cx="2847975" cy="4883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checks that the person that owns</a:t>
            </a:r>
            <a:endParaRPr/>
          </a:p>
          <a:p>
            <a:pPr indent="0" lvl="0" marL="0" marR="0" rtl="0" algn="l">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private key is Inovia-Team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9"/>
          <p:cNvGrpSpPr/>
          <p:nvPr/>
        </p:nvGrpSpPr>
        <p:grpSpPr>
          <a:xfrm>
            <a:off x="685171" y="2518957"/>
            <a:ext cx="19451335" cy="3668073"/>
            <a:chOff x="0" y="-38100"/>
            <a:chExt cx="5122985" cy="966077"/>
          </a:xfrm>
        </p:grpSpPr>
        <p:sp>
          <p:nvSpPr>
            <p:cNvPr id="230" name="Google Shape;230;p29"/>
            <p:cNvSpPr/>
            <p:nvPr/>
          </p:nvSpPr>
          <p:spPr>
            <a:xfrm>
              <a:off x="0" y="0"/>
              <a:ext cx="5122985" cy="927977"/>
            </a:xfrm>
            <a:custGeom>
              <a:rect b="b" l="l" r="r" t="t"/>
              <a:pathLst>
                <a:path extrusionOk="0" h="927977" w="5122985">
                  <a:moveTo>
                    <a:pt x="0" y="0"/>
                  </a:moveTo>
                  <a:lnTo>
                    <a:pt x="5122985" y="0"/>
                  </a:lnTo>
                  <a:lnTo>
                    <a:pt x="5122985" y="927977"/>
                  </a:lnTo>
                  <a:lnTo>
                    <a:pt x="0" y="927977"/>
                  </a:lnTo>
                  <a:close/>
                </a:path>
              </a:pathLst>
            </a:custGeom>
            <a:solidFill>
              <a:srgbClr val="2B4B82"/>
            </a:solidFill>
            <a:ln>
              <a:noFill/>
            </a:ln>
          </p:spPr>
        </p:sp>
        <p:sp>
          <p:nvSpPr>
            <p:cNvPr id="231" name="Google Shape;231;p2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29"/>
          <p:cNvGrpSpPr/>
          <p:nvPr/>
        </p:nvGrpSpPr>
        <p:grpSpPr>
          <a:xfrm>
            <a:off x="685171" y="6304253"/>
            <a:ext cx="21327522" cy="3347734"/>
            <a:chOff x="0" y="-38100"/>
            <a:chExt cx="5617125" cy="881708"/>
          </a:xfrm>
        </p:grpSpPr>
        <p:sp>
          <p:nvSpPr>
            <p:cNvPr id="233" name="Google Shape;233;p29"/>
            <p:cNvSpPr/>
            <p:nvPr/>
          </p:nvSpPr>
          <p:spPr>
            <a:xfrm>
              <a:off x="0" y="0"/>
              <a:ext cx="5617125" cy="843608"/>
            </a:xfrm>
            <a:custGeom>
              <a:rect b="b" l="l" r="r" t="t"/>
              <a:pathLst>
                <a:path extrusionOk="0" h="843608" w="5617125">
                  <a:moveTo>
                    <a:pt x="0" y="0"/>
                  </a:moveTo>
                  <a:lnTo>
                    <a:pt x="5617125" y="0"/>
                  </a:lnTo>
                  <a:lnTo>
                    <a:pt x="5617125" y="843608"/>
                  </a:lnTo>
                  <a:lnTo>
                    <a:pt x="0" y="843608"/>
                  </a:lnTo>
                  <a:close/>
                </a:path>
              </a:pathLst>
            </a:custGeom>
            <a:solidFill>
              <a:srgbClr val="2B4B82"/>
            </a:solidFill>
            <a:ln>
              <a:noFill/>
            </a:ln>
          </p:spPr>
        </p:sp>
        <p:sp>
          <p:nvSpPr>
            <p:cNvPr id="234" name="Google Shape;234;p2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35" name="Google Shape;235;p29"/>
          <p:cNvPicPr preferRelativeResize="0"/>
          <p:nvPr/>
        </p:nvPicPr>
        <p:blipFill rotWithShape="1">
          <a:blip r:embed="rId3">
            <a:alphaModFix/>
          </a:blip>
          <a:srcRect b="0" l="1606" r="586" t="0"/>
          <a:stretch/>
        </p:blipFill>
        <p:spPr>
          <a:xfrm>
            <a:off x="6061230" y="3166551"/>
            <a:ext cx="11825617" cy="5745261"/>
          </a:xfrm>
          <a:prstGeom prst="rect">
            <a:avLst/>
          </a:prstGeom>
          <a:noFill/>
          <a:ln>
            <a:noFill/>
          </a:ln>
        </p:spPr>
      </p:pic>
      <p:sp>
        <p:nvSpPr>
          <p:cNvPr id="236" name="Google Shape;236;p29"/>
          <p:cNvSpPr/>
          <p:nvPr/>
        </p:nvSpPr>
        <p:spPr>
          <a:xfrm>
            <a:off x="12504703" y="-395272"/>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237" name="Google Shape;237;p29"/>
          <p:cNvSpPr/>
          <p:nvPr/>
        </p:nvSpPr>
        <p:spPr>
          <a:xfrm>
            <a:off x="-2366842" y="9909162"/>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238" name="Google Shape;238;p29"/>
          <p:cNvSpPr/>
          <p:nvPr/>
        </p:nvSpPr>
        <p:spPr>
          <a:xfrm>
            <a:off x="10575484" y="-385747"/>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39" name="Google Shape;239;p29"/>
          <p:cNvSpPr/>
          <p:nvPr/>
        </p:nvSpPr>
        <p:spPr>
          <a:xfrm rot="5400000">
            <a:off x="-3991651" y="804310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40" name="Google Shape;240;p29"/>
          <p:cNvSpPr/>
          <p:nvPr/>
        </p:nvSpPr>
        <p:spPr>
          <a:xfrm>
            <a:off x="17270741" y="517039"/>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pic>
        <p:nvPicPr>
          <p:cNvPr id="241" name="Google Shape;241;p29"/>
          <p:cNvPicPr preferRelativeResize="0"/>
          <p:nvPr/>
        </p:nvPicPr>
        <p:blipFill rotWithShape="1">
          <a:blip r:embed="rId4">
            <a:alphaModFix/>
          </a:blip>
          <a:srcRect b="0" l="0" r="0" t="0"/>
          <a:stretch/>
        </p:blipFill>
        <p:spPr>
          <a:xfrm>
            <a:off x="872177" y="3166551"/>
            <a:ext cx="195680" cy="195680"/>
          </a:xfrm>
          <a:prstGeom prst="rect">
            <a:avLst/>
          </a:prstGeom>
          <a:noFill/>
          <a:ln>
            <a:noFill/>
          </a:ln>
        </p:spPr>
      </p:pic>
      <p:pic>
        <p:nvPicPr>
          <p:cNvPr id="242" name="Google Shape;242;p29"/>
          <p:cNvPicPr preferRelativeResize="0"/>
          <p:nvPr/>
        </p:nvPicPr>
        <p:blipFill rotWithShape="1">
          <a:blip r:embed="rId4">
            <a:alphaModFix/>
          </a:blip>
          <a:srcRect b="0" l="0" r="0" t="0"/>
          <a:stretch/>
        </p:blipFill>
        <p:spPr>
          <a:xfrm>
            <a:off x="872177" y="6850737"/>
            <a:ext cx="195680" cy="195680"/>
          </a:xfrm>
          <a:prstGeom prst="rect">
            <a:avLst/>
          </a:prstGeom>
          <a:noFill/>
          <a:ln>
            <a:noFill/>
          </a:ln>
        </p:spPr>
      </p:pic>
      <p:sp>
        <p:nvSpPr>
          <p:cNvPr id="243" name="Google Shape;243;p29"/>
          <p:cNvSpPr txBox="1"/>
          <p:nvPr/>
        </p:nvSpPr>
        <p:spPr>
          <a:xfrm>
            <a:off x="685171" y="825923"/>
            <a:ext cx="13172777" cy="1383284"/>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9200" u="none" cap="none" strike="noStrike">
                <a:solidFill>
                  <a:srgbClr val="CF5910"/>
                </a:solidFill>
                <a:latin typeface="Arial"/>
                <a:ea typeface="Arial"/>
                <a:cs typeface="Arial"/>
                <a:sym typeface="Arial"/>
              </a:rPr>
              <a:t>Firewall</a:t>
            </a:r>
            <a:endParaRPr/>
          </a:p>
        </p:txBody>
      </p:sp>
      <p:sp>
        <p:nvSpPr>
          <p:cNvPr id="244" name="Google Shape;244;p29"/>
          <p:cNvSpPr txBox="1"/>
          <p:nvPr/>
        </p:nvSpPr>
        <p:spPr>
          <a:xfrm>
            <a:off x="1209526" y="2971385"/>
            <a:ext cx="5376059" cy="6267865"/>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A firewall permits access</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to the outside world while defending a local system </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or network against</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network-based security </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risks.</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 </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As it is challenging to </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provide every device </a:t>
            </a:r>
            <a:endParaRPr/>
          </a:p>
          <a:p>
            <a:pPr indent="0" lvl="0" marL="0" marR="0" rtl="0" algn="l">
              <a:lnSpc>
                <a:spcPct val="140026"/>
              </a:lnSpc>
              <a:spcBef>
                <a:spcPts val="0"/>
              </a:spcBef>
              <a:spcAft>
                <a:spcPts val="0"/>
              </a:spcAft>
              <a:buNone/>
            </a:pPr>
            <a:r>
              <a:rPr b="0" i="0" lang="en-US" sz="2983" u="none" cap="none" strike="noStrike">
                <a:solidFill>
                  <a:srgbClr val="FEFEFE"/>
                </a:solidFill>
                <a:latin typeface="Arial"/>
                <a:ea typeface="Arial"/>
                <a:cs typeface="Arial"/>
                <a:sym typeface="Arial"/>
              </a:rPr>
              <a:t>with robust security capabilities, firewalls are often necessary.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nvSpPr>
        <p:spPr>
          <a:xfrm>
            <a:off x="2402975" y="3060003"/>
            <a:ext cx="13732429" cy="160464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DB5300"/>
                </a:solidFill>
                <a:latin typeface="Arimo"/>
                <a:ea typeface="Arimo"/>
                <a:cs typeface="Arimo"/>
                <a:sym typeface="Arimo"/>
              </a:rPr>
              <a:t>Security Mechanism </a:t>
            </a:r>
            <a:endParaRPr/>
          </a:p>
        </p:txBody>
      </p:sp>
      <p:sp>
        <p:nvSpPr>
          <p:cNvPr id="250" name="Google Shape;250;p30"/>
          <p:cNvSpPr txBox="1"/>
          <p:nvPr/>
        </p:nvSpPr>
        <p:spPr>
          <a:xfrm>
            <a:off x="2993415" y="4238564"/>
            <a:ext cx="12301170" cy="1930378"/>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US" sz="11000" u="none" cap="none" strike="noStrike">
                <a:solidFill>
                  <a:srgbClr val="0049AB"/>
                </a:solidFill>
                <a:latin typeface="Arimo"/>
                <a:ea typeface="Arimo"/>
                <a:cs typeface="Arimo"/>
                <a:sym typeface="Arimo"/>
              </a:rPr>
              <a:t>Of QR Code</a:t>
            </a:r>
            <a:endParaRPr/>
          </a:p>
        </p:txBody>
      </p:sp>
      <p:sp>
        <p:nvSpPr>
          <p:cNvPr id="251" name="Google Shape;251;p30"/>
          <p:cNvSpPr txBox="1"/>
          <p:nvPr/>
        </p:nvSpPr>
        <p:spPr>
          <a:xfrm>
            <a:off x="1820162" y="6570711"/>
            <a:ext cx="15625032" cy="4317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500" u="none" cap="none" strike="noStrike">
                <a:solidFill>
                  <a:srgbClr val="000000"/>
                </a:solidFill>
                <a:latin typeface="Montserrat"/>
                <a:ea typeface="Montserrat"/>
                <a:cs typeface="Montserrat"/>
                <a:sym typeface="Montserrat"/>
              </a:rPr>
              <a:t>APPLICATION OF PUBLIC-KEY TECHNOLOGY IN BUSINESS MODE </a:t>
            </a:r>
            <a:endParaRPr/>
          </a:p>
        </p:txBody>
      </p:sp>
      <p:sp>
        <p:nvSpPr>
          <p:cNvPr id="252" name="Google Shape;252;p30"/>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253" name="Google Shape;253;p30"/>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54" name="Google Shape;254;p30"/>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255" name="Google Shape;255;p30"/>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256" name="Google Shape;256;p30"/>
          <p:cNvSpPr/>
          <p:nvPr/>
        </p:nvSpPr>
        <p:spPr>
          <a:xfrm>
            <a:off x="-178178" y="7311403"/>
            <a:ext cx="1230735" cy="3193810"/>
          </a:xfrm>
          <a:custGeom>
            <a:rect b="b" l="l" r="r" t="t"/>
            <a:pathLst>
              <a:path extrusionOk="0" h="3827250" w="1474831">
                <a:moveTo>
                  <a:pt x="0" y="0"/>
                </a:moveTo>
                <a:lnTo>
                  <a:pt x="0" y="3827250"/>
                </a:lnTo>
                <a:lnTo>
                  <a:pt x="1474831" y="3827250"/>
                </a:lnTo>
                <a:lnTo>
                  <a:pt x="1474831" y="0"/>
                </a:lnTo>
                <a:lnTo>
                  <a:pt x="0" y="0"/>
                </a:lnTo>
                <a:close/>
                <a:moveTo>
                  <a:pt x="1413871" y="3766290"/>
                </a:moveTo>
                <a:lnTo>
                  <a:pt x="59690" y="3766290"/>
                </a:lnTo>
                <a:lnTo>
                  <a:pt x="59690" y="59690"/>
                </a:lnTo>
                <a:lnTo>
                  <a:pt x="1413871" y="59690"/>
                </a:lnTo>
                <a:lnTo>
                  <a:pt x="1413871" y="3766290"/>
                </a:lnTo>
                <a:close/>
              </a:path>
            </a:pathLst>
          </a:custGeom>
          <a:solidFill>
            <a:srgbClr val="006DFF"/>
          </a:solidFill>
          <a:ln>
            <a:noFill/>
          </a:ln>
        </p:spPr>
      </p:sp>
      <p:sp>
        <p:nvSpPr>
          <p:cNvPr id="257" name="Google Shape;257;p30"/>
          <p:cNvSpPr/>
          <p:nvPr/>
        </p:nvSpPr>
        <p:spPr>
          <a:xfrm>
            <a:off x="1820162" y="8979530"/>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258" name="Google Shape;258;p30"/>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sp>
        <p:nvSpPr>
          <p:cNvPr id="259" name="Google Shape;259;p30"/>
          <p:cNvSpPr/>
          <p:nvPr/>
        </p:nvSpPr>
        <p:spPr>
          <a:xfrm>
            <a:off x="-558753" y="5612866"/>
            <a:ext cx="2012855" cy="2404639"/>
          </a:xfrm>
          <a:custGeom>
            <a:rect b="b" l="l" r="r" t="t"/>
            <a:pathLst>
              <a:path extrusionOk="0" h="2881560" w="2412072">
                <a:moveTo>
                  <a:pt x="0" y="0"/>
                </a:moveTo>
                <a:lnTo>
                  <a:pt x="0" y="2881560"/>
                </a:lnTo>
                <a:lnTo>
                  <a:pt x="2412072" y="2881560"/>
                </a:lnTo>
                <a:lnTo>
                  <a:pt x="2412072" y="0"/>
                </a:lnTo>
                <a:lnTo>
                  <a:pt x="0" y="0"/>
                </a:lnTo>
                <a:close/>
                <a:moveTo>
                  <a:pt x="2351112" y="2820600"/>
                </a:moveTo>
                <a:lnTo>
                  <a:pt x="59690" y="2820600"/>
                </a:lnTo>
                <a:lnTo>
                  <a:pt x="59690" y="59690"/>
                </a:lnTo>
                <a:lnTo>
                  <a:pt x="2351112" y="59690"/>
                </a:lnTo>
                <a:lnTo>
                  <a:pt x="2351112" y="2820600"/>
                </a:lnTo>
                <a:close/>
              </a:path>
            </a:pathLst>
          </a:custGeom>
          <a:solidFill>
            <a:srgbClr val="FF7D2D"/>
          </a:solid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p:nvPr/>
        </p:nvSpPr>
        <p:spPr>
          <a:xfrm>
            <a:off x="12398139" y="-343329"/>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265" name="Google Shape;265;p31"/>
          <p:cNvSpPr/>
          <p:nvPr/>
        </p:nvSpPr>
        <p:spPr>
          <a:xfrm>
            <a:off x="-178178" y="9555754"/>
            <a:ext cx="4323839" cy="968509"/>
          </a:xfrm>
          <a:custGeom>
            <a:rect b="b" l="l" r="r" t="t"/>
            <a:pathLst>
              <a:path extrusionOk="0" h="1160597" w="5181401">
                <a:moveTo>
                  <a:pt x="0" y="0"/>
                </a:moveTo>
                <a:lnTo>
                  <a:pt x="0" y="1160597"/>
                </a:lnTo>
                <a:lnTo>
                  <a:pt x="5181401" y="1160597"/>
                </a:lnTo>
                <a:lnTo>
                  <a:pt x="5181401" y="0"/>
                </a:lnTo>
                <a:lnTo>
                  <a:pt x="0" y="0"/>
                </a:lnTo>
                <a:close/>
                <a:moveTo>
                  <a:pt x="5120441" y="1099637"/>
                </a:moveTo>
                <a:lnTo>
                  <a:pt x="59690" y="1099637"/>
                </a:lnTo>
                <a:lnTo>
                  <a:pt x="59690" y="59690"/>
                </a:lnTo>
                <a:lnTo>
                  <a:pt x="5120441" y="59690"/>
                </a:lnTo>
                <a:lnTo>
                  <a:pt x="5120441" y="1099637"/>
                </a:lnTo>
                <a:close/>
              </a:path>
            </a:pathLst>
          </a:custGeom>
          <a:solidFill>
            <a:srgbClr val="006DFF"/>
          </a:solidFill>
          <a:ln>
            <a:noFill/>
          </a:ln>
        </p:spPr>
      </p:sp>
      <p:sp>
        <p:nvSpPr>
          <p:cNvPr id="266" name="Google Shape;266;p31"/>
          <p:cNvSpPr/>
          <p:nvPr/>
        </p:nvSpPr>
        <p:spPr>
          <a:xfrm>
            <a:off x="10468919" y="-333804"/>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67" name="Google Shape;267;p31"/>
          <p:cNvSpPr/>
          <p:nvPr/>
        </p:nvSpPr>
        <p:spPr>
          <a:xfrm>
            <a:off x="-4523620" y="9124953"/>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68" name="Google Shape;268;p31"/>
          <p:cNvSpPr/>
          <p:nvPr/>
        </p:nvSpPr>
        <p:spPr>
          <a:xfrm>
            <a:off x="17164177" y="568981"/>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269" name="Google Shape;269;p31"/>
          <p:cNvSpPr/>
          <p:nvPr/>
        </p:nvSpPr>
        <p:spPr>
          <a:xfrm>
            <a:off x="17777627" y="849970"/>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pic>
        <p:nvPicPr>
          <p:cNvPr id="270" name="Google Shape;270;p31"/>
          <p:cNvPicPr preferRelativeResize="0"/>
          <p:nvPr/>
        </p:nvPicPr>
        <p:blipFill rotWithShape="1">
          <a:blip r:embed="rId3">
            <a:alphaModFix/>
          </a:blip>
          <a:srcRect b="0" l="0" r="0" t="0"/>
          <a:stretch/>
        </p:blipFill>
        <p:spPr>
          <a:xfrm>
            <a:off x="11083702" y="5308834"/>
            <a:ext cx="5812604" cy="4246919"/>
          </a:xfrm>
          <a:prstGeom prst="rect">
            <a:avLst/>
          </a:prstGeom>
          <a:noFill/>
          <a:ln>
            <a:noFill/>
          </a:ln>
        </p:spPr>
      </p:pic>
      <p:pic>
        <p:nvPicPr>
          <p:cNvPr id="271" name="Google Shape;271;p31"/>
          <p:cNvPicPr preferRelativeResize="0"/>
          <p:nvPr/>
        </p:nvPicPr>
        <p:blipFill rotWithShape="1">
          <a:blip r:embed="rId4">
            <a:alphaModFix/>
          </a:blip>
          <a:srcRect b="0" l="0" r="0" t="0"/>
          <a:stretch/>
        </p:blipFill>
        <p:spPr>
          <a:xfrm>
            <a:off x="11083702" y="1791808"/>
            <a:ext cx="5638276" cy="2906986"/>
          </a:xfrm>
          <a:prstGeom prst="rect">
            <a:avLst/>
          </a:prstGeom>
          <a:noFill/>
          <a:ln>
            <a:noFill/>
          </a:ln>
        </p:spPr>
      </p:pic>
      <p:sp>
        <p:nvSpPr>
          <p:cNvPr id="272" name="Google Shape;272;p31"/>
          <p:cNvSpPr txBox="1"/>
          <p:nvPr/>
        </p:nvSpPr>
        <p:spPr>
          <a:xfrm>
            <a:off x="659333" y="2413691"/>
            <a:ext cx="10414200" cy="7671600"/>
          </a:xfrm>
          <a:prstGeom prst="rect">
            <a:avLst/>
          </a:prstGeom>
          <a:noFill/>
          <a:ln>
            <a:noFill/>
          </a:ln>
        </p:spPr>
        <p:txBody>
          <a:bodyPr anchorCtr="0" anchor="t" bIns="0" lIns="0" spcFirstLastPara="1" rIns="0" wrap="square" tIns="0">
            <a:spAutoFit/>
          </a:bodyPr>
          <a:lstStyle/>
          <a:p>
            <a:pPr indent="-302263" lvl="1" marL="604526" marR="0" rtl="0" algn="l">
              <a:lnSpc>
                <a:spcPct val="140000"/>
              </a:lnSpc>
              <a:spcBef>
                <a:spcPts val="0"/>
              </a:spcBef>
              <a:spcAft>
                <a:spcPts val="0"/>
              </a:spcAft>
              <a:buClr>
                <a:srgbClr val="1B1B1B"/>
              </a:buClr>
              <a:buSzPts val="2800"/>
              <a:buFont typeface="Arial"/>
              <a:buChar char="•"/>
            </a:pPr>
            <a:r>
              <a:rPr b="0" i="0" lang="en-US" sz="2800" u="none" cap="none" strike="noStrike">
                <a:solidFill>
                  <a:srgbClr val="1B1B1B"/>
                </a:solidFill>
                <a:latin typeface="Arimo"/>
                <a:ea typeface="Arimo"/>
                <a:cs typeface="Arimo"/>
                <a:sym typeface="Arimo"/>
              </a:rPr>
              <a:t>QR("quick response") code is a two-dimensional bar code invented by the Japanese corporation Denso Wave.</a:t>
            </a:r>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a:p>
            <a:pPr indent="-302263" lvl="1" marL="604526" marR="0" rtl="0" algn="l">
              <a:lnSpc>
                <a:spcPct val="140000"/>
              </a:lnSpc>
              <a:spcBef>
                <a:spcPts val="0"/>
              </a:spcBef>
              <a:spcAft>
                <a:spcPts val="0"/>
              </a:spcAft>
              <a:buClr>
                <a:srgbClr val="1B1B1B"/>
              </a:buClr>
              <a:buSzPts val="2800"/>
              <a:buFont typeface="Arial"/>
              <a:buChar char="•"/>
            </a:pPr>
            <a:r>
              <a:rPr b="0" i="0" lang="en-US" sz="2800" u="none" cap="none" strike="noStrike">
                <a:solidFill>
                  <a:srgbClr val="1B1B1B"/>
                </a:solidFill>
                <a:latin typeface="Arimo"/>
                <a:ea typeface="Arimo"/>
                <a:cs typeface="Arimo"/>
                <a:sym typeface="Arimo"/>
              </a:rPr>
              <a:t>It stores data horizontally as </a:t>
            </a:r>
            <a:r>
              <a:rPr lang="en-US" sz="2800">
                <a:solidFill>
                  <a:srgbClr val="1B1B1B"/>
                </a:solidFill>
                <a:latin typeface="Arimo"/>
                <a:ea typeface="Arimo"/>
                <a:cs typeface="Arimo"/>
                <a:sym typeface="Arimo"/>
              </a:rPr>
              <a:t>I</a:t>
            </a:r>
            <a:r>
              <a:rPr b="0" i="0" lang="en-US" sz="2800" u="none" cap="none" strike="noStrike">
                <a:solidFill>
                  <a:srgbClr val="1B1B1B"/>
                </a:solidFill>
                <a:latin typeface="Arimo"/>
                <a:ea typeface="Arimo"/>
                <a:cs typeface="Arimo"/>
                <a:sym typeface="Arimo"/>
              </a:rPr>
              <a:t>ll as vertically. There are different versions of QR codes are available.</a:t>
            </a:r>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a:p>
            <a:pPr indent="-302263" lvl="1" marL="604526" marR="0" rtl="0" algn="l">
              <a:lnSpc>
                <a:spcPct val="140000"/>
              </a:lnSpc>
              <a:spcBef>
                <a:spcPts val="0"/>
              </a:spcBef>
              <a:spcAft>
                <a:spcPts val="0"/>
              </a:spcAft>
              <a:buClr>
                <a:srgbClr val="1B1B1B"/>
              </a:buClr>
              <a:buSzPts val="2800"/>
              <a:buFont typeface="Arial"/>
              <a:buChar char="•"/>
            </a:pPr>
            <a:r>
              <a:rPr b="0" i="0" lang="en-US" sz="2800" u="none" cap="none" strike="noStrike">
                <a:solidFill>
                  <a:srgbClr val="1B1B1B"/>
                </a:solidFill>
                <a:latin typeface="Arimo"/>
                <a:ea typeface="Arimo"/>
                <a:cs typeface="Arimo"/>
                <a:sym typeface="Arimo"/>
              </a:rPr>
              <a:t>It stores data several hundred times more data than bar code.</a:t>
            </a:r>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a:p>
            <a:pPr indent="-302263" lvl="1" marL="604526" marR="0" rtl="0" algn="l">
              <a:lnSpc>
                <a:spcPct val="140000"/>
              </a:lnSpc>
              <a:spcBef>
                <a:spcPts val="0"/>
              </a:spcBef>
              <a:spcAft>
                <a:spcPts val="0"/>
              </a:spcAft>
              <a:buClr>
                <a:srgbClr val="1B1B1B"/>
              </a:buClr>
              <a:buSzPts val="2800"/>
              <a:buFont typeface="Arial"/>
              <a:buChar char="•"/>
            </a:pPr>
            <a:r>
              <a:rPr b="0" i="0" lang="en-US" sz="2800" u="none" cap="none" strike="noStrike">
                <a:solidFill>
                  <a:srgbClr val="1B1B1B"/>
                </a:solidFill>
                <a:latin typeface="Arimo"/>
                <a:ea typeface="Arimo"/>
                <a:cs typeface="Arimo"/>
                <a:sym typeface="Arimo"/>
              </a:rPr>
              <a:t>One can access the data of the QR code by capturing a photograph of the QR code and processing using QR code reader.</a:t>
            </a:r>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p:txBody>
      </p:sp>
      <p:sp>
        <p:nvSpPr>
          <p:cNvPr id="273" name="Google Shape;273;p31"/>
          <p:cNvSpPr txBox="1"/>
          <p:nvPr/>
        </p:nvSpPr>
        <p:spPr>
          <a:xfrm>
            <a:off x="875162" y="954745"/>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WHAT IS QR CODE?</a:t>
            </a:r>
            <a:endParaRPr/>
          </a:p>
        </p:txBody>
      </p:sp>
      <p:sp>
        <p:nvSpPr>
          <p:cNvPr id="274" name="Google Shape;274;p31"/>
          <p:cNvSpPr txBox="1"/>
          <p:nvPr/>
        </p:nvSpPr>
        <p:spPr>
          <a:xfrm>
            <a:off x="13763351" y="4429554"/>
            <a:ext cx="1593413" cy="4813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Bar Code</a:t>
            </a:r>
            <a:endParaRPr/>
          </a:p>
        </p:txBody>
      </p:sp>
      <p:sp>
        <p:nvSpPr>
          <p:cNvPr id="275" name="Google Shape;275;p31"/>
          <p:cNvSpPr txBox="1"/>
          <p:nvPr/>
        </p:nvSpPr>
        <p:spPr>
          <a:xfrm>
            <a:off x="13707083" y="9229580"/>
            <a:ext cx="1506974" cy="4813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QR Code</a:t>
            </a:r>
            <a:endParaRPr/>
          </a:p>
        </p:txBody>
      </p:sp>
      <p:sp>
        <p:nvSpPr>
          <p:cNvPr id="276" name="Google Shape;276;p31"/>
          <p:cNvSpPr txBox="1"/>
          <p:nvPr/>
        </p:nvSpPr>
        <p:spPr>
          <a:xfrm>
            <a:off x="6693926" y="9825209"/>
            <a:ext cx="11083702"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sng" cap="none" strike="noStrike">
                <a:solidFill>
                  <a:schemeClr val="hlink"/>
                </a:solidFill>
                <a:latin typeface="Arial"/>
                <a:ea typeface="Arial"/>
                <a:cs typeface="Arial"/>
                <a:sym typeface="Arial"/>
                <a:hlinkClick r:id="rId5"/>
              </a:rPr>
              <a:t>https://www.researchgate.net/publication/221593120_QR_code_security</a:t>
            </a:r>
            <a:endParaRPr/>
          </a:p>
        </p:txBody>
      </p:sp>
      <p:sp>
        <p:nvSpPr>
          <p:cNvPr id="277" name="Google Shape;277;p31"/>
          <p:cNvSpPr txBox="1"/>
          <p:nvPr/>
        </p:nvSpPr>
        <p:spPr>
          <a:xfrm>
            <a:off x="6110996" y="9825209"/>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7" name="Shape 97"/>
        <p:cNvGrpSpPr/>
        <p:nvPr/>
      </p:nvGrpSpPr>
      <p:grpSpPr>
        <a:xfrm>
          <a:off x="0" y="0"/>
          <a:ext cx="0" cy="0"/>
          <a:chOff x="0" y="0"/>
          <a:chExt cx="0" cy="0"/>
        </a:xfrm>
      </p:grpSpPr>
      <p:sp>
        <p:nvSpPr>
          <p:cNvPr id="98" name="Google Shape;98;p14"/>
          <p:cNvSpPr txBox="1"/>
          <p:nvPr/>
        </p:nvSpPr>
        <p:spPr>
          <a:xfrm>
            <a:off x="5322466" y="207012"/>
            <a:ext cx="6944320" cy="15100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800" u="none" cap="none" strike="noStrike">
                <a:solidFill>
                  <a:srgbClr val="FFFFFF"/>
                </a:solidFill>
                <a:latin typeface="Arial"/>
                <a:ea typeface="Arial"/>
                <a:cs typeface="Arial"/>
                <a:sym typeface="Arial"/>
              </a:rPr>
              <a:t>Introduction</a:t>
            </a:r>
            <a:endParaRPr/>
          </a:p>
        </p:txBody>
      </p:sp>
      <p:sp>
        <p:nvSpPr>
          <p:cNvPr id="99" name="Google Shape;99;p14"/>
          <p:cNvSpPr txBox="1"/>
          <p:nvPr/>
        </p:nvSpPr>
        <p:spPr>
          <a:xfrm>
            <a:off x="790575" y="2388870"/>
            <a:ext cx="17555700" cy="833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FFFFFF"/>
                </a:solidFill>
                <a:latin typeface="Arial"/>
                <a:ea typeface="Arial"/>
                <a:cs typeface="Arial"/>
                <a:sym typeface="Arial"/>
              </a:rPr>
              <a:t>Mobile payment has established itself as a crucial component of e-commerce due to its high convenience and low cost.  And hence </a:t>
            </a:r>
            <a:r>
              <a:rPr lang="en-US" sz="3300">
                <a:solidFill>
                  <a:srgbClr val="FFFFFF"/>
                </a:solidFill>
              </a:rPr>
              <a:t>I</a:t>
            </a:r>
            <a:r>
              <a:rPr b="0" i="0" lang="en-US" sz="3300" u="none" cap="none" strike="noStrike">
                <a:solidFill>
                  <a:srgbClr val="FFFFFF"/>
                </a:solidFill>
                <a:latin typeface="Arial"/>
                <a:ea typeface="Arial"/>
                <a:cs typeface="Arial"/>
                <a:sym typeface="Arial"/>
              </a:rPr>
              <a:t> have to ensure the information security during the paying process.</a:t>
            </a:r>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al"/>
                <a:ea typeface="Arial"/>
                <a:cs typeface="Arial"/>
                <a:sym typeface="Arial"/>
              </a:rPr>
              <a:t>What will </a:t>
            </a:r>
            <a:r>
              <a:rPr lang="en-US" sz="3300">
                <a:solidFill>
                  <a:srgbClr val="FFFFFF"/>
                </a:solidFill>
              </a:rPr>
              <a:t>I</a:t>
            </a:r>
            <a:r>
              <a:rPr b="0" i="0" lang="en-US" sz="3300" u="none" cap="none" strike="noStrike">
                <a:solidFill>
                  <a:srgbClr val="FFFFFF"/>
                </a:solidFill>
                <a:latin typeface="Arial"/>
                <a:ea typeface="Arial"/>
                <a:cs typeface="Arial"/>
                <a:sym typeface="Arial"/>
              </a:rPr>
              <a:t> do in this PPT ?</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First </a:t>
            </a:r>
            <a:r>
              <a:rPr lang="en-US" sz="3300">
                <a:solidFill>
                  <a:srgbClr val="FFFFFF"/>
                </a:solidFill>
              </a:rPr>
              <a:t>I</a:t>
            </a:r>
            <a:r>
              <a:rPr b="0" i="0" lang="en-US" sz="3300" u="none" cap="none" strike="noStrike">
                <a:solidFill>
                  <a:srgbClr val="FFFFFF"/>
                </a:solidFill>
                <a:latin typeface="Arial"/>
                <a:ea typeface="Arial"/>
                <a:cs typeface="Arial"/>
                <a:sym typeface="Arial"/>
              </a:rPr>
              <a:t> will do a theoretical research on MPS(Mobile Payment System)</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Then </a:t>
            </a:r>
            <a:r>
              <a:rPr lang="en-US" sz="3300">
                <a:solidFill>
                  <a:srgbClr val="FFFFFF"/>
                </a:solidFill>
              </a:rPr>
              <a:t>I</a:t>
            </a:r>
            <a:r>
              <a:rPr b="0" i="0" lang="en-US" sz="3300" u="none" cap="none" strike="noStrike">
                <a:solidFill>
                  <a:srgbClr val="FFFFFF"/>
                </a:solidFill>
                <a:latin typeface="Arial"/>
                <a:ea typeface="Arial"/>
                <a:cs typeface="Arial"/>
                <a:sym typeface="Arial"/>
              </a:rPr>
              <a:t> will study the security mechanism of MPS(Mobile Payment System)</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then </a:t>
            </a:r>
            <a:r>
              <a:rPr lang="en-US" sz="3300">
                <a:solidFill>
                  <a:srgbClr val="FFFFFF"/>
                </a:solidFill>
              </a:rPr>
              <a:t>I</a:t>
            </a:r>
            <a:r>
              <a:rPr b="0" i="0" lang="en-US" sz="3300" u="none" cap="none" strike="noStrike">
                <a:solidFill>
                  <a:srgbClr val="FFFFFF"/>
                </a:solidFill>
                <a:latin typeface="Arial"/>
                <a:ea typeface="Arial"/>
                <a:cs typeface="Arial"/>
                <a:sym typeface="Arial"/>
              </a:rPr>
              <a:t> will see how the technology adapts to the market need by comparing the two applications' differences.</a:t>
            </a:r>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p:nvPr/>
        </p:nvSpPr>
        <p:spPr>
          <a:xfrm>
            <a:off x="-178178" y="8486148"/>
            <a:ext cx="863349" cy="2038115"/>
          </a:xfrm>
          <a:custGeom>
            <a:rect b="b" l="l" r="r" t="t"/>
            <a:pathLst>
              <a:path extrusionOk="0" h="2442342" w="1034580">
                <a:moveTo>
                  <a:pt x="0" y="0"/>
                </a:moveTo>
                <a:lnTo>
                  <a:pt x="0" y="2442342"/>
                </a:lnTo>
                <a:lnTo>
                  <a:pt x="1034580" y="2442342"/>
                </a:lnTo>
                <a:lnTo>
                  <a:pt x="1034580" y="0"/>
                </a:lnTo>
                <a:lnTo>
                  <a:pt x="0" y="0"/>
                </a:lnTo>
                <a:close/>
                <a:moveTo>
                  <a:pt x="973620" y="2381382"/>
                </a:moveTo>
                <a:lnTo>
                  <a:pt x="59690" y="2381382"/>
                </a:lnTo>
                <a:lnTo>
                  <a:pt x="59690" y="59690"/>
                </a:lnTo>
                <a:lnTo>
                  <a:pt x="973620" y="59690"/>
                </a:lnTo>
                <a:lnTo>
                  <a:pt x="973620" y="2381382"/>
                </a:lnTo>
                <a:close/>
              </a:path>
            </a:pathLst>
          </a:custGeom>
          <a:solidFill>
            <a:srgbClr val="006DFF"/>
          </a:solidFill>
          <a:ln>
            <a:noFill/>
          </a:ln>
        </p:spPr>
      </p:sp>
      <p:sp>
        <p:nvSpPr>
          <p:cNvPr id="283" name="Google Shape;283;p32"/>
          <p:cNvSpPr/>
          <p:nvPr/>
        </p:nvSpPr>
        <p:spPr>
          <a:xfrm>
            <a:off x="10468919" y="-333804"/>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284" name="Google Shape;284;p32"/>
          <p:cNvSpPr/>
          <p:nvPr/>
        </p:nvSpPr>
        <p:spPr>
          <a:xfrm>
            <a:off x="300685" y="9692920"/>
            <a:ext cx="8123398" cy="967946"/>
          </a:xfrm>
          <a:custGeom>
            <a:rect b="b" l="l" r="r" t="t"/>
            <a:pathLst>
              <a:path extrusionOk="0" h="1159923" w="9734541">
                <a:moveTo>
                  <a:pt x="0" y="0"/>
                </a:moveTo>
                <a:lnTo>
                  <a:pt x="0" y="1159923"/>
                </a:lnTo>
                <a:lnTo>
                  <a:pt x="9734541" y="1159923"/>
                </a:lnTo>
                <a:lnTo>
                  <a:pt x="9734541" y="0"/>
                </a:lnTo>
                <a:lnTo>
                  <a:pt x="0" y="0"/>
                </a:lnTo>
                <a:close/>
                <a:moveTo>
                  <a:pt x="9673582" y="1098962"/>
                </a:moveTo>
                <a:lnTo>
                  <a:pt x="59690" y="1098962"/>
                </a:lnTo>
                <a:lnTo>
                  <a:pt x="59690" y="59690"/>
                </a:lnTo>
                <a:lnTo>
                  <a:pt x="9673582" y="59690"/>
                </a:lnTo>
                <a:lnTo>
                  <a:pt x="9673582" y="1098962"/>
                </a:lnTo>
                <a:close/>
              </a:path>
            </a:pathLst>
          </a:custGeom>
          <a:solidFill>
            <a:srgbClr val="FF7D2D"/>
          </a:solidFill>
          <a:ln>
            <a:noFill/>
          </a:ln>
        </p:spPr>
      </p:sp>
      <p:sp>
        <p:nvSpPr>
          <p:cNvPr id="285" name="Google Shape;285;p32"/>
          <p:cNvSpPr/>
          <p:nvPr/>
        </p:nvSpPr>
        <p:spPr>
          <a:xfrm>
            <a:off x="17164177" y="568981"/>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286" name="Google Shape;286;p32"/>
          <p:cNvSpPr/>
          <p:nvPr/>
        </p:nvSpPr>
        <p:spPr>
          <a:xfrm>
            <a:off x="17777627" y="849970"/>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grpSp>
        <p:nvGrpSpPr>
          <p:cNvPr id="287" name="Google Shape;287;p32"/>
          <p:cNvGrpSpPr/>
          <p:nvPr/>
        </p:nvGrpSpPr>
        <p:grpSpPr>
          <a:xfrm>
            <a:off x="1028700" y="2910987"/>
            <a:ext cx="5502088" cy="3303084"/>
            <a:chOff x="0" y="-57150"/>
            <a:chExt cx="1449110" cy="869950"/>
          </a:xfrm>
        </p:grpSpPr>
        <p:sp>
          <p:nvSpPr>
            <p:cNvPr id="288" name="Google Shape;288;p32"/>
            <p:cNvSpPr/>
            <p:nvPr/>
          </p:nvSpPr>
          <p:spPr>
            <a:xfrm>
              <a:off x="0" y="0"/>
              <a:ext cx="1449110" cy="156793"/>
            </a:xfrm>
            <a:custGeom>
              <a:rect b="b" l="l" r="r" t="t"/>
              <a:pathLst>
                <a:path extrusionOk="0" h="156793" w="1449110">
                  <a:moveTo>
                    <a:pt x="0" y="0"/>
                  </a:moveTo>
                  <a:lnTo>
                    <a:pt x="1449110" y="0"/>
                  </a:lnTo>
                  <a:lnTo>
                    <a:pt x="1449110" y="156793"/>
                  </a:lnTo>
                  <a:lnTo>
                    <a:pt x="0" y="156793"/>
                  </a:lnTo>
                  <a:close/>
                </a:path>
              </a:pathLst>
            </a:custGeom>
            <a:solidFill>
              <a:srgbClr val="0049AB"/>
            </a:solidFill>
            <a:ln>
              <a:noFill/>
            </a:ln>
          </p:spPr>
        </p:sp>
        <p:sp>
          <p:nvSpPr>
            <p:cNvPr id="289" name="Google Shape;289;p32"/>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p32"/>
          <p:cNvGrpSpPr/>
          <p:nvPr/>
        </p:nvGrpSpPr>
        <p:grpSpPr>
          <a:xfrm>
            <a:off x="1028700" y="4926509"/>
            <a:ext cx="5483058" cy="3303084"/>
            <a:chOff x="0" y="-57150"/>
            <a:chExt cx="1444098" cy="869950"/>
          </a:xfrm>
        </p:grpSpPr>
        <p:sp>
          <p:nvSpPr>
            <p:cNvPr id="291" name="Google Shape;291;p32"/>
            <p:cNvSpPr/>
            <p:nvPr/>
          </p:nvSpPr>
          <p:spPr>
            <a:xfrm>
              <a:off x="0" y="0"/>
              <a:ext cx="1444098" cy="156793"/>
            </a:xfrm>
            <a:custGeom>
              <a:rect b="b" l="l" r="r" t="t"/>
              <a:pathLst>
                <a:path extrusionOk="0" h="156793" w="1444098">
                  <a:moveTo>
                    <a:pt x="0" y="0"/>
                  </a:moveTo>
                  <a:lnTo>
                    <a:pt x="1444098" y="0"/>
                  </a:lnTo>
                  <a:lnTo>
                    <a:pt x="1444098" y="156793"/>
                  </a:lnTo>
                  <a:lnTo>
                    <a:pt x="0" y="156793"/>
                  </a:lnTo>
                  <a:close/>
                </a:path>
              </a:pathLst>
            </a:custGeom>
            <a:solidFill>
              <a:srgbClr val="0049AB"/>
            </a:solidFill>
            <a:ln>
              <a:noFill/>
            </a:ln>
          </p:spPr>
        </p:sp>
        <p:sp>
          <p:nvSpPr>
            <p:cNvPr id="292" name="Google Shape;292;p32"/>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3" name="Google Shape;293;p32"/>
          <p:cNvSpPr txBox="1"/>
          <p:nvPr/>
        </p:nvSpPr>
        <p:spPr>
          <a:xfrm>
            <a:off x="1028700" y="690715"/>
            <a:ext cx="15279490" cy="24372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WHY IS A SQUARE SHAPE FORM USED WITH QR CODES?</a:t>
            </a:r>
            <a:endParaRPr/>
          </a:p>
          <a:p>
            <a:pPr indent="0" lvl="0" marL="0" marR="0" rtl="0" algn="l">
              <a:lnSpc>
                <a:spcPct val="102000"/>
              </a:lnSpc>
              <a:spcBef>
                <a:spcPts val="0"/>
              </a:spcBef>
              <a:spcAft>
                <a:spcPts val="0"/>
              </a:spcAft>
              <a:buNone/>
            </a:pPr>
            <a:r>
              <a:t/>
            </a:r>
            <a:endParaRPr b="0" i="0" sz="6200" u="none" cap="none" strike="noStrike">
              <a:solidFill>
                <a:srgbClr val="000000"/>
              </a:solidFill>
              <a:latin typeface="Montserrat"/>
              <a:ea typeface="Montserrat"/>
              <a:cs typeface="Montserrat"/>
              <a:sym typeface="Montserrat"/>
            </a:endParaRPr>
          </a:p>
        </p:txBody>
      </p:sp>
      <p:sp>
        <p:nvSpPr>
          <p:cNvPr id="294" name="Google Shape;294;p32"/>
          <p:cNvSpPr txBox="1"/>
          <p:nvPr/>
        </p:nvSpPr>
        <p:spPr>
          <a:xfrm>
            <a:off x="1299743" y="3248474"/>
            <a:ext cx="4790735" cy="401955"/>
          </a:xfrm>
          <a:prstGeom prst="rect">
            <a:avLst/>
          </a:prstGeom>
          <a:noFill/>
          <a:ln>
            <a:noFill/>
          </a:ln>
        </p:spPr>
        <p:txBody>
          <a:bodyPr anchorCtr="0" anchor="t" bIns="0" lIns="0" spcFirstLastPara="1" rIns="0" wrap="square" tIns="0">
            <a:spAutoFit/>
          </a:bodyPr>
          <a:lstStyle/>
          <a:p>
            <a:pPr indent="0" lvl="0" marL="0" marR="0" rtl="0" algn="ctr">
              <a:lnSpc>
                <a:spcPct val="102000"/>
              </a:lnSpc>
              <a:spcBef>
                <a:spcPts val="0"/>
              </a:spcBef>
              <a:spcAft>
                <a:spcPts val="0"/>
              </a:spcAft>
              <a:buNone/>
            </a:pPr>
            <a:r>
              <a:rPr b="0" i="0" lang="en-US" sz="3000" u="none" cap="none" strike="noStrike">
                <a:solidFill>
                  <a:srgbClr val="FFFFFF"/>
                </a:solidFill>
                <a:latin typeface="Montserrat"/>
                <a:ea typeface="Montserrat"/>
                <a:cs typeface="Montserrat"/>
                <a:sym typeface="Montserrat"/>
              </a:rPr>
              <a:t>HIGHER DATA CAPACITY</a:t>
            </a:r>
            <a:endParaRPr/>
          </a:p>
        </p:txBody>
      </p:sp>
      <p:sp>
        <p:nvSpPr>
          <p:cNvPr id="295" name="Google Shape;295;p32"/>
          <p:cNvSpPr txBox="1"/>
          <p:nvPr/>
        </p:nvSpPr>
        <p:spPr>
          <a:xfrm>
            <a:off x="1299743" y="5243781"/>
            <a:ext cx="4069913" cy="401955"/>
          </a:xfrm>
          <a:prstGeom prst="rect">
            <a:avLst/>
          </a:prstGeom>
          <a:noFill/>
          <a:ln>
            <a:noFill/>
          </a:ln>
        </p:spPr>
        <p:txBody>
          <a:bodyPr anchorCtr="0" anchor="t" bIns="0" lIns="0" spcFirstLastPara="1" rIns="0" wrap="square" tIns="0">
            <a:spAutoFit/>
          </a:bodyPr>
          <a:lstStyle/>
          <a:p>
            <a:pPr indent="0" lvl="0" marL="0" marR="0" rtl="0" algn="ctr">
              <a:lnSpc>
                <a:spcPct val="102000"/>
              </a:lnSpc>
              <a:spcBef>
                <a:spcPts val="0"/>
              </a:spcBef>
              <a:spcAft>
                <a:spcPts val="0"/>
              </a:spcAft>
              <a:buNone/>
            </a:pPr>
            <a:r>
              <a:rPr b="0" i="0" lang="en-US" sz="3000" u="none" cap="none" strike="noStrike">
                <a:solidFill>
                  <a:srgbClr val="FFFFFF"/>
                </a:solidFill>
                <a:latin typeface="Montserrat"/>
                <a:ea typeface="Montserrat"/>
                <a:cs typeface="Montserrat"/>
                <a:sym typeface="Montserrat"/>
              </a:rPr>
              <a:t>ERROR CORRECTION</a:t>
            </a:r>
            <a:endParaRPr/>
          </a:p>
        </p:txBody>
      </p:sp>
      <p:sp>
        <p:nvSpPr>
          <p:cNvPr id="296" name="Google Shape;296;p32"/>
          <p:cNvSpPr txBox="1"/>
          <p:nvPr/>
        </p:nvSpPr>
        <p:spPr>
          <a:xfrm>
            <a:off x="8688273" y="3051778"/>
            <a:ext cx="8306700" cy="163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1B1B1B"/>
                </a:solidFill>
                <a:latin typeface="Arimo"/>
                <a:ea typeface="Arimo"/>
                <a:cs typeface="Arimo"/>
                <a:sym typeface="Arimo"/>
              </a:rPr>
              <a:t>The square shape allows QR codes to have reading horizontally and vertically. That means </a:t>
            </a:r>
            <a:r>
              <a:rPr lang="en-US" sz="2800">
                <a:solidFill>
                  <a:srgbClr val="1B1B1B"/>
                </a:solidFill>
                <a:latin typeface="Arimo"/>
                <a:ea typeface="Arimo"/>
                <a:cs typeface="Arimo"/>
                <a:sym typeface="Arimo"/>
              </a:rPr>
              <a:t>I</a:t>
            </a:r>
            <a:r>
              <a:rPr b="0" i="0" lang="en-US" sz="2800" u="none" cap="none" strike="noStrike">
                <a:solidFill>
                  <a:srgbClr val="1B1B1B"/>
                </a:solidFill>
                <a:latin typeface="Arimo"/>
                <a:ea typeface="Arimo"/>
                <a:cs typeface="Arimo"/>
                <a:sym typeface="Arimo"/>
              </a:rPr>
              <a:t> can store lots of information in small square.</a:t>
            </a:r>
            <a:endParaRPr/>
          </a:p>
        </p:txBody>
      </p:sp>
      <p:sp>
        <p:nvSpPr>
          <p:cNvPr id="297" name="Google Shape;297;p32"/>
          <p:cNvSpPr txBox="1"/>
          <p:nvPr/>
        </p:nvSpPr>
        <p:spPr>
          <a:xfrm>
            <a:off x="8668445" y="4955233"/>
            <a:ext cx="8306578" cy="149097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1B1B1B"/>
                </a:solidFill>
                <a:latin typeface="Arimo"/>
                <a:ea typeface="Arimo"/>
                <a:cs typeface="Arimo"/>
                <a:sym typeface="Arimo"/>
              </a:rPr>
              <a:t>QR code can recover more damage than other code through its error correction capability. It can correct the error from 7% to 30%.</a:t>
            </a:r>
            <a:endParaRPr/>
          </a:p>
        </p:txBody>
      </p:sp>
      <p:cxnSp>
        <p:nvCxnSpPr>
          <p:cNvPr id="298" name="Google Shape;298;p32"/>
          <p:cNvCxnSpPr/>
          <p:nvPr/>
        </p:nvCxnSpPr>
        <p:spPr>
          <a:xfrm>
            <a:off x="6530788" y="3425639"/>
            <a:ext cx="2024134" cy="19050"/>
          </a:xfrm>
          <a:prstGeom prst="straightConnector1">
            <a:avLst/>
          </a:prstGeom>
          <a:noFill/>
          <a:ln cap="flat" cmpd="sng" w="114300">
            <a:solidFill>
              <a:srgbClr val="000000"/>
            </a:solidFill>
            <a:prstDash val="solid"/>
            <a:round/>
            <a:headEnd len="sm" w="sm" type="none"/>
            <a:tailEnd len="med" w="med" type="triangle"/>
          </a:ln>
        </p:spPr>
      </p:cxnSp>
      <p:cxnSp>
        <p:nvCxnSpPr>
          <p:cNvPr id="299" name="Google Shape;299;p32"/>
          <p:cNvCxnSpPr/>
          <p:nvPr/>
        </p:nvCxnSpPr>
        <p:spPr>
          <a:xfrm flipH="1" rot="10800000">
            <a:off x="6512077" y="5415602"/>
            <a:ext cx="1911687" cy="10690"/>
          </a:xfrm>
          <a:prstGeom prst="straightConnector1">
            <a:avLst/>
          </a:prstGeom>
          <a:noFill/>
          <a:ln cap="flat" cmpd="sng" w="114300">
            <a:solidFill>
              <a:srgbClr val="000000"/>
            </a:solidFill>
            <a:prstDash val="solid"/>
            <a:round/>
            <a:headEnd len="sm" w="sm" type="none"/>
            <a:tailEnd len="med" w="med" type="triangle"/>
          </a:ln>
        </p:spPr>
      </p:cxnSp>
      <p:grpSp>
        <p:nvGrpSpPr>
          <p:cNvPr id="300" name="Google Shape;300;p32"/>
          <p:cNvGrpSpPr/>
          <p:nvPr/>
        </p:nvGrpSpPr>
        <p:grpSpPr>
          <a:xfrm>
            <a:off x="1028700" y="7064881"/>
            <a:ext cx="5502088" cy="3303084"/>
            <a:chOff x="0" y="-57150"/>
            <a:chExt cx="1449110" cy="869950"/>
          </a:xfrm>
        </p:grpSpPr>
        <p:sp>
          <p:nvSpPr>
            <p:cNvPr id="301" name="Google Shape;301;p32"/>
            <p:cNvSpPr/>
            <p:nvPr/>
          </p:nvSpPr>
          <p:spPr>
            <a:xfrm>
              <a:off x="0" y="0"/>
              <a:ext cx="1449110" cy="156793"/>
            </a:xfrm>
            <a:custGeom>
              <a:rect b="b" l="l" r="r" t="t"/>
              <a:pathLst>
                <a:path extrusionOk="0" h="156793" w="1449110">
                  <a:moveTo>
                    <a:pt x="0" y="0"/>
                  </a:moveTo>
                  <a:lnTo>
                    <a:pt x="1449110" y="0"/>
                  </a:lnTo>
                  <a:lnTo>
                    <a:pt x="1449110" y="156793"/>
                  </a:lnTo>
                  <a:lnTo>
                    <a:pt x="0" y="156793"/>
                  </a:lnTo>
                  <a:close/>
                </a:path>
              </a:pathLst>
            </a:custGeom>
            <a:solidFill>
              <a:srgbClr val="0049AB"/>
            </a:solidFill>
            <a:ln>
              <a:noFill/>
            </a:ln>
          </p:spPr>
        </p:sp>
        <p:sp>
          <p:nvSpPr>
            <p:cNvPr id="302" name="Google Shape;302;p32"/>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3" name="Google Shape;303;p32"/>
          <p:cNvSpPr txBox="1"/>
          <p:nvPr/>
        </p:nvSpPr>
        <p:spPr>
          <a:xfrm>
            <a:off x="1299743" y="7402368"/>
            <a:ext cx="2838450" cy="401955"/>
          </a:xfrm>
          <a:prstGeom prst="rect">
            <a:avLst/>
          </a:prstGeom>
          <a:noFill/>
          <a:ln>
            <a:noFill/>
          </a:ln>
        </p:spPr>
        <p:txBody>
          <a:bodyPr anchorCtr="0" anchor="t" bIns="0" lIns="0" spcFirstLastPara="1" rIns="0" wrap="square" tIns="0">
            <a:spAutoFit/>
          </a:bodyPr>
          <a:lstStyle/>
          <a:p>
            <a:pPr indent="0" lvl="0" marL="0" marR="0" rtl="0" algn="ctr">
              <a:lnSpc>
                <a:spcPct val="102000"/>
              </a:lnSpc>
              <a:spcBef>
                <a:spcPts val="0"/>
              </a:spcBef>
              <a:spcAft>
                <a:spcPts val="0"/>
              </a:spcAft>
              <a:buNone/>
            </a:pPr>
            <a:r>
              <a:rPr b="0" i="0" lang="en-US" sz="3000" u="none" cap="none" strike="noStrike">
                <a:solidFill>
                  <a:srgbClr val="FFFFFF"/>
                </a:solidFill>
                <a:latin typeface="Montserrat"/>
                <a:ea typeface="Montserrat"/>
                <a:cs typeface="Montserrat"/>
                <a:sym typeface="Montserrat"/>
              </a:rPr>
              <a:t>EASY TO READ</a:t>
            </a:r>
            <a:endParaRPr/>
          </a:p>
        </p:txBody>
      </p:sp>
      <p:cxnSp>
        <p:nvCxnSpPr>
          <p:cNvPr id="304" name="Google Shape;304;p32"/>
          <p:cNvCxnSpPr/>
          <p:nvPr/>
        </p:nvCxnSpPr>
        <p:spPr>
          <a:xfrm flipH="1" rot="10800000">
            <a:off x="6512077" y="7574189"/>
            <a:ext cx="1911687" cy="10690"/>
          </a:xfrm>
          <a:prstGeom prst="straightConnector1">
            <a:avLst/>
          </a:prstGeom>
          <a:noFill/>
          <a:ln cap="flat" cmpd="sng" w="114300">
            <a:solidFill>
              <a:srgbClr val="000000"/>
            </a:solidFill>
            <a:prstDash val="solid"/>
            <a:round/>
            <a:headEnd len="sm" w="sm" type="none"/>
            <a:tailEnd len="med" w="med" type="triangle"/>
          </a:ln>
        </p:spPr>
      </p:cxnSp>
      <p:sp>
        <p:nvSpPr>
          <p:cNvPr id="305" name="Google Shape;305;p32"/>
          <p:cNvSpPr txBox="1"/>
          <p:nvPr/>
        </p:nvSpPr>
        <p:spPr>
          <a:xfrm>
            <a:off x="8688273" y="7526193"/>
            <a:ext cx="8306578" cy="50037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1B1B1B"/>
                </a:solidFill>
                <a:latin typeface="Arimo"/>
                <a:ea typeface="Arimo"/>
                <a:cs typeface="Arimo"/>
                <a:sym typeface="Arimo"/>
              </a:rPr>
              <a:t>.</a:t>
            </a:r>
            <a:endParaRPr/>
          </a:p>
        </p:txBody>
      </p:sp>
      <p:sp>
        <p:nvSpPr>
          <p:cNvPr id="306" name="Google Shape;306;p32"/>
          <p:cNvSpPr txBox="1"/>
          <p:nvPr/>
        </p:nvSpPr>
        <p:spPr>
          <a:xfrm>
            <a:off x="8668445" y="7341255"/>
            <a:ext cx="8306578" cy="99567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1B1B1B"/>
                </a:solidFill>
                <a:latin typeface="Arimo"/>
                <a:ea typeface="Arimo"/>
                <a:cs typeface="Arimo"/>
                <a:sym typeface="Arimo"/>
              </a:rPr>
              <a:t>To read any QR Code you only need to download QR code scanner app on laptop, desktop or tablet.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p:nvPr/>
        </p:nvSpPr>
        <p:spPr>
          <a:xfrm>
            <a:off x="12398139" y="-343329"/>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312" name="Google Shape;312;p33"/>
          <p:cNvSpPr/>
          <p:nvPr/>
        </p:nvSpPr>
        <p:spPr>
          <a:xfrm>
            <a:off x="-178178" y="8486148"/>
            <a:ext cx="1230735" cy="2038115"/>
          </a:xfrm>
          <a:custGeom>
            <a:rect b="b" l="l" r="r" t="t"/>
            <a:pathLst>
              <a:path extrusionOk="0" h="2442342" w="1474831">
                <a:moveTo>
                  <a:pt x="0" y="0"/>
                </a:moveTo>
                <a:lnTo>
                  <a:pt x="0" y="2442342"/>
                </a:lnTo>
                <a:lnTo>
                  <a:pt x="1474831" y="2442342"/>
                </a:lnTo>
                <a:lnTo>
                  <a:pt x="1474831" y="0"/>
                </a:lnTo>
                <a:lnTo>
                  <a:pt x="0" y="0"/>
                </a:lnTo>
                <a:close/>
                <a:moveTo>
                  <a:pt x="1413871" y="2381382"/>
                </a:moveTo>
                <a:lnTo>
                  <a:pt x="59690" y="2381382"/>
                </a:lnTo>
                <a:lnTo>
                  <a:pt x="59690" y="59690"/>
                </a:lnTo>
                <a:lnTo>
                  <a:pt x="1413871" y="59690"/>
                </a:lnTo>
                <a:lnTo>
                  <a:pt x="1413871" y="2381382"/>
                </a:lnTo>
                <a:close/>
              </a:path>
            </a:pathLst>
          </a:custGeom>
          <a:solidFill>
            <a:srgbClr val="006DFF"/>
          </a:solidFill>
          <a:ln>
            <a:noFill/>
          </a:ln>
        </p:spPr>
      </p:sp>
      <p:sp>
        <p:nvSpPr>
          <p:cNvPr id="313" name="Google Shape;313;p33"/>
          <p:cNvSpPr/>
          <p:nvPr/>
        </p:nvSpPr>
        <p:spPr>
          <a:xfrm>
            <a:off x="-2789275" y="8941988"/>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314" name="Google Shape;314;p33"/>
          <p:cNvSpPr/>
          <p:nvPr/>
        </p:nvSpPr>
        <p:spPr>
          <a:xfrm>
            <a:off x="10468919" y="-333804"/>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315" name="Google Shape;315;p33"/>
          <p:cNvSpPr/>
          <p:nvPr/>
        </p:nvSpPr>
        <p:spPr>
          <a:xfrm>
            <a:off x="300685" y="9505205"/>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sp>
        <p:nvSpPr>
          <p:cNvPr id="316" name="Google Shape;316;p33"/>
          <p:cNvSpPr/>
          <p:nvPr/>
        </p:nvSpPr>
        <p:spPr>
          <a:xfrm>
            <a:off x="17164177" y="568981"/>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317" name="Google Shape;317;p33"/>
          <p:cNvSpPr/>
          <p:nvPr/>
        </p:nvSpPr>
        <p:spPr>
          <a:xfrm>
            <a:off x="17777627" y="849970"/>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pic>
        <p:nvPicPr>
          <p:cNvPr id="318" name="Google Shape;318;p33"/>
          <p:cNvPicPr preferRelativeResize="0"/>
          <p:nvPr/>
        </p:nvPicPr>
        <p:blipFill rotWithShape="1">
          <a:blip r:embed="rId3">
            <a:alphaModFix/>
          </a:blip>
          <a:srcRect b="0" l="0" r="0" t="0"/>
          <a:stretch/>
        </p:blipFill>
        <p:spPr>
          <a:xfrm>
            <a:off x="1220747" y="3901908"/>
            <a:ext cx="3601317" cy="3578949"/>
          </a:xfrm>
          <a:prstGeom prst="rect">
            <a:avLst/>
          </a:prstGeom>
          <a:noFill/>
          <a:ln>
            <a:noFill/>
          </a:ln>
        </p:spPr>
      </p:pic>
      <p:pic>
        <p:nvPicPr>
          <p:cNvPr id="319" name="Google Shape;319;p33"/>
          <p:cNvPicPr preferRelativeResize="0"/>
          <p:nvPr/>
        </p:nvPicPr>
        <p:blipFill rotWithShape="1">
          <a:blip r:embed="rId4">
            <a:alphaModFix/>
          </a:blip>
          <a:srcRect b="0" l="0" r="0" t="0"/>
          <a:stretch/>
        </p:blipFill>
        <p:spPr>
          <a:xfrm>
            <a:off x="6547577" y="3338961"/>
            <a:ext cx="4735068" cy="4704844"/>
          </a:xfrm>
          <a:prstGeom prst="rect">
            <a:avLst/>
          </a:prstGeom>
          <a:noFill/>
          <a:ln>
            <a:noFill/>
          </a:ln>
        </p:spPr>
      </p:pic>
      <p:sp>
        <p:nvSpPr>
          <p:cNvPr id="320" name="Google Shape;320;p33"/>
          <p:cNvSpPr txBox="1"/>
          <p:nvPr/>
        </p:nvSpPr>
        <p:spPr>
          <a:xfrm>
            <a:off x="1028700" y="954745"/>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Structure of QR Code</a:t>
            </a:r>
            <a:endParaRPr/>
          </a:p>
        </p:txBody>
      </p:sp>
      <p:sp>
        <p:nvSpPr>
          <p:cNvPr id="321" name="Google Shape;321;p33"/>
          <p:cNvSpPr txBox="1"/>
          <p:nvPr/>
        </p:nvSpPr>
        <p:spPr>
          <a:xfrm>
            <a:off x="1052557" y="2127679"/>
            <a:ext cx="15378600" cy="1034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1B1B1B"/>
                </a:solidFill>
                <a:latin typeface="Arimo"/>
                <a:ea typeface="Arimo"/>
                <a:cs typeface="Arimo"/>
                <a:sym typeface="Arimo"/>
              </a:rPr>
              <a:t>To understand the structure of the QR code, </a:t>
            </a:r>
            <a:r>
              <a:rPr lang="en-US" sz="2800">
                <a:solidFill>
                  <a:srgbClr val="1B1B1B"/>
                </a:solidFill>
                <a:latin typeface="Arimo"/>
                <a:ea typeface="Arimo"/>
                <a:cs typeface="Arimo"/>
                <a:sym typeface="Arimo"/>
              </a:rPr>
              <a:t>I</a:t>
            </a:r>
            <a:r>
              <a:rPr b="0" i="0" lang="en-US" sz="2800" u="none" cap="none" strike="noStrike">
                <a:solidFill>
                  <a:srgbClr val="1B1B1B"/>
                </a:solidFill>
                <a:latin typeface="Arimo"/>
                <a:ea typeface="Arimo"/>
                <a:cs typeface="Arimo"/>
                <a:sym typeface="Arimo"/>
              </a:rPr>
              <a:t> need to divide it into different parts as follows :  </a:t>
            </a:r>
            <a:endParaRPr/>
          </a:p>
          <a:p>
            <a:pPr indent="0" lvl="0" marL="0" marR="0" rtl="0" algn="l">
              <a:lnSpc>
                <a:spcPct val="140000"/>
              </a:lnSpc>
              <a:spcBef>
                <a:spcPts val="0"/>
              </a:spcBef>
              <a:spcAft>
                <a:spcPts val="0"/>
              </a:spcAft>
              <a:buNone/>
            </a:pPr>
            <a:r>
              <a:t/>
            </a:r>
            <a:endParaRPr b="0" i="0" sz="2800" u="none" cap="none" strike="noStrike">
              <a:solidFill>
                <a:srgbClr val="1B1B1B"/>
              </a:solidFill>
              <a:latin typeface="Arimo"/>
              <a:ea typeface="Arimo"/>
              <a:cs typeface="Arimo"/>
              <a:sym typeface="Arimo"/>
            </a:endParaRPr>
          </a:p>
        </p:txBody>
      </p:sp>
      <p:cxnSp>
        <p:nvCxnSpPr>
          <p:cNvPr id="322" name="Google Shape;322;p33"/>
          <p:cNvCxnSpPr/>
          <p:nvPr/>
        </p:nvCxnSpPr>
        <p:spPr>
          <a:xfrm>
            <a:off x="5046626" y="5691383"/>
            <a:ext cx="1092813" cy="0"/>
          </a:xfrm>
          <a:prstGeom prst="straightConnector1">
            <a:avLst/>
          </a:prstGeom>
          <a:noFill/>
          <a:ln cap="flat" cmpd="sng" w="142875">
            <a:solidFill>
              <a:srgbClr val="000000"/>
            </a:solidFill>
            <a:prstDash val="solid"/>
            <a:round/>
            <a:headEnd len="sm" w="sm" type="none"/>
            <a:tailEnd len="med" w="med" type="stealth"/>
          </a:ln>
        </p:spPr>
      </p:cxnSp>
      <p:sp>
        <p:nvSpPr>
          <p:cNvPr id="323" name="Google Shape;323;p33"/>
          <p:cNvSpPr txBox="1"/>
          <p:nvPr/>
        </p:nvSpPr>
        <p:spPr>
          <a:xfrm>
            <a:off x="3042480" y="8181348"/>
            <a:ext cx="5673804" cy="53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Structure of QR Code version 2</a:t>
            </a:r>
            <a:endParaRPr/>
          </a:p>
        </p:txBody>
      </p:sp>
      <p:sp>
        <p:nvSpPr>
          <p:cNvPr id="324" name="Google Shape;324;p33"/>
          <p:cNvSpPr txBox="1"/>
          <p:nvPr/>
        </p:nvSpPr>
        <p:spPr>
          <a:xfrm>
            <a:off x="12485376" y="3469835"/>
            <a:ext cx="4236601" cy="4500245"/>
          </a:xfrm>
          <a:prstGeom prst="rect">
            <a:avLst/>
          </a:prstGeom>
          <a:noFill/>
          <a:ln>
            <a:noFill/>
          </a:ln>
        </p:spPr>
        <p:txBody>
          <a:bodyPr anchorCtr="0" anchor="t" bIns="0" lIns="0" spcFirstLastPara="1" rIns="0" wrap="square" tIns="0">
            <a:spAutoFit/>
          </a:bodyPr>
          <a:lstStyle/>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Finder Pattern</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Separators</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Timing Pattern</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Alignment Patter </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Format Information</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Data</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 Error Correction</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Version Information</a:t>
            </a:r>
            <a:endParaRPr/>
          </a:p>
        </p:txBody>
      </p:sp>
      <p:sp>
        <p:nvSpPr>
          <p:cNvPr id="325" name="Google Shape;325;p33"/>
          <p:cNvSpPr txBox="1"/>
          <p:nvPr/>
        </p:nvSpPr>
        <p:spPr>
          <a:xfrm>
            <a:off x="6693926" y="9825209"/>
            <a:ext cx="11083702"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sng" cap="none" strike="noStrike">
                <a:solidFill>
                  <a:schemeClr val="hlink"/>
                </a:solidFill>
                <a:latin typeface="Arial"/>
                <a:ea typeface="Arial"/>
                <a:cs typeface="Arial"/>
                <a:sym typeface="Arial"/>
                <a:hlinkClick r:id="rId5"/>
              </a:rPr>
              <a:t>https://www.researchgate.net/publication/221593120_QR_code_security</a:t>
            </a:r>
            <a:endParaRPr/>
          </a:p>
        </p:txBody>
      </p:sp>
      <p:sp>
        <p:nvSpPr>
          <p:cNvPr id="326" name="Google Shape;326;p33"/>
          <p:cNvSpPr txBox="1"/>
          <p:nvPr/>
        </p:nvSpPr>
        <p:spPr>
          <a:xfrm>
            <a:off x="6110996" y="9825209"/>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332" name="Google Shape;332;p34"/>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333" name="Google Shape;333;p34"/>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334" name="Google Shape;334;p34"/>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335" name="Google Shape;335;p34"/>
          <p:cNvSpPr/>
          <p:nvPr/>
        </p:nvSpPr>
        <p:spPr>
          <a:xfrm>
            <a:off x="-178178" y="7951145"/>
            <a:ext cx="1230735" cy="2554068"/>
          </a:xfrm>
          <a:custGeom>
            <a:rect b="b" l="l" r="r" t="t"/>
            <a:pathLst>
              <a:path extrusionOk="0" h="3060625" w="1474831">
                <a:moveTo>
                  <a:pt x="0" y="0"/>
                </a:moveTo>
                <a:lnTo>
                  <a:pt x="0" y="3060625"/>
                </a:lnTo>
                <a:lnTo>
                  <a:pt x="1474831" y="3060625"/>
                </a:lnTo>
                <a:lnTo>
                  <a:pt x="1474831" y="0"/>
                </a:lnTo>
                <a:lnTo>
                  <a:pt x="0" y="0"/>
                </a:lnTo>
                <a:close/>
                <a:moveTo>
                  <a:pt x="1413871" y="2999665"/>
                </a:moveTo>
                <a:lnTo>
                  <a:pt x="59690" y="2999665"/>
                </a:lnTo>
                <a:lnTo>
                  <a:pt x="59690" y="59690"/>
                </a:lnTo>
                <a:lnTo>
                  <a:pt x="1413871" y="59690"/>
                </a:lnTo>
                <a:lnTo>
                  <a:pt x="1413871" y="2999665"/>
                </a:lnTo>
                <a:close/>
              </a:path>
            </a:pathLst>
          </a:custGeom>
          <a:solidFill>
            <a:srgbClr val="006DFF"/>
          </a:solidFill>
          <a:ln>
            <a:noFill/>
          </a:ln>
        </p:spPr>
      </p:sp>
      <p:sp>
        <p:nvSpPr>
          <p:cNvPr id="336" name="Google Shape;336;p34"/>
          <p:cNvSpPr/>
          <p:nvPr/>
        </p:nvSpPr>
        <p:spPr>
          <a:xfrm>
            <a:off x="1820162" y="8979530"/>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337" name="Google Shape;337;p34"/>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pic>
        <p:nvPicPr>
          <p:cNvPr id="338" name="Google Shape;338;p34"/>
          <p:cNvPicPr preferRelativeResize="0"/>
          <p:nvPr/>
        </p:nvPicPr>
        <p:blipFill rotWithShape="1">
          <a:blip r:embed="rId3">
            <a:alphaModFix/>
          </a:blip>
          <a:srcRect b="0" l="0" r="0" t="0"/>
          <a:stretch/>
        </p:blipFill>
        <p:spPr>
          <a:xfrm>
            <a:off x="11792047" y="2791078"/>
            <a:ext cx="4735068" cy="4704844"/>
          </a:xfrm>
          <a:prstGeom prst="rect">
            <a:avLst/>
          </a:prstGeom>
          <a:noFill/>
          <a:ln>
            <a:noFill/>
          </a:ln>
        </p:spPr>
      </p:pic>
      <p:sp>
        <p:nvSpPr>
          <p:cNvPr id="339" name="Google Shape;339;p34"/>
          <p:cNvSpPr txBox="1"/>
          <p:nvPr/>
        </p:nvSpPr>
        <p:spPr>
          <a:xfrm>
            <a:off x="1028700" y="1133863"/>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Structure of QR Code</a:t>
            </a:r>
            <a:endParaRPr/>
          </a:p>
        </p:txBody>
      </p:sp>
      <p:sp>
        <p:nvSpPr>
          <p:cNvPr id="340" name="Google Shape;340;p34"/>
          <p:cNvSpPr txBox="1"/>
          <p:nvPr/>
        </p:nvSpPr>
        <p:spPr>
          <a:xfrm>
            <a:off x="1028700" y="2714878"/>
            <a:ext cx="10492692" cy="640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1. Finder Pattern:</a:t>
            </a:r>
            <a:r>
              <a:rPr b="0" i="0" lang="en-US" sz="3000" u="none" cap="none" strike="noStrike">
                <a:solidFill>
                  <a:srgbClr val="000000"/>
                </a:solidFill>
                <a:latin typeface="Arimo"/>
                <a:ea typeface="Arimo"/>
                <a:cs typeface="Arimo"/>
                <a:sym typeface="Arimo"/>
              </a:rPr>
              <a:t> The finder pattern consists of three identical structures that are located in all corners of the QR Code except the bottom right one. The Finder Patterns enable the decoder software to recognize the QR Code and determine the correct orientation. </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mo"/>
                <a:ea typeface="Arimo"/>
                <a:cs typeface="Arimo"/>
                <a:sym typeface="Arimo"/>
              </a:rPr>
              <a:t>   </a:t>
            </a:r>
            <a:r>
              <a:rPr b="1" i="0" lang="en-US" sz="3000" u="none" cap="none" strike="noStrike">
                <a:solidFill>
                  <a:srgbClr val="000000"/>
                </a:solidFill>
                <a:latin typeface="Arimo"/>
                <a:ea typeface="Arimo"/>
                <a:cs typeface="Arimo"/>
                <a:sym typeface="Arimo"/>
              </a:rPr>
              <a:t>2.</a:t>
            </a:r>
            <a:r>
              <a:rPr b="0" i="0" lang="en-US" sz="3000" u="none" cap="none" strike="noStrike">
                <a:solidFill>
                  <a:srgbClr val="000000"/>
                </a:solidFill>
                <a:latin typeface="Arimo"/>
                <a:ea typeface="Arimo"/>
                <a:cs typeface="Arimo"/>
                <a:sym typeface="Arimo"/>
              </a:rPr>
              <a:t> </a:t>
            </a:r>
            <a:r>
              <a:rPr b="1" i="0" lang="en-US" sz="3000" u="none" cap="none" strike="noStrike">
                <a:solidFill>
                  <a:srgbClr val="000000"/>
                </a:solidFill>
                <a:latin typeface="Arimo"/>
                <a:ea typeface="Arimo"/>
                <a:cs typeface="Arimo"/>
                <a:sym typeface="Arimo"/>
              </a:rPr>
              <a:t>Separators: </a:t>
            </a:r>
            <a:r>
              <a:rPr b="0" i="0" lang="en-US" sz="3000" u="none" cap="none" strike="noStrike">
                <a:solidFill>
                  <a:srgbClr val="000000"/>
                </a:solidFill>
                <a:latin typeface="Arimo"/>
                <a:ea typeface="Arimo"/>
                <a:cs typeface="Arimo"/>
                <a:sym typeface="Arimo"/>
              </a:rPr>
              <a:t>The white separators are one pixel wide and increase the Finder Patterns' legibility by separating them from the real data.</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p:txBody>
      </p:sp>
      <p:cxnSp>
        <p:nvCxnSpPr>
          <p:cNvPr id="341" name="Google Shape;341;p34"/>
          <p:cNvCxnSpPr/>
          <p:nvPr/>
        </p:nvCxnSpPr>
        <p:spPr>
          <a:xfrm flipH="1" rot="10800000">
            <a:off x="11068952" y="3399691"/>
            <a:ext cx="1062346" cy="202458"/>
          </a:xfrm>
          <a:prstGeom prst="straightConnector1">
            <a:avLst/>
          </a:prstGeom>
          <a:noFill/>
          <a:ln cap="flat" cmpd="sng" w="76200">
            <a:solidFill>
              <a:srgbClr val="000000"/>
            </a:solidFill>
            <a:prstDash val="solid"/>
            <a:round/>
            <a:headEnd len="sm" w="sm" type="none"/>
            <a:tailEnd len="med" w="med" type="stealth"/>
          </a:ln>
        </p:spPr>
      </p:cxnSp>
      <p:cxnSp>
        <p:nvCxnSpPr>
          <p:cNvPr id="342" name="Google Shape;342;p34"/>
          <p:cNvCxnSpPr/>
          <p:nvPr/>
        </p:nvCxnSpPr>
        <p:spPr>
          <a:xfrm flipH="1" rot="10800000">
            <a:off x="10722569" y="3639576"/>
            <a:ext cx="2469779" cy="3057789"/>
          </a:xfrm>
          <a:prstGeom prst="straightConnector1">
            <a:avLst/>
          </a:prstGeom>
          <a:noFill/>
          <a:ln cap="flat" cmpd="sng" w="76200">
            <a:solidFill>
              <a:srgbClr val="000000"/>
            </a:solidFill>
            <a:prstDash val="solid"/>
            <a:round/>
            <a:headEnd len="sm" w="sm" type="none"/>
            <a:tailEnd len="med" w="med" type="stealth"/>
          </a:ln>
        </p:spPr>
      </p:cxnSp>
      <p:sp>
        <p:nvSpPr>
          <p:cNvPr id="343" name="Google Shape;343;p34"/>
          <p:cNvSpPr txBox="1"/>
          <p:nvPr/>
        </p:nvSpPr>
        <p:spPr>
          <a:xfrm>
            <a:off x="12172977" y="7874945"/>
            <a:ext cx="3973209"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Structure of QR Code version 2</a:t>
            </a:r>
            <a:endParaRPr/>
          </a:p>
        </p:txBody>
      </p:sp>
      <p:sp>
        <p:nvSpPr>
          <p:cNvPr id="344" name="Google Shape;344;p34"/>
          <p:cNvSpPr txBox="1"/>
          <p:nvPr/>
        </p:nvSpPr>
        <p:spPr>
          <a:xfrm>
            <a:off x="6693926" y="9825209"/>
            <a:ext cx="11083702"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sng" cap="none" strike="noStrike">
                <a:solidFill>
                  <a:schemeClr val="hlink"/>
                </a:solidFill>
                <a:latin typeface="Arial"/>
                <a:ea typeface="Arial"/>
                <a:cs typeface="Arial"/>
                <a:sym typeface="Arial"/>
                <a:hlinkClick r:id="rId4"/>
              </a:rPr>
              <a:t>https://www.researchgate.net/publication/221593120_QR_code_security</a:t>
            </a:r>
            <a:endParaRPr/>
          </a:p>
        </p:txBody>
      </p:sp>
      <p:sp>
        <p:nvSpPr>
          <p:cNvPr id="345" name="Google Shape;345;p34"/>
          <p:cNvSpPr txBox="1"/>
          <p:nvPr/>
        </p:nvSpPr>
        <p:spPr>
          <a:xfrm>
            <a:off x="6110996" y="9825209"/>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351" name="Google Shape;351;p35"/>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352" name="Google Shape;352;p35"/>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353" name="Google Shape;353;p35"/>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354" name="Google Shape;354;p35"/>
          <p:cNvSpPr/>
          <p:nvPr/>
        </p:nvSpPr>
        <p:spPr>
          <a:xfrm>
            <a:off x="-178178" y="7951145"/>
            <a:ext cx="1230735" cy="2554068"/>
          </a:xfrm>
          <a:custGeom>
            <a:rect b="b" l="l" r="r" t="t"/>
            <a:pathLst>
              <a:path extrusionOk="0" h="3060625" w="1474831">
                <a:moveTo>
                  <a:pt x="0" y="0"/>
                </a:moveTo>
                <a:lnTo>
                  <a:pt x="0" y="3060625"/>
                </a:lnTo>
                <a:lnTo>
                  <a:pt x="1474831" y="3060625"/>
                </a:lnTo>
                <a:lnTo>
                  <a:pt x="1474831" y="0"/>
                </a:lnTo>
                <a:lnTo>
                  <a:pt x="0" y="0"/>
                </a:lnTo>
                <a:close/>
                <a:moveTo>
                  <a:pt x="1413871" y="2999665"/>
                </a:moveTo>
                <a:lnTo>
                  <a:pt x="59690" y="2999665"/>
                </a:lnTo>
                <a:lnTo>
                  <a:pt x="59690" y="59690"/>
                </a:lnTo>
                <a:lnTo>
                  <a:pt x="1413871" y="59690"/>
                </a:lnTo>
                <a:lnTo>
                  <a:pt x="1413871" y="2999665"/>
                </a:lnTo>
                <a:close/>
              </a:path>
            </a:pathLst>
          </a:custGeom>
          <a:solidFill>
            <a:srgbClr val="006DFF"/>
          </a:solidFill>
          <a:ln>
            <a:noFill/>
          </a:ln>
        </p:spPr>
      </p:sp>
      <p:sp>
        <p:nvSpPr>
          <p:cNvPr id="355" name="Google Shape;355;p35"/>
          <p:cNvSpPr/>
          <p:nvPr/>
        </p:nvSpPr>
        <p:spPr>
          <a:xfrm>
            <a:off x="1820162" y="8979530"/>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356" name="Google Shape;356;p35"/>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pic>
        <p:nvPicPr>
          <p:cNvPr id="357" name="Google Shape;357;p35"/>
          <p:cNvPicPr preferRelativeResize="0"/>
          <p:nvPr/>
        </p:nvPicPr>
        <p:blipFill rotWithShape="1">
          <a:blip r:embed="rId3">
            <a:alphaModFix/>
          </a:blip>
          <a:srcRect b="0" l="0" r="0" t="0"/>
          <a:stretch/>
        </p:blipFill>
        <p:spPr>
          <a:xfrm>
            <a:off x="11792047" y="2791078"/>
            <a:ext cx="4735068" cy="4704844"/>
          </a:xfrm>
          <a:prstGeom prst="rect">
            <a:avLst/>
          </a:prstGeom>
          <a:noFill/>
          <a:ln>
            <a:noFill/>
          </a:ln>
        </p:spPr>
      </p:pic>
      <p:sp>
        <p:nvSpPr>
          <p:cNvPr id="358" name="Google Shape;358;p35"/>
          <p:cNvSpPr txBox="1"/>
          <p:nvPr/>
        </p:nvSpPr>
        <p:spPr>
          <a:xfrm>
            <a:off x="1028700" y="1133863"/>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Structure of QR Code</a:t>
            </a:r>
            <a:endParaRPr/>
          </a:p>
        </p:txBody>
      </p:sp>
      <p:sp>
        <p:nvSpPr>
          <p:cNvPr id="359" name="Google Shape;359;p35"/>
          <p:cNvSpPr txBox="1"/>
          <p:nvPr/>
        </p:nvSpPr>
        <p:spPr>
          <a:xfrm>
            <a:off x="868880" y="2578731"/>
            <a:ext cx="10390200" cy="7573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3. Timing Pattern:</a:t>
            </a:r>
            <a:r>
              <a:rPr b="0" i="0" lang="en-US" sz="3000" u="none" cap="none" strike="noStrike">
                <a:solidFill>
                  <a:srgbClr val="000000"/>
                </a:solidFill>
                <a:latin typeface="Arimo"/>
                <a:ea typeface="Arimo"/>
                <a:cs typeface="Arimo"/>
                <a:sym typeface="Arimo"/>
              </a:rPr>
              <a:t> The Timing Pattern can be used to decode the width of a single module by alternating bet</a:t>
            </a:r>
            <a:r>
              <a:rPr lang="en-US" sz="3000">
                <a:latin typeface="Arimo"/>
                <a:ea typeface="Arimo"/>
                <a:cs typeface="Arimo"/>
                <a:sym typeface="Arimo"/>
              </a:rPr>
              <a:t>I</a:t>
            </a:r>
            <a:r>
              <a:rPr b="0" i="0" lang="en-US" sz="3000" u="none" cap="none" strike="noStrike">
                <a:solidFill>
                  <a:srgbClr val="000000"/>
                </a:solidFill>
                <a:latin typeface="Arimo"/>
                <a:ea typeface="Arimo"/>
                <a:cs typeface="Arimo"/>
                <a:sym typeface="Arimo"/>
              </a:rPr>
              <a:t>en black and white modules.</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mo"/>
                <a:ea typeface="Arimo"/>
                <a:cs typeface="Arimo"/>
                <a:sym typeface="Arimo"/>
              </a:rPr>
              <a:t>   </a:t>
            </a:r>
            <a:r>
              <a:rPr b="1" i="0" lang="en-US" sz="3000" u="none" cap="none" strike="noStrike">
                <a:solidFill>
                  <a:srgbClr val="000000"/>
                </a:solidFill>
                <a:latin typeface="Arimo"/>
                <a:ea typeface="Arimo"/>
                <a:cs typeface="Arimo"/>
                <a:sym typeface="Arimo"/>
              </a:rPr>
              <a:t>4. Alignment Patterns: </a:t>
            </a:r>
            <a:r>
              <a:rPr b="0" i="0" lang="en-US" sz="3000" u="none" cap="none" strike="noStrike">
                <a:solidFill>
                  <a:srgbClr val="000000"/>
                </a:solidFill>
                <a:latin typeface="Arimo"/>
                <a:ea typeface="Arimo"/>
                <a:cs typeface="Arimo"/>
                <a:sym typeface="Arimo"/>
              </a:rPr>
              <a:t>The decoder software uses alignment patterns to help it correct mild visual distortions. </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5. Format Information:</a:t>
            </a:r>
            <a:r>
              <a:rPr b="0" i="0" lang="en-US" sz="3000" u="none" cap="none" strike="noStrike">
                <a:solidFill>
                  <a:srgbClr val="000000"/>
                </a:solidFill>
                <a:latin typeface="Arimo"/>
                <a:ea typeface="Arimo"/>
                <a:cs typeface="Arimo"/>
                <a:sym typeface="Arimo"/>
              </a:rPr>
              <a:t> This section consists of 15 bits next to the separator and stores information about the error correction level.</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p:txBody>
      </p:sp>
      <p:cxnSp>
        <p:nvCxnSpPr>
          <p:cNvPr id="360" name="Google Shape;360;p35"/>
          <p:cNvCxnSpPr/>
          <p:nvPr/>
        </p:nvCxnSpPr>
        <p:spPr>
          <a:xfrm>
            <a:off x="11068952" y="3602149"/>
            <a:ext cx="2648907" cy="437284"/>
          </a:xfrm>
          <a:prstGeom prst="straightConnector1">
            <a:avLst/>
          </a:prstGeom>
          <a:noFill/>
          <a:ln cap="flat" cmpd="sng" w="76200">
            <a:solidFill>
              <a:srgbClr val="000000"/>
            </a:solidFill>
            <a:prstDash val="solid"/>
            <a:round/>
            <a:headEnd len="sm" w="sm" type="none"/>
            <a:tailEnd len="med" w="med" type="stealth"/>
          </a:ln>
        </p:spPr>
      </p:cxnSp>
      <p:cxnSp>
        <p:nvCxnSpPr>
          <p:cNvPr id="361" name="Google Shape;361;p35"/>
          <p:cNvCxnSpPr/>
          <p:nvPr/>
        </p:nvCxnSpPr>
        <p:spPr>
          <a:xfrm>
            <a:off x="11062746" y="5674380"/>
            <a:ext cx="3920881" cy="652114"/>
          </a:xfrm>
          <a:prstGeom prst="straightConnector1">
            <a:avLst/>
          </a:prstGeom>
          <a:noFill/>
          <a:ln cap="flat" cmpd="sng" w="76200">
            <a:solidFill>
              <a:srgbClr val="000000"/>
            </a:solidFill>
            <a:prstDash val="solid"/>
            <a:round/>
            <a:headEnd len="sm" w="sm" type="none"/>
            <a:tailEnd len="med" w="med" type="stealth"/>
          </a:ln>
        </p:spPr>
      </p:cxnSp>
      <p:sp>
        <p:nvSpPr>
          <p:cNvPr id="362" name="Google Shape;362;p35"/>
          <p:cNvSpPr txBox="1"/>
          <p:nvPr/>
        </p:nvSpPr>
        <p:spPr>
          <a:xfrm>
            <a:off x="12172977" y="7874945"/>
            <a:ext cx="3973209"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Structure of QR Code version 2</a:t>
            </a:r>
            <a:endParaRPr/>
          </a:p>
        </p:txBody>
      </p:sp>
      <p:cxnSp>
        <p:nvCxnSpPr>
          <p:cNvPr id="363" name="Google Shape;363;p35"/>
          <p:cNvCxnSpPr/>
          <p:nvPr/>
        </p:nvCxnSpPr>
        <p:spPr>
          <a:xfrm flipH="1" rot="10800000">
            <a:off x="10475125" y="4515515"/>
            <a:ext cx="2548062" cy="2505531"/>
          </a:xfrm>
          <a:prstGeom prst="straightConnector1">
            <a:avLst/>
          </a:prstGeom>
          <a:noFill/>
          <a:ln cap="flat" cmpd="sng" w="76200">
            <a:solidFill>
              <a:srgbClr val="000000"/>
            </a:solidFill>
            <a:prstDash val="solid"/>
            <a:round/>
            <a:headEnd len="sm" w="sm" type="none"/>
            <a:tailEnd len="med" w="med" type="stealth"/>
          </a:ln>
        </p:spPr>
      </p:cxnSp>
      <p:sp>
        <p:nvSpPr>
          <p:cNvPr id="364" name="Google Shape;364;p35"/>
          <p:cNvSpPr txBox="1"/>
          <p:nvPr/>
        </p:nvSpPr>
        <p:spPr>
          <a:xfrm>
            <a:off x="6110996" y="9825209"/>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
        <p:nvSpPr>
          <p:cNvPr id="365" name="Google Shape;365;p35"/>
          <p:cNvSpPr txBox="1"/>
          <p:nvPr/>
        </p:nvSpPr>
        <p:spPr>
          <a:xfrm>
            <a:off x="6693926" y="9825209"/>
            <a:ext cx="11083702"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sng" cap="none" strike="noStrike">
                <a:solidFill>
                  <a:schemeClr val="hlink"/>
                </a:solidFill>
                <a:latin typeface="Arial"/>
                <a:ea typeface="Arial"/>
                <a:cs typeface="Arial"/>
                <a:sym typeface="Arial"/>
                <a:hlinkClick r:id="rId4"/>
              </a:rPr>
              <a:t>https://www.researchgate.net/publication/221593120_QR_code_security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371" name="Google Shape;371;p36"/>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372" name="Google Shape;372;p36"/>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373" name="Google Shape;373;p36"/>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374" name="Google Shape;374;p36"/>
          <p:cNvSpPr/>
          <p:nvPr/>
        </p:nvSpPr>
        <p:spPr>
          <a:xfrm>
            <a:off x="-178178" y="7951145"/>
            <a:ext cx="1230735" cy="2554068"/>
          </a:xfrm>
          <a:custGeom>
            <a:rect b="b" l="l" r="r" t="t"/>
            <a:pathLst>
              <a:path extrusionOk="0" h="3060625" w="1474831">
                <a:moveTo>
                  <a:pt x="0" y="0"/>
                </a:moveTo>
                <a:lnTo>
                  <a:pt x="0" y="3060625"/>
                </a:lnTo>
                <a:lnTo>
                  <a:pt x="1474831" y="3060625"/>
                </a:lnTo>
                <a:lnTo>
                  <a:pt x="1474831" y="0"/>
                </a:lnTo>
                <a:lnTo>
                  <a:pt x="0" y="0"/>
                </a:lnTo>
                <a:close/>
                <a:moveTo>
                  <a:pt x="1413871" y="2999665"/>
                </a:moveTo>
                <a:lnTo>
                  <a:pt x="59690" y="2999665"/>
                </a:lnTo>
                <a:lnTo>
                  <a:pt x="59690" y="59690"/>
                </a:lnTo>
                <a:lnTo>
                  <a:pt x="1413871" y="59690"/>
                </a:lnTo>
                <a:lnTo>
                  <a:pt x="1413871" y="2999665"/>
                </a:lnTo>
                <a:close/>
              </a:path>
            </a:pathLst>
          </a:custGeom>
          <a:solidFill>
            <a:srgbClr val="006DFF"/>
          </a:solidFill>
          <a:ln>
            <a:noFill/>
          </a:ln>
        </p:spPr>
      </p:sp>
      <p:sp>
        <p:nvSpPr>
          <p:cNvPr id="375" name="Google Shape;375;p36"/>
          <p:cNvSpPr/>
          <p:nvPr/>
        </p:nvSpPr>
        <p:spPr>
          <a:xfrm>
            <a:off x="1820162" y="8979530"/>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376" name="Google Shape;376;p36"/>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pic>
        <p:nvPicPr>
          <p:cNvPr id="377" name="Google Shape;377;p36"/>
          <p:cNvPicPr preferRelativeResize="0"/>
          <p:nvPr/>
        </p:nvPicPr>
        <p:blipFill rotWithShape="1">
          <a:blip r:embed="rId3">
            <a:alphaModFix/>
          </a:blip>
          <a:srcRect b="0" l="0" r="0" t="0"/>
          <a:stretch/>
        </p:blipFill>
        <p:spPr>
          <a:xfrm>
            <a:off x="11792047" y="2791078"/>
            <a:ext cx="4735068" cy="4704844"/>
          </a:xfrm>
          <a:prstGeom prst="rect">
            <a:avLst/>
          </a:prstGeom>
          <a:noFill/>
          <a:ln>
            <a:noFill/>
          </a:ln>
        </p:spPr>
      </p:pic>
      <p:sp>
        <p:nvSpPr>
          <p:cNvPr id="378" name="Google Shape;378;p36"/>
          <p:cNvSpPr txBox="1"/>
          <p:nvPr/>
        </p:nvSpPr>
        <p:spPr>
          <a:xfrm>
            <a:off x="1028700" y="1133863"/>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Structure of QR Code</a:t>
            </a:r>
            <a:endParaRPr/>
          </a:p>
        </p:txBody>
      </p:sp>
      <p:sp>
        <p:nvSpPr>
          <p:cNvPr id="379" name="Google Shape;379;p36"/>
          <p:cNvSpPr txBox="1"/>
          <p:nvPr/>
        </p:nvSpPr>
        <p:spPr>
          <a:xfrm>
            <a:off x="1175956" y="2702580"/>
            <a:ext cx="10492692" cy="586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6. Data: </a:t>
            </a:r>
            <a:r>
              <a:rPr b="0" i="0" lang="en-US" sz="3000" u="none" cap="none" strike="noStrike">
                <a:solidFill>
                  <a:srgbClr val="000000"/>
                </a:solidFill>
                <a:latin typeface="Arimo"/>
                <a:ea typeface="Arimo"/>
                <a:cs typeface="Arimo"/>
                <a:sym typeface="Arimo"/>
              </a:rPr>
              <a:t>Data is converted into a bit stream and then stored in 8-bit parts (called codewords) in the data section. </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mo"/>
                <a:ea typeface="Arimo"/>
                <a:cs typeface="Arimo"/>
                <a:sym typeface="Arimo"/>
              </a:rPr>
              <a:t>   </a:t>
            </a:r>
            <a:r>
              <a:rPr b="1" i="0" lang="en-US" sz="3000" u="none" cap="none" strike="noStrike">
                <a:solidFill>
                  <a:srgbClr val="000000"/>
                </a:solidFill>
                <a:latin typeface="Arimo"/>
                <a:ea typeface="Arimo"/>
                <a:cs typeface="Arimo"/>
                <a:sym typeface="Arimo"/>
              </a:rPr>
              <a:t>7. Error Correction: </a:t>
            </a:r>
            <a:r>
              <a:rPr b="0" i="0" lang="en-US" sz="3000" u="none" cap="none" strike="noStrike">
                <a:solidFill>
                  <a:srgbClr val="000000"/>
                </a:solidFill>
                <a:latin typeface="Arimo"/>
                <a:ea typeface="Arimo"/>
                <a:cs typeface="Arimo"/>
                <a:sym typeface="Arimo"/>
              </a:rPr>
              <a:t>Similar to the data section, error correction codes are stored in 8-bit long codewords in the error correction section.</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mo"/>
                <a:ea typeface="Arimo"/>
                <a:cs typeface="Arimo"/>
                <a:sym typeface="Arimo"/>
              </a:rPr>
              <a:t>  </a:t>
            </a:r>
            <a:r>
              <a:rPr b="1" i="0" lang="en-US" sz="3000" u="none" cap="none" strike="noStrike">
                <a:solidFill>
                  <a:srgbClr val="000000"/>
                </a:solidFill>
                <a:latin typeface="Arimo"/>
                <a:ea typeface="Arimo"/>
                <a:cs typeface="Arimo"/>
                <a:sym typeface="Arimo"/>
              </a:rPr>
              <a:t> 8. Version Information:</a:t>
            </a:r>
            <a:r>
              <a:rPr b="0" i="0" lang="en-US" sz="3000" u="none" cap="none" strike="noStrike">
                <a:solidFill>
                  <a:srgbClr val="000000"/>
                </a:solidFill>
                <a:latin typeface="Arimo"/>
                <a:ea typeface="Arimo"/>
                <a:cs typeface="Arimo"/>
                <a:sym typeface="Arimo"/>
              </a:rPr>
              <a:t> It stores the version of the QR Code there are 40 versions of QR codes available. They mainly differ in a number of modules.</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p:txBody>
      </p:sp>
      <p:cxnSp>
        <p:nvCxnSpPr>
          <p:cNvPr id="380" name="Google Shape;380;p36"/>
          <p:cNvCxnSpPr/>
          <p:nvPr/>
        </p:nvCxnSpPr>
        <p:spPr>
          <a:xfrm flipH="1" rot="10800000">
            <a:off x="11004056" y="4880673"/>
            <a:ext cx="1377111" cy="262827"/>
          </a:xfrm>
          <a:prstGeom prst="straightConnector1">
            <a:avLst/>
          </a:prstGeom>
          <a:noFill/>
          <a:ln cap="flat" cmpd="sng" w="76200">
            <a:solidFill>
              <a:srgbClr val="000000"/>
            </a:solidFill>
            <a:prstDash val="solid"/>
            <a:round/>
            <a:headEnd len="sm" w="sm" type="none"/>
            <a:tailEnd len="med" w="med" type="stealth"/>
          </a:ln>
        </p:spPr>
      </p:cxnSp>
      <p:sp>
        <p:nvSpPr>
          <p:cNvPr id="381" name="Google Shape;381;p36"/>
          <p:cNvSpPr txBox="1"/>
          <p:nvPr/>
        </p:nvSpPr>
        <p:spPr>
          <a:xfrm>
            <a:off x="12172977" y="7874945"/>
            <a:ext cx="3973209"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Structure of QR Code version 2</a:t>
            </a:r>
            <a:endParaRPr/>
          </a:p>
        </p:txBody>
      </p:sp>
      <p:cxnSp>
        <p:nvCxnSpPr>
          <p:cNvPr id="382" name="Google Shape;382;p36"/>
          <p:cNvCxnSpPr/>
          <p:nvPr/>
        </p:nvCxnSpPr>
        <p:spPr>
          <a:xfrm>
            <a:off x="10709025" y="3242622"/>
            <a:ext cx="3865626" cy="1602856"/>
          </a:xfrm>
          <a:prstGeom prst="straightConnector1">
            <a:avLst/>
          </a:prstGeom>
          <a:noFill/>
          <a:ln cap="flat" cmpd="sng" w="76200">
            <a:solidFill>
              <a:srgbClr val="000000"/>
            </a:solidFill>
            <a:prstDash val="solid"/>
            <a:round/>
            <a:headEnd len="sm" w="sm" type="none"/>
            <a:tailEnd len="med" w="med" type="stealth"/>
          </a:ln>
        </p:spPr>
      </p:cxnSp>
      <p:cxnSp>
        <p:nvCxnSpPr>
          <p:cNvPr id="383" name="Google Shape;383;p36"/>
          <p:cNvCxnSpPr/>
          <p:nvPr/>
        </p:nvCxnSpPr>
        <p:spPr>
          <a:xfrm flipH="1" rot="10800000">
            <a:off x="10996913" y="5800764"/>
            <a:ext cx="795134" cy="1260825"/>
          </a:xfrm>
          <a:prstGeom prst="straightConnector1">
            <a:avLst/>
          </a:prstGeom>
          <a:noFill/>
          <a:ln cap="flat" cmpd="sng" w="76200">
            <a:solidFill>
              <a:srgbClr val="000000"/>
            </a:solidFill>
            <a:prstDash val="solid"/>
            <a:round/>
            <a:headEnd len="sm" w="sm" type="none"/>
            <a:tailEnd len="med" w="med" type="stealth"/>
          </a:ln>
        </p:spPr>
      </p:cxnSp>
      <p:sp>
        <p:nvSpPr>
          <p:cNvPr id="384" name="Google Shape;384;p36"/>
          <p:cNvSpPr txBox="1"/>
          <p:nvPr/>
        </p:nvSpPr>
        <p:spPr>
          <a:xfrm>
            <a:off x="6693926" y="9825209"/>
            <a:ext cx="11083702"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sng" cap="none" strike="noStrike">
                <a:solidFill>
                  <a:schemeClr val="hlink"/>
                </a:solidFill>
                <a:latin typeface="Arial"/>
                <a:ea typeface="Arial"/>
                <a:cs typeface="Arial"/>
                <a:sym typeface="Arial"/>
                <a:hlinkClick r:id="rId4"/>
              </a:rPr>
              <a:t>https://www.researchgate.net/publication/221593120_QR_code_security</a:t>
            </a:r>
            <a:endParaRPr/>
          </a:p>
        </p:txBody>
      </p:sp>
      <p:sp>
        <p:nvSpPr>
          <p:cNvPr id="385" name="Google Shape;385;p36"/>
          <p:cNvSpPr txBox="1"/>
          <p:nvPr/>
        </p:nvSpPr>
        <p:spPr>
          <a:xfrm>
            <a:off x="6110996" y="9825209"/>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7"/>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391" name="Google Shape;391;p37"/>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392" name="Google Shape;392;p37"/>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393" name="Google Shape;393;p37"/>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394" name="Google Shape;394;p37"/>
          <p:cNvSpPr/>
          <p:nvPr/>
        </p:nvSpPr>
        <p:spPr>
          <a:xfrm>
            <a:off x="-178178" y="7951145"/>
            <a:ext cx="1230735" cy="2554068"/>
          </a:xfrm>
          <a:custGeom>
            <a:rect b="b" l="l" r="r" t="t"/>
            <a:pathLst>
              <a:path extrusionOk="0" h="3060625" w="1474831">
                <a:moveTo>
                  <a:pt x="0" y="0"/>
                </a:moveTo>
                <a:lnTo>
                  <a:pt x="0" y="3060625"/>
                </a:lnTo>
                <a:lnTo>
                  <a:pt x="1474831" y="3060625"/>
                </a:lnTo>
                <a:lnTo>
                  <a:pt x="1474831" y="0"/>
                </a:lnTo>
                <a:lnTo>
                  <a:pt x="0" y="0"/>
                </a:lnTo>
                <a:close/>
                <a:moveTo>
                  <a:pt x="1413871" y="2999665"/>
                </a:moveTo>
                <a:lnTo>
                  <a:pt x="59690" y="2999665"/>
                </a:lnTo>
                <a:lnTo>
                  <a:pt x="59690" y="59690"/>
                </a:lnTo>
                <a:lnTo>
                  <a:pt x="1413871" y="59690"/>
                </a:lnTo>
                <a:lnTo>
                  <a:pt x="1413871" y="2999665"/>
                </a:lnTo>
                <a:close/>
              </a:path>
            </a:pathLst>
          </a:custGeom>
          <a:solidFill>
            <a:srgbClr val="006DFF"/>
          </a:solidFill>
          <a:ln>
            <a:noFill/>
          </a:ln>
        </p:spPr>
      </p:sp>
      <p:sp>
        <p:nvSpPr>
          <p:cNvPr id="395" name="Google Shape;395;p37"/>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sp>
        <p:nvSpPr>
          <p:cNvPr id="396" name="Google Shape;396;p37"/>
          <p:cNvSpPr txBox="1"/>
          <p:nvPr/>
        </p:nvSpPr>
        <p:spPr>
          <a:xfrm>
            <a:off x="822250" y="2255936"/>
            <a:ext cx="10492692" cy="5334000"/>
          </a:xfrm>
          <a:prstGeom prst="rect">
            <a:avLst/>
          </a:prstGeom>
          <a:noFill/>
          <a:ln>
            <a:noFill/>
          </a:ln>
        </p:spPr>
        <p:txBody>
          <a:bodyPr anchorCtr="0" anchor="t" bIns="0" lIns="0" spcFirstLastPara="1" rIns="0" wrap="square" tIns="0">
            <a:spAutoFit/>
          </a:bodyPr>
          <a:lstStyle/>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mo"/>
                <a:ea typeface="Arimo"/>
                <a:cs typeface="Arimo"/>
                <a:sym typeface="Arimo"/>
              </a:rPr>
              <a:t>Suppose, the QR code is damaged as shown in the image but it can still be decoded using a QR scanner due to its error correction capability of it.</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mo"/>
                <a:ea typeface="Arimo"/>
                <a:cs typeface="Arimo"/>
                <a:sym typeface="Arimo"/>
              </a:rPr>
              <a:t>QR codes use </a:t>
            </a:r>
            <a:r>
              <a:rPr b="0" i="0" lang="en-US" sz="3000" u="sng" cap="none" strike="noStrike">
                <a:solidFill>
                  <a:schemeClr val="hlink"/>
                </a:solidFill>
                <a:latin typeface="Arimo"/>
                <a:ea typeface="Arimo"/>
                <a:cs typeface="Arimo"/>
                <a:sym typeface="Arimo"/>
                <a:hlinkClick r:id="rId3"/>
              </a:rPr>
              <a:t>Reed–Solomon error correction</a:t>
            </a:r>
            <a:r>
              <a:rPr b="0" i="0" lang="en-US" sz="3000" u="none" cap="none" strike="noStrike">
                <a:solidFill>
                  <a:srgbClr val="000000"/>
                </a:solidFill>
                <a:latin typeface="Arimo"/>
                <a:ea typeface="Arimo"/>
                <a:cs typeface="Arimo"/>
                <a:sym typeface="Arimo"/>
              </a:rPr>
              <a:t> over the </a:t>
            </a:r>
            <a:r>
              <a:rPr b="0" i="0" lang="en-US" sz="3000" u="sng" cap="none" strike="noStrike">
                <a:solidFill>
                  <a:schemeClr val="hlink"/>
                </a:solidFill>
                <a:latin typeface="Arimo"/>
                <a:ea typeface="Arimo"/>
                <a:cs typeface="Arimo"/>
                <a:sym typeface="Arimo"/>
                <a:hlinkClick r:id="rId4"/>
              </a:rPr>
              <a:t>finite field</a:t>
            </a:r>
            <a:r>
              <a:rPr b="0" i="0" lang="en-US" sz="3000" u="none" cap="none" strike="noStrike">
                <a:solidFill>
                  <a:srgbClr val="000000"/>
                </a:solidFill>
                <a:latin typeface="Arimo"/>
                <a:ea typeface="Arimo"/>
                <a:cs typeface="Arimo"/>
                <a:sym typeface="Arimo"/>
              </a:rPr>
              <a:t> of order 256.</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mo"/>
                <a:ea typeface="Arimo"/>
                <a:cs typeface="Arimo"/>
                <a:sym typeface="Arimo"/>
              </a:rPr>
              <a:t>The following table lists the approximate error correction capability at each of the four levels:</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p:txBody>
      </p:sp>
      <p:pic>
        <p:nvPicPr>
          <p:cNvPr id="397" name="Google Shape;397;p37"/>
          <p:cNvPicPr preferRelativeResize="0"/>
          <p:nvPr/>
        </p:nvPicPr>
        <p:blipFill rotWithShape="1">
          <a:blip r:embed="rId5">
            <a:alphaModFix/>
          </a:blip>
          <a:srcRect b="0" l="0" r="0" t="0"/>
          <a:stretch/>
        </p:blipFill>
        <p:spPr>
          <a:xfrm>
            <a:off x="11946367" y="2366470"/>
            <a:ext cx="5028406" cy="5028406"/>
          </a:xfrm>
          <a:prstGeom prst="rect">
            <a:avLst/>
          </a:prstGeom>
          <a:noFill/>
          <a:ln>
            <a:noFill/>
          </a:ln>
        </p:spPr>
      </p:pic>
      <p:pic>
        <p:nvPicPr>
          <p:cNvPr id="398" name="Google Shape;398;p37"/>
          <p:cNvPicPr preferRelativeResize="0"/>
          <p:nvPr/>
        </p:nvPicPr>
        <p:blipFill rotWithShape="1">
          <a:blip r:embed="rId6">
            <a:alphaModFix/>
          </a:blip>
          <a:srcRect b="0" l="0" r="0" t="0"/>
          <a:stretch/>
        </p:blipFill>
        <p:spPr>
          <a:xfrm>
            <a:off x="5744316" y="6970027"/>
            <a:ext cx="2987278" cy="2742705"/>
          </a:xfrm>
          <a:prstGeom prst="rect">
            <a:avLst/>
          </a:prstGeom>
          <a:noFill/>
          <a:ln>
            <a:noFill/>
          </a:ln>
        </p:spPr>
      </p:pic>
      <p:sp>
        <p:nvSpPr>
          <p:cNvPr id="399" name="Google Shape;399;p37"/>
          <p:cNvSpPr txBox="1"/>
          <p:nvPr/>
        </p:nvSpPr>
        <p:spPr>
          <a:xfrm>
            <a:off x="1028700" y="894998"/>
            <a:ext cx="9010014"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Error Correction </a:t>
            </a:r>
            <a:endParaRPr/>
          </a:p>
        </p:txBody>
      </p:sp>
      <p:sp>
        <p:nvSpPr>
          <p:cNvPr id="400" name="Google Shape;400;p37"/>
          <p:cNvSpPr txBox="1"/>
          <p:nvPr/>
        </p:nvSpPr>
        <p:spPr>
          <a:xfrm>
            <a:off x="12398139" y="8036580"/>
            <a:ext cx="3973209" cy="53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Damaged QR Code</a:t>
            </a:r>
            <a:endParaRPr/>
          </a:p>
        </p:txBody>
      </p:sp>
      <p:sp>
        <p:nvSpPr>
          <p:cNvPr id="401" name="Google Shape;401;p37"/>
          <p:cNvSpPr txBox="1"/>
          <p:nvPr/>
        </p:nvSpPr>
        <p:spPr>
          <a:xfrm>
            <a:off x="4741584" y="7247353"/>
            <a:ext cx="1002732" cy="5664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Arimo"/>
                <a:ea typeface="Arimo"/>
                <a:cs typeface="Arimo"/>
                <a:sym typeface="Arimo"/>
              </a:rPr>
              <a:t>Low</a:t>
            </a:r>
            <a:endParaRPr/>
          </a:p>
        </p:txBody>
      </p:sp>
      <p:sp>
        <p:nvSpPr>
          <p:cNvPr id="402" name="Google Shape;402;p37"/>
          <p:cNvSpPr txBox="1"/>
          <p:nvPr/>
        </p:nvSpPr>
        <p:spPr>
          <a:xfrm>
            <a:off x="4161390" y="7786707"/>
            <a:ext cx="1582926" cy="5664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Arimo"/>
                <a:ea typeface="Arimo"/>
                <a:cs typeface="Arimo"/>
                <a:sym typeface="Arimo"/>
              </a:rPr>
              <a:t>Medium</a:t>
            </a:r>
            <a:endParaRPr/>
          </a:p>
        </p:txBody>
      </p:sp>
      <p:sp>
        <p:nvSpPr>
          <p:cNvPr id="403" name="Google Shape;403;p37"/>
          <p:cNvSpPr txBox="1"/>
          <p:nvPr/>
        </p:nvSpPr>
        <p:spPr>
          <a:xfrm>
            <a:off x="4161390" y="8324552"/>
            <a:ext cx="1582926" cy="5664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Arimo"/>
                <a:ea typeface="Arimo"/>
                <a:cs typeface="Arimo"/>
                <a:sym typeface="Arimo"/>
              </a:rPr>
              <a:t>Quartile</a:t>
            </a:r>
            <a:endParaRPr/>
          </a:p>
        </p:txBody>
      </p:sp>
      <p:sp>
        <p:nvSpPr>
          <p:cNvPr id="404" name="Google Shape;404;p37"/>
          <p:cNvSpPr txBox="1"/>
          <p:nvPr/>
        </p:nvSpPr>
        <p:spPr>
          <a:xfrm>
            <a:off x="4451487" y="8805247"/>
            <a:ext cx="1582926" cy="5664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Arimo"/>
                <a:ea typeface="Arimo"/>
                <a:cs typeface="Arimo"/>
                <a:sym typeface="Arimo"/>
              </a:rPr>
              <a:t>High</a:t>
            </a:r>
            <a:endParaRPr/>
          </a:p>
        </p:txBody>
      </p:sp>
      <p:sp>
        <p:nvSpPr>
          <p:cNvPr id="405" name="Google Shape;405;p37"/>
          <p:cNvSpPr txBox="1"/>
          <p:nvPr/>
        </p:nvSpPr>
        <p:spPr>
          <a:xfrm>
            <a:off x="11541288" y="9507355"/>
            <a:ext cx="6037540" cy="4483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600" u="sng" cap="none" strike="noStrike">
                <a:solidFill>
                  <a:schemeClr val="hlink"/>
                </a:solidFill>
                <a:latin typeface="Arial"/>
                <a:ea typeface="Arial"/>
                <a:cs typeface="Arial"/>
                <a:sym typeface="Arial"/>
                <a:hlinkClick r:id="rId7"/>
              </a:rPr>
              <a:t>https://en.wikipedia.org/wiki/QR_code</a:t>
            </a:r>
            <a:endParaRPr/>
          </a:p>
        </p:txBody>
      </p:sp>
      <p:sp>
        <p:nvSpPr>
          <p:cNvPr id="406" name="Google Shape;406;p37"/>
          <p:cNvSpPr txBox="1"/>
          <p:nvPr/>
        </p:nvSpPr>
        <p:spPr>
          <a:xfrm>
            <a:off x="10149082" y="9582920"/>
            <a:ext cx="1165860" cy="3727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Source :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p:nvPr/>
        </p:nvSpPr>
        <p:spPr>
          <a:xfrm>
            <a:off x="12398139" y="-200454"/>
            <a:ext cx="4323839" cy="1229542"/>
          </a:xfrm>
          <a:custGeom>
            <a:rect b="b" l="l" r="r" t="t"/>
            <a:pathLst>
              <a:path extrusionOk="0" h="1473402" w="5181401">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a:ln>
            <a:noFill/>
          </a:ln>
        </p:spPr>
      </p:sp>
      <p:sp>
        <p:nvSpPr>
          <p:cNvPr id="412" name="Google Shape;412;p38"/>
          <p:cNvSpPr/>
          <p:nvPr/>
        </p:nvSpPr>
        <p:spPr>
          <a:xfrm>
            <a:off x="10468919" y="-190929"/>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413" name="Google Shape;413;p38"/>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414" name="Google Shape;414;p38"/>
          <p:cNvSpPr/>
          <p:nvPr/>
        </p:nvSpPr>
        <p:spPr>
          <a:xfrm>
            <a:off x="17777627" y="1253376"/>
            <a:ext cx="831889" cy="3627297"/>
          </a:xfrm>
          <a:custGeom>
            <a:rect b="b" l="l" r="r" t="t"/>
            <a:pathLst>
              <a:path extrusionOk="0" h="4346712" w="996881">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a:ln>
            <a:noFill/>
          </a:ln>
        </p:spPr>
      </p:sp>
      <p:sp>
        <p:nvSpPr>
          <p:cNvPr id="415" name="Google Shape;415;p38"/>
          <p:cNvSpPr/>
          <p:nvPr/>
        </p:nvSpPr>
        <p:spPr>
          <a:xfrm>
            <a:off x="-178178" y="7951145"/>
            <a:ext cx="1230735" cy="2554068"/>
          </a:xfrm>
          <a:custGeom>
            <a:rect b="b" l="l" r="r" t="t"/>
            <a:pathLst>
              <a:path extrusionOk="0" h="3060625" w="1474831">
                <a:moveTo>
                  <a:pt x="0" y="0"/>
                </a:moveTo>
                <a:lnTo>
                  <a:pt x="0" y="3060625"/>
                </a:lnTo>
                <a:lnTo>
                  <a:pt x="1474831" y="3060625"/>
                </a:lnTo>
                <a:lnTo>
                  <a:pt x="1474831" y="0"/>
                </a:lnTo>
                <a:lnTo>
                  <a:pt x="0" y="0"/>
                </a:lnTo>
                <a:close/>
                <a:moveTo>
                  <a:pt x="1413871" y="2999665"/>
                </a:moveTo>
                <a:lnTo>
                  <a:pt x="59690" y="2999665"/>
                </a:lnTo>
                <a:lnTo>
                  <a:pt x="59690" y="59690"/>
                </a:lnTo>
                <a:lnTo>
                  <a:pt x="1413871" y="59690"/>
                </a:lnTo>
                <a:lnTo>
                  <a:pt x="1413871" y="2999665"/>
                </a:lnTo>
                <a:close/>
              </a:path>
            </a:pathLst>
          </a:custGeom>
          <a:solidFill>
            <a:srgbClr val="006DFF"/>
          </a:solidFill>
          <a:ln>
            <a:noFill/>
          </a:ln>
        </p:spPr>
      </p:sp>
      <p:sp>
        <p:nvSpPr>
          <p:cNvPr id="416" name="Google Shape;416;p38"/>
          <p:cNvSpPr/>
          <p:nvPr/>
        </p:nvSpPr>
        <p:spPr>
          <a:xfrm>
            <a:off x="1820162" y="8979530"/>
            <a:ext cx="6452929" cy="921321"/>
          </a:xfrm>
          <a:custGeom>
            <a:rect b="b" l="l" r="r" t="t"/>
            <a:pathLst>
              <a:path extrusionOk="0" h="1104050" w="7732761">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a:ln>
            <a:noFill/>
          </a:ln>
        </p:spPr>
      </p:sp>
      <p:sp>
        <p:nvSpPr>
          <p:cNvPr id="417" name="Google Shape;417;p38"/>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pic>
        <p:nvPicPr>
          <p:cNvPr id="418" name="Google Shape;418;p38"/>
          <p:cNvPicPr preferRelativeResize="0"/>
          <p:nvPr/>
        </p:nvPicPr>
        <p:blipFill rotWithShape="1">
          <a:blip r:embed="rId3">
            <a:alphaModFix/>
          </a:blip>
          <a:srcRect b="0" l="0" r="0" t="0"/>
          <a:stretch/>
        </p:blipFill>
        <p:spPr>
          <a:xfrm>
            <a:off x="11792047" y="2791078"/>
            <a:ext cx="4735068" cy="4704844"/>
          </a:xfrm>
          <a:prstGeom prst="rect">
            <a:avLst/>
          </a:prstGeom>
          <a:noFill/>
          <a:ln>
            <a:noFill/>
          </a:ln>
        </p:spPr>
      </p:pic>
      <p:sp>
        <p:nvSpPr>
          <p:cNvPr id="419" name="Google Shape;419;p38"/>
          <p:cNvSpPr txBox="1"/>
          <p:nvPr/>
        </p:nvSpPr>
        <p:spPr>
          <a:xfrm>
            <a:off x="1028700" y="662944"/>
            <a:ext cx="9675346"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Error Correction Vs Data</a:t>
            </a:r>
            <a:endParaRPr/>
          </a:p>
        </p:txBody>
      </p:sp>
      <p:sp>
        <p:nvSpPr>
          <p:cNvPr id="420" name="Google Shape;420;p38"/>
          <p:cNvSpPr txBox="1"/>
          <p:nvPr/>
        </p:nvSpPr>
        <p:spPr>
          <a:xfrm>
            <a:off x="1052557" y="2990825"/>
            <a:ext cx="10287900" cy="5633700"/>
          </a:xfrm>
          <a:prstGeom prst="rect">
            <a:avLst/>
          </a:prstGeom>
          <a:noFill/>
          <a:ln>
            <a:noFill/>
          </a:ln>
        </p:spPr>
        <p:txBody>
          <a:bodyPr anchorCtr="0" anchor="t" bIns="0" lIns="0" spcFirstLastPara="1" rIns="0" wrap="square" tIns="0">
            <a:spAutoFit/>
          </a:bodyPr>
          <a:lstStyle/>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mo"/>
                <a:ea typeface="Arimo"/>
                <a:cs typeface="Arimo"/>
                <a:sym typeface="Arimo"/>
              </a:rPr>
              <a:t>Higher error correction levels increase the percentage of codewords used for error correction and therefore decrease the amount of data that can be stored inside the code.</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mo"/>
                <a:ea typeface="Arimo"/>
                <a:cs typeface="Arimo"/>
                <a:sym typeface="Arimo"/>
              </a:rPr>
              <a:t>In the given OR Code, the trade-off bet</a:t>
            </a:r>
            <a:r>
              <a:rPr lang="en-US" sz="3000">
                <a:latin typeface="Arimo"/>
                <a:ea typeface="Arimo"/>
                <a:cs typeface="Arimo"/>
                <a:sym typeface="Arimo"/>
              </a:rPr>
              <a:t>I</a:t>
            </a:r>
            <a:r>
              <a:rPr b="0" i="0" lang="en-US" sz="3000" u="none" cap="none" strike="noStrike">
                <a:solidFill>
                  <a:srgbClr val="000000"/>
                </a:solidFill>
                <a:latin typeface="Arimo"/>
                <a:ea typeface="Arimo"/>
                <a:cs typeface="Arimo"/>
                <a:sym typeface="Arimo"/>
              </a:rPr>
              <a:t>en the yellow and pink area occurs according to the error correction levels you want in your QR Code.</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mo"/>
              <a:ea typeface="Arimo"/>
              <a:cs typeface="Arimo"/>
              <a:sym typeface="Arimo"/>
            </a:endParaRPr>
          </a:p>
        </p:txBody>
      </p:sp>
      <p:sp>
        <p:nvSpPr>
          <p:cNvPr id="421" name="Google Shape;421;p38"/>
          <p:cNvSpPr txBox="1"/>
          <p:nvPr/>
        </p:nvSpPr>
        <p:spPr>
          <a:xfrm>
            <a:off x="12172977" y="7874945"/>
            <a:ext cx="3973209"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Structure of QR Code version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9"/>
          <p:cNvSpPr/>
          <p:nvPr/>
        </p:nvSpPr>
        <p:spPr>
          <a:xfrm>
            <a:off x="14819168" y="0"/>
            <a:ext cx="7983303" cy="747733"/>
          </a:xfrm>
          <a:custGeom>
            <a:rect b="b" l="l" r="r" t="t"/>
            <a:pathLst>
              <a:path extrusionOk="0" h="896034" w="9566659">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a:ln>
            <a:noFill/>
          </a:ln>
        </p:spPr>
      </p:sp>
      <p:sp>
        <p:nvSpPr>
          <p:cNvPr id="427" name="Google Shape;427;p39"/>
          <p:cNvSpPr/>
          <p:nvPr/>
        </p:nvSpPr>
        <p:spPr>
          <a:xfrm>
            <a:off x="17164177" y="972388"/>
            <a:ext cx="1445340" cy="1503815"/>
          </a:xfrm>
          <a:custGeom>
            <a:rect b="b" l="l" r="r" t="t"/>
            <a:pathLst>
              <a:path extrusionOk="0" h="1802072" w="1732000">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a:ln>
            <a:noFill/>
          </a:ln>
        </p:spPr>
      </p:sp>
      <p:sp>
        <p:nvSpPr>
          <p:cNvPr id="428" name="Google Shape;428;p39"/>
          <p:cNvSpPr/>
          <p:nvPr/>
        </p:nvSpPr>
        <p:spPr>
          <a:xfrm>
            <a:off x="300685" y="9377834"/>
            <a:ext cx="3860706" cy="1155661"/>
          </a:xfrm>
          <a:custGeom>
            <a:rect b="b" l="l" r="r" t="t"/>
            <a:pathLst>
              <a:path extrusionOk="0" h="1384868" w="4626413">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a:ln>
            <a:noFill/>
          </a:ln>
        </p:spPr>
      </p:sp>
      <p:grpSp>
        <p:nvGrpSpPr>
          <p:cNvPr id="429" name="Google Shape;429;p39"/>
          <p:cNvGrpSpPr/>
          <p:nvPr/>
        </p:nvGrpSpPr>
        <p:grpSpPr>
          <a:xfrm>
            <a:off x="1612960" y="4108326"/>
            <a:ext cx="4442354" cy="3230762"/>
            <a:chOff x="0" y="-38100"/>
            <a:chExt cx="1170003" cy="850900"/>
          </a:xfrm>
        </p:grpSpPr>
        <p:sp>
          <p:nvSpPr>
            <p:cNvPr id="430" name="Google Shape;430;p39"/>
            <p:cNvSpPr/>
            <p:nvPr/>
          </p:nvSpPr>
          <p:spPr>
            <a:xfrm>
              <a:off x="0" y="0"/>
              <a:ext cx="1170003" cy="503940"/>
            </a:xfrm>
            <a:custGeom>
              <a:rect b="b" l="l" r="r" t="t"/>
              <a:pathLst>
                <a:path extrusionOk="0" h="503940" w="1170003">
                  <a:moveTo>
                    <a:pt x="88880" y="0"/>
                  </a:moveTo>
                  <a:lnTo>
                    <a:pt x="1081122" y="0"/>
                  </a:lnTo>
                  <a:cubicBezTo>
                    <a:pt x="1130210" y="0"/>
                    <a:pt x="1170003" y="39793"/>
                    <a:pt x="1170003" y="88880"/>
                  </a:cubicBezTo>
                  <a:lnTo>
                    <a:pt x="1170003" y="415060"/>
                  </a:lnTo>
                  <a:cubicBezTo>
                    <a:pt x="1170003" y="438632"/>
                    <a:pt x="1160639" y="461239"/>
                    <a:pt x="1143970" y="477908"/>
                  </a:cubicBezTo>
                  <a:cubicBezTo>
                    <a:pt x="1127302" y="494576"/>
                    <a:pt x="1104695" y="503940"/>
                    <a:pt x="1081122" y="503940"/>
                  </a:cubicBezTo>
                  <a:lnTo>
                    <a:pt x="88880" y="503940"/>
                  </a:lnTo>
                  <a:cubicBezTo>
                    <a:pt x="65308" y="503940"/>
                    <a:pt x="42701" y="494576"/>
                    <a:pt x="26032" y="477908"/>
                  </a:cubicBezTo>
                  <a:cubicBezTo>
                    <a:pt x="9364" y="461239"/>
                    <a:pt x="0" y="438632"/>
                    <a:pt x="0" y="415060"/>
                  </a:cubicBezTo>
                  <a:lnTo>
                    <a:pt x="0" y="88880"/>
                  </a:lnTo>
                  <a:cubicBezTo>
                    <a:pt x="0" y="65308"/>
                    <a:pt x="9364" y="42701"/>
                    <a:pt x="26032" y="26032"/>
                  </a:cubicBezTo>
                  <a:cubicBezTo>
                    <a:pt x="42701" y="9364"/>
                    <a:pt x="65308" y="0"/>
                    <a:pt x="88880" y="0"/>
                  </a:cubicBezTo>
                  <a:close/>
                </a:path>
              </a:pathLst>
            </a:custGeom>
            <a:solidFill>
              <a:srgbClr val="94DD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2" name="Google Shape;432;p39"/>
          <p:cNvGrpSpPr/>
          <p:nvPr/>
        </p:nvGrpSpPr>
        <p:grpSpPr>
          <a:xfrm>
            <a:off x="12996074" y="4044630"/>
            <a:ext cx="4890773" cy="3230759"/>
            <a:chOff x="0" y="-38100"/>
            <a:chExt cx="1288105" cy="850900"/>
          </a:xfrm>
        </p:grpSpPr>
        <p:sp>
          <p:nvSpPr>
            <p:cNvPr id="433" name="Google Shape;433;p39"/>
            <p:cNvSpPr/>
            <p:nvPr/>
          </p:nvSpPr>
          <p:spPr>
            <a:xfrm>
              <a:off x="0" y="0"/>
              <a:ext cx="1288105" cy="485853"/>
            </a:xfrm>
            <a:custGeom>
              <a:rect b="b" l="l" r="r" t="t"/>
              <a:pathLst>
                <a:path extrusionOk="0" h="485853" w="1288105">
                  <a:moveTo>
                    <a:pt x="80731" y="0"/>
                  </a:moveTo>
                  <a:lnTo>
                    <a:pt x="1207374" y="0"/>
                  </a:lnTo>
                  <a:cubicBezTo>
                    <a:pt x="1228785" y="0"/>
                    <a:pt x="1249319" y="8506"/>
                    <a:pt x="1264459" y="23646"/>
                  </a:cubicBezTo>
                  <a:cubicBezTo>
                    <a:pt x="1279599" y="38786"/>
                    <a:pt x="1288105" y="59320"/>
                    <a:pt x="1288105" y="80731"/>
                  </a:cubicBezTo>
                  <a:lnTo>
                    <a:pt x="1288105" y="405121"/>
                  </a:lnTo>
                  <a:cubicBezTo>
                    <a:pt x="1288105" y="426533"/>
                    <a:pt x="1279599" y="447067"/>
                    <a:pt x="1264459" y="462207"/>
                  </a:cubicBezTo>
                  <a:cubicBezTo>
                    <a:pt x="1249319" y="477347"/>
                    <a:pt x="1228785" y="485853"/>
                    <a:pt x="1207374" y="485853"/>
                  </a:cubicBezTo>
                  <a:lnTo>
                    <a:pt x="80731" y="485853"/>
                  </a:lnTo>
                  <a:cubicBezTo>
                    <a:pt x="59320" y="485853"/>
                    <a:pt x="38786" y="477347"/>
                    <a:pt x="23646" y="462207"/>
                  </a:cubicBezTo>
                  <a:cubicBezTo>
                    <a:pt x="8506" y="447067"/>
                    <a:pt x="0" y="426533"/>
                    <a:pt x="0" y="405121"/>
                  </a:cubicBezTo>
                  <a:lnTo>
                    <a:pt x="0" y="80731"/>
                  </a:lnTo>
                  <a:cubicBezTo>
                    <a:pt x="0" y="59320"/>
                    <a:pt x="8506" y="38786"/>
                    <a:pt x="23646" y="23646"/>
                  </a:cubicBezTo>
                  <a:cubicBezTo>
                    <a:pt x="38786" y="8506"/>
                    <a:pt x="59320" y="0"/>
                    <a:pt x="80731" y="0"/>
                  </a:cubicBezTo>
                  <a:close/>
                </a:path>
              </a:pathLst>
            </a:custGeom>
            <a:solidFill>
              <a:srgbClr val="94DD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5" name="Google Shape;435;p39"/>
          <p:cNvGrpSpPr/>
          <p:nvPr/>
        </p:nvGrpSpPr>
        <p:grpSpPr>
          <a:xfrm>
            <a:off x="7138059" y="8029978"/>
            <a:ext cx="4442354" cy="3230758"/>
            <a:chOff x="0" y="-38100"/>
            <a:chExt cx="1170003" cy="850900"/>
          </a:xfrm>
        </p:grpSpPr>
        <p:sp>
          <p:nvSpPr>
            <p:cNvPr id="436" name="Google Shape;436;p39"/>
            <p:cNvSpPr/>
            <p:nvPr/>
          </p:nvSpPr>
          <p:spPr>
            <a:xfrm>
              <a:off x="0" y="0"/>
              <a:ext cx="1170003" cy="469077"/>
            </a:xfrm>
            <a:custGeom>
              <a:rect b="b" l="l" r="r" t="t"/>
              <a:pathLst>
                <a:path extrusionOk="0" h="469077" w="1170003">
                  <a:moveTo>
                    <a:pt x="88880" y="0"/>
                  </a:moveTo>
                  <a:lnTo>
                    <a:pt x="1081122" y="0"/>
                  </a:lnTo>
                  <a:cubicBezTo>
                    <a:pt x="1130210" y="0"/>
                    <a:pt x="1170003" y="39793"/>
                    <a:pt x="1170003" y="88880"/>
                  </a:cubicBezTo>
                  <a:lnTo>
                    <a:pt x="1170003" y="380196"/>
                  </a:lnTo>
                  <a:cubicBezTo>
                    <a:pt x="1170003" y="403769"/>
                    <a:pt x="1160639" y="426376"/>
                    <a:pt x="1143970" y="443044"/>
                  </a:cubicBezTo>
                  <a:cubicBezTo>
                    <a:pt x="1127302" y="459712"/>
                    <a:pt x="1104695" y="469077"/>
                    <a:pt x="1081122" y="469077"/>
                  </a:cubicBezTo>
                  <a:lnTo>
                    <a:pt x="88880" y="469077"/>
                  </a:lnTo>
                  <a:cubicBezTo>
                    <a:pt x="65308" y="469077"/>
                    <a:pt x="42701" y="459712"/>
                    <a:pt x="26032" y="443044"/>
                  </a:cubicBezTo>
                  <a:cubicBezTo>
                    <a:pt x="9364" y="426376"/>
                    <a:pt x="0" y="403769"/>
                    <a:pt x="0" y="380196"/>
                  </a:cubicBezTo>
                  <a:lnTo>
                    <a:pt x="0" y="88880"/>
                  </a:lnTo>
                  <a:cubicBezTo>
                    <a:pt x="0" y="65308"/>
                    <a:pt x="9364" y="42701"/>
                    <a:pt x="26032" y="26032"/>
                  </a:cubicBezTo>
                  <a:cubicBezTo>
                    <a:pt x="42701" y="9364"/>
                    <a:pt x="65308" y="0"/>
                    <a:pt x="88880" y="0"/>
                  </a:cubicBezTo>
                  <a:close/>
                </a:path>
              </a:pathLst>
            </a:custGeom>
            <a:solidFill>
              <a:srgbClr val="94DD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76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38" name="Google Shape;438;p39"/>
          <p:cNvPicPr preferRelativeResize="0"/>
          <p:nvPr/>
        </p:nvPicPr>
        <p:blipFill rotWithShape="1">
          <a:blip r:embed="rId3">
            <a:alphaModFix/>
          </a:blip>
          <a:srcRect b="0" l="0" r="0" t="0"/>
          <a:stretch/>
        </p:blipFill>
        <p:spPr>
          <a:xfrm>
            <a:off x="3386926" y="3035199"/>
            <a:ext cx="894422" cy="1154093"/>
          </a:xfrm>
          <a:prstGeom prst="rect">
            <a:avLst/>
          </a:prstGeom>
          <a:noFill/>
          <a:ln>
            <a:noFill/>
          </a:ln>
        </p:spPr>
      </p:pic>
      <p:pic>
        <p:nvPicPr>
          <p:cNvPr id="439" name="Google Shape;439;p39"/>
          <p:cNvPicPr preferRelativeResize="0"/>
          <p:nvPr/>
        </p:nvPicPr>
        <p:blipFill rotWithShape="1">
          <a:blip r:embed="rId4">
            <a:alphaModFix/>
          </a:blip>
          <a:srcRect b="0" l="0" r="0" t="0"/>
          <a:stretch/>
        </p:blipFill>
        <p:spPr>
          <a:xfrm>
            <a:off x="8581947" y="6475148"/>
            <a:ext cx="1612972" cy="1699491"/>
          </a:xfrm>
          <a:prstGeom prst="rect">
            <a:avLst/>
          </a:prstGeom>
          <a:noFill/>
          <a:ln>
            <a:noFill/>
          </a:ln>
        </p:spPr>
      </p:pic>
      <p:pic>
        <p:nvPicPr>
          <p:cNvPr id="440" name="Google Shape;440;p39"/>
          <p:cNvPicPr preferRelativeResize="0"/>
          <p:nvPr/>
        </p:nvPicPr>
        <p:blipFill rotWithShape="1">
          <a:blip r:embed="rId5">
            <a:alphaModFix/>
          </a:blip>
          <a:srcRect b="0" l="0" r="0" t="0"/>
          <a:stretch/>
        </p:blipFill>
        <p:spPr>
          <a:xfrm>
            <a:off x="14674646" y="2622201"/>
            <a:ext cx="1085210" cy="1567090"/>
          </a:xfrm>
          <a:prstGeom prst="rect">
            <a:avLst/>
          </a:prstGeom>
          <a:noFill/>
          <a:ln>
            <a:noFill/>
          </a:ln>
        </p:spPr>
      </p:pic>
      <p:sp>
        <p:nvSpPr>
          <p:cNvPr id="441" name="Google Shape;441;p39"/>
          <p:cNvSpPr txBox="1"/>
          <p:nvPr/>
        </p:nvSpPr>
        <p:spPr>
          <a:xfrm>
            <a:off x="1233418" y="606244"/>
            <a:ext cx="13431871"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QR Code encryption through PKI</a:t>
            </a:r>
            <a:endParaRPr/>
          </a:p>
        </p:txBody>
      </p:sp>
      <p:sp>
        <p:nvSpPr>
          <p:cNvPr id="442" name="Google Shape;442;p39"/>
          <p:cNvSpPr txBox="1"/>
          <p:nvPr/>
        </p:nvSpPr>
        <p:spPr>
          <a:xfrm>
            <a:off x="1233418" y="1667753"/>
            <a:ext cx="15201197"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mo"/>
                <a:ea typeface="Arimo"/>
                <a:cs typeface="Arimo"/>
                <a:sym typeface="Arimo"/>
              </a:rPr>
              <a:t>The QR Code encryption through PKI (public key Infrastructure) in mobile payment systems can be divided into the following seven steps:</a:t>
            </a:r>
            <a:endParaRPr/>
          </a:p>
        </p:txBody>
      </p:sp>
      <p:sp>
        <p:nvSpPr>
          <p:cNvPr id="443" name="Google Shape;443;p39"/>
          <p:cNvSpPr txBox="1"/>
          <p:nvPr/>
        </p:nvSpPr>
        <p:spPr>
          <a:xfrm>
            <a:off x="3435695" y="4305578"/>
            <a:ext cx="796885" cy="406613"/>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2366" u="none" cap="none" strike="noStrike">
                <a:solidFill>
                  <a:srgbClr val="000000"/>
                </a:solidFill>
                <a:latin typeface="Arial"/>
                <a:ea typeface="Arial"/>
                <a:cs typeface="Arial"/>
                <a:sym typeface="Arial"/>
              </a:rPr>
              <a:t>USER</a:t>
            </a:r>
            <a:endParaRPr/>
          </a:p>
        </p:txBody>
      </p:sp>
      <p:sp>
        <p:nvSpPr>
          <p:cNvPr id="444" name="Google Shape;444;p39"/>
          <p:cNvSpPr txBox="1"/>
          <p:nvPr/>
        </p:nvSpPr>
        <p:spPr>
          <a:xfrm>
            <a:off x="7937716" y="3872744"/>
            <a:ext cx="2901434" cy="53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1. Give User  ID</a:t>
            </a:r>
            <a:endParaRPr/>
          </a:p>
        </p:txBody>
      </p:sp>
      <p:cxnSp>
        <p:nvCxnSpPr>
          <p:cNvPr id="445" name="Google Shape;445;p39"/>
          <p:cNvCxnSpPr/>
          <p:nvPr/>
        </p:nvCxnSpPr>
        <p:spPr>
          <a:xfrm flipH="1" rot="10800000">
            <a:off x="6599009" y="4702665"/>
            <a:ext cx="6035754" cy="19050"/>
          </a:xfrm>
          <a:prstGeom prst="straightConnector1">
            <a:avLst/>
          </a:prstGeom>
          <a:noFill/>
          <a:ln cap="flat" cmpd="sng" w="133350">
            <a:solidFill>
              <a:srgbClr val="000000"/>
            </a:solidFill>
            <a:prstDash val="solid"/>
            <a:round/>
            <a:headEnd len="sm" w="sm" type="none"/>
            <a:tailEnd len="med" w="med" type="triangle"/>
          </a:ln>
        </p:spPr>
      </p:cxnSp>
      <p:cxnSp>
        <p:nvCxnSpPr>
          <p:cNvPr id="446" name="Google Shape;446;p39"/>
          <p:cNvCxnSpPr/>
          <p:nvPr/>
        </p:nvCxnSpPr>
        <p:spPr>
          <a:xfrm flipH="1" rot="10800000">
            <a:off x="6599009" y="5884592"/>
            <a:ext cx="6035754" cy="19050"/>
          </a:xfrm>
          <a:prstGeom prst="straightConnector1">
            <a:avLst/>
          </a:prstGeom>
          <a:noFill/>
          <a:ln cap="flat" cmpd="sng" w="133350">
            <a:solidFill>
              <a:srgbClr val="000000"/>
            </a:solidFill>
            <a:prstDash val="solid"/>
            <a:round/>
            <a:headEnd len="med" w="med" type="triangle"/>
            <a:tailEnd len="sm" w="sm" type="none"/>
          </a:ln>
        </p:spPr>
      </p:cxnSp>
      <p:sp>
        <p:nvSpPr>
          <p:cNvPr id="447" name="Google Shape;447;p39"/>
          <p:cNvSpPr txBox="1"/>
          <p:nvPr/>
        </p:nvSpPr>
        <p:spPr>
          <a:xfrm>
            <a:off x="14506451" y="4229378"/>
            <a:ext cx="1422321" cy="406613"/>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2366" u="none" cap="none" strike="noStrike">
                <a:solidFill>
                  <a:srgbClr val="000000"/>
                </a:solidFill>
                <a:latin typeface="Arial"/>
                <a:ea typeface="Arial"/>
                <a:cs typeface="Arial"/>
                <a:sym typeface="Arial"/>
              </a:rPr>
              <a:t>Merchant</a:t>
            </a:r>
            <a:endParaRPr/>
          </a:p>
        </p:txBody>
      </p:sp>
      <p:sp>
        <p:nvSpPr>
          <p:cNvPr id="448" name="Google Shape;448;p39"/>
          <p:cNvSpPr txBox="1"/>
          <p:nvPr/>
        </p:nvSpPr>
        <p:spPr>
          <a:xfrm>
            <a:off x="8279518" y="5067300"/>
            <a:ext cx="2159437" cy="53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7. QR Code</a:t>
            </a:r>
            <a:endParaRPr/>
          </a:p>
        </p:txBody>
      </p:sp>
      <p:cxnSp>
        <p:nvCxnSpPr>
          <p:cNvPr id="449" name="Google Shape;449;p39"/>
          <p:cNvCxnSpPr/>
          <p:nvPr/>
        </p:nvCxnSpPr>
        <p:spPr>
          <a:xfrm>
            <a:off x="3435695" y="6475148"/>
            <a:ext cx="3163104" cy="2590004"/>
          </a:xfrm>
          <a:prstGeom prst="straightConnector1">
            <a:avLst/>
          </a:prstGeom>
          <a:noFill/>
          <a:ln cap="flat" cmpd="sng" w="133350">
            <a:solidFill>
              <a:srgbClr val="000000"/>
            </a:solidFill>
            <a:prstDash val="solid"/>
            <a:round/>
            <a:headEnd len="med" w="med" type="triangle"/>
            <a:tailEnd len="sm" w="sm" type="none"/>
          </a:ln>
        </p:spPr>
      </p:cxnSp>
      <p:sp>
        <p:nvSpPr>
          <p:cNvPr id="450" name="Google Shape;450;p39"/>
          <p:cNvSpPr txBox="1"/>
          <p:nvPr/>
        </p:nvSpPr>
        <p:spPr>
          <a:xfrm>
            <a:off x="457387" y="7472288"/>
            <a:ext cx="4559860"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5. Authenticate and receive Private key</a:t>
            </a:r>
            <a:endParaRPr/>
          </a:p>
        </p:txBody>
      </p:sp>
      <p:cxnSp>
        <p:nvCxnSpPr>
          <p:cNvPr id="451" name="Google Shape;451;p39"/>
          <p:cNvCxnSpPr/>
          <p:nvPr/>
        </p:nvCxnSpPr>
        <p:spPr>
          <a:xfrm flipH="1" rot="10800000">
            <a:off x="11994209" y="6166385"/>
            <a:ext cx="2290517" cy="2424772"/>
          </a:xfrm>
          <a:prstGeom prst="straightConnector1">
            <a:avLst/>
          </a:prstGeom>
          <a:noFill/>
          <a:ln cap="flat" cmpd="sng" w="133350">
            <a:solidFill>
              <a:srgbClr val="000000"/>
            </a:solidFill>
            <a:prstDash val="solid"/>
            <a:round/>
            <a:headEnd len="med" w="med" type="triangle"/>
            <a:tailEnd len="sm" w="sm" type="none"/>
          </a:ln>
        </p:spPr>
      </p:cxnSp>
      <p:sp>
        <p:nvSpPr>
          <p:cNvPr id="452" name="Google Shape;452;p39"/>
          <p:cNvSpPr txBox="1"/>
          <p:nvPr/>
        </p:nvSpPr>
        <p:spPr>
          <a:xfrm rot="-91307">
            <a:off x="10448608" y="6454263"/>
            <a:ext cx="2994748"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3. Request public key</a:t>
            </a:r>
            <a:endParaRPr/>
          </a:p>
        </p:txBody>
      </p:sp>
      <p:cxnSp>
        <p:nvCxnSpPr>
          <p:cNvPr id="453" name="Google Shape;453;p39"/>
          <p:cNvCxnSpPr/>
          <p:nvPr/>
        </p:nvCxnSpPr>
        <p:spPr>
          <a:xfrm flipH="1">
            <a:off x="13000671" y="6490866"/>
            <a:ext cx="2483483" cy="2679258"/>
          </a:xfrm>
          <a:prstGeom prst="straightConnector1">
            <a:avLst/>
          </a:prstGeom>
          <a:noFill/>
          <a:ln cap="flat" cmpd="sng" w="133350">
            <a:solidFill>
              <a:srgbClr val="000000"/>
            </a:solidFill>
            <a:prstDash val="solid"/>
            <a:round/>
            <a:headEnd len="med" w="med" type="triangle"/>
            <a:tailEnd len="sm" w="sm" type="none"/>
          </a:ln>
        </p:spPr>
      </p:cxnSp>
      <p:sp>
        <p:nvSpPr>
          <p:cNvPr id="454" name="Google Shape;454;p39"/>
          <p:cNvSpPr txBox="1"/>
          <p:nvPr/>
        </p:nvSpPr>
        <p:spPr>
          <a:xfrm>
            <a:off x="14262482" y="8098439"/>
            <a:ext cx="2994748" cy="106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mo"/>
                <a:ea typeface="Arimo"/>
                <a:cs typeface="Arimo"/>
                <a:sym typeface="Arimo"/>
              </a:rPr>
              <a:t> 5. Public key of User</a:t>
            </a:r>
            <a:endParaRPr/>
          </a:p>
        </p:txBody>
      </p:sp>
      <p:sp>
        <p:nvSpPr>
          <p:cNvPr id="455" name="Google Shape;455;p39"/>
          <p:cNvSpPr txBox="1"/>
          <p:nvPr/>
        </p:nvSpPr>
        <p:spPr>
          <a:xfrm>
            <a:off x="8474038" y="8231272"/>
            <a:ext cx="1639610" cy="406613"/>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2366" u="none" cap="none" strike="noStrike">
                <a:solidFill>
                  <a:srgbClr val="000000"/>
                </a:solidFill>
                <a:latin typeface="Arial"/>
                <a:ea typeface="Arial"/>
                <a:cs typeface="Arial"/>
                <a:sym typeface="Arial"/>
              </a:rPr>
              <a:t>Third Party</a:t>
            </a:r>
            <a:endParaRPr/>
          </a:p>
        </p:txBody>
      </p:sp>
      <p:sp>
        <p:nvSpPr>
          <p:cNvPr id="456" name="Google Shape;456;p39"/>
          <p:cNvSpPr txBox="1"/>
          <p:nvPr/>
        </p:nvSpPr>
        <p:spPr>
          <a:xfrm>
            <a:off x="1806630" y="4725913"/>
            <a:ext cx="4055015" cy="13080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 7. Scan QR Code, decrypt using private Key &amp; verify received message</a:t>
            </a:r>
            <a:endParaRPr/>
          </a:p>
        </p:txBody>
      </p:sp>
      <p:sp>
        <p:nvSpPr>
          <p:cNvPr id="457" name="Google Shape;457;p39"/>
          <p:cNvSpPr txBox="1"/>
          <p:nvPr/>
        </p:nvSpPr>
        <p:spPr>
          <a:xfrm>
            <a:off x="13368399" y="4578841"/>
            <a:ext cx="4055015" cy="13080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 2. Receive User ID</a:t>
            </a:r>
            <a:endParaRPr/>
          </a:p>
          <a:p>
            <a:pPr indent="0" lvl="0" marL="0" marR="0" rtl="0" algn="ctr">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6. Generate QR Code uses Public Key </a:t>
            </a:r>
            <a:endParaRPr/>
          </a:p>
        </p:txBody>
      </p:sp>
      <p:sp>
        <p:nvSpPr>
          <p:cNvPr id="458" name="Google Shape;458;p39"/>
          <p:cNvSpPr txBox="1"/>
          <p:nvPr/>
        </p:nvSpPr>
        <p:spPr>
          <a:xfrm>
            <a:off x="7360926" y="8809334"/>
            <a:ext cx="4055015" cy="869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 4. Generate public key and private key based ID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nvSpPr>
        <p:spPr>
          <a:xfrm>
            <a:off x="1233418" y="606244"/>
            <a:ext cx="13431871" cy="837063"/>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0" i="0" lang="en-US" sz="6200" u="none" cap="none" strike="noStrike">
                <a:solidFill>
                  <a:srgbClr val="000000"/>
                </a:solidFill>
                <a:latin typeface="Montserrat"/>
                <a:ea typeface="Montserrat"/>
                <a:cs typeface="Montserrat"/>
                <a:sym typeface="Montserrat"/>
              </a:rPr>
              <a:t>References</a:t>
            </a:r>
            <a:endParaRPr/>
          </a:p>
        </p:txBody>
      </p:sp>
      <p:sp>
        <p:nvSpPr>
          <p:cNvPr id="464" name="Google Shape;464;p40"/>
          <p:cNvSpPr txBox="1"/>
          <p:nvPr/>
        </p:nvSpPr>
        <p:spPr>
          <a:xfrm>
            <a:off x="1326237" y="6647717"/>
            <a:ext cx="15635526"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3"/>
              </a:rPr>
              <a:t>https://www.certificatestemplatesfree.com/certificate-authority-2297.html</a:t>
            </a:r>
            <a:endParaRPr/>
          </a:p>
        </p:txBody>
      </p:sp>
      <p:sp>
        <p:nvSpPr>
          <p:cNvPr id="465" name="Google Shape;465;p40"/>
          <p:cNvSpPr txBox="1"/>
          <p:nvPr/>
        </p:nvSpPr>
        <p:spPr>
          <a:xfrm>
            <a:off x="1326237" y="4552852"/>
            <a:ext cx="15335845"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4"/>
              </a:rPr>
              <a:t>https://educationplusindia.blogspot.com/2020/02/digital-certificate.html</a:t>
            </a:r>
            <a:endParaRPr/>
          </a:p>
        </p:txBody>
      </p:sp>
      <p:sp>
        <p:nvSpPr>
          <p:cNvPr id="466" name="Google Shape;466;p40"/>
          <p:cNvSpPr txBox="1"/>
          <p:nvPr/>
        </p:nvSpPr>
        <p:spPr>
          <a:xfrm>
            <a:off x="1326237" y="5533927"/>
            <a:ext cx="13634085"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5"/>
              </a:rPr>
              <a:t>https://nsc-tay.blogspot.com/2016/07/understanding-of-acl.html</a:t>
            </a:r>
            <a:endParaRPr/>
          </a:p>
        </p:txBody>
      </p:sp>
      <p:sp>
        <p:nvSpPr>
          <p:cNvPr id="467" name="Google Shape;467;p40"/>
          <p:cNvSpPr txBox="1"/>
          <p:nvPr/>
        </p:nvSpPr>
        <p:spPr>
          <a:xfrm>
            <a:off x="1326237" y="7763844"/>
            <a:ext cx="15635400" cy="12558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6"/>
              </a:rPr>
              <a:t>https://www.geeksforgeeks.org/difference-bet</a:t>
            </a:r>
            <a:r>
              <a:rPr lang="en-US" sz="3399" u="sng">
                <a:solidFill>
                  <a:schemeClr val="hlink"/>
                </a:solidFill>
                <a:hlinkClick r:id="rId7"/>
              </a:rPr>
              <a:t>I</a:t>
            </a:r>
            <a:r>
              <a:rPr b="0" i="0" lang="en-US" sz="3399" u="sng" cap="none" strike="noStrike">
                <a:solidFill>
                  <a:schemeClr val="hlink"/>
                </a:solidFill>
                <a:latin typeface="Arial"/>
                <a:ea typeface="Arial"/>
                <a:cs typeface="Arial"/>
                <a:sym typeface="Arial"/>
                <a:hlinkClick r:id="rId8"/>
              </a:rPr>
              <a:t>en-symmetric-and-asymmetric-key-encryption/</a:t>
            </a:r>
            <a:endParaRPr/>
          </a:p>
        </p:txBody>
      </p:sp>
      <p:sp>
        <p:nvSpPr>
          <p:cNvPr id="468" name="Google Shape;468;p40"/>
          <p:cNvSpPr txBox="1"/>
          <p:nvPr/>
        </p:nvSpPr>
        <p:spPr>
          <a:xfrm>
            <a:off x="1326237" y="9191625"/>
            <a:ext cx="12572166"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9"/>
              </a:rPr>
              <a:t>https://www.geeksforgeeks.org/rsa-algorithm-cryptography/</a:t>
            </a:r>
            <a:endParaRPr/>
          </a:p>
        </p:txBody>
      </p:sp>
      <p:sp>
        <p:nvSpPr>
          <p:cNvPr id="469" name="Google Shape;469;p40"/>
          <p:cNvSpPr txBox="1"/>
          <p:nvPr/>
        </p:nvSpPr>
        <p:spPr>
          <a:xfrm>
            <a:off x="1326237" y="2105562"/>
            <a:ext cx="14960322" cy="1780540"/>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399" u="sng" cap="none" strike="noStrike">
                <a:solidFill>
                  <a:schemeClr val="hlink"/>
                </a:solidFill>
                <a:latin typeface="Arial"/>
                <a:ea typeface="Arial"/>
                <a:cs typeface="Arial"/>
                <a:sym typeface="Arial"/>
                <a:hlinkClick r:id="rId10"/>
              </a:rPr>
              <a:t>Sun, Jiabin, and Nan Zhang. "The Mobile payment based on public-key security technology." Journal of Physics: Conference Series. Vol. 1187. No. 5. IOP Publishing, 2019.</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nvSpPr>
        <p:spPr>
          <a:xfrm>
            <a:off x="5917227" y="4274503"/>
            <a:ext cx="645354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03" name="Shape 103"/>
        <p:cNvGrpSpPr/>
        <p:nvPr/>
      </p:nvGrpSpPr>
      <p:grpSpPr>
        <a:xfrm>
          <a:off x="0" y="0"/>
          <a:ext cx="0" cy="0"/>
          <a:chOff x="0" y="0"/>
          <a:chExt cx="0" cy="0"/>
        </a:xfrm>
      </p:grpSpPr>
      <p:sp>
        <p:nvSpPr>
          <p:cNvPr id="104" name="Google Shape;104;p15"/>
          <p:cNvSpPr txBox="1"/>
          <p:nvPr/>
        </p:nvSpPr>
        <p:spPr>
          <a:xfrm>
            <a:off x="285750" y="51289"/>
            <a:ext cx="18288000" cy="81151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800" u="none" cap="none" strike="noStrike">
                <a:solidFill>
                  <a:srgbClr val="FFFFFF"/>
                </a:solidFill>
                <a:latin typeface="Arial"/>
                <a:ea typeface="Arial"/>
                <a:cs typeface="Arial"/>
                <a:sym typeface="Arial"/>
              </a:rPr>
              <a:t>More on Mobile payment system ... </a:t>
            </a:r>
            <a:endParaRPr/>
          </a:p>
        </p:txBody>
      </p:sp>
      <p:sp>
        <p:nvSpPr>
          <p:cNvPr id="105" name="Google Shape;105;p15"/>
          <p:cNvSpPr txBox="1"/>
          <p:nvPr/>
        </p:nvSpPr>
        <p:spPr>
          <a:xfrm>
            <a:off x="0" y="1152308"/>
            <a:ext cx="17827385" cy="8665210"/>
          </a:xfrm>
          <a:prstGeom prst="rect">
            <a:avLst/>
          </a:prstGeom>
          <a:noFill/>
          <a:ln>
            <a:noFill/>
          </a:ln>
        </p:spPr>
        <p:txBody>
          <a:bodyPr anchorCtr="0" anchor="t" bIns="0" lIns="0" spcFirstLastPara="1" rIns="0" wrap="square" tIns="0">
            <a:spAutoFit/>
          </a:bodyPr>
          <a:lstStyle/>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There are three primary operating modes :</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mobile operators</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banks</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third-party service provider</a:t>
            </a:r>
            <a:endParaRPr/>
          </a:p>
          <a:p>
            <a:pPr indent="0" lvl="0" marL="0" marR="0" rtl="0" algn="just">
              <a:lnSpc>
                <a:spcPct val="140000"/>
              </a:lnSpc>
              <a:spcBef>
                <a:spcPts val="0"/>
              </a:spcBef>
              <a:spcAft>
                <a:spcPts val="0"/>
              </a:spcAft>
              <a:buNone/>
            </a:pPr>
            <a:r>
              <a:t/>
            </a:r>
            <a:endParaRPr b="0" i="0" sz="3100" u="none" cap="none" strike="noStrike">
              <a:solidFill>
                <a:srgbClr val="FFFFFF"/>
              </a:solidFill>
              <a:latin typeface="Arial"/>
              <a:ea typeface="Arial"/>
              <a:cs typeface="Arial"/>
              <a:sym typeface="Arial"/>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When mobile operators act as the main body...</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The mobile operator will utilize the mobile phone number as the account, and the department will deduct the user's credit account for the fees associated with mobile payment transactions.</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There is no requirement for bank involvement, and it is hard to invoice the company that isn't phoning.</a:t>
            </a:r>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When the bank acts as the main body...</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It links the bank account to the mobile account by connecting to the mobile communication network via a dedicated line. While mobile operators do not participate in the payment process, banks provide users trading platforms and payment channels.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09" name="Shape 109"/>
        <p:cNvGrpSpPr/>
        <p:nvPr/>
      </p:nvGrpSpPr>
      <p:grpSpPr>
        <a:xfrm>
          <a:off x="0" y="0"/>
          <a:ext cx="0" cy="0"/>
          <a:chOff x="0" y="0"/>
          <a:chExt cx="0" cy="0"/>
        </a:xfrm>
      </p:grpSpPr>
      <p:sp>
        <p:nvSpPr>
          <p:cNvPr id="110" name="Google Shape;110;p16"/>
          <p:cNvSpPr txBox="1"/>
          <p:nvPr/>
        </p:nvSpPr>
        <p:spPr>
          <a:xfrm>
            <a:off x="0" y="51289"/>
            <a:ext cx="10291231" cy="77849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600" u="none" cap="none" strike="noStrike">
                <a:solidFill>
                  <a:srgbClr val="FFFFFF"/>
                </a:solidFill>
                <a:latin typeface="Arial"/>
                <a:ea typeface="Arial"/>
                <a:cs typeface="Arial"/>
                <a:sym typeface="Arial"/>
              </a:rPr>
              <a:t>More on Mobile payment system ... </a:t>
            </a:r>
            <a:endParaRPr/>
          </a:p>
        </p:txBody>
      </p:sp>
      <p:sp>
        <p:nvSpPr>
          <p:cNvPr id="111" name="Google Shape;111;p16"/>
          <p:cNvSpPr txBox="1"/>
          <p:nvPr/>
        </p:nvSpPr>
        <p:spPr>
          <a:xfrm>
            <a:off x="0" y="1232062"/>
            <a:ext cx="18288000" cy="10497600"/>
          </a:xfrm>
          <a:prstGeom prst="rect">
            <a:avLst/>
          </a:prstGeom>
          <a:noFill/>
          <a:ln>
            <a:noFill/>
          </a:ln>
        </p:spPr>
        <p:txBody>
          <a:bodyPr anchorCtr="0" anchor="t" bIns="0" lIns="0" spcFirstLastPara="1" rIns="0" wrap="square" tIns="0">
            <a:spAutoFit/>
          </a:bodyPr>
          <a:lstStyle/>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Drawback of this method is that Mobile payment services cannot be networked bet</a:t>
            </a:r>
            <a:r>
              <a:rPr lang="en-US" sz="3100">
                <a:solidFill>
                  <a:srgbClr val="FFFFFF"/>
                </a:solidFill>
              </a:rPr>
              <a:t>I</a:t>
            </a:r>
            <a:r>
              <a:rPr b="0" i="0" lang="en-US" sz="3100" u="none" cap="none" strike="noStrike">
                <a:solidFill>
                  <a:srgbClr val="FFFFFF"/>
                </a:solidFill>
                <a:latin typeface="Arial"/>
                <a:ea typeface="Arial"/>
                <a:cs typeface="Arial"/>
                <a:sym typeface="Arial"/>
              </a:rPr>
              <a:t>en banks; instead, each bank can only provide services for users of its own bank.</a:t>
            </a:r>
            <a:endParaRPr/>
          </a:p>
          <a:p>
            <a:pPr indent="0" lvl="0" marL="0" marR="0" rtl="0" algn="just">
              <a:lnSpc>
                <a:spcPct val="140000"/>
              </a:lnSpc>
              <a:spcBef>
                <a:spcPts val="0"/>
              </a:spcBef>
              <a:spcAft>
                <a:spcPts val="0"/>
              </a:spcAft>
              <a:buNone/>
            </a:pPr>
            <a:r>
              <a:t/>
            </a:r>
            <a:endParaRPr b="0" i="0" sz="3100" u="none" cap="none" strike="noStrike">
              <a:solidFill>
                <a:srgbClr val="FFFFFF"/>
              </a:solidFill>
              <a:latin typeface="Arial"/>
              <a:ea typeface="Arial"/>
              <a:cs typeface="Arial"/>
              <a:sym typeface="Arial"/>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When a third-party service provider comes into play,</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it is a bridge and a connection bet</a:t>
            </a:r>
            <a:r>
              <a:rPr lang="en-US" sz="3100">
                <a:solidFill>
                  <a:srgbClr val="FFFFFF"/>
                </a:solidFill>
              </a:rPr>
              <a:t>I</a:t>
            </a:r>
            <a:r>
              <a:rPr b="0" i="0" lang="en-US" sz="3100" u="none" cap="none" strike="noStrike">
                <a:solidFill>
                  <a:srgbClr val="FFFFFF"/>
                </a:solidFill>
                <a:latin typeface="Arial"/>
                <a:ea typeface="Arial"/>
                <a:cs typeface="Arial"/>
                <a:sym typeface="Arial"/>
              </a:rPr>
              <a:t>en a merchant, a bank, and a mobile operator.</a:t>
            </a:r>
            <a:endParaRPr/>
          </a:p>
          <a:p>
            <a:pPr indent="-446194" lvl="2" marL="1338582"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Due to users' access to various bank accounts on third-party service providers, third-party service providers are now playing a role in the merger of users and banks.</a:t>
            </a:r>
            <a:endParaRPr/>
          </a:p>
          <a:p>
            <a:pPr indent="0" lvl="0" marL="0" marR="0" rtl="0" algn="just">
              <a:lnSpc>
                <a:spcPct val="140000"/>
              </a:lnSpc>
              <a:spcBef>
                <a:spcPts val="0"/>
              </a:spcBef>
              <a:spcAft>
                <a:spcPts val="0"/>
              </a:spcAft>
              <a:buNone/>
            </a:pPr>
            <a:r>
              <a:t/>
            </a:r>
            <a:endParaRPr b="0" i="0" sz="3100" u="none" cap="none" strike="noStrike">
              <a:solidFill>
                <a:srgbClr val="FFFFFF"/>
              </a:solidFill>
              <a:latin typeface="Arial"/>
              <a:ea typeface="Arial"/>
              <a:cs typeface="Arial"/>
              <a:sym typeface="Arial"/>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MPS is divided into two components :</a:t>
            </a:r>
            <a:endParaRPr/>
          </a:p>
          <a:p>
            <a:pPr indent="-501968" lvl="3" marL="2007873"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MPA (Mobile Payment Agent)</a:t>
            </a:r>
            <a:endParaRPr/>
          </a:p>
          <a:p>
            <a:pPr indent="-501968" lvl="3" marL="2007873"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MPP (Mobile Payment Platform)</a:t>
            </a:r>
            <a:endParaRPr/>
          </a:p>
          <a:p>
            <a:pPr indent="0" lvl="0" marL="0" marR="0" rtl="0" algn="just">
              <a:lnSpc>
                <a:spcPct val="140000"/>
              </a:lnSpc>
              <a:spcBef>
                <a:spcPts val="0"/>
              </a:spcBef>
              <a:spcAft>
                <a:spcPts val="0"/>
              </a:spcAft>
              <a:buNone/>
            </a:pPr>
            <a:r>
              <a:rPr b="0" i="0" lang="en-US" sz="3100" u="none" cap="none" strike="noStrike">
                <a:solidFill>
                  <a:srgbClr val="FFFFFF"/>
                </a:solidFill>
                <a:latin typeface="Arial"/>
                <a:ea typeface="Arial"/>
                <a:cs typeface="Arial"/>
                <a:sym typeface="Arial"/>
              </a:rPr>
              <a:t>       (MPA and MPP are connected via da igital data network)</a:t>
            </a:r>
            <a:endParaRPr/>
          </a:p>
          <a:p>
            <a:pPr indent="0" lvl="0" marL="0" marR="0" rtl="0" algn="just">
              <a:lnSpc>
                <a:spcPct val="140000"/>
              </a:lnSpc>
              <a:spcBef>
                <a:spcPts val="0"/>
              </a:spcBef>
              <a:spcAft>
                <a:spcPts val="0"/>
              </a:spcAft>
              <a:buNone/>
            </a:pPr>
            <a:r>
              <a:t/>
            </a:r>
            <a:endParaRPr b="0" i="0" sz="3100" u="none" cap="none" strike="noStrike">
              <a:solidFill>
                <a:srgbClr val="FFFFFF"/>
              </a:solidFill>
              <a:latin typeface="Arial"/>
              <a:ea typeface="Arial"/>
              <a:cs typeface="Arial"/>
              <a:sym typeface="Arial"/>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MPA is in charge of managing, accounting for, and communicating on a national level.</a:t>
            </a:r>
            <a:endParaRPr/>
          </a:p>
          <a:p>
            <a:pPr indent="-137796" lvl="1" marL="669291" marR="0" rtl="0" algn="just">
              <a:lnSpc>
                <a:spcPct val="140000"/>
              </a:lnSpc>
              <a:spcBef>
                <a:spcPts val="0"/>
              </a:spcBef>
              <a:spcAft>
                <a:spcPts val="0"/>
              </a:spcAft>
              <a:buClr>
                <a:schemeClr val="dk1"/>
              </a:buClr>
              <a:buSzPts val="3100"/>
              <a:buFont typeface="Arial"/>
              <a:buNone/>
            </a:pPr>
            <a:r>
              <a:t/>
            </a:r>
            <a:endParaRPr b="0" i="0" sz="3100" u="none" cap="none" strike="noStrike">
              <a:solidFill>
                <a:srgbClr val="FFFFFF"/>
              </a:solidFill>
              <a:latin typeface="Arial"/>
              <a:ea typeface="Arial"/>
              <a:cs typeface="Arial"/>
              <a:sym typeface="Arial"/>
            </a:endParaRPr>
          </a:p>
          <a:p>
            <a:pPr indent="-334646" lvl="1" marL="669291" marR="0" rtl="0" algn="just">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MPP is in charge of managing, accounting for, and communicating on a local level.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15" name="Shape 115"/>
        <p:cNvGrpSpPr/>
        <p:nvPr/>
      </p:nvGrpSpPr>
      <p:grpSpPr>
        <a:xfrm>
          <a:off x="0" y="0"/>
          <a:ext cx="0" cy="0"/>
          <a:chOff x="0" y="0"/>
          <a:chExt cx="0" cy="0"/>
        </a:xfrm>
      </p:grpSpPr>
      <p:sp>
        <p:nvSpPr>
          <p:cNvPr id="116" name="Google Shape;116;p17"/>
          <p:cNvSpPr txBox="1"/>
          <p:nvPr/>
        </p:nvSpPr>
        <p:spPr>
          <a:xfrm>
            <a:off x="0" y="187962"/>
            <a:ext cx="18288000" cy="15100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800" u="none" cap="none" strike="noStrike">
                <a:solidFill>
                  <a:srgbClr val="FFFFFF"/>
                </a:solidFill>
                <a:latin typeface="Arial"/>
                <a:ea typeface="Arial"/>
                <a:cs typeface="Arial"/>
                <a:sym typeface="Arial"/>
              </a:rPr>
              <a:t>Symmetric-key Encryption</a:t>
            </a:r>
            <a:endParaRPr/>
          </a:p>
        </p:txBody>
      </p:sp>
      <p:sp>
        <p:nvSpPr>
          <p:cNvPr id="117" name="Google Shape;117;p17"/>
          <p:cNvSpPr txBox="1"/>
          <p:nvPr/>
        </p:nvSpPr>
        <p:spPr>
          <a:xfrm>
            <a:off x="0" y="2199667"/>
            <a:ext cx="18288000" cy="8330400"/>
          </a:xfrm>
          <a:prstGeom prst="rect">
            <a:avLst/>
          </a:prstGeom>
          <a:noFill/>
          <a:ln>
            <a:noFill/>
          </a:ln>
        </p:spPr>
        <p:txBody>
          <a:bodyPr anchorCtr="0" anchor="t" bIns="0" lIns="0" spcFirstLastPara="1" rIns="0" wrap="square" tIns="0">
            <a:spAutoFit/>
          </a:bodyPr>
          <a:lstStyle/>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In this method to encrypt and decrypt the message in the communication, the sender and the receiver must share the same key. Hense symmetric key(shared key) encryption</a:t>
            </a:r>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Before to the transfer of data, keys should be exchanged bet</a:t>
            </a:r>
            <a:r>
              <a:rPr lang="en-US" sz="3300">
                <a:solidFill>
                  <a:srgbClr val="FFFFFF"/>
                </a:solidFill>
              </a:rPr>
              <a:t>I</a:t>
            </a:r>
            <a:r>
              <a:rPr b="0" i="0" lang="en-US" sz="3300" u="none" cap="none" strike="noStrike">
                <a:solidFill>
                  <a:srgbClr val="FFFFFF"/>
                </a:solidFill>
                <a:latin typeface="Arial"/>
                <a:ea typeface="Arial"/>
                <a:cs typeface="Arial"/>
                <a:sym typeface="Arial"/>
              </a:rPr>
              <a:t>en the communicating entities. The key exchange process is crucial for the encryption process.</a:t>
            </a:r>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Compared to longer keys that are more difficult to crack, </a:t>
            </a:r>
            <a:r>
              <a:rPr lang="en-US" sz="3300">
                <a:solidFill>
                  <a:srgbClr val="FFFFFF"/>
                </a:solidFill>
              </a:rPr>
              <a:t>I</a:t>
            </a:r>
            <a:r>
              <a:rPr b="0" i="0" lang="en-US" sz="3300" u="none" cap="none" strike="noStrike">
                <a:solidFill>
                  <a:srgbClr val="FFFFFF"/>
                </a:solidFill>
                <a:latin typeface="Arial"/>
                <a:ea typeface="Arial"/>
                <a:cs typeface="Arial"/>
                <a:sym typeface="Arial"/>
              </a:rPr>
              <a:t>aker, shorter keys are more vulnerable to attack.</a:t>
            </a:r>
            <a:endParaRPr/>
          </a:p>
          <a:p>
            <a:pPr indent="0" lvl="0" marL="0" marR="0" rtl="0" algn="l">
              <a:lnSpc>
                <a:spcPct val="140000"/>
              </a:lnSpc>
              <a:spcBef>
                <a:spcPts val="0"/>
              </a:spcBef>
              <a:spcAft>
                <a:spcPts val="0"/>
              </a:spcAft>
              <a:buNone/>
            </a:pPr>
            <a:r>
              <a:t/>
            </a:r>
            <a:endParaRPr b="0" i="0" sz="3300" u="none" cap="none" strike="noStrike">
              <a:solidFill>
                <a:srgbClr val="FFFFFF"/>
              </a:solidFill>
              <a:latin typeface="Arial"/>
              <a:ea typeface="Arial"/>
              <a:cs typeface="Arial"/>
              <a:sym typeface="Arial"/>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DES ( Data Encryption Standard) is a famous symmetric encryption method. The National Bureau of Standards accepted DES in 1977. DES algorithms convert 64 bits of plaintext into 64 bits of cypher text as its 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b="1934" l="0" r="0" t="1934"/>
          <a:stretch/>
        </p:blipFill>
        <p:spPr>
          <a:xfrm>
            <a:off x="10583138" y="5143500"/>
            <a:ext cx="6676162" cy="3983539"/>
          </a:xfrm>
          <a:prstGeom prst="rect">
            <a:avLst/>
          </a:prstGeom>
          <a:noFill/>
          <a:ln>
            <a:noFill/>
          </a:ln>
        </p:spPr>
      </p:pic>
      <p:sp>
        <p:nvSpPr>
          <p:cNvPr id="123" name="Google Shape;123;p18"/>
          <p:cNvSpPr txBox="1"/>
          <p:nvPr/>
        </p:nvSpPr>
        <p:spPr>
          <a:xfrm>
            <a:off x="2231982" y="857250"/>
            <a:ext cx="13824036" cy="15100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800" u="none" cap="none" strike="noStrike">
                <a:solidFill>
                  <a:srgbClr val="FFFFFF"/>
                </a:solidFill>
                <a:latin typeface="Arial"/>
                <a:ea typeface="Arial"/>
                <a:cs typeface="Arial"/>
                <a:sym typeface="Arial"/>
              </a:rPr>
              <a:t>Public-key Encryption</a:t>
            </a:r>
            <a:endParaRPr/>
          </a:p>
        </p:txBody>
      </p:sp>
      <p:sp>
        <p:nvSpPr>
          <p:cNvPr id="124" name="Google Shape;124;p18"/>
          <p:cNvSpPr txBox="1"/>
          <p:nvPr/>
        </p:nvSpPr>
        <p:spPr>
          <a:xfrm>
            <a:off x="1028700" y="2805899"/>
            <a:ext cx="15708796" cy="6402705"/>
          </a:xfrm>
          <a:prstGeom prst="rect">
            <a:avLst/>
          </a:prstGeom>
          <a:noFill/>
          <a:ln>
            <a:noFill/>
          </a:ln>
        </p:spPr>
        <p:txBody>
          <a:bodyPr anchorCtr="0" anchor="t" bIns="0" lIns="0" spcFirstLastPara="1" rIns="0" wrap="square" tIns="0">
            <a:spAutoFit/>
          </a:bodyPr>
          <a:lstStyle/>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Public-key (asymmetric) encryption is a field of cryptographic system which uses a pair of related keys.</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Each pair consists of a public-key and a private-key.</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In public-key encryption, anyone with public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key encrypts the message and yields a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ciphertext, on the other hand, only those who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have the corresponding private key can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decrypt the ciphertext and obtain the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original message.</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The most widely used public-key cryptosystem </a:t>
            </a:r>
            <a:endParaRPr/>
          </a:p>
          <a:p>
            <a:pPr indent="0" lvl="0" marL="0" marR="0" rtl="0" algn="l">
              <a:lnSpc>
                <a:spcPct val="140000"/>
              </a:lnSpc>
              <a:spcBef>
                <a:spcPts val="0"/>
              </a:spcBef>
              <a:spcAft>
                <a:spcPts val="0"/>
              </a:spcAft>
              <a:buNone/>
            </a:pPr>
            <a:r>
              <a:rPr b="0" i="0" lang="en-US" sz="3300" u="none" cap="none" strike="noStrike">
                <a:solidFill>
                  <a:srgbClr val="FFFFFF"/>
                </a:solidFill>
                <a:latin typeface="Arimo"/>
                <a:ea typeface="Arimo"/>
                <a:cs typeface="Arimo"/>
                <a:sym typeface="Arimo"/>
              </a:rPr>
              <a:t>      is </a:t>
            </a:r>
            <a:r>
              <a:rPr b="0" i="0" lang="en-US" sz="3300" u="sng" cap="none" strike="noStrike">
                <a:solidFill>
                  <a:schemeClr val="hlink"/>
                </a:solidFill>
                <a:latin typeface="Arimo"/>
                <a:ea typeface="Arimo"/>
                <a:cs typeface="Arimo"/>
                <a:sym typeface="Arimo"/>
                <a:hlinkClick r:id="rId4"/>
              </a:rPr>
              <a:t>RSA (Rivest–Shamir–Adleman)</a:t>
            </a:r>
            <a:r>
              <a:rPr b="0" i="0" lang="en-US" sz="3300" u="none" cap="none" strike="noStrike">
                <a:solidFill>
                  <a:srgbClr val="FFFFFF"/>
                </a:solidFill>
                <a:latin typeface="Arimo"/>
                <a:ea typeface="Arimo"/>
                <a:cs typeface="Arimo"/>
                <a:sym typeface="Arimo"/>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28" name="Shape 128"/>
        <p:cNvGrpSpPr/>
        <p:nvPr/>
      </p:nvGrpSpPr>
      <p:grpSpPr>
        <a:xfrm>
          <a:off x="0" y="0"/>
          <a:ext cx="0" cy="0"/>
          <a:chOff x="0" y="0"/>
          <a:chExt cx="0" cy="0"/>
        </a:xfrm>
      </p:grpSpPr>
      <p:sp>
        <p:nvSpPr>
          <p:cNvPr id="129" name="Google Shape;129;p19"/>
          <p:cNvSpPr txBox="1"/>
          <p:nvPr/>
        </p:nvSpPr>
        <p:spPr>
          <a:xfrm>
            <a:off x="1028700" y="671568"/>
            <a:ext cx="16263462" cy="15100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800" u="none" cap="none" strike="noStrike">
                <a:solidFill>
                  <a:srgbClr val="FFFFFF"/>
                </a:solidFill>
                <a:latin typeface="Arial"/>
                <a:ea typeface="Arial"/>
                <a:cs typeface="Arial"/>
                <a:sym typeface="Arial"/>
              </a:rPr>
              <a:t>Rivest-Shamir-Adleman (RSA)</a:t>
            </a:r>
            <a:endParaRPr/>
          </a:p>
        </p:txBody>
      </p:sp>
      <p:sp>
        <p:nvSpPr>
          <p:cNvPr id="130" name="Google Shape;130;p19"/>
          <p:cNvSpPr txBox="1"/>
          <p:nvPr/>
        </p:nvSpPr>
        <p:spPr>
          <a:xfrm>
            <a:off x="1028700" y="2607117"/>
            <a:ext cx="16230600" cy="6983730"/>
          </a:xfrm>
          <a:prstGeom prst="rect">
            <a:avLst/>
          </a:prstGeom>
          <a:noFill/>
          <a:ln>
            <a:noFill/>
          </a:ln>
        </p:spPr>
        <p:txBody>
          <a:bodyPr anchorCtr="0" anchor="t" bIns="0" lIns="0" spcFirstLastPara="1" rIns="0" wrap="square" tIns="0">
            <a:spAutoFit/>
          </a:bodyPr>
          <a:lstStyle/>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The main idea of RSA system is based on the fact that the factorization of two large prime numbers is extremely difficult. </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Being an asymmetric cryptography, it consists of two keys, public-key and private-key.</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The public key (encryption) consists of two numbers, one number, lets say 'n', is a multiplication of two large prime numbers(p and q) and the other, lets say 'e', is a integer such that gcd(Φ(n),e)=1 and 1&lt;e&lt;Φ(n), where Φ(n) = (p-1)(q-1).</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The private key is also derived from the same two prime numbers, so if someone factorizes the large number, they can easily obtain the private key.</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Private key (decryption) is calculated by d = (k*Φ(n) + 1) / e, where k is some integer, i.e. k={1,2,3,.....}</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mo"/>
                <a:ea typeface="Arimo"/>
                <a:cs typeface="Arimo"/>
                <a:sym typeface="Arimo"/>
              </a:rPr>
              <a:t>RSA keys are mainly 1024 or 2048 bits long.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34" name="Shape 134"/>
        <p:cNvGrpSpPr/>
        <p:nvPr/>
      </p:nvGrpSpPr>
      <p:grpSpPr>
        <a:xfrm>
          <a:off x="0" y="0"/>
          <a:ext cx="0" cy="0"/>
          <a:chOff x="0" y="0"/>
          <a:chExt cx="0" cy="0"/>
        </a:xfrm>
      </p:grpSpPr>
      <p:sp>
        <p:nvSpPr>
          <p:cNvPr id="135" name="Google Shape;135;p20"/>
          <p:cNvSpPr txBox="1"/>
          <p:nvPr/>
        </p:nvSpPr>
        <p:spPr>
          <a:xfrm>
            <a:off x="1028700" y="2804825"/>
            <a:ext cx="16230600" cy="6908100"/>
          </a:xfrm>
          <a:prstGeom prst="rect">
            <a:avLst/>
          </a:prstGeom>
          <a:noFill/>
          <a:ln>
            <a:noFill/>
          </a:ln>
        </p:spPr>
        <p:txBody>
          <a:bodyPr anchorCtr="0" anchor="t" bIns="0" lIns="0" spcFirstLastPara="1" rIns="0" wrap="square" tIns="0">
            <a:spAutoFit/>
          </a:bodyPr>
          <a:lstStyle/>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Let two prime numbers be, P=53 and Q=59.</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Therefore, first part of public key = n=P*Q = 3127  and Φ(n)=(p-1)(q-1) = 3016.</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Let other part of the public key be equal to 3, i.e. e=3.</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Now for private key, d = (k*Φ(n) + 1) / e, let k=2, therefore, d = 2011.</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Public key      n = 3127 and e = 3 and private key       d = 2011</a:t>
            </a:r>
            <a:endParaRPr/>
          </a:p>
          <a:p>
            <a:pPr indent="-356235" lvl="1" marL="712470" marR="0" rtl="0" algn="l">
              <a:lnSpc>
                <a:spcPct val="140000"/>
              </a:lnSpc>
              <a:spcBef>
                <a:spcPts val="0"/>
              </a:spcBef>
              <a:spcAft>
                <a:spcPts val="0"/>
              </a:spcAft>
              <a:buClr>
                <a:srgbClr val="FFFFFF"/>
              </a:buClr>
              <a:buSzPts val="3300"/>
              <a:buFont typeface="Arial"/>
              <a:buChar char="•"/>
            </a:pPr>
            <a:r>
              <a:rPr lang="en-US" sz="3300">
                <a:solidFill>
                  <a:srgbClr val="FFFFFF"/>
                </a:solidFill>
              </a:rPr>
              <a:t>I</a:t>
            </a:r>
            <a:r>
              <a:rPr b="0" i="0" lang="en-US" sz="3300" u="none" cap="none" strike="noStrike">
                <a:solidFill>
                  <a:srgbClr val="FFFFFF"/>
                </a:solidFill>
                <a:latin typeface="Arial"/>
                <a:ea typeface="Arial"/>
                <a:cs typeface="Arial"/>
                <a:sym typeface="Arial"/>
              </a:rPr>
              <a:t> will encrypt and decrypt 'HI', where H = 8 and I = 9.</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Therefore, encrypted data, c = (89^e) mod n. Our encrypted data comes out to be </a:t>
            </a:r>
            <a:r>
              <a:rPr b="0" i="0" lang="en-US" sz="3300" u="sng" cap="none" strike="noStrike">
                <a:solidFill>
                  <a:srgbClr val="FFFFFF"/>
                </a:solidFill>
                <a:latin typeface="Arial"/>
                <a:ea typeface="Arial"/>
                <a:cs typeface="Arial"/>
                <a:sym typeface="Arial"/>
              </a:rPr>
              <a:t>1394.</a:t>
            </a:r>
            <a:endParaRPr/>
          </a:p>
          <a:p>
            <a:pPr indent="-356235" lvl="1" marL="712470" marR="0" rtl="0" algn="l">
              <a:lnSpc>
                <a:spcPct val="140000"/>
              </a:lnSpc>
              <a:spcBef>
                <a:spcPts val="0"/>
              </a:spcBef>
              <a:spcAft>
                <a:spcPts val="0"/>
              </a:spcAft>
              <a:buClr>
                <a:srgbClr val="FFFFFF"/>
              </a:buClr>
              <a:buSzPts val="3300"/>
              <a:buFont typeface="Arial"/>
              <a:buChar char="•"/>
            </a:pPr>
            <a:r>
              <a:rPr b="0" i="0" lang="en-US" sz="3300" u="none" cap="none" strike="noStrike">
                <a:solidFill>
                  <a:srgbClr val="FFFFFF"/>
                </a:solidFill>
                <a:latin typeface="Arial"/>
                <a:ea typeface="Arial"/>
                <a:cs typeface="Arial"/>
                <a:sym typeface="Arial"/>
              </a:rPr>
              <a:t>Now for decryption, decrypted data = (c^d) mod n, where c is the encrypted data, decrypted data comes out to be 89 which represents 8=H and 9=I, i.e. 'HI'.</a:t>
            </a:r>
            <a:endParaRPr/>
          </a:p>
        </p:txBody>
      </p:sp>
      <p:sp>
        <p:nvSpPr>
          <p:cNvPr id="136" name="Google Shape;136;p20"/>
          <p:cNvSpPr txBox="1"/>
          <p:nvPr/>
        </p:nvSpPr>
        <p:spPr>
          <a:xfrm>
            <a:off x="1028700" y="857250"/>
            <a:ext cx="16230600" cy="151002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800" u="none" cap="none" strike="noStrike">
                <a:solidFill>
                  <a:srgbClr val="FFFFFF"/>
                </a:solidFill>
                <a:latin typeface="Arial"/>
                <a:ea typeface="Arial"/>
                <a:cs typeface="Arial"/>
                <a:sym typeface="Arial"/>
              </a:rPr>
              <a:t>RSA - Example</a:t>
            </a:r>
            <a:endParaRPr/>
          </a:p>
        </p:txBody>
      </p:sp>
      <p:cxnSp>
        <p:nvCxnSpPr>
          <p:cNvPr id="137" name="Google Shape;137;p20"/>
          <p:cNvCxnSpPr/>
          <p:nvPr/>
        </p:nvCxnSpPr>
        <p:spPr>
          <a:xfrm>
            <a:off x="11186957" y="5488745"/>
            <a:ext cx="509224" cy="0"/>
          </a:xfrm>
          <a:prstGeom prst="straightConnector1">
            <a:avLst/>
          </a:prstGeom>
          <a:noFill/>
          <a:ln cap="flat" cmpd="sng" w="38100">
            <a:solidFill>
              <a:srgbClr val="FFFFFF"/>
            </a:solidFill>
            <a:prstDash val="solid"/>
            <a:round/>
            <a:headEnd len="sm" w="sm" type="none"/>
            <a:tailEnd len="med" w="med" type="stealth"/>
          </a:ln>
        </p:spPr>
      </p:cxnSp>
      <p:cxnSp>
        <p:nvCxnSpPr>
          <p:cNvPr id="138" name="Google Shape;138;p20"/>
          <p:cNvCxnSpPr/>
          <p:nvPr/>
        </p:nvCxnSpPr>
        <p:spPr>
          <a:xfrm>
            <a:off x="3872425" y="5507795"/>
            <a:ext cx="485291" cy="0"/>
          </a:xfrm>
          <a:prstGeom prst="straightConnector1">
            <a:avLst/>
          </a:prstGeom>
          <a:noFill/>
          <a:ln cap="flat" cmpd="sng" w="38100">
            <a:solidFill>
              <a:srgbClr val="FFFFFF"/>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42" name="Shape 142"/>
        <p:cNvGrpSpPr/>
        <p:nvPr/>
      </p:nvGrpSpPr>
      <p:grpSpPr>
        <a:xfrm>
          <a:off x="0" y="0"/>
          <a:ext cx="0" cy="0"/>
          <a:chOff x="0" y="0"/>
          <a:chExt cx="0" cy="0"/>
        </a:xfrm>
      </p:grpSpPr>
      <p:graphicFrame>
        <p:nvGraphicFramePr>
          <p:cNvPr id="143" name="Google Shape;143;p21"/>
          <p:cNvGraphicFramePr/>
          <p:nvPr/>
        </p:nvGraphicFramePr>
        <p:xfrm>
          <a:off x="1028700" y="1644042"/>
          <a:ext cx="3000000" cy="3000000"/>
        </p:xfrm>
        <a:graphic>
          <a:graphicData uri="http://schemas.openxmlformats.org/drawingml/2006/table">
            <a:tbl>
              <a:tblPr>
                <a:noFill/>
                <a:tableStyleId>{4AF690B9-9F95-462C-9445-9400F62132E8}</a:tableStyleId>
              </a:tblPr>
              <a:tblGrid>
                <a:gridCol w="8115300"/>
                <a:gridCol w="8115300"/>
              </a:tblGrid>
              <a:tr h="1073175">
                <a:tc>
                  <a:txBody>
                    <a:bodyPr/>
                    <a:lstStyle/>
                    <a:p>
                      <a:pPr indent="0" lvl="0" marL="0" marR="0" rtl="0" algn="ctr">
                        <a:lnSpc>
                          <a:spcPct val="140000"/>
                        </a:lnSpc>
                        <a:spcBef>
                          <a:spcPts val="0"/>
                        </a:spcBef>
                        <a:spcAft>
                          <a:spcPts val="0"/>
                        </a:spcAft>
                        <a:buNone/>
                      </a:pPr>
                      <a:r>
                        <a:rPr lang="en-US" sz="3300" u="sng" cap="none" strike="noStrike">
                          <a:solidFill>
                            <a:srgbClr val="FFFFFF"/>
                          </a:solidFill>
                          <a:latin typeface="Arial"/>
                          <a:ea typeface="Arial"/>
                          <a:cs typeface="Arial"/>
                          <a:sym typeface="Arial"/>
                        </a:rPr>
                        <a:t>Symmetric Encryption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300" u="sng" cap="none" strike="noStrike">
                          <a:solidFill>
                            <a:srgbClr val="FFFFFF"/>
                          </a:solidFill>
                          <a:latin typeface="Arial"/>
                          <a:ea typeface="Arial"/>
                          <a:cs typeface="Arial"/>
                          <a:sym typeface="Arial"/>
                        </a:rPr>
                        <a:t>Asymmetric Encryption</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2091125">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Encryption and decryption is done using the same key.</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It requires two keys, public key and private key, one to encrypt and the other to decrypt.</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555125">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As same key is used, the encryption is very fast.</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As two different keys are used, the encryption is slow.</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2091125">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Security offered by symmetric encryption is low because of a single key.</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23850" lvl="1" marL="647700" marR="0" rtl="0" algn="l">
                        <a:lnSpc>
                          <a:spcPct val="137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Security is high because of the use of two keys .</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019100">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The complexity is low.</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23850" lvl="1" marL="647700" marR="0" rtl="0" algn="l">
                        <a:lnSpc>
                          <a:spcPct val="140000"/>
                        </a:lnSpc>
                        <a:spcBef>
                          <a:spcPts val="0"/>
                        </a:spcBef>
                        <a:spcAft>
                          <a:spcPts val="0"/>
                        </a:spcAft>
                        <a:buClr>
                          <a:srgbClr val="FFFFFF"/>
                        </a:buClr>
                        <a:buSzPts val="3000"/>
                        <a:buFont typeface="Arial"/>
                        <a:buChar char="•"/>
                      </a:pPr>
                      <a:r>
                        <a:rPr lang="en-US" sz="3000" u="none" cap="none" strike="noStrike">
                          <a:solidFill>
                            <a:srgbClr val="FFFFFF"/>
                          </a:solidFill>
                          <a:latin typeface="Arial"/>
                          <a:ea typeface="Arial"/>
                          <a:cs typeface="Arial"/>
                          <a:sym typeface="Arial"/>
                        </a:rPr>
                        <a:t>The complexity is high.</a:t>
                      </a:r>
                      <a:endParaRPr sz="1100" u="none" cap="none" strike="noStrike"/>
                    </a:p>
                  </a:txBody>
                  <a:tcPr marT="190500" marB="190500" marR="190500" marL="19050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144" name="Google Shape;144;p21"/>
          <p:cNvSpPr txBox="1"/>
          <p:nvPr/>
        </p:nvSpPr>
        <p:spPr>
          <a:xfrm>
            <a:off x="6505099" y="355606"/>
            <a:ext cx="5277803" cy="120331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000" u="none" cap="none" strike="noStrike">
                <a:solidFill>
                  <a:srgbClr val="FFFFFF"/>
                </a:solidFill>
                <a:latin typeface="Arial"/>
                <a:ea typeface="Arial"/>
                <a:cs typeface="Arial"/>
                <a:sym typeface="Arial"/>
              </a:rPr>
              <a:t>Comparison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