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69A275-0706-4A3E-A96F-6CC54490B2EB}">
  <a:tblStyle styleId="{0269A275-0706-4A3E-A96F-6CC54490B2E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D901E5-17F3-478C-810B-682EA581827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hyperlink" Target="https://nafizshahriar.medium.com/what-is-convolutional-neural-network-cnn-deep-learning-b3921bdd82d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6.png"/><Relationship Id="rId9"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59.png"/><Relationship Id="rId8" Type="http://schemas.openxmlformats.org/officeDocument/2006/relationships/image" Target="../media/image34.png"/></Relationships>
</file>

<file path=ppt/slides/_rels/slide23.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31.png"/><Relationship Id="rId13" Type="http://schemas.openxmlformats.org/officeDocument/2006/relationships/image" Target="../media/image37.png"/><Relationship Id="rId12"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7.png"/><Relationship Id="rId15" Type="http://schemas.openxmlformats.org/officeDocument/2006/relationships/image" Target="../media/image41.png"/><Relationship Id="rId1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38.png"/></Relationships>
</file>

<file path=ppt/slides/_rels/slide24.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7.png"/><Relationship Id="rId12"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44.png"/><Relationship Id="rId9" Type="http://schemas.openxmlformats.org/officeDocument/2006/relationships/image" Target="../media/image39.png"/><Relationship Id="rId5" Type="http://schemas.openxmlformats.org/officeDocument/2006/relationships/image" Target="../media/image46.png"/><Relationship Id="rId6" Type="http://schemas.openxmlformats.org/officeDocument/2006/relationships/image" Target="../media/image35.png"/><Relationship Id="rId7" Type="http://schemas.openxmlformats.org/officeDocument/2006/relationships/image" Target="../media/image42.png"/><Relationship Id="rId8" Type="http://schemas.openxmlformats.org/officeDocument/2006/relationships/image" Target="../media/image6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6.png"/><Relationship Id="rId4" Type="http://schemas.openxmlformats.org/officeDocument/2006/relationships/image" Target="../media/image35.png"/><Relationship Id="rId9" Type="http://schemas.openxmlformats.org/officeDocument/2006/relationships/image" Target="../media/image53.png"/><Relationship Id="rId5" Type="http://schemas.openxmlformats.org/officeDocument/2006/relationships/image" Target="../media/image42.png"/><Relationship Id="rId6" Type="http://schemas.openxmlformats.org/officeDocument/2006/relationships/image" Target="../media/image66.png"/><Relationship Id="rId7" Type="http://schemas.openxmlformats.org/officeDocument/2006/relationships/image" Target="../media/image49.png"/><Relationship Id="rId8" Type="http://schemas.openxmlformats.org/officeDocument/2006/relationships/image" Target="../media/image52.png"/></Relationships>
</file>

<file path=ppt/slides/_rels/slide26.xml.rels><?xml version="1.0" encoding="UTF-8" standalone="yes"?><Relationships xmlns="http://schemas.openxmlformats.org/package/2006/relationships"><Relationship Id="rId10" Type="http://schemas.openxmlformats.org/officeDocument/2006/relationships/image" Target="../media/image61.png"/><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1.png"/><Relationship Id="rId4" Type="http://schemas.openxmlformats.org/officeDocument/2006/relationships/image" Target="../media/image56.png"/><Relationship Id="rId9" Type="http://schemas.openxmlformats.org/officeDocument/2006/relationships/image" Target="../media/image50.png"/><Relationship Id="rId5" Type="http://schemas.openxmlformats.org/officeDocument/2006/relationships/image" Target="../media/image55.png"/><Relationship Id="rId6" Type="http://schemas.openxmlformats.org/officeDocument/2006/relationships/image" Target="../media/image58.png"/><Relationship Id="rId7" Type="http://schemas.openxmlformats.org/officeDocument/2006/relationships/image" Target="../media/image60.png"/><Relationship Id="rId8" Type="http://schemas.openxmlformats.org/officeDocument/2006/relationships/image" Target="../media/image7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2.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2.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3.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2.png"/><Relationship Id="rId7" Type="http://schemas.openxmlformats.org/officeDocument/2006/relationships/image" Target="../media/image7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6.png"/><Relationship Id="rId4" Type="http://schemas.openxmlformats.org/officeDocument/2006/relationships/image" Target="../media/image75.jpg"/><Relationship Id="rId5" Type="http://schemas.openxmlformats.org/officeDocument/2006/relationships/image" Target="../media/image68.png"/><Relationship Id="rId6" Type="http://schemas.openxmlformats.org/officeDocument/2006/relationships/image" Target="../media/image7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1816240"/>
            <a:ext cx="10515600" cy="23383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Calibri"/>
              <a:buNone/>
            </a:pPr>
            <a:r>
              <a:rPr lang="en-US" sz="8000"/>
              <a:t>Independent Project-1 Presentation</a:t>
            </a:r>
            <a:endParaRPr sz="8000"/>
          </a:p>
        </p:txBody>
      </p:sp>
      <p:sp>
        <p:nvSpPr>
          <p:cNvPr id="85" name="Google Shape;85;p13"/>
          <p:cNvSpPr txBox="1"/>
          <p:nvPr/>
        </p:nvSpPr>
        <p:spPr>
          <a:xfrm>
            <a:off x="5933660" y="4154558"/>
            <a:ext cx="6019801" cy="3462130"/>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7F7F7F"/>
              </a:buClr>
              <a:buSzPts val="2800"/>
              <a:buFont typeface="Calibri"/>
              <a:buNone/>
            </a:pPr>
            <a:r>
              <a:rPr b="0" i="0" lang="en-US" sz="2800" u="none" cap="none" strike="noStrike">
                <a:solidFill>
                  <a:srgbClr val="7F7F7F"/>
                </a:solidFill>
                <a:latin typeface="Calibri"/>
                <a:ea typeface="Calibri"/>
                <a:cs typeface="Calibri"/>
                <a:sym typeface="Calibri"/>
              </a:rPr>
              <a:t>Mentor – Prof. Bakul Gohel</a:t>
            </a:r>
            <a:br>
              <a:rPr b="0" i="0" lang="en-US" sz="2800" u="none" cap="none" strike="noStrike">
                <a:solidFill>
                  <a:srgbClr val="7F7F7F"/>
                </a:solidFill>
                <a:latin typeface="Calibri"/>
                <a:ea typeface="Calibri"/>
                <a:cs typeface="Calibri"/>
                <a:sym typeface="Calibri"/>
              </a:rPr>
            </a:br>
            <a:r>
              <a:rPr b="0" i="0" lang="en-US" sz="2800" u="none" cap="none" strike="noStrike">
                <a:solidFill>
                  <a:srgbClr val="7F7F7F"/>
                </a:solidFill>
                <a:latin typeface="Calibri"/>
                <a:ea typeface="Calibri"/>
                <a:cs typeface="Calibri"/>
                <a:sym typeface="Calibri"/>
              </a:rPr>
              <a:t>Aditya Shah - 202003045</a:t>
            </a:r>
            <a:endParaRPr b="0" i="0" sz="2800" u="none" cap="none" strike="noStrike">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ph idx="1" type="body"/>
          </p:nvPr>
        </p:nvPicPr>
        <p:blipFill rotWithShape="1">
          <a:blip r:embed="rId3">
            <a:alphaModFix/>
          </a:blip>
          <a:srcRect b="0" l="0" r="0" t="0"/>
          <a:stretch/>
        </p:blipFill>
        <p:spPr>
          <a:xfrm>
            <a:off x="3219441" y="156749"/>
            <a:ext cx="5184860" cy="5538372"/>
          </a:xfrm>
          <a:prstGeom prst="rect">
            <a:avLst/>
          </a:prstGeom>
          <a:noFill/>
          <a:ln>
            <a:noFill/>
          </a:ln>
        </p:spPr>
      </p:pic>
      <p:sp>
        <p:nvSpPr>
          <p:cNvPr id="136" name="Google Shape;136;p22"/>
          <p:cNvSpPr txBox="1"/>
          <p:nvPr/>
        </p:nvSpPr>
        <p:spPr>
          <a:xfrm>
            <a:off x="838200" y="5973417"/>
            <a:ext cx="10515600" cy="244502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And now the</a:t>
            </a:r>
            <a:r>
              <a:rPr b="0" i="0" lang="en-US" sz="2800" u="none" cap="none" strike="noStrike">
                <a:solidFill>
                  <a:srgbClr val="242424"/>
                </a:solidFill>
                <a:latin typeface="Arial"/>
                <a:ea typeface="Arial"/>
                <a:cs typeface="Arial"/>
                <a:sym typeface="Arial"/>
              </a:rPr>
              <a:t> gradient of </a:t>
            </a:r>
            <a:r>
              <a:rPr b="1" i="1" lang="en-US" sz="2800" u="none" cap="none" strike="noStrike">
                <a:solidFill>
                  <a:srgbClr val="242424"/>
                </a:solidFill>
                <a:latin typeface="Arial"/>
                <a:ea typeface="Arial"/>
                <a:cs typeface="Arial"/>
                <a:sym typeface="Arial"/>
              </a:rPr>
              <a:t>z </a:t>
            </a:r>
            <a:r>
              <a:rPr b="0" i="0" lang="en-US" sz="2800" u="none" cap="none" strike="noStrike">
                <a:solidFill>
                  <a:srgbClr val="242424"/>
                </a:solidFill>
                <a:latin typeface="Arial"/>
                <a:ea typeface="Arial"/>
                <a:cs typeface="Arial"/>
                <a:sym typeface="Arial"/>
              </a:rPr>
              <a:t>with respect to the </a:t>
            </a:r>
            <a:r>
              <a:rPr lang="en-US" sz="2800">
                <a:solidFill>
                  <a:srgbClr val="242424"/>
                </a:solidFill>
              </a:rPr>
              <a:t>I</a:t>
            </a:r>
            <a:r>
              <a:rPr b="0" i="0" lang="en-US" sz="2800" u="none" cap="none" strike="noStrike">
                <a:solidFill>
                  <a:srgbClr val="242424"/>
                </a:solidFill>
                <a:latin typeface="Arial"/>
                <a:ea typeface="Arial"/>
                <a:cs typeface="Arial"/>
                <a:sym typeface="Arial"/>
              </a:rPr>
              <a:t>ight </a:t>
            </a:r>
            <a:r>
              <a:rPr b="1" i="0" lang="en-US" sz="2800" u="none" cap="none" strike="noStrike">
                <a:solidFill>
                  <a:srgbClr val="242424"/>
                </a:solidFill>
                <a:latin typeface="Arial"/>
                <a:ea typeface="Arial"/>
                <a:cs typeface="Arial"/>
                <a:sym typeface="Arial"/>
              </a:rPr>
              <a:t>wᵢ </a:t>
            </a:r>
            <a:r>
              <a:rPr b="0" i="0" lang="en-US" sz="2800" u="none" cap="none" strike="noStrike">
                <a:solidFill>
                  <a:srgbClr val="242424"/>
                </a:solidFill>
                <a:latin typeface="Arial"/>
                <a:ea typeface="Arial"/>
                <a:cs typeface="Arial"/>
                <a:sym typeface="Arial"/>
              </a:rPr>
              <a:t>is,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838200" y="208722"/>
            <a:ext cx="10515600" cy="596824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Finally,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2" name="Google Shape;142;p23"/>
          <p:cNvPicPr preferRelativeResize="0"/>
          <p:nvPr/>
        </p:nvPicPr>
        <p:blipFill rotWithShape="1">
          <a:blip r:embed="rId3">
            <a:alphaModFix/>
          </a:blip>
          <a:srcRect b="0" l="0" r="0" t="0"/>
          <a:stretch/>
        </p:blipFill>
        <p:spPr>
          <a:xfrm>
            <a:off x="1184554" y="422166"/>
            <a:ext cx="4427966" cy="2967077"/>
          </a:xfrm>
          <a:prstGeom prst="rect">
            <a:avLst/>
          </a:prstGeom>
          <a:noFill/>
          <a:ln>
            <a:noFill/>
          </a:ln>
        </p:spPr>
      </p:pic>
      <p:pic>
        <p:nvPicPr>
          <p:cNvPr id="143" name="Google Shape;143;p23"/>
          <p:cNvPicPr preferRelativeResize="0"/>
          <p:nvPr/>
        </p:nvPicPr>
        <p:blipFill rotWithShape="1">
          <a:blip r:embed="rId4">
            <a:alphaModFix/>
          </a:blip>
          <a:srcRect b="0" l="0" r="0" t="0"/>
          <a:stretch/>
        </p:blipFill>
        <p:spPr>
          <a:xfrm>
            <a:off x="1184554" y="4491185"/>
            <a:ext cx="7175696" cy="9753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838200" y="427383"/>
            <a:ext cx="10515600" cy="57495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Now by getting these values I can update the weights and bias to get better results, </a:t>
            </a:r>
            <a:r>
              <a:rPr b="0" i="0" lang="en-US">
                <a:solidFill>
                  <a:srgbClr val="242424"/>
                </a:solidFill>
                <a:latin typeface="Arial"/>
                <a:ea typeface="Arial"/>
                <a:cs typeface="Arial"/>
                <a:sym typeface="Arial"/>
              </a:rPr>
              <a:t>gradient descent is repeated until convergence.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9" name="Google Shape;149;p24"/>
          <p:cNvPicPr preferRelativeResize="0"/>
          <p:nvPr/>
        </p:nvPicPr>
        <p:blipFill rotWithShape="1">
          <a:blip r:embed="rId3">
            <a:alphaModFix/>
          </a:blip>
          <a:srcRect b="0" l="0" r="0" t="0"/>
          <a:stretch/>
        </p:blipFill>
        <p:spPr>
          <a:xfrm>
            <a:off x="3637723" y="1585544"/>
            <a:ext cx="4287358" cy="224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838200" y="397566"/>
            <a:ext cx="10515600" cy="57793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So summarizing the steps I use in training the datasets are,</a:t>
            </a:r>
            <a:endParaRPr/>
          </a:p>
          <a:p>
            <a:pPr indent="-228600" lvl="0" marL="228600" rtl="0" algn="l">
              <a:lnSpc>
                <a:spcPct val="90000"/>
              </a:lnSpc>
              <a:spcBef>
                <a:spcPts val="1000"/>
              </a:spcBef>
              <a:spcAft>
                <a:spcPts val="0"/>
              </a:spcAft>
              <a:buClr>
                <a:schemeClr val="dk1"/>
              </a:buClr>
              <a:buSzPts val="2800"/>
              <a:buChar char="•"/>
            </a:pPr>
            <a:r>
              <a:rPr b="1" lang="en-US"/>
              <a:t>Step 1 : </a:t>
            </a:r>
            <a:r>
              <a:rPr lang="en-US"/>
              <a:t>Initialize weights randomly</a:t>
            </a:r>
            <a:endParaRPr/>
          </a:p>
          <a:p>
            <a:pPr indent="-228600" lvl="0" marL="228600" rtl="0" algn="l">
              <a:lnSpc>
                <a:spcPct val="90000"/>
              </a:lnSpc>
              <a:spcBef>
                <a:spcPts val="1000"/>
              </a:spcBef>
              <a:spcAft>
                <a:spcPts val="0"/>
              </a:spcAft>
              <a:buClr>
                <a:schemeClr val="dk1"/>
              </a:buClr>
              <a:buSzPts val="2800"/>
              <a:buChar char="•"/>
            </a:pPr>
            <a:r>
              <a:rPr b="1" lang="en-US"/>
              <a:t>Step 2 : </a:t>
            </a:r>
            <a:r>
              <a:rPr lang="en-US"/>
              <a:t>Predict the output by calculating the activation function of the weighted sum for each input. </a:t>
            </a:r>
            <a:endParaRPr/>
          </a:p>
          <a:p>
            <a:pPr indent="-228600" lvl="0" marL="228600" rtl="0" algn="l">
              <a:lnSpc>
                <a:spcPct val="90000"/>
              </a:lnSpc>
              <a:spcBef>
                <a:spcPts val="1000"/>
              </a:spcBef>
              <a:spcAft>
                <a:spcPts val="0"/>
              </a:spcAft>
              <a:buClr>
                <a:schemeClr val="dk1"/>
              </a:buClr>
              <a:buSzPts val="2800"/>
              <a:buChar char="•"/>
            </a:pPr>
            <a:r>
              <a:rPr b="1" lang="en-US"/>
              <a:t>Step 3 : </a:t>
            </a:r>
            <a:r>
              <a:rPr lang="en-US"/>
              <a:t>Calculate the error in our output by the cost function</a:t>
            </a:r>
            <a:endParaRPr/>
          </a:p>
          <a:p>
            <a:pPr indent="-228600" lvl="0" marL="228600" rtl="0" algn="l">
              <a:lnSpc>
                <a:spcPct val="90000"/>
              </a:lnSpc>
              <a:spcBef>
                <a:spcPts val="1000"/>
              </a:spcBef>
              <a:spcAft>
                <a:spcPts val="0"/>
              </a:spcAft>
              <a:buClr>
                <a:schemeClr val="dk1"/>
              </a:buClr>
              <a:buSzPts val="2800"/>
              <a:buChar char="•"/>
            </a:pPr>
            <a:r>
              <a:rPr b="1" lang="en-US"/>
              <a:t>Step 4 : </a:t>
            </a:r>
            <a:r>
              <a:rPr lang="en-US"/>
              <a:t>Use back propagation to change the values of weights and biases.</a:t>
            </a:r>
            <a:endParaRPr/>
          </a:p>
          <a:p>
            <a:pPr indent="-228600" lvl="0" marL="228600" rtl="0" algn="l">
              <a:lnSpc>
                <a:spcPct val="90000"/>
              </a:lnSpc>
              <a:spcBef>
                <a:spcPts val="1000"/>
              </a:spcBef>
              <a:spcAft>
                <a:spcPts val="0"/>
              </a:spcAft>
              <a:buClr>
                <a:schemeClr val="dk1"/>
              </a:buClr>
              <a:buSzPts val="2800"/>
              <a:buChar char="•"/>
            </a:pPr>
            <a:r>
              <a:rPr b="1" lang="en-US"/>
              <a:t>Step 5 : </a:t>
            </a:r>
            <a:r>
              <a:rPr lang="en-US"/>
              <a:t>to first 4 steps recursively.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ctrTitle"/>
          </p:nvPr>
        </p:nvSpPr>
        <p:spPr>
          <a:xfrm>
            <a:off x="2539448" y="2971075"/>
            <a:ext cx="7113104" cy="91584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Convolutional Neural Network(CNN)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774630" y="-1083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Convolutional Operation</a:t>
            </a:r>
            <a:endParaRPr sz="4000"/>
          </a:p>
        </p:txBody>
      </p:sp>
      <p:sp>
        <p:nvSpPr>
          <p:cNvPr id="165" name="Google Shape;165;p27"/>
          <p:cNvSpPr txBox="1"/>
          <p:nvPr>
            <p:ph idx="1" type="body"/>
          </p:nvPr>
        </p:nvSpPr>
        <p:spPr>
          <a:xfrm>
            <a:off x="838200" y="950027"/>
            <a:ext cx="10515600" cy="56893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 Correlation operation:</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1050"/>
              <a:buNone/>
            </a:pPr>
            <a:r>
              <a:t/>
            </a:r>
            <a:endParaRPr sz="1050"/>
          </a:p>
          <a:p>
            <a:pPr indent="-228600" lvl="0" marL="228600" rtl="0" algn="l">
              <a:lnSpc>
                <a:spcPct val="90000"/>
              </a:lnSpc>
              <a:spcBef>
                <a:spcPts val="1000"/>
              </a:spcBef>
              <a:spcAft>
                <a:spcPts val="0"/>
              </a:spcAft>
              <a:buClr>
                <a:schemeClr val="dk1"/>
              </a:buClr>
              <a:buSzPts val="2800"/>
              <a:buChar char="•"/>
            </a:pPr>
            <a:r>
              <a:rPr lang="en-US"/>
              <a:t>Convolution Operation:</a:t>
            </a:r>
            <a:endParaRPr/>
          </a:p>
        </p:txBody>
      </p:sp>
      <p:graphicFrame>
        <p:nvGraphicFramePr>
          <p:cNvPr id="166" name="Google Shape;166;p27"/>
          <p:cNvGraphicFramePr/>
          <p:nvPr/>
        </p:nvGraphicFramePr>
        <p:xfrm>
          <a:off x="1575353" y="1689652"/>
          <a:ext cx="3000000" cy="3000000"/>
        </p:xfrm>
        <a:graphic>
          <a:graphicData uri="http://schemas.openxmlformats.org/drawingml/2006/table">
            <a:tbl>
              <a:tblPr bandRow="1" firstRow="1">
                <a:noFill/>
                <a:tableStyleId>{0269A275-0706-4A3E-A96F-6CC54490B2EB}</a:tableStyleId>
              </a:tblPr>
              <a:tblGrid>
                <a:gridCol w="848150"/>
                <a:gridCol w="848150"/>
                <a:gridCol w="848150"/>
              </a:tblGrid>
              <a:tr h="6361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r h="6361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6361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bl>
          </a:graphicData>
        </a:graphic>
      </p:graphicFrame>
      <p:graphicFrame>
        <p:nvGraphicFramePr>
          <p:cNvPr id="167" name="Google Shape;167;p27"/>
          <p:cNvGraphicFramePr/>
          <p:nvPr/>
        </p:nvGraphicFramePr>
        <p:xfrm>
          <a:off x="5010151" y="2141686"/>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122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bl>
          </a:graphicData>
        </a:graphic>
      </p:graphicFrame>
      <p:sp>
        <p:nvSpPr>
          <p:cNvPr id="168" name="Google Shape;168;p27"/>
          <p:cNvSpPr txBox="1"/>
          <p:nvPr/>
        </p:nvSpPr>
        <p:spPr>
          <a:xfrm>
            <a:off x="4396405" y="2396886"/>
            <a:ext cx="737569"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800" u="none" cap="none" strike="noStrike">
                <a:solidFill>
                  <a:schemeClr val="dk1"/>
                </a:solidFill>
                <a:latin typeface="Calibri"/>
                <a:ea typeface="Calibri"/>
                <a:cs typeface="Calibri"/>
                <a:sym typeface="Calibri"/>
              </a:rPr>
              <a:t>*</a:t>
            </a:r>
            <a:endParaRPr sz="4800">
              <a:solidFill>
                <a:schemeClr val="dk1"/>
              </a:solidFill>
              <a:latin typeface="Calibri"/>
              <a:ea typeface="Calibri"/>
              <a:cs typeface="Calibri"/>
              <a:sym typeface="Calibri"/>
            </a:endParaRPr>
          </a:p>
        </p:txBody>
      </p:sp>
      <p:sp>
        <p:nvSpPr>
          <p:cNvPr id="169" name="Google Shape;169;p27"/>
          <p:cNvSpPr txBox="1"/>
          <p:nvPr/>
        </p:nvSpPr>
        <p:spPr>
          <a:xfrm>
            <a:off x="7316650" y="2356185"/>
            <a:ext cx="349455" cy="43088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aphicFrame>
        <p:nvGraphicFramePr>
          <p:cNvPr id="170" name="Google Shape;170;p27"/>
          <p:cNvGraphicFramePr/>
          <p:nvPr/>
        </p:nvGraphicFramePr>
        <p:xfrm>
          <a:off x="8195228" y="2126466"/>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r h="5122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nchor="ctr"/>
                </a:tc>
              </a:tr>
            </a:tbl>
          </a:graphicData>
        </a:graphic>
      </p:graphicFrame>
      <p:cxnSp>
        <p:nvCxnSpPr>
          <p:cNvPr id="171" name="Google Shape;171;p27"/>
          <p:cNvCxnSpPr/>
          <p:nvPr/>
        </p:nvCxnSpPr>
        <p:spPr>
          <a:xfrm>
            <a:off x="2067339" y="2010683"/>
            <a:ext cx="3170583" cy="400782"/>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 name="Google Shape;172;p27"/>
          <p:cNvCxnSpPr/>
          <p:nvPr/>
        </p:nvCxnSpPr>
        <p:spPr>
          <a:xfrm>
            <a:off x="2944466" y="2016977"/>
            <a:ext cx="3203713" cy="34936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3" name="Google Shape;173;p27"/>
          <p:cNvCxnSpPr/>
          <p:nvPr/>
        </p:nvCxnSpPr>
        <p:spPr>
          <a:xfrm>
            <a:off x="2036418" y="2720660"/>
            <a:ext cx="3160644" cy="215444"/>
          </a:xfrm>
          <a:prstGeom prst="straightConnector1">
            <a:avLst/>
          </a:prstGeom>
          <a:noFill/>
          <a:ln cap="flat" cmpd="sng" w="9525">
            <a:solidFill>
              <a:schemeClr val="accent1"/>
            </a:solidFill>
            <a:prstDash val="solid"/>
            <a:miter lim="800000"/>
            <a:headEnd len="sm" w="sm" type="none"/>
            <a:tailEnd len="med" w="med" type="triangle"/>
          </a:ln>
        </p:spPr>
      </p:cxnSp>
      <p:cxnSp>
        <p:nvCxnSpPr>
          <p:cNvPr id="174" name="Google Shape;174;p27"/>
          <p:cNvCxnSpPr/>
          <p:nvPr/>
        </p:nvCxnSpPr>
        <p:spPr>
          <a:xfrm>
            <a:off x="2935356" y="2643996"/>
            <a:ext cx="3160644" cy="215444"/>
          </a:xfrm>
          <a:prstGeom prst="straightConnector1">
            <a:avLst/>
          </a:prstGeom>
          <a:noFill/>
          <a:ln cap="flat" cmpd="sng" w="9525">
            <a:solidFill>
              <a:schemeClr val="accent1"/>
            </a:solidFill>
            <a:prstDash val="solid"/>
            <a:miter lim="800000"/>
            <a:headEnd len="sm" w="sm" type="none"/>
            <a:tailEnd len="med" w="med" type="triangle"/>
          </a:ln>
        </p:spPr>
      </p:cxnSp>
      <p:graphicFrame>
        <p:nvGraphicFramePr>
          <p:cNvPr id="175" name="Google Shape;175;p27"/>
          <p:cNvGraphicFramePr/>
          <p:nvPr/>
        </p:nvGraphicFramePr>
        <p:xfrm>
          <a:off x="1575353" y="4593856"/>
          <a:ext cx="3000000" cy="3000000"/>
        </p:xfrm>
        <a:graphic>
          <a:graphicData uri="http://schemas.openxmlformats.org/drawingml/2006/table">
            <a:tbl>
              <a:tblPr bandRow="1" firstRow="1">
                <a:noFill/>
                <a:tableStyleId>{0269A275-0706-4A3E-A96F-6CC54490B2EB}</a:tableStyleId>
              </a:tblPr>
              <a:tblGrid>
                <a:gridCol w="848150"/>
                <a:gridCol w="848150"/>
                <a:gridCol w="848150"/>
              </a:tblGrid>
              <a:tr h="6361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r h="6361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6361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bl>
          </a:graphicData>
        </a:graphic>
      </p:graphicFrame>
      <p:graphicFrame>
        <p:nvGraphicFramePr>
          <p:cNvPr id="176" name="Google Shape;176;p27"/>
          <p:cNvGraphicFramePr/>
          <p:nvPr/>
        </p:nvGraphicFramePr>
        <p:xfrm>
          <a:off x="5010151" y="5141049"/>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r h="5122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bl>
          </a:graphicData>
        </a:graphic>
      </p:graphicFrame>
      <p:sp>
        <p:nvSpPr>
          <p:cNvPr id="177" name="Google Shape;177;p27"/>
          <p:cNvSpPr txBox="1"/>
          <p:nvPr/>
        </p:nvSpPr>
        <p:spPr>
          <a:xfrm>
            <a:off x="4396404" y="5294405"/>
            <a:ext cx="737569"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a:t>
            </a:r>
            <a:endParaRPr sz="4800">
              <a:solidFill>
                <a:schemeClr val="dk1"/>
              </a:solidFill>
              <a:latin typeface="Calibri"/>
              <a:ea typeface="Calibri"/>
              <a:cs typeface="Calibri"/>
              <a:sym typeface="Calibri"/>
            </a:endParaRPr>
          </a:p>
        </p:txBody>
      </p:sp>
      <p:cxnSp>
        <p:nvCxnSpPr>
          <p:cNvPr id="178" name="Google Shape;178;p27"/>
          <p:cNvCxnSpPr/>
          <p:nvPr/>
        </p:nvCxnSpPr>
        <p:spPr>
          <a:xfrm>
            <a:off x="5764696" y="3339548"/>
            <a:ext cx="0" cy="1391478"/>
          </a:xfrm>
          <a:prstGeom prst="straightConnector1">
            <a:avLst/>
          </a:prstGeom>
          <a:noFill/>
          <a:ln cap="flat" cmpd="sng" w="38100">
            <a:solidFill>
              <a:schemeClr val="accent1"/>
            </a:solidFill>
            <a:prstDash val="solid"/>
            <a:miter lim="800000"/>
            <a:headEnd len="sm" w="sm" type="none"/>
            <a:tailEnd len="med" w="med" type="triangle"/>
          </a:ln>
        </p:spPr>
      </p:cxnSp>
      <p:sp>
        <p:nvSpPr>
          <p:cNvPr id="179" name="Google Shape;179;p27"/>
          <p:cNvSpPr txBox="1"/>
          <p:nvPr/>
        </p:nvSpPr>
        <p:spPr>
          <a:xfrm>
            <a:off x="6148179" y="3597967"/>
            <a:ext cx="16598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Rotate Kernel by 180</a:t>
            </a:r>
            <a:endParaRPr sz="1800">
              <a:solidFill>
                <a:schemeClr val="dk1"/>
              </a:solidFill>
              <a:latin typeface="Calibri"/>
              <a:ea typeface="Calibri"/>
              <a:cs typeface="Calibri"/>
              <a:sym typeface="Calibri"/>
            </a:endParaRPr>
          </a:p>
        </p:txBody>
      </p:sp>
      <p:sp>
        <p:nvSpPr>
          <p:cNvPr id="180" name="Google Shape;180;p27"/>
          <p:cNvSpPr txBox="1"/>
          <p:nvPr/>
        </p:nvSpPr>
        <p:spPr>
          <a:xfrm>
            <a:off x="6822606" y="3789776"/>
            <a:ext cx="155491" cy="276999"/>
          </a:xfrm>
          <a:prstGeom prst="rect">
            <a:avLst/>
          </a:prstGeom>
          <a:blipFill rotWithShape="1">
            <a:blip r:embed="rId4">
              <a:alphaModFix/>
            </a:blip>
            <a:stretch>
              <a:fillRect b="0" l="-19229" r="-15382"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1" name="Google Shape;181;p27"/>
          <p:cNvSpPr txBox="1"/>
          <p:nvPr/>
        </p:nvSpPr>
        <p:spPr>
          <a:xfrm>
            <a:off x="5366579" y="1638536"/>
            <a:ext cx="796234" cy="3752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Kernel</a:t>
            </a:r>
            <a:endParaRPr sz="1800">
              <a:solidFill>
                <a:schemeClr val="dk1"/>
              </a:solidFill>
              <a:latin typeface="Calibri"/>
              <a:ea typeface="Calibri"/>
              <a:cs typeface="Calibri"/>
              <a:sym typeface="Calibri"/>
            </a:endParaRPr>
          </a:p>
        </p:txBody>
      </p:sp>
      <p:sp>
        <p:nvSpPr>
          <p:cNvPr id="182" name="Google Shape;182;p27"/>
          <p:cNvSpPr txBox="1"/>
          <p:nvPr/>
        </p:nvSpPr>
        <p:spPr>
          <a:xfrm>
            <a:off x="7316650" y="5332569"/>
            <a:ext cx="349455" cy="43088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aphicFrame>
        <p:nvGraphicFramePr>
          <p:cNvPr id="183" name="Google Shape;183;p27"/>
          <p:cNvGraphicFramePr/>
          <p:nvPr/>
        </p:nvGraphicFramePr>
        <p:xfrm>
          <a:off x="8195228" y="5151530"/>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r>
              <a:tr h="5122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r>
            </a:tbl>
          </a:graphicData>
        </a:graphic>
      </p:graphicFrame>
      <p:sp>
        <p:nvSpPr>
          <p:cNvPr id="184" name="Google Shape;184;p27"/>
          <p:cNvSpPr txBox="1"/>
          <p:nvPr/>
        </p:nvSpPr>
        <p:spPr>
          <a:xfrm>
            <a:off x="7513983" y="6502171"/>
            <a:ext cx="2940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5" name="Google Shape;185;p27"/>
          <p:cNvSpPr txBox="1"/>
          <p:nvPr/>
        </p:nvSpPr>
        <p:spPr>
          <a:xfrm>
            <a:off x="7746103" y="6502171"/>
            <a:ext cx="27776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Cross-correlation operator</a:t>
            </a:r>
            <a:endParaRPr sz="1800">
              <a:solidFill>
                <a:schemeClr val="dk1"/>
              </a:solidFill>
              <a:latin typeface="Calibri"/>
              <a:ea typeface="Calibri"/>
              <a:cs typeface="Calibri"/>
              <a:sym typeface="Calibri"/>
            </a:endParaRPr>
          </a:p>
        </p:txBody>
      </p:sp>
      <p:sp>
        <p:nvSpPr>
          <p:cNvPr id="186" name="Google Shape;186;p27"/>
          <p:cNvSpPr txBox="1"/>
          <p:nvPr/>
        </p:nvSpPr>
        <p:spPr>
          <a:xfrm>
            <a:off x="2537239" y="1293848"/>
            <a:ext cx="796234" cy="3752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a:t>
            </a:r>
            <a:endParaRPr sz="1800">
              <a:solidFill>
                <a:schemeClr val="dk1"/>
              </a:solidFill>
              <a:latin typeface="Calibri"/>
              <a:ea typeface="Calibri"/>
              <a:cs typeface="Calibri"/>
              <a:sym typeface="Calibri"/>
            </a:endParaRPr>
          </a:p>
        </p:txBody>
      </p:sp>
      <p:sp>
        <p:nvSpPr>
          <p:cNvPr id="187" name="Google Shape;187;p27"/>
          <p:cNvSpPr txBox="1"/>
          <p:nvPr/>
        </p:nvSpPr>
        <p:spPr>
          <a:xfrm>
            <a:off x="8627029" y="1706654"/>
            <a:ext cx="9344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8200" y="267251"/>
            <a:ext cx="10515600" cy="8275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Padding</a:t>
            </a:r>
            <a:endParaRPr/>
          </a:p>
        </p:txBody>
      </p:sp>
      <p:sp>
        <p:nvSpPr>
          <p:cNvPr id="193" name="Google Shape;193;p28"/>
          <p:cNvSpPr txBox="1"/>
          <p:nvPr>
            <p:ph idx="1" type="body"/>
          </p:nvPr>
        </p:nvSpPr>
        <p:spPr>
          <a:xfrm>
            <a:off x="838200" y="1253331"/>
            <a:ext cx="10515600" cy="545558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Why Padding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Types of Padding: Valid Padding and Same Padding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graphicFrame>
        <p:nvGraphicFramePr>
          <p:cNvPr id="194" name="Google Shape;194;p28"/>
          <p:cNvGraphicFramePr/>
          <p:nvPr/>
        </p:nvGraphicFramePr>
        <p:xfrm>
          <a:off x="1167296" y="1995613"/>
          <a:ext cx="3000000" cy="3000000"/>
        </p:xfrm>
        <a:graphic>
          <a:graphicData uri="http://schemas.openxmlformats.org/drawingml/2006/table">
            <a:tbl>
              <a:tblPr bandRow="1" firstRow="1">
                <a:noFill/>
                <a:tableStyleId>{0269A275-0706-4A3E-A96F-6CC54490B2EB}</a:tableStyleId>
              </a:tblPr>
              <a:tblGrid>
                <a:gridCol w="739350"/>
                <a:gridCol w="739350"/>
                <a:gridCol w="739350"/>
                <a:gridCol w="739350"/>
              </a:tblGrid>
              <a:tr h="6500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r h="6500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650000">
                <a:tc>
                  <a:txBody>
                    <a:bodyPr/>
                    <a:lstStyle/>
                    <a:p>
                      <a:pPr indent="0" lvl="0" marL="0" marR="0" rtl="0" algn="ctr">
                        <a:spcBef>
                          <a:spcPts val="0"/>
                        </a:spcBef>
                        <a:spcAft>
                          <a:spcPts val="0"/>
                        </a:spcAft>
                        <a:buNone/>
                      </a:pPr>
                      <a:r>
                        <a:rPr lang="en-US" sz="1800" u="none" cap="none" strike="noStrike"/>
                        <a:t>2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6500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r>
            </a:tbl>
          </a:graphicData>
        </a:graphic>
      </p:graphicFrame>
      <p:graphicFrame>
        <p:nvGraphicFramePr>
          <p:cNvPr id="195" name="Google Shape;195;p28"/>
          <p:cNvGraphicFramePr/>
          <p:nvPr/>
        </p:nvGraphicFramePr>
        <p:xfrm>
          <a:off x="6645967" y="1630017"/>
          <a:ext cx="3000000" cy="3000000"/>
        </p:xfrm>
        <a:graphic>
          <a:graphicData uri="http://schemas.openxmlformats.org/drawingml/2006/table">
            <a:tbl>
              <a:tblPr bandRow="1" firstRow="1">
                <a:noFill/>
                <a:tableStyleId>{0269A275-0706-4A3E-A96F-6CC54490B2EB}</a:tableStyleId>
              </a:tblPr>
              <a:tblGrid>
                <a:gridCol w="528975"/>
                <a:gridCol w="528975"/>
                <a:gridCol w="528975"/>
                <a:gridCol w="528975"/>
                <a:gridCol w="528975"/>
                <a:gridCol w="528975"/>
              </a:tblGrid>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r h="5350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r>
            </a:tbl>
          </a:graphicData>
        </a:graphic>
      </p:graphicFrame>
      <p:graphicFrame>
        <p:nvGraphicFramePr>
          <p:cNvPr id="196" name="Google Shape;196;p28"/>
          <p:cNvGraphicFramePr/>
          <p:nvPr/>
        </p:nvGraphicFramePr>
        <p:xfrm>
          <a:off x="1167296" y="5229513"/>
          <a:ext cx="3000000" cy="3000000"/>
        </p:xfrm>
        <a:graphic>
          <a:graphicData uri="http://schemas.openxmlformats.org/drawingml/2006/table">
            <a:tbl>
              <a:tblPr bandRow="1" firstRow="1">
                <a:noFill/>
                <a:tableStyleId>{0269A275-0706-4A3E-A96F-6CC54490B2EB}</a:tableStyleId>
              </a:tblPr>
              <a:tblGrid>
                <a:gridCol w="542225"/>
              </a:tblGrid>
              <a:tr h="3751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cxnSp>
        <p:nvCxnSpPr>
          <p:cNvPr id="197" name="Google Shape;197;p28"/>
          <p:cNvCxnSpPr/>
          <p:nvPr/>
        </p:nvCxnSpPr>
        <p:spPr>
          <a:xfrm>
            <a:off x="1580321" y="5407152"/>
            <a:ext cx="675861" cy="0"/>
          </a:xfrm>
          <a:prstGeom prst="straightConnector1">
            <a:avLst/>
          </a:prstGeom>
          <a:noFill/>
          <a:ln cap="flat" cmpd="sng" w="38100">
            <a:solidFill>
              <a:schemeClr val="accent1"/>
            </a:solidFill>
            <a:prstDash val="solid"/>
            <a:miter lim="800000"/>
            <a:headEnd len="sm" w="sm" type="none"/>
            <a:tailEnd len="med" w="med" type="triangle"/>
          </a:ln>
        </p:spPr>
      </p:cxnSp>
      <p:sp>
        <p:nvSpPr>
          <p:cNvPr id="198" name="Google Shape;198;p28"/>
          <p:cNvSpPr txBox="1"/>
          <p:nvPr/>
        </p:nvSpPr>
        <p:spPr>
          <a:xfrm>
            <a:off x="2345634" y="5219574"/>
            <a:ext cx="34786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Number of times cell get chance in cross-correlation calculation</a:t>
            </a:r>
            <a:endParaRPr sz="1800">
              <a:solidFill>
                <a:schemeClr val="dk1"/>
              </a:solidFill>
              <a:latin typeface="Calibri"/>
              <a:ea typeface="Calibri"/>
              <a:cs typeface="Calibri"/>
              <a:sym typeface="Calibri"/>
            </a:endParaRPr>
          </a:p>
        </p:txBody>
      </p:sp>
      <p:cxnSp>
        <p:nvCxnSpPr>
          <p:cNvPr id="199" name="Google Shape;199;p28"/>
          <p:cNvCxnSpPr/>
          <p:nvPr/>
        </p:nvCxnSpPr>
        <p:spPr>
          <a:xfrm>
            <a:off x="4532243" y="3429000"/>
            <a:ext cx="1709531" cy="0"/>
          </a:xfrm>
          <a:prstGeom prst="straightConnector1">
            <a:avLst/>
          </a:prstGeom>
          <a:noFill/>
          <a:ln cap="flat" cmpd="sng" w="57150">
            <a:solidFill>
              <a:schemeClr val="accent1"/>
            </a:solidFill>
            <a:prstDash val="solid"/>
            <a:miter lim="800000"/>
            <a:headEnd len="sm" w="sm" type="none"/>
            <a:tailEnd len="med" w="med" type="triangle"/>
          </a:ln>
        </p:spPr>
      </p:cxnSp>
      <p:graphicFrame>
        <p:nvGraphicFramePr>
          <p:cNvPr id="200" name="Google Shape;200;p28"/>
          <p:cNvGraphicFramePr/>
          <p:nvPr/>
        </p:nvGraphicFramePr>
        <p:xfrm>
          <a:off x="1172817" y="2017643"/>
          <a:ext cx="3000000" cy="3000000"/>
        </p:xfrm>
        <a:graphic>
          <a:graphicData uri="http://schemas.openxmlformats.org/drawingml/2006/table">
            <a:tbl>
              <a:tblPr>
                <a:noFill/>
                <a:tableStyleId>{71D901E5-17F3-478C-810B-682EA5818276}</a:tableStyleId>
              </a:tblPr>
              <a:tblGrid>
                <a:gridCol w="1480925"/>
              </a:tblGrid>
              <a:tr h="1282150">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graphicFrame>
        <p:nvGraphicFramePr>
          <p:cNvPr id="201" name="Google Shape;201;p28"/>
          <p:cNvGraphicFramePr/>
          <p:nvPr/>
        </p:nvGraphicFramePr>
        <p:xfrm>
          <a:off x="6639339" y="1610139"/>
          <a:ext cx="3000000" cy="3000000"/>
        </p:xfrm>
        <a:graphic>
          <a:graphicData uri="http://schemas.openxmlformats.org/drawingml/2006/table">
            <a:tbl>
              <a:tblPr>
                <a:noFill/>
                <a:tableStyleId>{71D901E5-17F3-478C-810B-682EA5818276}</a:tableStyleId>
              </a:tblPr>
              <a:tblGrid>
                <a:gridCol w="1073425"/>
              </a:tblGrid>
              <a:tr h="1103250">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graphicFrame>
        <p:nvGraphicFramePr>
          <p:cNvPr id="202" name="Google Shape;202;p28"/>
          <p:cNvGraphicFramePr/>
          <p:nvPr/>
        </p:nvGraphicFramePr>
        <p:xfrm>
          <a:off x="7026965" y="5466522"/>
          <a:ext cx="3000000" cy="3000000"/>
        </p:xfrm>
        <a:graphic>
          <a:graphicData uri="http://schemas.openxmlformats.org/drawingml/2006/table">
            <a:tbl>
              <a:tblPr>
                <a:noFill/>
                <a:tableStyleId>{71D901E5-17F3-478C-810B-682EA5818276}</a:tableStyleId>
              </a:tblPr>
              <a:tblGrid>
                <a:gridCol w="576475"/>
              </a:tblGrid>
              <a:tr h="526775">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cxnSp>
        <p:nvCxnSpPr>
          <p:cNvPr id="203" name="Google Shape;203;p28"/>
          <p:cNvCxnSpPr/>
          <p:nvPr/>
        </p:nvCxnSpPr>
        <p:spPr>
          <a:xfrm>
            <a:off x="7374834" y="5667882"/>
            <a:ext cx="675861" cy="0"/>
          </a:xfrm>
          <a:prstGeom prst="straightConnector1">
            <a:avLst/>
          </a:prstGeom>
          <a:noFill/>
          <a:ln cap="flat" cmpd="sng" w="38100">
            <a:solidFill>
              <a:schemeClr val="accent1"/>
            </a:solidFill>
            <a:prstDash val="solid"/>
            <a:miter lim="800000"/>
            <a:headEnd len="sm" w="sm" type="none"/>
            <a:tailEnd len="med" w="med" type="triangle"/>
          </a:ln>
        </p:spPr>
      </p:cxnSp>
      <p:sp>
        <p:nvSpPr>
          <p:cNvPr id="204" name="Google Shape;204;p28"/>
          <p:cNvSpPr txBox="1"/>
          <p:nvPr/>
        </p:nvSpPr>
        <p:spPr>
          <a:xfrm>
            <a:off x="8050695" y="5451610"/>
            <a:ext cx="3478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Kernal Matrix of size 2 x 2</a:t>
            </a:r>
            <a:endParaRPr sz="1800">
              <a:solidFill>
                <a:schemeClr val="dk1"/>
              </a:solidFill>
              <a:latin typeface="Calibri"/>
              <a:ea typeface="Calibri"/>
              <a:cs typeface="Calibri"/>
              <a:sym typeface="Calibri"/>
            </a:endParaRPr>
          </a:p>
        </p:txBody>
      </p:sp>
      <p:sp>
        <p:nvSpPr>
          <p:cNvPr id="205" name="Google Shape;205;p28"/>
          <p:cNvSpPr txBox="1"/>
          <p:nvPr/>
        </p:nvSpPr>
        <p:spPr>
          <a:xfrm>
            <a:off x="4641573" y="2894334"/>
            <a:ext cx="14809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Add Padding</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838200" y="365125"/>
            <a:ext cx="10515600" cy="9369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Stride</a:t>
            </a:r>
            <a:endParaRPr/>
          </a:p>
        </p:txBody>
      </p:sp>
      <p:sp>
        <p:nvSpPr>
          <p:cNvPr id="211" name="Google Shape;211;p29"/>
          <p:cNvSpPr txBox="1"/>
          <p:nvPr>
            <p:ph idx="1" type="body"/>
          </p:nvPr>
        </p:nvSpPr>
        <p:spPr>
          <a:xfrm>
            <a:off x="838200" y="1152939"/>
            <a:ext cx="10515600" cy="50888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related to moving of kernel Matrix over the input matrix.</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Change of stride value results in change of shape of output matrix.</a:t>
            </a:r>
            <a:endParaRPr/>
          </a:p>
        </p:txBody>
      </p:sp>
      <p:graphicFrame>
        <p:nvGraphicFramePr>
          <p:cNvPr id="212" name="Google Shape;212;p29"/>
          <p:cNvGraphicFramePr/>
          <p:nvPr/>
        </p:nvGraphicFramePr>
        <p:xfrm>
          <a:off x="2473186" y="2004318"/>
          <a:ext cx="3000000" cy="3000000"/>
        </p:xfrm>
        <a:graphic>
          <a:graphicData uri="http://schemas.openxmlformats.org/drawingml/2006/table">
            <a:tbl>
              <a:tblPr bandRow="1" firstRow="1">
                <a:noFill/>
                <a:tableStyleId>{0269A275-0706-4A3E-A96F-6CC54490B2EB}</a:tableStyleId>
              </a:tblPr>
              <a:tblGrid>
                <a:gridCol w="713125"/>
                <a:gridCol w="713125"/>
                <a:gridCol w="713125"/>
                <a:gridCol w="713125"/>
              </a:tblGrid>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13" name="Google Shape;213;p29"/>
          <p:cNvSpPr txBox="1"/>
          <p:nvPr/>
        </p:nvSpPr>
        <p:spPr>
          <a:xfrm>
            <a:off x="3389243" y="4442791"/>
            <a:ext cx="1759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Stride(1,1)</a:t>
            </a:r>
            <a:endParaRPr sz="1800">
              <a:solidFill>
                <a:schemeClr val="dk1"/>
              </a:solidFill>
              <a:latin typeface="Calibri"/>
              <a:ea typeface="Calibri"/>
              <a:cs typeface="Calibri"/>
              <a:sym typeface="Calibri"/>
            </a:endParaRPr>
          </a:p>
        </p:txBody>
      </p:sp>
      <p:graphicFrame>
        <p:nvGraphicFramePr>
          <p:cNvPr id="214" name="Google Shape;214;p29"/>
          <p:cNvGraphicFramePr/>
          <p:nvPr/>
        </p:nvGraphicFramePr>
        <p:xfrm>
          <a:off x="6960704" y="2004318"/>
          <a:ext cx="3000000" cy="3000000"/>
        </p:xfrm>
        <a:graphic>
          <a:graphicData uri="http://schemas.openxmlformats.org/drawingml/2006/table">
            <a:tbl>
              <a:tblPr bandRow="1" firstRow="1">
                <a:noFill/>
                <a:tableStyleId>{0269A275-0706-4A3E-A96F-6CC54490B2EB}</a:tableStyleId>
              </a:tblPr>
              <a:tblGrid>
                <a:gridCol w="713125"/>
                <a:gridCol w="713125"/>
                <a:gridCol w="713125"/>
                <a:gridCol w="713125"/>
              </a:tblGrid>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4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15" name="Google Shape;215;p29"/>
          <p:cNvSpPr txBox="1"/>
          <p:nvPr/>
        </p:nvSpPr>
        <p:spPr>
          <a:xfrm>
            <a:off x="7845288" y="4442791"/>
            <a:ext cx="1759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Stride(2,2)</a:t>
            </a:r>
            <a:endParaRPr sz="1800">
              <a:solidFill>
                <a:schemeClr val="dk1"/>
              </a:solidFill>
              <a:latin typeface="Calibri"/>
              <a:ea typeface="Calibri"/>
              <a:cs typeface="Calibri"/>
              <a:sym typeface="Calibri"/>
            </a:endParaRPr>
          </a:p>
        </p:txBody>
      </p:sp>
      <p:graphicFrame>
        <p:nvGraphicFramePr>
          <p:cNvPr id="216" name="Google Shape;216;p29"/>
          <p:cNvGraphicFramePr/>
          <p:nvPr/>
        </p:nvGraphicFramePr>
        <p:xfrm>
          <a:off x="2473186" y="2019227"/>
          <a:ext cx="3000000" cy="3000000"/>
        </p:xfrm>
        <a:graphic>
          <a:graphicData uri="http://schemas.openxmlformats.org/drawingml/2006/table">
            <a:tbl>
              <a:tblPr>
                <a:noFill/>
                <a:tableStyleId>{71D901E5-17F3-478C-810B-682EA5818276}</a:tableStyleId>
              </a:tblPr>
              <a:tblGrid>
                <a:gridCol w="1426275"/>
              </a:tblGrid>
              <a:tr h="993925">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graphicFrame>
        <p:nvGraphicFramePr>
          <p:cNvPr id="217" name="Google Shape;217;p29"/>
          <p:cNvGraphicFramePr/>
          <p:nvPr/>
        </p:nvGraphicFramePr>
        <p:xfrm>
          <a:off x="6960704" y="2034063"/>
          <a:ext cx="3000000" cy="3000000"/>
        </p:xfrm>
        <a:graphic>
          <a:graphicData uri="http://schemas.openxmlformats.org/drawingml/2006/table">
            <a:tbl>
              <a:tblPr>
                <a:noFill/>
                <a:tableStyleId>{71D901E5-17F3-478C-810B-682EA5818276}</a:tableStyleId>
              </a:tblPr>
              <a:tblGrid>
                <a:gridCol w="1426275"/>
              </a:tblGrid>
              <a:tr h="993925">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graphicFrame>
        <p:nvGraphicFramePr>
          <p:cNvPr id="218" name="Google Shape;218;p29"/>
          <p:cNvGraphicFramePr/>
          <p:nvPr/>
        </p:nvGraphicFramePr>
        <p:xfrm>
          <a:off x="8391940" y="2004318"/>
          <a:ext cx="3000000" cy="3000000"/>
        </p:xfrm>
        <a:graphic>
          <a:graphicData uri="http://schemas.openxmlformats.org/drawingml/2006/table">
            <a:tbl>
              <a:tblPr>
                <a:noFill/>
                <a:tableStyleId>{71D901E5-17F3-478C-810B-682EA5818276}</a:tableStyleId>
              </a:tblPr>
              <a:tblGrid>
                <a:gridCol w="1421300"/>
              </a:tblGrid>
              <a:tr h="1023650">
                <a:tc>
                  <a:txBody>
                    <a:bodyPr/>
                    <a:lstStyle/>
                    <a:p>
                      <a:pPr indent="0" lvl="0" marL="0" marR="0" rtl="0" algn="l">
                        <a:spcBef>
                          <a:spcPts val="0"/>
                        </a:spcBef>
                        <a:spcAft>
                          <a:spcPts val="0"/>
                        </a:spcAft>
                        <a:buNone/>
                      </a:pPr>
                      <a:r>
                        <a:t/>
                      </a:r>
                      <a:endParaRPr sz="1800"/>
                    </a:p>
                  </a:txBody>
                  <a:tcPr marT="45725" marB="45725" marR="91450" marL="91450">
                    <a:lnL cap="flat" cmpd="sng" w="38100">
                      <a:solidFill>
                        <a:srgbClr val="8DA9DB"/>
                      </a:solidFill>
                      <a:prstDash val="dash"/>
                      <a:round/>
                      <a:headEnd len="sm" w="sm" type="none"/>
                      <a:tailEnd len="sm" w="sm" type="none"/>
                    </a:lnL>
                    <a:lnR cap="flat" cmpd="sng" w="38100">
                      <a:solidFill>
                        <a:srgbClr val="8DA9DB"/>
                      </a:solidFill>
                      <a:prstDash val="dash"/>
                      <a:round/>
                      <a:headEnd len="sm" w="sm" type="none"/>
                      <a:tailEnd len="sm" w="sm" type="none"/>
                    </a:lnR>
                    <a:lnT cap="flat" cmpd="sng" w="38100">
                      <a:solidFill>
                        <a:srgbClr val="8DA9DB"/>
                      </a:solidFill>
                      <a:prstDash val="dash"/>
                      <a:round/>
                      <a:headEnd len="sm" w="sm" type="none"/>
                      <a:tailEnd len="sm" w="sm" type="none"/>
                    </a:lnT>
                    <a:lnB cap="flat" cmpd="sng" w="38100">
                      <a:solidFill>
                        <a:srgbClr val="8DA9DB"/>
                      </a:solidFill>
                      <a:prstDash val="dash"/>
                      <a:round/>
                      <a:headEnd len="sm" w="sm" type="none"/>
                      <a:tailEnd len="sm" w="sm" type="none"/>
                    </a:lnB>
                  </a:tcPr>
                </a:tc>
              </a:tr>
            </a:tbl>
          </a:graphicData>
        </a:graphic>
      </p:graphicFrame>
      <p:graphicFrame>
        <p:nvGraphicFramePr>
          <p:cNvPr id="219" name="Google Shape;219;p29"/>
          <p:cNvGraphicFramePr/>
          <p:nvPr/>
        </p:nvGraphicFramePr>
        <p:xfrm>
          <a:off x="3186319" y="2004318"/>
          <a:ext cx="3000000" cy="3000000"/>
        </p:xfrm>
        <a:graphic>
          <a:graphicData uri="http://schemas.openxmlformats.org/drawingml/2006/table">
            <a:tbl>
              <a:tblPr>
                <a:noFill/>
                <a:tableStyleId>{71D901E5-17F3-478C-810B-682EA5818276}</a:tableStyleId>
              </a:tblPr>
              <a:tblGrid>
                <a:gridCol w="1421300"/>
              </a:tblGrid>
              <a:tr h="1023650">
                <a:tc>
                  <a:txBody>
                    <a:bodyPr/>
                    <a:lstStyle/>
                    <a:p>
                      <a:pPr indent="0" lvl="0" marL="0" marR="0" rtl="0" algn="l">
                        <a:spcBef>
                          <a:spcPts val="0"/>
                        </a:spcBef>
                        <a:spcAft>
                          <a:spcPts val="0"/>
                        </a:spcAft>
                        <a:buNone/>
                      </a:pPr>
                      <a:r>
                        <a:t/>
                      </a:r>
                      <a:endParaRPr sz="1800"/>
                    </a:p>
                  </a:txBody>
                  <a:tcPr marT="45725" marB="45725" marR="91450" marL="91450">
                    <a:lnL cap="flat" cmpd="sng" w="38100">
                      <a:solidFill>
                        <a:srgbClr val="8DA9DB"/>
                      </a:solidFill>
                      <a:prstDash val="dash"/>
                      <a:round/>
                      <a:headEnd len="sm" w="sm" type="none"/>
                      <a:tailEnd len="sm" w="sm" type="none"/>
                    </a:lnL>
                    <a:lnR cap="flat" cmpd="sng" w="38100">
                      <a:solidFill>
                        <a:srgbClr val="8DA9DB"/>
                      </a:solidFill>
                      <a:prstDash val="dash"/>
                      <a:round/>
                      <a:headEnd len="sm" w="sm" type="none"/>
                      <a:tailEnd len="sm" w="sm" type="none"/>
                    </a:lnR>
                    <a:lnT cap="flat" cmpd="sng" w="38100">
                      <a:solidFill>
                        <a:srgbClr val="8DA9DB"/>
                      </a:solidFill>
                      <a:prstDash val="dash"/>
                      <a:round/>
                      <a:headEnd len="sm" w="sm" type="none"/>
                      <a:tailEnd len="sm" w="sm" type="none"/>
                    </a:lnT>
                    <a:lnB cap="flat" cmpd="sng" w="38100">
                      <a:solidFill>
                        <a:srgbClr val="8DA9DB"/>
                      </a:solidFill>
                      <a:prstDash val="dash"/>
                      <a:round/>
                      <a:headEnd len="sm" w="sm" type="none"/>
                      <a:tailEnd len="sm" w="sm" type="none"/>
                    </a:lnB>
                  </a:tcPr>
                </a:tc>
              </a:tr>
            </a:tbl>
          </a:graphicData>
        </a:graphic>
      </p:graphicFrame>
      <p:graphicFrame>
        <p:nvGraphicFramePr>
          <p:cNvPr id="220" name="Google Shape;220;p29"/>
          <p:cNvGraphicFramePr/>
          <p:nvPr/>
        </p:nvGraphicFramePr>
        <p:xfrm>
          <a:off x="2483126" y="2516147"/>
          <a:ext cx="3000000" cy="3000000"/>
        </p:xfrm>
        <a:graphic>
          <a:graphicData uri="http://schemas.openxmlformats.org/drawingml/2006/table">
            <a:tbl>
              <a:tblPr>
                <a:noFill/>
                <a:tableStyleId>{71D901E5-17F3-478C-810B-682EA5818276}</a:tableStyleId>
              </a:tblPr>
              <a:tblGrid>
                <a:gridCol w="1421300"/>
              </a:tblGrid>
              <a:tr h="1023650">
                <a:tc>
                  <a:txBody>
                    <a:bodyPr/>
                    <a:lstStyle/>
                    <a:p>
                      <a:pPr indent="0" lvl="0" marL="0" marR="0" rtl="0" algn="l">
                        <a:spcBef>
                          <a:spcPts val="0"/>
                        </a:spcBef>
                        <a:spcAft>
                          <a:spcPts val="0"/>
                        </a:spcAft>
                        <a:buNone/>
                      </a:pPr>
                      <a:r>
                        <a:t/>
                      </a:r>
                      <a:endParaRPr sz="1800"/>
                    </a:p>
                  </a:txBody>
                  <a:tcPr marT="45725" marB="45725" marR="91450" marL="91450">
                    <a:lnL cap="flat" cmpd="sng" w="38100">
                      <a:solidFill>
                        <a:srgbClr val="8DA9DB"/>
                      </a:solidFill>
                      <a:prstDash val="dash"/>
                      <a:round/>
                      <a:headEnd len="sm" w="sm" type="none"/>
                      <a:tailEnd len="sm" w="sm" type="none"/>
                    </a:lnL>
                    <a:lnR cap="flat" cmpd="sng" w="38100">
                      <a:solidFill>
                        <a:srgbClr val="8DA9DB"/>
                      </a:solidFill>
                      <a:prstDash val="dash"/>
                      <a:round/>
                      <a:headEnd len="sm" w="sm" type="none"/>
                      <a:tailEnd len="sm" w="sm" type="none"/>
                    </a:lnR>
                    <a:lnT cap="flat" cmpd="sng" w="38100">
                      <a:solidFill>
                        <a:srgbClr val="8DA9DB"/>
                      </a:solidFill>
                      <a:prstDash val="dash"/>
                      <a:round/>
                      <a:headEnd len="sm" w="sm" type="none"/>
                      <a:tailEnd len="sm" w="sm" type="none"/>
                    </a:lnT>
                    <a:lnB cap="flat" cmpd="sng" w="38100">
                      <a:solidFill>
                        <a:srgbClr val="8DA9DB"/>
                      </a:solidFill>
                      <a:prstDash val="dash"/>
                      <a:round/>
                      <a:headEnd len="sm" w="sm" type="none"/>
                      <a:tailEnd len="sm" w="sm" type="none"/>
                    </a:lnB>
                  </a:tcPr>
                </a:tc>
              </a:tr>
            </a:tbl>
          </a:graphicData>
        </a:graphic>
      </p:graphicFrame>
      <p:graphicFrame>
        <p:nvGraphicFramePr>
          <p:cNvPr id="221" name="Google Shape;221;p29"/>
          <p:cNvGraphicFramePr/>
          <p:nvPr/>
        </p:nvGraphicFramePr>
        <p:xfrm>
          <a:off x="6965674" y="2998304"/>
          <a:ext cx="3000000" cy="3000000"/>
        </p:xfrm>
        <a:graphic>
          <a:graphicData uri="http://schemas.openxmlformats.org/drawingml/2006/table">
            <a:tbl>
              <a:tblPr>
                <a:noFill/>
                <a:tableStyleId>{71D901E5-17F3-478C-810B-682EA5818276}</a:tableStyleId>
              </a:tblPr>
              <a:tblGrid>
                <a:gridCol w="1421300"/>
              </a:tblGrid>
              <a:tr h="1023650">
                <a:tc>
                  <a:txBody>
                    <a:bodyPr/>
                    <a:lstStyle/>
                    <a:p>
                      <a:pPr indent="0" lvl="0" marL="0" marR="0" rtl="0" algn="l">
                        <a:spcBef>
                          <a:spcPts val="0"/>
                        </a:spcBef>
                        <a:spcAft>
                          <a:spcPts val="0"/>
                        </a:spcAft>
                        <a:buNone/>
                      </a:pPr>
                      <a:r>
                        <a:t/>
                      </a:r>
                      <a:endParaRPr sz="1800"/>
                    </a:p>
                  </a:txBody>
                  <a:tcPr marT="45725" marB="45725" marR="91450" marL="91450">
                    <a:lnL cap="flat" cmpd="sng" w="38100">
                      <a:solidFill>
                        <a:srgbClr val="8DA9DB"/>
                      </a:solidFill>
                      <a:prstDash val="dash"/>
                      <a:round/>
                      <a:headEnd len="sm" w="sm" type="none"/>
                      <a:tailEnd len="sm" w="sm" type="none"/>
                    </a:lnL>
                    <a:lnR cap="flat" cmpd="sng" w="38100">
                      <a:solidFill>
                        <a:srgbClr val="8DA9DB"/>
                      </a:solidFill>
                      <a:prstDash val="dash"/>
                      <a:round/>
                      <a:headEnd len="sm" w="sm" type="none"/>
                      <a:tailEnd len="sm" w="sm" type="none"/>
                    </a:lnR>
                    <a:lnT cap="flat" cmpd="sng" w="38100">
                      <a:solidFill>
                        <a:srgbClr val="8DA9DB"/>
                      </a:solidFill>
                      <a:prstDash val="dash"/>
                      <a:round/>
                      <a:headEnd len="sm" w="sm" type="none"/>
                      <a:tailEnd len="sm" w="sm" type="none"/>
                    </a:lnT>
                    <a:lnB cap="flat" cmpd="sng" w="38100">
                      <a:solidFill>
                        <a:srgbClr val="8DA9DB"/>
                      </a:solidFill>
                      <a:prstDash val="dash"/>
                      <a:round/>
                      <a:headEnd len="sm" w="sm" type="none"/>
                      <a:tailEnd len="sm" w="sm" type="none"/>
                    </a:lnB>
                  </a:tcPr>
                </a:tc>
              </a:tr>
            </a:tbl>
          </a:graphicData>
        </a:graphic>
      </p:graphicFrame>
      <p:cxnSp>
        <p:nvCxnSpPr>
          <p:cNvPr id="222" name="Google Shape;222;p29"/>
          <p:cNvCxnSpPr/>
          <p:nvPr/>
        </p:nvCxnSpPr>
        <p:spPr>
          <a:xfrm>
            <a:off x="2305878" y="2034063"/>
            <a:ext cx="0" cy="496956"/>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3" name="Google Shape;223;p29"/>
          <p:cNvCxnSpPr/>
          <p:nvPr/>
        </p:nvCxnSpPr>
        <p:spPr>
          <a:xfrm>
            <a:off x="2605708" y="1908167"/>
            <a:ext cx="435665"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4" name="Google Shape;224;p29"/>
          <p:cNvCxnSpPr/>
          <p:nvPr/>
        </p:nvCxnSpPr>
        <p:spPr>
          <a:xfrm>
            <a:off x="6818243" y="2004318"/>
            <a:ext cx="0" cy="993986"/>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5" name="Google Shape;225;p29"/>
          <p:cNvCxnSpPr/>
          <p:nvPr/>
        </p:nvCxnSpPr>
        <p:spPr>
          <a:xfrm>
            <a:off x="6960704" y="1904708"/>
            <a:ext cx="1426266" cy="3459"/>
          </a:xfrm>
          <a:prstGeom prst="straightConnector1">
            <a:avLst/>
          </a:prstGeom>
          <a:noFill/>
          <a:ln cap="flat" cmpd="sng" w="38100">
            <a:solidFill>
              <a:schemeClr val="accent1"/>
            </a:solidFill>
            <a:prstDash val="solid"/>
            <a:miter lim="800000"/>
            <a:headEnd len="sm" w="sm" type="none"/>
            <a:tailEnd len="med" w="med" type="triangle"/>
          </a:ln>
        </p:spPr>
      </p:cxnSp>
      <p:sp>
        <p:nvSpPr>
          <p:cNvPr id="226" name="Google Shape;226;p29"/>
          <p:cNvSpPr txBox="1"/>
          <p:nvPr/>
        </p:nvSpPr>
        <p:spPr>
          <a:xfrm>
            <a:off x="2683565" y="1510748"/>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27" name="Google Shape;227;p29"/>
          <p:cNvSpPr txBox="1"/>
          <p:nvPr/>
        </p:nvSpPr>
        <p:spPr>
          <a:xfrm>
            <a:off x="2001078" y="2004318"/>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28" name="Google Shape;228;p29"/>
          <p:cNvSpPr txBox="1"/>
          <p:nvPr/>
        </p:nvSpPr>
        <p:spPr>
          <a:xfrm>
            <a:off x="7445237" y="1535376"/>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9" name="Google Shape;229;p29"/>
          <p:cNvSpPr txBox="1"/>
          <p:nvPr/>
        </p:nvSpPr>
        <p:spPr>
          <a:xfrm>
            <a:off x="6466232" y="2240191"/>
            <a:ext cx="22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38200" y="365126"/>
            <a:ext cx="10515600" cy="7381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Pooling</a:t>
            </a:r>
            <a:endParaRPr/>
          </a:p>
        </p:txBody>
      </p:sp>
      <p:sp>
        <p:nvSpPr>
          <p:cNvPr id="235" name="Google Shape;235;p30"/>
          <p:cNvSpPr txBox="1"/>
          <p:nvPr>
            <p:ph idx="1" type="body"/>
          </p:nvPr>
        </p:nvSpPr>
        <p:spPr>
          <a:xfrm>
            <a:off x="838200" y="1222513"/>
            <a:ext cx="4737652" cy="49544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Max pooling</a:t>
            </a:r>
            <a:endParaRPr/>
          </a:p>
        </p:txBody>
      </p:sp>
      <p:graphicFrame>
        <p:nvGraphicFramePr>
          <p:cNvPr id="236" name="Google Shape;236;p30"/>
          <p:cNvGraphicFramePr/>
          <p:nvPr/>
        </p:nvGraphicFramePr>
        <p:xfrm>
          <a:off x="1236870" y="1926039"/>
          <a:ext cx="3000000" cy="3000000"/>
        </p:xfrm>
        <a:graphic>
          <a:graphicData uri="http://schemas.openxmlformats.org/drawingml/2006/table">
            <a:tbl>
              <a:tblPr bandRow="1" firstRow="1">
                <a:noFill/>
                <a:tableStyleId>{0269A275-0706-4A3E-A96F-6CC54490B2EB}</a:tableStyleId>
              </a:tblPr>
              <a:tblGrid>
                <a:gridCol w="739350"/>
                <a:gridCol w="739350"/>
                <a:gridCol w="739350"/>
                <a:gridCol w="739350"/>
              </a:tblGrid>
              <a:tr h="650000">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2 </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4 </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2 </a:t>
                      </a:r>
                      <a:endParaRPr sz="1800"/>
                    </a:p>
                  </a:txBody>
                  <a:tcPr marT="45725" marB="45725" marR="91450" marL="91450" anchor="ctr"/>
                </a:tc>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r>
            </a:tbl>
          </a:graphicData>
        </a:graphic>
      </p:graphicFrame>
      <p:graphicFrame>
        <p:nvGraphicFramePr>
          <p:cNvPr id="237" name="Google Shape;237;p30"/>
          <p:cNvGraphicFramePr/>
          <p:nvPr/>
        </p:nvGraphicFramePr>
        <p:xfrm>
          <a:off x="1236870" y="1943893"/>
          <a:ext cx="3000000" cy="3000000"/>
        </p:xfrm>
        <a:graphic>
          <a:graphicData uri="http://schemas.openxmlformats.org/drawingml/2006/table">
            <a:tbl>
              <a:tblPr>
                <a:noFill/>
                <a:tableStyleId>{71D901E5-17F3-478C-810B-682EA5818276}</a:tableStyleId>
              </a:tblPr>
              <a:tblGrid>
                <a:gridCol w="1480925"/>
              </a:tblGrid>
              <a:tr h="1282150">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cxnSp>
        <p:nvCxnSpPr>
          <p:cNvPr id="238" name="Google Shape;238;p30"/>
          <p:cNvCxnSpPr/>
          <p:nvPr/>
        </p:nvCxnSpPr>
        <p:spPr>
          <a:xfrm>
            <a:off x="2717801" y="4631635"/>
            <a:ext cx="0" cy="606287"/>
          </a:xfrm>
          <a:prstGeom prst="straightConnector1">
            <a:avLst/>
          </a:prstGeom>
          <a:noFill/>
          <a:ln cap="flat" cmpd="sng" w="38100">
            <a:solidFill>
              <a:schemeClr val="accent1"/>
            </a:solidFill>
            <a:prstDash val="solid"/>
            <a:miter lim="800000"/>
            <a:headEnd len="sm" w="sm" type="none"/>
            <a:tailEnd len="med" w="med" type="triangle"/>
          </a:ln>
        </p:spPr>
      </p:cxnSp>
      <p:sp>
        <p:nvSpPr>
          <p:cNvPr id="239" name="Google Shape;239;p30"/>
          <p:cNvSpPr txBox="1"/>
          <p:nvPr/>
        </p:nvSpPr>
        <p:spPr>
          <a:xfrm>
            <a:off x="1025941" y="4749320"/>
            <a:ext cx="1785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 size : 2 x 2</a:t>
            </a:r>
            <a:endParaRPr sz="1800">
              <a:solidFill>
                <a:schemeClr val="dk1"/>
              </a:solidFill>
              <a:latin typeface="Calibri"/>
              <a:ea typeface="Calibri"/>
              <a:cs typeface="Calibri"/>
              <a:sym typeface="Calibri"/>
            </a:endParaRPr>
          </a:p>
        </p:txBody>
      </p:sp>
      <p:sp>
        <p:nvSpPr>
          <p:cNvPr id="240" name="Google Shape;240;p30"/>
          <p:cNvSpPr txBox="1"/>
          <p:nvPr/>
        </p:nvSpPr>
        <p:spPr>
          <a:xfrm>
            <a:off x="2811672" y="4750112"/>
            <a:ext cx="1785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Stride : (2,2)</a:t>
            </a:r>
            <a:endParaRPr sz="1800">
              <a:solidFill>
                <a:schemeClr val="dk1"/>
              </a:solidFill>
              <a:latin typeface="Calibri"/>
              <a:ea typeface="Calibri"/>
              <a:cs typeface="Calibri"/>
              <a:sym typeface="Calibri"/>
            </a:endParaRPr>
          </a:p>
        </p:txBody>
      </p:sp>
      <p:cxnSp>
        <p:nvCxnSpPr>
          <p:cNvPr id="241" name="Google Shape;241;p30"/>
          <p:cNvCxnSpPr>
            <a:endCxn id="242" idx="1"/>
          </p:cNvCxnSpPr>
          <p:nvPr/>
        </p:nvCxnSpPr>
        <p:spPr>
          <a:xfrm flipH="1" rot="10800000">
            <a:off x="2455448" y="1574277"/>
            <a:ext cx="846000" cy="1126500"/>
          </a:xfrm>
          <a:prstGeom prst="straightConnector1">
            <a:avLst/>
          </a:prstGeom>
          <a:noFill/>
          <a:ln cap="flat" cmpd="sng" w="38100">
            <a:solidFill>
              <a:schemeClr val="accent1"/>
            </a:solidFill>
            <a:prstDash val="solid"/>
            <a:miter lim="800000"/>
            <a:headEnd len="sm" w="sm" type="none"/>
            <a:tailEnd len="med" w="med" type="triangle"/>
          </a:ln>
        </p:spPr>
      </p:cxnSp>
      <p:sp>
        <p:nvSpPr>
          <p:cNvPr id="242" name="Google Shape;242;p30"/>
          <p:cNvSpPr txBox="1"/>
          <p:nvPr/>
        </p:nvSpPr>
        <p:spPr>
          <a:xfrm>
            <a:off x="3301448" y="1251111"/>
            <a:ext cx="17857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Pool maximum from filter(3)</a:t>
            </a:r>
            <a:endParaRPr sz="1800">
              <a:solidFill>
                <a:schemeClr val="dk1"/>
              </a:solidFill>
              <a:latin typeface="Calibri"/>
              <a:ea typeface="Calibri"/>
              <a:cs typeface="Calibri"/>
              <a:sym typeface="Calibri"/>
            </a:endParaRPr>
          </a:p>
        </p:txBody>
      </p:sp>
      <p:graphicFrame>
        <p:nvGraphicFramePr>
          <p:cNvPr id="243" name="Google Shape;243;p30"/>
          <p:cNvGraphicFramePr/>
          <p:nvPr/>
        </p:nvGraphicFramePr>
        <p:xfrm>
          <a:off x="1885674" y="5372435"/>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4</a:t>
                      </a:r>
                      <a:endParaRPr sz="1800"/>
                    </a:p>
                  </a:txBody>
                  <a:tcPr marT="45725" marB="45725" marR="91450" marL="91450" anchor="ctr"/>
                </a:tc>
              </a:tr>
              <a:tr h="512200">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r>
            </a:tbl>
          </a:graphicData>
        </a:graphic>
      </p:graphicFrame>
      <p:sp>
        <p:nvSpPr>
          <p:cNvPr id="244" name="Google Shape;244;p30"/>
          <p:cNvSpPr txBox="1"/>
          <p:nvPr/>
        </p:nvSpPr>
        <p:spPr>
          <a:xfrm>
            <a:off x="6380782" y="1267133"/>
            <a:ext cx="4737652" cy="49544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pooling</a:t>
            </a:r>
            <a:endParaRPr sz="2800">
              <a:solidFill>
                <a:schemeClr val="dk1"/>
              </a:solidFill>
              <a:latin typeface="Calibri"/>
              <a:ea typeface="Calibri"/>
              <a:cs typeface="Calibri"/>
              <a:sym typeface="Calibri"/>
            </a:endParaRPr>
          </a:p>
        </p:txBody>
      </p:sp>
      <p:graphicFrame>
        <p:nvGraphicFramePr>
          <p:cNvPr id="245" name="Google Shape;245;p30"/>
          <p:cNvGraphicFramePr/>
          <p:nvPr/>
        </p:nvGraphicFramePr>
        <p:xfrm>
          <a:off x="6779041" y="2007761"/>
          <a:ext cx="3000000" cy="3000000"/>
        </p:xfrm>
        <a:graphic>
          <a:graphicData uri="http://schemas.openxmlformats.org/drawingml/2006/table">
            <a:tbl>
              <a:tblPr bandRow="1" firstRow="1">
                <a:noFill/>
                <a:tableStyleId>{0269A275-0706-4A3E-A96F-6CC54490B2EB}</a:tableStyleId>
              </a:tblPr>
              <a:tblGrid>
                <a:gridCol w="739350"/>
                <a:gridCol w="739350"/>
                <a:gridCol w="739350"/>
                <a:gridCol w="739350"/>
              </a:tblGrid>
              <a:tr h="650000">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2 </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4 </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2 </a:t>
                      </a:r>
                      <a:endParaRPr sz="1800"/>
                    </a:p>
                  </a:txBody>
                  <a:tcPr marT="45725" marB="45725" marR="91450" marL="91450" anchor="ctr"/>
                </a:tc>
                <a:tc>
                  <a:txBody>
                    <a:bodyPr/>
                    <a:lstStyle/>
                    <a:p>
                      <a:pPr indent="0" lvl="0" marL="0" marR="0" rtl="0" algn="ctr">
                        <a:spcBef>
                          <a:spcPts val="0"/>
                        </a:spcBef>
                        <a:spcAft>
                          <a:spcPts val="0"/>
                        </a:spcAft>
                        <a:buNone/>
                      </a:pPr>
                      <a:r>
                        <a:rPr lang="en-US" sz="1800"/>
                        <a:t>3</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r>
              <a:tr h="650000">
                <a:tc>
                  <a:txBody>
                    <a:bodyPr/>
                    <a:lstStyle/>
                    <a:p>
                      <a:pPr indent="0" lvl="0" marL="0" marR="0" rtl="0" algn="ctr">
                        <a:spcBef>
                          <a:spcPts val="0"/>
                        </a:spcBef>
                        <a:spcAft>
                          <a:spcPts val="0"/>
                        </a:spcAft>
                        <a:buNone/>
                      </a:pPr>
                      <a:r>
                        <a:rPr lang="en-US" sz="1800"/>
                        <a:t>1</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1</a:t>
                      </a:r>
                      <a:endParaRPr sz="1800"/>
                    </a:p>
                  </a:txBody>
                  <a:tcPr marT="45725" marB="45725" marR="91450" marL="91450" anchor="ctr"/>
                </a:tc>
              </a:tr>
            </a:tbl>
          </a:graphicData>
        </a:graphic>
      </p:graphicFrame>
      <p:graphicFrame>
        <p:nvGraphicFramePr>
          <p:cNvPr id="246" name="Google Shape;246;p30"/>
          <p:cNvGraphicFramePr/>
          <p:nvPr/>
        </p:nvGraphicFramePr>
        <p:xfrm>
          <a:off x="6776832" y="2025615"/>
          <a:ext cx="3000000" cy="3000000"/>
        </p:xfrm>
        <a:graphic>
          <a:graphicData uri="http://schemas.openxmlformats.org/drawingml/2006/table">
            <a:tbl>
              <a:tblPr>
                <a:noFill/>
                <a:tableStyleId>{71D901E5-17F3-478C-810B-682EA5818276}</a:tableStyleId>
              </a:tblPr>
              <a:tblGrid>
                <a:gridCol w="1480925"/>
              </a:tblGrid>
              <a:tr h="1282150">
                <a:tc>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cxnSp>
        <p:nvCxnSpPr>
          <p:cNvPr id="247" name="Google Shape;247;p30"/>
          <p:cNvCxnSpPr/>
          <p:nvPr/>
        </p:nvCxnSpPr>
        <p:spPr>
          <a:xfrm flipH="1" rot="10800000">
            <a:off x="8047104" y="1699591"/>
            <a:ext cx="1405009" cy="807504"/>
          </a:xfrm>
          <a:prstGeom prst="straightConnector1">
            <a:avLst/>
          </a:prstGeom>
          <a:noFill/>
          <a:ln cap="flat" cmpd="sng" w="38100">
            <a:solidFill>
              <a:schemeClr val="accent1"/>
            </a:solidFill>
            <a:prstDash val="solid"/>
            <a:miter lim="800000"/>
            <a:headEnd len="sm" w="sm" type="none"/>
            <a:tailEnd len="med" w="med" type="triangle"/>
          </a:ln>
        </p:spPr>
      </p:cxnSp>
      <p:sp>
        <p:nvSpPr>
          <p:cNvPr id="248" name="Google Shape;248;p30"/>
          <p:cNvSpPr txBox="1"/>
          <p:nvPr/>
        </p:nvSpPr>
        <p:spPr>
          <a:xfrm>
            <a:off x="9455426" y="1312441"/>
            <a:ext cx="17857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Take Average of all values in filter</a:t>
            </a:r>
            <a:endParaRPr sz="1800">
              <a:solidFill>
                <a:schemeClr val="dk1"/>
              </a:solidFill>
              <a:latin typeface="Calibri"/>
              <a:ea typeface="Calibri"/>
              <a:cs typeface="Calibri"/>
              <a:sym typeface="Calibri"/>
            </a:endParaRPr>
          </a:p>
        </p:txBody>
      </p:sp>
      <p:sp>
        <p:nvSpPr>
          <p:cNvPr id="249" name="Google Shape;249;p30"/>
          <p:cNvSpPr txBox="1"/>
          <p:nvPr/>
        </p:nvSpPr>
        <p:spPr>
          <a:xfrm>
            <a:off x="8389724" y="4776830"/>
            <a:ext cx="1785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Stride : (2,2)</a:t>
            </a:r>
            <a:endParaRPr sz="1800">
              <a:solidFill>
                <a:schemeClr val="dk1"/>
              </a:solidFill>
              <a:latin typeface="Calibri"/>
              <a:ea typeface="Calibri"/>
              <a:cs typeface="Calibri"/>
              <a:sym typeface="Calibri"/>
            </a:endParaRPr>
          </a:p>
        </p:txBody>
      </p:sp>
      <p:sp>
        <p:nvSpPr>
          <p:cNvPr id="250" name="Google Shape;250;p30"/>
          <p:cNvSpPr txBox="1"/>
          <p:nvPr/>
        </p:nvSpPr>
        <p:spPr>
          <a:xfrm>
            <a:off x="6644304" y="4776830"/>
            <a:ext cx="1785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 size : 2 x 2</a:t>
            </a:r>
            <a:endParaRPr sz="1800">
              <a:solidFill>
                <a:schemeClr val="dk1"/>
              </a:solidFill>
              <a:latin typeface="Calibri"/>
              <a:ea typeface="Calibri"/>
              <a:cs typeface="Calibri"/>
              <a:sym typeface="Calibri"/>
            </a:endParaRPr>
          </a:p>
        </p:txBody>
      </p:sp>
      <p:cxnSp>
        <p:nvCxnSpPr>
          <p:cNvPr id="251" name="Google Shape;251;p30"/>
          <p:cNvCxnSpPr/>
          <p:nvPr/>
        </p:nvCxnSpPr>
        <p:spPr>
          <a:xfrm>
            <a:off x="8389724" y="4718638"/>
            <a:ext cx="0" cy="606287"/>
          </a:xfrm>
          <a:prstGeom prst="straightConnector1">
            <a:avLst/>
          </a:prstGeom>
          <a:noFill/>
          <a:ln cap="flat" cmpd="sng" w="38100">
            <a:solidFill>
              <a:schemeClr val="accent1"/>
            </a:solidFill>
            <a:prstDash val="solid"/>
            <a:miter lim="800000"/>
            <a:headEnd len="sm" w="sm" type="none"/>
            <a:tailEnd len="med" w="med" type="triangle"/>
          </a:ln>
        </p:spPr>
      </p:cxnSp>
      <p:graphicFrame>
        <p:nvGraphicFramePr>
          <p:cNvPr id="252" name="Google Shape;252;p30"/>
          <p:cNvGraphicFramePr/>
          <p:nvPr/>
        </p:nvGraphicFramePr>
        <p:xfrm>
          <a:off x="7559806" y="5468460"/>
          <a:ext cx="3000000" cy="3000000"/>
        </p:xfrm>
        <a:graphic>
          <a:graphicData uri="http://schemas.openxmlformats.org/drawingml/2006/table">
            <a:tbl>
              <a:tblPr bandRow="1" firstRow="1">
                <a:noFill/>
                <a:tableStyleId>{0269A275-0706-4A3E-A96F-6CC54490B2EB}</a:tableStyleId>
              </a:tblPr>
              <a:tblGrid>
                <a:gridCol w="829925"/>
                <a:gridCol w="829925"/>
              </a:tblGrid>
              <a:tr h="512200">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2.25</a:t>
                      </a:r>
                      <a:endParaRPr sz="1800"/>
                    </a:p>
                  </a:txBody>
                  <a:tcPr marT="45725" marB="45725" marR="91450" marL="91450" anchor="ctr"/>
                </a:tc>
              </a:tr>
              <a:tr h="512200">
                <a:tc>
                  <a:txBody>
                    <a:bodyPr/>
                    <a:lstStyle/>
                    <a:p>
                      <a:pPr indent="0" lvl="0" marL="0" marR="0" rtl="0" algn="ctr">
                        <a:spcBef>
                          <a:spcPts val="0"/>
                        </a:spcBef>
                        <a:spcAft>
                          <a:spcPts val="0"/>
                        </a:spcAft>
                        <a:buNone/>
                      </a:pPr>
                      <a:r>
                        <a:rPr lang="en-US" sz="1800"/>
                        <a:t>2</a:t>
                      </a:r>
                      <a:endParaRPr sz="1800"/>
                    </a:p>
                  </a:txBody>
                  <a:tcPr marT="45725" marB="45725" marR="91450" marL="91450" anchor="ctr"/>
                </a:tc>
                <a:tc>
                  <a:txBody>
                    <a:bodyPr/>
                    <a:lstStyle/>
                    <a:p>
                      <a:pPr indent="0" lvl="0" marL="0" marR="0" rtl="0" algn="ctr">
                        <a:spcBef>
                          <a:spcPts val="0"/>
                        </a:spcBef>
                        <a:spcAft>
                          <a:spcPts val="0"/>
                        </a:spcAft>
                        <a:buNone/>
                      </a:pPr>
                      <a:r>
                        <a:rPr lang="en-US" sz="1800"/>
                        <a:t>1.5</a:t>
                      </a:r>
                      <a:endParaRPr sz="1800"/>
                    </a:p>
                  </a:txBody>
                  <a:tcPr marT="45725" marB="45725" marR="91450" marL="914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678238" y="24251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Convolutional Layer</a:t>
            </a:r>
            <a:endParaRPr/>
          </a:p>
        </p:txBody>
      </p:sp>
      <p:sp>
        <p:nvSpPr>
          <p:cNvPr id="258" name="Google Shape;258;p31"/>
          <p:cNvSpPr/>
          <p:nvPr/>
        </p:nvSpPr>
        <p:spPr>
          <a:xfrm>
            <a:off x="479564" y="2378591"/>
            <a:ext cx="1649895" cy="163001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31"/>
          <p:cNvSpPr txBox="1"/>
          <p:nvPr/>
        </p:nvSpPr>
        <p:spPr>
          <a:xfrm>
            <a:off x="6530416" y="2782669"/>
            <a:ext cx="11231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Image 1</a:t>
            </a:r>
            <a:endParaRPr sz="1800">
              <a:solidFill>
                <a:schemeClr val="dk1"/>
              </a:solidFill>
              <a:latin typeface="Calibri"/>
              <a:ea typeface="Calibri"/>
              <a:cs typeface="Calibri"/>
              <a:sym typeface="Calibri"/>
            </a:endParaRPr>
          </a:p>
        </p:txBody>
      </p:sp>
      <p:cxnSp>
        <p:nvCxnSpPr>
          <p:cNvPr id="260" name="Google Shape;260;p31"/>
          <p:cNvCxnSpPr/>
          <p:nvPr/>
        </p:nvCxnSpPr>
        <p:spPr>
          <a:xfrm>
            <a:off x="2504661" y="3105834"/>
            <a:ext cx="2584174" cy="0"/>
          </a:xfrm>
          <a:prstGeom prst="straightConnector1">
            <a:avLst/>
          </a:prstGeom>
          <a:noFill/>
          <a:ln cap="flat" cmpd="sng" w="38100">
            <a:solidFill>
              <a:schemeClr val="accent1"/>
            </a:solidFill>
            <a:prstDash val="solid"/>
            <a:miter lim="800000"/>
            <a:headEnd len="sm" w="sm" type="none"/>
            <a:tailEnd len="med" w="med" type="triangle"/>
          </a:ln>
        </p:spPr>
      </p:cxnSp>
      <p:sp>
        <p:nvSpPr>
          <p:cNvPr id="261" name="Google Shape;261;p31"/>
          <p:cNvSpPr/>
          <p:nvPr/>
        </p:nvSpPr>
        <p:spPr>
          <a:xfrm>
            <a:off x="2969317" y="2570725"/>
            <a:ext cx="1470991" cy="1115655"/>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31"/>
          <p:cNvSpPr txBox="1"/>
          <p:nvPr/>
        </p:nvSpPr>
        <p:spPr>
          <a:xfrm>
            <a:off x="3037653" y="2908835"/>
            <a:ext cx="13492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Convolution</a:t>
            </a:r>
            <a:endParaRPr sz="1800">
              <a:solidFill>
                <a:schemeClr val="dk1"/>
              </a:solidFill>
              <a:latin typeface="Calibri"/>
              <a:ea typeface="Calibri"/>
              <a:cs typeface="Calibri"/>
              <a:sym typeface="Calibri"/>
            </a:endParaRPr>
          </a:p>
        </p:txBody>
      </p:sp>
      <p:sp>
        <p:nvSpPr>
          <p:cNvPr id="263" name="Google Shape;263;p31"/>
          <p:cNvSpPr/>
          <p:nvPr/>
        </p:nvSpPr>
        <p:spPr>
          <a:xfrm>
            <a:off x="6379676" y="2420787"/>
            <a:ext cx="1470991" cy="14155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31"/>
          <p:cNvSpPr txBox="1"/>
          <p:nvPr/>
        </p:nvSpPr>
        <p:spPr>
          <a:xfrm>
            <a:off x="670891" y="2782669"/>
            <a:ext cx="11231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Image</a:t>
            </a:r>
            <a:endParaRPr sz="1800">
              <a:solidFill>
                <a:schemeClr val="dk1"/>
              </a:solidFill>
              <a:latin typeface="Calibri"/>
              <a:ea typeface="Calibri"/>
              <a:cs typeface="Calibri"/>
              <a:sym typeface="Calibri"/>
            </a:endParaRPr>
          </a:p>
        </p:txBody>
      </p:sp>
      <p:sp>
        <p:nvSpPr>
          <p:cNvPr id="265" name="Google Shape;265;p31"/>
          <p:cNvSpPr txBox="1"/>
          <p:nvPr/>
        </p:nvSpPr>
        <p:spPr>
          <a:xfrm>
            <a:off x="5165865" y="2775869"/>
            <a:ext cx="13492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ReLU(</a:t>
            </a:r>
            <a:endParaRPr sz="3600">
              <a:solidFill>
                <a:schemeClr val="dk1"/>
              </a:solidFill>
              <a:latin typeface="Calibri"/>
              <a:ea typeface="Calibri"/>
              <a:cs typeface="Calibri"/>
              <a:sym typeface="Calibri"/>
            </a:endParaRPr>
          </a:p>
        </p:txBody>
      </p:sp>
      <p:sp>
        <p:nvSpPr>
          <p:cNvPr id="266" name="Google Shape;266;p31"/>
          <p:cNvSpPr txBox="1"/>
          <p:nvPr/>
        </p:nvSpPr>
        <p:spPr>
          <a:xfrm>
            <a:off x="7865981" y="2775868"/>
            <a:ext cx="13492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 b)</a:t>
            </a:r>
            <a:endParaRPr sz="3600">
              <a:solidFill>
                <a:schemeClr val="dk1"/>
              </a:solidFill>
              <a:latin typeface="Calibri"/>
              <a:ea typeface="Calibri"/>
              <a:cs typeface="Calibri"/>
              <a:sym typeface="Calibri"/>
            </a:endParaRPr>
          </a:p>
        </p:txBody>
      </p:sp>
      <p:cxnSp>
        <p:nvCxnSpPr>
          <p:cNvPr id="267" name="Google Shape;267;p31"/>
          <p:cNvCxnSpPr/>
          <p:nvPr/>
        </p:nvCxnSpPr>
        <p:spPr>
          <a:xfrm flipH="1" rot="10800000">
            <a:off x="8832574" y="3099033"/>
            <a:ext cx="1464365" cy="4537"/>
          </a:xfrm>
          <a:prstGeom prst="straightConnector1">
            <a:avLst/>
          </a:prstGeom>
          <a:noFill/>
          <a:ln cap="flat" cmpd="sng" w="38100">
            <a:solidFill>
              <a:schemeClr val="accent1"/>
            </a:solidFill>
            <a:prstDash val="solid"/>
            <a:miter lim="800000"/>
            <a:headEnd len="sm" w="sm" type="none"/>
            <a:tailEnd len="med" w="med" type="triangle"/>
          </a:ln>
        </p:spPr>
      </p:cxnSp>
      <p:sp>
        <p:nvSpPr>
          <p:cNvPr id="268" name="Google Shape;268;p31"/>
          <p:cNvSpPr/>
          <p:nvPr/>
        </p:nvSpPr>
        <p:spPr>
          <a:xfrm>
            <a:off x="9041287" y="2694599"/>
            <a:ext cx="950843" cy="808867"/>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1"/>
          <p:cNvSpPr txBox="1"/>
          <p:nvPr/>
        </p:nvSpPr>
        <p:spPr>
          <a:xfrm>
            <a:off x="9109218" y="2908835"/>
            <a:ext cx="1340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Pooling</a:t>
            </a:r>
            <a:endParaRPr sz="1800">
              <a:solidFill>
                <a:schemeClr val="dk1"/>
              </a:solidFill>
              <a:latin typeface="Calibri"/>
              <a:ea typeface="Calibri"/>
              <a:cs typeface="Calibri"/>
              <a:sym typeface="Calibri"/>
            </a:endParaRPr>
          </a:p>
        </p:txBody>
      </p:sp>
      <p:sp>
        <p:nvSpPr>
          <p:cNvPr id="270" name="Google Shape;270;p31"/>
          <p:cNvSpPr/>
          <p:nvPr/>
        </p:nvSpPr>
        <p:spPr>
          <a:xfrm>
            <a:off x="10521401" y="2597198"/>
            <a:ext cx="950844" cy="93346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31"/>
          <p:cNvSpPr txBox="1"/>
          <p:nvPr/>
        </p:nvSpPr>
        <p:spPr>
          <a:xfrm>
            <a:off x="10530094" y="2741976"/>
            <a:ext cx="11231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Image 2</a:t>
            </a:r>
            <a:endParaRPr sz="1800">
              <a:solidFill>
                <a:schemeClr val="dk1"/>
              </a:solidFill>
              <a:latin typeface="Calibri"/>
              <a:ea typeface="Calibri"/>
              <a:cs typeface="Calibri"/>
              <a:sym typeface="Calibri"/>
            </a:endParaRPr>
          </a:p>
        </p:txBody>
      </p:sp>
      <p:cxnSp>
        <p:nvCxnSpPr>
          <p:cNvPr id="272" name="Google Shape;272;p31"/>
          <p:cNvCxnSpPr/>
          <p:nvPr/>
        </p:nvCxnSpPr>
        <p:spPr>
          <a:xfrm rot="10800000">
            <a:off x="5843797" y="3387254"/>
            <a:ext cx="0" cy="707480"/>
          </a:xfrm>
          <a:prstGeom prst="straightConnector1">
            <a:avLst/>
          </a:prstGeom>
          <a:noFill/>
          <a:ln cap="flat" cmpd="sng" w="38100">
            <a:solidFill>
              <a:schemeClr val="accent1"/>
            </a:solidFill>
            <a:prstDash val="solid"/>
            <a:miter lim="800000"/>
            <a:headEnd len="sm" w="sm" type="none"/>
            <a:tailEnd len="med" w="med" type="triangle"/>
          </a:ln>
        </p:spPr>
      </p:cxnSp>
      <p:sp>
        <p:nvSpPr>
          <p:cNvPr id="273" name="Google Shape;273;p31"/>
          <p:cNvSpPr txBox="1"/>
          <p:nvPr/>
        </p:nvSpPr>
        <p:spPr>
          <a:xfrm>
            <a:off x="4864989" y="4033315"/>
            <a:ext cx="21420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Activation function</a:t>
            </a:r>
            <a:endParaRPr sz="1800">
              <a:solidFill>
                <a:schemeClr val="dk1"/>
              </a:solidFill>
              <a:latin typeface="Calibri"/>
              <a:ea typeface="Calibri"/>
              <a:cs typeface="Calibri"/>
              <a:sym typeface="Calibri"/>
            </a:endParaRPr>
          </a:p>
        </p:txBody>
      </p:sp>
      <p:sp>
        <p:nvSpPr>
          <p:cNvPr id="274" name="Google Shape;274;p31"/>
          <p:cNvSpPr txBox="1"/>
          <p:nvPr/>
        </p:nvSpPr>
        <p:spPr>
          <a:xfrm>
            <a:off x="8128346" y="4008609"/>
            <a:ext cx="564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Bias</a:t>
            </a:r>
            <a:endParaRPr sz="1800">
              <a:solidFill>
                <a:schemeClr val="dk1"/>
              </a:solidFill>
              <a:latin typeface="Calibri"/>
              <a:ea typeface="Calibri"/>
              <a:cs typeface="Calibri"/>
              <a:sym typeface="Calibri"/>
            </a:endParaRPr>
          </a:p>
        </p:txBody>
      </p:sp>
      <p:cxnSp>
        <p:nvCxnSpPr>
          <p:cNvPr id="275" name="Google Shape;275;p31"/>
          <p:cNvCxnSpPr/>
          <p:nvPr/>
        </p:nvCxnSpPr>
        <p:spPr>
          <a:xfrm rot="10800000">
            <a:off x="8410575" y="3301129"/>
            <a:ext cx="0" cy="707480"/>
          </a:xfrm>
          <a:prstGeom prst="straightConnector1">
            <a:avLst/>
          </a:prstGeom>
          <a:noFill/>
          <a:ln cap="flat" cmpd="sng" w="38100">
            <a:solidFill>
              <a:schemeClr val="accent1"/>
            </a:solidFill>
            <a:prstDash val="solid"/>
            <a:miter lim="800000"/>
            <a:headEnd len="sm" w="sm" type="none"/>
            <a:tailEnd len="med" w="med" type="triangle"/>
          </a:ln>
        </p:spPr>
      </p:cxnSp>
      <p:sp>
        <p:nvSpPr>
          <p:cNvPr id="276" name="Google Shape;276;p31"/>
          <p:cNvSpPr txBox="1"/>
          <p:nvPr/>
        </p:nvSpPr>
        <p:spPr>
          <a:xfrm>
            <a:off x="4864989" y="4535215"/>
            <a:ext cx="1973874" cy="617861"/>
          </a:xfrm>
          <a:prstGeom prst="rect">
            <a:avLst/>
          </a:prstGeom>
          <a:blipFill rotWithShape="1">
            <a:blip r:embed="rId3">
              <a:alphaModFix/>
            </a:blip>
            <a:stretch>
              <a:fillRect b="-98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2708413" y="1796360"/>
            <a:ext cx="6775174" cy="29346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sz="6000"/>
              <a:t>ANN (Artificial Neural Networks)</a:t>
            </a:r>
            <a:endParaRPr b="1"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2"/>
          <p:cNvPicPr preferRelativeResize="0"/>
          <p:nvPr>
            <p:ph idx="1" type="body"/>
          </p:nvPr>
        </p:nvPicPr>
        <p:blipFill rotWithShape="1">
          <a:blip r:embed="rId3">
            <a:alphaModFix/>
          </a:blip>
          <a:srcRect b="0" l="0" r="0" t="0"/>
          <a:stretch/>
        </p:blipFill>
        <p:spPr>
          <a:xfrm>
            <a:off x="838200" y="1911869"/>
            <a:ext cx="10515600" cy="4198728"/>
          </a:xfrm>
          <a:prstGeom prst="rect">
            <a:avLst/>
          </a:prstGeom>
          <a:noFill/>
          <a:ln>
            <a:noFill/>
          </a:ln>
        </p:spPr>
      </p:pic>
      <p:sp>
        <p:nvSpPr>
          <p:cNvPr id="282" name="Google Shape;282;p32"/>
          <p:cNvSpPr txBox="1"/>
          <p:nvPr>
            <p:ph type="title"/>
          </p:nvPr>
        </p:nvSpPr>
        <p:spPr>
          <a:xfrm>
            <a:off x="838200" y="12658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CNN Architecture</a:t>
            </a:r>
            <a:endParaRPr/>
          </a:p>
        </p:txBody>
      </p:sp>
      <p:sp>
        <p:nvSpPr>
          <p:cNvPr id="283" name="Google Shape;283;p32"/>
          <p:cNvSpPr txBox="1"/>
          <p:nvPr/>
        </p:nvSpPr>
        <p:spPr>
          <a:xfrm>
            <a:off x="5059019" y="6583680"/>
            <a:ext cx="706186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Reference : </a:t>
            </a:r>
            <a:r>
              <a:rPr lang="en-US" sz="1100" u="sng">
                <a:solidFill>
                  <a:schemeClr val="hlink"/>
                </a:solidFill>
                <a:latin typeface="Calibri"/>
                <a:ea typeface="Calibri"/>
                <a:cs typeface="Calibri"/>
                <a:sym typeface="Calibri"/>
                <a:hlinkClick r:id="rId4"/>
              </a:rPr>
              <a:t>https://nafizshahriar.medium.com/what-is-convolutional-neural-network-cnn-deep-learning-b3921bdd82d5</a:t>
            </a:r>
            <a:endParaRPr sz="1100">
              <a:solidFill>
                <a:schemeClr val="dk1"/>
              </a:solidFill>
              <a:latin typeface="Calibri"/>
              <a:ea typeface="Calibri"/>
              <a:cs typeface="Calibri"/>
              <a:sym typeface="Calibri"/>
            </a:endParaRPr>
          </a:p>
        </p:txBody>
      </p:sp>
      <p:sp>
        <p:nvSpPr>
          <p:cNvPr id="284" name="Google Shape;284;p32"/>
          <p:cNvSpPr/>
          <p:nvPr/>
        </p:nvSpPr>
        <p:spPr>
          <a:xfrm rot="-5400000">
            <a:off x="2875517" y="2020128"/>
            <a:ext cx="417443" cy="959124"/>
          </a:xfrm>
          <a:prstGeom prst="righ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2"/>
          <p:cNvSpPr/>
          <p:nvPr/>
        </p:nvSpPr>
        <p:spPr>
          <a:xfrm rot="-5400000">
            <a:off x="4055479" y="2092497"/>
            <a:ext cx="417443" cy="814384"/>
          </a:xfrm>
          <a:prstGeom prst="righ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2"/>
          <p:cNvSpPr/>
          <p:nvPr/>
        </p:nvSpPr>
        <p:spPr>
          <a:xfrm rot="-5400000">
            <a:off x="5163073" y="2092494"/>
            <a:ext cx="417443" cy="814387"/>
          </a:xfrm>
          <a:prstGeom prst="righ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2"/>
          <p:cNvSpPr txBox="1"/>
          <p:nvPr/>
        </p:nvSpPr>
        <p:spPr>
          <a:xfrm>
            <a:off x="2530442" y="1757245"/>
            <a:ext cx="12523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Convolutional</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Layer 1</a:t>
            </a:r>
            <a:endParaRPr b="1" sz="1400">
              <a:solidFill>
                <a:schemeClr val="dk1"/>
              </a:solidFill>
              <a:latin typeface="Calibri"/>
              <a:ea typeface="Calibri"/>
              <a:cs typeface="Calibri"/>
              <a:sym typeface="Calibri"/>
            </a:endParaRPr>
          </a:p>
        </p:txBody>
      </p:sp>
      <p:sp>
        <p:nvSpPr>
          <p:cNvPr id="288" name="Google Shape;288;p32"/>
          <p:cNvSpPr txBox="1"/>
          <p:nvPr/>
        </p:nvSpPr>
        <p:spPr>
          <a:xfrm>
            <a:off x="3638035" y="1757245"/>
            <a:ext cx="12523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Convolutional</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Layer 2</a:t>
            </a:r>
            <a:endParaRPr b="1" sz="1400">
              <a:solidFill>
                <a:schemeClr val="dk1"/>
              </a:solidFill>
              <a:latin typeface="Calibri"/>
              <a:ea typeface="Calibri"/>
              <a:cs typeface="Calibri"/>
              <a:sym typeface="Calibri"/>
            </a:endParaRPr>
          </a:p>
        </p:txBody>
      </p:sp>
      <p:sp>
        <p:nvSpPr>
          <p:cNvPr id="289" name="Google Shape;289;p32"/>
          <p:cNvSpPr txBox="1"/>
          <p:nvPr/>
        </p:nvSpPr>
        <p:spPr>
          <a:xfrm>
            <a:off x="4745628" y="1817882"/>
            <a:ext cx="12523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Convolutional</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Layer 3</a:t>
            </a:r>
            <a:endParaRPr b="1"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838200" y="26573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Training of CNN</a:t>
            </a:r>
            <a:endParaRPr/>
          </a:p>
        </p:txBody>
      </p:sp>
      <p:sp>
        <p:nvSpPr>
          <p:cNvPr id="295" name="Google Shape;295;p33"/>
          <p:cNvSpPr txBox="1"/>
          <p:nvPr>
            <p:ph idx="1" type="body"/>
          </p:nvPr>
        </p:nvSpPr>
        <p:spPr>
          <a:xfrm>
            <a:off x="838200" y="1825625"/>
            <a:ext cx="10515600" cy="4351338"/>
          </a:xfrm>
          <a:prstGeom prst="rect">
            <a:avLst/>
          </a:prstGeom>
          <a:blipFill rotWithShape="1">
            <a:blip r:embed="rId3">
              <a:alphaModFix/>
            </a:blip>
            <a:stretch>
              <a:fillRect b="0" l="-1042" r="0" t="-224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Forward Propagation  </a:t>
            </a:r>
            <a:endParaRPr/>
          </a:p>
        </p:txBody>
      </p:sp>
      <p:sp>
        <p:nvSpPr>
          <p:cNvPr id="301" name="Google Shape;301;p34"/>
          <p:cNvSpPr/>
          <p:nvPr/>
        </p:nvSpPr>
        <p:spPr>
          <a:xfrm>
            <a:off x="2713383" y="1690688"/>
            <a:ext cx="1282150" cy="97403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2" name="Google Shape;302;p34"/>
          <p:cNvCxnSpPr>
            <a:endCxn id="301" idx="2"/>
          </p:cNvCxnSpPr>
          <p:nvPr/>
        </p:nvCxnSpPr>
        <p:spPr>
          <a:xfrm>
            <a:off x="1818783" y="2177706"/>
            <a:ext cx="8946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303" name="Google Shape;303;p34"/>
          <p:cNvCxnSpPr>
            <a:endCxn id="301" idx="4"/>
          </p:cNvCxnSpPr>
          <p:nvPr/>
        </p:nvCxnSpPr>
        <p:spPr>
          <a:xfrm rot="10800000">
            <a:off x="3354458" y="2664723"/>
            <a:ext cx="0" cy="1012800"/>
          </a:xfrm>
          <a:prstGeom prst="straightConnector1">
            <a:avLst/>
          </a:prstGeom>
          <a:noFill/>
          <a:ln cap="flat" cmpd="sng" w="38100">
            <a:solidFill>
              <a:schemeClr val="accent1"/>
            </a:solidFill>
            <a:prstDash val="solid"/>
            <a:miter lim="800000"/>
            <a:headEnd len="sm" w="sm" type="none"/>
            <a:tailEnd len="med" w="med" type="triangle"/>
          </a:ln>
        </p:spPr>
      </p:cxnSp>
      <p:sp>
        <p:nvSpPr>
          <p:cNvPr id="304" name="Google Shape;304;p34"/>
          <p:cNvSpPr txBox="1"/>
          <p:nvPr/>
        </p:nvSpPr>
        <p:spPr>
          <a:xfrm>
            <a:off x="477081" y="1854540"/>
            <a:ext cx="18884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from Previous Layer </a:t>
            </a:r>
            <a:endParaRPr sz="1800">
              <a:solidFill>
                <a:schemeClr val="dk1"/>
              </a:solidFill>
              <a:latin typeface="Calibri"/>
              <a:ea typeface="Calibri"/>
              <a:cs typeface="Calibri"/>
              <a:sym typeface="Calibri"/>
            </a:endParaRPr>
          </a:p>
        </p:txBody>
      </p:sp>
      <p:sp>
        <p:nvSpPr>
          <p:cNvPr id="305" name="Google Shape;305;p34"/>
          <p:cNvSpPr txBox="1"/>
          <p:nvPr/>
        </p:nvSpPr>
        <p:spPr>
          <a:xfrm>
            <a:off x="2027580" y="1721541"/>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X</a:t>
            </a:r>
            <a:endParaRPr b="1" sz="2400">
              <a:solidFill>
                <a:schemeClr val="dk1"/>
              </a:solidFill>
              <a:latin typeface="Calibri"/>
              <a:ea typeface="Calibri"/>
              <a:cs typeface="Calibri"/>
              <a:sym typeface="Calibri"/>
            </a:endParaRPr>
          </a:p>
        </p:txBody>
      </p:sp>
      <p:sp>
        <p:nvSpPr>
          <p:cNvPr id="306" name="Google Shape;306;p34"/>
          <p:cNvSpPr txBox="1"/>
          <p:nvPr/>
        </p:nvSpPr>
        <p:spPr>
          <a:xfrm>
            <a:off x="3369368" y="3330432"/>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K,b </a:t>
            </a:r>
            <a:endParaRPr b="1" sz="2400">
              <a:solidFill>
                <a:schemeClr val="dk1"/>
              </a:solidFill>
              <a:latin typeface="Calibri"/>
              <a:ea typeface="Calibri"/>
              <a:cs typeface="Calibri"/>
              <a:sym typeface="Calibri"/>
            </a:endParaRPr>
          </a:p>
        </p:txBody>
      </p:sp>
      <p:sp>
        <p:nvSpPr>
          <p:cNvPr id="307" name="Google Shape;307;p34"/>
          <p:cNvSpPr txBox="1"/>
          <p:nvPr/>
        </p:nvSpPr>
        <p:spPr>
          <a:xfrm>
            <a:off x="2713383" y="1954404"/>
            <a:ext cx="1378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Convolution</a:t>
            </a:r>
            <a:endParaRPr sz="1800">
              <a:solidFill>
                <a:schemeClr val="dk1"/>
              </a:solidFill>
              <a:latin typeface="Calibri"/>
              <a:ea typeface="Calibri"/>
              <a:cs typeface="Calibri"/>
              <a:sym typeface="Calibri"/>
            </a:endParaRPr>
          </a:p>
        </p:txBody>
      </p:sp>
      <p:cxnSp>
        <p:nvCxnSpPr>
          <p:cNvPr id="308" name="Google Shape;308;p34"/>
          <p:cNvCxnSpPr/>
          <p:nvPr/>
        </p:nvCxnSpPr>
        <p:spPr>
          <a:xfrm>
            <a:off x="3992217" y="2137194"/>
            <a:ext cx="894522" cy="1"/>
          </a:xfrm>
          <a:prstGeom prst="straightConnector1">
            <a:avLst/>
          </a:prstGeom>
          <a:noFill/>
          <a:ln cap="flat" cmpd="sng" w="38100">
            <a:solidFill>
              <a:schemeClr val="accent1"/>
            </a:solidFill>
            <a:prstDash val="solid"/>
            <a:miter lim="800000"/>
            <a:headEnd len="sm" w="sm" type="none"/>
            <a:tailEnd len="med" w="med" type="triangle"/>
          </a:ln>
        </p:spPr>
      </p:cxnSp>
      <p:sp>
        <p:nvSpPr>
          <p:cNvPr id="309" name="Google Shape;309;p34"/>
          <p:cNvSpPr txBox="1"/>
          <p:nvPr/>
        </p:nvSpPr>
        <p:spPr>
          <a:xfrm>
            <a:off x="4936436" y="1906361"/>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Z</a:t>
            </a:r>
            <a:endParaRPr b="1" sz="2400">
              <a:solidFill>
                <a:schemeClr val="dk1"/>
              </a:solidFill>
              <a:latin typeface="Calibri"/>
              <a:ea typeface="Calibri"/>
              <a:cs typeface="Calibri"/>
              <a:sym typeface="Calibri"/>
            </a:endParaRPr>
          </a:p>
        </p:txBody>
      </p:sp>
      <p:sp>
        <p:nvSpPr>
          <p:cNvPr id="310" name="Google Shape;310;p34"/>
          <p:cNvSpPr txBox="1"/>
          <p:nvPr/>
        </p:nvSpPr>
        <p:spPr>
          <a:xfrm>
            <a:off x="5567575" y="2007033"/>
            <a:ext cx="2252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Forward propagation : </a:t>
            </a:r>
            <a:endParaRPr sz="1800">
              <a:solidFill>
                <a:schemeClr val="dk1"/>
              </a:solidFill>
              <a:latin typeface="Calibri"/>
              <a:ea typeface="Calibri"/>
              <a:cs typeface="Calibri"/>
              <a:sym typeface="Calibri"/>
            </a:endParaRPr>
          </a:p>
        </p:txBody>
      </p:sp>
      <p:sp>
        <p:nvSpPr>
          <p:cNvPr id="311" name="Google Shape;311;p34"/>
          <p:cNvSpPr txBox="1"/>
          <p:nvPr/>
        </p:nvSpPr>
        <p:spPr>
          <a:xfrm>
            <a:off x="7732719" y="2078816"/>
            <a:ext cx="4552046" cy="276999"/>
          </a:xfrm>
          <a:prstGeom prst="rect">
            <a:avLst/>
          </a:prstGeom>
          <a:blipFill rotWithShape="1">
            <a:blip r:embed="rId3">
              <a:alphaModFix/>
            </a:blip>
            <a:stretch>
              <a:fillRect b="-53331" l="-3078" r="0" t="-2888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2" name="Google Shape;312;p34"/>
          <p:cNvSpPr txBox="1"/>
          <p:nvPr/>
        </p:nvSpPr>
        <p:spPr>
          <a:xfrm>
            <a:off x="5567575" y="2423123"/>
            <a:ext cx="553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a:t>
            </a:r>
            <a:endParaRPr sz="1800">
              <a:solidFill>
                <a:schemeClr val="dk1"/>
              </a:solidFill>
              <a:latin typeface="Calibri"/>
              <a:ea typeface="Calibri"/>
              <a:cs typeface="Calibri"/>
              <a:sym typeface="Calibri"/>
            </a:endParaRPr>
          </a:p>
        </p:txBody>
      </p:sp>
      <p:sp>
        <p:nvSpPr>
          <p:cNvPr id="313" name="Google Shape;313;p34"/>
          <p:cNvSpPr txBox="1"/>
          <p:nvPr/>
        </p:nvSpPr>
        <p:spPr>
          <a:xfrm>
            <a:off x="5627210" y="2937471"/>
            <a:ext cx="2185022" cy="73327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4" name="Google Shape;314;p34"/>
          <p:cNvSpPr txBox="1"/>
          <p:nvPr/>
        </p:nvSpPr>
        <p:spPr>
          <a:xfrm>
            <a:off x="8015907" y="3002316"/>
            <a:ext cx="1592424" cy="52405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5" name="Google Shape;315;p34"/>
          <p:cNvSpPr txBox="1"/>
          <p:nvPr/>
        </p:nvSpPr>
        <p:spPr>
          <a:xfrm>
            <a:off x="9817339" y="2986747"/>
            <a:ext cx="2185022" cy="634726"/>
          </a:xfrm>
          <a:prstGeom prst="rect">
            <a:avLst/>
          </a:prstGeom>
          <a:blipFill rotWithShape="1">
            <a:blip r:embed="rId6">
              <a:alphaModFix/>
            </a:blip>
            <a:stretch>
              <a:fillRect b="0" l="-222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6" name="Google Shape;316;p34"/>
          <p:cNvSpPr txBox="1"/>
          <p:nvPr/>
        </p:nvSpPr>
        <p:spPr>
          <a:xfrm>
            <a:off x="6096000" y="4104386"/>
            <a:ext cx="5470921" cy="73327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7" name="Google Shape;317;p34"/>
          <p:cNvSpPr txBox="1"/>
          <p:nvPr/>
        </p:nvSpPr>
        <p:spPr>
          <a:xfrm>
            <a:off x="5844212" y="5066358"/>
            <a:ext cx="4578818" cy="276999"/>
          </a:xfrm>
          <a:prstGeom prst="rect">
            <a:avLst/>
          </a:prstGeom>
          <a:blipFill rotWithShape="1">
            <a:blip r:embed="rId8">
              <a:alphaModFix/>
            </a:blip>
            <a:stretch>
              <a:fillRect b="-15215" l="-798" r="-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8" name="Google Shape;318;p34"/>
          <p:cNvSpPr txBox="1"/>
          <p:nvPr/>
        </p:nvSpPr>
        <p:spPr>
          <a:xfrm>
            <a:off x="5551010" y="3698840"/>
            <a:ext cx="10088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Hence,</a:t>
            </a:r>
            <a:endParaRPr sz="1800">
              <a:solidFill>
                <a:schemeClr val="dk1"/>
              </a:solidFill>
              <a:latin typeface="Calibri"/>
              <a:ea typeface="Calibri"/>
              <a:cs typeface="Calibri"/>
              <a:sym typeface="Calibri"/>
            </a:endParaRPr>
          </a:p>
        </p:txBody>
      </p:sp>
      <p:sp>
        <p:nvSpPr>
          <p:cNvPr id="319" name="Google Shape;319;p34"/>
          <p:cNvSpPr txBox="1"/>
          <p:nvPr/>
        </p:nvSpPr>
        <p:spPr>
          <a:xfrm>
            <a:off x="5938296" y="5390359"/>
            <a:ext cx="4578818" cy="276999"/>
          </a:xfrm>
          <a:prstGeom prst="rect">
            <a:avLst/>
          </a:prstGeom>
          <a:blipFill rotWithShape="1">
            <a:blip r:embed="rId9">
              <a:alphaModFix/>
            </a:blip>
            <a:stretch>
              <a:fillRect b="-15215" l="-665" r="-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20" name="Google Shape;320;p34"/>
          <p:cNvSpPr txBox="1"/>
          <p:nvPr/>
        </p:nvSpPr>
        <p:spPr>
          <a:xfrm>
            <a:off x="5938296" y="5714360"/>
            <a:ext cx="4640758" cy="276999"/>
          </a:xfrm>
          <a:prstGeom prst="rect">
            <a:avLst/>
          </a:prstGeom>
          <a:blipFill rotWithShape="1">
            <a:blip r:embed="rId10">
              <a:alphaModFix/>
            </a:blip>
            <a:stretch>
              <a:fillRect b="-15215" l="-656"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21" name="Google Shape;321;p34"/>
          <p:cNvSpPr txBox="1"/>
          <p:nvPr/>
        </p:nvSpPr>
        <p:spPr>
          <a:xfrm>
            <a:off x="5938295" y="6038361"/>
            <a:ext cx="4589462" cy="276999"/>
          </a:xfrm>
          <a:prstGeom prst="rect">
            <a:avLst/>
          </a:prstGeom>
          <a:blipFill rotWithShape="1">
            <a:blip r:embed="rId11">
              <a:alphaModFix/>
            </a:blip>
            <a:stretch>
              <a:fillRect b="-15553" l="-796" r="-662"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t>
            </a:r>
            <a:endParaRPr/>
          </a:p>
        </p:txBody>
      </p:sp>
      <p:sp>
        <p:nvSpPr>
          <p:cNvPr id="327" name="Google Shape;327;p35"/>
          <p:cNvSpPr/>
          <p:nvPr/>
        </p:nvSpPr>
        <p:spPr>
          <a:xfrm>
            <a:off x="2713383" y="1690688"/>
            <a:ext cx="1282150" cy="974035"/>
          </a:xfrm>
          <a:prstGeom prst="ellipse">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8" name="Google Shape;328;p35"/>
          <p:cNvCxnSpPr>
            <a:endCxn id="327" idx="2"/>
          </p:cNvCxnSpPr>
          <p:nvPr/>
        </p:nvCxnSpPr>
        <p:spPr>
          <a:xfrm>
            <a:off x="1818783" y="2177706"/>
            <a:ext cx="8946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329" name="Google Shape;329;p35"/>
          <p:cNvCxnSpPr>
            <a:endCxn id="327" idx="4"/>
          </p:cNvCxnSpPr>
          <p:nvPr/>
        </p:nvCxnSpPr>
        <p:spPr>
          <a:xfrm rot="10800000">
            <a:off x="3354458" y="2664723"/>
            <a:ext cx="0" cy="1012800"/>
          </a:xfrm>
          <a:prstGeom prst="straightConnector1">
            <a:avLst/>
          </a:prstGeom>
          <a:noFill/>
          <a:ln cap="flat" cmpd="sng" w="38100">
            <a:solidFill>
              <a:schemeClr val="accent1"/>
            </a:solidFill>
            <a:prstDash val="solid"/>
            <a:miter lim="800000"/>
            <a:headEnd len="sm" w="sm" type="none"/>
            <a:tailEnd len="med" w="med" type="triangle"/>
          </a:ln>
        </p:spPr>
      </p:cxnSp>
      <p:sp>
        <p:nvSpPr>
          <p:cNvPr id="330" name="Google Shape;330;p35"/>
          <p:cNvSpPr txBox="1"/>
          <p:nvPr/>
        </p:nvSpPr>
        <p:spPr>
          <a:xfrm>
            <a:off x="308122" y="1844432"/>
            <a:ext cx="18884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from Previous Layer </a:t>
            </a:r>
            <a:endParaRPr sz="1800">
              <a:solidFill>
                <a:schemeClr val="dk1"/>
              </a:solidFill>
              <a:latin typeface="Calibri"/>
              <a:ea typeface="Calibri"/>
              <a:cs typeface="Calibri"/>
              <a:sym typeface="Calibri"/>
            </a:endParaRPr>
          </a:p>
        </p:txBody>
      </p:sp>
      <p:sp>
        <p:nvSpPr>
          <p:cNvPr id="331" name="Google Shape;331;p35"/>
          <p:cNvSpPr txBox="1"/>
          <p:nvPr/>
        </p:nvSpPr>
        <p:spPr>
          <a:xfrm>
            <a:off x="2027580" y="1721541"/>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X</a:t>
            </a:r>
            <a:endParaRPr b="1" sz="2400">
              <a:solidFill>
                <a:schemeClr val="dk1"/>
              </a:solidFill>
              <a:latin typeface="Calibri"/>
              <a:ea typeface="Calibri"/>
              <a:cs typeface="Calibri"/>
              <a:sym typeface="Calibri"/>
            </a:endParaRPr>
          </a:p>
        </p:txBody>
      </p:sp>
      <p:sp>
        <p:nvSpPr>
          <p:cNvPr id="332" name="Google Shape;332;p35"/>
          <p:cNvSpPr txBox="1"/>
          <p:nvPr/>
        </p:nvSpPr>
        <p:spPr>
          <a:xfrm>
            <a:off x="3369368" y="3330432"/>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K,b </a:t>
            </a:r>
            <a:endParaRPr b="1" sz="2400">
              <a:solidFill>
                <a:schemeClr val="dk1"/>
              </a:solidFill>
              <a:latin typeface="Calibri"/>
              <a:ea typeface="Calibri"/>
              <a:cs typeface="Calibri"/>
              <a:sym typeface="Calibri"/>
            </a:endParaRPr>
          </a:p>
        </p:txBody>
      </p:sp>
      <p:sp>
        <p:nvSpPr>
          <p:cNvPr id="333" name="Google Shape;333;p35"/>
          <p:cNvSpPr txBox="1"/>
          <p:nvPr/>
        </p:nvSpPr>
        <p:spPr>
          <a:xfrm>
            <a:off x="2713383" y="1954404"/>
            <a:ext cx="1378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Convolution</a:t>
            </a:r>
            <a:endParaRPr sz="1800">
              <a:solidFill>
                <a:schemeClr val="dk1"/>
              </a:solidFill>
              <a:latin typeface="Calibri"/>
              <a:ea typeface="Calibri"/>
              <a:cs typeface="Calibri"/>
              <a:sym typeface="Calibri"/>
            </a:endParaRPr>
          </a:p>
        </p:txBody>
      </p:sp>
      <p:cxnSp>
        <p:nvCxnSpPr>
          <p:cNvPr id="334" name="Google Shape;334;p35"/>
          <p:cNvCxnSpPr/>
          <p:nvPr/>
        </p:nvCxnSpPr>
        <p:spPr>
          <a:xfrm>
            <a:off x="3992217" y="2137194"/>
            <a:ext cx="894522" cy="1"/>
          </a:xfrm>
          <a:prstGeom prst="straightConnector1">
            <a:avLst/>
          </a:prstGeom>
          <a:noFill/>
          <a:ln cap="flat" cmpd="sng" w="38100">
            <a:solidFill>
              <a:schemeClr val="accent1"/>
            </a:solidFill>
            <a:prstDash val="solid"/>
            <a:miter lim="800000"/>
            <a:headEnd len="sm" w="sm" type="none"/>
            <a:tailEnd len="med" w="med" type="triangle"/>
          </a:ln>
        </p:spPr>
      </p:cxnSp>
      <p:sp>
        <p:nvSpPr>
          <p:cNvPr id="335" name="Google Shape;335;p35"/>
          <p:cNvSpPr txBox="1"/>
          <p:nvPr/>
        </p:nvSpPr>
        <p:spPr>
          <a:xfrm>
            <a:off x="4936436" y="1906361"/>
            <a:ext cx="6758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Z</a:t>
            </a:r>
            <a:endParaRPr b="1" sz="2400">
              <a:solidFill>
                <a:schemeClr val="dk1"/>
              </a:solidFill>
              <a:latin typeface="Calibri"/>
              <a:ea typeface="Calibri"/>
              <a:cs typeface="Calibri"/>
              <a:sym typeface="Calibri"/>
            </a:endParaRPr>
          </a:p>
        </p:txBody>
      </p:sp>
      <p:sp>
        <p:nvSpPr>
          <p:cNvPr id="336" name="Google Shape;336;p35"/>
          <p:cNvSpPr txBox="1"/>
          <p:nvPr/>
        </p:nvSpPr>
        <p:spPr>
          <a:xfrm>
            <a:off x="5938295" y="1906361"/>
            <a:ext cx="5555974" cy="499560"/>
          </a:xfrm>
          <a:prstGeom prst="rect">
            <a:avLst/>
          </a:prstGeom>
          <a:blipFill rotWithShape="1">
            <a:blip r:embed="rId3">
              <a:alphaModFix/>
            </a:blip>
            <a:stretch>
              <a:fillRect b="-7315" l="-876"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37" name="Google Shape;337;p35"/>
          <p:cNvSpPr txBox="1"/>
          <p:nvPr/>
        </p:nvSpPr>
        <p:spPr>
          <a:xfrm>
            <a:off x="883590" y="4509111"/>
            <a:ext cx="4578818" cy="276999"/>
          </a:xfrm>
          <a:prstGeom prst="rect">
            <a:avLst/>
          </a:prstGeom>
          <a:blipFill rotWithShape="1">
            <a:blip r:embed="rId4">
              <a:alphaModFix/>
            </a:blip>
            <a:stretch>
              <a:fillRect b="-15553" l="-798" r="-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38" name="Google Shape;338;p35"/>
          <p:cNvSpPr txBox="1"/>
          <p:nvPr/>
        </p:nvSpPr>
        <p:spPr>
          <a:xfrm>
            <a:off x="937706" y="4939854"/>
            <a:ext cx="4578818" cy="276999"/>
          </a:xfrm>
          <a:prstGeom prst="rect">
            <a:avLst/>
          </a:prstGeom>
          <a:blipFill rotWithShape="1">
            <a:blip r:embed="rId5">
              <a:alphaModFix/>
            </a:blip>
            <a:stretch>
              <a:fillRect b="-15215" l="-798" r="-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39" name="Google Shape;339;p35"/>
          <p:cNvSpPr txBox="1"/>
          <p:nvPr/>
        </p:nvSpPr>
        <p:spPr>
          <a:xfrm>
            <a:off x="937706" y="5357413"/>
            <a:ext cx="4640758" cy="276999"/>
          </a:xfrm>
          <a:prstGeom prst="rect">
            <a:avLst/>
          </a:prstGeom>
          <a:blipFill rotWithShape="1">
            <a:blip r:embed="rId6">
              <a:alphaModFix/>
            </a:blip>
            <a:stretch>
              <a:fillRect b="-15553" l="-78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0" name="Google Shape;340;p35"/>
          <p:cNvSpPr txBox="1"/>
          <p:nvPr/>
        </p:nvSpPr>
        <p:spPr>
          <a:xfrm>
            <a:off x="952616" y="5744062"/>
            <a:ext cx="4589462" cy="276999"/>
          </a:xfrm>
          <a:prstGeom prst="rect">
            <a:avLst/>
          </a:prstGeom>
          <a:blipFill rotWithShape="1">
            <a:blip r:embed="rId7">
              <a:alphaModFix/>
            </a:blip>
            <a:stretch>
              <a:fillRect b="-15215" l="-796" r="-662"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41" name="Google Shape;341;p35"/>
          <p:cNvCxnSpPr/>
          <p:nvPr/>
        </p:nvCxnSpPr>
        <p:spPr>
          <a:xfrm rot="10800000">
            <a:off x="4131363" y="2323736"/>
            <a:ext cx="805073" cy="0"/>
          </a:xfrm>
          <a:prstGeom prst="straightConnector1">
            <a:avLst/>
          </a:prstGeom>
          <a:noFill/>
          <a:ln cap="flat" cmpd="sng" w="19050">
            <a:solidFill>
              <a:srgbClr val="595959"/>
            </a:solidFill>
            <a:prstDash val="dash"/>
            <a:miter lim="800000"/>
            <a:headEnd len="sm" w="sm" type="none"/>
            <a:tailEnd len="med" w="med" type="triangle"/>
          </a:ln>
        </p:spPr>
      </p:cxnSp>
      <p:cxnSp>
        <p:nvCxnSpPr>
          <p:cNvPr id="342" name="Google Shape;342;p35"/>
          <p:cNvCxnSpPr/>
          <p:nvPr/>
        </p:nvCxnSpPr>
        <p:spPr>
          <a:xfrm>
            <a:off x="3528390" y="2818717"/>
            <a:ext cx="0" cy="610283"/>
          </a:xfrm>
          <a:prstGeom prst="straightConnector1">
            <a:avLst/>
          </a:prstGeom>
          <a:noFill/>
          <a:ln cap="flat" cmpd="sng" w="19050">
            <a:solidFill>
              <a:srgbClr val="595959"/>
            </a:solidFill>
            <a:prstDash val="dash"/>
            <a:miter lim="800000"/>
            <a:headEnd len="sm" w="sm" type="none"/>
            <a:tailEnd len="med" w="med" type="triangle"/>
          </a:ln>
        </p:spPr>
      </p:cxnSp>
      <p:sp>
        <p:nvSpPr>
          <p:cNvPr id="343" name="Google Shape;343;p35"/>
          <p:cNvSpPr txBox="1"/>
          <p:nvPr/>
        </p:nvSpPr>
        <p:spPr>
          <a:xfrm>
            <a:off x="4511538" y="2335919"/>
            <a:ext cx="400050" cy="499560"/>
          </a:xfrm>
          <a:prstGeom prst="rect">
            <a:avLst/>
          </a:prstGeom>
          <a:blipFill rotWithShape="1">
            <a:blip r:embed="rId8">
              <a:alphaModFix/>
            </a:blip>
            <a:stretch>
              <a:fillRect b="-243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4" name="Google Shape;344;p35"/>
          <p:cNvSpPr txBox="1"/>
          <p:nvPr/>
        </p:nvSpPr>
        <p:spPr>
          <a:xfrm>
            <a:off x="3620122" y="2847513"/>
            <a:ext cx="1638711" cy="544893"/>
          </a:xfrm>
          <a:prstGeom prst="rect">
            <a:avLst/>
          </a:prstGeom>
          <a:blipFill rotWithShape="1">
            <a:blip r:embed="rId9">
              <a:alphaModFix/>
            </a:blip>
            <a:stretch>
              <a:fillRect b="-786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5" name="Google Shape;345;p35"/>
          <p:cNvSpPr txBox="1"/>
          <p:nvPr/>
        </p:nvSpPr>
        <p:spPr>
          <a:xfrm>
            <a:off x="7280414" y="2504477"/>
            <a:ext cx="1587679" cy="544893"/>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6" name="Google Shape;346;p35"/>
          <p:cNvSpPr txBox="1"/>
          <p:nvPr/>
        </p:nvSpPr>
        <p:spPr>
          <a:xfrm>
            <a:off x="7286763" y="3279170"/>
            <a:ext cx="1514132" cy="526683"/>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7" name="Google Shape;347;p35"/>
          <p:cNvSpPr txBox="1"/>
          <p:nvPr/>
        </p:nvSpPr>
        <p:spPr>
          <a:xfrm>
            <a:off x="6570338" y="4081230"/>
            <a:ext cx="3007829" cy="1276183"/>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8" name="Google Shape;348;p35"/>
          <p:cNvSpPr txBox="1"/>
          <p:nvPr/>
        </p:nvSpPr>
        <p:spPr>
          <a:xfrm>
            <a:off x="6210301" y="5573053"/>
            <a:ext cx="2140225" cy="619016"/>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9" name="Google Shape;349;p35"/>
          <p:cNvSpPr txBox="1"/>
          <p:nvPr/>
        </p:nvSpPr>
        <p:spPr>
          <a:xfrm>
            <a:off x="8513438" y="5551232"/>
            <a:ext cx="3145162" cy="795859"/>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50" name="Google Shape;350;p35"/>
          <p:cNvSpPr txBox="1"/>
          <p:nvPr/>
        </p:nvSpPr>
        <p:spPr>
          <a:xfrm>
            <a:off x="1860790" y="2453783"/>
            <a:ext cx="806727" cy="499560"/>
          </a:xfrm>
          <a:prstGeom prst="rect">
            <a:avLst/>
          </a:prstGeom>
          <a:blipFill rotWithShape="1">
            <a:blip r:embed="rId15">
              <a:alphaModFix/>
            </a:blip>
            <a:stretch>
              <a:fillRect b="-8641" l="0" r="-9773"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51" name="Google Shape;351;p35"/>
          <p:cNvCxnSpPr/>
          <p:nvPr/>
        </p:nvCxnSpPr>
        <p:spPr>
          <a:xfrm rot="10800000">
            <a:off x="1935645" y="2367450"/>
            <a:ext cx="675549" cy="576"/>
          </a:xfrm>
          <a:prstGeom prst="straightConnector1">
            <a:avLst/>
          </a:prstGeom>
          <a:noFill/>
          <a:ln cap="flat" cmpd="sng" w="19050">
            <a:solidFill>
              <a:srgbClr val="595959"/>
            </a:solidFill>
            <a:prstDash val="dash"/>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3204485" y="95369"/>
            <a:ext cx="578302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t>
            </a:r>
            <a:endParaRPr/>
          </a:p>
        </p:txBody>
      </p:sp>
      <p:sp>
        <p:nvSpPr>
          <p:cNvPr id="357" name="Google Shape;357;p36"/>
          <p:cNvSpPr txBox="1"/>
          <p:nvPr/>
        </p:nvSpPr>
        <p:spPr>
          <a:xfrm>
            <a:off x="800211" y="1479032"/>
            <a:ext cx="4924728" cy="582339"/>
          </a:xfrm>
          <a:prstGeom prst="rect">
            <a:avLst/>
          </a:prstGeom>
          <a:blipFill rotWithShape="1">
            <a:blip r:embed="rId3">
              <a:alphaModFix/>
            </a:blip>
            <a:stretch>
              <a:fillRect b="-97889" l="-989" r="0" t="-610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58" name="Google Shape;358;p36"/>
          <p:cNvSpPr txBox="1"/>
          <p:nvPr/>
        </p:nvSpPr>
        <p:spPr>
          <a:xfrm>
            <a:off x="613741" y="2348599"/>
            <a:ext cx="6097656" cy="67383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59" name="Google Shape;359;p36"/>
          <p:cNvSpPr txBox="1"/>
          <p:nvPr/>
        </p:nvSpPr>
        <p:spPr>
          <a:xfrm>
            <a:off x="6994597" y="1829056"/>
            <a:ext cx="4555863" cy="276999"/>
          </a:xfrm>
          <a:prstGeom prst="rect">
            <a:avLst/>
          </a:prstGeom>
          <a:blipFill rotWithShape="1">
            <a:blip r:embed="rId5">
              <a:alphaModFix/>
            </a:blip>
            <a:stretch>
              <a:fillRect b="-17777" l="-266" r="-53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0" name="Google Shape;360;p36"/>
          <p:cNvSpPr txBox="1"/>
          <p:nvPr/>
        </p:nvSpPr>
        <p:spPr>
          <a:xfrm>
            <a:off x="6974293" y="2216183"/>
            <a:ext cx="4555863" cy="276999"/>
          </a:xfrm>
          <a:prstGeom prst="rect">
            <a:avLst/>
          </a:prstGeom>
          <a:blipFill rotWithShape="1">
            <a:blip r:embed="rId6">
              <a:alphaModFix/>
            </a:blip>
            <a:stretch>
              <a:fillRect b="-15553" l="-267" r="-6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1" name="Google Shape;361;p36"/>
          <p:cNvSpPr txBox="1"/>
          <p:nvPr/>
        </p:nvSpPr>
        <p:spPr>
          <a:xfrm>
            <a:off x="6883273" y="2556978"/>
            <a:ext cx="4783104" cy="276999"/>
          </a:xfrm>
          <a:prstGeom prst="rect">
            <a:avLst/>
          </a:prstGeom>
          <a:blipFill rotWithShape="1">
            <a:blip r:embed="rId7">
              <a:alphaModFix/>
            </a:blip>
            <a:stretch>
              <a:fillRect b="-1521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2" name="Google Shape;362;p36"/>
          <p:cNvSpPr txBox="1"/>
          <p:nvPr/>
        </p:nvSpPr>
        <p:spPr>
          <a:xfrm>
            <a:off x="6960819" y="2923854"/>
            <a:ext cx="4571829" cy="276999"/>
          </a:xfrm>
          <a:prstGeom prst="rect">
            <a:avLst/>
          </a:prstGeom>
          <a:blipFill rotWithShape="1">
            <a:blip r:embed="rId8">
              <a:alphaModFix/>
            </a:blip>
            <a:stretch>
              <a:fillRect b="-15553" l="-266" r="-6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3" name="Google Shape;363;p36"/>
          <p:cNvSpPr txBox="1"/>
          <p:nvPr/>
        </p:nvSpPr>
        <p:spPr>
          <a:xfrm>
            <a:off x="613741" y="3309666"/>
            <a:ext cx="6097656" cy="673839"/>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4" name="Google Shape;364;p36"/>
          <p:cNvSpPr txBox="1"/>
          <p:nvPr/>
        </p:nvSpPr>
        <p:spPr>
          <a:xfrm>
            <a:off x="613741" y="4331678"/>
            <a:ext cx="6097656" cy="673839"/>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5" name="Google Shape;365;p36"/>
          <p:cNvSpPr txBox="1"/>
          <p:nvPr/>
        </p:nvSpPr>
        <p:spPr>
          <a:xfrm>
            <a:off x="613741" y="5350189"/>
            <a:ext cx="6097656" cy="673839"/>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66" name="Google Shape;366;p36"/>
          <p:cNvCxnSpPr/>
          <p:nvPr/>
        </p:nvCxnSpPr>
        <p:spPr>
          <a:xfrm>
            <a:off x="6974293" y="4252165"/>
            <a:ext cx="789735" cy="0"/>
          </a:xfrm>
          <a:prstGeom prst="straightConnector1">
            <a:avLst/>
          </a:prstGeom>
          <a:noFill/>
          <a:ln cap="flat" cmpd="sng" w="57150">
            <a:solidFill>
              <a:schemeClr val="accent1"/>
            </a:solidFill>
            <a:prstDash val="solid"/>
            <a:miter lim="800000"/>
            <a:headEnd len="sm" w="sm" type="none"/>
            <a:tailEnd len="med" w="med" type="triangle"/>
          </a:ln>
        </p:spPr>
      </p:cxnSp>
      <p:sp>
        <p:nvSpPr>
          <p:cNvPr id="367" name="Google Shape;367;p36"/>
          <p:cNvSpPr/>
          <p:nvPr/>
        </p:nvSpPr>
        <p:spPr>
          <a:xfrm>
            <a:off x="6500617" y="2493182"/>
            <a:ext cx="765313" cy="3530842"/>
          </a:xfrm>
          <a:prstGeom prst="rightBrace">
            <a:avLst>
              <a:gd fmla="val 8333" name="adj1"/>
              <a:gd fmla="val 50000" name="adj2"/>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6"/>
          <p:cNvSpPr txBox="1"/>
          <p:nvPr/>
        </p:nvSpPr>
        <p:spPr>
          <a:xfrm>
            <a:off x="6711397" y="3953914"/>
            <a:ext cx="6097656" cy="714683"/>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838200" y="12809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t>
            </a:r>
            <a:endParaRPr/>
          </a:p>
        </p:txBody>
      </p:sp>
      <p:sp>
        <p:nvSpPr>
          <p:cNvPr id="374" name="Google Shape;374;p37"/>
          <p:cNvSpPr txBox="1"/>
          <p:nvPr/>
        </p:nvSpPr>
        <p:spPr>
          <a:xfrm>
            <a:off x="6994597" y="1829056"/>
            <a:ext cx="4555863" cy="276999"/>
          </a:xfrm>
          <a:prstGeom prst="rect">
            <a:avLst/>
          </a:prstGeom>
          <a:blipFill rotWithShape="1">
            <a:blip r:embed="rId3">
              <a:alphaModFix/>
            </a:blip>
            <a:stretch>
              <a:fillRect b="-17777" l="-266" r="-53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75" name="Google Shape;375;p37"/>
          <p:cNvSpPr txBox="1"/>
          <p:nvPr/>
        </p:nvSpPr>
        <p:spPr>
          <a:xfrm>
            <a:off x="6974293" y="2216183"/>
            <a:ext cx="4555863" cy="276999"/>
          </a:xfrm>
          <a:prstGeom prst="rect">
            <a:avLst/>
          </a:prstGeom>
          <a:blipFill rotWithShape="1">
            <a:blip r:embed="rId4">
              <a:alphaModFix/>
            </a:blip>
            <a:stretch>
              <a:fillRect b="-15553" l="-267" r="-6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76" name="Google Shape;376;p37"/>
          <p:cNvSpPr txBox="1"/>
          <p:nvPr/>
        </p:nvSpPr>
        <p:spPr>
          <a:xfrm>
            <a:off x="6883273" y="2556978"/>
            <a:ext cx="4783104" cy="276999"/>
          </a:xfrm>
          <a:prstGeom prst="rect">
            <a:avLst/>
          </a:prstGeom>
          <a:blipFill rotWithShape="1">
            <a:blip r:embed="rId5">
              <a:alphaModFix/>
            </a:blip>
            <a:stretch>
              <a:fillRect b="-1521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77" name="Google Shape;377;p37"/>
          <p:cNvSpPr txBox="1"/>
          <p:nvPr/>
        </p:nvSpPr>
        <p:spPr>
          <a:xfrm>
            <a:off x="6960819" y="2923854"/>
            <a:ext cx="4571829" cy="276999"/>
          </a:xfrm>
          <a:prstGeom prst="rect">
            <a:avLst/>
          </a:prstGeom>
          <a:blipFill rotWithShape="1">
            <a:blip r:embed="rId6">
              <a:alphaModFix/>
            </a:blip>
            <a:stretch>
              <a:fillRect b="-15553" l="-266" r="-6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78" name="Google Shape;378;p37"/>
          <p:cNvSpPr txBox="1"/>
          <p:nvPr/>
        </p:nvSpPr>
        <p:spPr>
          <a:xfrm>
            <a:off x="800211" y="1479032"/>
            <a:ext cx="4924728" cy="582339"/>
          </a:xfrm>
          <a:prstGeom prst="rect">
            <a:avLst/>
          </a:prstGeom>
          <a:blipFill rotWithShape="1">
            <a:blip r:embed="rId7">
              <a:alphaModFix/>
            </a:blip>
            <a:stretch>
              <a:fillRect b="-97889" l="-989" r="0" t="-610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79" name="Google Shape;379;p37"/>
          <p:cNvSpPr txBox="1"/>
          <p:nvPr/>
        </p:nvSpPr>
        <p:spPr>
          <a:xfrm>
            <a:off x="1620248" y="3062353"/>
            <a:ext cx="4571830" cy="66588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80" name="Google Shape;380;p37"/>
          <p:cNvSpPr txBox="1"/>
          <p:nvPr/>
        </p:nvSpPr>
        <p:spPr>
          <a:xfrm>
            <a:off x="1620248" y="4548619"/>
            <a:ext cx="4571830" cy="714683"/>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927652" y="-28883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Backpropagation  </a:t>
            </a:r>
            <a:endParaRPr sz="4000"/>
          </a:p>
        </p:txBody>
      </p:sp>
      <p:sp>
        <p:nvSpPr>
          <p:cNvPr id="386" name="Google Shape;386;p38"/>
          <p:cNvSpPr txBox="1"/>
          <p:nvPr/>
        </p:nvSpPr>
        <p:spPr>
          <a:xfrm>
            <a:off x="7446832" y="1556154"/>
            <a:ext cx="4555863" cy="276999"/>
          </a:xfrm>
          <a:prstGeom prst="rect">
            <a:avLst/>
          </a:prstGeom>
          <a:blipFill rotWithShape="1">
            <a:blip r:embed="rId3">
              <a:alphaModFix/>
            </a:blip>
            <a:stretch>
              <a:fillRect b="-15215" l="-267" r="-6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87" name="Google Shape;387;p38"/>
          <p:cNvSpPr txBox="1"/>
          <p:nvPr/>
        </p:nvSpPr>
        <p:spPr>
          <a:xfrm>
            <a:off x="7426528" y="1943281"/>
            <a:ext cx="4555863" cy="276999"/>
          </a:xfrm>
          <a:prstGeom prst="rect">
            <a:avLst/>
          </a:prstGeom>
          <a:blipFill rotWithShape="1">
            <a:blip r:embed="rId4">
              <a:alphaModFix/>
            </a:blip>
            <a:stretch>
              <a:fillRect b="-15553" l="-266" r="-53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88" name="Google Shape;388;p38"/>
          <p:cNvSpPr txBox="1"/>
          <p:nvPr/>
        </p:nvSpPr>
        <p:spPr>
          <a:xfrm>
            <a:off x="7369286" y="2308115"/>
            <a:ext cx="4783104" cy="276999"/>
          </a:xfrm>
          <a:prstGeom prst="rect">
            <a:avLst/>
          </a:prstGeom>
          <a:blipFill rotWithShape="1">
            <a:blip r:embed="rId5">
              <a:alphaModFix/>
            </a:blip>
            <a:stretch>
              <a:fillRect b="-1555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89" name="Google Shape;389;p38"/>
          <p:cNvSpPr txBox="1"/>
          <p:nvPr/>
        </p:nvSpPr>
        <p:spPr>
          <a:xfrm>
            <a:off x="7446832" y="2674991"/>
            <a:ext cx="4571829" cy="276999"/>
          </a:xfrm>
          <a:prstGeom prst="rect">
            <a:avLst/>
          </a:prstGeom>
          <a:blipFill rotWithShape="1">
            <a:blip r:embed="rId6">
              <a:alphaModFix/>
            </a:blip>
            <a:stretch>
              <a:fillRect b="-15553" l="-266" r="-6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90" name="Google Shape;390;p38"/>
          <p:cNvSpPr txBox="1"/>
          <p:nvPr/>
        </p:nvSpPr>
        <p:spPr>
          <a:xfrm>
            <a:off x="7369286" y="926081"/>
            <a:ext cx="4924728" cy="582339"/>
          </a:xfrm>
          <a:prstGeom prst="rect">
            <a:avLst/>
          </a:prstGeom>
          <a:blipFill rotWithShape="1">
            <a:blip r:embed="rId7">
              <a:alphaModFix/>
            </a:blip>
            <a:stretch>
              <a:fillRect b="-97889" l="-1113" r="0" t="-610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91" name="Google Shape;391;p38"/>
          <p:cNvSpPr txBox="1"/>
          <p:nvPr/>
        </p:nvSpPr>
        <p:spPr>
          <a:xfrm>
            <a:off x="4640683" y="4043447"/>
            <a:ext cx="7233895" cy="1981633"/>
          </a:xfrm>
          <a:prstGeom prst="rect">
            <a:avLst/>
          </a:prstGeom>
          <a:blipFill rotWithShape="1">
            <a:blip r:embed="rId8">
              <a:alphaModFix/>
            </a:blip>
            <a:stretch>
              <a:fillRect b="-30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92" name="Google Shape;392;p38"/>
          <p:cNvSpPr txBox="1"/>
          <p:nvPr/>
        </p:nvSpPr>
        <p:spPr>
          <a:xfrm>
            <a:off x="317422" y="388171"/>
            <a:ext cx="6411370" cy="6261779"/>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93" name="Google Shape;393;p38"/>
          <p:cNvCxnSpPr>
            <a:stCxn id="391" idx="0"/>
          </p:cNvCxnSpPr>
          <p:nvPr/>
        </p:nvCxnSpPr>
        <p:spPr>
          <a:xfrm flipH="1">
            <a:off x="8239631" y="4043447"/>
            <a:ext cx="18000" cy="727200"/>
          </a:xfrm>
          <a:prstGeom prst="straightConnector1">
            <a:avLst/>
          </a:prstGeom>
          <a:noFill/>
          <a:ln cap="flat" cmpd="sng" w="57150">
            <a:solidFill>
              <a:srgbClr val="F4B081"/>
            </a:solidFill>
            <a:prstDash val="solid"/>
            <a:miter lim="800000"/>
            <a:headEnd len="sm" w="sm" type="none"/>
            <a:tailEnd len="med" w="med" type="triangle"/>
          </a:ln>
        </p:spPr>
      </p:cxnSp>
      <p:sp>
        <p:nvSpPr>
          <p:cNvPr id="394" name="Google Shape;394;p38"/>
          <p:cNvSpPr txBox="1"/>
          <p:nvPr/>
        </p:nvSpPr>
        <p:spPr>
          <a:xfrm>
            <a:off x="7285383" y="3429000"/>
            <a:ext cx="26636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180 degree rotated Kernel Matrix</a:t>
            </a:r>
            <a:endParaRPr sz="1800">
              <a:solidFill>
                <a:schemeClr val="dk1"/>
              </a:solidFill>
              <a:latin typeface="Calibri"/>
              <a:ea typeface="Calibri"/>
              <a:cs typeface="Calibri"/>
              <a:sym typeface="Calibri"/>
            </a:endParaRPr>
          </a:p>
        </p:txBody>
      </p:sp>
      <p:sp>
        <p:nvSpPr>
          <p:cNvPr id="395" name="Google Shape;395;p38"/>
          <p:cNvSpPr txBox="1"/>
          <p:nvPr/>
        </p:nvSpPr>
        <p:spPr>
          <a:xfrm>
            <a:off x="5963478" y="6102626"/>
            <a:ext cx="3985592" cy="506870"/>
          </a:xfrm>
          <a:prstGeom prst="rect">
            <a:avLst/>
          </a:prstGeom>
          <a:blipFill rotWithShape="1">
            <a:blip r:embed="rId10">
              <a:alphaModFix/>
            </a:blip>
            <a:stretch>
              <a:fillRect b="-6023" l="-1222"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96" name="Google Shape;396;p38"/>
          <p:cNvCxnSpPr/>
          <p:nvPr/>
        </p:nvCxnSpPr>
        <p:spPr>
          <a:xfrm rot="10800000">
            <a:off x="4234070" y="2047461"/>
            <a:ext cx="2375452" cy="0"/>
          </a:xfrm>
          <a:prstGeom prst="straightConnector1">
            <a:avLst/>
          </a:prstGeom>
          <a:noFill/>
          <a:ln cap="flat" cmpd="sng" w="57150">
            <a:solidFill>
              <a:schemeClr val="accent1"/>
            </a:solidFill>
            <a:prstDash val="solid"/>
            <a:miter lim="800000"/>
            <a:headEnd len="sm" w="sm" type="none"/>
            <a:tailEnd len="med" w="med" type="triangle"/>
          </a:ln>
        </p:spPr>
      </p:cxnSp>
      <p:cxnSp>
        <p:nvCxnSpPr>
          <p:cNvPr id="397" name="Google Shape;397;p38"/>
          <p:cNvCxnSpPr/>
          <p:nvPr/>
        </p:nvCxnSpPr>
        <p:spPr>
          <a:xfrm>
            <a:off x="3998844" y="4770783"/>
            <a:ext cx="791817" cy="0"/>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ph type="title"/>
          </p:nvPr>
        </p:nvSpPr>
        <p:spPr>
          <a:xfrm>
            <a:off x="2872408" y="1461052"/>
            <a:ext cx="6049617" cy="3231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t>
            </a:r>
            <a:br>
              <a:rPr lang="en-US"/>
            </a:br>
            <a:r>
              <a:rPr lang="en-US"/>
              <a:t>and </a:t>
            </a:r>
            <a:br>
              <a:rPr lang="en-US"/>
            </a:br>
            <a:r>
              <a:rPr lang="en-US"/>
              <a:t>Direct feedback alignment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838200" y="235918"/>
            <a:ext cx="10515600" cy="8772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Training of Neural Networks</a:t>
            </a:r>
            <a:endParaRPr/>
          </a:p>
        </p:txBody>
      </p:sp>
      <p:sp>
        <p:nvSpPr>
          <p:cNvPr id="408" name="Google Shape;408;p40"/>
          <p:cNvSpPr txBox="1"/>
          <p:nvPr>
            <p:ph idx="1" type="body"/>
          </p:nvPr>
        </p:nvSpPr>
        <p:spPr>
          <a:xfrm>
            <a:off x="838200" y="1401417"/>
            <a:ext cx="10515600" cy="47755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Backpropagation is a powerful approach to train Neural Networks</a:t>
            </a:r>
            <a:endParaRPr/>
          </a:p>
          <a:p>
            <a:pPr indent="-158750" lvl="0" marL="228600" rtl="0" algn="l">
              <a:lnSpc>
                <a:spcPct val="90000"/>
              </a:lnSpc>
              <a:spcBef>
                <a:spcPts val="1000"/>
              </a:spcBef>
              <a:spcAft>
                <a:spcPts val="0"/>
              </a:spcAft>
              <a:buClr>
                <a:schemeClr val="dk1"/>
              </a:buClr>
              <a:buSzPts val="1100"/>
              <a:buNone/>
            </a:pPr>
            <a:r>
              <a:t/>
            </a:r>
            <a:endParaRPr sz="1100"/>
          </a:p>
          <a:p>
            <a:pPr indent="-228600" lvl="0" marL="228600" rtl="0" algn="l">
              <a:lnSpc>
                <a:spcPct val="90000"/>
              </a:lnSpc>
              <a:spcBef>
                <a:spcPts val="1000"/>
              </a:spcBef>
              <a:spcAft>
                <a:spcPts val="0"/>
              </a:spcAft>
              <a:buClr>
                <a:srgbClr val="242424"/>
              </a:buClr>
              <a:buSzPts val="2800"/>
              <a:buChar char="•"/>
            </a:pPr>
            <a:r>
              <a:rPr b="0" i="0" lang="en-US">
                <a:solidFill>
                  <a:srgbClr val="242424"/>
                </a:solidFill>
                <a:latin typeface="Arial"/>
                <a:ea typeface="Arial"/>
                <a:cs typeface="Arial"/>
                <a:sym typeface="Arial"/>
              </a:rPr>
              <a:t>Backpropagation could not be biologically implemented by the human brain.</a:t>
            </a:r>
            <a:endParaRPr/>
          </a:p>
          <a:p>
            <a:pPr indent="0" lvl="0" marL="0" rtl="0" algn="l">
              <a:lnSpc>
                <a:spcPct val="90000"/>
              </a:lnSpc>
              <a:spcBef>
                <a:spcPts val="1000"/>
              </a:spcBef>
              <a:spcAft>
                <a:spcPts val="0"/>
              </a:spcAft>
              <a:buClr>
                <a:schemeClr val="dk1"/>
              </a:buClr>
              <a:buSzPts val="1000"/>
              <a:buNone/>
            </a:pPr>
            <a:r>
              <a:t/>
            </a:r>
            <a:endParaRPr sz="1000">
              <a:solidFill>
                <a:srgbClr val="242424"/>
              </a:solidFill>
              <a:latin typeface="Arial"/>
              <a:ea typeface="Arial"/>
              <a:cs typeface="Arial"/>
              <a:sym typeface="Arial"/>
            </a:endParaRPr>
          </a:p>
          <a:p>
            <a:pPr indent="-228600" lvl="0" marL="228600" rtl="0" algn="l">
              <a:lnSpc>
                <a:spcPct val="90000"/>
              </a:lnSpc>
              <a:spcBef>
                <a:spcPts val="1000"/>
              </a:spcBef>
              <a:spcAft>
                <a:spcPts val="0"/>
              </a:spcAft>
              <a:buClr>
                <a:srgbClr val="242424"/>
              </a:buClr>
              <a:buSzPts val="2800"/>
              <a:buChar char="•"/>
            </a:pPr>
            <a:r>
              <a:rPr lang="en-US">
                <a:solidFill>
                  <a:srgbClr val="242424"/>
                </a:solidFill>
                <a:latin typeface="Arial"/>
                <a:ea typeface="Arial"/>
                <a:cs typeface="Arial"/>
                <a:sym typeface="Arial"/>
              </a:rPr>
              <a:t>I</a:t>
            </a:r>
            <a:r>
              <a:rPr b="0" i="0" lang="en-US">
                <a:solidFill>
                  <a:srgbClr val="242424"/>
                </a:solidFill>
                <a:latin typeface="Arial"/>
                <a:ea typeface="Arial"/>
                <a:cs typeface="Arial"/>
                <a:sym typeface="Arial"/>
              </a:rPr>
              <a:t>t requires synaptic symmetry in the forward and backward paths. This is known as the </a:t>
            </a:r>
            <a:r>
              <a:rPr lang="en-US">
                <a:solidFill>
                  <a:srgbClr val="242424"/>
                </a:solidFill>
                <a:latin typeface="Arial"/>
                <a:ea typeface="Arial"/>
                <a:cs typeface="Arial"/>
                <a:sym typeface="Arial"/>
              </a:rPr>
              <a:t>we</a:t>
            </a:r>
            <a:r>
              <a:rPr b="0" i="0" lang="en-US">
                <a:solidFill>
                  <a:srgbClr val="242424"/>
                </a:solidFill>
                <a:latin typeface="Arial"/>
                <a:ea typeface="Arial"/>
                <a:cs typeface="Arial"/>
                <a:sym typeface="Arial"/>
              </a:rPr>
              <a:t>ight transport problem.</a:t>
            </a:r>
            <a:endParaRPr/>
          </a:p>
          <a:p>
            <a:pPr indent="-152400" lvl="0" marL="228600" rtl="0" algn="l">
              <a:lnSpc>
                <a:spcPct val="90000"/>
              </a:lnSpc>
              <a:spcBef>
                <a:spcPts val="1000"/>
              </a:spcBef>
              <a:spcAft>
                <a:spcPts val="0"/>
              </a:spcAft>
              <a:buClr>
                <a:schemeClr val="dk1"/>
              </a:buClr>
              <a:buSzPts val="1200"/>
              <a:buNone/>
            </a:pPr>
            <a:r>
              <a:t/>
            </a:r>
            <a:endParaRPr sz="1200">
              <a:solidFill>
                <a:srgbClr val="242424"/>
              </a:solidFill>
              <a:latin typeface="Arial"/>
              <a:ea typeface="Arial"/>
              <a:cs typeface="Arial"/>
              <a:sym typeface="Arial"/>
            </a:endParaRPr>
          </a:p>
          <a:p>
            <a:pPr indent="-228600" lvl="0" marL="228600" rtl="0" algn="l">
              <a:lnSpc>
                <a:spcPct val="90000"/>
              </a:lnSpc>
              <a:spcBef>
                <a:spcPts val="1000"/>
              </a:spcBef>
              <a:spcAft>
                <a:spcPts val="0"/>
              </a:spcAft>
              <a:buClr>
                <a:srgbClr val="242424"/>
              </a:buClr>
              <a:buSzPts val="2800"/>
              <a:buChar char="•"/>
            </a:pPr>
            <a:r>
              <a:rPr lang="en-US">
                <a:solidFill>
                  <a:srgbClr val="242424"/>
                </a:solidFill>
                <a:latin typeface="Arial"/>
                <a:ea typeface="Arial"/>
                <a:cs typeface="Arial"/>
                <a:sym typeface="Arial"/>
              </a:rPr>
              <a:t>To overcome this problem, I need </a:t>
            </a:r>
            <a:r>
              <a:rPr b="0" i="0" lang="en-US">
                <a:solidFill>
                  <a:srgbClr val="242424"/>
                </a:solidFill>
                <a:latin typeface="Arial"/>
                <a:ea typeface="Arial"/>
                <a:cs typeface="Arial"/>
                <a:sym typeface="Arial"/>
              </a:rPr>
              <a:t>biologically plausible algorithms that is feedback alignment algorithms. </a:t>
            </a:r>
            <a:endParaRPr>
              <a:solidFill>
                <a:srgbClr val="242424"/>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838200" y="235918"/>
            <a:ext cx="10515600" cy="8772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Problems with Backpropagation</a:t>
            </a:r>
            <a:endParaRPr/>
          </a:p>
        </p:txBody>
      </p:sp>
      <p:sp>
        <p:nvSpPr>
          <p:cNvPr id="414" name="Google Shape;414;p41"/>
          <p:cNvSpPr txBox="1"/>
          <p:nvPr>
            <p:ph idx="1" type="body"/>
          </p:nvPr>
        </p:nvSpPr>
        <p:spPr>
          <a:xfrm>
            <a:off x="838200" y="1401417"/>
            <a:ext cx="10515600" cy="47755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t>There are two major problems with the backpropagation algorithm:</a:t>
            </a:r>
            <a:endParaRPr/>
          </a:p>
          <a:p>
            <a:pPr indent="0" lvl="0" marL="0" rtl="0" algn="l">
              <a:lnSpc>
                <a:spcPct val="90000"/>
              </a:lnSpc>
              <a:spcBef>
                <a:spcPts val="1000"/>
              </a:spcBef>
              <a:spcAft>
                <a:spcPts val="0"/>
              </a:spcAft>
              <a:buClr>
                <a:schemeClr val="dk1"/>
              </a:buClr>
              <a:buSzPts val="1600"/>
              <a:buNone/>
            </a:pPr>
            <a:r>
              <a:t/>
            </a:r>
            <a:endParaRPr sz="1600"/>
          </a:p>
          <a:p>
            <a:pPr indent="-457200" lvl="0" marL="457200" rtl="0" algn="l">
              <a:lnSpc>
                <a:spcPct val="90000"/>
              </a:lnSpc>
              <a:spcBef>
                <a:spcPts val="1000"/>
              </a:spcBef>
              <a:spcAft>
                <a:spcPts val="0"/>
              </a:spcAft>
              <a:buClr>
                <a:srgbClr val="242424"/>
              </a:buClr>
              <a:buSzPts val="2400"/>
              <a:buFont typeface="Calibri"/>
              <a:buAutoNum type="arabicPeriod"/>
            </a:pPr>
            <a:r>
              <a:rPr b="1" i="0" lang="en-US" sz="2400">
                <a:solidFill>
                  <a:srgbClr val="242424"/>
                </a:solidFill>
                <a:latin typeface="Arial"/>
                <a:ea typeface="Arial"/>
                <a:cs typeface="Arial"/>
                <a:sym typeface="Arial"/>
              </a:rPr>
              <a:t>Backpropagation is a sequential process: </a:t>
            </a:r>
            <a:r>
              <a:rPr i="0" lang="en-US" sz="2400">
                <a:solidFill>
                  <a:srgbClr val="242424"/>
                </a:solidFill>
                <a:latin typeface="Arial"/>
                <a:ea typeface="Arial"/>
                <a:cs typeface="Arial"/>
                <a:sym typeface="Arial"/>
              </a:rPr>
              <a:t>It is necessary</a:t>
            </a:r>
            <a:r>
              <a:rPr b="0" i="0" lang="en-US" sz="2400">
                <a:solidFill>
                  <a:srgbClr val="242424"/>
                </a:solidFill>
                <a:latin typeface="Arial"/>
                <a:ea typeface="Arial"/>
                <a:cs typeface="Arial"/>
                <a:sym typeface="Arial"/>
              </a:rPr>
              <a:t> to compute the gradient of the last layer before computing the gradient for the current layer(recursive process). For </a:t>
            </a:r>
            <a:r>
              <a:rPr lang="en-US" sz="2400">
                <a:solidFill>
                  <a:srgbClr val="242424"/>
                </a:solidFill>
                <a:latin typeface="Arial"/>
                <a:ea typeface="Arial"/>
                <a:cs typeface="Arial"/>
                <a:sym typeface="Arial"/>
              </a:rPr>
              <a:t>neural </a:t>
            </a:r>
            <a:r>
              <a:rPr b="0" i="0" lang="en-US" sz="2400">
                <a:solidFill>
                  <a:srgbClr val="242424"/>
                </a:solidFill>
                <a:latin typeface="Arial"/>
                <a:ea typeface="Arial"/>
                <a:cs typeface="Arial"/>
                <a:sym typeface="Arial"/>
              </a:rPr>
              <a:t>networks, which have a high number of layers it becomes a very time-consuming process to train Neural Network.</a:t>
            </a:r>
            <a:endParaRPr/>
          </a:p>
          <a:p>
            <a:pPr indent="-304800" lvl="0" marL="457200" rtl="0" algn="l">
              <a:lnSpc>
                <a:spcPct val="90000"/>
              </a:lnSpc>
              <a:spcBef>
                <a:spcPts val="1000"/>
              </a:spcBef>
              <a:spcAft>
                <a:spcPts val="0"/>
              </a:spcAft>
              <a:buClr>
                <a:schemeClr val="dk1"/>
              </a:buClr>
              <a:buSzPts val="2400"/>
              <a:buFont typeface="Calibri"/>
              <a:buNone/>
            </a:pPr>
            <a:r>
              <a:t/>
            </a:r>
            <a:endParaRPr sz="2400">
              <a:solidFill>
                <a:srgbClr val="242424"/>
              </a:solidFill>
              <a:latin typeface="Arial"/>
              <a:ea typeface="Arial"/>
              <a:cs typeface="Arial"/>
              <a:sym typeface="Arial"/>
            </a:endParaRPr>
          </a:p>
          <a:p>
            <a:pPr indent="-457200" lvl="0" marL="457200" rtl="0" algn="l">
              <a:lnSpc>
                <a:spcPct val="90000"/>
              </a:lnSpc>
              <a:spcBef>
                <a:spcPts val="1000"/>
              </a:spcBef>
              <a:spcAft>
                <a:spcPts val="0"/>
              </a:spcAft>
              <a:buClr>
                <a:srgbClr val="242424"/>
              </a:buClr>
              <a:buSzPts val="2400"/>
              <a:buFont typeface="Calibri"/>
              <a:buAutoNum type="arabicPeriod"/>
            </a:pPr>
            <a:r>
              <a:rPr b="1" i="0" lang="en-US" sz="2400">
                <a:solidFill>
                  <a:srgbClr val="242424"/>
                </a:solidFill>
                <a:latin typeface="Arial"/>
                <a:ea typeface="Arial"/>
                <a:cs typeface="Arial"/>
                <a:sym typeface="Arial"/>
              </a:rPr>
              <a:t>The gradient computation: </a:t>
            </a:r>
            <a:r>
              <a:rPr i="0" lang="en-US" sz="2400">
                <a:solidFill>
                  <a:srgbClr val="242424"/>
                </a:solidFill>
                <a:latin typeface="Arial"/>
                <a:ea typeface="Arial"/>
                <a:cs typeface="Arial"/>
                <a:sym typeface="Arial"/>
              </a:rPr>
              <a:t>While computing the gradient, </a:t>
            </a:r>
            <a:r>
              <a:rPr lang="en-US" sz="2400">
                <a:solidFill>
                  <a:srgbClr val="242424"/>
                </a:solidFill>
                <a:latin typeface="Arial"/>
                <a:ea typeface="Arial"/>
                <a:cs typeface="Arial"/>
                <a:sym typeface="Arial"/>
              </a:rPr>
              <a:t>I</a:t>
            </a:r>
            <a:r>
              <a:rPr i="0" lang="en-US" sz="2400">
                <a:solidFill>
                  <a:srgbClr val="242424"/>
                </a:solidFill>
                <a:latin typeface="Arial"/>
                <a:ea typeface="Arial"/>
                <a:cs typeface="Arial"/>
                <a:sym typeface="Arial"/>
              </a:rPr>
              <a:t> need to calculate the transpose of the </a:t>
            </a:r>
            <a:r>
              <a:rPr lang="en-US" sz="2400">
                <a:solidFill>
                  <a:srgbClr val="242424"/>
                </a:solidFill>
                <a:latin typeface="Arial"/>
                <a:ea typeface="Arial"/>
                <a:cs typeface="Arial"/>
                <a:sym typeface="Arial"/>
              </a:rPr>
              <a:t>I</a:t>
            </a:r>
            <a:r>
              <a:rPr i="0" lang="en-US" sz="2400">
                <a:solidFill>
                  <a:srgbClr val="242424"/>
                </a:solidFill>
                <a:latin typeface="Arial"/>
                <a:ea typeface="Arial"/>
                <a:cs typeface="Arial"/>
                <a:sym typeface="Arial"/>
              </a:rPr>
              <a:t>ight matrix that causes a time complexity of O(m*n), where m and n are the dimensions of the </a:t>
            </a:r>
            <a:r>
              <a:rPr lang="en-US" sz="2400">
                <a:solidFill>
                  <a:srgbClr val="242424"/>
                </a:solidFill>
                <a:latin typeface="Arial"/>
                <a:ea typeface="Arial"/>
                <a:cs typeface="Arial"/>
                <a:sym typeface="Arial"/>
              </a:rPr>
              <a:t>I</a:t>
            </a:r>
            <a:r>
              <a:rPr i="0" lang="en-US" sz="2400">
                <a:solidFill>
                  <a:srgbClr val="242424"/>
                </a:solidFill>
                <a:latin typeface="Arial"/>
                <a:ea typeface="Arial"/>
                <a:cs typeface="Arial"/>
                <a:sym typeface="Arial"/>
              </a:rPr>
              <a:t>ight matrix.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838200" y="805070"/>
            <a:ext cx="10515600" cy="53718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t>Artificial Neural Networks (ANNs) are computing systems inspired by the human brain. They consist of interconnected nodes organized in layers. Information flows through these layers, with each node processing data and passing it to the next layer. ANNs learn by adjusting connections bet</a:t>
            </a:r>
            <a:r>
              <a:rPr lang="en-US"/>
              <a:t>we</a:t>
            </a:r>
            <a:r>
              <a:rPr b="0" i="0" lang="en-US"/>
              <a:t>en nodes to minimize errors, a process often driven by optimization algorithms like gradient descent. They're po</a:t>
            </a:r>
            <a:r>
              <a:rPr lang="en-US"/>
              <a:t>we</a:t>
            </a:r>
            <a:r>
              <a:rPr b="0" i="0" lang="en-US"/>
              <a:t>rful tools in machine learning, used in diverse fields for tasks like image recognition, language processing, and more. </a:t>
            </a:r>
            <a:endParaRPr/>
          </a:p>
          <a:p>
            <a:pPr indent="-228600" lvl="0" marL="228600" rtl="0" algn="l">
              <a:lnSpc>
                <a:spcPct val="90000"/>
              </a:lnSpc>
              <a:spcBef>
                <a:spcPts val="1000"/>
              </a:spcBef>
              <a:spcAft>
                <a:spcPts val="0"/>
              </a:spcAft>
              <a:buClr>
                <a:schemeClr val="dk1"/>
              </a:buClr>
              <a:buSzPts val="2800"/>
              <a:buChar char="•"/>
            </a:pPr>
            <a:r>
              <a:rPr b="0" i="0" lang="en-US"/>
              <a:t>In neural networks, a neuron is a fundamental computational unit that receives input, processes it, and produces an output. Inspired by the biological neurons in the human brain, an artificial neuron, also known as a node or a perceptron, performs simple computations on incoming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838200" y="27564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and DFA</a:t>
            </a:r>
            <a:endParaRPr/>
          </a:p>
        </p:txBody>
      </p:sp>
      <p:pic>
        <p:nvPicPr>
          <p:cNvPr id="420" name="Google Shape;420;p42"/>
          <p:cNvPicPr preferRelativeResize="0"/>
          <p:nvPr>
            <p:ph idx="1" type="body"/>
          </p:nvPr>
        </p:nvPicPr>
        <p:blipFill rotWithShape="1">
          <a:blip r:embed="rId3">
            <a:alphaModFix/>
          </a:blip>
          <a:srcRect b="0" l="0" r="0" t="0"/>
          <a:stretch/>
        </p:blipFill>
        <p:spPr>
          <a:xfrm>
            <a:off x="346643" y="2302737"/>
            <a:ext cx="6492803" cy="3703641"/>
          </a:xfrm>
          <a:prstGeom prst="rect">
            <a:avLst/>
          </a:prstGeom>
          <a:noFill/>
          <a:ln>
            <a:noFill/>
          </a:ln>
        </p:spPr>
      </p:pic>
      <p:sp>
        <p:nvSpPr>
          <p:cNvPr id="421" name="Google Shape;421;p42"/>
          <p:cNvSpPr txBox="1"/>
          <p:nvPr/>
        </p:nvSpPr>
        <p:spPr>
          <a:xfrm>
            <a:off x="346643" y="1767307"/>
            <a:ext cx="4621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 following ANN with three Neural Networks: </a:t>
            </a:r>
            <a:endParaRPr sz="1800">
              <a:solidFill>
                <a:schemeClr val="dk1"/>
              </a:solidFill>
              <a:latin typeface="Calibri"/>
              <a:ea typeface="Calibri"/>
              <a:cs typeface="Calibri"/>
              <a:sym typeface="Calibri"/>
            </a:endParaRPr>
          </a:p>
        </p:txBody>
      </p:sp>
      <p:sp>
        <p:nvSpPr>
          <p:cNvPr id="422" name="Google Shape;422;p42"/>
          <p:cNvSpPr txBox="1"/>
          <p:nvPr/>
        </p:nvSpPr>
        <p:spPr>
          <a:xfrm>
            <a:off x="6958716" y="2394525"/>
            <a:ext cx="18473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Forward Pass:</a:t>
            </a:r>
            <a:endParaRPr b="1" sz="2000">
              <a:solidFill>
                <a:schemeClr val="dk1"/>
              </a:solidFill>
              <a:latin typeface="Calibri"/>
              <a:ea typeface="Calibri"/>
              <a:cs typeface="Calibri"/>
              <a:sym typeface="Calibri"/>
            </a:endParaRPr>
          </a:p>
        </p:txBody>
      </p:sp>
      <p:sp>
        <p:nvSpPr>
          <p:cNvPr id="423" name="Google Shape;423;p42"/>
          <p:cNvSpPr txBox="1"/>
          <p:nvPr/>
        </p:nvSpPr>
        <p:spPr>
          <a:xfrm>
            <a:off x="7103992" y="3122319"/>
            <a:ext cx="5406887" cy="2064476"/>
          </a:xfrm>
          <a:prstGeom prst="rect">
            <a:avLst/>
          </a:prstGeom>
          <a:blipFill rotWithShape="1">
            <a:blip r:embed="rId4">
              <a:alphaModFix/>
            </a:blip>
            <a:stretch>
              <a:fillRect b="-2653" l="-90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838200" y="27564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Backpropagation and DFA</a:t>
            </a:r>
            <a:endParaRPr/>
          </a:p>
        </p:txBody>
      </p:sp>
      <p:pic>
        <p:nvPicPr>
          <p:cNvPr id="429" name="Google Shape;429;p43"/>
          <p:cNvPicPr preferRelativeResize="0"/>
          <p:nvPr>
            <p:ph idx="1" type="body"/>
          </p:nvPr>
        </p:nvPicPr>
        <p:blipFill rotWithShape="1">
          <a:blip r:embed="rId3">
            <a:alphaModFix/>
          </a:blip>
          <a:srcRect b="0" l="0" r="0" t="0"/>
          <a:stretch/>
        </p:blipFill>
        <p:spPr>
          <a:xfrm>
            <a:off x="0" y="2780091"/>
            <a:ext cx="5494115" cy="3133967"/>
          </a:xfrm>
          <a:prstGeom prst="rect">
            <a:avLst/>
          </a:prstGeom>
          <a:noFill/>
          <a:ln>
            <a:noFill/>
          </a:ln>
        </p:spPr>
      </p:pic>
      <p:sp>
        <p:nvSpPr>
          <p:cNvPr id="430" name="Google Shape;430;p43"/>
          <p:cNvSpPr txBox="1"/>
          <p:nvPr/>
        </p:nvSpPr>
        <p:spPr>
          <a:xfrm>
            <a:off x="346643" y="1767307"/>
            <a:ext cx="4621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 following ANN with three Neural Networks: </a:t>
            </a:r>
            <a:endParaRPr sz="1800">
              <a:solidFill>
                <a:schemeClr val="dk1"/>
              </a:solidFill>
              <a:latin typeface="Calibri"/>
              <a:ea typeface="Calibri"/>
              <a:cs typeface="Calibri"/>
              <a:sym typeface="Calibri"/>
            </a:endParaRPr>
          </a:p>
        </p:txBody>
      </p:sp>
      <p:sp>
        <p:nvSpPr>
          <p:cNvPr id="431" name="Google Shape;431;p43"/>
          <p:cNvSpPr txBox="1"/>
          <p:nvPr/>
        </p:nvSpPr>
        <p:spPr>
          <a:xfrm>
            <a:off x="5494115" y="2044606"/>
            <a:ext cx="22747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Backpropagation:</a:t>
            </a:r>
            <a:endParaRPr b="1" sz="2000">
              <a:solidFill>
                <a:schemeClr val="dk1"/>
              </a:solidFill>
              <a:latin typeface="Calibri"/>
              <a:ea typeface="Calibri"/>
              <a:cs typeface="Calibri"/>
              <a:sym typeface="Calibri"/>
            </a:endParaRPr>
          </a:p>
        </p:txBody>
      </p:sp>
      <p:sp>
        <p:nvSpPr>
          <p:cNvPr id="432" name="Google Shape;432;p43"/>
          <p:cNvSpPr txBox="1"/>
          <p:nvPr/>
        </p:nvSpPr>
        <p:spPr>
          <a:xfrm>
            <a:off x="5494115" y="2678472"/>
            <a:ext cx="6901206" cy="2101153"/>
          </a:xfrm>
          <a:prstGeom prst="rect">
            <a:avLst/>
          </a:prstGeom>
          <a:blipFill rotWithShape="1">
            <a:blip r:embed="rId4">
              <a:alphaModFix/>
            </a:blip>
            <a:stretch>
              <a:fillRect b="0" l="-176"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33" name="Google Shape;433;p43"/>
          <p:cNvSpPr/>
          <p:nvPr/>
        </p:nvSpPr>
        <p:spPr>
          <a:xfrm>
            <a:off x="7833205" y="4051139"/>
            <a:ext cx="1047158" cy="87813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4" name="Google Shape;434;p43"/>
          <p:cNvCxnSpPr>
            <a:stCxn id="433" idx="4"/>
          </p:cNvCxnSpPr>
          <p:nvPr/>
        </p:nvCxnSpPr>
        <p:spPr>
          <a:xfrm>
            <a:off x="8356784" y="4929269"/>
            <a:ext cx="652200" cy="205200"/>
          </a:xfrm>
          <a:prstGeom prst="straightConnector1">
            <a:avLst/>
          </a:prstGeom>
          <a:noFill/>
          <a:ln cap="flat" cmpd="sng" w="38100">
            <a:solidFill>
              <a:schemeClr val="accent1"/>
            </a:solidFill>
            <a:prstDash val="solid"/>
            <a:miter lim="800000"/>
            <a:headEnd len="sm" w="sm" type="none"/>
            <a:tailEnd len="med" w="med" type="triangle"/>
          </a:ln>
        </p:spPr>
      </p:cxnSp>
      <p:sp>
        <p:nvSpPr>
          <p:cNvPr id="435" name="Google Shape;435;p43"/>
          <p:cNvSpPr txBox="1"/>
          <p:nvPr/>
        </p:nvSpPr>
        <p:spPr>
          <a:xfrm>
            <a:off x="9072600" y="4779625"/>
            <a:ext cx="21468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Quantities depend upon the next layer.</a:t>
            </a:r>
            <a:endParaRPr sz="1800">
              <a:solidFill>
                <a:schemeClr val="dk1"/>
              </a:solidFill>
              <a:latin typeface="Calibri"/>
              <a:ea typeface="Calibri"/>
              <a:cs typeface="Calibri"/>
              <a:sym typeface="Calibri"/>
            </a:endParaRPr>
          </a:p>
        </p:txBody>
      </p:sp>
      <p:sp>
        <p:nvSpPr>
          <p:cNvPr id="436" name="Google Shape;436;p43"/>
          <p:cNvSpPr txBox="1"/>
          <p:nvPr/>
        </p:nvSpPr>
        <p:spPr>
          <a:xfrm>
            <a:off x="5494115" y="5760586"/>
            <a:ext cx="5188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DFA algorithm replaced it with different quantities.</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838200" y="27564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Direct Feedback Alignment</a:t>
            </a:r>
            <a:endParaRPr/>
          </a:p>
        </p:txBody>
      </p:sp>
      <p:sp>
        <p:nvSpPr>
          <p:cNvPr id="442" name="Google Shape;442;p44"/>
          <p:cNvSpPr txBox="1"/>
          <p:nvPr/>
        </p:nvSpPr>
        <p:spPr>
          <a:xfrm>
            <a:off x="5290794" y="1722512"/>
            <a:ext cx="6901206" cy="66434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443" name="Google Shape;443;p44"/>
          <p:cNvCxnSpPr>
            <a:stCxn id="442" idx="2"/>
            <a:endCxn id="444" idx="0"/>
          </p:cNvCxnSpPr>
          <p:nvPr/>
        </p:nvCxnSpPr>
        <p:spPr>
          <a:xfrm>
            <a:off x="8741397" y="2386861"/>
            <a:ext cx="0" cy="1118700"/>
          </a:xfrm>
          <a:prstGeom prst="straightConnector1">
            <a:avLst/>
          </a:prstGeom>
          <a:noFill/>
          <a:ln cap="flat" cmpd="sng" w="38100">
            <a:solidFill>
              <a:schemeClr val="accent1"/>
            </a:solidFill>
            <a:prstDash val="solid"/>
            <a:miter lim="800000"/>
            <a:headEnd len="sm" w="sm" type="none"/>
            <a:tailEnd len="med" w="med" type="triangle"/>
          </a:ln>
        </p:spPr>
      </p:cxnSp>
      <p:sp>
        <p:nvSpPr>
          <p:cNvPr id="444" name="Google Shape;444;p44"/>
          <p:cNvSpPr txBox="1"/>
          <p:nvPr/>
        </p:nvSpPr>
        <p:spPr>
          <a:xfrm>
            <a:off x="5290794" y="3505485"/>
            <a:ext cx="6901206" cy="66434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5" name="Google Shape;445;p44"/>
          <p:cNvSpPr txBox="1"/>
          <p:nvPr/>
        </p:nvSpPr>
        <p:spPr>
          <a:xfrm>
            <a:off x="8888897" y="2508164"/>
            <a:ext cx="2464903" cy="386068"/>
          </a:xfrm>
          <a:prstGeom prst="rect">
            <a:avLst/>
          </a:prstGeom>
          <a:blipFill rotWithShape="1">
            <a:blip r:embed="rId5">
              <a:alphaModFix/>
            </a:blip>
            <a:stretch>
              <a:fillRect b="-23436" l="-1974" r="0" t="-312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6" name="Google Shape;446;p44"/>
          <p:cNvSpPr txBox="1"/>
          <p:nvPr/>
        </p:nvSpPr>
        <p:spPr>
          <a:xfrm>
            <a:off x="9363160" y="2831842"/>
            <a:ext cx="2464903" cy="369332"/>
          </a:xfrm>
          <a:prstGeom prst="rect">
            <a:avLst/>
          </a:prstGeom>
          <a:blipFill rotWithShape="1">
            <a:blip r:embed="rId6">
              <a:alphaModFix/>
            </a:blip>
            <a:stretch>
              <a:fillRect b="-26666" l="-2227" r="0"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7" name="Google Shape;447;p44"/>
          <p:cNvSpPr txBox="1"/>
          <p:nvPr/>
        </p:nvSpPr>
        <p:spPr>
          <a:xfrm>
            <a:off x="7737544" y="4350671"/>
            <a:ext cx="39011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Updates in layer results in BP to DFA </a:t>
            </a:r>
            <a:endParaRPr sz="1400">
              <a:solidFill>
                <a:schemeClr val="dk1"/>
              </a:solidFill>
              <a:latin typeface="Calibri"/>
              <a:ea typeface="Calibri"/>
              <a:cs typeface="Calibri"/>
              <a:sym typeface="Calibri"/>
            </a:endParaRPr>
          </a:p>
        </p:txBody>
      </p:sp>
      <p:sp>
        <p:nvSpPr>
          <p:cNvPr id="448" name="Google Shape;448;p44"/>
          <p:cNvSpPr txBox="1"/>
          <p:nvPr/>
        </p:nvSpPr>
        <p:spPr>
          <a:xfrm>
            <a:off x="6667136" y="5095424"/>
            <a:ext cx="5392048" cy="1104405"/>
          </a:xfrm>
          <a:prstGeom prst="rect">
            <a:avLst/>
          </a:prstGeom>
          <a:blipFill rotWithShape="1">
            <a:blip r:embed="rId7">
              <a:alphaModFix/>
            </a:blip>
            <a:stretch>
              <a:fillRect b="0" l="-1017" r="0" t="-331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9" name="Google Shape;449;p44"/>
          <p:cNvSpPr txBox="1"/>
          <p:nvPr/>
        </p:nvSpPr>
        <p:spPr>
          <a:xfrm>
            <a:off x="547448" y="1796126"/>
            <a:ext cx="5581800" cy="4371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Replace the gradient of the loss w.r.t. to the next layer's activation to the error of all layers.</a:t>
            </a:r>
            <a:endParaRPr/>
          </a:p>
          <a:p>
            <a:pPr indent="-146050" lvl="0" marL="285750" marR="0" rtl="0" algn="l">
              <a:spcBef>
                <a:spcPts val="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Replace the weight transposition of the next layer with the random matrix of the appropriate size.</a:t>
            </a:r>
            <a:endParaRPr/>
          </a:p>
          <a:p>
            <a:pPr indent="-146050" lvl="0" marL="285750" marR="0" rtl="0" algn="l">
              <a:spcBef>
                <a:spcPts val="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This formation of the gradients allows us to train neural networks in parallel computation.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Results</a:t>
            </a:r>
            <a:endParaRPr/>
          </a:p>
        </p:txBody>
      </p:sp>
      <p:graphicFrame>
        <p:nvGraphicFramePr>
          <p:cNvPr id="455" name="Google Shape;455;p45"/>
          <p:cNvGraphicFramePr/>
          <p:nvPr/>
        </p:nvGraphicFramePr>
        <p:xfrm>
          <a:off x="2032000" y="3663895"/>
          <a:ext cx="3000000" cy="3000000"/>
        </p:xfrm>
        <a:graphic>
          <a:graphicData uri="http://schemas.openxmlformats.org/drawingml/2006/table">
            <a:tbl>
              <a:tblPr bandRow="1" firstRow="1">
                <a:noFill/>
                <a:tableStyleId>{0269A275-0706-4A3E-A96F-6CC54490B2EB}</a:tableStyleId>
              </a:tblPr>
              <a:tblGrid>
                <a:gridCol w="2709325"/>
                <a:gridCol w="2709325"/>
                <a:gridCol w="2709325"/>
              </a:tblGrid>
              <a:tr h="370850">
                <a:tc>
                  <a:txBody>
                    <a:bodyPr/>
                    <a:lstStyle/>
                    <a:p>
                      <a:pPr indent="0" lvl="0" marL="0" marR="0" rtl="0" algn="ctr">
                        <a:spcBef>
                          <a:spcPts val="0"/>
                        </a:spcBef>
                        <a:spcAft>
                          <a:spcPts val="0"/>
                        </a:spcAft>
                        <a:buNone/>
                      </a:pPr>
                      <a:r>
                        <a:rPr lang="en-US" sz="1800"/>
                        <a:t>ANN Model</a:t>
                      </a:r>
                      <a:endParaRPr sz="1800"/>
                    </a:p>
                  </a:txBody>
                  <a:tcPr marT="45725" marB="45725" marR="91450" marL="91450" anchor="ctr"/>
                </a:tc>
                <a:tc>
                  <a:txBody>
                    <a:bodyPr/>
                    <a:lstStyle/>
                    <a:p>
                      <a:pPr indent="0" lvl="0" marL="0" marR="0" rtl="0" algn="ctr">
                        <a:spcBef>
                          <a:spcPts val="0"/>
                        </a:spcBef>
                        <a:spcAft>
                          <a:spcPts val="0"/>
                        </a:spcAft>
                        <a:buNone/>
                      </a:pPr>
                      <a:r>
                        <a:rPr lang="en-US" sz="1800"/>
                        <a:t>BP</a:t>
                      </a:r>
                      <a:endParaRPr sz="1800"/>
                    </a:p>
                  </a:txBody>
                  <a:tcPr marT="45725" marB="45725" marR="91450" marL="91450" anchor="ctr"/>
                </a:tc>
                <a:tc>
                  <a:txBody>
                    <a:bodyPr/>
                    <a:lstStyle/>
                    <a:p>
                      <a:pPr indent="0" lvl="0" marL="0" marR="0" rtl="0" algn="ctr">
                        <a:spcBef>
                          <a:spcPts val="0"/>
                        </a:spcBef>
                        <a:spcAft>
                          <a:spcPts val="0"/>
                        </a:spcAft>
                        <a:buNone/>
                      </a:pPr>
                      <a:r>
                        <a:rPr lang="en-US" sz="1800"/>
                        <a:t>DFA</a:t>
                      </a:r>
                      <a:endParaRPr sz="1800"/>
                    </a:p>
                  </a:txBody>
                  <a:tcPr marT="45725" marB="45725" marR="91450" marL="91450" anchor="ctr"/>
                </a:tc>
              </a:tr>
              <a:tr h="370850">
                <a:tc>
                  <a:txBody>
                    <a:bodyPr/>
                    <a:lstStyle/>
                    <a:p>
                      <a:pPr indent="0" lvl="0" marL="0" marR="0" rtl="0" algn="ctr">
                        <a:spcBef>
                          <a:spcPts val="0"/>
                        </a:spcBef>
                        <a:spcAft>
                          <a:spcPts val="0"/>
                        </a:spcAft>
                        <a:buNone/>
                      </a:pPr>
                      <a:r>
                        <a:rPr lang="en-US" sz="1800"/>
                        <a:t>1 x 400 tanh</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 5.67%</a:t>
                      </a:r>
                      <a:endParaRPr/>
                    </a:p>
                    <a:p>
                      <a:pPr indent="0" lvl="0" marL="0" marR="0" rtl="0" algn="ctr">
                        <a:spcBef>
                          <a:spcPts val="0"/>
                        </a:spcBef>
                        <a:spcAft>
                          <a:spcPts val="0"/>
                        </a:spcAft>
                        <a:buNone/>
                      </a:pPr>
                      <a:r>
                        <a:rPr lang="en-US" sz="1800"/>
                        <a:t>Test Error : 8.12%</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6.09%</a:t>
                      </a:r>
                      <a:endParaRPr/>
                    </a:p>
                    <a:p>
                      <a:pPr indent="0" lvl="0" marL="0" marR="0" rtl="0" algn="ctr">
                        <a:spcBef>
                          <a:spcPts val="0"/>
                        </a:spcBef>
                        <a:spcAft>
                          <a:spcPts val="0"/>
                        </a:spcAft>
                        <a:buNone/>
                      </a:pPr>
                      <a:r>
                        <a:rPr lang="en-US" sz="1800"/>
                        <a:t>Test Error: 7.76%</a:t>
                      </a:r>
                      <a:endParaRPr sz="1800"/>
                    </a:p>
                  </a:txBody>
                  <a:tcPr marT="45725" marB="45725" marR="91450" marL="91450" anchor="ctr"/>
                </a:tc>
              </a:tr>
              <a:tr h="370850">
                <a:tc>
                  <a:txBody>
                    <a:bodyPr/>
                    <a:lstStyle/>
                    <a:p>
                      <a:pPr indent="0" lvl="0" marL="0" marR="0" rtl="0" algn="ctr">
                        <a:spcBef>
                          <a:spcPts val="0"/>
                        </a:spcBef>
                        <a:spcAft>
                          <a:spcPts val="0"/>
                        </a:spcAft>
                        <a:buNone/>
                      </a:pPr>
                      <a:r>
                        <a:rPr lang="en-US" sz="1800"/>
                        <a:t>1X800 tanh</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2.66%</a:t>
                      </a:r>
                      <a:endParaRPr/>
                    </a:p>
                    <a:p>
                      <a:pPr indent="0" lvl="0" marL="0" marR="0" rtl="0" algn="ctr">
                        <a:spcBef>
                          <a:spcPts val="0"/>
                        </a:spcBef>
                        <a:spcAft>
                          <a:spcPts val="0"/>
                        </a:spcAft>
                        <a:buNone/>
                      </a:pPr>
                      <a:r>
                        <a:rPr lang="en-US" sz="1800"/>
                        <a:t>Test Error: 7.93%</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 5.13%</a:t>
                      </a:r>
                      <a:endParaRPr/>
                    </a:p>
                    <a:p>
                      <a:pPr indent="0" lvl="0" marL="0" marR="0" rtl="0" algn="ctr">
                        <a:spcBef>
                          <a:spcPts val="0"/>
                        </a:spcBef>
                        <a:spcAft>
                          <a:spcPts val="0"/>
                        </a:spcAft>
                        <a:buNone/>
                      </a:pPr>
                      <a:r>
                        <a:rPr lang="en-US" sz="1800"/>
                        <a:t>Test Error : 7.35%</a:t>
                      </a:r>
                      <a:endParaRPr sz="1800"/>
                    </a:p>
                  </a:txBody>
                  <a:tcPr marT="45725" marB="45725" marR="91450" marL="91450" anchor="ctr"/>
                </a:tc>
              </a:tr>
              <a:tr h="370850">
                <a:tc>
                  <a:txBody>
                    <a:bodyPr/>
                    <a:lstStyle/>
                    <a:p>
                      <a:pPr indent="0" lvl="0" marL="0" marR="0" rtl="0" algn="ctr">
                        <a:spcBef>
                          <a:spcPts val="0"/>
                        </a:spcBef>
                        <a:spcAft>
                          <a:spcPts val="0"/>
                        </a:spcAft>
                        <a:buNone/>
                      </a:pPr>
                      <a:r>
                        <a:rPr lang="en-US" sz="1800"/>
                        <a:t>2X400 tanh</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1.57%</a:t>
                      </a:r>
                      <a:endParaRPr/>
                    </a:p>
                    <a:p>
                      <a:pPr indent="0" lvl="0" marL="0" marR="0" rtl="0" algn="ctr">
                        <a:spcBef>
                          <a:spcPts val="0"/>
                        </a:spcBef>
                        <a:spcAft>
                          <a:spcPts val="0"/>
                        </a:spcAft>
                        <a:buNone/>
                      </a:pPr>
                      <a:r>
                        <a:rPr lang="en-US" sz="1800"/>
                        <a:t>Test Error: 14.79%</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5.49%</a:t>
                      </a:r>
                      <a:endParaRPr/>
                    </a:p>
                    <a:p>
                      <a:pPr indent="0" lvl="0" marL="0" marR="0" rtl="0" algn="ctr">
                        <a:spcBef>
                          <a:spcPts val="0"/>
                        </a:spcBef>
                        <a:spcAft>
                          <a:spcPts val="0"/>
                        </a:spcAft>
                        <a:buNone/>
                      </a:pPr>
                      <a:r>
                        <a:rPr lang="en-US" sz="1800"/>
                        <a:t>Test Error: 8.89%</a:t>
                      </a:r>
                      <a:endParaRPr sz="1800"/>
                    </a:p>
                  </a:txBody>
                  <a:tcPr marT="45725" marB="45725" marR="91450" marL="91450" anchor="ctr"/>
                </a:tc>
              </a:tr>
              <a:tr h="370850">
                <a:tc>
                  <a:txBody>
                    <a:bodyPr/>
                    <a:lstStyle/>
                    <a:p>
                      <a:pPr indent="0" lvl="0" marL="0" marR="0" rtl="0" algn="ctr">
                        <a:spcBef>
                          <a:spcPts val="0"/>
                        </a:spcBef>
                        <a:spcAft>
                          <a:spcPts val="0"/>
                        </a:spcAft>
                        <a:buNone/>
                      </a:pPr>
                      <a:r>
                        <a:rPr lang="en-US" sz="1800"/>
                        <a:t>2x800 tanh</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0.74%</a:t>
                      </a:r>
                      <a:endParaRPr/>
                    </a:p>
                    <a:p>
                      <a:pPr indent="0" lvl="0" marL="0" marR="0" rtl="0" algn="ctr">
                        <a:spcBef>
                          <a:spcPts val="0"/>
                        </a:spcBef>
                        <a:spcAft>
                          <a:spcPts val="0"/>
                        </a:spcAft>
                        <a:buNone/>
                      </a:pPr>
                      <a:r>
                        <a:rPr lang="en-US" sz="1800"/>
                        <a:t>Test Error: 15.40%</a:t>
                      </a:r>
                      <a:endParaRPr sz="1800"/>
                    </a:p>
                  </a:txBody>
                  <a:tcPr marT="45725" marB="45725" marR="91450" marL="91450" anchor="ctr"/>
                </a:tc>
                <a:tc>
                  <a:txBody>
                    <a:bodyPr/>
                    <a:lstStyle/>
                    <a:p>
                      <a:pPr indent="0" lvl="0" marL="0" marR="0" rtl="0" algn="ctr">
                        <a:spcBef>
                          <a:spcPts val="0"/>
                        </a:spcBef>
                        <a:spcAft>
                          <a:spcPts val="0"/>
                        </a:spcAft>
                        <a:buNone/>
                      </a:pPr>
                      <a:r>
                        <a:rPr lang="en-US" sz="1800"/>
                        <a:t>Training Error : 4.35%</a:t>
                      </a:r>
                      <a:endParaRPr/>
                    </a:p>
                    <a:p>
                      <a:pPr indent="0" lvl="0" marL="0" marR="0" rtl="0" algn="ctr">
                        <a:spcBef>
                          <a:spcPts val="0"/>
                        </a:spcBef>
                        <a:spcAft>
                          <a:spcPts val="0"/>
                        </a:spcAft>
                        <a:buNone/>
                      </a:pPr>
                      <a:r>
                        <a:rPr lang="en-US" sz="1800"/>
                        <a:t>Test Error : 8.00%</a:t>
                      </a:r>
                      <a:endParaRPr sz="1800"/>
                    </a:p>
                  </a:txBody>
                  <a:tcPr marT="45725" marB="45725" marR="91450" marL="91450" anchor="ctr"/>
                </a:tc>
              </a:tr>
            </a:tbl>
          </a:graphicData>
        </a:graphic>
      </p:graphicFrame>
      <p:sp>
        <p:nvSpPr>
          <p:cNvPr id="456" name="Google Shape;456;p45"/>
          <p:cNvSpPr txBox="1"/>
          <p:nvPr/>
        </p:nvSpPr>
        <p:spPr>
          <a:xfrm>
            <a:off x="1212573" y="1272987"/>
            <a:ext cx="102273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These are the results of the ANN model with different configurations over the MNIST dataset : </a:t>
            </a:r>
            <a:endParaRPr b="1" sz="2400">
              <a:solidFill>
                <a:schemeClr val="dk1"/>
              </a:solidFill>
              <a:latin typeface="Calibri"/>
              <a:ea typeface="Calibri"/>
              <a:cs typeface="Calibri"/>
              <a:sym typeface="Calibri"/>
            </a:endParaRPr>
          </a:p>
        </p:txBody>
      </p:sp>
      <p:sp>
        <p:nvSpPr>
          <p:cNvPr id="457" name="Google Shape;457;p45"/>
          <p:cNvSpPr txBox="1"/>
          <p:nvPr/>
        </p:nvSpPr>
        <p:spPr>
          <a:xfrm>
            <a:off x="1212573" y="2103984"/>
            <a:ext cx="8975036" cy="1477328"/>
          </a:xfrm>
          <a:prstGeom prst="rect">
            <a:avLst/>
          </a:prstGeom>
          <a:blipFill rotWithShape="1">
            <a:blip r:embed="rId3">
              <a:alphaModFix/>
            </a:blip>
            <a:stretch>
              <a:fillRect b="-5783" l="-610" r="0" t="-206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46"/>
          <p:cNvPicPr preferRelativeResize="0"/>
          <p:nvPr/>
        </p:nvPicPr>
        <p:blipFill rotWithShape="1">
          <a:blip r:embed="rId3">
            <a:alphaModFix/>
          </a:blip>
          <a:srcRect b="0" l="0" r="0" t="0"/>
          <a:stretch/>
        </p:blipFill>
        <p:spPr>
          <a:xfrm>
            <a:off x="2165154" y="3325290"/>
            <a:ext cx="3616192" cy="2901883"/>
          </a:xfrm>
          <a:prstGeom prst="rect">
            <a:avLst/>
          </a:prstGeom>
          <a:noFill/>
          <a:ln>
            <a:noFill/>
          </a:ln>
        </p:spPr>
      </p:pic>
      <p:pic>
        <p:nvPicPr>
          <p:cNvPr id="463" name="Google Shape;463;p46"/>
          <p:cNvPicPr preferRelativeResize="0"/>
          <p:nvPr/>
        </p:nvPicPr>
        <p:blipFill rotWithShape="1">
          <a:blip r:embed="rId4">
            <a:alphaModFix/>
          </a:blip>
          <a:srcRect b="0" l="0" r="0" t="0"/>
          <a:stretch/>
        </p:blipFill>
        <p:spPr>
          <a:xfrm>
            <a:off x="7275443" y="3285484"/>
            <a:ext cx="3737113" cy="2802835"/>
          </a:xfrm>
          <a:prstGeom prst="rect">
            <a:avLst/>
          </a:prstGeom>
          <a:noFill/>
          <a:ln>
            <a:noFill/>
          </a:ln>
        </p:spPr>
      </p:pic>
      <p:sp>
        <p:nvSpPr>
          <p:cNvPr id="464" name="Google Shape;464;p46"/>
          <p:cNvSpPr txBox="1"/>
          <p:nvPr/>
        </p:nvSpPr>
        <p:spPr>
          <a:xfrm>
            <a:off x="2837609" y="6262317"/>
            <a:ext cx="25543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 : ANN 1x800 tanh</a:t>
            </a:r>
            <a:endParaRPr sz="1800">
              <a:solidFill>
                <a:schemeClr val="dk1"/>
              </a:solidFill>
              <a:latin typeface="Calibri"/>
              <a:ea typeface="Calibri"/>
              <a:cs typeface="Calibri"/>
              <a:sym typeface="Calibri"/>
            </a:endParaRPr>
          </a:p>
        </p:txBody>
      </p:sp>
      <p:sp>
        <p:nvSpPr>
          <p:cNvPr id="465" name="Google Shape;465;p46"/>
          <p:cNvSpPr txBox="1"/>
          <p:nvPr/>
        </p:nvSpPr>
        <p:spPr>
          <a:xfrm>
            <a:off x="2837609" y="2916152"/>
            <a:ext cx="25543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 : ANN 1x400 tanh</a:t>
            </a:r>
            <a:endParaRPr sz="1800">
              <a:solidFill>
                <a:schemeClr val="dk1"/>
              </a:solidFill>
              <a:latin typeface="Calibri"/>
              <a:ea typeface="Calibri"/>
              <a:cs typeface="Calibri"/>
              <a:sym typeface="Calibri"/>
            </a:endParaRPr>
          </a:p>
        </p:txBody>
      </p:sp>
      <p:pic>
        <p:nvPicPr>
          <p:cNvPr id="466" name="Google Shape;466;p46"/>
          <p:cNvPicPr preferRelativeResize="0"/>
          <p:nvPr/>
        </p:nvPicPr>
        <p:blipFill rotWithShape="1">
          <a:blip r:embed="rId5">
            <a:alphaModFix/>
          </a:blip>
          <a:srcRect b="0" l="0" r="0" t="0"/>
          <a:stretch/>
        </p:blipFill>
        <p:spPr>
          <a:xfrm>
            <a:off x="2165154" y="52956"/>
            <a:ext cx="3567983" cy="2863196"/>
          </a:xfrm>
          <a:prstGeom prst="rect">
            <a:avLst/>
          </a:prstGeom>
          <a:noFill/>
          <a:ln>
            <a:noFill/>
          </a:ln>
        </p:spPr>
      </p:pic>
      <p:sp>
        <p:nvSpPr>
          <p:cNvPr id="467" name="Google Shape;467;p46"/>
          <p:cNvSpPr txBox="1"/>
          <p:nvPr/>
        </p:nvSpPr>
        <p:spPr>
          <a:xfrm>
            <a:off x="8077213" y="6227173"/>
            <a:ext cx="25543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 : ANN 2x800 tanh</a:t>
            </a:r>
            <a:endParaRPr sz="1800">
              <a:solidFill>
                <a:schemeClr val="dk1"/>
              </a:solidFill>
              <a:latin typeface="Calibri"/>
              <a:ea typeface="Calibri"/>
              <a:cs typeface="Calibri"/>
              <a:sym typeface="Calibri"/>
            </a:endParaRPr>
          </a:p>
        </p:txBody>
      </p:sp>
      <p:pic>
        <p:nvPicPr>
          <p:cNvPr id="468" name="Google Shape;468;p46"/>
          <p:cNvPicPr preferRelativeResize="0"/>
          <p:nvPr/>
        </p:nvPicPr>
        <p:blipFill rotWithShape="1">
          <a:blip r:embed="rId6">
            <a:alphaModFix/>
          </a:blip>
          <a:srcRect b="0" l="0" r="0" t="0"/>
          <a:stretch/>
        </p:blipFill>
        <p:spPr>
          <a:xfrm>
            <a:off x="6987209" y="0"/>
            <a:ext cx="4025347" cy="3019010"/>
          </a:xfrm>
          <a:prstGeom prst="rect">
            <a:avLst/>
          </a:prstGeom>
          <a:noFill/>
          <a:ln>
            <a:noFill/>
          </a:ln>
        </p:spPr>
      </p:pic>
      <p:sp>
        <p:nvSpPr>
          <p:cNvPr id="469" name="Google Shape;469;p46"/>
          <p:cNvSpPr txBox="1"/>
          <p:nvPr/>
        </p:nvSpPr>
        <p:spPr>
          <a:xfrm>
            <a:off x="7866821" y="3059668"/>
            <a:ext cx="25543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 : ANN 2x400 tanh</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Conclusions</a:t>
            </a:r>
            <a:endParaRPr/>
          </a:p>
        </p:txBody>
      </p:sp>
      <p:sp>
        <p:nvSpPr>
          <p:cNvPr id="475" name="Google Shape;475;p47"/>
          <p:cNvSpPr txBox="1"/>
          <p:nvPr>
            <p:ph idx="1" type="body"/>
          </p:nvPr>
        </p:nvSpPr>
        <p:spPr>
          <a:xfrm>
            <a:off x="838200" y="1825625"/>
            <a:ext cx="1075082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possible for DFA to achieve the same accuracy as Backpropagation.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DFA supports parallel computing because every layer can be trained independently.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DFA avoids calculating Iight transposition by generating a random matrix of appropriate size, which further reduces time complexity.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Conclusions</a:t>
            </a:r>
            <a:endParaRPr/>
          </a:p>
        </p:txBody>
      </p:sp>
      <p:sp>
        <p:nvSpPr>
          <p:cNvPr id="481" name="Google Shape;48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Optimal Implementation of DFA is tricky for large neural networks such as CNN is difficult.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DFA is coming closer to the Backpropagation result of training error but backpropagation remains ahead of DFA.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type="title"/>
          </p:nvPr>
        </p:nvSpPr>
        <p:spPr>
          <a:xfrm>
            <a:off x="3316356" y="2571612"/>
            <a:ext cx="55592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6"/>
          <p:cNvPicPr preferRelativeResize="0"/>
          <p:nvPr/>
        </p:nvPicPr>
        <p:blipFill rotWithShape="1">
          <a:blip r:embed="rId3">
            <a:alphaModFix/>
          </a:blip>
          <a:srcRect b="0" l="0" r="0" t="0"/>
          <a:stretch/>
        </p:blipFill>
        <p:spPr>
          <a:xfrm>
            <a:off x="7093850" y="1481882"/>
            <a:ext cx="5098150" cy="3278962"/>
          </a:xfrm>
          <a:prstGeom prst="rect">
            <a:avLst/>
          </a:prstGeom>
          <a:noFill/>
          <a:ln>
            <a:noFill/>
          </a:ln>
        </p:spPr>
      </p:pic>
      <p:sp>
        <p:nvSpPr>
          <p:cNvPr id="101" name="Google Shape;101;p16"/>
          <p:cNvSpPr txBox="1"/>
          <p:nvPr>
            <p:ph idx="1" type="body"/>
          </p:nvPr>
        </p:nvSpPr>
        <p:spPr>
          <a:xfrm>
            <a:off x="341242" y="1690128"/>
            <a:ext cx="5920410" cy="34777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 the diagram, ANN has three types of layers, Input layer, hidden layers and output layer. </a:t>
            </a:r>
            <a:endParaRPr/>
          </a:p>
          <a:p>
            <a:pPr indent="-228600" lvl="0" marL="228600" rtl="0" algn="l">
              <a:lnSpc>
                <a:spcPct val="90000"/>
              </a:lnSpc>
              <a:spcBef>
                <a:spcPts val="1000"/>
              </a:spcBef>
              <a:spcAft>
                <a:spcPts val="0"/>
              </a:spcAft>
              <a:buClr>
                <a:schemeClr val="dk1"/>
              </a:buClr>
              <a:buSzPts val="2400"/>
              <a:buChar char="•"/>
            </a:pPr>
            <a:r>
              <a:rPr lang="en-US" sz="2400"/>
              <a:t>In the input layers one can think of a neuron as an input parameter, whereas output layer will have only one neuron which will hold the probability of possible outcome. Whereas hidden layers are responsible for holding the patterns in them.</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838200" y="1651254"/>
            <a:ext cx="10515600" cy="5857557"/>
          </a:xfrm>
          <a:prstGeom prst="rect">
            <a:avLst/>
          </a:prstGeom>
          <a:blipFill rotWithShape="1">
            <a:blip r:embed="rId3">
              <a:alphaModFix/>
            </a:blip>
            <a:stretch>
              <a:fillRect b="0" l="-926" r="-1332" t="-145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07" name="Google Shape;107;p17"/>
          <p:cNvSpPr txBox="1"/>
          <p:nvPr>
            <p:ph type="title"/>
          </p:nvPr>
        </p:nvSpPr>
        <p:spPr>
          <a:xfrm>
            <a:off x="838200" y="32569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US" sz="5400"/>
              <a:t>Forward Propagation</a:t>
            </a:r>
            <a:endParaRPr b="1" sz="5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838200" y="964096"/>
            <a:ext cx="10515600" cy="5670067"/>
          </a:xfrm>
          <a:prstGeom prst="rect">
            <a:avLst/>
          </a:prstGeom>
          <a:blipFill rotWithShape="1">
            <a:blip r:embed="rId3">
              <a:alphaModFix/>
            </a:blip>
            <a:stretch>
              <a:fillRect b="0" l="-927" r="-115"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838200" y="27567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US" sz="5400"/>
              <a:t>Backward Propogation</a:t>
            </a:r>
            <a:endParaRPr b="1" sz="5400"/>
          </a:p>
        </p:txBody>
      </p:sp>
      <p:sp>
        <p:nvSpPr>
          <p:cNvPr id="118" name="Google Shape;11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242424"/>
              </a:buClr>
              <a:buSzPct val="100000"/>
              <a:buChar char="•"/>
            </a:pPr>
            <a:r>
              <a:rPr b="0" i="0" lang="en-US">
                <a:solidFill>
                  <a:srgbClr val="242424"/>
                </a:solidFill>
                <a:latin typeface="Arial"/>
                <a:ea typeface="Arial"/>
                <a:cs typeface="Arial"/>
                <a:sym typeface="Arial"/>
              </a:rPr>
              <a:t>Backpropagation, short for </a:t>
            </a:r>
            <a:r>
              <a:rPr b="0" i="1" lang="en-US">
                <a:solidFill>
                  <a:srgbClr val="242424"/>
                </a:solidFill>
                <a:latin typeface="Arial"/>
                <a:ea typeface="Arial"/>
                <a:cs typeface="Arial"/>
                <a:sym typeface="Arial"/>
              </a:rPr>
              <a:t>backward propagation of errors</a:t>
            </a:r>
            <a:r>
              <a:rPr b="0" i="0" lang="en-US">
                <a:solidFill>
                  <a:srgbClr val="242424"/>
                </a:solidFill>
                <a:latin typeface="Arial"/>
                <a:ea typeface="Arial"/>
                <a:cs typeface="Arial"/>
                <a:sym typeface="Arial"/>
              </a:rPr>
              <a:t>, refers to the algorithm for computing the gradient of the loss function with respect to the </a:t>
            </a:r>
            <a:r>
              <a:rPr lang="en-US">
                <a:solidFill>
                  <a:srgbClr val="242424"/>
                </a:solidFill>
                <a:latin typeface="Arial"/>
                <a:ea typeface="Arial"/>
                <a:cs typeface="Arial"/>
                <a:sym typeface="Arial"/>
              </a:rPr>
              <a:t>I</a:t>
            </a:r>
            <a:r>
              <a:rPr b="0" i="0" lang="en-US">
                <a:solidFill>
                  <a:srgbClr val="242424"/>
                </a:solidFill>
                <a:latin typeface="Arial"/>
                <a:ea typeface="Arial"/>
                <a:cs typeface="Arial"/>
                <a:sym typeface="Arial"/>
              </a:rPr>
              <a:t>ights. Ho</a:t>
            </a:r>
            <a:r>
              <a:rPr lang="en-US">
                <a:solidFill>
                  <a:srgbClr val="242424"/>
                </a:solidFill>
                <a:latin typeface="Arial"/>
                <a:ea typeface="Arial"/>
                <a:cs typeface="Arial"/>
                <a:sym typeface="Arial"/>
              </a:rPr>
              <a:t>we</a:t>
            </a:r>
            <a:r>
              <a:rPr b="0" i="0" lang="en-US">
                <a:solidFill>
                  <a:srgbClr val="242424"/>
                </a:solidFill>
                <a:latin typeface="Arial"/>
                <a:ea typeface="Arial"/>
                <a:cs typeface="Arial"/>
                <a:sym typeface="Arial"/>
              </a:rPr>
              <a:t>ver, the term is often used to refer to the entire learning algorithm. The backpropagation carried out in a perceptron is explained in the following two steps.</a:t>
            </a:r>
            <a:endParaRPr/>
          </a:p>
          <a:p>
            <a:pPr indent="0" lvl="0" marL="0" rtl="0" algn="l">
              <a:lnSpc>
                <a:spcPct val="90000"/>
              </a:lnSpc>
              <a:spcBef>
                <a:spcPts val="1000"/>
              </a:spcBef>
              <a:spcAft>
                <a:spcPts val="0"/>
              </a:spcAft>
              <a:buClr>
                <a:schemeClr val="dk1"/>
              </a:buClr>
              <a:buSzPct val="100000"/>
              <a:buNone/>
            </a:pPr>
            <a:r>
              <a:t/>
            </a:r>
            <a:endParaRPr b="1" i="0">
              <a:solidFill>
                <a:srgbClr val="242424"/>
              </a:solidFill>
              <a:latin typeface="Arial"/>
              <a:ea typeface="Arial"/>
              <a:cs typeface="Arial"/>
              <a:sym typeface="Arial"/>
            </a:endParaRPr>
          </a:p>
          <a:p>
            <a:pPr indent="0" lvl="0" marL="0" rtl="0" algn="l">
              <a:lnSpc>
                <a:spcPct val="90000"/>
              </a:lnSpc>
              <a:spcBef>
                <a:spcPts val="1000"/>
              </a:spcBef>
              <a:spcAft>
                <a:spcPts val="0"/>
              </a:spcAft>
              <a:buClr>
                <a:srgbClr val="242424"/>
              </a:buClr>
              <a:buSzPct val="100000"/>
              <a:buNone/>
            </a:pPr>
            <a:r>
              <a:rPr b="1" i="0" lang="en-US">
                <a:solidFill>
                  <a:srgbClr val="242424"/>
                </a:solidFill>
                <a:latin typeface="Arial"/>
                <a:ea typeface="Arial"/>
                <a:cs typeface="Arial"/>
                <a:sym typeface="Arial"/>
              </a:rPr>
              <a:t>Step 1</a:t>
            </a:r>
            <a:r>
              <a:rPr b="0" i="0" lang="en-US">
                <a:solidFill>
                  <a:srgbClr val="242424"/>
                </a:solidFill>
                <a:latin typeface="Arial"/>
                <a:ea typeface="Arial"/>
                <a:cs typeface="Arial"/>
                <a:sym typeface="Arial"/>
              </a:rPr>
              <a:t>: To know an estimation of how far are </a:t>
            </a:r>
            <a:r>
              <a:rPr lang="en-US">
                <a:solidFill>
                  <a:srgbClr val="242424"/>
                </a:solidFill>
                <a:latin typeface="Arial"/>
                <a:ea typeface="Arial"/>
                <a:cs typeface="Arial"/>
                <a:sym typeface="Arial"/>
              </a:rPr>
              <a:t>I</a:t>
            </a:r>
            <a:r>
              <a:rPr b="0" i="0" lang="en-US">
                <a:solidFill>
                  <a:srgbClr val="242424"/>
                </a:solidFill>
                <a:latin typeface="Arial"/>
                <a:ea typeface="Arial"/>
                <a:cs typeface="Arial"/>
                <a:sym typeface="Arial"/>
              </a:rPr>
              <a:t> from our desired solution a</a:t>
            </a:r>
            <a:r>
              <a:rPr b="0" i="1" lang="en-US">
                <a:solidFill>
                  <a:srgbClr val="242424"/>
                </a:solidFill>
                <a:latin typeface="Arial"/>
                <a:ea typeface="Arial"/>
                <a:cs typeface="Arial"/>
                <a:sym typeface="Arial"/>
              </a:rPr>
              <a:t> loss function </a:t>
            </a:r>
            <a:r>
              <a:rPr b="0" i="0" lang="en-US">
                <a:solidFill>
                  <a:srgbClr val="242424"/>
                </a:solidFill>
                <a:latin typeface="Arial"/>
                <a:ea typeface="Arial"/>
                <a:cs typeface="Arial"/>
                <a:sym typeface="Arial"/>
              </a:rPr>
              <a:t>is used. Generally, </a:t>
            </a:r>
            <a:r>
              <a:rPr b="0" i="1" lang="en-US">
                <a:solidFill>
                  <a:srgbClr val="242424"/>
                </a:solidFill>
                <a:latin typeface="Arial"/>
                <a:ea typeface="Arial"/>
                <a:cs typeface="Arial"/>
                <a:sym typeface="Arial"/>
              </a:rPr>
              <a:t>mean squared error </a:t>
            </a:r>
            <a:r>
              <a:rPr b="0" i="0" lang="en-US">
                <a:solidFill>
                  <a:srgbClr val="242424"/>
                </a:solidFill>
                <a:latin typeface="Arial"/>
                <a:ea typeface="Arial"/>
                <a:cs typeface="Arial"/>
                <a:sym typeface="Arial"/>
              </a:rPr>
              <a:t>is chosen as the loss function for regression problems and </a:t>
            </a:r>
            <a:r>
              <a:rPr b="0" i="1" lang="en-US">
                <a:solidFill>
                  <a:srgbClr val="242424"/>
                </a:solidFill>
                <a:latin typeface="Arial"/>
                <a:ea typeface="Arial"/>
                <a:cs typeface="Arial"/>
                <a:sym typeface="Arial"/>
              </a:rPr>
              <a:t>cross entropy</a:t>
            </a:r>
            <a:r>
              <a:rPr b="0" i="0" lang="en-US">
                <a:solidFill>
                  <a:srgbClr val="242424"/>
                </a:solidFill>
                <a:latin typeface="Arial"/>
                <a:ea typeface="Arial"/>
                <a:cs typeface="Arial"/>
                <a:sym typeface="Arial"/>
              </a:rPr>
              <a:t> for classification problems. Let’s take a regression problem and its loss function be mean squared error, which squares the difference bet</a:t>
            </a:r>
            <a:r>
              <a:rPr lang="en-US">
                <a:solidFill>
                  <a:srgbClr val="242424"/>
                </a:solidFill>
                <a:latin typeface="Arial"/>
                <a:ea typeface="Arial"/>
                <a:cs typeface="Arial"/>
                <a:sym typeface="Arial"/>
              </a:rPr>
              <a:t>we</a:t>
            </a:r>
            <a:r>
              <a:rPr b="0" i="0" lang="en-US">
                <a:solidFill>
                  <a:srgbClr val="242424"/>
                </a:solidFill>
                <a:latin typeface="Arial"/>
                <a:ea typeface="Arial"/>
                <a:cs typeface="Arial"/>
                <a:sym typeface="Arial"/>
              </a:rPr>
              <a:t>en </a:t>
            </a:r>
            <a:r>
              <a:rPr b="0" i="1" lang="en-US">
                <a:solidFill>
                  <a:srgbClr val="242424"/>
                </a:solidFill>
                <a:latin typeface="Arial"/>
                <a:ea typeface="Arial"/>
                <a:cs typeface="Arial"/>
                <a:sym typeface="Arial"/>
              </a:rPr>
              <a:t>actual </a:t>
            </a:r>
            <a:r>
              <a:rPr b="0" i="0" lang="en-US">
                <a:solidFill>
                  <a:srgbClr val="242424"/>
                </a:solidFill>
                <a:latin typeface="Arial"/>
                <a:ea typeface="Arial"/>
                <a:cs typeface="Arial"/>
                <a:sym typeface="Arial"/>
              </a:rPr>
              <a:t>(yᵢ) and </a:t>
            </a:r>
            <a:r>
              <a:rPr b="0" i="1" lang="en-US">
                <a:solidFill>
                  <a:srgbClr val="242424"/>
                </a:solidFill>
                <a:latin typeface="Arial"/>
                <a:ea typeface="Arial"/>
                <a:cs typeface="Arial"/>
                <a:sym typeface="Arial"/>
              </a:rPr>
              <a:t>predicted value </a:t>
            </a:r>
            <a:r>
              <a:rPr b="0" i="0" lang="en-US">
                <a:solidFill>
                  <a:srgbClr val="242424"/>
                </a:solidFill>
                <a:latin typeface="Arial"/>
                <a:ea typeface="Arial"/>
                <a:cs typeface="Arial"/>
                <a:sym typeface="Arial"/>
              </a:rPr>
              <a:t>( ŷᵢ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838200" y="437320"/>
            <a:ext cx="10515600" cy="6331227"/>
          </a:xfrm>
          <a:prstGeom prst="rect">
            <a:avLst/>
          </a:prstGeom>
          <a:blipFill rotWithShape="1">
            <a:blip r:embed="rId3">
              <a:alphaModFix/>
            </a:blip>
            <a:stretch>
              <a:fillRect b="0" l="-1042" r="-1621" t="-202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838200" y="168966"/>
            <a:ext cx="10515600" cy="6370982"/>
          </a:xfrm>
          <a:prstGeom prst="rect">
            <a:avLst/>
          </a:prstGeom>
          <a:blipFill rotWithShape="1">
            <a:blip r:embed="rId3">
              <a:alphaModFix/>
            </a:blip>
            <a:stretch>
              <a:fillRect b="-2391" l="-1042" r="0"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id="129" name="Google Shape;129;p21"/>
          <p:cNvPicPr preferRelativeResize="0"/>
          <p:nvPr/>
        </p:nvPicPr>
        <p:blipFill rotWithShape="1">
          <a:blip r:embed="rId4">
            <a:alphaModFix/>
          </a:blip>
          <a:srcRect b="0" l="0" r="0" t="0"/>
          <a:stretch/>
        </p:blipFill>
        <p:spPr>
          <a:xfrm>
            <a:off x="1009595" y="4048184"/>
            <a:ext cx="7018246" cy="1152250"/>
          </a:xfrm>
          <a:prstGeom prst="rect">
            <a:avLst/>
          </a:prstGeom>
          <a:noFill/>
          <a:ln>
            <a:noFill/>
          </a:ln>
        </p:spPr>
      </p:pic>
      <p:pic>
        <p:nvPicPr>
          <p:cNvPr id="130" name="Google Shape;130;p21"/>
          <p:cNvPicPr preferRelativeResize="0"/>
          <p:nvPr/>
        </p:nvPicPr>
        <p:blipFill rotWithShape="1">
          <a:blip r:embed="rId5">
            <a:alphaModFix/>
          </a:blip>
          <a:srcRect b="0" l="0" r="0" t="0"/>
          <a:stretch/>
        </p:blipFill>
        <p:spPr>
          <a:xfrm>
            <a:off x="8072584" y="4192389"/>
            <a:ext cx="3109821" cy="863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