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60" r:id="rId7"/>
    <p:sldId id="277" r:id="rId8"/>
    <p:sldId id="261" r:id="rId9"/>
    <p:sldId id="266" r:id="rId10"/>
    <p:sldId id="262" r:id="rId11"/>
    <p:sldId id="263" r:id="rId12"/>
    <p:sldId id="278" r:id="rId13"/>
    <p:sldId id="264" r:id="rId14"/>
    <p:sldId id="265" r:id="rId15"/>
    <p:sldId id="267" r:id="rId16"/>
    <p:sldId id="268" r:id="rId17"/>
    <p:sldId id="269" r:id="rId18"/>
    <p:sldId id="279" r:id="rId19"/>
    <p:sldId id="270" r:id="rId20"/>
    <p:sldId id="271" r:id="rId21"/>
    <p:sldId id="272" r:id="rId22"/>
    <p:sldId id="273" r:id="rId23"/>
    <p:sldId id="280" r:id="rId24"/>
    <p:sldId id="274" r:id="rId25"/>
    <p:sldId id="282" r:id="rId26"/>
    <p:sldId id="275"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F992-C6C5-4CC9-988F-D80FF5C316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DEF4EB-D799-44E4-ABA6-ACE5F7DF8F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E62DD2-FBF1-4DA0-8356-BD2B9E45886E}"/>
              </a:ext>
            </a:extLst>
          </p:cNvPr>
          <p:cNvSpPr>
            <a:spLocks noGrp="1"/>
          </p:cNvSpPr>
          <p:nvPr>
            <p:ph type="dt" sz="half" idx="10"/>
          </p:nvPr>
        </p:nvSpPr>
        <p:spPr/>
        <p:txBody>
          <a:bodyPr/>
          <a:lstStyle/>
          <a:p>
            <a:fld id="{925AC905-E396-45D0-9E20-7D601A5C9D47}" type="datetimeFigureOut">
              <a:rPr lang="en-US" smtClean="0"/>
              <a:t>3/23/2023</a:t>
            </a:fld>
            <a:endParaRPr lang="en-US"/>
          </a:p>
        </p:txBody>
      </p:sp>
      <p:sp>
        <p:nvSpPr>
          <p:cNvPr id="5" name="Footer Placeholder 4">
            <a:extLst>
              <a:ext uri="{FF2B5EF4-FFF2-40B4-BE49-F238E27FC236}">
                <a16:creationId xmlns:a16="http://schemas.microsoft.com/office/drawing/2014/main" id="{B0AD03E2-7F56-45A7-B142-7B26A87E1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2252E-992B-44B5-BCF2-51E0DFE8073C}"/>
              </a:ext>
            </a:extLst>
          </p:cNvPr>
          <p:cNvSpPr>
            <a:spLocks noGrp="1"/>
          </p:cNvSpPr>
          <p:nvPr>
            <p:ph type="sldNum" sz="quarter" idx="12"/>
          </p:nvPr>
        </p:nvSpPr>
        <p:spPr/>
        <p:txBody>
          <a:bodyPr/>
          <a:lstStyle/>
          <a:p>
            <a:fld id="{F519F3BE-5FC1-4B3E-87FD-3D05C81213EA}" type="slidenum">
              <a:rPr lang="en-US" smtClean="0"/>
              <a:t>‹#›</a:t>
            </a:fld>
            <a:endParaRPr lang="en-US"/>
          </a:p>
        </p:txBody>
      </p:sp>
    </p:spTree>
    <p:extLst>
      <p:ext uri="{BB962C8B-B14F-4D97-AF65-F5344CB8AC3E}">
        <p14:creationId xmlns:p14="http://schemas.microsoft.com/office/powerpoint/2010/main" val="341773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CF5B-1FD8-4D8F-8261-DF23AFA2DA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3EE693-B7CF-43CD-9F5D-A3265B1B49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9F8D8-C841-4DB8-8387-59001A7D3418}"/>
              </a:ext>
            </a:extLst>
          </p:cNvPr>
          <p:cNvSpPr>
            <a:spLocks noGrp="1"/>
          </p:cNvSpPr>
          <p:nvPr>
            <p:ph type="dt" sz="half" idx="10"/>
          </p:nvPr>
        </p:nvSpPr>
        <p:spPr/>
        <p:txBody>
          <a:bodyPr/>
          <a:lstStyle/>
          <a:p>
            <a:fld id="{925AC905-E396-45D0-9E20-7D601A5C9D47}" type="datetimeFigureOut">
              <a:rPr lang="en-US" smtClean="0"/>
              <a:t>3/23/2023</a:t>
            </a:fld>
            <a:endParaRPr lang="en-US"/>
          </a:p>
        </p:txBody>
      </p:sp>
      <p:sp>
        <p:nvSpPr>
          <p:cNvPr id="5" name="Footer Placeholder 4">
            <a:extLst>
              <a:ext uri="{FF2B5EF4-FFF2-40B4-BE49-F238E27FC236}">
                <a16:creationId xmlns:a16="http://schemas.microsoft.com/office/drawing/2014/main" id="{4A0C0AD3-2501-400F-B8FB-04ACB2295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EE582-779A-4524-8E85-6102C9F58A85}"/>
              </a:ext>
            </a:extLst>
          </p:cNvPr>
          <p:cNvSpPr>
            <a:spLocks noGrp="1"/>
          </p:cNvSpPr>
          <p:nvPr>
            <p:ph type="sldNum" sz="quarter" idx="12"/>
          </p:nvPr>
        </p:nvSpPr>
        <p:spPr/>
        <p:txBody>
          <a:bodyPr/>
          <a:lstStyle/>
          <a:p>
            <a:fld id="{F519F3BE-5FC1-4B3E-87FD-3D05C81213EA}" type="slidenum">
              <a:rPr lang="en-US" smtClean="0"/>
              <a:t>‹#›</a:t>
            </a:fld>
            <a:endParaRPr lang="en-US"/>
          </a:p>
        </p:txBody>
      </p:sp>
    </p:spTree>
    <p:extLst>
      <p:ext uri="{BB962C8B-B14F-4D97-AF65-F5344CB8AC3E}">
        <p14:creationId xmlns:p14="http://schemas.microsoft.com/office/powerpoint/2010/main" val="382725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E5ED17-F5EA-4EEC-85EE-41D157FBAB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B80CEF-7050-4317-A1A6-2CCFED7C80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DE178-A9EF-4069-AD88-5260BCE9E9B1}"/>
              </a:ext>
            </a:extLst>
          </p:cNvPr>
          <p:cNvSpPr>
            <a:spLocks noGrp="1"/>
          </p:cNvSpPr>
          <p:nvPr>
            <p:ph type="dt" sz="half" idx="10"/>
          </p:nvPr>
        </p:nvSpPr>
        <p:spPr/>
        <p:txBody>
          <a:bodyPr/>
          <a:lstStyle/>
          <a:p>
            <a:fld id="{925AC905-E396-45D0-9E20-7D601A5C9D47}" type="datetimeFigureOut">
              <a:rPr lang="en-US" smtClean="0"/>
              <a:t>3/23/2023</a:t>
            </a:fld>
            <a:endParaRPr lang="en-US"/>
          </a:p>
        </p:txBody>
      </p:sp>
      <p:sp>
        <p:nvSpPr>
          <p:cNvPr id="5" name="Footer Placeholder 4">
            <a:extLst>
              <a:ext uri="{FF2B5EF4-FFF2-40B4-BE49-F238E27FC236}">
                <a16:creationId xmlns:a16="http://schemas.microsoft.com/office/drawing/2014/main" id="{126CB143-E11E-4FBA-9425-F6883D1CE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7786B-4095-4EBD-A98A-6A42EB06F442}"/>
              </a:ext>
            </a:extLst>
          </p:cNvPr>
          <p:cNvSpPr>
            <a:spLocks noGrp="1"/>
          </p:cNvSpPr>
          <p:nvPr>
            <p:ph type="sldNum" sz="quarter" idx="12"/>
          </p:nvPr>
        </p:nvSpPr>
        <p:spPr/>
        <p:txBody>
          <a:bodyPr/>
          <a:lstStyle/>
          <a:p>
            <a:fld id="{F519F3BE-5FC1-4B3E-87FD-3D05C81213EA}" type="slidenum">
              <a:rPr lang="en-US" smtClean="0"/>
              <a:t>‹#›</a:t>
            </a:fld>
            <a:endParaRPr lang="en-US"/>
          </a:p>
        </p:txBody>
      </p:sp>
    </p:spTree>
    <p:extLst>
      <p:ext uri="{BB962C8B-B14F-4D97-AF65-F5344CB8AC3E}">
        <p14:creationId xmlns:p14="http://schemas.microsoft.com/office/powerpoint/2010/main" val="206039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61CB-99EF-481B-AC39-BC43A28133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D17EFA-FAA6-4DA1-A06A-73357E20E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72B4F-A26D-467C-B3E5-77770795CE5C}"/>
              </a:ext>
            </a:extLst>
          </p:cNvPr>
          <p:cNvSpPr>
            <a:spLocks noGrp="1"/>
          </p:cNvSpPr>
          <p:nvPr>
            <p:ph type="dt" sz="half" idx="10"/>
          </p:nvPr>
        </p:nvSpPr>
        <p:spPr/>
        <p:txBody>
          <a:bodyPr/>
          <a:lstStyle/>
          <a:p>
            <a:fld id="{925AC905-E396-45D0-9E20-7D601A5C9D47}" type="datetimeFigureOut">
              <a:rPr lang="en-US" smtClean="0"/>
              <a:t>3/23/2023</a:t>
            </a:fld>
            <a:endParaRPr lang="en-US"/>
          </a:p>
        </p:txBody>
      </p:sp>
      <p:sp>
        <p:nvSpPr>
          <p:cNvPr id="5" name="Footer Placeholder 4">
            <a:extLst>
              <a:ext uri="{FF2B5EF4-FFF2-40B4-BE49-F238E27FC236}">
                <a16:creationId xmlns:a16="http://schemas.microsoft.com/office/drawing/2014/main" id="{9109A9E6-F5BF-4557-BF1C-F1DC56001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ED95D-8BEF-478C-888F-9D55A8241CFB}"/>
              </a:ext>
            </a:extLst>
          </p:cNvPr>
          <p:cNvSpPr>
            <a:spLocks noGrp="1"/>
          </p:cNvSpPr>
          <p:nvPr>
            <p:ph type="sldNum" sz="quarter" idx="12"/>
          </p:nvPr>
        </p:nvSpPr>
        <p:spPr/>
        <p:txBody>
          <a:bodyPr/>
          <a:lstStyle/>
          <a:p>
            <a:fld id="{F519F3BE-5FC1-4B3E-87FD-3D05C81213EA}" type="slidenum">
              <a:rPr lang="en-US" smtClean="0"/>
              <a:t>‹#›</a:t>
            </a:fld>
            <a:endParaRPr lang="en-US"/>
          </a:p>
        </p:txBody>
      </p:sp>
    </p:spTree>
    <p:extLst>
      <p:ext uri="{BB962C8B-B14F-4D97-AF65-F5344CB8AC3E}">
        <p14:creationId xmlns:p14="http://schemas.microsoft.com/office/powerpoint/2010/main" val="279808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1C15-F0D9-40E2-8D11-189A6DA442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2F4636-4CF5-4F7B-BE03-ED9DC8C02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4C80F6-2224-4B6E-8626-D3DE92E6043D}"/>
              </a:ext>
            </a:extLst>
          </p:cNvPr>
          <p:cNvSpPr>
            <a:spLocks noGrp="1"/>
          </p:cNvSpPr>
          <p:nvPr>
            <p:ph type="dt" sz="half" idx="10"/>
          </p:nvPr>
        </p:nvSpPr>
        <p:spPr/>
        <p:txBody>
          <a:bodyPr/>
          <a:lstStyle/>
          <a:p>
            <a:fld id="{925AC905-E396-45D0-9E20-7D601A5C9D47}" type="datetimeFigureOut">
              <a:rPr lang="en-US" smtClean="0"/>
              <a:t>3/23/2023</a:t>
            </a:fld>
            <a:endParaRPr lang="en-US"/>
          </a:p>
        </p:txBody>
      </p:sp>
      <p:sp>
        <p:nvSpPr>
          <p:cNvPr id="5" name="Footer Placeholder 4">
            <a:extLst>
              <a:ext uri="{FF2B5EF4-FFF2-40B4-BE49-F238E27FC236}">
                <a16:creationId xmlns:a16="http://schemas.microsoft.com/office/drawing/2014/main" id="{72265894-A125-43EA-9FF2-77916634E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C9C16-6816-4284-B508-6EBBC857EC7F}"/>
              </a:ext>
            </a:extLst>
          </p:cNvPr>
          <p:cNvSpPr>
            <a:spLocks noGrp="1"/>
          </p:cNvSpPr>
          <p:nvPr>
            <p:ph type="sldNum" sz="quarter" idx="12"/>
          </p:nvPr>
        </p:nvSpPr>
        <p:spPr/>
        <p:txBody>
          <a:bodyPr/>
          <a:lstStyle/>
          <a:p>
            <a:fld id="{F519F3BE-5FC1-4B3E-87FD-3D05C81213EA}" type="slidenum">
              <a:rPr lang="en-US" smtClean="0"/>
              <a:t>‹#›</a:t>
            </a:fld>
            <a:endParaRPr lang="en-US"/>
          </a:p>
        </p:txBody>
      </p:sp>
    </p:spTree>
    <p:extLst>
      <p:ext uri="{BB962C8B-B14F-4D97-AF65-F5344CB8AC3E}">
        <p14:creationId xmlns:p14="http://schemas.microsoft.com/office/powerpoint/2010/main" val="262933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3A73-FBC1-4835-9F71-862A28EF8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920DA-6E53-4875-897A-6396018FD7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D55403-957E-4A1B-9F6D-72C9B7230F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D0E7C6-357B-4080-BD09-3AA851B9636F}"/>
              </a:ext>
            </a:extLst>
          </p:cNvPr>
          <p:cNvSpPr>
            <a:spLocks noGrp="1"/>
          </p:cNvSpPr>
          <p:nvPr>
            <p:ph type="dt" sz="half" idx="10"/>
          </p:nvPr>
        </p:nvSpPr>
        <p:spPr/>
        <p:txBody>
          <a:bodyPr/>
          <a:lstStyle/>
          <a:p>
            <a:fld id="{925AC905-E396-45D0-9E20-7D601A5C9D47}" type="datetimeFigureOut">
              <a:rPr lang="en-US" smtClean="0"/>
              <a:t>3/23/2023</a:t>
            </a:fld>
            <a:endParaRPr lang="en-US"/>
          </a:p>
        </p:txBody>
      </p:sp>
      <p:sp>
        <p:nvSpPr>
          <p:cNvPr id="6" name="Footer Placeholder 5">
            <a:extLst>
              <a:ext uri="{FF2B5EF4-FFF2-40B4-BE49-F238E27FC236}">
                <a16:creationId xmlns:a16="http://schemas.microsoft.com/office/drawing/2014/main" id="{92ED6071-82C8-45C1-84B9-28BB6FAF6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3E097-A136-412F-AE42-39AB838F341B}"/>
              </a:ext>
            </a:extLst>
          </p:cNvPr>
          <p:cNvSpPr>
            <a:spLocks noGrp="1"/>
          </p:cNvSpPr>
          <p:nvPr>
            <p:ph type="sldNum" sz="quarter" idx="12"/>
          </p:nvPr>
        </p:nvSpPr>
        <p:spPr/>
        <p:txBody>
          <a:bodyPr/>
          <a:lstStyle/>
          <a:p>
            <a:fld id="{F519F3BE-5FC1-4B3E-87FD-3D05C81213EA}" type="slidenum">
              <a:rPr lang="en-US" smtClean="0"/>
              <a:t>‹#›</a:t>
            </a:fld>
            <a:endParaRPr lang="en-US"/>
          </a:p>
        </p:txBody>
      </p:sp>
    </p:spTree>
    <p:extLst>
      <p:ext uri="{BB962C8B-B14F-4D97-AF65-F5344CB8AC3E}">
        <p14:creationId xmlns:p14="http://schemas.microsoft.com/office/powerpoint/2010/main" val="183844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EE0C-73B9-4D73-A95F-1BA0CD9B8B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3707ED-324C-489A-B3A1-CDAC5736A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D48EF7-7202-4673-BD38-0B2B39DBE3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EC9F73-4C3A-4353-815C-770B58A727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177D0-A1E4-46C5-9D78-43CAECF4AF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ED8302-1608-43F0-9F3C-2ADB1173C985}"/>
              </a:ext>
            </a:extLst>
          </p:cNvPr>
          <p:cNvSpPr>
            <a:spLocks noGrp="1"/>
          </p:cNvSpPr>
          <p:nvPr>
            <p:ph type="dt" sz="half" idx="10"/>
          </p:nvPr>
        </p:nvSpPr>
        <p:spPr/>
        <p:txBody>
          <a:bodyPr/>
          <a:lstStyle/>
          <a:p>
            <a:fld id="{925AC905-E396-45D0-9E20-7D601A5C9D47}" type="datetimeFigureOut">
              <a:rPr lang="en-US" smtClean="0"/>
              <a:t>3/23/2023</a:t>
            </a:fld>
            <a:endParaRPr lang="en-US"/>
          </a:p>
        </p:txBody>
      </p:sp>
      <p:sp>
        <p:nvSpPr>
          <p:cNvPr id="8" name="Footer Placeholder 7">
            <a:extLst>
              <a:ext uri="{FF2B5EF4-FFF2-40B4-BE49-F238E27FC236}">
                <a16:creationId xmlns:a16="http://schemas.microsoft.com/office/drawing/2014/main" id="{510F9310-3B2E-4E68-B9F2-54080356CF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757CD0-941F-4E03-845E-4E5C50F713E2}"/>
              </a:ext>
            </a:extLst>
          </p:cNvPr>
          <p:cNvSpPr>
            <a:spLocks noGrp="1"/>
          </p:cNvSpPr>
          <p:nvPr>
            <p:ph type="sldNum" sz="quarter" idx="12"/>
          </p:nvPr>
        </p:nvSpPr>
        <p:spPr/>
        <p:txBody>
          <a:bodyPr/>
          <a:lstStyle/>
          <a:p>
            <a:fld id="{F519F3BE-5FC1-4B3E-87FD-3D05C81213EA}" type="slidenum">
              <a:rPr lang="en-US" smtClean="0"/>
              <a:t>‹#›</a:t>
            </a:fld>
            <a:endParaRPr lang="en-US"/>
          </a:p>
        </p:txBody>
      </p:sp>
    </p:spTree>
    <p:extLst>
      <p:ext uri="{BB962C8B-B14F-4D97-AF65-F5344CB8AC3E}">
        <p14:creationId xmlns:p14="http://schemas.microsoft.com/office/powerpoint/2010/main" val="125126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2F6E-0DAA-4839-8E01-A20A7B1EC3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C0B8CE-311E-41B3-B6C6-182C78280911}"/>
              </a:ext>
            </a:extLst>
          </p:cNvPr>
          <p:cNvSpPr>
            <a:spLocks noGrp="1"/>
          </p:cNvSpPr>
          <p:nvPr>
            <p:ph type="dt" sz="half" idx="10"/>
          </p:nvPr>
        </p:nvSpPr>
        <p:spPr/>
        <p:txBody>
          <a:bodyPr/>
          <a:lstStyle/>
          <a:p>
            <a:fld id="{925AC905-E396-45D0-9E20-7D601A5C9D47}" type="datetimeFigureOut">
              <a:rPr lang="en-US" smtClean="0"/>
              <a:t>3/23/2023</a:t>
            </a:fld>
            <a:endParaRPr lang="en-US"/>
          </a:p>
        </p:txBody>
      </p:sp>
      <p:sp>
        <p:nvSpPr>
          <p:cNvPr id="4" name="Footer Placeholder 3">
            <a:extLst>
              <a:ext uri="{FF2B5EF4-FFF2-40B4-BE49-F238E27FC236}">
                <a16:creationId xmlns:a16="http://schemas.microsoft.com/office/drawing/2014/main" id="{0CD02E23-E142-46E4-AE7B-FF8F540911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D600C6-CC5A-4F29-81DB-58B17CED35E2}"/>
              </a:ext>
            </a:extLst>
          </p:cNvPr>
          <p:cNvSpPr>
            <a:spLocks noGrp="1"/>
          </p:cNvSpPr>
          <p:nvPr>
            <p:ph type="sldNum" sz="quarter" idx="12"/>
          </p:nvPr>
        </p:nvSpPr>
        <p:spPr/>
        <p:txBody>
          <a:bodyPr/>
          <a:lstStyle/>
          <a:p>
            <a:fld id="{F519F3BE-5FC1-4B3E-87FD-3D05C81213EA}" type="slidenum">
              <a:rPr lang="en-US" smtClean="0"/>
              <a:t>‹#›</a:t>
            </a:fld>
            <a:endParaRPr lang="en-US"/>
          </a:p>
        </p:txBody>
      </p:sp>
    </p:spTree>
    <p:extLst>
      <p:ext uri="{BB962C8B-B14F-4D97-AF65-F5344CB8AC3E}">
        <p14:creationId xmlns:p14="http://schemas.microsoft.com/office/powerpoint/2010/main" val="220600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D5B4CB-0BDD-408A-AA54-9A2300F865B5}"/>
              </a:ext>
            </a:extLst>
          </p:cNvPr>
          <p:cNvSpPr>
            <a:spLocks noGrp="1"/>
          </p:cNvSpPr>
          <p:nvPr>
            <p:ph type="dt" sz="half" idx="10"/>
          </p:nvPr>
        </p:nvSpPr>
        <p:spPr/>
        <p:txBody>
          <a:bodyPr/>
          <a:lstStyle/>
          <a:p>
            <a:fld id="{925AC905-E396-45D0-9E20-7D601A5C9D47}" type="datetimeFigureOut">
              <a:rPr lang="en-US" smtClean="0"/>
              <a:t>3/23/2023</a:t>
            </a:fld>
            <a:endParaRPr lang="en-US"/>
          </a:p>
        </p:txBody>
      </p:sp>
      <p:sp>
        <p:nvSpPr>
          <p:cNvPr id="3" name="Footer Placeholder 2">
            <a:extLst>
              <a:ext uri="{FF2B5EF4-FFF2-40B4-BE49-F238E27FC236}">
                <a16:creationId xmlns:a16="http://schemas.microsoft.com/office/drawing/2014/main" id="{5DC3F6A5-1249-4529-8734-45C1168624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143E73-00EC-43EB-B61C-CB78324CB570}"/>
              </a:ext>
            </a:extLst>
          </p:cNvPr>
          <p:cNvSpPr>
            <a:spLocks noGrp="1"/>
          </p:cNvSpPr>
          <p:nvPr>
            <p:ph type="sldNum" sz="quarter" idx="12"/>
          </p:nvPr>
        </p:nvSpPr>
        <p:spPr/>
        <p:txBody>
          <a:bodyPr/>
          <a:lstStyle/>
          <a:p>
            <a:fld id="{F519F3BE-5FC1-4B3E-87FD-3D05C81213EA}" type="slidenum">
              <a:rPr lang="en-US" smtClean="0"/>
              <a:t>‹#›</a:t>
            </a:fld>
            <a:endParaRPr lang="en-US"/>
          </a:p>
        </p:txBody>
      </p:sp>
    </p:spTree>
    <p:extLst>
      <p:ext uri="{BB962C8B-B14F-4D97-AF65-F5344CB8AC3E}">
        <p14:creationId xmlns:p14="http://schemas.microsoft.com/office/powerpoint/2010/main" val="223252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3119-5965-494E-BD17-8038F4919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D7028D-422F-434B-A3A4-96F0354A4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E2C829-0D3A-441E-95ED-DF56ADBB1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BB0AB-3EC2-4B25-BE88-2067D1FBBFF3}"/>
              </a:ext>
            </a:extLst>
          </p:cNvPr>
          <p:cNvSpPr>
            <a:spLocks noGrp="1"/>
          </p:cNvSpPr>
          <p:nvPr>
            <p:ph type="dt" sz="half" idx="10"/>
          </p:nvPr>
        </p:nvSpPr>
        <p:spPr/>
        <p:txBody>
          <a:bodyPr/>
          <a:lstStyle/>
          <a:p>
            <a:fld id="{925AC905-E396-45D0-9E20-7D601A5C9D47}" type="datetimeFigureOut">
              <a:rPr lang="en-US" smtClean="0"/>
              <a:t>3/23/2023</a:t>
            </a:fld>
            <a:endParaRPr lang="en-US"/>
          </a:p>
        </p:txBody>
      </p:sp>
      <p:sp>
        <p:nvSpPr>
          <p:cNvPr id="6" name="Footer Placeholder 5">
            <a:extLst>
              <a:ext uri="{FF2B5EF4-FFF2-40B4-BE49-F238E27FC236}">
                <a16:creationId xmlns:a16="http://schemas.microsoft.com/office/drawing/2014/main" id="{08F89D59-13E9-41BA-A09F-5A9EFA52B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E24E5-AC4D-41F9-971D-2867E0ED6C64}"/>
              </a:ext>
            </a:extLst>
          </p:cNvPr>
          <p:cNvSpPr>
            <a:spLocks noGrp="1"/>
          </p:cNvSpPr>
          <p:nvPr>
            <p:ph type="sldNum" sz="quarter" idx="12"/>
          </p:nvPr>
        </p:nvSpPr>
        <p:spPr/>
        <p:txBody>
          <a:bodyPr/>
          <a:lstStyle/>
          <a:p>
            <a:fld id="{F519F3BE-5FC1-4B3E-87FD-3D05C81213EA}" type="slidenum">
              <a:rPr lang="en-US" smtClean="0"/>
              <a:t>‹#›</a:t>
            </a:fld>
            <a:endParaRPr lang="en-US"/>
          </a:p>
        </p:txBody>
      </p:sp>
    </p:spTree>
    <p:extLst>
      <p:ext uri="{BB962C8B-B14F-4D97-AF65-F5344CB8AC3E}">
        <p14:creationId xmlns:p14="http://schemas.microsoft.com/office/powerpoint/2010/main" val="214945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1A62-8873-4669-B84A-5E66B1B09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8B4760-7B2E-4346-A403-D4EAF24DC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30E53-D2B1-46C4-9302-12F777D9D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3F1F94-4A9A-4ED8-B26A-B2AD80A2D577}"/>
              </a:ext>
            </a:extLst>
          </p:cNvPr>
          <p:cNvSpPr>
            <a:spLocks noGrp="1"/>
          </p:cNvSpPr>
          <p:nvPr>
            <p:ph type="dt" sz="half" idx="10"/>
          </p:nvPr>
        </p:nvSpPr>
        <p:spPr/>
        <p:txBody>
          <a:bodyPr/>
          <a:lstStyle/>
          <a:p>
            <a:fld id="{925AC905-E396-45D0-9E20-7D601A5C9D47}" type="datetimeFigureOut">
              <a:rPr lang="en-US" smtClean="0"/>
              <a:t>3/23/2023</a:t>
            </a:fld>
            <a:endParaRPr lang="en-US"/>
          </a:p>
        </p:txBody>
      </p:sp>
      <p:sp>
        <p:nvSpPr>
          <p:cNvPr id="6" name="Footer Placeholder 5">
            <a:extLst>
              <a:ext uri="{FF2B5EF4-FFF2-40B4-BE49-F238E27FC236}">
                <a16:creationId xmlns:a16="http://schemas.microsoft.com/office/drawing/2014/main" id="{0308A278-5F35-49E5-B1EB-E7BEC3FD50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EF80B-0BB7-45B3-BF7B-70CBB7EDCF9C}"/>
              </a:ext>
            </a:extLst>
          </p:cNvPr>
          <p:cNvSpPr>
            <a:spLocks noGrp="1"/>
          </p:cNvSpPr>
          <p:nvPr>
            <p:ph type="sldNum" sz="quarter" idx="12"/>
          </p:nvPr>
        </p:nvSpPr>
        <p:spPr/>
        <p:txBody>
          <a:bodyPr/>
          <a:lstStyle/>
          <a:p>
            <a:fld id="{F519F3BE-5FC1-4B3E-87FD-3D05C81213EA}" type="slidenum">
              <a:rPr lang="en-US" smtClean="0"/>
              <a:t>‹#›</a:t>
            </a:fld>
            <a:endParaRPr lang="en-US"/>
          </a:p>
        </p:txBody>
      </p:sp>
    </p:spTree>
    <p:extLst>
      <p:ext uri="{BB962C8B-B14F-4D97-AF65-F5344CB8AC3E}">
        <p14:creationId xmlns:p14="http://schemas.microsoft.com/office/powerpoint/2010/main" val="13304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258B95-422E-4D43-812C-545FB9106E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4ABFE-640B-4E79-909E-3397BAD416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71E0B-4D63-4EE0-A62C-975ABFC518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AC905-E396-45D0-9E20-7D601A5C9D47}" type="datetimeFigureOut">
              <a:rPr lang="en-US" smtClean="0"/>
              <a:t>3/23/2023</a:t>
            </a:fld>
            <a:endParaRPr lang="en-US"/>
          </a:p>
        </p:txBody>
      </p:sp>
      <p:sp>
        <p:nvSpPr>
          <p:cNvPr id="5" name="Footer Placeholder 4">
            <a:extLst>
              <a:ext uri="{FF2B5EF4-FFF2-40B4-BE49-F238E27FC236}">
                <a16:creationId xmlns:a16="http://schemas.microsoft.com/office/drawing/2014/main" id="{803D8DCB-CCA4-4316-8421-0258F628E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AC241F-D6CD-4963-AB0A-BB3A4ED72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9F3BE-5FC1-4B3E-87FD-3D05C81213EA}" type="slidenum">
              <a:rPr lang="en-US" smtClean="0"/>
              <a:t>‹#›</a:t>
            </a:fld>
            <a:endParaRPr lang="en-US"/>
          </a:p>
        </p:txBody>
      </p:sp>
    </p:spTree>
    <p:extLst>
      <p:ext uri="{BB962C8B-B14F-4D97-AF65-F5344CB8AC3E}">
        <p14:creationId xmlns:p14="http://schemas.microsoft.com/office/powerpoint/2010/main" val="371313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3A3B-DA94-49C3-897A-B36011C8D815}"/>
              </a:ext>
            </a:extLst>
          </p:cNvPr>
          <p:cNvSpPr>
            <a:spLocks noGrp="1"/>
          </p:cNvSpPr>
          <p:nvPr>
            <p:ph type="ctrTitle"/>
          </p:nvPr>
        </p:nvSpPr>
        <p:spPr/>
        <p:txBody>
          <a:bodyPr>
            <a:normAutofit/>
          </a:bodyPr>
          <a:lstStyle/>
          <a:p>
            <a:r>
              <a:rPr lang="en-US" sz="3600" dirty="0"/>
              <a:t>Input/output systems, I/O module-need &amp; functions and Types of data transfer techniques: Programmed I/O, Interrupt driven I/O and DMA</a:t>
            </a:r>
          </a:p>
        </p:txBody>
      </p:sp>
      <p:sp>
        <p:nvSpPr>
          <p:cNvPr id="3" name="Subtitle 2">
            <a:extLst>
              <a:ext uri="{FF2B5EF4-FFF2-40B4-BE49-F238E27FC236}">
                <a16:creationId xmlns:a16="http://schemas.microsoft.com/office/drawing/2014/main" id="{9B63788A-2330-4F0F-95BF-886D78EB65A4}"/>
              </a:ext>
            </a:extLst>
          </p:cNvPr>
          <p:cNvSpPr>
            <a:spLocks noGrp="1"/>
          </p:cNvSpPr>
          <p:nvPr>
            <p:ph type="subTitle" idx="1"/>
          </p:nvPr>
        </p:nvSpPr>
        <p:spPr/>
        <p:txBody>
          <a:bodyPr/>
          <a:lstStyle/>
          <a:p>
            <a:r>
              <a:rPr lang="en-US" dirty="0"/>
              <a:t>MODULE-6</a:t>
            </a:r>
          </a:p>
          <a:p>
            <a:r>
              <a:rPr lang="en-US" dirty="0"/>
              <a:t>I/O Organization</a:t>
            </a:r>
          </a:p>
        </p:txBody>
      </p:sp>
    </p:spTree>
    <p:extLst>
      <p:ext uri="{BB962C8B-B14F-4D97-AF65-F5344CB8AC3E}">
        <p14:creationId xmlns:p14="http://schemas.microsoft.com/office/powerpoint/2010/main" val="366317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F135C-5B53-4CD7-824F-7B153E7E40DE}"/>
              </a:ext>
            </a:extLst>
          </p:cNvPr>
          <p:cNvSpPr>
            <a:spLocks noGrp="1"/>
          </p:cNvSpPr>
          <p:nvPr>
            <p:ph type="title"/>
          </p:nvPr>
        </p:nvSpPr>
        <p:spPr>
          <a:xfrm>
            <a:off x="630936" y="640080"/>
            <a:ext cx="4818888" cy="1481328"/>
          </a:xfrm>
        </p:spPr>
        <p:txBody>
          <a:bodyPr anchor="b">
            <a:normAutofit/>
          </a:bodyPr>
          <a:lstStyle/>
          <a:p>
            <a:r>
              <a:rPr lang="en-US" sz="5400"/>
              <a:t>Disk Drive</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2D7AFD-2F47-41CB-8C8B-2EB1770E77BB}"/>
              </a:ext>
            </a:extLst>
          </p:cNvPr>
          <p:cNvSpPr>
            <a:spLocks noGrp="1"/>
          </p:cNvSpPr>
          <p:nvPr>
            <p:ph idx="1"/>
          </p:nvPr>
        </p:nvSpPr>
        <p:spPr>
          <a:xfrm>
            <a:off x="630936" y="2660904"/>
            <a:ext cx="4818888" cy="3547872"/>
          </a:xfrm>
        </p:spPr>
        <p:txBody>
          <a:bodyPr anchor="t">
            <a:normAutofit/>
          </a:bodyPr>
          <a:lstStyle/>
          <a:p>
            <a:r>
              <a:rPr lang="en-US" sz="1900" dirty="0"/>
              <a:t>A disk drive contains electronics for exchanging data, control, and status signals with an I/O module plus the electronics for controlling the disk read/write mechanism. </a:t>
            </a:r>
          </a:p>
          <a:p>
            <a:r>
              <a:rPr lang="en-US" sz="1900" dirty="0"/>
              <a:t>In a fixed-head disk, the transducer can convert between the magnetic patterns on the moving disk surface and bits in the device’s buffer .</a:t>
            </a:r>
          </a:p>
          <a:p>
            <a:r>
              <a:rPr lang="en-US" sz="1900" dirty="0"/>
              <a:t> A moving-head disk must also be able to cause the disk arm to move radially in and out across the disk’s surface.</a:t>
            </a:r>
          </a:p>
        </p:txBody>
      </p:sp>
      <p:pic>
        <p:nvPicPr>
          <p:cNvPr id="4" name="Picture 3">
            <a:extLst>
              <a:ext uri="{FF2B5EF4-FFF2-40B4-BE49-F238E27FC236}">
                <a16:creationId xmlns:a16="http://schemas.microsoft.com/office/drawing/2014/main" id="{38F3DBAE-76C2-1252-2CEF-4BD9E04F73D8}"/>
              </a:ext>
            </a:extLst>
          </p:cNvPr>
          <p:cNvPicPr>
            <a:picLocks noChangeAspect="1"/>
          </p:cNvPicPr>
          <p:nvPr/>
        </p:nvPicPr>
        <p:blipFill>
          <a:blip r:embed="rId2"/>
          <a:stretch>
            <a:fillRect/>
          </a:stretch>
        </p:blipFill>
        <p:spPr>
          <a:xfrm>
            <a:off x="6099048" y="1149881"/>
            <a:ext cx="5458968" cy="4558237"/>
          </a:xfrm>
          <a:prstGeom prst="rect">
            <a:avLst/>
          </a:prstGeom>
        </p:spPr>
      </p:pic>
    </p:spTree>
    <p:extLst>
      <p:ext uri="{BB962C8B-B14F-4D97-AF65-F5344CB8AC3E}">
        <p14:creationId xmlns:p14="http://schemas.microsoft.com/office/powerpoint/2010/main" val="59775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631FB-93F0-4CDD-9EF3-D303F3B9B3E6}"/>
              </a:ext>
            </a:extLst>
          </p:cNvPr>
          <p:cNvSpPr>
            <a:spLocks noGrp="1"/>
          </p:cNvSpPr>
          <p:nvPr>
            <p:ph type="title"/>
          </p:nvPr>
        </p:nvSpPr>
        <p:spPr>
          <a:xfrm>
            <a:off x="572493" y="238539"/>
            <a:ext cx="11018520" cy="1434415"/>
          </a:xfrm>
        </p:spPr>
        <p:txBody>
          <a:bodyPr anchor="b">
            <a:normAutofit/>
          </a:bodyPr>
          <a:lstStyle/>
          <a:p>
            <a:r>
              <a:rPr lang="en-US" sz="5400"/>
              <a:t>I/O Module Function</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984161-BD1E-4D2F-A49F-546FD02748CB}"/>
              </a:ext>
            </a:extLst>
          </p:cNvPr>
          <p:cNvSpPr>
            <a:spLocks noGrp="1"/>
          </p:cNvSpPr>
          <p:nvPr>
            <p:ph idx="1"/>
          </p:nvPr>
        </p:nvSpPr>
        <p:spPr>
          <a:xfrm>
            <a:off x="572493" y="2071316"/>
            <a:ext cx="6713552" cy="4119172"/>
          </a:xfrm>
        </p:spPr>
        <p:txBody>
          <a:bodyPr anchor="t">
            <a:normAutofit/>
          </a:bodyPr>
          <a:lstStyle/>
          <a:p>
            <a:r>
              <a:rPr lang="en-US" sz="1400"/>
              <a:t>The major functions or requirements for an I/O module fall into the following categories: </a:t>
            </a:r>
          </a:p>
          <a:p>
            <a:pPr marL="0" indent="0">
              <a:buNone/>
            </a:pPr>
            <a:r>
              <a:rPr lang="en-US" sz="1400"/>
              <a:t>• Control and timing </a:t>
            </a:r>
          </a:p>
          <a:p>
            <a:pPr marL="0" indent="0">
              <a:buNone/>
            </a:pPr>
            <a:r>
              <a:rPr lang="en-US" sz="1400"/>
              <a:t>• Processor communication </a:t>
            </a:r>
          </a:p>
          <a:p>
            <a:pPr marL="0" indent="0">
              <a:buNone/>
            </a:pPr>
            <a:r>
              <a:rPr lang="en-US" sz="1400"/>
              <a:t>• Device communication </a:t>
            </a:r>
          </a:p>
          <a:p>
            <a:pPr marL="0" indent="0">
              <a:buNone/>
            </a:pPr>
            <a:r>
              <a:rPr lang="en-US" sz="1400"/>
              <a:t>• Data buffering </a:t>
            </a:r>
          </a:p>
          <a:p>
            <a:pPr marL="0" indent="0">
              <a:buNone/>
            </a:pPr>
            <a:r>
              <a:rPr lang="en-US" sz="1400"/>
              <a:t>• Error detection</a:t>
            </a:r>
          </a:p>
          <a:p>
            <a:endParaRPr lang="en-US" sz="1400"/>
          </a:p>
          <a:p>
            <a:r>
              <a:rPr lang="en-US" sz="1400"/>
              <a:t>During any period of time, the processor may communicate with one or more external devices in unpredictable patterns, depending on the program’s need for I/O. </a:t>
            </a:r>
          </a:p>
          <a:p>
            <a:r>
              <a:rPr lang="en-US" sz="1400"/>
              <a:t>The internal resources, such as main memory and the system bus, must be shared among a number of activities, including data I/O. </a:t>
            </a:r>
          </a:p>
          <a:p>
            <a:r>
              <a:rPr lang="en-US" sz="1400"/>
              <a:t>Thus, the I/O function includes a </a:t>
            </a:r>
            <a:r>
              <a:rPr lang="en-US" sz="1400" b="1"/>
              <a:t>control and timing requirement</a:t>
            </a:r>
            <a:r>
              <a:rPr lang="en-US" sz="1400"/>
              <a:t>, to coordinate the flow of traffic between internal resources and external devices.</a:t>
            </a:r>
          </a:p>
          <a:p>
            <a:endParaRPr lang="en-US" sz="1400"/>
          </a:p>
        </p:txBody>
      </p:sp>
      <p:pic>
        <p:nvPicPr>
          <p:cNvPr id="4" name="Picture 3">
            <a:extLst>
              <a:ext uri="{FF2B5EF4-FFF2-40B4-BE49-F238E27FC236}">
                <a16:creationId xmlns:a16="http://schemas.microsoft.com/office/drawing/2014/main" id="{EFD2653E-9CD8-BABF-6FE0-E979FE1C0812}"/>
              </a:ext>
            </a:extLst>
          </p:cNvPr>
          <p:cNvPicPr>
            <a:picLocks noChangeAspect="1"/>
          </p:cNvPicPr>
          <p:nvPr/>
        </p:nvPicPr>
        <p:blipFill rotWithShape="1">
          <a:blip r:embed="rId2"/>
          <a:srcRect l="2974" r="818" b="-3"/>
          <a:stretch/>
        </p:blipFill>
        <p:spPr>
          <a:xfrm>
            <a:off x="7675658" y="2093976"/>
            <a:ext cx="3941064" cy="4096512"/>
          </a:xfrm>
          <a:prstGeom prst="rect">
            <a:avLst/>
          </a:prstGeom>
        </p:spPr>
      </p:pic>
    </p:spTree>
    <p:extLst>
      <p:ext uri="{BB962C8B-B14F-4D97-AF65-F5344CB8AC3E}">
        <p14:creationId xmlns:p14="http://schemas.microsoft.com/office/powerpoint/2010/main" val="121837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C467-77ED-DFB6-AF69-11226BB8D504}"/>
              </a:ext>
            </a:extLst>
          </p:cNvPr>
          <p:cNvSpPr>
            <a:spLocks noGrp="1"/>
          </p:cNvSpPr>
          <p:nvPr>
            <p:ph type="title"/>
          </p:nvPr>
        </p:nvSpPr>
        <p:spPr/>
        <p:txBody>
          <a:bodyPr/>
          <a:lstStyle/>
          <a:p>
            <a:r>
              <a:rPr lang="en-US" sz="4400" dirty="0" err="1"/>
              <a:t>contd</a:t>
            </a:r>
            <a:endParaRPr lang="en-US" dirty="0"/>
          </a:p>
        </p:txBody>
      </p:sp>
      <p:pic>
        <p:nvPicPr>
          <p:cNvPr id="4" name="Content Placeholder 3">
            <a:extLst>
              <a:ext uri="{FF2B5EF4-FFF2-40B4-BE49-F238E27FC236}">
                <a16:creationId xmlns:a16="http://schemas.microsoft.com/office/drawing/2014/main" id="{BAC4533F-256A-34EF-7E96-DE22517D1BB5}"/>
              </a:ext>
            </a:extLst>
          </p:cNvPr>
          <p:cNvPicPr>
            <a:picLocks noGrp="1" noChangeAspect="1"/>
          </p:cNvPicPr>
          <p:nvPr>
            <p:ph idx="1"/>
          </p:nvPr>
        </p:nvPicPr>
        <p:blipFill rotWithShape="1">
          <a:blip r:embed="rId2"/>
          <a:srcRect l="15470" r="10210" b="-2"/>
          <a:stretch/>
        </p:blipFill>
        <p:spPr>
          <a:xfrm>
            <a:off x="2686929" y="1825625"/>
            <a:ext cx="7582485" cy="4667250"/>
          </a:xfrm>
          <a:prstGeom prst="rect">
            <a:avLst/>
          </a:prstGeom>
        </p:spPr>
      </p:pic>
    </p:spTree>
    <p:extLst>
      <p:ext uri="{BB962C8B-B14F-4D97-AF65-F5344CB8AC3E}">
        <p14:creationId xmlns:p14="http://schemas.microsoft.com/office/powerpoint/2010/main" val="79575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0CAC0-4DD7-43F8-A279-A5AB4ED1A32B}"/>
              </a:ext>
            </a:extLst>
          </p:cNvPr>
          <p:cNvSpPr>
            <a:spLocks noGrp="1"/>
          </p:cNvSpPr>
          <p:nvPr>
            <p:ph type="title"/>
          </p:nvPr>
        </p:nvSpPr>
        <p:spPr>
          <a:xfrm>
            <a:off x="572493" y="238539"/>
            <a:ext cx="11018520" cy="1434415"/>
          </a:xfrm>
        </p:spPr>
        <p:txBody>
          <a:bodyPr anchor="b">
            <a:normAutofit/>
          </a:bodyPr>
          <a:lstStyle/>
          <a:p>
            <a:r>
              <a:rPr lang="en-US" sz="5400" dirty="0" err="1"/>
              <a:t>contd</a:t>
            </a:r>
            <a:endParaRPr lang="en-US" sz="5400" dirty="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E09F06-F21C-4772-908E-2EB9B622DA34}"/>
              </a:ext>
            </a:extLst>
          </p:cNvPr>
          <p:cNvSpPr>
            <a:spLocks noGrp="1"/>
          </p:cNvSpPr>
          <p:nvPr>
            <p:ph idx="1"/>
          </p:nvPr>
        </p:nvSpPr>
        <p:spPr>
          <a:xfrm>
            <a:off x="572493" y="2071316"/>
            <a:ext cx="10822338" cy="4119172"/>
          </a:xfrm>
        </p:spPr>
        <p:txBody>
          <a:bodyPr anchor="t">
            <a:normAutofit/>
          </a:bodyPr>
          <a:lstStyle/>
          <a:p>
            <a:r>
              <a:rPr lang="en-US" sz="1900" dirty="0"/>
              <a:t>For example, the control of the transfer of data from an external device to the processor might involve the following sequence of steps: </a:t>
            </a:r>
          </a:p>
          <a:p>
            <a:r>
              <a:rPr lang="en-US" sz="1900" dirty="0"/>
              <a:t>1. The processor interrogates the I/O module to check the status of the attached device.</a:t>
            </a:r>
          </a:p>
          <a:p>
            <a:r>
              <a:rPr lang="en-US" sz="1900" dirty="0"/>
              <a:t> 2. The I/O module returns the device status.</a:t>
            </a:r>
          </a:p>
          <a:p>
            <a:r>
              <a:rPr lang="en-US" sz="1900" dirty="0"/>
              <a:t> 3. If the device is operational and ready to transmit, the processor requests the transfer of data, by means of a command to the I/O module.</a:t>
            </a:r>
          </a:p>
          <a:p>
            <a:r>
              <a:rPr lang="en-US" sz="1900" dirty="0"/>
              <a:t> 4. The I/O module obtains a unit of data (e.g., 8 or 16 bits) from the external device.</a:t>
            </a:r>
          </a:p>
          <a:p>
            <a:r>
              <a:rPr lang="en-US" sz="1900" dirty="0"/>
              <a:t> 5. The data are transferred from the I/O module to the processor</a:t>
            </a:r>
          </a:p>
        </p:txBody>
      </p:sp>
    </p:spTree>
    <p:extLst>
      <p:ext uri="{BB962C8B-B14F-4D97-AF65-F5344CB8AC3E}">
        <p14:creationId xmlns:p14="http://schemas.microsoft.com/office/powerpoint/2010/main" val="888230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C6CB-4A1F-40ED-8632-BB9960EA0148}"/>
              </a:ext>
            </a:extLst>
          </p:cNvPr>
          <p:cNvSpPr>
            <a:spLocks noGrp="1"/>
          </p:cNvSpPr>
          <p:nvPr>
            <p:ph type="title"/>
          </p:nvPr>
        </p:nvSpPr>
        <p:spPr>
          <a:xfrm>
            <a:off x="838200" y="712693"/>
            <a:ext cx="10515600" cy="428251"/>
          </a:xfrm>
        </p:spPr>
        <p:txBody>
          <a:bodyPr>
            <a:normAutofit fontScale="90000"/>
          </a:bodyPr>
          <a:lstStyle/>
          <a:p>
            <a:r>
              <a:rPr lang="en-US" dirty="0"/>
              <a:t>CONTD</a:t>
            </a:r>
          </a:p>
        </p:txBody>
      </p:sp>
      <p:sp>
        <p:nvSpPr>
          <p:cNvPr id="3" name="Content Placeholder 2">
            <a:extLst>
              <a:ext uri="{FF2B5EF4-FFF2-40B4-BE49-F238E27FC236}">
                <a16:creationId xmlns:a16="http://schemas.microsoft.com/office/drawing/2014/main" id="{28F17E59-70F7-4BE5-AD3D-3BC49AA8DD8E}"/>
              </a:ext>
            </a:extLst>
          </p:cNvPr>
          <p:cNvSpPr>
            <a:spLocks noGrp="1"/>
          </p:cNvSpPr>
          <p:nvPr>
            <p:ph idx="1"/>
          </p:nvPr>
        </p:nvSpPr>
        <p:spPr>
          <a:xfrm>
            <a:off x="838200" y="1492624"/>
            <a:ext cx="10515600" cy="5067201"/>
          </a:xfrm>
        </p:spPr>
        <p:txBody>
          <a:bodyPr>
            <a:normAutofit/>
          </a:bodyPr>
          <a:lstStyle/>
          <a:p>
            <a:pPr algn="just"/>
            <a:r>
              <a:rPr lang="en-US" sz="2000" dirty="0"/>
              <a:t>If the system employs a bus, then each of the interactions between the processor and the I/O module involves one or more bus arbitrations. </a:t>
            </a:r>
          </a:p>
          <a:p>
            <a:pPr algn="just"/>
            <a:r>
              <a:rPr lang="en-US" sz="2000" b="1" dirty="0"/>
              <a:t>Processor communication </a:t>
            </a:r>
            <a:r>
              <a:rPr lang="en-US" sz="2000" dirty="0"/>
              <a:t>involves the following: </a:t>
            </a:r>
          </a:p>
          <a:p>
            <a:pPr marL="0" indent="0" algn="just">
              <a:buNone/>
            </a:pPr>
            <a:r>
              <a:rPr lang="en-US" sz="2000" dirty="0"/>
              <a:t>• </a:t>
            </a:r>
            <a:r>
              <a:rPr lang="en-US" sz="2000" b="1" dirty="0"/>
              <a:t>Command decoding</a:t>
            </a:r>
            <a:r>
              <a:rPr lang="en-US" sz="2000" dirty="0"/>
              <a:t>: The I/O module accepts commands from the processor, typically sent as signals on the control bus. For example, an I/O module for a disk drive might accept the following commands: READ SECTOR, WRITE SECTOR, SEEK track number, and SCAN record ID. </a:t>
            </a:r>
          </a:p>
          <a:p>
            <a:pPr marL="0" indent="0" algn="just">
              <a:buNone/>
            </a:pPr>
            <a:r>
              <a:rPr lang="en-US" sz="2000" dirty="0"/>
              <a:t>• </a:t>
            </a:r>
            <a:r>
              <a:rPr lang="en-US" sz="2000" b="1" dirty="0"/>
              <a:t>Data:</a:t>
            </a:r>
            <a:r>
              <a:rPr lang="en-US" sz="2000" dirty="0"/>
              <a:t> Data are exchanged between the processor and the I/O module over the data bus. </a:t>
            </a:r>
          </a:p>
          <a:p>
            <a:pPr marL="0" indent="0" algn="just">
              <a:buNone/>
            </a:pPr>
            <a:r>
              <a:rPr lang="en-US" sz="2000" dirty="0"/>
              <a:t>• </a:t>
            </a:r>
            <a:r>
              <a:rPr lang="en-US" sz="2000" b="1" dirty="0"/>
              <a:t>Status reporting</a:t>
            </a:r>
            <a:r>
              <a:rPr lang="en-US" sz="2000" dirty="0"/>
              <a:t>: Because peripherals are so slow, it is important to know the status of the I/O module. For example, if an I/O module is asked to send data to the processor (read), it may not be ready to do so because it is still working on the previous I/O command. This fact can be reported with a status signal. </a:t>
            </a:r>
            <a:r>
              <a:rPr lang="en-US" sz="2000" b="1" dirty="0"/>
              <a:t>Common status signals are BUSY and READY</a:t>
            </a:r>
            <a:r>
              <a:rPr lang="en-US" sz="2000" dirty="0"/>
              <a:t>.</a:t>
            </a:r>
          </a:p>
          <a:p>
            <a:pPr marL="0" indent="0" algn="just">
              <a:buNone/>
            </a:pPr>
            <a:r>
              <a:rPr lang="en-US" sz="2000" dirty="0"/>
              <a:t> • </a:t>
            </a:r>
            <a:r>
              <a:rPr lang="en-US" sz="2000" b="1" dirty="0"/>
              <a:t>Address recognition</a:t>
            </a:r>
            <a:r>
              <a:rPr lang="en-US" sz="2000" dirty="0"/>
              <a:t>: Just as each word of memory has an address, so does each I/O device. Thus, an I/O module must recognize one unique address for each peripheral it controls.</a:t>
            </a:r>
          </a:p>
        </p:txBody>
      </p:sp>
    </p:spTree>
    <p:extLst>
      <p:ext uri="{BB962C8B-B14F-4D97-AF65-F5344CB8AC3E}">
        <p14:creationId xmlns:p14="http://schemas.microsoft.com/office/powerpoint/2010/main" val="157245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FDFC-5DC6-49A6-8FC7-73C658B74CD2}"/>
              </a:ext>
            </a:extLst>
          </p:cNvPr>
          <p:cNvSpPr>
            <a:spLocks noGrp="1"/>
          </p:cNvSpPr>
          <p:nvPr>
            <p:ph type="title"/>
          </p:nvPr>
        </p:nvSpPr>
        <p:spPr>
          <a:xfrm>
            <a:off x="838200" y="365126"/>
            <a:ext cx="10515600" cy="710640"/>
          </a:xfrm>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5679A9CA-D7C8-4983-938E-828F52451269}"/>
              </a:ext>
            </a:extLst>
          </p:cNvPr>
          <p:cNvSpPr>
            <a:spLocks noGrp="1"/>
          </p:cNvSpPr>
          <p:nvPr>
            <p:ph idx="1"/>
          </p:nvPr>
        </p:nvSpPr>
        <p:spPr>
          <a:xfrm>
            <a:off x="838200" y="1237129"/>
            <a:ext cx="10515600" cy="4939834"/>
          </a:xfrm>
        </p:spPr>
        <p:txBody>
          <a:bodyPr>
            <a:noAutofit/>
          </a:bodyPr>
          <a:lstStyle/>
          <a:p>
            <a:pPr algn="just"/>
            <a:r>
              <a:rPr lang="en-US" sz="2400" dirty="0"/>
              <a:t>On the other side, the I/O module must be able to perform </a:t>
            </a:r>
            <a:r>
              <a:rPr lang="en-US" sz="2400" b="1" dirty="0"/>
              <a:t>device communication</a:t>
            </a:r>
            <a:r>
              <a:rPr lang="en-US" sz="2400" dirty="0"/>
              <a:t>. This communication involves commands, status information, and data . </a:t>
            </a:r>
          </a:p>
          <a:p>
            <a:pPr algn="just"/>
            <a:r>
              <a:rPr lang="en-US" sz="2400" dirty="0"/>
              <a:t>An essential task of an I/O module is </a:t>
            </a:r>
            <a:r>
              <a:rPr lang="en-US" sz="2400" b="1" dirty="0"/>
              <a:t>data buffering,</a:t>
            </a:r>
            <a:r>
              <a:rPr lang="en-US" sz="2400" dirty="0"/>
              <a:t> function is apparent whereas the transfer rate into and out of main memory or the processor is quite high, the rate is orders of magnitude lower for many peripheral devices and covers a wide range. Data coming from main memory are sent to an I/O module in a rapid burst. The data are buffered in the I/O module and then sent to the peripheral device at its data rate.</a:t>
            </a:r>
          </a:p>
          <a:p>
            <a:pPr algn="just"/>
            <a:r>
              <a:rPr lang="en-US" sz="2400" dirty="0"/>
              <a:t> In the opposite direction, data are buffered so as not to tie up the memory in a slow transfer operation. Thus, the I/O module must be able to operate at both device and memory speeds. </a:t>
            </a:r>
          </a:p>
          <a:p>
            <a:pPr algn="just"/>
            <a:r>
              <a:rPr lang="en-US" sz="2400" dirty="0"/>
              <a:t>Similarly, if the I/O device operates at a rate higher than the memory access rate, then the I/O module performs the needed buffering operation.</a:t>
            </a:r>
          </a:p>
        </p:txBody>
      </p:sp>
    </p:spTree>
    <p:extLst>
      <p:ext uri="{BB962C8B-B14F-4D97-AF65-F5344CB8AC3E}">
        <p14:creationId xmlns:p14="http://schemas.microsoft.com/office/powerpoint/2010/main" val="218639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414D-15F4-4553-95A7-170819E4BFC5}"/>
              </a:ext>
            </a:extLst>
          </p:cNvPr>
          <p:cNvSpPr>
            <a:spLocks noGrp="1"/>
          </p:cNvSpPr>
          <p:nvPr>
            <p:ph type="title"/>
          </p:nvPr>
        </p:nvSpPr>
        <p:spPr>
          <a:xfrm>
            <a:off x="838200" y="365125"/>
            <a:ext cx="10515600" cy="522381"/>
          </a:xfrm>
        </p:spPr>
        <p:txBody>
          <a:bodyPr>
            <a:normAutofit fontScale="90000"/>
          </a:bodyPr>
          <a:lstStyle/>
          <a:p>
            <a:r>
              <a:rPr lang="en-US" dirty="0"/>
              <a:t>CONTD</a:t>
            </a:r>
          </a:p>
        </p:txBody>
      </p:sp>
      <p:sp>
        <p:nvSpPr>
          <p:cNvPr id="3" name="Content Placeholder 2">
            <a:extLst>
              <a:ext uri="{FF2B5EF4-FFF2-40B4-BE49-F238E27FC236}">
                <a16:creationId xmlns:a16="http://schemas.microsoft.com/office/drawing/2014/main" id="{5043067B-FF0B-422C-A459-293697431882}"/>
              </a:ext>
            </a:extLst>
          </p:cNvPr>
          <p:cNvSpPr>
            <a:spLocks noGrp="1"/>
          </p:cNvSpPr>
          <p:nvPr>
            <p:ph idx="1"/>
          </p:nvPr>
        </p:nvSpPr>
        <p:spPr>
          <a:xfrm>
            <a:off x="838200" y="1196788"/>
            <a:ext cx="10515600" cy="4980175"/>
          </a:xfrm>
        </p:spPr>
        <p:txBody>
          <a:bodyPr>
            <a:normAutofit/>
          </a:bodyPr>
          <a:lstStyle/>
          <a:p>
            <a:pPr algn="just"/>
            <a:r>
              <a:rPr lang="en-US" sz="2400" dirty="0"/>
              <a:t>Finally, an I/O module is often responsible for </a:t>
            </a:r>
            <a:r>
              <a:rPr lang="en-US" sz="2400" b="1" dirty="0"/>
              <a:t>error detection </a:t>
            </a:r>
            <a:r>
              <a:rPr lang="en-US" sz="2400" dirty="0"/>
              <a:t>and for subsequently reporting errors to the processor. One class of errors includes mechanical and electrical malfunctions reported by the device (e.g., paper jam, bad disk track).</a:t>
            </a:r>
          </a:p>
          <a:p>
            <a:pPr algn="just"/>
            <a:r>
              <a:rPr lang="en-US" sz="2400" dirty="0"/>
              <a:t> Another class consists of unintentional changes to the bit pattern as it is transmitted from device to I/O module. Some form of error-detecting code is often used to detect transmission errors.</a:t>
            </a:r>
          </a:p>
          <a:p>
            <a:pPr algn="just"/>
            <a:r>
              <a:rPr lang="en-US" sz="2400" dirty="0"/>
              <a:t> A simple example is the use of a parity bit on each character of data. For example, the IRA character code occupies 7 bits of a byte. The eighth bit is set so that the total number of 1s in the byte is even (even parity) or odd (odd parity). When a byte is received, the I/O module checks the parity to determine whether an error has occurred.</a:t>
            </a:r>
          </a:p>
        </p:txBody>
      </p:sp>
    </p:spTree>
    <p:extLst>
      <p:ext uri="{BB962C8B-B14F-4D97-AF65-F5344CB8AC3E}">
        <p14:creationId xmlns:p14="http://schemas.microsoft.com/office/powerpoint/2010/main" val="3925761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AD6F-85AD-4509-B4D8-6123F7A321F5}"/>
              </a:ext>
            </a:extLst>
          </p:cNvPr>
          <p:cNvSpPr>
            <a:spLocks noGrp="1"/>
          </p:cNvSpPr>
          <p:nvPr>
            <p:ph type="title"/>
          </p:nvPr>
        </p:nvSpPr>
        <p:spPr>
          <a:xfrm>
            <a:off x="1606826" y="510900"/>
            <a:ext cx="9183757" cy="791322"/>
          </a:xfrm>
        </p:spPr>
        <p:txBody>
          <a:bodyPr>
            <a:normAutofit/>
          </a:bodyPr>
          <a:lstStyle/>
          <a:p>
            <a:r>
              <a:rPr lang="en-US" sz="3200" dirty="0"/>
              <a:t>Three techniques are possible for I/O operations</a:t>
            </a:r>
          </a:p>
        </p:txBody>
      </p:sp>
      <p:sp>
        <p:nvSpPr>
          <p:cNvPr id="7" name="TextBox 6">
            <a:extLst>
              <a:ext uri="{FF2B5EF4-FFF2-40B4-BE49-F238E27FC236}">
                <a16:creationId xmlns:a16="http://schemas.microsoft.com/office/drawing/2014/main" id="{F9797967-A2D6-42E1-8000-625698EFFEFA}"/>
              </a:ext>
            </a:extLst>
          </p:cNvPr>
          <p:cNvSpPr txBox="1"/>
          <p:nvPr/>
        </p:nvSpPr>
        <p:spPr>
          <a:xfrm>
            <a:off x="3046880" y="2020652"/>
            <a:ext cx="6098240" cy="369332"/>
          </a:xfrm>
          <a:prstGeom prst="rect">
            <a:avLst/>
          </a:prstGeom>
          <a:noFill/>
        </p:spPr>
        <p:txBody>
          <a:bodyPr wrap="square">
            <a:spAutoFit/>
          </a:bodyPr>
          <a:lstStyle/>
          <a:p>
            <a:r>
              <a:rPr lang="en-US" dirty="0"/>
              <a:t>.</a:t>
            </a:r>
          </a:p>
        </p:txBody>
      </p:sp>
      <p:sp>
        <p:nvSpPr>
          <p:cNvPr id="6" name="TextBox 5">
            <a:extLst>
              <a:ext uri="{FF2B5EF4-FFF2-40B4-BE49-F238E27FC236}">
                <a16:creationId xmlns:a16="http://schemas.microsoft.com/office/drawing/2014/main" id="{FAF0A34D-2128-49AD-8738-26315B66F0AE}"/>
              </a:ext>
            </a:extLst>
          </p:cNvPr>
          <p:cNvSpPr txBox="1"/>
          <p:nvPr/>
        </p:nvSpPr>
        <p:spPr>
          <a:xfrm>
            <a:off x="1040295" y="1436692"/>
            <a:ext cx="10316818" cy="4708981"/>
          </a:xfrm>
          <a:prstGeom prst="rect">
            <a:avLst/>
          </a:prstGeom>
          <a:noFill/>
        </p:spPr>
        <p:txBody>
          <a:bodyPr wrap="square">
            <a:spAutoFit/>
          </a:bodyPr>
          <a:lstStyle/>
          <a:p>
            <a:pPr marL="285750" indent="-285750" algn="just">
              <a:buFont typeface="Wingdings" panose="05000000000000000000" pitchFamily="2" charset="2"/>
              <a:buChar char="§"/>
            </a:pPr>
            <a:r>
              <a:rPr lang="en-US" sz="2000" dirty="0"/>
              <a:t>With </a:t>
            </a:r>
            <a:r>
              <a:rPr lang="en-US" sz="2000" b="1" dirty="0"/>
              <a:t>programmed I/O</a:t>
            </a:r>
            <a:r>
              <a:rPr lang="en-US" sz="2000" dirty="0"/>
              <a:t>, data are exchanged between the </a:t>
            </a:r>
            <a:r>
              <a:rPr lang="en-US" sz="2000" b="1" dirty="0"/>
              <a:t>processor</a:t>
            </a:r>
            <a:r>
              <a:rPr lang="en-US" sz="2000" dirty="0"/>
              <a:t> and </a:t>
            </a:r>
            <a:r>
              <a:rPr lang="en-US" sz="2000" b="1" dirty="0"/>
              <a:t>the I/O module</a:t>
            </a:r>
            <a:r>
              <a:rPr lang="en-US" sz="2000" dirty="0"/>
              <a:t>. The processor executes a program that gives it </a:t>
            </a:r>
            <a:r>
              <a:rPr lang="en-US" sz="2000" b="1" dirty="0"/>
              <a:t>direct control </a:t>
            </a:r>
            <a:r>
              <a:rPr lang="en-US" sz="2000" dirty="0"/>
              <a:t>of the I/O operation, including </a:t>
            </a:r>
            <a:r>
              <a:rPr lang="en-US" sz="2000" b="1" dirty="0"/>
              <a:t>sensing device status</a:t>
            </a:r>
            <a:r>
              <a:rPr lang="en-US" sz="2000" dirty="0"/>
              <a:t>, sending a </a:t>
            </a:r>
            <a:r>
              <a:rPr lang="en-US" sz="2000" b="1" dirty="0"/>
              <a:t>read or write </a:t>
            </a:r>
            <a:r>
              <a:rPr lang="en-US" sz="2000" dirty="0"/>
              <a:t>command, and </a:t>
            </a:r>
            <a:r>
              <a:rPr lang="en-US" sz="2000" b="1" dirty="0"/>
              <a:t>transferring</a:t>
            </a:r>
            <a:r>
              <a:rPr lang="en-US" sz="2000" dirty="0"/>
              <a:t> the data.</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dirty="0"/>
              <a:t>When the processor issues a command to the I/O module, it must wait until the I/O operation is complete. If the processor is faster than the I/O module, this is wasteful of processor time.</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b="1" dirty="0"/>
              <a:t>With interrupt-driven I/O</a:t>
            </a:r>
            <a:r>
              <a:rPr lang="en-US" sz="2000" dirty="0"/>
              <a:t>, the processor issues an I/O command, continues to execute other instructions, and is interrupted by the I/O module when the latter has completed its work. </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dirty="0"/>
              <a:t>With both </a:t>
            </a:r>
            <a:r>
              <a:rPr lang="en-US" sz="2000" b="1" dirty="0"/>
              <a:t>programmed and interrupt I/O</a:t>
            </a:r>
            <a:r>
              <a:rPr lang="en-US" sz="2000" dirty="0"/>
              <a:t>, the processor is responsible for extracting data from main memory for output and storing data in main memory for input.</a:t>
            </a:r>
          </a:p>
          <a:p>
            <a:pPr algn="just"/>
            <a:r>
              <a:rPr lang="en-US" sz="2000" dirty="0"/>
              <a:t> </a:t>
            </a:r>
          </a:p>
          <a:p>
            <a:pPr marL="285750" indent="-285750" algn="just">
              <a:buFont typeface="Wingdings" panose="05000000000000000000" pitchFamily="2" charset="2"/>
              <a:buChar char="§"/>
            </a:pPr>
            <a:r>
              <a:rPr lang="en-US" sz="2000" dirty="0"/>
              <a:t>The alternative is known as </a:t>
            </a:r>
            <a:r>
              <a:rPr lang="en-US" sz="2000" b="1" dirty="0"/>
              <a:t>direct memory access (DMA). In this mode</a:t>
            </a:r>
            <a:r>
              <a:rPr lang="en-US" sz="2000" dirty="0"/>
              <a:t>, the I/O module and main memory exchange data directly, without processor involvement. </a:t>
            </a:r>
          </a:p>
        </p:txBody>
      </p:sp>
    </p:spTree>
    <p:extLst>
      <p:ext uri="{BB962C8B-B14F-4D97-AF65-F5344CB8AC3E}">
        <p14:creationId xmlns:p14="http://schemas.microsoft.com/office/powerpoint/2010/main" val="3580411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005919D6-6ED9-4D9A-0BA0-0009BAECBA0E}"/>
              </a:ext>
            </a:extLst>
          </p:cNvPr>
          <p:cNvPicPr>
            <a:picLocks noGrp="1" noChangeAspect="1"/>
          </p:cNvPicPr>
          <p:nvPr>
            <p:ph idx="1"/>
          </p:nvPr>
        </p:nvPicPr>
        <p:blipFill rotWithShape="1">
          <a:blip r:embed="rId2"/>
          <a:srcRect l="19189" t="55699" r="20869" b="25141"/>
          <a:stretch/>
        </p:blipFill>
        <p:spPr>
          <a:xfrm>
            <a:off x="838201" y="2574387"/>
            <a:ext cx="10795782" cy="3052690"/>
          </a:xfrm>
          <a:ln>
            <a:solidFill>
              <a:schemeClr val="tx1"/>
            </a:solidFill>
          </a:ln>
        </p:spPr>
      </p:pic>
      <p:sp>
        <p:nvSpPr>
          <p:cNvPr id="6" name="TextBox 5">
            <a:extLst>
              <a:ext uri="{FF2B5EF4-FFF2-40B4-BE49-F238E27FC236}">
                <a16:creationId xmlns:a16="http://schemas.microsoft.com/office/drawing/2014/main" id="{AE6D4B52-A6BE-490C-5AE2-AEF476E38930}"/>
              </a:ext>
            </a:extLst>
          </p:cNvPr>
          <p:cNvSpPr txBox="1"/>
          <p:nvPr/>
        </p:nvSpPr>
        <p:spPr>
          <a:xfrm>
            <a:off x="2517912" y="1452626"/>
            <a:ext cx="7513983" cy="369332"/>
          </a:xfrm>
          <a:prstGeom prst="rect">
            <a:avLst/>
          </a:prstGeom>
          <a:noFill/>
        </p:spPr>
        <p:txBody>
          <a:bodyPr wrap="square">
            <a:spAutoFit/>
          </a:bodyPr>
          <a:lstStyle/>
          <a:p>
            <a:r>
              <a:rPr lang="en-US" dirty="0"/>
              <a:t>Table  indicates the relationship among these three techniques. </a:t>
            </a:r>
          </a:p>
        </p:txBody>
      </p:sp>
    </p:spTree>
    <p:extLst>
      <p:ext uri="{BB962C8B-B14F-4D97-AF65-F5344CB8AC3E}">
        <p14:creationId xmlns:p14="http://schemas.microsoft.com/office/powerpoint/2010/main" val="3243814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C645-ACBF-4594-AB78-27E45FD72432}"/>
              </a:ext>
            </a:extLst>
          </p:cNvPr>
          <p:cNvSpPr>
            <a:spLocks noGrp="1"/>
          </p:cNvSpPr>
          <p:nvPr>
            <p:ph type="title"/>
          </p:nvPr>
        </p:nvSpPr>
        <p:spPr/>
        <p:txBody>
          <a:bodyPr/>
          <a:lstStyle/>
          <a:p>
            <a:r>
              <a:rPr lang="en-US" dirty="0"/>
              <a:t>Programmed I/O</a:t>
            </a:r>
          </a:p>
        </p:txBody>
      </p:sp>
      <p:sp>
        <p:nvSpPr>
          <p:cNvPr id="3" name="Content Placeholder 2">
            <a:extLst>
              <a:ext uri="{FF2B5EF4-FFF2-40B4-BE49-F238E27FC236}">
                <a16:creationId xmlns:a16="http://schemas.microsoft.com/office/drawing/2014/main" id="{C1E4CE07-638D-4055-864D-AE43DDDE812E}"/>
              </a:ext>
            </a:extLst>
          </p:cNvPr>
          <p:cNvSpPr>
            <a:spLocks noGrp="1"/>
          </p:cNvSpPr>
          <p:nvPr>
            <p:ph idx="1"/>
          </p:nvPr>
        </p:nvSpPr>
        <p:spPr/>
        <p:txBody>
          <a:bodyPr>
            <a:normAutofit fontScale="92500" lnSpcReduction="20000"/>
          </a:bodyPr>
          <a:lstStyle/>
          <a:p>
            <a:pPr algn="just"/>
            <a:r>
              <a:rPr lang="en-US" dirty="0"/>
              <a:t>When the processor is executing a program and encounters an instruction relating to I/O, it executes that instruction by issuing a command to the appropriate I/O module. </a:t>
            </a:r>
          </a:p>
          <a:p>
            <a:pPr algn="just"/>
            <a:r>
              <a:rPr lang="en-US" dirty="0"/>
              <a:t>With programmed I/O, the I/O module will perform the requested action and then set the appropriate bits in the I/O status register . </a:t>
            </a:r>
          </a:p>
          <a:p>
            <a:pPr algn="just"/>
            <a:r>
              <a:rPr lang="en-US" dirty="0"/>
              <a:t>The I/O module takes no further action to alert the processor. In particular, it does not interrupt the processor. Thus, it is the responsibility of the processor periodically to check the status of the I/O module until it finds that the operation is complete. </a:t>
            </a:r>
          </a:p>
          <a:p>
            <a:pPr algn="just"/>
            <a:r>
              <a:rPr lang="en-US" dirty="0"/>
              <a:t>To explain the programmed I/O technique, we view it first from the point of view of the I/O commands issued by the processor to the I/O module, and then from the point of view of the I/O instructions executed by the processor</a:t>
            </a:r>
          </a:p>
        </p:txBody>
      </p:sp>
    </p:spTree>
    <p:extLst>
      <p:ext uri="{BB962C8B-B14F-4D97-AF65-F5344CB8AC3E}">
        <p14:creationId xmlns:p14="http://schemas.microsoft.com/office/powerpoint/2010/main" val="209304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86A6-F4A6-4016-8B50-D230B98DADEE}"/>
              </a:ext>
            </a:extLst>
          </p:cNvPr>
          <p:cNvSpPr>
            <a:spLocks noGrp="1"/>
          </p:cNvSpPr>
          <p:nvPr>
            <p:ph type="title"/>
          </p:nvPr>
        </p:nvSpPr>
        <p:spPr/>
        <p:txBody>
          <a:bodyPr/>
          <a:lstStyle/>
          <a:p>
            <a:r>
              <a:rPr lang="en-US" dirty="0"/>
              <a:t>INTRODUCTION –I/O SYSTEM</a:t>
            </a:r>
          </a:p>
        </p:txBody>
      </p:sp>
      <p:sp>
        <p:nvSpPr>
          <p:cNvPr id="3" name="Content Placeholder 2">
            <a:extLst>
              <a:ext uri="{FF2B5EF4-FFF2-40B4-BE49-F238E27FC236}">
                <a16:creationId xmlns:a16="http://schemas.microsoft.com/office/drawing/2014/main" id="{8EE805E7-ADEC-4A1C-B1E4-E2272DE3B057}"/>
              </a:ext>
            </a:extLst>
          </p:cNvPr>
          <p:cNvSpPr>
            <a:spLocks noGrp="1"/>
          </p:cNvSpPr>
          <p:nvPr>
            <p:ph idx="1"/>
          </p:nvPr>
        </p:nvSpPr>
        <p:spPr/>
        <p:txBody>
          <a:bodyPr>
            <a:normAutofit/>
          </a:bodyPr>
          <a:lstStyle/>
          <a:p>
            <a:pPr algn="just"/>
            <a:r>
              <a:rPr lang="en-US" dirty="0"/>
              <a:t>In addition to the processor and a set of memory modules, the third key element of a computer system is a set of I/O modules. </a:t>
            </a:r>
          </a:p>
          <a:p>
            <a:pPr algn="just"/>
            <a:r>
              <a:rPr lang="en-US" dirty="0"/>
              <a:t>Each module interfaces to the system bus or central switch and controls one or more peripheral devices. </a:t>
            </a:r>
          </a:p>
          <a:p>
            <a:pPr algn="just"/>
            <a:r>
              <a:rPr lang="en-US" dirty="0"/>
              <a:t>An I/O module is not simply a set of mechanical connectors that wire a device into the system bus. </a:t>
            </a:r>
          </a:p>
          <a:p>
            <a:pPr algn="just"/>
            <a:r>
              <a:rPr lang="en-US" dirty="0"/>
              <a:t>Rather, the I/O module contains logic for performing a communication function between the peripheral and the bus.</a:t>
            </a:r>
          </a:p>
        </p:txBody>
      </p:sp>
    </p:spTree>
    <p:extLst>
      <p:ext uri="{BB962C8B-B14F-4D97-AF65-F5344CB8AC3E}">
        <p14:creationId xmlns:p14="http://schemas.microsoft.com/office/powerpoint/2010/main" val="3479270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963D-436C-4B66-B396-A4F4C194466A}"/>
              </a:ext>
            </a:extLst>
          </p:cNvPr>
          <p:cNvSpPr>
            <a:spLocks noGrp="1"/>
          </p:cNvSpPr>
          <p:nvPr>
            <p:ph type="title"/>
          </p:nvPr>
        </p:nvSpPr>
        <p:spPr/>
        <p:txBody>
          <a:bodyPr/>
          <a:lstStyle/>
          <a:p>
            <a:r>
              <a:rPr lang="en-US" dirty="0"/>
              <a:t>Interrupt driven I/O</a:t>
            </a:r>
          </a:p>
        </p:txBody>
      </p:sp>
      <p:sp>
        <p:nvSpPr>
          <p:cNvPr id="3" name="Content Placeholder 2">
            <a:extLst>
              <a:ext uri="{FF2B5EF4-FFF2-40B4-BE49-F238E27FC236}">
                <a16:creationId xmlns:a16="http://schemas.microsoft.com/office/drawing/2014/main" id="{CE921041-B4A0-43C7-B3B0-60D50FF074DB}"/>
              </a:ext>
            </a:extLst>
          </p:cNvPr>
          <p:cNvSpPr>
            <a:spLocks noGrp="1"/>
          </p:cNvSpPr>
          <p:nvPr>
            <p:ph idx="1"/>
          </p:nvPr>
        </p:nvSpPr>
        <p:spPr/>
        <p:txBody>
          <a:bodyPr>
            <a:normAutofit fontScale="92500" lnSpcReduction="20000"/>
          </a:bodyPr>
          <a:lstStyle/>
          <a:p>
            <a:pPr algn="just"/>
            <a:r>
              <a:rPr lang="en-US" dirty="0"/>
              <a:t>The problem with programmed I/O is that the processor must wait a long time for the I/O module of concern to be ready for either reception or transmission of data. </a:t>
            </a:r>
          </a:p>
          <a:p>
            <a:pPr algn="just"/>
            <a:r>
              <a:rPr lang="en-US" dirty="0"/>
              <a:t>The processor, while waiting, must repeatedly interrogate the status of the I/O module. As a result, the level of the performance of the entire system is severely degraded. </a:t>
            </a:r>
          </a:p>
          <a:p>
            <a:pPr algn="just"/>
            <a:r>
              <a:rPr lang="en-US" dirty="0"/>
              <a:t>An alternative is for the processor to issue an I/O command to a module and then go on to do some other useful work. </a:t>
            </a:r>
          </a:p>
          <a:p>
            <a:pPr algn="just"/>
            <a:r>
              <a:rPr lang="en-US" dirty="0"/>
              <a:t>The I/O module will then interrupt the processor to request service when it is ready to exchange data with the processor.</a:t>
            </a:r>
          </a:p>
          <a:p>
            <a:pPr algn="just"/>
            <a:r>
              <a:rPr lang="en-US" dirty="0"/>
              <a:t> The processor then executes the data transfer, as before, and then resumes its former processing.</a:t>
            </a:r>
          </a:p>
        </p:txBody>
      </p:sp>
    </p:spTree>
    <p:extLst>
      <p:ext uri="{BB962C8B-B14F-4D97-AF65-F5344CB8AC3E}">
        <p14:creationId xmlns:p14="http://schemas.microsoft.com/office/powerpoint/2010/main" val="3663748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234F-37B9-454B-937C-0836BC94E587}"/>
              </a:ext>
            </a:extLst>
          </p:cNvPr>
          <p:cNvSpPr>
            <a:spLocks noGrp="1"/>
          </p:cNvSpPr>
          <p:nvPr>
            <p:ph type="title"/>
          </p:nvPr>
        </p:nvSpPr>
        <p:spPr/>
        <p:txBody>
          <a:bodyPr/>
          <a:lstStyle/>
          <a:p>
            <a:r>
              <a:rPr lang="en-US" dirty="0"/>
              <a:t>Interrupt driven I/O</a:t>
            </a:r>
          </a:p>
        </p:txBody>
      </p:sp>
      <p:sp>
        <p:nvSpPr>
          <p:cNvPr id="3" name="Content Placeholder 2">
            <a:extLst>
              <a:ext uri="{FF2B5EF4-FFF2-40B4-BE49-F238E27FC236}">
                <a16:creationId xmlns:a16="http://schemas.microsoft.com/office/drawing/2014/main" id="{590C2EA6-FF56-4F08-AE93-21067F6A3B37}"/>
              </a:ext>
            </a:extLst>
          </p:cNvPr>
          <p:cNvSpPr>
            <a:spLocks noGrp="1"/>
          </p:cNvSpPr>
          <p:nvPr>
            <p:ph idx="1"/>
          </p:nvPr>
        </p:nvSpPr>
        <p:spPr/>
        <p:txBody>
          <a:bodyPr/>
          <a:lstStyle/>
          <a:p>
            <a:r>
              <a:rPr lang="en-US" dirty="0"/>
              <a:t>Let us consider how this works, first from the point of view of the I/O module. For input, the I/O module receives a READ command from the processor.</a:t>
            </a:r>
          </a:p>
          <a:p>
            <a:r>
              <a:rPr lang="en-US" dirty="0"/>
              <a:t> The I/O module then proceeds to read data in from an associated peripheral. Once the data are in the module’s data register, the module signals an interrupt to the processor over a control line. </a:t>
            </a:r>
          </a:p>
          <a:p>
            <a:r>
              <a:rPr lang="en-US" dirty="0"/>
              <a:t>The module then waits until its data are requested by the processor. When the request is made, the module places its data on the data bus and is then ready for another I/O operation</a:t>
            </a:r>
          </a:p>
        </p:txBody>
      </p:sp>
    </p:spTree>
    <p:extLst>
      <p:ext uri="{BB962C8B-B14F-4D97-AF65-F5344CB8AC3E}">
        <p14:creationId xmlns:p14="http://schemas.microsoft.com/office/powerpoint/2010/main" val="1129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2684-A7A5-4278-8679-9EB2AEF8A7D2}"/>
              </a:ext>
            </a:extLst>
          </p:cNvPr>
          <p:cNvSpPr>
            <a:spLocks noGrp="1"/>
          </p:cNvSpPr>
          <p:nvPr>
            <p:ph type="title"/>
          </p:nvPr>
        </p:nvSpPr>
        <p:spPr>
          <a:xfrm>
            <a:off x="838200" y="365126"/>
            <a:ext cx="10515600" cy="933588"/>
          </a:xfrm>
        </p:spPr>
        <p:txBody>
          <a:bodyPr>
            <a:normAutofit/>
          </a:bodyPr>
          <a:lstStyle/>
          <a:p>
            <a:r>
              <a:rPr lang="en-US" sz="3600" dirty="0"/>
              <a:t>Drawbacks of Programmed and Interrupt-Driven I/O</a:t>
            </a:r>
          </a:p>
        </p:txBody>
      </p:sp>
      <p:sp>
        <p:nvSpPr>
          <p:cNvPr id="3" name="Content Placeholder 2">
            <a:extLst>
              <a:ext uri="{FF2B5EF4-FFF2-40B4-BE49-F238E27FC236}">
                <a16:creationId xmlns:a16="http://schemas.microsoft.com/office/drawing/2014/main" id="{8D9A2987-F486-4685-ACC1-7FD357274F3F}"/>
              </a:ext>
            </a:extLst>
          </p:cNvPr>
          <p:cNvSpPr>
            <a:spLocks noGrp="1"/>
          </p:cNvSpPr>
          <p:nvPr>
            <p:ph idx="1"/>
          </p:nvPr>
        </p:nvSpPr>
        <p:spPr>
          <a:xfrm>
            <a:off x="838200" y="1298714"/>
            <a:ext cx="10515600" cy="4878249"/>
          </a:xfrm>
        </p:spPr>
        <p:txBody>
          <a:bodyPr>
            <a:normAutofit fontScale="85000" lnSpcReduction="20000"/>
          </a:bodyPr>
          <a:lstStyle/>
          <a:p>
            <a:pPr algn="just"/>
            <a:r>
              <a:rPr lang="en-US" dirty="0"/>
              <a:t>Interrupt-driven I/O, though more efficient than simple programmed I/O, still requires the </a:t>
            </a:r>
            <a:r>
              <a:rPr lang="en-US" b="1" dirty="0"/>
              <a:t>active intervention </a:t>
            </a:r>
            <a:r>
              <a:rPr lang="en-US" dirty="0"/>
              <a:t>of the processor to transfer data between memory and an I/O module, and any data transfer must traverse a path through the processor. Thus, both these forms of I/O suffer from </a:t>
            </a:r>
            <a:r>
              <a:rPr lang="en-US" b="1" dirty="0"/>
              <a:t>two inherent drawbacks</a:t>
            </a:r>
            <a:r>
              <a:rPr lang="en-US" dirty="0"/>
              <a:t>:</a:t>
            </a:r>
          </a:p>
          <a:p>
            <a:pPr algn="just"/>
            <a:r>
              <a:rPr lang="en-US" dirty="0"/>
              <a:t> 1. The I/O transfer rate is </a:t>
            </a:r>
            <a:r>
              <a:rPr lang="en-US" b="1" dirty="0"/>
              <a:t>limited by the speed </a:t>
            </a:r>
            <a:r>
              <a:rPr lang="en-US" dirty="0"/>
              <a:t>with which the processor can test and service a device.</a:t>
            </a:r>
          </a:p>
          <a:p>
            <a:pPr algn="just"/>
            <a:r>
              <a:rPr lang="en-US" dirty="0"/>
              <a:t> 2. The processor is tied up in managing an I/O transfer; several instructions must be executed for each I/O transfer</a:t>
            </a:r>
          </a:p>
          <a:p>
            <a:pPr algn="just"/>
            <a:r>
              <a:rPr lang="en-US" dirty="0"/>
              <a:t>Using </a:t>
            </a:r>
            <a:r>
              <a:rPr lang="en-US" b="1" dirty="0"/>
              <a:t>simple programmed I/O, </a:t>
            </a:r>
            <a:r>
              <a:rPr lang="en-US" dirty="0"/>
              <a:t>the processor is dedicated to the task of I/O and can move data at a rather </a:t>
            </a:r>
            <a:r>
              <a:rPr lang="en-US" b="1" dirty="0"/>
              <a:t>high rate</a:t>
            </a:r>
            <a:r>
              <a:rPr lang="en-US" dirty="0"/>
              <a:t>, at the cost of doing nothing else.</a:t>
            </a:r>
          </a:p>
          <a:p>
            <a:pPr algn="just"/>
            <a:r>
              <a:rPr lang="en-US" dirty="0"/>
              <a:t> Interrupt I/O frees up the processor to some extent at the expense of the I/O transfer rate. Nevertheless, both methods have an adverse impact on both processor activity and I/O transfer rate. </a:t>
            </a:r>
          </a:p>
          <a:p>
            <a:pPr algn="just"/>
            <a:r>
              <a:rPr lang="en-US" b="1" dirty="0"/>
              <a:t>When large volumes of data are to be moved, a more efficient technique is required: direct memory access (DMA)</a:t>
            </a:r>
          </a:p>
        </p:txBody>
      </p:sp>
    </p:spTree>
    <p:extLst>
      <p:ext uri="{BB962C8B-B14F-4D97-AF65-F5344CB8AC3E}">
        <p14:creationId xmlns:p14="http://schemas.microsoft.com/office/powerpoint/2010/main" val="4251041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576E7-EBBF-1731-8BAE-79E79922DF8A}"/>
              </a:ext>
            </a:extLst>
          </p:cNvPr>
          <p:cNvSpPr>
            <a:spLocks noGrp="1"/>
          </p:cNvSpPr>
          <p:nvPr>
            <p:ph type="title"/>
          </p:nvPr>
        </p:nvSpPr>
        <p:spPr>
          <a:xfrm>
            <a:off x="838200" y="365126"/>
            <a:ext cx="10515600" cy="907084"/>
          </a:xfrm>
        </p:spPr>
        <p:txBody>
          <a:bodyPr/>
          <a:lstStyle/>
          <a:p>
            <a:r>
              <a:rPr lang="en-US" dirty="0"/>
              <a:t>Difference  between</a:t>
            </a:r>
          </a:p>
        </p:txBody>
      </p:sp>
      <p:pic>
        <p:nvPicPr>
          <p:cNvPr id="1026" name="Picture 2" descr="Totalecer: Programmed I/O Vs Interrupt driven I/O">
            <a:extLst>
              <a:ext uri="{FF2B5EF4-FFF2-40B4-BE49-F238E27FC236}">
                <a16:creationId xmlns:a16="http://schemas.microsoft.com/office/drawing/2014/main" id="{97129467-28DD-6D45-01F3-29CFB2C351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1177" y="1272210"/>
            <a:ext cx="8466081" cy="548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688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345D-2B7D-464E-BF2D-5E9242CFACD5}"/>
              </a:ext>
            </a:extLst>
          </p:cNvPr>
          <p:cNvSpPr>
            <a:spLocks noGrp="1"/>
          </p:cNvSpPr>
          <p:nvPr>
            <p:ph type="title"/>
          </p:nvPr>
        </p:nvSpPr>
        <p:spPr>
          <a:xfrm>
            <a:off x="838200" y="365125"/>
            <a:ext cx="10515600" cy="826001"/>
          </a:xfrm>
        </p:spPr>
        <p:txBody>
          <a:bodyPr/>
          <a:lstStyle/>
          <a:p>
            <a:pPr algn="ctr"/>
            <a:r>
              <a:rPr lang="en-US" dirty="0"/>
              <a:t>DMA Function</a:t>
            </a:r>
          </a:p>
        </p:txBody>
      </p:sp>
      <p:pic>
        <p:nvPicPr>
          <p:cNvPr id="5" name="Picture 4">
            <a:extLst>
              <a:ext uri="{FF2B5EF4-FFF2-40B4-BE49-F238E27FC236}">
                <a16:creationId xmlns:a16="http://schemas.microsoft.com/office/drawing/2014/main" id="{40092B8F-C9C2-4976-B10F-C60C8A628D55}"/>
              </a:ext>
            </a:extLst>
          </p:cNvPr>
          <p:cNvPicPr>
            <a:picLocks noChangeAspect="1"/>
          </p:cNvPicPr>
          <p:nvPr/>
        </p:nvPicPr>
        <p:blipFill rotWithShape="1">
          <a:blip r:embed="rId2"/>
          <a:srcRect l="37697" t="16123" r="11875" b="9911"/>
          <a:stretch/>
        </p:blipFill>
        <p:spPr>
          <a:xfrm>
            <a:off x="1311965" y="1191126"/>
            <a:ext cx="7885043" cy="5541545"/>
          </a:xfrm>
          <a:prstGeom prst="rect">
            <a:avLst/>
          </a:prstGeom>
          <a:ln>
            <a:solidFill>
              <a:schemeClr val="tx1"/>
            </a:solidFill>
          </a:ln>
        </p:spPr>
      </p:pic>
    </p:spTree>
    <p:extLst>
      <p:ext uri="{BB962C8B-B14F-4D97-AF65-F5344CB8AC3E}">
        <p14:creationId xmlns:p14="http://schemas.microsoft.com/office/powerpoint/2010/main" val="1788929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379099-D6FF-0D5A-C7B4-185AD2E8BDCF}"/>
              </a:ext>
            </a:extLst>
          </p:cNvPr>
          <p:cNvSpPr>
            <a:spLocks noGrp="1"/>
          </p:cNvSpPr>
          <p:nvPr>
            <p:ph type="title"/>
          </p:nvPr>
        </p:nvSpPr>
        <p:spPr/>
        <p:txBody>
          <a:bodyPr/>
          <a:lstStyle/>
          <a:p>
            <a:r>
              <a:rPr lang="en-US" dirty="0"/>
              <a:t>DMA Function</a:t>
            </a:r>
          </a:p>
        </p:txBody>
      </p:sp>
      <p:sp>
        <p:nvSpPr>
          <p:cNvPr id="7" name="Content Placeholder 2">
            <a:extLst>
              <a:ext uri="{FF2B5EF4-FFF2-40B4-BE49-F238E27FC236}">
                <a16:creationId xmlns:a16="http://schemas.microsoft.com/office/drawing/2014/main" id="{D57A6459-378D-7D34-5CEC-12C969362939}"/>
              </a:ext>
            </a:extLst>
          </p:cNvPr>
          <p:cNvSpPr>
            <a:spLocks noGrp="1"/>
          </p:cNvSpPr>
          <p:nvPr>
            <p:ph idx="1"/>
          </p:nvPr>
        </p:nvSpPr>
        <p:spPr>
          <a:xfrm>
            <a:off x="838200" y="1825625"/>
            <a:ext cx="10515600" cy="4351338"/>
          </a:xfrm>
        </p:spPr>
        <p:txBody>
          <a:bodyPr>
            <a:normAutofit/>
          </a:bodyPr>
          <a:lstStyle/>
          <a:p>
            <a:pPr algn="just"/>
            <a:r>
              <a:rPr lang="en-US" dirty="0"/>
              <a:t>DMA involves an additional module on the system bus. The DMA module (Figure 7.11) is capable of mimicking the processor and, indeed, of taking over control of the system from the processor. </a:t>
            </a:r>
          </a:p>
          <a:p>
            <a:pPr algn="just"/>
            <a:r>
              <a:rPr lang="en-US" dirty="0"/>
              <a:t>It needs to do this to transfer data to and from memory over the system bus.</a:t>
            </a:r>
          </a:p>
          <a:p>
            <a:pPr algn="just"/>
            <a:r>
              <a:rPr lang="en-US" dirty="0"/>
              <a:t> For this purpose, the DMA module must use the bus only when the processor does not need it, or it must force the processor to suspend operation temporarily. </a:t>
            </a:r>
          </a:p>
          <a:p>
            <a:pPr algn="just"/>
            <a:r>
              <a:rPr lang="en-US" dirty="0"/>
              <a:t>The latter technique is more common and is referred to as cycle stealing, because the DMA module in effect steals a bus cycle. </a:t>
            </a:r>
          </a:p>
        </p:txBody>
      </p:sp>
    </p:spTree>
    <p:extLst>
      <p:ext uri="{BB962C8B-B14F-4D97-AF65-F5344CB8AC3E}">
        <p14:creationId xmlns:p14="http://schemas.microsoft.com/office/powerpoint/2010/main" val="2670720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F319-5D13-4E3C-AF67-2E578BAD6F5A}"/>
              </a:ext>
            </a:extLst>
          </p:cNvPr>
          <p:cNvSpPr>
            <a:spLocks noGrp="1"/>
          </p:cNvSpPr>
          <p:nvPr>
            <p:ph type="title"/>
          </p:nvPr>
        </p:nvSpPr>
        <p:spPr>
          <a:xfrm>
            <a:off x="838200" y="365125"/>
            <a:ext cx="10515600" cy="465053"/>
          </a:xfrm>
        </p:spPr>
        <p:txBody>
          <a:bodyPr>
            <a:normAutofit fontScale="90000"/>
          </a:bodyPr>
          <a:lstStyle/>
          <a:p>
            <a:r>
              <a:rPr lang="en-US" dirty="0"/>
              <a:t>DMA Function</a:t>
            </a:r>
          </a:p>
        </p:txBody>
      </p:sp>
      <p:sp>
        <p:nvSpPr>
          <p:cNvPr id="3" name="Content Placeholder 2">
            <a:extLst>
              <a:ext uri="{FF2B5EF4-FFF2-40B4-BE49-F238E27FC236}">
                <a16:creationId xmlns:a16="http://schemas.microsoft.com/office/drawing/2014/main" id="{4B8F0F88-C4FF-4F31-B7E1-F7E616085A69}"/>
              </a:ext>
            </a:extLst>
          </p:cNvPr>
          <p:cNvSpPr>
            <a:spLocks noGrp="1"/>
          </p:cNvSpPr>
          <p:nvPr>
            <p:ph idx="1"/>
          </p:nvPr>
        </p:nvSpPr>
        <p:spPr>
          <a:xfrm>
            <a:off x="838200" y="1179095"/>
            <a:ext cx="10515600" cy="4997868"/>
          </a:xfrm>
        </p:spPr>
        <p:txBody>
          <a:bodyPr>
            <a:normAutofit lnSpcReduction="10000"/>
          </a:bodyPr>
          <a:lstStyle/>
          <a:p>
            <a:pPr marL="0" indent="0">
              <a:buNone/>
            </a:pPr>
            <a:r>
              <a:rPr lang="en-US" dirty="0"/>
              <a:t>When the processor wishes to read or write a block of data, it issues a command to the DMA module, by sending to the DMA module the following information:</a:t>
            </a:r>
          </a:p>
          <a:p>
            <a:pPr algn="just"/>
            <a:r>
              <a:rPr lang="en-US" dirty="0"/>
              <a:t>Whether a read or write is requested, using the read or write control line between the processor and the DMA module</a:t>
            </a:r>
          </a:p>
          <a:p>
            <a:r>
              <a:rPr lang="en-US" dirty="0"/>
              <a:t>The address of the I/O device involved, communicated on the data lines</a:t>
            </a:r>
          </a:p>
          <a:p>
            <a:r>
              <a:rPr lang="en-US" dirty="0"/>
              <a:t>The starting location in memory to read from or write to, communicated on the data lines and stored by the DMA module in its address register</a:t>
            </a:r>
          </a:p>
          <a:p>
            <a:r>
              <a:rPr lang="en-US" dirty="0"/>
              <a:t>The number of words to be read or written, again communicated via the data lines and stored in the data count register</a:t>
            </a:r>
          </a:p>
          <a:p>
            <a:pPr marL="0" indent="0">
              <a:buNone/>
            </a:pPr>
            <a:endParaRPr lang="en-US" dirty="0"/>
          </a:p>
        </p:txBody>
      </p:sp>
    </p:spTree>
    <p:extLst>
      <p:ext uri="{BB962C8B-B14F-4D97-AF65-F5344CB8AC3E}">
        <p14:creationId xmlns:p14="http://schemas.microsoft.com/office/powerpoint/2010/main" val="2889138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4CAE-09D6-396E-58F2-4DC3DF6CE9F6}"/>
              </a:ext>
            </a:extLst>
          </p:cNvPr>
          <p:cNvSpPr>
            <a:spLocks noGrp="1"/>
          </p:cNvSpPr>
          <p:nvPr>
            <p:ph type="title"/>
          </p:nvPr>
        </p:nvSpPr>
        <p:spPr/>
        <p:txBody>
          <a:bodyPr/>
          <a:lstStyle/>
          <a:p>
            <a:r>
              <a:rPr lang="en-US" dirty="0"/>
              <a:t>DMA Function</a:t>
            </a:r>
          </a:p>
        </p:txBody>
      </p:sp>
      <p:sp>
        <p:nvSpPr>
          <p:cNvPr id="3" name="Content Placeholder 2">
            <a:extLst>
              <a:ext uri="{FF2B5EF4-FFF2-40B4-BE49-F238E27FC236}">
                <a16:creationId xmlns:a16="http://schemas.microsoft.com/office/drawing/2014/main" id="{CB24BA29-CB79-EE62-B5E7-D78B3F98F609}"/>
              </a:ext>
            </a:extLst>
          </p:cNvPr>
          <p:cNvSpPr>
            <a:spLocks noGrp="1"/>
          </p:cNvSpPr>
          <p:nvPr>
            <p:ph idx="1"/>
          </p:nvPr>
        </p:nvSpPr>
        <p:spPr/>
        <p:txBody>
          <a:bodyPr/>
          <a:lstStyle/>
          <a:p>
            <a:r>
              <a:rPr lang="en-US" dirty="0"/>
              <a:t>The processor then continues with other work.</a:t>
            </a:r>
          </a:p>
          <a:p>
            <a:r>
              <a:rPr lang="en-US" dirty="0"/>
              <a:t> It has delegated this I/O operation to the DMA module. </a:t>
            </a:r>
          </a:p>
          <a:p>
            <a:r>
              <a:rPr lang="en-US" dirty="0"/>
              <a:t>The DMA module transfers the entire block of data, one word at a time, directly to or from memory, without going through the processor. </a:t>
            </a:r>
          </a:p>
          <a:p>
            <a:r>
              <a:rPr lang="en-US" dirty="0"/>
              <a:t>When the transfer is complete, the DMA module sends an interrupt signal to the processor. </a:t>
            </a:r>
          </a:p>
          <a:p>
            <a:r>
              <a:rPr lang="en-US" dirty="0"/>
              <a:t>Thus, the processor is involved only at the beginning and end of the transfer</a:t>
            </a:r>
          </a:p>
          <a:p>
            <a:endParaRPr lang="en-US" dirty="0"/>
          </a:p>
        </p:txBody>
      </p:sp>
    </p:spTree>
    <p:extLst>
      <p:ext uri="{BB962C8B-B14F-4D97-AF65-F5344CB8AC3E}">
        <p14:creationId xmlns:p14="http://schemas.microsoft.com/office/powerpoint/2010/main" val="2151468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Direct Memory Access Introduction - ppt download">
            <a:extLst>
              <a:ext uri="{FF2B5EF4-FFF2-40B4-BE49-F238E27FC236}">
                <a16:creationId xmlns:a16="http://schemas.microsoft.com/office/drawing/2014/main" id="{55B653C1-CBB0-54E4-090C-A4B7FC36A3C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559" b="21455"/>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809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D9D4-6148-4F57-ACD8-CC26BB983A02}"/>
              </a:ext>
            </a:extLst>
          </p:cNvPr>
          <p:cNvSpPr>
            <a:spLocks noGrp="1"/>
          </p:cNvSpPr>
          <p:nvPr>
            <p:ph type="title"/>
          </p:nvPr>
        </p:nvSpPr>
        <p:spPr>
          <a:xfrm>
            <a:off x="838200" y="365125"/>
            <a:ext cx="10515600" cy="1026353"/>
          </a:xfrm>
        </p:spPr>
        <p:txBody>
          <a:bodyPr/>
          <a:lstStyle/>
          <a:p>
            <a:r>
              <a:rPr lang="en-US" dirty="0"/>
              <a:t>INTRODUCTION –I/O SYSTEM</a:t>
            </a:r>
          </a:p>
        </p:txBody>
      </p:sp>
      <p:sp>
        <p:nvSpPr>
          <p:cNvPr id="3" name="Content Placeholder 2">
            <a:extLst>
              <a:ext uri="{FF2B5EF4-FFF2-40B4-BE49-F238E27FC236}">
                <a16:creationId xmlns:a16="http://schemas.microsoft.com/office/drawing/2014/main" id="{865BF5FC-18DB-410F-B1B9-55A37DED76CC}"/>
              </a:ext>
            </a:extLst>
          </p:cNvPr>
          <p:cNvSpPr>
            <a:spLocks noGrp="1"/>
          </p:cNvSpPr>
          <p:nvPr>
            <p:ph idx="1"/>
          </p:nvPr>
        </p:nvSpPr>
        <p:spPr>
          <a:xfrm>
            <a:off x="838200" y="1537252"/>
            <a:ext cx="10333383" cy="5102087"/>
          </a:xfrm>
        </p:spPr>
        <p:txBody>
          <a:bodyPr>
            <a:normAutofit fontScale="77500" lnSpcReduction="20000"/>
          </a:bodyPr>
          <a:lstStyle/>
          <a:p>
            <a:pPr marL="0" indent="0" algn="just">
              <a:buNone/>
            </a:pPr>
            <a:r>
              <a:rPr lang="en-US" dirty="0"/>
              <a:t>We may wonder why one does not connect peripherals directly to the system bus. </a:t>
            </a:r>
          </a:p>
          <a:p>
            <a:pPr marL="0" indent="0" algn="just">
              <a:buNone/>
            </a:pPr>
            <a:r>
              <a:rPr lang="en-US" dirty="0"/>
              <a:t>The reasons are as follows:</a:t>
            </a:r>
          </a:p>
          <a:p>
            <a:pPr marL="0" indent="0" algn="just">
              <a:buNone/>
            </a:pPr>
            <a:r>
              <a:rPr lang="en-US" dirty="0"/>
              <a:t> • There are a wide variety of peripherals with various methods of operation. It would be impractical to incorporate the necessary logic within the processor to control a range of devices.</a:t>
            </a:r>
          </a:p>
          <a:p>
            <a:pPr marL="0" indent="0" algn="just">
              <a:buNone/>
            </a:pPr>
            <a:r>
              <a:rPr lang="en-US" dirty="0"/>
              <a:t> • The data transfer rate of peripherals is often much slower than that of the memory or processor. Thus, it is impractical to use the high-speed system bus to communicate directly with a peripheral.</a:t>
            </a:r>
          </a:p>
          <a:p>
            <a:pPr marL="0" indent="0" algn="just">
              <a:buNone/>
            </a:pPr>
            <a:r>
              <a:rPr lang="en-US" dirty="0"/>
              <a:t> • On the other hand, the data transfer rate of some peripherals is faster than that of the memory or processor. Again, the mismatch would lead to inefficiencies if not managed properly. </a:t>
            </a:r>
          </a:p>
          <a:p>
            <a:pPr marL="0" indent="0" algn="just">
              <a:buNone/>
            </a:pPr>
            <a:r>
              <a:rPr lang="en-US" dirty="0"/>
              <a:t>• Peripherals often use different data formats and word lengths than the computer to which they are attached. Thus, an I/O module is required.</a:t>
            </a:r>
          </a:p>
          <a:p>
            <a:pPr marL="0" indent="0" algn="just">
              <a:buNone/>
            </a:pPr>
            <a:r>
              <a:rPr lang="en-US" dirty="0"/>
              <a:t>                                 </a:t>
            </a:r>
            <a:r>
              <a:rPr lang="en-US" b="1" dirty="0"/>
              <a:t>This module has two major functions :</a:t>
            </a:r>
          </a:p>
          <a:p>
            <a:pPr marL="0" indent="0" algn="just">
              <a:buNone/>
            </a:pPr>
            <a:r>
              <a:rPr lang="en-US" dirty="0"/>
              <a:t>• Interface to the processor and memory via the system bus or central switch</a:t>
            </a:r>
          </a:p>
          <a:p>
            <a:pPr marL="0" indent="0" algn="just">
              <a:buNone/>
            </a:pPr>
            <a:r>
              <a:rPr lang="en-US" dirty="0"/>
              <a:t> • Interface to one or more peripheral devices by tailored data link</a:t>
            </a:r>
          </a:p>
          <a:p>
            <a:pPr algn="just"/>
            <a:endParaRPr lang="en-US" dirty="0"/>
          </a:p>
        </p:txBody>
      </p:sp>
    </p:spTree>
    <p:extLst>
      <p:ext uri="{BB962C8B-B14F-4D97-AF65-F5344CB8AC3E}">
        <p14:creationId xmlns:p14="http://schemas.microsoft.com/office/powerpoint/2010/main" val="195431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094A-D2C0-46B7-AA80-0D64EF8DF488}"/>
              </a:ext>
            </a:extLst>
          </p:cNvPr>
          <p:cNvSpPr>
            <a:spLocks noGrp="1"/>
          </p:cNvSpPr>
          <p:nvPr>
            <p:ph type="title"/>
          </p:nvPr>
        </p:nvSpPr>
        <p:spPr>
          <a:xfrm>
            <a:off x="838200" y="238541"/>
            <a:ext cx="10515600" cy="642040"/>
          </a:xfrm>
        </p:spPr>
        <p:txBody>
          <a:bodyPr>
            <a:normAutofit fontScale="90000"/>
          </a:bodyPr>
          <a:lstStyle/>
          <a:p>
            <a:pPr algn="ctr"/>
            <a:r>
              <a:rPr lang="en-US" dirty="0"/>
              <a:t>I/O MODULE</a:t>
            </a:r>
          </a:p>
        </p:txBody>
      </p:sp>
      <p:pic>
        <p:nvPicPr>
          <p:cNvPr id="5" name="Content Placeholder 4">
            <a:extLst>
              <a:ext uri="{FF2B5EF4-FFF2-40B4-BE49-F238E27FC236}">
                <a16:creationId xmlns:a16="http://schemas.microsoft.com/office/drawing/2014/main" id="{9A76B3E4-768B-4728-9880-4EBD8AEACA27}"/>
              </a:ext>
            </a:extLst>
          </p:cNvPr>
          <p:cNvPicPr>
            <a:picLocks noGrp="1" noChangeAspect="1"/>
          </p:cNvPicPr>
          <p:nvPr>
            <p:ph idx="1"/>
          </p:nvPr>
        </p:nvPicPr>
        <p:blipFill rotWithShape="1">
          <a:blip r:embed="rId2"/>
          <a:srcRect l="18494" t="11198" r="19826" b="25450"/>
          <a:stretch/>
        </p:blipFill>
        <p:spPr>
          <a:xfrm>
            <a:off x="1213549" y="1325216"/>
            <a:ext cx="9109894" cy="5294243"/>
          </a:xfrm>
          <a:ln>
            <a:solidFill>
              <a:schemeClr val="tx2"/>
            </a:solidFill>
          </a:ln>
        </p:spPr>
      </p:pic>
    </p:spTree>
    <p:extLst>
      <p:ext uri="{BB962C8B-B14F-4D97-AF65-F5344CB8AC3E}">
        <p14:creationId xmlns:p14="http://schemas.microsoft.com/office/powerpoint/2010/main" val="373729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B8BC-64C9-9536-B41B-61127B07DFB5}"/>
              </a:ext>
            </a:extLst>
          </p:cNvPr>
          <p:cNvSpPr>
            <a:spLocks noGrp="1"/>
          </p:cNvSpPr>
          <p:nvPr>
            <p:ph type="title"/>
          </p:nvPr>
        </p:nvSpPr>
        <p:spPr/>
        <p:txBody>
          <a:bodyPr/>
          <a:lstStyle/>
          <a:p>
            <a:pPr algn="ctr"/>
            <a:r>
              <a:rPr lang="en-US" dirty="0"/>
              <a:t>I/O MODULE</a:t>
            </a:r>
          </a:p>
        </p:txBody>
      </p:sp>
      <p:sp>
        <p:nvSpPr>
          <p:cNvPr id="4" name="Content Placeholder 3">
            <a:extLst>
              <a:ext uri="{FF2B5EF4-FFF2-40B4-BE49-F238E27FC236}">
                <a16:creationId xmlns:a16="http://schemas.microsoft.com/office/drawing/2014/main" id="{FCF0B96D-8F92-8DD1-05A7-5B4D9BD2F554}"/>
              </a:ext>
            </a:extLst>
          </p:cNvPr>
          <p:cNvSpPr txBox="1">
            <a:spLocks noGrp="1"/>
          </p:cNvSpPr>
          <p:nvPr>
            <p:ph idx="1"/>
          </p:nvPr>
        </p:nvSpPr>
        <p:spPr>
          <a:xfrm>
            <a:off x="838200" y="1690688"/>
            <a:ext cx="10515600" cy="3451201"/>
          </a:xfrm>
          <a:prstGeom prst="rect">
            <a:avLst/>
          </a:prstGeom>
          <a:noFill/>
        </p:spPr>
        <p:txBody>
          <a:bodyPr wrap="square">
            <a:spAutoFit/>
          </a:bodyPr>
          <a:lstStyle/>
          <a:p>
            <a:pPr algn="just"/>
            <a:r>
              <a:rPr lang="en-US" dirty="0"/>
              <a:t>I/O operations are accomplished through a wide assortment of external devices that provide a means of exchanging data between the external environment and the computer. An external device attaches to the computer by a link to an I/O module. </a:t>
            </a:r>
          </a:p>
          <a:p>
            <a:pPr algn="just"/>
            <a:r>
              <a:rPr lang="en-US" dirty="0"/>
              <a:t>The link is used to exchange control, status, and data between the I/O module and the external device. </a:t>
            </a:r>
          </a:p>
          <a:p>
            <a:pPr algn="just"/>
            <a:r>
              <a:rPr lang="en-US" dirty="0"/>
              <a:t>An external device connected to an I/O module is often referred to as a peripheral device or, simply, a peripheral. </a:t>
            </a:r>
          </a:p>
        </p:txBody>
      </p:sp>
    </p:spTree>
    <p:extLst>
      <p:ext uri="{BB962C8B-B14F-4D97-AF65-F5344CB8AC3E}">
        <p14:creationId xmlns:p14="http://schemas.microsoft.com/office/powerpoint/2010/main" val="265752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9EDE16-D31B-438F-81D0-065393B5E5FF}"/>
              </a:ext>
            </a:extLst>
          </p:cNvPr>
          <p:cNvSpPr>
            <a:spLocks noGrp="1"/>
          </p:cNvSpPr>
          <p:nvPr>
            <p:ph type="title"/>
          </p:nvPr>
        </p:nvSpPr>
        <p:spPr/>
        <p:txBody>
          <a:bodyPr/>
          <a:lstStyle/>
          <a:p>
            <a:pPr algn="ctr"/>
            <a:r>
              <a:rPr lang="en-US" dirty="0"/>
              <a:t>I/O DEVICES</a:t>
            </a:r>
          </a:p>
        </p:txBody>
      </p:sp>
      <p:sp>
        <p:nvSpPr>
          <p:cNvPr id="9" name="Content Placeholder 8">
            <a:extLst>
              <a:ext uri="{FF2B5EF4-FFF2-40B4-BE49-F238E27FC236}">
                <a16:creationId xmlns:a16="http://schemas.microsoft.com/office/drawing/2014/main" id="{7F3370D6-ADA4-82CA-EFC2-151976636AFD}"/>
              </a:ext>
            </a:extLst>
          </p:cNvPr>
          <p:cNvSpPr>
            <a:spLocks noGrp="1"/>
          </p:cNvSpPr>
          <p:nvPr>
            <p:ph sz="half" idx="2"/>
          </p:nvPr>
        </p:nvSpPr>
        <p:spPr>
          <a:xfrm>
            <a:off x="7368209" y="1497496"/>
            <a:ext cx="4572000" cy="4679467"/>
          </a:xfrm>
        </p:spPr>
        <p:txBody>
          <a:bodyPr>
            <a:normAutofit/>
          </a:bodyPr>
          <a:lstStyle/>
          <a:p>
            <a:r>
              <a:rPr lang="en-US" sz="2400" dirty="0"/>
              <a:t>We can broadly classify external devices into three categories:</a:t>
            </a:r>
          </a:p>
          <a:p>
            <a:pPr marL="0" indent="0">
              <a:buNone/>
            </a:pPr>
            <a:r>
              <a:rPr lang="en-US" sz="2400" dirty="0"/>
              <a:t> •</a:t>
            </a:r>
            <a:r>
              <a:rPr lang="en-US" sz="2400" b="1" dirty="0"/>
              <a:t>Human readable</a:t>
            </a:r>
            <a:r>
              <a:rPr lang="en-US" sz="2400" dirty="0"/>
              <a:t>: Suitable for communicating with the computer user </a:t>
            </a:r>
          </a:p>
          <a:p>
            <a:pPr marL="0" indent="0">
              <a:buNone/>
            </a:pPr>
            <a:r>
              <a:rPr lang="en-US" sz="2400" dirty="0"/>
              <a:t>• </a:t>
            </a:r>
            <a:r>
              <a:rPr lang="en-US" sz="2400" b="1" dirty="0"/>
              <a:t>Machine readable</a:t>
            </a:r>
            <a:r>
              <a:rPr lang="en-US" sz="2400" dirty="0"/>
              <a:t>: Suitable for communicating with equipment </a:t>
            </a:r>
          </a:p>
          <a:p>
            <a:pPr marL="0" indent="0">
              <a:buNone/>
            </a:pPr>
            <a:r>
              <a:rPr lang="en-US" sz="2400" dirty="0"/>
              <a:t>• </a:t>
            </a:r>
            <a:r>
              <a:rPr lang="en-US" sz="2400" b="1" dirty="0"/>
              <a:t>Communication</a:t>
            </a:r>
            <a:r>
              <a:rPr lang="en-US" sz="2400" dirty="0"/>
              <a:t>: Suitable for communicating with remote devices</a:t>
            </a:r>
          </a:p>
          <a:p>
            <a:endParaRPr lang="en-US" dirty="0"/>
          </a:p>
        </p:txBody>
      </p:sp>
      <p:pic>
        <p:nvPicPr>
          <p:cNvPr id="5" name="Picture 4">
            <a:extLst>
              <a:ext uri="{FF2B5EF4-FFF2-40B4-BE49-F238E27FC236}">
                <a16:creationId xmlns:a16="http://schemas.microsoft.com/office/drawing/2014/main" id="{857E71AF-CAAE-462B-A44B-F79CD3A13A11}"/>
              </a:ext>
            </a:extLst>
          </p:cNvPr>
          <p:cNvPicPr>
            <a:picLocks noChangeAspect="1"/>
          </p:cNvPicPr>
          <p:nvPr/>
        </p:nvPicPr>
        <p:blipFill rotWithShape="1">
          <a:blip r:embed="rId2"/>
          <a:srcRect l="34854" t="28420" r="32058" b="17632"/>
          <a:stretch/>
        </p:blipFill>
        <p:spPr>
          <a:xfrm>
            <a:off x="752272" y="1683152"/>
            <a:ext cx="6415276" cy="3962274"/>
          </a:xfrm>
          <a:prstGeom prst="rect">
            <a:avLst/>
          </a:prstGeom>
          <a:ln>
            <a:solidFill>
              <a:schemeClr val="tx1"/>
            </a:solidFill>
          </a:ln>
        </p:spPr>
      </p:pic>
    </p:spTree>
    <p:extLst>
      <p:ext uri="{BB962C8B-B14F-4D97-AF65-F5344CB8AC3E}">
        <p14:creationId xmlns:p14="http://schemas.microsoft.com/office/powerpoint/2010/main" val="185298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2C314C-062E-B714-1099-D0577B542DDA}"/>
              </a:ext>
            </a:extLst>
          </p:cNvPr>
          <p:cNvSpPr>
            <a:spLocks noGrp="1"/>
          </p:cNvSpPr>
          <p:nvPr>
            <p:ph type="title"/>
          </p:nvPr>
        </p:nvSpPr>
        <p:spPr/>
        <p:txBody>
          <a:bodyPr/>
          <a:lstStyle/>
          <a:p>
            <a:r>
              <a:rPr lang="en-US" dirty="0"/>
              <a:t>I/O DEVICES</a:t>
            </a:r>
          </a:p>
        </p:txBody>
      </p:sp>
      <p:sp>
        <p:nvSpPr>
          <p:cNvPr id="6" name="Content Placeholder 5">
            <a:extLst>
              <a:ext uri="{FF2B5EF4-FFF2-40B4-BE49-F238E27FC236}">
                <a16:creationId xmlns:a16="http://schemas.microsoft.com/office/drawing/2014/main" id="{D96CE863-1F77-1614-6153-B1C3F5953212}"/>
              </a:ext>
            </a:extLst>
          </p:cNvPr>
          <p:cNvSpPr>
            <a:spLocks noGrp="1"/>
          </p:cNvSpPr>
          <p:nvPr>
            <p:ph idx="1"/>
          </p:nvPr>
        </p:nvSpPr>
        <p:spPr/>
        <p:txBody>
          <a:bodyPr/>
          <a:lstStyle/>
          <a:p>
            <a:pPr algn="just"/>
            <a:r>
              <a:rPr lang="en-US" sz="2800" dirty="0"/>
              <a:t>Examples of human-readable devices are video display terminals (VDTs) and printers. </a:t>
            </a:r>
          </a:p>
          <a:p>
            <a:pPr algn="just"/>
            <a:r>
              <a:rPr lang="en-US" sz="2800" dirty="0"/>
              <a:t>Examples of machine-readable devices are magnetic disk and tape systems, and sensors and actuators, such as are used in a robotics application</a:t>
            </a:r>
          </a:p>
          <a:p>
            <a:pPr algn="just"/>
            <a:r>
              <a:rPr lang="en-US" sz="2800" dirty="0"/>
              <a:t>Communication devices allow a computer to exchange data with a remote device, which may be a human-readable device, such as a terminal, a machine-readable device, or even another compute</a:t>
            </a:r>
          </a:p>
          <a:p>
            <a:endParaRPr lang="en-US" dirty="0"/>
          </a:p>
        </p:txBody>
      </p:sp>
    </p:spTree>
    <p:extLst>
      <p:ext uri="{BB962C8B-B14F-4D97-AF65-F5344CB8AC3E}">
        <p14:creationId xmlns:p14="http://schemas.microsoft.com/office/powerpoint/2010/main" val="399221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9BDB-F8A1-4B70-8287-109EA50B71A8}"/>
              </a:ext>
            </a:extLst>
          </p:cNvPr>
          <p:cNvSpPr>
            <a:spLocks noGrp="1"/>
          </p:cNvSpPr>
          <p:nvPr>
            <p:ph type="title"/>
          </p:nvPr>
        </p:nvSpPr>
        <p:spPr/>
        <p:txBody>
          <a:bodyPr/>
          <a:lstStyle/>
          <a:p>
            <a:r>
              <a:rPr lang="en-US" dirty="0"/>
              <a:t>Keyboard/Monitor</a:t>
            </a:r>
          </a:p>
        </p:txBody>
      </p:sp>
      <p:sp>
        <p:nvSpPr>
          <p:cNvPr id="3" name="Content Placeholder 2">
            <a:extLst>
              <a:ext uri="{FF2B5EF4-FFF2-40B4-BE49-F238E27FC236}">
                <a16:creationId xmlns:a16="http://schemas.microsoft.com/office/drawing/2014/main" id="{8F51AE8A-2D86-4930-9B2D-E2F4A2582A60}"/>
              </a:ext>
            </a:extLst>
          </p:cNvPr>
          <p:cNvSpPr>
            <a:spLocks noGrp="1"/>
          </p:cNvSpPr>
          <p:nvPr>
            <p:ph idx="1"/>
          </p:nvPr>
        </p:nvSpPr>
        <p:spPr>
          <a:xfrm>
            <a:off x="838200" y="1955864"/>
            <a:ext cx="10515600" cy="4724681"/>
          </a:xfrm>
        </p:spPr>
        <p:txBody>
          <a:bodyPr>
            <a:normAutofit fontScale="77500" lnSpcReduction="20000"/>
          </a:bodyPr>
          <a:lstStyle/>
          <a:p>
            <a:pPr algn="just"/>
            <a:r>
              <a:rPr lang="en-US" dirty="0"/>
              <a:t>The most common means of computer/user interaction is a keyboard/monitor arrangement. </a:t>
            </a:r>
          </a:p>
          <a:p>
            <a:pPr algn="just"/>
            <a:r>
              <a:rPr lang="en-US" dirty="0"/>
              <a:t>The user provides input through the keyboard. This input is then transmitted to the computer and may also be displayed on the monitor. </a:t>
            </a:r>
          </a:p>
          <a:p>
            <a:pPr algn="just"/>
            <a:r>
              <a:rPr lang="en-US" dirty="0"/>
              <a:t>The basic unit of exchange is the character. Associated with each character is a code, typically 7 or 8 bits in length.</a:t>
            </a:r>
          </a:p>
          <a:p>
            <a:pPr algn="just"/>
            <a:r>
              <a:rPr lang="en-US" dirty="0"/>
              <a:t> The most commonly used text code is the International Reference Alphabet (IRA).</a:t>
            </a:r>
          </a:p>
          <a:p>
            <a:pPr algn="just"/>
            <a:r>
              <a:rPr lang="en-US" dirty="0"/>
              <a:t> Each character in this code is represented by a unique 7-bit binary code; thus, 128 different characters can be represented. </a:t>
            </a:r>
          </a:p>
          <a:p>
            <a:pPr algn="just"/>
            <a:r>
              <a:rPr lang="en-US" dirty="0"/>
              <a:t>Characters are of two types: </a:t>
            </a:r>
            <a:r>
              <a:rPr lang="en-US" b="1" dirty="0"/>
              <a:t>printable and control</a:t>
            </a:r>
            <a:r>
              <a:rPr lang="en-US" dirty="0"/>
              <a:t>.</a:t>
            </a:r>
          </a:p>
          <a:p>
            <a:pPr algn="just"/>
            <a:r>
              <a:rPr lang="en-US" dirty="0"/>
              <a:t> </a:t>
            </a:r>
            <a:r>
              <a:rPr lang="en-US" b="1" dirty="0"/>
              <a:t>Printable</a:t>
            </a:r>
            <a:r>
              <a:rPr lang="en-US" dirty="0"/>
              <a:t> characters are the alphabetic, numeric, and special characters that can be printed on paper or displayed on a screen. </a:t>
            </a:r>
          </a:p>
          <a:p>
            <a:pPr algn="just"/>
            <a:r>
              <a:rPr lang="en-US" dirty="0"/>
              <a:t>Some of the </a:t>
            </a:r>
            <a:r>
              <a:rPr lang="en-US" b="1" dirty="0"/>
              <a:t>control characters </a:t>
            </a:r>
            <a:r>
              <a:rPr lang="en-US" dirty="0"/>
              <a:t>have to do with controlling the printing or displaying of characters; an example is carriage return.</a:t>
            </a:r>
          </a:p>
          <a:p>
            <a:pPr algn="just"/>
            <a:r>
              <a:rPr lang="en-US" dirty="0"/>
              <a:t> Other </a:t>
            </a:r>
            <a:r>
              <a:rPr lang="en-US" b="1" dirty="0"/>
              <a:t>control characters </a:t>
            </a:r>
            <a:r>
              <a:rPr lang="en-US" dirty="0"/>
              <a:t>are concerned with communications .</a:t>
            </a:r>
          </a:p>
        </p:txBody>
      </p:sp>
      <p:pic>
        <p:nvPicPr>
          <p:cNvPr id="4" name="Picture 3">
            <a:extLst>
              <a:ext uri="{FF2B5EF4-FFF2-40B4-BE49-F238E27FC236}">
                <a16:creationId xmlns:a16="http://schemas.microsoft.com/office/drawing/2014/main" id="{4F5CEE22-56AA-AF13-5B7D-448052B469EF}"/>
              </a:ext>
            </a:extLst>
          </p:cNvPr>
          <p:cNvPicPr>
            <a:picLocks noChangeAspect="1"/>
          </p:cNvPicPr>
          <p:nvPr/>
        </p:nvPicPr>
        <p:blipFill>
          <a:blip r:embed="rId2"/>
          <a:stretch>
            <a:fillRect/>
          </a:stretch>
        </p:blipFill>
        <p:spPr>
          <a:xfrm>
            <a:off x="6706624" y="-27677"/>
            <a:ext cx="5259340" cy="1872762"/>
          </a:xfrm>
          <a:prstGeom prst="rect">
            <a:avLst/>
          </a:prstGeom>
        </p:spPr>
      </p:pic>
    </p:spTree>
    <p:extLst>
      <p:ext uri="{BB962C8B-B14F-4D97-AF65-F5344CB8AC3E}">
        <p14:creationId xmlns:p14="http://schemas.microsoft.com/office/powerpoint/2010/main" val="399723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025F-3072-4262-AF8C-9050C9CDDA9A}"/>
              </a:ext>
            </a:extLst>
          </p:cNvPr>
          <p:cNvSpPr>
            <a:spLocks noGrp="1"/>
          </p:cNvSpPr>
          <p:nvPr>
            <p:ph type="title"/>
          </p:nvPr>
        </p:nvSpPr>
        <p:spPr/>
        <p:txBody>
          <a:bodyPr/>
          <a:lstStyle/>
          <a:p>
            <a:r>
              <a:rPr lang="en-US" dirty="0"/>
              <a:t>Keyboard/Monitor</a:t>
            </a:r>
          </a:p>
        </p:txBody>
      </p:sp>
      <p:sp>
        <p:nvSpPr>
          <p:cNvPr id="3" name="Content Placeholder 2">
            <a:extLst>
              <a:ext uri="{FF2B5EF4-FFF2-40B4-BE49-F238E27FC236}">
                <a16:creationId xmlns:a16="http://schemas.microsoft.com/office/drawing/2014/main" id="{EE3538C9-C7CF-4372-A613-C430445822D1}"/>
              </a:ext>
            </a:extLst>
          </p:cNvPr>
          <p:cNvSpPr>
            <a:spLocks noGrp="1"/>
          </p:cNvSpPr>
          <p:nvPr>
            <p:ph idx="1"/>
          </p:nvPr>
        </p:nvSpPr>
        <p:spPr>
          <a:xfrm>
            <a:off x="838200" y="2289859"/>
            <a:ext cx="10515600" cy="4351338"/>
          </a:xfrm>
        </p:spPr>
        <p:txBody>
          <a:bodyPr>
            <a:normAutofit/>
          </a:bodyPr>
          <a:lstStyle/>
          <a:p>
            <a:pPr algn="just"/>
            <a:r>
              <a:rPr lang="en-US" dirty="0"/>
              <a:t>For keyboard input, when the user depresses a key, this generates an electronic signal that is interpreted by the transducer in the keyboard and translated into the bit pattern of the corresponding IRA code.</a:t>
            </a:r>
          </a:p>
          <a:p>
            <a:pPr algn="just"/>
            <a:r>
              <a:rPr lang="en-US" dirty="0"/>
              <a:t> This bit pattern is then transmitted to the I/O module in the computer. </a:t>
            </a:r>
          </a:p>
          <a:p>
            <a:pPr algn="just"/>
            <a:r>
              <a:rPr lang="en-US" dirty="0"/>
              <a:t>On output, IRA code characters are transmitted to an external device from the I/O module. </a:t>
            </a:r>
          </a:p>
          <a:p>
            <a:pPr algn="just"/>
            <a:r>
              <a:rPr lang="en-US" dirty="0"/>
              <a:t>The transducer at the device interprets this code and sends the required electronic signals to the output device either to display the indicated character or perform the requested control function</a:t>
            </a:r>
          </a:p>
          <a:p>
            <a:endParaRPr lang="en-US" dirty="0"/>
          </a:p>
        </p:txBody>
      </p:sp>
      <p:pic>
        <p:nvPicPr>
          <p:cNvPr id="4" name="Picture 3">
            <a:extLst>
              <a:ext uri="{FF2B5EF4-FFF2-40B4-BE49-F238E27FC236}">
                <a16:creationId xmlns:a16="http://schemas.microsoft.com/office/drawing/2014/main" id="{83E253AB-5C00-1F2E-EADF-BBB9730BE004}"/>
              </a:ext>
            </a:extLst>
          </p:cNvPr>
          <p:cNvPicPr>
            <a:picLocks noChangeAspect="1"/>
          </p:cNvPicPr>
          <p:nvPr/>
        </p:nvPicPr>
        <p:blipFill rotWithShape="1">
          <a:blip r:embed="rId2"/>
          <a:srcRect t="12681" b="21385"/>
          <a:stretch/>
        </p:blipFill>
        <p:spPr>
          <a:xfrm>
            <a:off x="9204667" y="148675"/>
            <a:ext cx="2476500" cy="1758461"/>
          </a:xfrm>
          <a:prstGeom prst="rect">
            <a:avLst/>
          </a:prstGeom>
        </p:spPr>
      </p:pic>
    </p:spTree>
    <p:extLst>
      <p:ext uri="{BB962C8B-B14F-4D97-AF65-F5344CB8AC3E}">
        <p14:creationId xmlns:p14="http://schemas.microsoft.com/office/powerpoint/2010/main" val="112870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TotalTime>
  <Words>2964</Words>
  <Application>Microsoft Office PowerPoint</Application>
  <PresentationFormat>Widescreen</PresentationFormat>
  <Paragraphs>139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Input/output systems, I/O module-need &amp; functions and Types of data transfer techniques: Programmed I/O, Interrupt driven I/O and DMA</vt:lpstr>
      <vt:lpstr>INTRODUCTION –I/O SYSTEM</vt:lpstr>
      <vt:lpstr>INTRODUCTION –I/O SYSTEM</vt:lpstr>
      <vt:lpstr>I/O MODULE</vt:lpstr>
      <vt:lpstr>I/O MODULE</vt:lpstr>
      <vt:lpstr>I/O DEVICES</vt:lpstr>
      <vt:lpstr>I/O DEVICES</vt:lpstr>
      <vt:lpstr>Keyboard/Monitor</vt:lpstr>
      <vt:lpstr>Keyboard/Monitor</vt:lpstr>
      <vt:lpstr>Disk Drive</vt:lpstr>
      <vt:lpstr>I/O Module Function</vt:lpstr>
      <vt:lpstr>contd</vt:lpstr>
      <vt:lpstr>contd</vt:lpstr>
      <vt:lpstr>CONTD</vt:lpstr>
      <vt:lpstr>contd</vt:lpstr>
      <vt:lpstr>CONTD</vt:lpstr>
      <vt:lpstr>Three techniques are possible for I/O operations</vt:lpstr>
      <vt:lpstr>PowerPoint Presentation</vt:lpstr>
      <vt:lpstr>Programmed I/O</vt:lpstr>
      <vt:lpstr>Interrupt driven I/O</vt:lpstr>
      <vt:lpstr>Interrupt driven I/O</vt:lpstr>
      <vt:lpstr>Drawbacks of Programmed and Interrupt-Driven I/O</vt:lpstr>
      <vt:lpstr>Difference  between</vt:lpstr>
      <vt:lpstr>DMA Function</vt:lpstr>
      <vt:lpstr>DMA Function</vt:lpstr>
      <vt:lpstr>DMA Function</vt:lpstr>
      <vt:lpstr>DMA Function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Input/output systems, I/O module-need &amp; functions and Types of data transfer techniques: Programmed I/O, Interrupt driven I/O and DMA</dc:title>
  <dc:creator>bharati gondhalekar</dc:creator>
  <cp:lastModifiedBy>bharati gondhalekar</cp:lastModifiedBy>
  <cp:revision>15</cp:revision>
  <dcterms:created xsi:type="dcterms:W3CDTF">2022-04-16T06:14:14Z</dcterms:created>
  <dcterms:modified xsi:type="dcterms:W3CDTF">2023-03-23T05:20:52Z</dcterms:modified>
</cp:coreProperties>
</file>