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8" r:id="rId18"/>
    <p:sldId id="277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CE43-76DD-401E-812E-99664B0C6F15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BC7F-D0FB-4A5D-A28C-017642692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1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CE43-76DD-401E-812E-99664B0C6F15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BC7F-D0FB-4A5D-A28C-017642692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8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CE43-76DD-401E-812E-99664B0C6F15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BC7F-D0FB-4A5D-A28C-017642692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7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CE43-76DD-401E-812E-99664B0C6F15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BC7F-D0FB-4A5D-A28C-017642692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9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CE43-76DD-401E-812E-99664B0C6F15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BC7F-D0FB-4A5D-A28C-017642692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9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CE43-76DD-401E-812E-99664B0C6F15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BC7F-D0FB-4A5D-A28C-017642692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4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CE43-76DD-401E-812E-99664B0C6F15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BC7F-D0FB-4A5D-A28C-017642692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3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CE43-76DD-401E-812E-99664B0C6F15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BC7F-D0FB-4A5D-A28C-017642692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5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CE43-76DD-401E-812E-99664B0C6F15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BC7F-D0FB-4A5D-A28C-017642692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1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CE43-76DD-401E-812E-99664B0C6F15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BC7F-D0FB-4A5D-A28C-017642692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CE43-76DD-401E-812E-99664B0C6F15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BC7F-D0FB-4A5D-A28C-017642692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3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9CE43-76DD-401E-812E-99664B0C6F15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6BC7F-D0FB-4A5D-A28C-017642692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3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DF6F-B248-447E-B15C-C035314EA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90BC2-9D4F-49C4-9FE8-50E72B42A51F}"/>
              </a:ext>
            </a:extLst>
          </p:cNvPr>
          <p:cNvSpPr txBox="1"/>
          <p:nvPr/>
        </p:nvSpPr>
        <p:spPr>
          <a:xfrm>
            <a:off x="3737113" y="1122363"/>
            <a:ext cx="191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IV, Part -1</a:t>
            </a:r>
          </a:p>
        </p:txBody>
      </p:sp>
    </p:spTree>
    <p:extLst>
      <p:ext uri="{BB962C8B-B14F-4D97-AF65-F5344CB8AC3E}">
        <p14:creationId xmlns:p14="http://schemas.microsoft.com/office/powerpoint/2010/main" val="293400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F2A5-CA66-44AF-8D50-69084C99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4061"/>
            <a:ext cx="8025020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ixed-sized partitions </a:t>
            </a:r>
          </a:p>
          <a:p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methods for allocating memory is to divide memory into several fixed-sized </a:t>
            </a:r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partitions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partition may contain exactly one process.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the degree of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multiprogramming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bound by the number of partitions.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A48C88-7619-47E3-AB11-C9BE8AE6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09517"/>
          </a:xfrm>
        </p:spPr>
        <p:txBody>
          <a:bodyPr>
            <a:noAutofit/>
          </a:bodyPr>
          <a:lstStyle/>
          <a:p>
            <a:pPr algn="ctr"/>
            <a:r>
              <a:rPr lang="en-US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 Memory Allocation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35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F2A5-CA66-44AF-8D50-69084C99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4061"/>
            <a:ext cx="8025020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ixed-sized partitions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</a:t>
            </a:r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partition method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when a partition is free, a process is selected from the input queue and is loaded into the free partition.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process terminates, the partition becomes available for another process.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method was originally used by the IBM OS/360 operating system.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 longer in use.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A48C88-7619-47E3-AB11-C9BE8AE6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09517"/>
          </a:xfrm>
        </p:spPr>
        <p:txBody>
          <a:bodyPr>
            <a:noAutofit/>
          </a:bodyPr>
          <a:lstStyle/>
          <a:p>
            <a:pPr algn="ctr"/>
            <a:r>
              <a:rPr lang="en-US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 Memory Allocation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060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F2A5-CA66-44AF-8D50-69084C99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4061"/>
            <a:ext cx="8025020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ariable-partition</a:t>
            </a:r>
            <a:endParaRPr lang="en-US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Initially, all memory is available for user processes and is considered one large block of available memory, a </a:t>
            </a:r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process arrives, the space is allocated and it is loaded into memory.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another process arrives, the space is allocated from next free location and it is loaded into memory.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process terminates, it releases its memory, which the OS may then fill with another process from the input queue.</a:t>
            </a:r>
          </a:p>
          <a:p>
            <a:pPr algn="l"/>
            <a:endParaRPr lang="en-US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A48C88-7619-47E3-AB11-C9BE8AE6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09517"/>
          </a:xfrm>
        </p:spPr>
        <p:txBody>
          <a:bodyPr>
            <a:noAutofit/>
          </a:bodyPr>
          <a:lstStyle/>
          <a:p>
            <a:pPr algn="ctr"/>
            <a:r>
              <a:rPr lang="en-US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 Memory Allocation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452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F2A5-CA66-44AF-8D50-69084C99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4061"/>
            <a:ext cx="8025020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ariable-partition</a:t>
            </a:r>
            <a:endParaRPr lang="en-US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Eventually, as you will see, memory contains a set of holes of various sizes.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scheme, the operating system keeps a table indicating which parts of memory are available and which are occupied.</a:t>
            </a:r>
          </a:p>
          <a:p>
            <a:pPr algn="l"/>
            <a:endParaRPr lang="en-US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A48C88-7619-47E3-AB11-C9BE8AE6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09517"/>
          </a:xfrm>
        </p:spPr>
        <p:txBody>
          <a:bodyPr>
            <a:noAutofit/>
          </a:bodyPr>
          <a:lstStyle/>
          <a:p>
            <a:pPr algn="ctr"/>
            <a:r>
              <a:rPr lang="en-US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 Memory Allocation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62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F2A5-CA66-44AF-8D50-69084C99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4061"/>
            <a:ext cx="8025020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ariable-partition</a:t>
            </a:r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memory blocks available comprise a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holes of various sizes scattered throughout memory. 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process arrives and needs memory, the system searches the set for a hole that is large enough for this process. 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hole is too large, it is split into two parts. 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part is allocated to the arriving process; the other is returned to the set of holes. 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process terminates, it releases its block of memory, which is then placed back in the set of holes. 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new hole is adjacent to other holes, these adjacent holes are merged to form one larger hole.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A48C88-7619-47E3-AB11-C9BE8AE6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09517"/>
          </a:xfrm>
        </p:spPr>
        <p:txBody>
          <a:bodyPr>
            <a:noAutofit/>
          </a:bodyPr>
          <a:lstStyle/>
          <a:p>
            <a:pPr algn="ctr"/>
            <a:r>
              <a:rPr lang="en-US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 Memory Allocation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87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F2A5-CA66-44AF-8D50-69084C99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4061"/>
            <a:ext cx="8051524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ariable-partition</a:t>
            </a:r>
            <a:endParaRPr lang="en-US" sz="32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procedure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a problem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known as </a:t>
            </a:r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 allocation 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hich concerns how to satisfy a request of size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list of free holes.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solutions to this problem.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commonly used strategies to select a free hole from the set of available holes are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irst-fit,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est-fit,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orst-fit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A48C88-7619-47E3-AB11-C9BE8AE6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09517"/>
          </a:xfrm>
        </p:spPr>
        <p:txBody>
          <a:bodyPr>
            <a:noAutofit/>
          </a:bodyPr>
          <a:lstStyle/>
          <a:p>
            <a:pPr algn="ctr"/>
            <a:r>
              <a:rPr lang="en-US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 Memory Allocation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463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F2A5-CA66-44AF-8D50-69084C99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4061"/>
            <a:ext cx="8051524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ariable-partition</a:t>
            </a:r>
            <a:endParaRPr lang="en-US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First-fit Allocation</a:t>
            </a:r>
          </a:p>
          <a:p>
            <a:pPr algn="l"/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searches the list of free holes and allocates the first hole in the list that is big enough to accommodate the desired process. </a:t>
            </a:r>
          </a:p>
          <a:p>
            <a:pPr algn="l"/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 is stopped when it finds the first-fit hole.</a:t>
            </a:r>
          </a:p>
          <a:p>
            <a:pPr algn="l"/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first-fit algorithm does not take care of the memory wastage.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A48C88-7619-47E3-AB11-C9BE8AE6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09517"/>
          </a:xfrm>
        </p:spPr>
        <p:txBody>
          <a:bodyPr>
            <a:noAutofit/>
          </a:bodyPr>
          <a:lstStyle/>
          <a:p>
            <a:pPr algn="ctr"/>
            <a:r>
              <a:rPr lang="en-US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 Memory Allocation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405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F2A5-CA66-44AF-8D50-69084C99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1785"/>
            <a:ext cx="8051524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ariable-partition</a:t>
            </a:r>
            <a:endParaRPr lang="en-US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Best-fit Allocation</a:t>
            </a:r>
          </a:p>
          <a:p>
            <a:pPr algn="l"/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takes care of memory storage and searches the list, by comparing memory size of the process to be allocated with that of free holes in the list. </a:t>
            </a:r>
          </a:p>
          <a:p>
            <a:pPr algn="l"/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hole that is big enough to accommodate the process is allocated. </a:t>
            </a:r>
          </a:p>
          <a:p>
            <a:pPr algn="l"/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best-fit algorithm may be better in terms of wastage of memory space, but it incurs cost of searching all the entries in the list. </a:t>
            </a:r>
          </a:p>
          <a:p>
            <a:pPr algn="l"/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Moreover, it also leaves small memory holes, causing internal fragmentation.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A48C88-7619-47E3-AB11-C9BE8AE6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09517"/>
          </a:xfrm>
        </p:spPr>
        <p:txBody>
          <a:bodyPr>
            <a:noAutofit/>
          </a:bodyPr>
          <a:lstStyle/>
          <a:p>
            <a:pPr algn="ctr"/>
            <a:r>
              <a:rPr lang="en-US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 Memory Allocation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918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F2A5-CA66-44AF-8D50-69084C99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4061"/>
            <a:ext cx="8051524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ariable-partition</a:t>
            </a:r>
            <a:endParaRPr lang="en-US" sz="32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 fit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the </a:t>
            </a:r>
            <a:r>
              <a:rPr lang="en-US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hole. Again, we must search the entire list, unless it is sorted by size.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strategy produces the largest leftover hole, which may be more useful than the smaller leftover hole from a best-fit approach.</a:t>
            </a:r>
            <a:endParaRPr lang="en-US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A48C88-7619-47E3-AB11-C9BE8AE6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09517"/>
          </a:xfrm>
        </p:spPr>
        <p:txBody>
          <a:bodyPr>
            <a:noAutofit/>
          </a:bodyPr>
          <a:lstStyle/>
          <a:p>
            <a:pPr algn="ctr"/>
            <a:r>
              <a:rPr lang="en-US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 Memory Allocation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604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F2A5-CA66-44AF-8D50-69084C99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4061"/>
            <a:ext cx="8051524" cy="4351338"/>
          </a:xfrm>
        </p:spPr>
        <p:txBody>
          <a:bodyPr>
            <a:noAutofit/>
          </a:bodyPr>
          <a:lstStyle/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processes are loaded and removed from memory, the free memory space is broken into little pieces.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fragmentation.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there is enough total memory space to satisfy a request but the available spaces are not contiguous, this is known as </a:t>
            </a:r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fragmentation.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case of external fragmentation storage is fragmented into a large number of small holes.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first-fit and best-fit strategies for memory allocation suffer from </a:t>
            </a:r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fragmentation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solution to the problem of external fragmentation is </a:t>
            </a:r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compaction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A48C88-7619-47E3-AB11-C9BE8AE6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09517"/>
          </a:xfrm>
        </p:spPr>
        <p:txBody>
          <a:bodyPr>
            <a:noAutofit/>
          </a:bodyPr>
          <a:lstStyle/>
          <a:p>
            <a:pPr algn="ctr"/>
            <a:r>
              <a:rPr lang="en-US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0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F2A5-CA66-44AF-8D50-69084C99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4062"/>
            <a:ext cx="7886700" cy="4816165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-programming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system, main memory is divided into 2 parts;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Multiprogramming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the user part of the memory further subdivided to accommodate multiple processes.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of subdivision of main memory dynamically carried out by the OS and is known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 of the OS that manages the memory is called the </a:t>
            </a:r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manager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A48C88-7619-47E3-AB11-C9BE8AE6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0951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298301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F2A5-CA66-44AF-8D50-69084C99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4061"/>
            <a:ext cx="8184046" cy="4351338"/>
          </a:xfrm>
        </p:spPr>
        <p:txBody>
          <a:bodyPr>
            <a:noAutofit/>
          </a:bodyPr>
          <a:lstStyle/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a hole of 18,464 bytes.</a:t>
            </a:r>
          </a:p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the next process requests 18,462 bytes. </a:t>
            </a:r>
          </a:p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allocate exactly the requested block, we are left with a hole of 2 bytes. </a:t>
            </a:r>
          </a:p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overhead to keep track of this hole will be substantially larger than the hole itself.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A48C88-7619-47E3-AB11-C9BE8AE6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09517"/>
          </a:xfrm>
        </p:spPr>
        <p:txBody>
          <a:bodyPr>
            <a:noAutofit/>
          </a:bodyPr>
          <a:lstStyle/>
          <a:p>
            <a:pPr algn="ctr"/>
            <a:r>
              <a:rPr lang="en-US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326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F2A5-CA66-44AF-8D50-69084C99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4061"/>
            <a:ext cx="8184046" cy="4351338"/>
          </a:xfrm>
        </p:spPr>
        <p:txBody>
          <a:bodyPr>
            <a:noAutofit/>
          </a:bodyPr>
          <a:lstStyle/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approach to avoiding this problem is to break the physical memory into fixed-sized blocks and allocate memory in units based on block size.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this approach, the memory allocated to a process may be slightly larger than the requested memory.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these two numbers is </a:t>
            </a:r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fragmentation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—unused memory that is internal to a partition.</a:t>
            </a:r>
            <a:endParaRPr lang="en-US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A48C88-7619-47E3-AB11-C9BE8AE6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09517"/>
          </a:xfrm>
        </p:spPr>
        <p:txBody>
          <a:bodyPr>
            <a:noAutofit/>
          </a:bodyPr>
          <a:lstStyle/>
          <a:p>
            <a:pPr algn="ctr"/>
            <a:r>
              <a:rPr lang="en-US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224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F2561A-19A6-4783-8178-ADDFFCAEFFD5}"/>
              </a:ext>
            </a:extLst>
          </p:cNvPr>
          <p:cNvSpPr/>
          <p:nvPr/>
        </p:nvSpPr>
        <p:spPr>
          <a:xfrm>
            <a:off x="2997531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1240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F2A5-CA66-44AF-8D50-69084C99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Manager job is to efficiently manage memory: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eep track of which parts of memory are in use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llocate memory to processes when they need it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eallocate it when they are done.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A48C88-7619-47E3-AB11-C9BE8AE6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0951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34151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F2A5-CA66-44AF-8D50-69084C99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Memory Management is important in a multiprogramming environment.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only few processes are in the memory and if they are waiting for I/O, then the CPU will be idle.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memory need to be ensured a reasonable supply of ready processes to keep CPU busy.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A48C88-7619-47E3-AB11-C9BE8AE6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0951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94738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F2A5-CA66-44AF-8D50-69084C99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4061"/>
            <a:ext cx="7886700" cy="4351338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must be in memory to be executed.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process, however, can be </a:t>
            </a:r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swapped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temporarily out of memory to a </a:t>
            </a:r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backing store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brought back into memory for continued execution.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A48C88-7619-47E3-AB11-C9BE8AE6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09517"/>
          </a:xfrm>
        </p:spPr>
        <p:txBody>
          <a:bodyPr>
            <a:noAutofit/>
          </a:bodyPr>
          <a:lstStyle/>
          <a:p>
            <a:pPr algn="ctr"/>
            <a:r>
              <a:rPr lang="en-US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47D73-933B-4837-84F9-775B2E340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70" y="2895763"/>
            <a:ext cx="5857460" cy="390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9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F2A5-CA66-44AF-8D50-69084C99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4061"/>
            <a:ext cx="8025020" cy="4351338"/>
          </a:xfrm>
        </p:spPr>
        <p:txBody>
          <a:bodyPr>
            <a:noAutofit/>
          </a:bodyPr>
          <a:lstStyle/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backing store is commonly a fast disk.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maintains a </a:t>
            </a:r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queue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consisting of all processes whose memory images are on the backing store or in memory and are ready to run.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dispatcher checks to see whether the next process in the queue is in memory.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is not, and if there is no free memory region, the dispatcher swaps out a process currently in memory and swaps in the desired process.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then reloads registers and transfers control to the selected process.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A48C88-7619-47E3-AB11-C9BE8AE6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09517"/>
          </a:xfrm>
        </p:spPr>
        <p:txBody>
          <a:bodyPr>
            <a:noAutofit/>
          </a:bodyPr>
          <a:lstStyle/>
          <a:p>
            <a:pPr algn="ctr"/>
            <a:r>
              <a:rPr lang="en-US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2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F2A5-CA66-44AF-8D50-69084C99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4061"/>
            <a:ext cx="8025020" cy="4351338"/>
          </a:xfrm>
        </p:spPr>
        <p:txBody>
          <a:bodyPr>
            <a:noAutofit/>
          </a:bodyPr>
          <a:lstStyle/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Normally, a process that is swapped out will be swapped back into the same memory space it occupied previously.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restriction is dictated by the method of </a:t>
            </a:r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binding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binding which is done at assembly or load time, where the process cannot be easily moved to a different location.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execution-time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binding is being used, however, then a process can be swapped into a different memory space, because the physical addresses are computed during execution time.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A48C88-7619-47E3-AB11-C9BE8AE6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09517"/>
          </a:xfrm>
        </p:spPr>
        <p:txBody>
          <a:bodyPr>
            <a:noAutofit/>
          </a:bodyPr>
          <a:lstStyle/>
          <a:p>
            <a:pPr algn="ctr"/>
            <a:r>
              <a:rPr lang="en-US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99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F2A5-CA66-44AF-8D50-69084C99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4061"/>
            <a:ext cx="8025020" cy="4351338"/>
          </a:xfrm>
        </p:spPr>
        <p:txBody>
          <a:bodyPr>
            <a:noAutofit/>
          </a:bodyPr>
          <a:lstStyle/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context-switch time in such a swapping system is fairly high. 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us assume that the user process is 100 MB in size and the backing store is a standard hard disk with a transfer rate of 50 MB per second. 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actual transfer of the 100-MB process to or from main memory takes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100 MB/50 MB per second = 2 seconds.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an average latency of 8 milliseconds, the swap time is 2008 milliseconds.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we must both swap out and swap in, the total swap time is about 4016 milliseconds.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A48C88-7619-47E3-AB11-C9BE8AE6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09517"/>
          </a:xfrm>
        </p:spPr>
        <p:txBody>
          <a:bodyPr>
            <a:noAutofit/>
          </a:bodyPr>
          <a:lstStyle/>
          <a:p>
            <a:pPr algn="ctr"/>
            <a:r>
              <a:rPr lang="en-US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1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F2A5-CA66-44AF-8D50-69084C99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4061"/>
            <a:ext cx="8025020" cy="4351338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everal user processes to reside in memory at the same time.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herefore need to consider how to allocate available memory to the processes that are in the input queue waiting to be brought into memory.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 memory allocation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each process is contained in a single contiguous section of memory.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A48C88-7619-47E3-AB11-C9BE8AE6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09517"/>
          </a:xfrm>
        </p:spPr>
        <p:txBody>
          <a:bodyPr>
            <a:noAutofit/>
          </a:bodyPr>
          <a:lstStyle/>
          <a:p>
            <a:pPr algn="ctr"/>
            <a:r>
              <a:rPr lang="en-US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 Memory Allocation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920</TotalTime>
  <Words>1382</Words>
  <Application>Microsoft Office PowerPoint</Application>
  <PresentationFormat>On-screen Show (4:3)</PresentationFormat>
  <Paragraphs>116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Memory Management</vt:lpstr>
      <vt:lpstr>Memory Management</vt:lpstr>
      <vt:lpstr>Memory Management</vt:lpstr>
      <vt:lpstr>Memory Management</vt:lpstr>
      <vt:lpstr>Swapping</vt:lpstr>
      <vt:lpstr>Swapping</vt:lpstr>
      <vt:lpstr>Swapping</vt:lpstr>
      <vt:lpstr>Swapping</vt:lpstr>
      <vt:lpstr>Contiguous Memory Allocation</vt:lpstr>
      <vt:lpstr>Contiguous Memory Allocation</vt:lpstr>
      <vt:lpstr>Contiguous Memory Allocation</vt:lpstr>
      <vt:lpstr>Contiguous Memory Allocation</vt:lpstr>
      <vt:lpstr>Contiguous Memory Allocation</vt:lpstr>
      <vt:lpstr>Contiguous Memory Allocation</vt:lpstr>
      <vt:lpstr>Contiguous Memory Allocation</vt:lpstr>
      <vt:lpstr>Contiguous Memory Allocation</vt:lpstr>
      <vt:lpstr>Contiguous Memory Allocation</vt:lpstr>
      <vt:lpstr>Contiguous Memory Allocation</vt:lpstr>
      <vt:lpstr>Fragmentation</vt:lpstr>
      <vt:lpstr>Fragmentation</vt:lpstr>
      <vt:lpstr>Fragmentation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dc:creator>sai-it</dc:creator>
  <cp:lastModifiedBy>parvat thaksen</cp:lastModifiedBy>
  <cp:revision>37</cp:revision>
  <dcterms:created xsi:type="dcterms:W3CDTF">2021-03-20T11:38:40Z</dcterms:created>
  <dcterms:modified xsi:type="dcterms:W3CDTF">2023-03-02T09:10:55Z</dcterms:modified>
</cp:coreProperties>
</file>