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42BFB-45EF-4E45-BC28-B613C12CDB0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5705E-5DD5-420D-82FC-5C55CCB2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9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FD37-BCB0-4C1F-B845-65083FF5F03F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37E-FEF4-4B81-BF61-1EF6A2F3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8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1DA0-1ED8-4A11-A3BE-80A017B40A12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37E-FEF4-4B81-BF61-1EF6A2F3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EE7-86EB-468F-90AA-FF6FFE7063C3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37E-FEF4-4B81-BF61-1EF6A2F3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0653-45C2-4E48-BF8F-80E280FC4791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37E-FEF4-4B81-BF61-1EF6A2F3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E7AC-6E5E-4AC9-97C1-266AF72CB53A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37E-FEF4-4B81-BF61-1EF6A2F3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9533-5A01-455B-92C0-112B9B46DF05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37E-FEF4-4B81-BF61-1EF6A2F3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7C1-D070-4F0E-BFF4-29392CEF40BA}" type="datetime1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37E-FEF4-4B81-BF61-1EF6A2F3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9503-DFFF-4261-9D06-D5095607259D}" type="datetime1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37E-FEF4-4B81-BF61-1EF6A2F3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EEA9-0E1C-4C8E-9AEE-D0D24A56FA44}" type="datetime1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37E-FEF4-4B81-BF61-1EF6A2F3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E0B-C5FF-4326-98E6-0BDAB46764FD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37E-FEF4-4B81-BF61-1EF6A2F3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D818-E692-45AE-8792-BA26A4671AC7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737E-FEF4-4B81-BF61-1EF6A2F3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A4A13-A4FA-44D7-81C0-B9E7520997F3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Sai Patil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737E-FEF4-4B81-BF61-1EF6A2F3E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58965-1BA9-4219-BE89-DCB66A22AC75}"/>
              </a:ext>
            </a:extLst>
          </p:cNvPr>
          <p:cNvSpPr/>
          <p:nvPr/>
        </p:nvSpPr>
        <p:spPr>
          <a:xfrm>
            <a:off x="2817355" y="2331233"/>
            <a:ext cx="350929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98D8-603B-498D-83BC-1FFC6C97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</p:spTree>
    <p:extLst>
      <p:ext uri="{BB962C8B-B14F-4D97-AF65-F5344CB8AC3E}">
        <p14:creationId xmlns:p14="http://schemas.microsoft.com/office/powerpoint/2010/main" val="17457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B616E2-FDA5-43A8-895C-62D826E6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FD305A-5BDE-4617-93DD-F4A49864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58738"/>
            <a:ext cx="6824662" cy="35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MMU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C119D-6D26-4243-BD98-CBBF2116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85800"/>
            <a:ext cx="6477000" cy="596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9A70E4-7004-40FB-BC3F-17EF5945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4B92A-CE99-4BD4-94F9-B7F93C3E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Page Table Entry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9B4C0-FAC5-4013-8CAF-4E3A10B5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906105"/>
            <a:ext cx="7629525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9A70E4-7004-40FB-BC3F-17EF5945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4B92A-CE99-4BD4-94F9-B7F93C3E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Page Table Entry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9B4C0-FAC5-4013-8CAF-4E3A10B5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906105"/>
            <a:ext cx="7629525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1FA789D-9EEA-4B50-8889-E5A17BF4CD5A}"/>
              </a:ext>
            </a:extLst>
          </p:cNvPr>
          <p:cNvSpPr/>
          <p:nvPr/>
        </p:nvSpPr>
        <p:spPr>
          <a:xfrm>
            <a:off x="3856383" y="2584174"/>
            <a:ext cx="45720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9B0FB-0B06-4D72-9C2A-B6289264FB00}"/>
              </a:ext>
            </a:extLst>
          </p:cNvPr>
          <p:cNvSpPr txBox="1"/>
          <p:nvPr/>
        </p:nvSpPr>
        <p:spPr>
          <a:xfrm>
            <a:off x="3975652" y="4386471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field that gives which frame is mapped into the page.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0171DF3-FC40-484C-9DC7-0F42ED33A052}"/>
              </a:ext>
            </a:extLst>
          </p:cNvPr>
          <p:cNvCxnSpPr/>
          <p:nvPr/>
        </p:nvCxnSpPr>
        <p:spPr>
          <a:xfrm rot="16200000" flipV="1">
            <a:off x="5010979" y="3924300"/>
            <a:ext cx="805069" cy="35780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4093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F1A8F6-8B43-4EE7-B862-55876FDF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4042C2-8084-40CA-B285-A08C124E0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Page Table Entry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F7DB7-D10E-4B64-84D9-C4E6D77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96" y="3165060"/>
            <a:ext cx="7629525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39859E-8D32-4DED-8D87-D820172CDF00}"/>
              </a:ext>
            </a:extLst>
          </p:cNvPr>
          <p:cNvSpPr/>
          <p:nvPr/>
        </p:nvSpPr>
        <p:spPr>
          <a:xfrm>
            <a:off x="3366054" y="3723859"/>
            <a:ext cx="636104" cy="12423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74EF-328D-4D61-9238-606F71033717}"/>
              </a:ext>
            </a:extLst>
          </p:cNvPr>
          <p:cNvSpPr txBox="1"/>
          <p:nvPr/>
        </p:nvSpPr>
        <p:spPr>
          <a:xfrm>
            <a:off x="4505740" y="1709533"/>
            <a:ext cx="2994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this bit is 1 that means page frame is in memory. Otherwise page fault occurs.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B9D83C5-1B94-48A6-ABE9-D3473E65363E}"/>
              </a:ext>
            </a:extLst>
          </p:cNvPr>
          <p:cNvCxnSpPr/>
          <p:nvPr/>
        </p:nvCxnSpPr>
        <p:spPr>
          <a:xfrm rot="5400000">
            <a:off x="3818283" y="2794553"/>
            <a:ext cx="818322" cy="45057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916CAF-17A5-4A31-9882-4A9AADF3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408A0-1262-477B-B807-FE3D60D4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Page Table Entry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39E81-AF1A-4F92-9C85-9848678BA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906105"/>
            <a:ext cx="7629525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780DA27-5BBA-40FB-96CB-F188ED09499F}"/>
              </a:ext>
            </a:extLst>
          </p:cNvPr>
          <p:cNvSpPr/>
          <p:nvPr/>
        </p:nvSpPr>
        <p:spPr>
          <a:xfrm>
            <a:off x="2478158" y="2517913"/>
            <a:ext cx="1113183" cy="1024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84346-3908-49C6-9762-A3F69C9CA38B}"/>
              </a:ext>
            </a:extLst>
          </p:cNvPr>
          <p:cNvSpPr txBox="1"/>
          <p:nvPr/>
        </p:nvSpPr>
        <p:spPr>
          <a:xfrm>
            <a:off x="3856385" y="4770781"/>
            <a:ext cx="238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what kind of access are permitted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read/ write.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DA36E6A-B780-4405-8139-E00A47F3BE4F}"/>
              </a:ext>
            </a:extLst>
          </p:cNvPr>
          <p:cNvCxnSpPr/>
          <p:nvPr/>
        </p:nvCxnSpPr>
        <p:spPr>
          <a:xfrm rot="16200000" flipV="1">
            <a:off x="3406637" y="4107345"/>
            <a:ext cx="768626" cy="58475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03D47A-2137-4DF7-948B-779DCAFA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5D684-6D88-4A90-80CA-C47BF94FC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Page Table Entry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D97D0-E9E2-4A0A-BF52-5A7525B8A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767496"/>
            <a:ext cx="7629525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AA6C524-9582-4E5F-94C3-D9B3FE42664F}"/>
              </a:ext>
            </a:extLst>
          </p:cNvPr>
          <p:cNvSpPr/>
          <p:nvPr/>
        </p:nvSpPr>
        <p:spPr>
          <a:xfrm>
            <a:off x="2120349" y="3429000"/>
            <a:ext cx="569842" cy="877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B104E-98AA-4632-9ED2-CB4BFE62F390}"/>
              </a:ext>
            </a:extLst>
          </p:cNvPr>
          <p:cNvSpPr txBox="1"/>
          <p:nvPr/>
        </p:nvSpPr>
        <p:spPr>
          <a:xfrm>
            <a:off x="2332382" y="927657"/>
            <a:ext cx="4717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write operation takes place on page then H/W set this bit.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mean page has been modified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dirty, it must be written back to disk. Otherwise clean, not necessary to write. Also called as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bit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78E2D5-B473-4241-AFCE-FAD768B4BF99}"/>
              </a:ext>
            </a:extLst>
          </p:cNvPr>
          <p:cNvCxnSpPr/>
          <p:nvPr/>
        </p:nvCxnSpPr>
        <p:spPr>
          <a:xfrm flipH="1">
            <a:off x="2690191" y="2398643"/>
            <a:ext cx="238539" cy="580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270091-058D-4C40-9EF5-B74C4CB3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9D25C2-5342-4F0B-922B-BDDAE707B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Page Table Entry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67AA4-76DD-4542-BD2C-A4904E1EA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4" y="1906105"/>
            <a:ext cx="7629525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CD927CB-D3A6-4F3E-AF86-E06D02EAD5C5}"/>
              </a:ext>
            </a:extLst>
          </p:cNvPr>
          <p:cNvSpPr/>
          <p:nvPr/>
        </p:nvSpPr>
        <p:spPr>
          <a:xfrm>
            <a:off x="1762536" y="2557671"/>
            <a:ext cx="583095" cy="967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9036E-95ED-4189-9424-DC2878BE3E28}"/>
              </a:ext>
            </a:extLst>
          </p:cNvPr>
          <p:cNvSpPr txBox="1"/>
          <p:nvPr/>
        </p:nvSpPr>
        <p:spPr>
          <a:xfrm>
            <a:off x="1113183" y="4982818"/>
            <a:ext cx="3949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bit set whenever a page is referenced for reading /writing. This bit used by OS for page replacement.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F7D26F7-9D8D-4E65-9CA7-D7CC0C827DDE}"/>
              </a:ext>
            </a:extLst>
          </p:cNvPr>
          <p:cNvCxnSpPr/>
          <p:nvPr/>
        </p:nvCxnSpPr>
        <p:spPr>
          <a:xfrm rot="16200000" flipV="1">
            <a:off x="1965324" y="4337462"/>
            <a:ext cx="1012410" cy="25179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D2F14-F31E-41E2-8EC8-B396043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96DAA-4B4E-430E-9E79-8124258E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Page Table Entry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46A65-EDD2-4125-8897-2DE0B4D6B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19" y="3019284"/>
            <a:ext cx="7629525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876B1FE-25E0-4955-AEBF-BAB54AB27F99}"/>
              </a:ext>
            </a:extLst>
          </p:cNvPr>
          <p:cNvSpPr/>
          <p:nvPr/>
        </p:nvSpPr>
        <p:spPr>
          <a:xfrm>
            <a:off x="1868556" y="3679964"/>
            <a:ext cx="490331" cy="945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D3241-ABF6-40FB-8883-F8EBEB3D765E}"/>
              </a:ext>
            </a:extLst>
          </p:cNvPr>
          <p:cNvSpPr txBox="1"/>
          <p:nvPr/>
        </p:nvSpPr>
        <p:spPr>
          <a:xfrm>
            <a:off x="1497495" y="1802296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bit allows caching to be disabled.  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F1E9A60-B224-4DB1-8E5A-0214F09B464F}"/>
              </a:ext>
            </a:extLst>
          </p:cNvPr>
          <p:cNvCxnSpPr/>
          <p:nvPr/>
        </p:nvCxnSpPr>
        <p:spPr>
          <a:xfrm rot="16200000" flipH="1">
            <a:off x="1870491" y="2625865"/>
            <a:ext cx="685244" cy="29154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D2F14-F31E-41E2-8EC8-B396043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96DAA-4B4E-430E-9E79-8124258E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Page Table</a:t>
            </a:r>
            <a:endParaRPr lang="en-US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315F1-82EC-43FA-963D-ED21395F5139}"/>
              </a:ext>
            </a:extLst>
          </p:cNvPr>
          <p:cNvSpPr txBox="1"/>
          <p:nvPr/>
        </p:nvSpPr>
        <p:spPr>
          <a:xfrm>
            <a:off x="1000538" y="1412869"/>
            <a:ext cx="74145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most common techniques for structuring the page table.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Paging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 Page Tables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D2F14-F31E-41E2-8EC8-B396043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96DAA-4B4E-430E-9E79-8124258E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Page Table</a:t>
            </a:r>
            <a:endParaRPr lang="en-US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315F1-82EC-43FA-963D-ED21395F5139}"/>
              </a:ext>
            </a:extLst>
          </p:cNvPr>
          <p:cNvSpPr txBox="1"/>
          <p:nvPr/>
        </p:nvSpPr>
        <p:spPr>
          <a:xfrm>
            <a:off x="761999" y="1143000"/>
            <a:ext cx="76133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Paging: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logical address space is large, then the page table itself becomes excessively large.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simple solution to this problem is to divide the page table into smaller pieces.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is to use a two-level paging algorithm, in which the page table itself is also paged.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D6D715-178F-4C87-9A59-974F8DED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B4434-1404-4B89-AD9D-8F6369D14104}"/>
              </a:ext>
            </a:extLst>
          </p:cNvPr>
          <p:cNvSpPr txBox="1"/>
          <p:nvPr/>
        </p:nvSpPr>
        <p:spPr>
          <a:xfrm>
            <a:off x="3365822" y="1073426"/>
            <a:ext cx="152477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16GB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F953F-5BAF-4DD5-B2C2-0D55802E00BF}"/>
              </a:ext>
            </a:extLst>
          </p:cNvPr>
          <p:cNvSpPr txBox="1"/>
          <p:nvPr/>
        </p:nvSpPr>
        <p:spPr>
          <a:xfrm>
            <a:off x="5870713" y="464479"/>
            <a:ext cx="192156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1TB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5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D2F14-F31E-41E2-8EC8-B396043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96DAA-4B4E-430E-9E79-8124258E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Page Table</a:t>
            </a:r>
            <a:endParaRPr lang="en-US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315F1-82EC-43FA-963D-ED21395F5139}"/>
              </a:ext>
            </a:extLst>
          </p:cNvPr>
          <p:cNvSpPr txBox="1"/>
          <p:nvPr/>
        </p:nvSpPr>
        <p:spPr>
          <a:xfrm>
            <a:off x="761999" y="1143000"/>
            <a:ext cx="76133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Paging: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1381F-1362-473C-A452-DC37F06B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63" y="1706614"/>
            <a:ext cx="5790150" cy="508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8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D2F14-F31E-41E2-8EC8-B396043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96DAA-4B4E-430E-9E79-8124258E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Page Table</a:t>
            </a:r>
            <a:endParaRPr lang="en-US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315F1-82EC-43FA-963D-ED21395F5139}"/>
              </a:ext>
            </a:extLst>
          </p:cNvPr>
          <p:cNvSpPr txBox="1"/>
          <p:nvPr/>
        </p:nvSpPr>
        <p:spPr>
          <a:xfrm>
            <a:off x="761999" y="1143000"/>
            <a:ext cx="76133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Paging: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8CED6-16D8-4503-B218-79EA7CE8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45" y="2028826"/>
            <a:ext cx="6656309" cy="2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9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D2F14-F31E-41E2-8EC8-B396043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96DAA-4B4E-430E-9E79-8124258E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Page Table</a:t>
            </a:r>
            <a:endParaRPr lang="en-US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315F1-82EC-43FA-963D-ED21395F5139}"/>
              </a:ext>
            </a:extLst>
          </p:cNvPr>
          <p:cNvSpPr txBox="1"/>
          <p:nvPr/>
        </p:nvSpPr>
        <p:spPr>
          <a:xfrm>
            <a:off x="761998" y="1109937"/>
            <a:ext cx="798443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 Page Tables: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approach for handling address spaces larger than 32 bits is to use a </a:t>
            </a:r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 page table.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hash value being the virtual page number.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in the hash table contains a linked list of elements that hash to the same location.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consists of three fields: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page number,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mapped page frame,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to the next element in the linked list.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D2F14-F31E-41E2-8EC8-B396043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96DAA-4B4E-430E-9E79-8124258E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Page Table</a:t>
            </a:r>
            <a:endParaRPr lang="en-US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315F1-82EC-43FA-963D-ED21395F5139}"/>
              </a:ext>
            </a:extLst>
          </p:cNvPr>
          <p:cNvSpPr txBox="1"/>
          <p:nvPr/>
        </p:nvSpPr>
        <p:spPr>
          <a:xfrm>
            <a:off x="761998" y="1143000"/>
            <a:ext cx="770614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 Page Tables:</a:t>
            </a:r>
          </a:p>
          <a:p>
            <a:pPr algn="l"/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works as follows: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page number in the virtual address is hashed into the hash table.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page number is compared with field 1 in the first element in the linked list.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match, the corresponding page frame is used to form the desired physical address.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match, subsequent entries in the linked list are searched for a matching virtual page number.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4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D2F14-F31E-41E2-8EC8-B396043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96DAA-4B4E-430E-9E79-8124258E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Page Table</a:t>
            </a:r>
            <a:endParaRPr lang="en-US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315F1-82EC-43FA-963D-ED21395F5139}"/>
              </a:ext>
            </a:extLst>
          </p:cNvPr>
          <p:cNvSpPr txBox="1"/>
          <p:nvPr/>
        </p:nvSpPr>
        <p:spPr>
          <a:xfrm>
            <a:off x="761998" y="1143000"/>
            <a:ext cx="77061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 Page Tables: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0DE62-F765-451B-9063-B92BA9C3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78" y="1781269"/>
            <a:ext cx="6829995" cy="393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D2F14-F31E-41E2-8EC8-B396043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96DAA-4B4E-430E-9E79-8124258E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64" y="0"/>
            <a:ext cx="846813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Page Table</a:t>
            </a:r>
            <a:endParaRPr lang="en-US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315F1-82EC-43FA-963D-ED21395F5139}"/>
              </a:ext>
            </a:extLst>
          </p:cNvPr>
          <p:cNvSpPr txBox="1"/>
          <p:nvPr/>
        </p:nvSpPr>
        <p:spPr>
          <a:xfrm>
            <a:off x="1000538" y="1412869"/>
            <a:ext cx="74145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BC487-4087-41E2-B384-7E9C3CD6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69" y="1889922"/>
            <a:ext cx="6525187" cy="455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D9A9C1-5E20-4D7A-AAE4-00E686A4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C7BC2-8111-40D9-A3C0-A7B10FDA54DC}"/>
              </a:ext>
            </a:extLst>
          </p:cNvPr>
          <p:cNvSpPr/>
          <p:nvPr/>
        </p:nvSpPr>
        <p:spPr>
          <a:xfrm>
            <a:off x="2514600" y="2505670"/>
            <a:ext cx="370545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191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D6D715-178F-4C87-9A59-974F8DED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B4434-1404-4B89-AD9D-8F6369D14104}"/>
              </a:ext>
            </a:extLst>
          </p:cNvPr>
          <p:cNvSpPr txBox="1"/>
          <p:nvPr/>
        </p:nvSpPr>
        <p:spPr>
          <a:xfrm>
            <a:off x="3365822" y="1073426"/>
            <a:ext cx="152477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16GB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F953F-5BAF-4DD5-B2C2-0D55802E00BF}"/>
              </a:ext>
            </a:extLst>
          </p:cNvPr>
          <p:cNvSpPr txBox="1"/>
          <p:nvPr/>
        </p:nvSpPr>
        <p:spPr>
          <a:xfrm>
            <a:off x="5870713" y="464479"/>
            <a:ext cx="192156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1TB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587DE-F83E-422C-B69A-90B975CA4266}"/>
              </a:ext>
            </a:extLst>
          </p:cNvPr>
          <p:cNvSpPr txBox="1"/>
          <p:nvPr/>
        </p:nvSpPr>
        <p:spPr>
          <a:xfrm>
            <a:off x="576465" y="736150"/>
            <a:ext cx="192156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8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6B6C4D-9E80-49CE-B0E1-EBDFDB44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F66F8FA-26F1-400F-9B1D-F6BDF0F80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91185"/>
              </p:ext>
            </p:extLst>
          </p:nvPr>
        </p:nvGraphicFramePr>
        <p:xfrm>
          <a:off x="1524000" y="1065696"/>
          <a:ext cx="2358887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887">
                  <a:extLst>
                    <a:ext uri="{9D8B030D-6E8A-4147-A177-3AD203B41FA5}">
                      <a16:colId xmlns:a16="http://schemas.microsoft.com/office/drawing/2014/main" val="70372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8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5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4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2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5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8698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0F371-7C06-4707-A625-CF8ED85DF651}"/>
              </a:ext>
            </a:extLst>
          </p:cNvPr>
          <p:cNvCxnSpPr/>
          <p:nvPr/>
        </p:nvCxnSpPr>
        <p:spPr>
          <a:xfrm>
            <a:off x="2252866" y="1046916"/>
            <a:ext cx="0" cy="649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96D119-8594-4A53-A12D-C15C1280434A}"/>
              </a:ext>
            </a:extLst>
          </p:cNvPr>
          <p:cNvSpPr txBox="1"/>
          <p:nvPr/>
        </p:nvSpPr>
        <p:spPr>
          <a:xfrm>
            <a:off x="1802298" y="530080"/>
            <a:ext cx="1975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5486E2-000D-4075-A63E-5D5A5B971875}"/>
              </a:ext>
            </a:extLst>
          </p:cNvPr>
          <p:cNvCxnSpPr/>
          <p:nvPr/>
        </p:nvCxnSpPr>
        <p:spPr>
          <a:xfrm>
            <a:off x="2259494" y="1689646"/>
            <a:ext cx="0" cy="649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2515EB-9460-4596-9630-8EAD0D7E0EA5}"/>
              </a:ext>
            </a:extLst>
          </p:cNvPr>
          <p:cNvCxnSpPr/>
          <p:nvPr/>
        </p:nvCxnSpPr>
        <p:spPr>
          <a:xfrm>
            <a:off x="2259494" y="2325751"/>
            <a:ext cx="0" cy="649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279B0892-A986-435F-B8DC-1E85B7671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45715"/>
              </p:ext>
            </p:extLst>
          </p:nvPr>
        </p:nvGraphicFramePr>
        <p:xfrm>
          <a:off x="5082208" y="1085576"/>
          <a:ext cx="235888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887">
                  <a:extLst>
                    <a:ext uri="{9D8B030D-6E8A-4147-A177-3AD203B41FA5}">
                      <a16:colId xmlns:a16="http://schemas.microsoft.com/office/drawing/2014/main" val="70372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frame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8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frame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frame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frame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5445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3D125F-1555-4622-8FEB-9A17F79B5246}"/>
              </a:ext>
            </a:extLst>
          </p:cNvPr>
          <p:cNvCxnSpPr/>
          <p:nvPr/>
        </p:nvCxnSpPr>
        <p:spPr>
          <a:xfrm>
            <a:off x="5532779" y="1066796"/>
            <a:ext cx="0" cy="649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471F70-FE3D-456E-AA2B-60DD0FA222CF}"/>
              </a:ext>
            </a:extLst>
          </p:cNvPr>
          <p:cNvSpPr txBox="1"/>
          <p:nvPr/>
        </p:nvSpPr>
        <p:spPr>
          <a:xfrm>
            <a:off x="5280994" y="549960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149F5B-F846-4A95-BD8B-8DF3044C3934}"/>
              </a:ext>
            </a:extLst>
          </p:cNvPr>
          <p:cNvCxnSpPr/>
          <p:nvPr/>
        </p:nvCxnSpPr>
        <p:spPr>
          <a:xfrm>
            <a:off x="5526158" y="1709526"/>
            <a:ext cx="0" cy="649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A0F12D-0D55-4C72-8525-E3DFE8C10BBE}"/>
              </a:ext>
            </a:extLst>
          </p:cNvPr>
          <p:cNvCxnSpPr/>
          <p:nvPr/>
        </p:nvCxnSpPr>
        <p:spPr>
          <a:xfrm>
            <a:off x="5539408" y="2345631"/>
            <a:ext cx="0" cy="649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4471A7-6753-4F32-8F24-1F123C4927E2}"/>
              </a:ext>
            </a:extLst>
          </p:cNvPr>
          <p:cNvCxnSpPr/>
          <p:nvPr/>
        </p:nvCxnSpPr>
        <p:spPr>
          <a:xfrm>
            <a:off x="2252870" y="2981733"/>
            <a:ext cx="0" cy="649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B1B92F-0E2F-48D1-B21A-929226AC4729}"/>
              </a:ext>
            </a:extLst>
          </p:cNvPr>
          <p:cNvCxnSpPr/>
          <p:nvPr/>
        </p:nvCxnSpPr>
        <p:spPr>
          <a:xfrm>
            <a:off x="2259495" y="3597960"/>
            <a:ext cx="0" cy="649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25868-DBE9-4484-9973-1FFDA701F501}"/>
              </a:ext>
            </a:extLst>
          </p:cNvPr>
          <p:cNvCxnSpPr/>
          <p:nvPr/>
        </p:nvCxnSpPr>
        <p:spPr>
          <a:xfrm>
            <a:off x="2252867" y="4267195"/>
            <a:ext cx="0" cy="649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A62900-8EAE-44D2-9CDA-8D45FE667D07}"/>
              </a:ext>
            </a:extLst>
          </p:cNvPr>
          <p:cNvCxnSpPr/>
          <p:nvPr/>
        </p:nvCxnSpPr>
        <p:spPr>
          <a:xfrm>
            <a:off x="2259497" y="4883419"/>
            <a:ext cx="0" cy="649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17FCDF-C1E7-4E0C-9DA4-B1FA243441A9}"/>
              </a:ext>
            </a:extLst>
          </p:cNvPr>
          <p:cNvCxnSpPr/>
          <p:nvPr/>
        </p:nvCxnSpPr>
        <p:spPr>
          <a:xfrm>
            <a:off x="2266116" y="5512894"/>
            <a:ext cx="0" cy="649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443A81-7527-49AB-9059-32834CA12609}"/>
              </a:ext>
            </a:extLst>
          </p:cNvPr>
          <p:cNvCxnSpPr/>
          <p:nvPr/>
        </p:nvCxnSpPr>
        <p:spPr>
          <a:xfrm>
            <a:off x="5546031" y="2988358"/>
            <a:ext cx="0" cy="6493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6982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1C0735-51BB-4886-91A3-17D540CB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E4991E3-850B-4526-AD74-B02CB8621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18298"/>
              </p:ext>
            </p:extLst>
          </p:nvPr>
        </p:nvGraphicFramePr>
        <p:xfrm>
          <a:off x="1524000" y="641630"/>
          <a:ext cx="2358887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887">
                  <a:extLst>
                    <a:ext uri="{9D8B030D-6E8A-4147-A177-3AD203B41FA5}">
                      <a16:colId xmlns:a16="http://schemas.microsoft.com/office/drawing/2014/main" val="70372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15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8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14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13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12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5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11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4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10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2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9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5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8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8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7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67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6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5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7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4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3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2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2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1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0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0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716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A337D7-232E-4320-9D38-030E6F771404}"/>
              </a:ext>
            </a:extLst>
          </p:cNvPr>
          <p:cNvSpPr txBox="1"/>
          <p:nvPr/>
        </p:nvSpPr>
        <p:spPr>
          <a:xfrm>
            <a:off x="1317197" y="106014"/>
            <a:ext cx="283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(64KB)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A20FAB13-887C-4512-8E0B-D67037667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86847"/>
              </p:ext>
            </p:extLst>
          </p:nvPr>
        </p:nvGraphicFramePr>
        <p:xfrm>
          <a:off x="5082208" y="1085576"/>
          <a:ext cx="235888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887">
                  <a:extLst>
                    <a:ext uri="{9D8B030D-6E8A-4147-A177-3AD203B41FA5}">
                      <a16:colId xmlns:a16="http://schemas.microsoft.com/office/drawing/2014/main" val="70372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frame 7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8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frame 6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frame 5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frame 4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5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frame 3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6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frame 2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33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frame 1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9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frame 0 (4KB)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2776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6C2C6C3-666F-4183-BF56-F1BBDFBD6390}"/>
              </a:ext>
            </a:extLst>
          </p:cNvPr>
          <p:cNvSpPr txBox="1"/>
          <p:nvPr/>
        </p:nvSpPr>
        <p:spPr>
          <a:xfrm>
            <a:off x="4800095" y="549960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(32KB)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91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19AB37-E25A-459C-BC6C-58790526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041E5A-0823-4853-95B4-860C8F66F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79214"/>
              </p:ext>
            </p:extLst>
          </p:nvPr>
        </p:nvGraphicFramePr>
        <p:xfrm>
          <a:off x="3008246" y="880167"/>
          <a:ext cx="2358887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887">
                  <a:extLst>
                    <a:ext uri="{9D8B030D-6E8A-4147-A177-3AD203B41FA5}">
                      <a16:colId xmlns:a16="http://schemas.microsoft.com/office/drawing/2014/main" val="70372890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58866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2359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72499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5445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04819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48698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64986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8828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92371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20357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716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BB6D68-2D9D-44F8-973E-DDA65D3CC971}"/>
              </a:ext>
            </a:extLst>
          </p:cNvPr>
          <p:cNvSpPr txBox="1"/>
          <p:nvPr/>
        </p:nvSpPr>
        <p:spPr>
          <a:xfrm>
            <a:off x="2504956" y="318047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/ Page frame (4KB)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ABF2B81-5CA8-4214-BB4B-A0FC5FF1F791}"/>
              </a:ext>
            </a:extLst>
          </p:cNvPr>
          <p:cNvSpPr/>
          <p:nvPr/>
        </p:nvSpPr>
        <p:spPr>
          <a:xfrm>
            <a:off x="5367134" y="880167"/>
            <a:ext cx="901148" cy="4907280"/>
          </a:xfrm>
          <a:prstGeom prst="rightBrace">
            <a:avLst>
              <a:gd name="adj1" fmla="val 8333"/>
              <a:gd name="adj2" fmla="val 508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74D1B-79A9-4A17-BCDA-FB0C26987BD1}"/>
              </a:ext>
            </a:extLst>
          </p:cNvPr>
          <p:cNvSpPr txBox="1"/>
          <p:nvPr/>
        </p:nvSpPr>
        <p:spPr>
          <a:xfrm>
            <a:off x="6480316" y="32335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</a:p>
        </p:txBody>
      </p:sp>
    </p:spTree>
    <p:extLst>
      <p:ext uri="{BB962C8B-B14F-4D97-AF65-F5344CB8AC3E}">
        <p14:creationId xmlns:p14="http://schemas.microsoft.com/office/powerpoint/2010/main" val="326918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D39C0-42F6-41E5-B2C5-E8F8F797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46CE5-C2A3-42B7-B965-F5113BC55B18}"/>
              </a:ext>
            </a:extLst>
          </p:cNvPr>
          <p:cNvSpPr txBox="1"/>
          <p:nvPr/>
        </p:nvSpPr>
        <p:spPr>
          <a:xfrm>
            <a:off x="324364" y="1166193"/>
            <a:ext cx="868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generates virtual address which points in Virtual Memory.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C68E3-E51B-45E9-981F-31FDFD44D6BA}"/>
              </a:ext>
            </a:extLst>
          </p:cNvPr>
          <p:cNvSpPr txBox="1"/>
          <p:nvPr/>
        </p:nvSpPr>
        <p:spPr>
          <a:xfrm>
            <a:off x="1098039" y="2630559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 maps this Virtual address into physical address.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1EAA2-5D85-4DF2-AC50-4A56CEDE3EA3}"/>
              </a:ext>
            </a:extLst>
          </p:cNvPr>
          <p:cNvSpPr txBox="1"/>
          <p:nvPr/>
        </p:nvSpPr>
        <p:spPr>
          <a:xfrm>
            <a:off x="2828054" y="3783499"/>
            <a:ext cx="397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how MMU works?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3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3DB314-1805-4C81-A2A6-19231625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A6357E9-377C-4F00-832A-4CB43AF98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77445"/>
              </p:ext>
            </p:extLst>
          </p:nvPr>
        </p:nvGraphicFramePr>
        <p:xfrm>
          <a:off x="2782956" y="1078952"/>
          <a:ext cx="1308308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566">
                  <a:extLst>
                    <a:ext uri="{9D8B030D-6E8A-4147-A177-3AD203B41FA5}">
                      <a16:colId xmlns:a16="http://schemas.microsoft.com/office/drawing/2014/main" val="548569411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4358968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1307167791"/>
                    </a:ext>
                  </a:extLst>
                </a:gridCol>
              </a:tblGrid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44508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19508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18284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04018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03031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70727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57662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247030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45373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41019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245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49298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05074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73762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28523"/>
                  </a:ext>
                </a:extLst>
              </a:tr>
              <a:tr h="28788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13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33AEA8-6FB7-4C57-A704-19E15FC1A746}"/>
              </a:ext>
            </a:extLst>
          </p:cNvPr>
          <p:cNvSpPr txBox="1"/>
          <p:nvPr/>
        </p:nvSpPr>
        <p:spPr>
          <a:xfrm>
            <a:off x="3617843" y="212038"/>
            <a:ext cx="161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3E6E4-61F1-42A7-A012-E367E4CE4303}"/>
              </a:ext>
            </a:extLst>
          </p:cNvPr>
          <p:cNvSpPr txBox="1"/>
          <p:nvPr/>
        </p:nvSpPr>
        <p:spPr>
          <a:xfrm>
            <a:off x="1974575" y="625502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frame No.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56572-62F6-4DD2-9A7C-B5C14A88783B}"/>
              </a:ext>
            </a:extLst>
          </p:cNvPr>
          <p:cNvSpPr txBox="1"/>
          <p:nvPr/>
        </p:nvSpPr>
        <p:spPr>
          <a:xfrm>
            <a:off x="894521" y="290885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No.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BB992-49B8-49FB-861D-F9B663B1B5AC}"/>
              </a:ext>
            </a:extLst>
          </p:cNvPr>
          <p:cNvSpPr txBox="1"/>
          <p:nvPr/>
        </p:nvSpPr>
        <p:spPr>
          <a:xfrm>
            <a:off x="4890056" y="4532245"/>
            <a:ext cx="168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/ Absent bit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CF8A800-C46E-4136-B63D-85F1A81F12EB}"/>
              </a:ext>
            </a:extLst>
          </p:cNvPr>
          <p:cNvCxnSpPr/>
          <p:nvPr/>
        </p:nvCxnSpPr>
        <p:spPr>
          <a:xfrm>
            <a:off x="1757258" y="3216627"/>
            <a:ext cx="914400" cy="9144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77175BB-692A-43A9-9F81-71F950E45137}"/>
              </a:ext>
            </a:extLst>
          </p:cNvPr>
          <p:cNvCxnSpPr>
            <a:stCxn id="6" idx="0"/>
            <a:endCxn id="3" idx="2"/>
          </p:cNvCxnSpPr>
          <p:nvPr/>
        </p:nvCxnSpPr>
        <p:spPr>
          <a:xfrm rot="5400000" flipH="1" flipV="1">
            <a:off x="2897725" y="5715642"/>
            <a:ext cx="299274" cy="77949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176375A-44A2-49AD-B1FC-881A46FE5132}"/>
              </a:ext>
            </a:extLst>
          </p:cNvPr>
          <p:cNvCxnSpPr/>
          <p:nvPr/>
        </p:nvCxnSpPr>
        <p:spPr>
          <a:xfrm rot="10800000">
            <a:off x="4091264" y="4283430"/>
            <a:ext cx="798792" cy="3975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527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19AC0D-F4D3-4640-8D1B-43EF4594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Sai Patil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1D62D-4777-487C-BA38-1C7C71933FAF}"/>
              </a:ext>
            </a:extLst>
          </p:cNvPr>
          <p:cNvSpPr txBox="1"/>
          <p:nvPr/>
        </p:nvSpPr>
        <p:spPr>
          <a:xfrm>
            <a:off x="675866" y="609601"/>
            <a:ext cx="610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 splits Virtual address into 2 part;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order bits as page no.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order bits as an 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5CE5B-0BAA-4C58-A671-39D6B10B246C}"/>
              </a:ext>
            </a:extLst>
          </p:cNvPr>
          <p:cNvSpPr txBox="1"/>
          <p:nvPr/>
        </p:nvSpPr>
        <p:spPr>
          <a:xfrm>
            <a:off x="735501" y="2087220"/>
            <a:ext cx="6107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consider Virtual Memory of 64KB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bits virtual address (2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65536 Bytes).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BD8DA-A548-4CD9-ADAC-756EFF59945C}"/>
              </a:ext>
            </a:extLst>
          </p:cNvPr>
          <p:cNvSpPr txBox="1"/>
          <p:nvPr/>
        </p:nvSpPr>
        <p:spPr>
          <a:xfrm>
            <a:off x="1073431" y="3087760"/>
            <a:ext cx="7023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16 pages of 4KB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4-bits of VA used for page no ( as 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16)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12-bits as an offset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 of data byte in page frame.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4096 (4KB)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E341C-3F35-4E5A-A31A-25F8A26BD52E}"/>
              </a:ext>
            </a:extLst>
          </p:cNvPr>
          <p:cNvSpPr txBox="1"/>
          <p:nvPr/>
        </p:nvSpPr>
        <p:spPr>
          <a:xfrm>
            <a:off x="808380" y="4797289"/>
            <a:ext cx="769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virtual address split depends on number of pages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page size.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2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75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|1.8|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6.3|1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9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9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893</Words>
  <Application>Microsoft Office PowerPoint</Application>
  <PresentationFormat>On-screen Show (4:3)</PresentationFormat>
  <Paragraphs>261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sai-it</dc:creator>
  <cp:lastModifiedBy>parvat thaksen</cp:lastModifiedBy>
  <cp:revision>57</cp:revision>
  <dcterms:created xsi:type="dcterms:W3CDTF">2020-04-04T15:44:20Z</dcterms:created>
  <dcterms:modified xsi:type="dcterms:W3CDTF">2023-03-02T09:11:22Z</dcterms:modified>
</cp:coreProperties>
</file>