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62" r:id="rId5"/>
    <p:sldId id="261"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89D92F-D0BF-4233-9384-20521DCB4634}" type="datetimeFigureOut">
              <a:rPr lang="en-IN" smtClean="0"/>
              <a:t>23-04-2022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F6AFB3-862E-4E19-8F3D-A2CCCA4705D1}" type="slidenum">
              <a:rPr lang="en-IN" smtClean="0"/>
              <a:t>‹#›</a:t>
            </a:fld>
            <a:endParaRPr lang="en-IN"/>
          </a:p>
        </p:txBody>
      </p:sp>
    </p:spTree>
    <p:extLst>
      <p:ext uri="{BB962C8B-B14F-4D97-AF65-F5344CB8AC3E}">
        <p14:creationId xmlns:p14="http://schemas.microsoft.com/office/powerpoint/2010/main" val="341905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EF6AFB3-862E-4E19-8F3D-A2CCCA4705D1}" type="slidenum">
              <a:rPr lang="en-IN" smtClean="0"/>
              <a:t>2</a:t>
            </a:fld>
            <a:endParaRPr lang="en-IN"/>
          </a:p>
        </p:txBody>
      </p:sp>
    </p:spTree>
    <p:extLst>
      <p:ext uri="{BB962C8B-B14F-4D97-AF65-F5344CB8AC3E}">
        <p14:creationId xmlns:p14="http://schemas.microsoft.com/office/powerpoint/2010/main" val="140549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2D17009-EF1F-4914-B6F6-DF3A505D1D50}" type="datetimeFigureOut">
              <a:rPr lang="en-IN" smtClean="0"/>
              <a:t>23-04-2022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399642A-0F8F-4912-8FBB-1EE880FFA8B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D17009-EF1F-4914-B6F6-DF3A505D1D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9642A-0F8F-4912-8FBB-1EE880FFA8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D17009-EF1F-4914-B6F6-DF3A505D1D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99642A-0F8F-4912-8FBB-1EE880FFA8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2D17009-EF1F-4914-B6F6-DF3A505D1D50}" type="datetimeFigureOut">
              <a:rPr lang="en-IN" smtClean="0"/>
              <a:t>23-04-2022</a:t>
            </a:fld>
            <a:endParaRPr lang="en-IN"/>
          </a:p>
        </p:txBody>
      </p:sp>
      <p:sp>
        <p:nvSpPr>
          <p:cNvPr id="9" name="Slide Number Placeholder 8"/>
          <p:cNvSpPr>
            <a:spLocks noGrp="1"/>
          </p:cNvSpPr>
          <p:nvPr>
            <p:ph type="sldNum" sz="quarter" idx="15"/>
          </p:nvPr>
        </p:nvSpPr>
        <p:spPr/>
        <p:txBody>
          <a:bodyPr rtlCol="0"/>
          <a:lstStyle/>
          <a:p>
            <a:fld id="{9399642A-0F8F-4912-8FBB-1EE880FFA8BF}"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2D17009-EF1F-4914-B6F6-DF3A505D1D50}" type="datetimeFigureOut">
              <a:rPr lang="en-IN" smtClean="0"/>
              <a:t>23-04-2022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399642A-0F8F-4912-8FBB-1EE880FFA8B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2D17009-EF1F-4914-B6F6-DF3A505D1D50}"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99642A-0F8F-4912-8FBB-1EE880FFA8BF}"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2D17009-EF1F-4914-B6F6-DF3A505D1D50}"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99642A-0F8F-4912-8FBB-1EE880FFA8BF}"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2D17009-EF1F-4914-B6F6-DF3A505D1D50}" type="datetimeFigureOut">
              <a:rPr lang="en-IN" smtClean="0"/>
              <a:t>23-04-2022</a:t>
            </a:fld>
            <a:endParaRPr lang="en-IN"/>
          </a:p>
        </p:txBody>
      </p:sp>
      <p:sp>
        <p:nvSpPr>
          <p:cNvPr id="7" name="Slide Number Placeholder 6"/>
          <p:cNvSpPr>
            <a:spLocks noGrp="1"/>
          </p:cNvSpPr>
          <p:nvPr>
            <p:ph type="sldNum" sz="quarter" idx="11"/>
          </p:nvPr>
        </p:nvSpPr>
        <p:spPr/>
        <p:txBody>
          <a:bodyPr rtlCol="0"/>
          <a:lstStyle/>
          <a:p>
            <a:fld id="{9399642A-0F8F-4912-8FBB-1EE880FFA8BF}"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17009-EF1F-4914-B6F6-DF3A505D1D50}" type="datetimeFigureOut">
              <a:rPr lang="en-IN" smtClean="0"/>
              <a:t>23-04-2022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99642A-0F8F-4912-8FBB-1EE880FFA8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2D17009-EF1F-4914-B6F6-DF3A505D1D50}" type="datetimeFigureOut">
              <a:rPr lang="en-IN" smtClean="0"/>
              <a:t>23-04-2022</a:t>
            </a:fld>
            <a:endParaRPr lang="en-IN"/>
          </a:p>
        </p:txBody>
      </p:sp>
      <p:sp>
        <p:nvSpPr>
          <p:cNvPr id="22" name="Slide Number Placeholder 21"/>
          <p:cNvSpPr>
            <a:spLocks noGrp="1"/>
          </p:cNvSpPr>
          <p:nvPr>
            <p:ph type="sldNum" sz="quarter" idx="15"/>
          </p:nvPr>
        </p:nvSpPr>
        <p:spPr/>
        <p:txBody>
          <a:bodyPr rtlCol="0"/>
          <a:lstStyle/>
          <a:p>
            <a:fld id="{9399642A-0F8F-4912-8FBB-1EE880FFA8BF}"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2D17009-EF1F-4914-B6F6-DF3A505D1D50}" type="datetimeFigureOut">
              <a:rPr lang="en-IN" smtClean="0"/>
              <a:t>23-04-2022</a:t>
            </a:fld>
            <a:endParaRPr lang="en-IN"/>
          </a:p>
        </p:txBody>
      </p:sp>
      <p:sp>
        <p:nvSpPr>
          <p:cNvPr id="18" name="Slide Number Placeholder 17"/>
          <p:cNvSpPr>
            <a:spLocks noGrp="1"/>
          </p:cNvSpPr>
          <p:nvPr>
            <p:ph type="sldNum" sz="quarter" idx="11"/>
          </p:nvPr>
        </p:nvSpPr>
        <p:spPr/>
        <p:txBody>
          <a:bodyPr rtlCol="0"/>
          <a:lstStyle/>
          <a:p>
            <a:fld id="{9399642A-0F8F-4912-8FBB-1EE880FFA8BF}"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2D17009-EF1F-4914-B6F6-DF3A505D1D50}" type="datetimeFigureOut">
              <a:rPr lang="en-IN" smtClean="0"/>
              <a:t>23-04-2022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399642A-0F8F-4912-8FBB-1EE880FFA8B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bject_recognition" TargetMode="External"/><Relationship Id="rId2" Type="http://schemas.openxmlformats.org/officeDocument/2006/relationships/hyperlink" Target="https://en.wikipedia.org/wiki/Computer_vision" TargetMode="External"/><Relationship Id="rId1" Type="http://schemas.openxmlformats.org/officeDocument/2006/relationships/slideLayout" Target="../slideLayouts/slideLayout7.xml"/><Relationship Id="rId5" Type="http://schemas.openxmlformats.org/officeDocument/2006/relationships/hyperlink" Target="https://en.wikipedia.org/wiki/Context_awareness" TargetMode="External"/><Relationship Id="rId4" Type="http://schemas.openxmlformats.org/officeDocument/2006/relationships/hyperlink" Target="https://en.wikipedia.org/wiki/Interacti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839652" y="2492896"/>
            <a:ext cx="6400800" cy="1752600"/>
          </a:xfrm>
        </p:spPr>
        <p:txBody>
          <a:bodyPr>
            <a:noAutofit/>
          </a:bodyPr>
          <a:lstStyle/>
          <a:p>
            <a:pPr algn="ctr"/>
            <a:r>
              <a:rPr lang="en-IN" sz="5400" i="1">
                <a:solidFill>
                  <a:schemeClr val="accent1"/>
                </a:solidFill>
                <a:latin typeface="Algerian" pitchFamily="82" charset="0"/>
              </a:rPr>
              <a:t>Driver-Drowsiness-Detection</a:t>
            </a:r>
            <a:endParaRPr lang="en-IN" sz="5400" i="1" dirty="0">
              <a:solidFill>
                <a:schemeClr val="accent1"/>
              </a:solidFill>
              <a:latin typeface="Algerian" pitchFamily="82" charset="0"/>
            </a:endParaRPr>
          </a:p>
        </p:txBody>
      </p:sp>
      <p:sp>
        <p:nvSpPr>
          <p:cNvPr id="6" name="TextBox 5"/>
          <p:cNvSpPr txBox="1"/>
          <p:nvPr/>
        </p:nvSpPr>
        <p:spPr>
          <a:xfrm>
            <a:off x="2123728" y="692696"/>
            <a:ext cx="5832648" cy="1200329"/>
          </a:xfrm>
          <a:prstGeom prst="rect">
            <a:avLst/>
          </a:prstGeom>
          <a:noFill/>
        </p:spPr>
        <p:txBody>
          <a:bodyPr wrap="square" rtlCol="0">
            <a:spAutoFit/>
          </a:bodyPr>
          <a:lstStyle/>
          <a:p>
            <a:pPr algn="ctr"/>
            <a:r>
              <a:rPr lang="en-GB" sz="3600" b="1" dirty="0">
                <a:solidFill>
                  <a:srgbClr val="C00000"/>
                </a:solidFill>
                <a:latin typeface="Arial Rounded MT Bold" pitchFamily="34" charset="0"/>
              </a:rPr>
              <a:t>THE GREAT INDIA HACKATHON (2022)</a:t>
            </a:r>
            <a:endParaRPr lang="en-IN" sz="3600" b="1" dirty="0">
              <a:solidFill>
                <a:srgbClr val="C00000"/>
              </a:solidFill>
              <a:latin typeface="Arial Rounded MT Bold" pitchFamily="34" charset="0"/>
            </a:endParaRPr>
          </a:p>
        </p:txBody>
      </p:sp>
      <p:cxnSp>
        <p:nvCxnSpPr>
          <p:cNvPr id="8" name="Straight Connector 7"/>
          <p:cNvCxnSpPr/>
          <p:nvPr/>
        </p:nvCxnSpPr>
        <p:spPr>
          <a:xfrm>
            <a:off x="1979712" y="1988840"/>
            <a:ext cx="633670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836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04664"/>
            <a:ext cx="7848872" cy="584775"/>
          </a:xfrm>
          <a:prstGeom prst="rect">
            <a:avLst/>
          </a:prstGeom>
          <a:noFill/>
        </p:spPr>
        <p:txBody>
          <a:bodyPr wrap="square" rtlCol="0">
            <a:spAutoFit/>
          </a:bodyPr>
          <a:lstStyle/>
          <a:p>
            <a:pPr algn="ctr"/>
            <a:r>
              <a:rPr lang="en-GB" sz="3200" b="1" dirty="0">
                <a:solidFill>
                  <a:srgbClr val="C00000"/>
                </a:solidFill>
              </a:rPr>
              <a:t>GRIFFENDOOR</a:t>
            </a:r>
            <a:endParaRPr lang="en-IN" sz="3200" b="1" dirty="0">
              <a:solidFill>
                <a:srgbClr val="C00000"/>
              </a:solidFill>
            </a:endParaRPr>
          </a:p>
        </p:txBody>
      </p:sp>
      <p:sp>
        <p:nvSpPr>
          <p:cNvPr id="4" name="TextBox 3"/>
          <p:cNvSpPr txBox="1"/>
          <p:nvPr/>
        </p:nvSpPr>
        <p:spPr>
          <a:xfrm>
            <a:off x="1115616" y="1340768"/>
            <a:ext cx="6264696" cy="1815882"/>
          </a:xfrm>
          <a:prstGeom prst="rect">
            <a:avLst/>
          </a:prstGeom>
          <a:noFill/>
        </p:spPr>
        <p:txBody>
          <a:bodyPr wrap="square" rtlCol="0">
            <a:spAutoFit/>
          </a:bodyPr>
          <a:lstStyle/>
          <a:p>
            <a:pPr marL="342900" indent="-342900">
              <a:buAutoNum type="arabicPeriod"/>
            </a:pPr>
            <a:r>
              <a:rPr lang="en-GB" sz="2800" dirty="0" err="1">
                <a:solidFill>
                  <a:schemeClr val="accent1"/>
                </a:solidFill>
              </a:rPr>
              <a:t>Aditya</a:t>
            </a:r>
            <a:r>
              <a:rPr lang="en-GB" sz="2800" dirty="0">
                <a:solidFill>
                  <a:schemeClr val="accent1"/>
                </a:solidFill>
              </a:rPr>
              <a:t> Sharma</a:t>
            </a:r>
          </a:p>
          <a:p>
            <a:pPr marL="342900" indent="-342900">
              <a:buAutoNum type="arabicPeriod"/>
            </a:pPr>
            <a:r>
              <a:rPr lang="en-GB" sz="2800" dirty="0" err="1">
                <a:solidFill>
                  <a:schemeClr val="accent1"/>
                </a:solidFill>
              </a:rPr>
              <a:t>Devanshu</a:t>
            </a:r>
            <a:r>
              <a:rPr lang="en-GB" sz="2800" dirty="0">
                <a:solidFill>
                  <a:schemeClr val="accent1"/>
                </a:solidFill>
              </a:rPr>
              <a:t>  </a:t>
            </a:r>
            <a:r>
              <a:rPr lang="en-GB" sz="2800" dirty="0" err="1">
                <a:solidFill>
                  <a:schemeClr val="accent1"/>
                </a:solidFill>
              </a:rPr>
              <a:t>Ahuja</a:t>
            </a:r>
            <a:endParaRPr lang="en-GB" sz="2800" dirty="0">
              <a:solidFill>
                <a:schemeClr val="accent1"/>
              </a:solidFill>
            </a:endParaRPr>
          </a:p>
          <a:p>
            <a:pPr marL="342900" indent="-342900">
              <a:buAutoNum type="arabicPeriod"/>
            </a:pPr>
            <a:r>
              <a:rPr lang="en-GB" sz="2800" dirty="0" err="1">
                <a:solidFill>
                  <a:schemeClr val="accent1"/>
                </a:solidFill>
              </a:rPr>
              <a:t>Kartikey</a:t>
            </a:r>
            <a:r>
              <a:rPr lang="en-GB" sz="2800" dirty="0">
                <a:solidFill>
                  <a:schemeClr val="accent1"/>
                </a:solidFill>
              </a:rPr>
              <a:t> Sharma</a:t>
            </a:r>
          </a:p>
          <a:p>
            <a:pPr marL="342900" indent="-342900">
              <a:buAutoNum type="arabicPeriod"/>
            </a:pPr>
            <a:r>
              <a:rPr lang="en-GB" sz="2800" dirty="0">
                <a:solidFill>
                  <a:schemeClr val="accent1"/>
                </a:solidFill>
              </a:rPr>
              <a:t>Abhishweta Gupta</a:t>
            </a:r>
            <a:endParaRPr lang="en-IN" sz="2800" dirty="0">
              <a:solidFill>
                <a:schemeClr val="accent1"/>
              </a:solidFill>
            </a:endParaRPr>
          </a:p>
        </p:txBody>
      </p:sp>
      <p:sp>
        <p:nvSpPr>
          <p:cNvPr id="5" name="TextBox 4"/>
          <p:cNvSpPr txBox="1"/>
          <p:nvPr/>
        </p:nvSpPr>
        <p:spPr>
          <a:xfrm>
            <a:off x="1475656" y="4005064"/>
            <a:ext cx="5904656" cy="1015663"/>
          </a:xfrm>
          <a:prstGeom prst="rect">
            <a:avLst/>
          </a:prstGeom>
          <a:noFill/>
        </p:spPr>
        <p:txBody>
          <a:bodyPr wrap="square" rtlCol="0">
            <a:spAutoFit/>
          </a:bodyPr>
          <a:lstStyle/>
          <a:p>
            <a:pPr algn="ctr"/>
            <a:r>
              <a:rPr lang="en-GB" sz="6000" b="1" dirty="0">
                <a:solidFill>
                  <a:srgbClr val="C00000"/>
                </a:solidFill>
              </a:rPr>
              <a:t>THANKS !!</a:t>
            </a:r>
            <a:endParaRPr lang="en-IN" sz="6000" b="1" dirty="0">
              <a:solidFill>
                <a:srgbClr val="C00000"/>
              </a:solidFill>
            </a:endParaRPr>
          </a:p>
        </p:txBody>
      </p:sp>
    </p:spTree>
    <p:extLst>
      <p:ext uri="{BB962C8B-B14F-4D97-AF65-F5344CB8AC3E}">
        <p14:creationId xmlns:p14="http://schemas.microsoft.com/office/powerpoint/2010/main" val="184728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260648"/>
            <a:ext cx="6552728" cy="954107"/>
          </a:xfrm>
          <a:prstGeom prst="rect">
            <a:avLst/>
          </a:prstGeom>
          <a:noFill/>
        </p:spPr>
        <p:txBody>
          <a:bodyPr wrap="square" rtlCol="0">
            <a:spAutoFit/>
          </a:bodyPr>
          <a:lstStyle/>
          <a:p>
            <a:pPr algn="ctr"/>
            <a:r>
              <a:rPr lang="en-GB" sz="2800" b="1" dirty="0">
                <a:solidFill>
                  <a:srgbClr val="C00000"/>
                </a:solidFill>
              </a:rPr>
              <a:t>ABOUT DRIVER – DROWSINESS – DETECTION - PROJECT</a:t>
            </a:r>
            <a:endParaRPr lang="en-IN" sz="2800" b="1" dirty="0">
              <a:solidFill>
                <a:srgbClr val="C00000"/>
              </a:solidFill>
            </a:endParaRPr>
          </a:p>
        </p:txBody>
      </p:sp>
      <p:sp>
        <p:nvSpPr>
          <p:cNvPr id="6" name="TextBox 5"/>
          <p:cNvSpPr txBox="1"/>
          <p:nvPr/>
        </p:nvSpPr>
        <p:spPr>
          <a:xfrm>
            <a:off x="537187" y="1916832"/>
            <a:ext cx="7704856" cy="4154984"/>
          </a:xfrm>
          <a:prstGeom prst="rect">
            <a:avLst/>
          </a:prstGeom>
          <a:noFill/>
        </p:spPr>
        <p:txBody>
          <a:bodyPr wrap="square" rtlCol="0">
            <a:spAutoFit/>
          </a:bodyPr>
          <a:lstStyle/>
          <a:p>
            <a:r>
              <a:rPr lang="en-GB" sz="2400" b="1" dirty="0">
                <a:solidFill>
                  <a:schemeClr val="accent1"/>
                </a:solidFill>
              </a:rPr>
              <a:t>Driver Drowsiness Detector detects if a driver or a person is drowsy or not by using </a:t>
            </a:r>
            <a:r>
              <a:rPr lang="en-GB" sz="2400" b="1" dirty="0" err="1">
                <a:solidFill>
                  <a:schemeClr val="accent3"/>
                </a:solidFill>
              </a:rPr>
              <a:t>augumented</a:t>
            </a:r>
            <a:r>
              <a:rPr lang="en-GB" sz="2400" b="1" dirty="0">
                <a:solidFill>
                  <a:schemeClr val="accent3"/>
                </a:solidFill>
              </a:rPr>
              <a:t> reality algorithm</a:t>
            </a:r>
          </a:p>
          <a:p>
            <a:r>
              <a:rPr lang="en-GB" sz="2400" b="1" dirty="0"/>
              <a:t> </a:t>
            </a:r>
          </a:p>
          <a:p>
            <a:r>
              <a:rPr lang="en-GB" sz="2400" b="1" dirty="0">
                <a:solidFill>
                  <a:schemeClr val="accent1"/>
                </a:solidFill>
              </a:rPr>
              <a:t>In current years, drowsy driver detection is the most necessary procedure to prevent any road accidents, probably worldwide. The aim of our project is to construct a smart alert technique for building intelligent vehicles that can automatically avoid drowsy driver impairment.</a:t>
            </a:r>
            <a:endParaRPr lang="en-IN" sz="2400" b="1" dirty="0">
              <a:solidFill>
                <a:schemeClr val="accent1"/>
              </a:solidFill>
            </a:endParaRPr>
          </a:p>
        </p:txBody>
      </p:sp>
      <p:cxnSp>
        <p:nvCxnSpPr>
          <p:cNvPr id="8" name="Straight Connector 7"/>
          <p:cNvCxnSpPr/>
          <p:nvPr/>
        </p:nvCxnSpPr>
        <p:spPr>
          <a:xfrm>
            <a:off x="537187" y="1484784"/>
            <a:ext cx="7851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39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404664"/>
            <a:ext cx="6480720" cy="646331"/>
          </a:xfrm>
          <a:prstGeom prst="rect">
            <a:avLst/>
          </a:prstGeom>
          <a:noFill/>
        </p:spPr>
        <p:txBody>
          <a:bodyPr wrap="square" rtlCol="0">
            <a:spAutoFit/>
          </a:bodyPr>
          <a:lstStyle/>
          <a:p>
            <a:pPr algn="ctr"/>
            <a:r>
              <a:rPr lang="en-GB" sz="3600" b="1" dirty="0">
                <a:solidFill>
                  <a:srgbClr val="C00000"/>
                </a:solidFill>
              </a:rPr>
              <a:t>HOW  IT WORK</a:t>
            </a:r>
            <a:endParaRPr lang="en-IN" sz="3600" b="1" dirty="0">
              <a:solidFill>
                <a:srgbClr val="C00000"/>
              </a:solidFill>
            </a:endParaRPr>
          </a:p>
        </p:txBody>
      </p:sp>
      <p:sp>
        <p:nvSpPr>
          <p:cNvPr id="3" name="TextBox 2"/>
          <p:cNvSpPr txBox="1"/>
          <p:nvPr/>
        </p:nvSpPr>
        <p:spPr>
          <a:xfrm>
            <a:off x="683568" y="1556792"/>
            <a:ext cx="7704856" cy="4678204"/>
          </a:xfrm>
          <a:prstGeom prst="rect">
            <a:avLst/>
          </a:prstGeom>
          <a:noFill/>
        </p:spPr>
        <p:txBody>
          <a:bodyPr wrap="square" rtlCol="0">
            <a:spAutoFit/>
          </a:bodyPr>
          <a:lstStyle/>
          <a:p>
            <a:r>
              <a:rPr lang="en-GB" sz="2000" b="1" dirty="0">
                <a:solidFill>
                  <a:schemeClr val="accent1"/>
                </a:solidFill>
              </a:rPr>
              <a:t>This project focuses on a driver drowsiness detection system in automotive vehicles. The driver behaviour is noticed in </a:t>
            </a:r>
            <a:r>
              <a:rPr lang="en-GB" sz="2000" b="1" i="1" dirty="0">
                <a:solidFill>
                  <a:schemeClr val="accent3"/>
                </a:solidFill>
              </a:rPr>
              <a:t>many conditions </a:t>
            </a:r>
            <a:r>
              <a:rPr lang="en-GB" sz="2000" b="1" dirty="0">
                <a:solidFill>
                  <a:schemeClr val="accent1"/>
                </a:solidFill>
              </a:rPr>
              <a:t>such as wearing spectacles and also in the dark condition inside the vehicle. The proposed system will be continuously monitoring the retina of the driver and all the monitored signals are sent to the microcontroller.</a:t>
            </a:r>
          </a:p>
          <a:p>
            <a:endParaRPr lang="en-GB" sz="2000" b="1" dirty="0">
              <a:solidFill>
                <a:schemeClr val="accent1"/>
              </a:solidFill>
            </a:endParaRPr>
          </a:p>
          <a:p>
            <a:r>
              <a:rPr lang="en-GB" sz="2000" b="1" dirty="0">
                <a:solidFill>
                  <a:schemeClr val="accent1"/>
                </a:solidFill>
              </a:rPr>
              <a:t> The system is capable of detecting the drowsiness condition with every eye movement. After the detection of abnormal behaviour it is alerted to the driver through alarms and the parking lights will be on that will stop the vehicle which reduces the accidents due to drowsiness of the driver.</a:t>
            </a:r>
          </a:p>
          <a:p>
            <a:endParaRPr lang="en-IN" dirty="0"/>
          </a:p>
        </p:txBody>
      </p:sp>
      <p:cxnSp>
        <p:nvCxnSpPr>
          <p:cNvPr id="5" name="Straight Connector 4"/>
          <p:cNvCxnSpPr/>
          <p:nvPr/>
        </p:nvCxnSpPr>
        <p:spPr>
          <a:xfrm>
            <a:off x="1619672" y="1080586"/>
            <a:ext cx="583264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14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77945"/>
            <a:ext cx="7380312" cy="584775"/>
          </a:xfrm>
          <a:prstGeom prst="rect">
            <a:avLst/>
          </a:prstGeom>
          <a:noFill/>
        </p:spPr>
        <p:txBody>
          <a:bodyPr wrap="square" rtlCol="0">
            <a:spAutoFit/>
          </a:bodyPr>
          <a:lstStyle/>
          <a:p>
            <a:pPr algn="ctr"/>
            <a:r>
              <a:rPr lang="en-GB" sz="3200" b="1" dirty="0" err="1">
                <a:solidFill>
                  <a:schemeClr val="accent3"/>
                </a:solidFill>
              </a:rPr>
              <a:t>Augumented</a:t>
            </a:r>
            <a:r>
              <a:rPr lang="en-GB" sz="3200" b="1" dirty="0">
                <a:solidFill>
                  <a:schemeClr val="accent3"/>
                </a:solidFill>
              </a:rPr>
              <a:t> reality</a:t>
            </a:r>
            <a:endParaRPr lang="en-IN" sz="3200" b="1" dirty="0">
              <a:solidFill>
                <a:schemeClr val="accent3"/>
              </a:solidFill>
            </a:endParaRPr>
          </a:p>
        </p:txBody>
      </p:sp>
      <p:sp>
        <p:nvSpPr>
          <p:cNvPr id="3" name="TextBox 2"/>
          <p:cNvSpPr txBox="1"/>
          <p:nvPr/>
        </p:nvSpPr>
        <p:spPr>
          <a:xfrm>
            <a:off x="395536" y="1484784"/>
            <a:ext cx="7920880" cy="5016758"/>
          </a:xfrm>
          <a:prstGeom prst="rect">
            <a:avLst/>
          </a:prstGeom>
          <a:noFill/>
        </p:spPr>
        <p:txBody>
          <a:bodyPr wrap="square" rtlCol="0">
            <a:spAutoFit/>
          </a:bodyPr>
          <a:lstStyle/>
          <a:p>
            <a:r>
              <a:rPr lang="en-GB" sz="2000" b="1" dirty="0">
                <a:solidFill>
                  <a:schemeClr val="accent1"/>
                </a:solidFill>
              </a:rPr>
              <a:t>Augmented reality is used to enhance natural environments or situations and offer perceptually enriched experiences. With the help of advanced AR technologies (e.g. adding </a:t>
            </a:r>
            <a:r>
              <a:rPr lang="en-GB" sz="2000" b="1" dirty="0">
                <a:solidFill>
                  <a:schemeClr val="accent1"/>
                </a:solidFill>
                <a:hlinkClick r:id="rId2" tooltip="Computer vision"/>
              </a:rPr>
              <a:t>computer vision</a:t>
            </a:r>
            <a:r>
              <a:rPr lang="en-GB" sz="2000" b="1" dirty="0">
                <a:solidFill>
                  <a:schemeClr val="accent1"/>
                </a:solidFill>
              </a:rPr>
              <a:t>, incorporating AR cameras into smartphone applications and </a:t>
            </a:r>
            <a:r>
              <a:rPr lang="en-GB" sz="2000" b="1" dirty="0">
                <a:solidFill>
                  <a:schemeClr val="accent1"/>
                </a:solidFill>
                <a:hlinkClick r:id="rId3" tooltip="Object recognition"/>
              </a:rPr>
              <a:t>object recognition</a:t>
            </a:r>
            <a:r>
              <a:rPr lang="en-GB" sz="2000" b="1" dirty="0">
                <a:solidFill>
                  <a:schemeClr val="accent1"/>
                </a:solidFill>
              </a:rPr>
              <a:t>) the information about the surrounding real world of the user becomes </a:t>
            </a:r>
            <a:r>
              <a:rPr lang="en-GB" sz="2000" b="1" dirty="0">
                <a:solidFill>
                  <a:schemeClr val="accent1"/>
                </a:solidFill>
                <a:hlinkClick r:id="rId4" tooltip="Interactive"/>
              </a:rPr>
              <a:t>interactive</a:t>
            </a:r>
            <a:r>
              <a:rPr lang="en-GB" sz="2000" b="1" dirty="0">
                <a:solidFill>
                  <a:schemeClr val="accent1"/>
                </a:solidFill>
              </a:rPr>
              <a:t> and digitally manipulated.</a:t>
            </a:r>
          </a:p>
          <a:p>
            <a:endParaRPr lang="en-GB" sz="2000" b="1" dirty="0">
              <a:solidFill>
                <a:schemeClr val="accent1"/>
              </a:solidFill>
            </a:endParaRPr>
          </a:p>
          <a:p>
            <a:r>
              <a:rPr lang="en-GB" sz="2000" b="1" dirty="0">
                <a:solidFill>
                  <a:schemeClr val="accent1"/>
                </a:solidFill>
              </a:rPr>
              <a:t>Augmentation techniques are typically performed in real time and in semantic </a:t>
            </a:r>
            <a:r>
              <a:rPr lang="en-GB" sz="2000" b="1" dirty="0">
                <a:solidFill>
                  <a:schemeClr val="accent1"/>
                </a:solidFill>
                <a:hlinkClick r:id="rId5" tooltip="Context awareness"/>
              </a:rPr>
              <a:t>contexts</a:t>
            </a:r>
            <a:r>
              <a:rPr lang="en-GB" sz="2000" b="1" dirty="0">
                <a:solidFill>
                  <a:schemeClr val="accent1"/>
                </a:solidFill>
              </a:rPr>
              <a:t> with environmental elements.</a:t>
            </a:r>
          </a:p>
          <a:p>
            <a:endParaRPr lang="en-GB" sz="2000" b="1" dirty="0">
              <a:solidFill>
                <a:schemeClr val="accent1"/>
              </a:solidFill>
            </a:endParaRPr>
          </a:p>
          <a:p>
            <a:r>
              <a:rPr lang="en-GB" sz="2000" b="1" dirty="0">
                <a:solidFill>
                  <a:schemeClr val="accent1"/>
                </a:solidFill>
              </a:rPr>
              <a:t>We use </a:t>
            </a:r>
            <a:r>
              <a:rPr lang="en-GB" sz="2000" b="1" dirty="0" err="1">
                <a:solidFill>
                  <a:schemeClr val="accent1"/>
                </a:solidFill>
              </a:rPr>
              <a:t>Augumentation</a:t>
            </a:r>
            <a:r>
              <a:rPr lang="en-GB" sz="2000" b="1" dirty="0">
                <a:solidFill>
                  <a:schemeClr val="accent1"/>
                </a:solidFill>
              </a:rPr>
              <a:t> technology in our system to get the information about the surrounding real world of the user and detect their eye movement.</a:t>
            </a:r>
            <a:endParaRPr lang="en-IN" sz="2000" b="1" dirty="0">
              <a:solidFill>
                <a:schemeClr val="accent1"/>
              </a:solidFill>
            </a:endParaRPr>
          </a:p>
        </p:txBody>
      </p:sp>
      <p:cxnSp>
        <p:nvCxnSpPr>
          <p:cNvPr id="5" name="Straight Connector 4"/>
          <p:cNvCxnSpPr/>
          <p:nvPr/>
        </p:nvCxnSpPr>
        <p:spPr>
          <a:xfrm>
            <a:off x="1547664" y="980728"/>
            <a:ext cx="568863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01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278105"/>
            <a:ext cx="7272808" cy="584775"/>
          </a:xfrm>
          <a:prstGeom prst="rect">
            <a:avLst/>
          </a:prstGeom>
          <a:noFill/>
        </p:spPr>
        <p:txBody>
          <a:bodyPr wrap="square" rtlCol="0">
            <a:spAutoFit/>
          </a:bodyPr>
          <a:lstStyle/>
          <a:p>
            <a:pPr algn="ctr"/>
            <a:r>
              <a:rPr lang="en-GB" sz="3200" b="1" dirty="0">
                <a:solidFill>
                  <a:srgbClr val="C00000"/>
                </a:solidFill>
              </a:rPr>
              <a:t>Library Used In Our Project</a:t>
            </a:r>
            <a:endParaRPr lang="en-IN" sz="3200" b="1" dirty="0">
              <a:solidFill>
                <a:srgbClr val="C00000"/>
              </a:solidFill>
            </a:endParaRPr>
          </a:p>
        </p:txBody>
      </p:sp>
      <p:cxnSp>
        <p:nvCxnSpPr>
          <p:cNvPr id="5" name="Straight Connector 4"/>
          <p:cNvCxnSpPr/>
          <p:nvPr/>
        </p:nvCxnSpPr>
        <p:spPr>
          <a:xfrm flipV="1">
            <a:off x="539552" y="862880"/>
            <a:ext cx="7920880" cy="4584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7544" y="1484784"/>
            <a:ext cx="1512168" cy="523220"/>
          </a:xfrm>
          <a:prstGeom prst="rect">
            <a:avLst/>
          </a:prstGeom>
          <a:noFill/>
        </p:spPr>
        <p:txBody>
          <a:bodyPr wrap="square" rtlCol="0">
            <a:spAutoFit/>
          </a:bodyPr>
          <a:lstStyle/>
          <a:p>
            <a:r>
              <a:rPr lang="en-GB" sz="2800" b="1" dirty="0">
                <a:solidFill>
                  <a:srgbClr val="C00000"/>
                </a:solidFill>
              </a:rPr>
              <a:t>DLIB :- </a:t>
            </a:r>
            <a:endParaRPr lang="en-IN" sz="2800" b="1" dirty="0">
              <a:solidFill>
                <a:srgbClr val="C00000"/>
              </a:solidFill>
            </a:endParaRPr>
          </a:p>
        </p:txBody>
      </p:sp>
      <p:sp>
        <p:nvSpPr>
          <p:cNvPr id="7" name="TextBox 6"/>
          <p:cNvSpPr txBox="1"/>
          <p:nvPr/>
        </p:nvSpPr>
        <p:spPr>
          <a:xfrm>
            <a:off x="2235846" y="1412776"/>
            <a:ext cx="6224586" cy="830997"/>
          </a:xfrm>
          <a:prstGeom prst="rect">
            <a:avLst/>
          </a:prstGeom>
          <a:noFill/>
        </p:spPr>
        <p:txBody>
          <a:bodyPr wrap="square" rtlCol="0">
            <a:spAutoFit/>
          </a:bodyPr>
          <a:lstStyle/>
          <a:p>
            <a:r>
              <a:rPr lang="en-GB" sz="2400" dirty="0">
                <a:solidFill>
                  <a:schemeClr val="accent1"/>
                </a:solidFill>
              </a:rPr>
              <a:t>For Image Processing (Face </a:t>
            </a:r>
            <a:r>
              <a:rPr lang="en-GB" sz="2400" dirty="0" err="1">
                <a:solidFill>
                  <a:schemeClr val="accent1"/>
                </a:solidFill>
              </a:rPr>
              <a:t>Detectation</a:t>
            </a:r>
            <a:r>
              <a:rPr lang="en-GB" sz="2400" dirty="0">
                <a:solidFill>
                  <a:schemeClr val="accent1"/>
                </a:solidFill>
              </a:rPr>
              <a:t>  or Landmark Detection )</a:t>
            </a:r>
            <a:endParaRPr lang="en-IN" sz="2400" dirty="0">
              <a:solidFill>
                <a:schemeClr val="accent1"/>
              </a:solidFill>
            </a:endParaRPr>
          </a:p>
        </p:txBody>
      </p:sp>
      <p:sp>
        <p:nvSpPr>
          <p:cNvPr id="8" name="TextBox 7"/>
          <p:cNvSpPr txBox="1"/>
          <p:nvPr/>
        </p:nvSpPr>
        <p:spPr>
          <a:xfrm>
            <a:off x="287132" y="3120287"/>
            <a:ext cx="3348764" cy="461665"/>
          </a:xfrm>
          <a:prstGeom prst="rect">
            <a:avLst/>
          </a:prstGeom>
          <a:noFill/>
        </p:spPr>
        <p:txBody>
          <a:bodyPr wrap="square" rtlCol="0">
            <a:spAutoFit/>
          </a:bodyPr>
          <a:lstStyle/>
          <a:p>
            <a:r>
              <a:rPr lang="en-GB" sz="2400" b="1" dirty="0" err="1">
                <a:solidFill>
                  <a:srgbClr val="C00000"/>
                </a:solidFill>
              </a:rPr>
              <a:t>Imutils</a:t>
            </a:r>
            <a:r>
              <a:rPr lang="en-GB" sz="2400" b="1" dirty="0">
                <a:solidFill>
                  <a:srgbClr val="C00000"/>
                </a:solidFill>
              </a:rPr>
              <a:t>(</a:t>
            </a:r>
            <a:r>
              <a:rPr lang="en-GB" sz="2400" b="1" dirty="0" err="1">
                <a:solidFill>
                  <a:srgbClr val="C00000"/>
                </a:solidFill>
              </a:rPr>
              <a:t>Faceutils</a:t>
            </a:r>
            <a:r>
              <a:rPr lang="en-GB" sz="2400" b="1" dirty="0">
                <a:solidFill>
                  <a:srgbClr val="C00000"/>
                </a:solidFill>
              </a:rPr>
              <a:t>):-</a:t>
            </a:r>
            <a:endParaRPr lang="en-IN" sz="2400" b="1" dirty="0">
              <a:solidFill>
                <a:srgbClr val="C00000"/>
              </a:solidFill>
            </a:endParaRPr>
          </a:p>
        </p:txBody>
      </p:sp>
      <p:sp>
        <p:nvSpPr>
          <p:cNvPr id="9" name="TextBox 8"/>
          <p:cNvSpPr txBox="1"/>
          <p:nvPr/>
        </p:nvSpPr>
        <p:spPr>
          <a:xfrm>
            <a:off x="377513" y="4293096"/>
            <a:ext cx="1768302" cy="461665"/>
          </a:xfrm>
          <a:prstGeom prst="rect">
            <a:avLst/>
          </a:prstGeom>
          <a:noFill/>
        </p:spPr>
        <p:txBody>
          <a:bodyPr wrap="square" rtlCol="0">
            <a:spAutoFit/>
          </a:bodyPr>
          <a:lstStyle/>
          <a:p>
            <a:r>
              <a:rPr lang="en-GB" sz="2400" b="1" dirty="0" err="1">
                <a:solidFill>
                  <a:srgbClr val="C00000"/>
                </a:solidFill>
              </a:rPr>
              <a:t>OpenCv</a:t>
            </a:r>
            <a:r>
              <a:rPr lang="en-GB" sz="2400" b="1" dirty="0">
                <a:solidFill>
                  <a:srgbClr val="C00000"/>
                </a:solidFill>
              </a:rPr>
              <a:t> :-</a:t>
            </a:r>
            <a:endParaRPr lang="en-IN" sz="2400" b="1" dirty="0">
              <a:solidFill>
                <a:srgbClr val="C00000"/>
              </a:solidFill>
            </a:endParaRPr>
          </a:p>
        </p:txBody>
      </p:sp>
      <p:sp>
        <p:nvSpPr>
          <p:cNvPr id="10" name="TextBox 9"/>
          <p:cNvSpPr txBox="1"/>
          <p:nvPr/>
        </p:nvSpPr>
        <p:spPr>
          <a:xfrm>
            <a:off x="456782" y="5260558"/>
            <a:ext cx="1806347" cy="523220"/>
          </a:xfrm>
          <a:prstGeom prst="rect">
            <a:avLst/>
          </a:prstGeom>
          <a:noFill/>
        </p:spPr>
        <p:txBody>
          <a:bodyPr wrap="square" rtlCol="0">
            <a:spAutoFit/>
          </a:bodyPr>
          <a:lstStyle/>
          <a:p>
            <a:r>
              <a:rPr lang="en-GB" sz="2800" b="1" dirty="0" err="1">
                <a:solidFill>
                  <a:srgbClr val="C00000"/>
                </a:solidFill>
              </a:rPr>
              <a:t>Numpy</a:t>
            </a:r>
            <a:r>
              <a:rPr lang="en-GB" sz="2800" b="1" dirty="0">
                <a:solidFill>
                  <a:srgbClr val="C00000"/>
                </a:solidFill>
              </a:rPr>
              <a:t>:-</a:t>
            </a:r>
            <a:endParaRPr lang="en-IN" sz="2800" b="1" dirty="0">
              <a:solidFill>
                <a:srgbClr val="C00000"/>
              </a:solidFill>
            </a:endParaRPr>
          </a:p>
        </p:txBody>
      </p:sp>
      <p:sp>
        <p:nvSpPr>
          <p:cNvPr id="11" name="TextBox 10"/>
          <p:cNvSpPr txBox="1"/>
          <p:nvPr/>
        </p:nvSpPr>
        <p:spPr>
          <a:xfrm>
            <a:off x="3635896" y="3120286"/>
            <a:ext cx="4968552" cy="830997"/>
          </a:xfrm>
          <a:prstGeom prst="rect">
            <a:avLst/>
          </a:prstGeom>
          <a:noFill/>
        </p:spPr>
        <p:txBody>
          <a:bodyPr wrap="square" rtlCol="0">
            <a:spAutoFit/>
          </a:bodyPr>
          <a:lstStyle/>
          <a:p>
            <a:r>
              <a:rPr lang="en-GB" sz="2400" dirty="0">
                <a:solidFill>
                  <a:schemeClr val="accent1"/>
                </a:solidFill>
              </a:rPr>
              <a:t>For basic operations(translation, rotation and resize)</a:t>
            </a:r>
            <a:endParaRPr lang="en-IN" sz="2400" dirty="0">
              <a:solidFill>
                <a:schemeClr val="accent1"/>
              </a:solidFill>
            </a:endParaRPr>
          </a:p>
        </p:txBody>
      </p:sp>
      <p:sp>
        <p:nvSpPr>
          <p:cNvPr id="12" name="TextBox 11"/>
          <p:cNvSpPr txBox="1"/>
          <p:nvPr/>
        </p:nvSpPr>
        <p:spPr>
          <a:xfrm>
            <a:off x="2263130" y="4229665"/>
            <a:ext cx="6602649" cy="707886"/>
          </a:xfrm>
          <a:prstGeom prst="rect">
            <a:avLst/>
          </a:prstGeom>
          <a:noFill/>
        </p:spPr>
        <p:txBody>
          <a:bodyPr wrap="square" rtlCol="0">
            <a:spAutoFit/>
          </a:bodyPr>
          <a:lstStyle/>
          <a:p>
            <a:r>
              <a:rPr lang="en-GB" sz="2000" dirty="0" err="1">
                <a:solidFill>
                  <a:schemeClr val="accent1"/>
                </a:solidFill>
              </a:rPr>
              <a:t>OpenCV</a:t>
            </a:r>
            <a:r>
              <a:rPr lang="en-GB" sz="2000" dirty="0">
                <a:solidFill>
                  <a:schemeClr val="accent1"/>
                </a:solidFill>
              </a:rPr>
              <a:t> is a Python open-source library, which is used for computer </a:t>
            </a:r>
            <a:r>
              <a:rPr lang="en-GB" sz="2000" dirty="0" err="1">
                <a:solidFill>
                  <a:schemeClr val="accent1"/>
                </a:solidFill>
              </a:rPr>
              <a:t>vision,face</a:t>
            </a:r>
            <a:r>
              <a:rPr lang="en-GB" sz="2000" dirty="0">
                <a:solidFill>
                  <a:schemeClr val="accent1"/>
                </a:solidFill>
              </a:rPr>
              <a:t> </a:t>
            </a:r>
            <a:r>
              <a:rPr lang="en-GB" sz="2000" dirty="0" err="1">
                <a:solidFill>
                  <a:schemeClr val="accent1"/>
                </a:solidFill>
              </a:rPr>
              <a:t>recognition,etc</a:t>
            </a:r>
            <a:r>
              <a:rPr lang="en-GB" sz="2000" dirty="0">
                <a:solidFill>
                  <a:schemeClr val="accent1"/>
                </a:solidFill>
              </a:rPr>
              <a:t>.</a:t>
            </a:r>
            <a:endParaRPr lang="en-IN" sz="2000" dirty="0">
              <a:solidFill>
                <a:schemeClr val="accent1"/>
              </a:solidFill>
            </a:endParaRPr>
          </a:p>
        </p:txBody>
      </p:sp>
      <p:sp>
        <p:nvSpPr>
          <p:cNvPr id="13" name="TextBox 12"/>
          <p:cNvSpPr txBox="1"/>
          <p:nvPr/>
        </p:nvSpPr>
        <p:spPr>
          <a:xfrm>
            <a:off x="2483768" y="5373216"/>
            <a:ext cx="5472608" cy="707886"/>
          </a:xfrm>
          <a:prstGeom prst="rect">
            <a:avLst/>
          </a:prstGeom>
          <a:noFill/>
        </p:spPr>
        <p:txBody>
          <a:bodyPr wrap="square" rtlCol="0">
            <a:spAutoFit/>
          </a:bodyPr>
          <a:lstStyle/>
          <a:p>
            <a:r>
              <a:rPr lang="en-GB" sz="2000" dirty="0">
                <a:solidFill>
                  <a:schemeClr val="accent1"/>
                </a:solidFill>
              </a:rPr>
              <a:t>We use </a:t>
            </a:r>
            <a:r>
              <a:rPr lang="en-GB" sz="2000" dirty="0" err="1">
                <a:solidFill>
                  <a:schemeClr val="accent1"/>
                </a:solidFill>
              </a:rPr>
              <a:t>Numpy</a:t>
            </a:r>
            <a:r>
              <a:rPr lang="en-GB" sz="2000" dirty="0">
                <a:solidFill>
                  <a:schemeClr val="accent1"/>
                </a:solidFill>
              </a:rPr>
              <a:t> to perform  mathematical operation</a:t>
            </a:r>
            <a:endParaRPr lang="en-IN" sz="2000" dirty="0">
              <a:solidFill>
                <a:schemeClr val="accent1"/>
              </a:solidFill>
            </a:endParaRPr>
          </a:p>
        </p:txBody>
      </p:sp>
    </p:spTree>
    <p:extLst>
      <p:ext uri="{BB962C8B-B14F-4D97-AF65-F5344CB8AC3E}">
        <p14:creationId xmlns:p14="http://schemas.microsoft.com/office/powerpoint/2010/main" val="1636530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60648"/>
            <a:ext cx="7056784" cy="523220"/>
          </a:xfrm>
          <a:prstGeom prst="rect">
            <a:avLst/>
          </a:prstGeom>
          <a:noFill/>
        </p:spPr>
        <p:txBody>
          <a:bodyPr wrap="square" rtlCol="0">
            <a:spAutoFit/>
          </a:bodyPr>
          <a:lstStyle/>
          <a:p>
            <a:r>
              <a:rPr lang="en-GB" sz="2800" b="1" dirty="0">
                <a:solidFill>
                  <a:srgbClr val="C00000"/>
                </a:solidFill>
              </a:rPr>
              <a:t>We use landmark for face detection  </a:t>
            </a:r>
            <a:endParaRPr lang="en-IN" sz="2800" b="1" dirty="0">
              <a:solidFill>
                <a:srgbClr val="C00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109"/>
          <a:stretch/>
        </p:blipFill>
        <p:spPr>
          <a:xfrm>
            <a:off x="755576" y="1340768"/>
            <a:ext cx="6624736" cy="5220732"/>
          </a:xfrm>
          <a:prstGeom prst="rect">
            <a:avLst/>
          </a:prstGeom>
        </p:spPr>
      </p:pic>
      <p:cxnSp>
        <p:nvCxnSpPr>
          <p:cNvPr id="5" name="Straight Connector 4"/>
          <p:cNvCxnSpPr/>
          <p:nvPr/>
        </p:nvCxnSpPr>
        <p:spPr>
          <a:xfrm>
            <a:off x="647564" y="980728"/>
            <a:ext cx="74168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94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5256584" cy="523220"/>
          </a:xfrm>
          <a:prstGeom prst="rect">
            <a:avLst/>
          </a:prstGeom>
          <a:noFill/>
        </p:spPr>
        <p:txBody>
          <a:bodyPr wrap="square" rtlCol="0">
            <a:spAutoFit/>
          </a:bodyPr>
          <a:lstStyle/>
          <a:p>
            <a:r>
              <a:rPr lang="en-GB" sz="2800" b="1" dirty="0">
                <a:solidFill>
                  <a:srgbClr val="C00000"/>
                </a:solidFill>
              </a:rPr>
              <a:t>3 STAGES :-</a:t>
            </a:r>
            <a:endParaRPr lang="en-IN" sz="2800" b="1" dirty="0">
              <a:solidFill>
                <a:srgbClr val="C00000"/>
              </a:solidFill>
            </a:endParaRPr>
          </a:p>
        </p:txBody>
      </p:sp>
      <p:sp>
        <p:nvSpPr>
          <p:cNvPr id="3" name="TextBox 2"/>
          <p:cNvSpPr txBox="1"/>
          <p:nvPr/>
        </p:nvSpPr>
        <p:spPr>
          <a:xfrm>
            <a:off x="251520" y="980728"/>
            <a:ext cx="5832648" cy="523220"/>
          </a:xfrm>
          <a:prstGeom prst="rect">
            <a:avLst/>
          </a:prstGeom>
          <a:noFill/>
        </p:spPr>
        <p:txBody>
          <a:bodyPr wrap="square" rtlCol="0">
            <a:spAutoFit/>
          </a:bodyPr>
          <a:lstStyle/>
          <a:p>
            <a:r>
              <a:rPr lang="en-GB" sz="2800" dirty="0">
                <a:solidFill>
                  <a:schemeClr val="accent1"/>
                </a:solidFill>
              </a:rPr>
              <a:t>1. ACTIVE :- (MORE THAN 0.25) </a:t>
            </a:r>
            <a:endParaRPr lang="en-IN" sz="2800" dirty="0">
              <a:solidFill>
                <a:schemeClr val="accent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197" b="37127"/>
          <a:stretch/>
        </p:blipFill>
        <p:spPr>
          <a:xfrm>
            <a:off x="484397" y="1700808"/>
            <a:ext cx="7976035" cy="4032448"/>
          </a:xfrm>
          <a:prstGeom prst="rect">
            <a:avLst/>
          </a:prstGeom>
        </p:spPr>
      </p:pic>
    </p:spTree>
    <p:extLst>
      <p:ext uri="{BB962C8B-B14F-4D97-AF65-F5344CB8AC3E}">
        <p14:creationId xmlns:p14="http://schemas.microsoft.com/office/powerpoint/2010/main" val="105454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155" y="404664"/>
            <a:ext cx="3816424" cy="523220"/>
          </a:xfrm>
          <a:prstGeom prst="rect">
            <a:avLst/>
          </a:prstGeom>
          <a:noFill/>
        </p:spPr>
        <p:txBody>
          <a:bodyPr wrap="square" rtlCol="0">
            <a:spAutoFit/>
          </a:bodyPr>
          <a:lstStyle/>
          <a:p>
            <a:r>
              <a:rPr lang="en-GB" sz="2800" b="1" dirty="0">
                <a:solidFill>
                  <a:schemeClr val="accent1"/>
                </a:solidFill>
              </a:rPr>
              <a:t>2. DROWSY :- </a:t>
            </a:r>
            <a:endParaRPr lang="en-IN" sz="2800" b="1" dirty="0">
              <a:solidFill>
                <a:schemeClr val="accent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274" b="39894"/>
          <a:stretch/>
        </p:blipFill>
        <p:spPr>
          <a:xfrm>
            <a:off x="395536" y="1556792"/>
            <a:ext cx="8096983" cy="4032448"/>
          </a:xfrm>
          <a:prstGeom prst="rect">
            <a:avLst/>
          </a:prstGeom>
        </p:spPr>
      </p:pic>
    </p:spTree>
    <p:extLst>
      <p:ext uri="{BB962C8B-B14F-4D97-AF65-F5344CB8AC3E}">
        <p14:creationId xmlns:p14="http://schemas.microsoft.com/office/powerpoint/2010/main" val="393330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3312368" cy="523220"/>
          </a:xfrm>
          <a:prstGeom prst="rect">
            <a:avLst/>
          </a:prstGeom>
          <a:noFill/>
        </p:spPr>
        <p:txBody>
          <a:bodyPr wrap="square" rtlCol="0">
            <a:spAutoFit/>
          </a:bodyPr>
          <a:lstStyle/>
          <a:p>
            <a:r>
              <a:rPr lang="en-GB" sz="2800" b="1" dirty="0">
                <a:solidFill>
                  <a:schemeClr val="accent1"/>
                </a:solidFill>
              </a:rPr>
              <a:t>3. SLEEPY:-</a:t>
            </a:r>
            <a:endParaRPr lang="en-IN" sz="2800" b="1" dirty="0">
              <a:solidFill>
                <a:schemeClr val="accent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6676" b="40319"/>
          <a:stretch/>
        </p:blipFill>
        <p:spPr>
          <a:xfrm>
            <a:off x="508000" y="1484784"/>
            <a:ext cx="7985771" cy="4104456"/>
          </a:xfrm>
          <a:prstGeom prst="rect">
            <a:avLst/>
          </a:prstGeom>
        </p:spPr>
      </p:pic>
    </p:spTree>
    <p:extLst>
      <p:ext uri="{BB962C8B-B14F-4D97-AF65-F5344CB8AC3E}">
        <p14:creationId xmlns:p14="http://schemas.microsoft.com/office/powerpoint/2010/main" val="3863177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437</TotalTime>
  <Words>394</Words>
  <Application>Microsoft Office PowerPoint</Application>
  <PresentationFormat>On-screen Show (4:3)</PresentationFormat>
  <Paragraphs>37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 Rounded MT Bold</vt:lpstr>
      <vt:lpstr>Calibri</vt:lpstr>
      <vt:lpstr>Century Schoolbook</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Abhishweta Gupta</dc:creator>
  <cp:lastModifiedBy>Aditya Sharma</cp:lastModifiedBy>
  <cp:revision>16</cp:revision>
  <dcterms:created xsi:type="dcterms:W3CDTF">2022-04-22T13:47:03Z</dcterms:created>
  <dcterms:modified xsi:type="dcterms:W3CDTF">2022-04-23T06:33:08Z</dcterms:modified>
</cp:coreProperties>
</file>