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59" r:id="rId10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Roboto Slab" pitchFamily="2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52"/>
    <a:srgbClr val="009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196" autoAdjust="0"/>
  </p:normalViewPr>
  <p:slideViewPr>
    <p:cSldViewPr snapToGrid="0">
      <p:cViewPr varScale="1">
        <p:scale>
          <a:sx n="109" d="100"/>
          <a:sy n="109" d="100"/>
        </p:scale>
        <p:origin x="70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3DC6D4-008A-54B0-AC63-E91DCBCD39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hfhd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E0BE0-DFD0-97CF-F6BB-0491D2A3A9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C6613-E1CD-4ED3-89CC-0F0F2E9FB005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7AAA3-5294-76AD-0B79-0CC1684CC9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5A451-7B42-EB11-E0E0-D7FE232F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32D57-21F2-4A4E-8C23-E7880A7F77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9071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78492FC2-C808-C9F5-655A-AF733F072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>
            <a:extLst>
              <a:ext uri="{FF2B5EF4-FFF2-40B4-BE49-F238E27FC236}">
                <a16:creationId xmlns:a16="http://schemas.microsoft.com/office/drawing/2014/main" id="{78C16558-6679-52B7-F583-D9ECCCF541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9EF9A6FA-50AA-36CE-CDC1-52829AC1A7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42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B00BD752-DC8D-0BC8-117A-BA212A506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>
            <a:extLst>
              <a:ext uri="{FF2B5EF4-FFF2-40B4-BE49-F238E27FC236}">
                <a16:creationId xmlns:a16="http://schemas.microsoft.com/office/drawing/2014/main" id="{66A91A21-FA5C-D3B3-EBC4-FB00A932F0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AA0225AA-810D-7956-1BD3-0B7FBBC9E4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887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6B913495-C04A-EC07-9EE6-0D31540E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>
            <a:extLst>
              <a:ext uri="{FF2B5EF4-FFF2-40B4-BE49-F238E27FC236}">
                <a16:creationId xmlns:a16="http://schemas.microsoft.com/office/drawing/2014/main" id="{39D31516-EED7-163B-D434-9368C9CAF5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8D7A6E71-C4B1-3501-0AFB-1F7429FFD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154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5E947F85-0F3B-42C3-2A06-C39A829B9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>
            <a:extLst>
              <a:ext uri="{FF2B5EF4-FFF2-40B4-BE49-F238E27FC236}">
                <a16:creationId xmlns:a16="http://schemas.microsoft.com/office/drawing/2014/main" id="{079D53C5-2666-99BD-4695-1137EA60C0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7FC8D024-374A-7BE1-7A33-05FA89416F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3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824C3287-4604-265C-7BC0-45FA49FBD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>
            <a:extLst>
              <a:ext uri="{FF2B5EF4-FFF2-40B4-BE49-F238E27FC236}">
                <a16:creationId xmlns:a16="http://schemas.microsoft.com/office/drawing/2014/main" id="{F819C8AE-0C7B-A66C-BB19-EA9D41F77A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178A3921-75A7-85A4-547C-42D30E0A02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005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DE1B3B98-036D-F975-3AA7-60A93A929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>
            <a:extLst>
              <a:ext uri="{FF2B5EF4-FFF2-40B4-BE49-F238E27FC236}">
                <a16:creationId xmlns:a16="http://schemas.microsoft.com/office/drawing/2014/main" id="{4F544BF1-DEBF-CFBC-9197-E4FB8BF56F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>
            <a:extLst>
              <a:ext uri="{FF2B5EF4-FFF2-40B4-BE49-F238E27FC236}">
                <a16:creationId xmlns:a16="http://schemas.microsoft.com/office/drawing/2014/main" id="{D18C4269-21AE-28B1-3818-892E0A155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666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0DEF76-61E5-754A-7036-82F31FC881E6}"/>
              </a:ext>
            </a:extLst>
          </p:cNvPr>
          <p:cNvSpPr txBox="1"/>
          <p:nvPr userDrawn="1"/>
        </p:nvSpPr>
        <p:spPr>
          <a:xfrm rot="19919677">
            <a:off x="1558227" y="1971585"/>
            <a:ext cx="6027547" cy="1200329"/>
          </a:xfrm>
          <a:prstGeom prst="rect">
            <a:avLst/>
          </a:prstGeom>
          <a:noFill/>
          <a:effectLst/>
        </p:spPr>
        <p:txBody>
          <a:bodyPr vert="wordArtVert"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000000">
                    <a:alpha val="12000"/>
                  </a:srgbClr>
                </a:solidFill>
                <a:effectLst>
                  <a:outerShdw blurRad="88900" dist="50800" dir="5400000" sx="99000" sy="99000" algn="ctr" rotWithShape="0">
                    <a:srgbClr val="000000"/>
                  </a:outerShdw>
                </a:effectLst>
                <a:latin typeface="Algerian" panose="04020705040A02060702" pitchFamily="82" charset="0"/>
              </a:rPr>
              <a:t>BBIT</a:t>
            </a:r>
          </a:p>
        </p:txBody>
      </p:sp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1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0881-0C09-4AF5-2BBB-E2B890B2A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7905-40CF-4E86-ACC5-C849D4D34A06}" type="datetime1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C590D-F2FA-C27E-5EFE-15C1531DC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Professor name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CA244-321F-40CF-F62A-D3B6E9920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88226-DBB2-4904-B7DA-EC5B92C4BC0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transition>
    <p:fade thruBlk="1"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2C212D8-E6B1-F149-F099-D7943EC2DE0D}"/>
              </a:ext>
            </a:extLst>
          </p:cNvPr>
          <p:cNvCxnSpPr>
            <a:cxnSpLocks/>
          </p:cNvCxnSpPr>
          <p:nvPr/>
        </p:nvCxnSpPr>
        <p:spPr>
          <a:xfrm flipV="1">
            <a:off x="59531" y="1188185"/>
            <a:ext cx="9144000" cy="64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14">
            <a:extLst>
              <a:ext uri="{FF2B5EF4-FFF2-40B4-BE49-F238E27FC236}">
                <a16:creationId xmlns:a16="http://schemas.microsoft.com/office/drawing/2014/main" id="{86A1E9EC-2B5F-B6DA-A4F5-90930DB1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1294503"/>
            <a:ext cx="6229350" cy="103874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100" b="1" dirty="0">
                <a:solidFill>
                  <a:schemeClr val="bg1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CONTINUOUS ASSESMENT 1(CA1)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- 2024-2025 (EVEN SEM)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35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(MAKAUT EXAMINATION)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5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 Type - Presentation</a:t>
            </a:r>
            <a:endParaRPr lang="en-US" altLang="en-US" sz="1050" b="1" dirty="0">
              <a:solidFill>
                <a:schemeClr val="tx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BFD9DD2-EA5F-814A-2A49-7497A136C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0500" y="4715964"/>
            <a:ext cx="16002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4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1pPr>
            <a:lvl2pPr marL="557213" marR="0" lvl="1" indent="-214313" algn="l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–"/>
              <a:defRPr sz="21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2pPr>
            <a:lvl3pPr marL="857250" marR="0" lvl="2" indent="-171450" algn="l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18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3pPr>
            <a:lvl4pPr marL="1200150" marR="0" lvl="3" indent="-171450" algn="l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–"/>
              <a:defRPr sz="15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4pPr>
            <a:lvl5pPr marL="1543050" marR="0" lvl="4" indent="-171450" algn="l" rtl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5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5pPr>
            <a:lvl6pPr marL="1885950" marR="0" lvl="5" indent="-1714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5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6pPr>
            <a:lvl7pPr marL="2228850" marR="0" lvl="6" indent="-1714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5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7pPr>
            <a:lvl8pPr marL="2571750" marR="0" lvl="7" indent="-1714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5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8pPr>
            <a:lvl9pPr marL="2914650" marR="0" lvl="8" indent="-171450" algn="l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500" b="0" i="0" u="none" strike="noStrike" cap="none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703A8F-35A3-4575-8983-6978B044AA7A}" type="slidenum">
              <a:rPr lang="en-US" altLang="en-US" sz="9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3FDE8FAB-180D-DCB9-BAC7-5D95F2A9E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38" y="46487"/>
            <a:ext cx="466725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1">
            <a:extLst>
              <a:ext uri="{FF2B5EF4-FFF2-40B4-BE49-F238E27FC236}">
                <a16:creationId xmlns:a16="http://schemas.microsoft.com/office/drawing/2014/main" id="{D97A8BD9-D0DA-66E5-7142-4E959695F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706" y="422725"/>
            <a:ext cx="4628190" cy="89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DE" altLang="en-US" sz="10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BUDGE BUDGE INSTITUTE OF TECHNOLOGY</a:t>
            </a:r>
            <a:endParaRPr lang="en-US" altLang="en-US" sz="10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675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Affiliated to MAKAUT(formerly WBUT)&amp; Approved by AICTE, NAAC Accredited</a:t>
            </a:r>
            <a:endParaRPr lang="en-US" altLang="en-US" sz="45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it-IT" altLang="en-US" sz="675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Kolkata - 700 137,</a:t>
            </a:r>
            <a:r>
              <a:rPr lang="en-US" altLang="en-US" sz="675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pt-PT" altLang="en-US" sz="675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West Bengal, India</a:t>
            </a:r>
            <a:endParaRPr lang="en-US" altLang="en-US" sz="1275" b="1" u="sng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u="sng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1275" b="1" u="sng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17233991-B127-8A59-89C1-6CE00485F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24175"/>
              </p:ext>
            </p:extLst>
          </p:nvPr>
        </p:nvGraphicFramePr>
        <p:xfrm>
          <a:off x="1589484" y="2374677"/>
          <a:ext cx="5965032" cy="246883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64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0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University Roll Number</a:t>
                      </a:r>
                    </a:p>
                  </a:txBody>
                  <a:tcPr marL="68579" marR="68579" marT="34287" marB="3428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27600122107</a:t>
                      </a:r>
                    </a:p>
                  </a:txBody>
                  <a:tcPr marL="68579" marR="68579" marT="34287" marB="3428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4785021"/>
                  </a:ext>
                </a:extLst>
              </a:tr>
              <a:tr h="269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Student</a:t>
                      </a:r>
                    </a:p>
                  </a:txBody>
                  <a:tcPr marL="68579" marR="68579" marT="34287" marB="3428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Aditya Shee</a:t>
                      </a:r>
                    </a:p>
                  </a:txBody>
                  <a:tcPr marL="68579" marR="68579" marT="34287" marB="3428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050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Code</a:t>
                      </a:r>
                    </a:p>
                  </a:txBody>
                  <a:tcPr marL="68579" marR="68579" marT="34287" marB="3428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PROJ-CS601(6880)</a:t>
                      </a:r>
                    </a:p>
                  </a:txBody>
                  <a:tcPr marL="68579" marR="68579" marT="34287" marB="3428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050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</a:p>
                  </a:txBody>
                  <a:tcPr marL="68579" marR="68579" marT="34287" marB="3428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Methodology</a:t>
                      </a:r>
                    </a:p>
                  </a:txBody>
                  <a:tcPr marL="68579" marR="68579" marT="34287" marB="3428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050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Semester</a:t>
                      </a:r>
                    </a:p>
                  </a:txBody>
                  <a:tcPr marL="68579" marR="68579" marT="34287" marB="3428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6th</a:t>
                      </a:r>
                    </a:p>
                  </a:txBody>
                  <a:tcPr marL="68579" marR="68579" marT="34287" marB="3428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050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68579" marR="68579" marT="34287" marB="3428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3rd</a:t>
                      </a:r>
                    </a:p>
                  </a:txBody>
                  <a:tcPr marL="68579" marR="68579" marT="34287" marB="3428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050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</a:t>
                      </a:r>
                    </a:p>
                  </a:txBody>
                  <a:tcPr marL="68579" marR="68579" marT="34287" marB="3428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And Engineering</a:t>
                      </a:r>
                    </a:p>
                  </a:txBody>
                  <a:tcPr marL="68579" marR="68579" marT="34287" marB="3428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487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of Presentation</a:t>
                      </a:r>
                    </a:p>
                  </a:txBody>
                  <a:tcPr marL="68579" marR="68579" marT="34287" marB="3428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 of literature review in defining a problem</a:t>
                      </a:r>
                      <a:endParaRPr lang="en-IN" sz="14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79" marR="68579" marT="34287" marB="3428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226B6-B79A-CFA0-D85D-AD4D990E4B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36C2B-DA61-FED0-E734-6CD75B34F422}"/>
              </a:ext>
            </a:extLst>
          </p:cNvPr>
          <p:cNvSpPr txBox="1"/>
          <p:nvPr/>
        </p:nvSpPr>
        <p:spPr>
          <a:xfrm>
            <a:off x="0" y="4835673"/>
            <a:ext cx="232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Presentation:</a:t>
            </a:r>
          </a:p>
        </p:txBody>
      </p:sp>
      <p:sp>
        <p:nvSpPr>
          <p:cNvPr id="10" name="TimeBox">
            <a:extLst>
              <a:ext uri="{FF2B5EF4-FFF2-40B4-BE49-F238E27FC236}">
                <a16:creationId xmlns:a16="http://schemas.microsoft.com/office/drawing/2014/main" id="{B6F97D25-FC07-0755-5029-278C8BF159BF}"/>
              </a:ext>
            </a:extLst>
          </p:cNvPr>
          <p:cNvSpPr txBox="1"/>
          <p:nvPr/>
        </p:nvSpPr>
        <p:spPr>
          <a:xfrm>
            <a:off x="3760762" y="4835673"/>
            <a:ext cx="232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D1099-EB64-0C6E-8C59-98D7157F7271}"/>
              </a:ext>
            </a:extLst>
          </p:cNvPr>
          <p:cNvSpPr txBox="1"/>
          <p:nvPr/>
        </p:nvSpPr>
        <p:spPr>
          <a:xfrm>
            <a:off x="2275449" y="1955746"/>
            <a:ext cx="45790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Importance of Literature Review in Defining a Problem</a:t>
            </a:r>
          </a:p>
          <a:p>
            <a:r>
              <a:rPr lang="en-US" dirty="0"/>
              <a:t>A literature review is a critical component of research. It provides a comprehensive overview of existing knowledge. This establishes a context for the research problem. It helps ensure that the research is relevant.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C1FE6CB8-668A-8871-08C8-290AACBB6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4B05-FB5B-500C-65D6-A769063BBE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2A6F8-18BC-913E-CAFA-B3C9D988556D}"/>
              </a:ext>
            </a:extLst>
          </p:cNvPr>
          <p:cNvSpPr txBox="1"/>
          <p:nvPr/>
        </p:nvSpPr>
        <p:spPr>
          <a:xfrm>
            <a:off x="0" y="4835673"/>
            <a:ext cx="232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Presentation:</a:t>
            </a:r>
          </a:p>
        </p:txBody>
      </p:sp>
      <p:sp>
        <p:nvSpPr>
          <p:cNvPr id="10" name="TimeBox">
            <a:extLst>
              <a:ext uri="{FF2B5EF4-FFF2-40B4-BE49-F238E27FC236}">
                <a16:creationId xmlns:a16="http://schemas.microsoft.com/office/drawing/2014/main" id="{F19FCC30-7979-301D-6DED-B92104121601}"/>
              </a:ext>
            </a:extLst>
          </p:cNvPr>
          <p:cNvSpPr txBox="1"/>
          <p:nvPr/>
        </p:nvSpPr>
        <p:spPr>
          <a:xfrm>
            <a:off x="3760762" y="4835673"/>
            <a:ext cx="232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8AB0E-7523-F51E-5BFA-CE55168F7F44}"/>
              </a:ext>
            </a:extLst>
          </p:cNvPr>
          <p:cNvSpPr txBox="1"/>
          <p:nvPr/>
        </p:nvSpPr>
        <p:spPr>
          <a:xfrm>
            <a:off x="2275449" y="986250"/>
            <a:ext cx="457903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Importance of Literature Review in Defining a Problem</a:t>
            </a:r>
          </a:p>
          <a:p>
            <a:r>
              <a:rPr lang="en-US" dirty="0"/>
              <a:t>A literature review is a critical component of research. It provides a comprehensive overview of existing knowledge. This establishes a context for the research problem. It helps ensure that the research is relevant.</a:t>
            </a:r>
          </a:p>
          <a:p>
            <a:r>
              <a:rPr lang="en-US" b="1" dirty="0"/>
              <a:t>What is a Literature Review?</a:t>
            </a:r>
          </a:p>
          <a:p>
            <a:r>
              <a:rPr lang="en-US" b="1" dirty="0"/>
              <a:t>Comprehensive Overview</a:t>
            </a:r>
          </a:p>
          <a:p>
            <a:r>
              <a:rPr lang="en-US" dirty="0"/>
              <a:t>It provides a detailed examination of current knowledge.</a:t>
            </a:r>
          </a:p>
          <a:p>
            <a:r>
              <a:rPr lang="en-US" b="1" dirty="0"/>
              <a:t>Analysis and Synthesis</a:t>
            </a:r>
          </a:p>
          <a:p>
            <a:r>
              <a:rPr lang="en-US" dirty="0"/>
              <a:t>It analyzes and synthesizes published research.</a:t>
            </a:r>
          </a:p>
          <a:p>
            <a:r>
              <a:rPr lang="en-US" b="1" dirty="0"/>
              <a:t>Covers Various Sources</a:t>
            </a:r>
          </a:p>
          <a:p>
            <a:r>
              <a:rPr lang="en-US" dirty="0"/>
              <a:t>It uses articles, books, dissertations, and more.</a:t>
            </a:r>
          </a:p>
          <a:p>
            <a:r>
              <a:rPr lang="en-US" b="1" dirty="0"/>
              <a:t>Establishes Context</a:t>
            </a:r>
          </a:p>
          <a:p>
            <a:r>
              <a:rPr lang="en-US" dirty="0"/>
              <a:t>It sets the stage for the research problem.</a:t>
            </a:r>
          </a:p>
        </p:txBody>
      </p:sp>
    </p:spTree>
    <p:extLst>
      <p:ext uri="{BB962C8B-B14F-4D97-AF65-F5344CB8AC3E}">
        <p14:creationId xmlns:p14="http://schemas.microsoft.com/office/powerpoint/2010/main" val="382111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00E5B9E1-46CE-DEC4-EB3E-E22FD0633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A2EAA-3AA5-6365-F7B7-1B075C8C4E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E8E2C-ADCE-2362-FA45-FC07D563845B}"/>
              </a:ext>
            </a:extLst>
          </p:cNvPr>
          <p:cNvSpPr txBox="1"/>
          <p:nvPr/>
        </p:nvSpPr>
        <p:spPr>
          <a:xfrm>
            <a:off x="0" y="4835673"/>
            <a:ext cx="232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Presentation:</a:t>
            </a:r>
          </a:p>
        </p:txBody>
      </p:sp>
      <p:sp>
        <p:nvSpPr>
          <p:cNvPr id="10" name="TimeBox">
            <a:extLst>
              <a:ext uri="{FF2B5EF4-FFF2-40B4-BE49-F238E27FC236}">
                <a16:creationId xmlns:a16="http://schemas.microsoft.com/office/drawing/2014/main" id="{74993FF7-CFD7-8CD5-C939-23A34FFE8630}"/>
              </a:ext>
            </a:extLst>
          </p:cNvPr>
          <p:cNvSpPr txBox="1"/>
          <p:nvPr/>
        </p:nvSpPr>
        <p:spPr>
          <a:xfrm>
            <a:off x="3760762" y="4835673"/>
            <a:ext cx="232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6D816-C46C-9DBE-A35B-10BED7007819}"/>
              </a:ext>
            </a:extLst>
          </p:cNvPr>
          <p:cNvSpPr txBox="1"/>
          <p:nvPr/>
        </p:nvSpPr>
        <p:spPr>
          <a:xfrm>
            <a:off x="2275449" y="1524859"/>
            <a:ext cx="45790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Functions of Literature Review</a:t>
            </a:r>
          </a:p>
          <a:p>
            <a:r>
              <a:rPr lang="en-US" b="1" dirty="0"/>
              <a:t>Contextualizes Research</a:t>
            </a:r>
          </a:p>
          <a:p>
            <a:r>
              <a:rPr lang="en-US" dirty="0"/>
              <a:t>It places the research within the broader field of study.</a:t>
            </a:r>
          </a:p>
          <a:p>
            <a:r>
              <a:rPr lang="en-US" b="1" dirty="0"/>
              <a:t>Identifies Knowledge Gaps</a:t>
            </a:r>
          </a:p>
          <a:p>
            <a:r>
              <a:rPr lang="en-US" dirty="0"/>
              <a:t>It highlights what is not yet known in the field.</a:t>
            </a:r>
          </a:p>
          <a:p>
            <a:r>
              <a:rPr lang="en-US" b="1" dirty="0"/>
              <a:t>Enhances Research Quality</a:t>
            </a:r>
          </a:p>
          <a:p>
            <a:r>
              <a:rPr lang="en-US" dirty="0"/>
              <a:t>It ensures that the research is thorough and well-informed.</a:t>
            </a:r>
          </a:p>
          <a:p>
            <a:r>
              <a:rPr lang="en-US" b="1" dirty="0"/>
              <a:t>Demonstrates Rigor</a:t>
            </a:r>
          </a:p>
          <a:p>
            <a:r>
              <a:rPr lang="en-US" dirty="0"/>
              <a:t>It shows a commitment to academic standards.</a:t>
            </a:r>
          </a:p>
        </p:txBody>
      </p:sp>
    </p:spTree>
    <p:extLst>
      <p:ext uri="{BB962C8B-B14F-4D97-AF65-F5344CB8AC3E}">
        <p14:creationId xmlns:p14="http://schemas.microsoft.com/office/powerpoint/2010/main" val="146199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64C23C3A-278E-911D-796A-5F1B9BF40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2CBA0-78F8-4BA8-73E1-23E53AC384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6BBB1-25CD-91FE-31A7-F31141EF7C43}"/>
              </a:ext>
            </a:extLst>
          </p:cNvPr>
          <p:cNvSpPr txBox="1"/>
          <p:nvPr/>
        </p:nvSpPr>
        <p:spPr>
          <a:xfrm>
            <a:off x="0" y="4835673"/>
            <a:ext cx="232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Presentation:</a:t>
            </a:r>
          </a:p>
        </p:txBody>
      </p:sp>
      <p:sp>
        <p:nvSpPr>
          <p:cNvPr id="10" name="TimeBox">
            <a:extLst>
              <a:ext uri="{FF2B5EF4-FFF2-40B4-BE49-F238E27FC236}">
                <a16:creationId xmlns:a16="http://schemas.microsoft.com/office/drawing/2014/main" id="{B8C27C75-005C-EBDF-F85C-8C5AB2792655}"/>
              </a:ext>
            </a:extLst>
          </p:cNvPr>
          <p:cNvSpPr txBox="1"/>
          <p:nvPr/>
        </p:nvSpPr>
        <p:spPr>
          <a:xfrm>
            <a:off x="3760762" y="4835673"/>
            <a:ext cx="232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6D716-D160-BB21-8C9D-02611702CA35}"/>
              </a:ext>
            </a:extLst>
          </p:cNvPr>
          <p:cNvSpPr txBox="1"/>
          <p:nvPr/>
        </p:nvSpPr>
        <p:spPr>
          <a:xfrm>
            <a:off x="2275449" y="1848024"/>
            <a:ext cx="45790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Literature Review in Problem Definition</a:t>
            </a:r>
          </a:p>
          <a:p>
            <a:r>
              <a:rPr lang="en-US" b="1" dirty="0"/>
              <a:t>Assesses Current State</a:t>
            </a:r>
          </a:p>
          <a:p>
            <a:r>
              <a:rPr lang="en-US" dirty="0"/>
              <a:t>It evaluates existing research on the topic.</a:t>
            </a:r>
          </a:p>
          <a:p>
            <a:r>
              <a:rPr lang="en-US" b="1" dirty="0"/>
              <a:t>Identifies Key Questions</a:t>
            </a:r>
          </a:p>
          <a:p>
            <a:r>
              <a:rPr lang="en-US" dirty="0"/>
              <a:t>It finds questions that still need answers.</a:t>
            </a:r>
          </a:p>
          <a:p>
            <a:r>
              <a:rPr lang="en-US" b="1" dirty="0"/>
              <a:t>Reveals Unexplored Angles</a:t>
            </a:r>
          </a:p>
          <a:p>
            <a:r>
              <a:rPr lang="en-US" dirty="0"/>
              <a:t>It uncovers new research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303310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5E99C13C-3724-0346-717C-9F867BBC5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BFD7-8B7D-CC8C-7C7D-34D495B256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6F6982-BD53-441E-28CA-9EF4A97689F6}"/>
              </a:ext>
            </a:extLst>
          </p:cNvPr>
          <p:cNvSpPr txBox="1"/>
          <p:nvPr/>
        </p:nvSpPr>
        <p:spPr>
          <a:xfrm>
            <a:off x="0" y="4835673"/>
            <a:ext cx="232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Presentation:</a:t>
            </a:r>
          </a:p>
        </p:txBody>
      </p:sp>
      <p:sp>
        <p:nvSpPr>
          <p:cNvPr id="10" name="TimeBox">
            <a:extLst>
              <a:ext uri="{FF2B5EF4-FFF2-40B4-BE49-F238E27FC236}">
                <a16:creationId xmlns:a16="http://schemas.microsoft.com/office/drawing/2014/main" id="{DF0FE537-CB41-AA4F-B476-3CC9508EACBA}"/>
              </a:ext>
            </a:extLst>
          </p:cNvPr>
          <p:cNvSpPr txBox="1"/>
          <p:nvPr/>
        </p:nvSpPr>
        <p:spPr>
          <a:xfrm>
            <a:off x="3760762" y="4835673"/>
            <a:ext cx="232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AE80F-89E1-EB04-3380-CA0FE137A53B}"/>
              </a:ext>
            </a:extLst>
          </p:cNvPr>
          <p:cNvSpPr txBox="1"/>
          <p:nvPr/>
        </p:nvSpPr>
        <p:spPr>
          <a:xfrm>
            <a:off x="2275449" y="878528"/>
            <a:ext cx="457903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Literature Review in Problem Definition</a:t>
            </a:r>
          </a:p>
          <a:p>
            <a:r>
              <a:rPr lang="en-US" b="1" dirty="0"/>
              <a:t>Assesses Current State</a:t>
            </a:r>
          </a:p>
          <a:p>
            <a:r>
              <a:rPr lang="en-US" dirty="0"/>
              <a:t>It evaluates existing research on the topic.</a:t>
            </a:r>
          </a:p>
          <a:p>
            <a:r>
              <a:rPr lang="en-US" b="1" dirty="0"/>
              <a:t>Identifies Key Questions</a:t>
            </a:r>
          </a:p>
          <a:p>
            <a:r>
              <a:rPr lang="en-US" dirty="0"/>
              <a:t>It finds questions that still need answers.</a:t>
            </a:r>
          </a:p>
          <a:p>
            <a:r>
              <a:rPr lang="en-US" b="1" dirty="0"/>
              <a:t>Reveals Unexplored Angles</a:t>
            </a:r>
          </a:p>
          <a:p>
            <a:r>
              <a:rPr lang="en-US" dirty="0"/>
              <a:t>It uncovers new research opportunities.</a:t>
            </a:r>
          </a:p>
          <a:p>
            <a:r>
              <a:rPr lang="en-US" b="1" dirty="0"/>
              <a:t>Benefits in Problem Formulation</a:t>
            </a:r>
          </a:p>
          <a:p>
            <a:r>
              <a:rPr lang="en-US" b="1" dirty="0"/>
              <a:t>Prevents Duplication</a:t>
            </a:r>
          </a:p>
          <a:p>
            <a:r>
              <a:rPr lang="en-US" dirty="0"/>
              <a:t>It avoids repeating research already done.</a:t>
            </a:r>
          </a:p>
          <a:p>
            <a:r>
              <a:rPr lang="en-US" b="1" dirty="0"/>
              <a:t>Refines Questions</a:t>
            </a:r>
          </a:p>
          <a:p>
            <a:r>
              <a:rPr lang="en-US" dirty="0"/>
              <a:t>It sharpens research questions and methods.</a:t>
            </a:r>
          </a:p>
          <a:p>
            <a:r>
              <a:rPr lang="en-US" b="1" dirty="0"/>
              <a:t>Provides Rationale</a:t>
            </a:r>
          </a:p>
          <a:p>
            <a:r>
              <a:rPr lang="en-US" dirty="0"/>
              <a:t>It supports the research hypothesis.</a:t>
            </a:r>
          </a:p>
          <a:p>
            <a:r>
              <a:rPr lang="en-US" b="1" dirty="0"/>
              <a:t>Justifies Significance</a:t>
            </a:r>
          </a:p>
          <a:p>
            <a:r>
              <a:rPr lang="en-US" dirty="0"/>
              <a:t>It explains the study's importance.</a:t>
            </a:r>
          </a:p>
        </p:txBody>
      </p:sp>
    </p:spTree>
    <p:extLst>
      <p:ext uri="{BB962C8B-B14F-4D97-AF65-F5344CB8AC3E}">
        <p14:creationId xmlns:p14="http://schemas.microsoft.com/office/powerpoint/2010/main" val="265168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301EFA01-B5EC-FC81-54A0-9E5C297E9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79F7E-5D97-20E0-D8A7-1214D370AA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377B8-EAA8-679C-B54A-504132F44753}"/>
              </a:ext>
            </a:extLst>
          </p:cNvPr>
          <p:cNvSpPr txBox="1"/>
          <p:nvPr/>
        </p:nvSpPr>
        <p:spPr>
          <a:xfrm>
            <a:off x="0" y="4835673"/>
            <a:ext cx="232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Presentation:</a:t>
            </a:r>
          </a:p>
        </p:txBody>
      </p:sp>
      <p:sp>
        <p:nvSpPr>
          <p:cNvPr id="10" name="TimeBox">
            <a:extLst>
              <a:ext uri="{FF2B5EF4-FFF2-40B4-BE49-F238E27FC236}">
                <a16:creationId xmlns:a16="http://schemas.microsoft.com/office/drawing/2014/main" id="{67D8941C-2654-3B7F-71FF-26466FAA6A7E}"/>
              </a:ext>
            </a:extLst>
          </p:cNvPr>
          <p:cNvSpPr txBox="1"/>
          <p:nvPr/>
        </p:nvSpPr>
        <p:spPr>
          <a:xfrm>
            <a:off x="3760762" y="4835673"/>
            <a:ext cx="232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CA695-92BC-5BDC-66B3-30A69D5108B8}"/>
              </a:ext>
            </a:extLst>
          </p:cNvPr>
          <p:cNvSpPr txBox="1"/>
          <p:nvPr/>
        </p:nvSpPr>
        <p:spPr>
          <a:xfrm>
            <a:off x="2275449" y="1848024"/>
            <a:ext cx="45790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Types of Literature Reviews</a:t>
            </a:r>
          </a:p>
          <a:p>
            <a:r>
              <a:rPr lang="en-US" b="1" dirty="0"/>
              <a:t>Narrative Reviews</a:t>
            </a:r>
          </a:p>
          <a:p>
            <a:r>
              <a:rPr lang="en-US" dirty="0"/>
              <a:t>Qualitative analysis of information.</a:t>
            </a:r>
          </a:p>
          <a:p>
            <a:r>
              <a:rPr lang="en-US" b="1" dirty="0"/>
              <a:t>Systematic Reviews</a:t>
            </a:r>
          </a:p>
          <a:p>
            <a:r>
              <a:rPr lang="en-US" dirty="0"/>
              <a:t>Focused analysis with clear objectives.</a:t>
            </a:r>
          </a:p>
          <a:p>
            <a:r>
              <a:rPr lang="en-US" b="1" dirty="0"/>
              <a:t>Problem Identification Reviews</a:t>
            </a:r>
          </a:p>
          <a:p>
            <a:r>
              <a:rPr lang="en-US" dirty="0"/>
              <a:t>Proposes new research directions.</a:t>
            </a:r>
          </a:p>
        </p:txBody>
      </p:sp>
    </p:spTree>
    <p:extLst>
      <p:ext uri="{BB962C8B-B14F-4D97-AF65-F5344CB8AC3E}">
        <p14:creationId xmlns:p14="http://schemas.microsoft.com/office/powerpoint/2010/main" val="223126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8A8CB01D-67A0-C65A-1B07-BCA72DFD5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2CD86-9B49-14DF-A330-3EB1F63506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74C8B-86D7-DA08-5ABA-8498BB359175}"/>
              </a:ext>
            </a:extLst>
          </p:cNvPr>
          <p:cNvSpPr txBox="1"/>
          <p:nvPr/>
        </p:nvSpPr>
        <p:spPr>
          <a:xfrm>
            <a:off x="0" y="4835673"/>
            <a:ext cx="232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of Presentation:</a:t>
            </a:r>
          </a:p>
        </p:txBody>
      </p:sp>
      <p:sp>
        <p:nvSpPr>
          <p:cNvPr id="10" name="TimeBox">
            <a:extLst>
              <a:ext uri="{FF2B5EF4-FFF2-40B4-BE49-F238E27FC236}">
                <a16:creationId xmlns:a16="http://schemas.microsoft.com/office/drawing/2014/main" id="{E7DF5160-8C8A-CF6B-2858-5864FCE64C52}"/>
              </a:ext>
            </a:extLst>
          </p:cNvPr>
          <p:cNvSpPr txBox="1"/>
          <p:nvPr/>
        </p:nvSpPr>
        <p:spPr>
          <a:xfrm>
            <a:off x="3760762" y="4835673"/>
            <a:ext cx="232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57632-5AF7-EE4D-243B-210F35BAD3AB}"/>
              </a:ext>
            </a:extLst>
          </p:cNvPr>
          <p:cNvSpPr txBox="1"/>
          <p:nvPr/>
        </p:nvSpPr>
        <p:spPr>
          <a:xfrm>
            <a:off x="2275449" y="1632581"/>
            <a:ext cx="45790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Conclusion: Impact on Research Quality</a:t>
            </a:r>
          </a:p>
          <a:p>
            <a:r>
              <a:rPr lang="en-US" b="1" dirty="0"/>
              <a:t>Establishes Foundation</a:t>
            </a:r>
          </a:p>
          <a:p>
            <a:r>
              <a:rPr lang="en-US" dirty="0"/>
              <a:t>It sets the stage for scholarly work.</a:t>
            </a:r>
          </a:p>
          <a:p>
            <a:r>
              <a:rPr lang="en-US" b="1" dirty="0"/>
              <a:t>Ensures Relevance</a:t>
            </a:r>
          </a:p>
          <a:p>
            <a:r>
              <a:rPr lang="en-US" dirty="0"/>
              <a:t>It makes the research relevant.</a:t>
            </a:r>
          </a:p>
          <a:p>
            <a:r>
              <a:rPr lang="en-US" b="1" dirty="0"/>
              <a:t>Improves Approach</a:t>
            </a:r>
          </a:p>
          <a:p>
            <a:r>
              <a:rPr lang="en-US" dirty="0"/>
              <a:t>It enhances the methodology.</a:t>
            </a:r>
          </a:p>
          <a:p>
            <a:r>
              <a:rPr lang="en-US" b="1" dirty="0"/>
              <a:t>Positions Study</a:t>
            </a:r>
          </a:p>
          <a:p>
            <a:r>
              <a:rPr lang="en-US" dirty="0"/>
              <a:t>It places the study in context.</a:t>
            </a:r>
          </a:p>
        </p:txBody>
      </p:sp>
    </p:spTree>
    <p:extLst>
      <p:ext uri="{BB962C8B-B14F-4D97-AF65-F5344CB8AC3E}">
        <p14:creationId xmlns:p14="http://schemas.microsoft.com/office/powerpoint/2010/main" val="162760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458754" y="1797257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Stay Writer" pitchFamily="50" charset="0"/>
              </a:rPr>
              <a:t>Thank You</a:t>
            </a:r>
            <a:endParaRPr sz="6000" dirty="0">
              <a:latin typeface="Stay Writer" pitchFamily="5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521</Words>
  <Application>Microsoft Office PowerPoint</Application>
  <PresentationFormat>On-screen Show (16:9)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Times New Roman</vt:lpstr>
      <vt:lpstr>Source Sans Pro</vt:lpstr>
      <vt:lpstr>Arial</vt:lpstr>
      <vt:lpstr>Stay Writer</vt:lpstr>
      <vt:lpstr>Roboto Slab</vt:lpstr>
      <vt:lpstr>Cordelia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Souvik Saha</dc:creator>
  <cp:lastModifiedBy>aditya shee</cp:lastModifiedBy>
  <cp:revision>18</cp:revision>
  <dcterms:modified xsi:type="dcterms:W3CDTF">2025-02-28T06:38:31Z</dcterms:modified>
</cp:coreProperties>
</file>