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Lato" panose="020F0502020204030204" pitchFamily="34" charset="0"/>
      <p:regular r:id="rId11"/>
      <p:bold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EC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8" d="100"/>
          <a:sy n="98" d="100"/>
        </p:scale>
        <p:origin x="2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0298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DD6CC"/>
          </a:solidFill>
          <a:ln/>
        </p:spPr>
      </p:sp>
      <p:sp>
        <p:nvSpPr>
          <p:cNvPr id="3" name="Shape 1"/>
          <p:cNvSpPr/>
          <p:nvPr/>
        </p:nvSpPr>
        <p:spPr>
          <a:xfrm>
            <a:off x="0" y="0"/>
            <a:ext cx="14630400" cy="8229600"/>
          </a:xfrm>
          <a:prstGeom prst="rect">
            <a:avLst/>
          </a:prstGeom>
          <a:solidFill>
            <a:srgbClr val="EFECE6"/>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829753"/>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AI-Driven Precision Oncology: Revolutionizing Cancer Treatment</a:t>
            </a:r>
            <a:endParaRPr lang="en-US" sz="4450" dirty="0"/>
          </a:p>
        </p:txBody>
      </p:sp>
      <p:sp>
        <p:nvSpPr>
          <p:cNvPr id="4" name="Text 1"/>
          <p:cNvSpPr/>
          <p:nvPr/>
        </p:nvSpPr>
        <p:spPr>
          <a:xfrm>
            <a:off x="6280190" y="4296251"/>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This presentation explores how AI is transforming cancer therapy. We'll focus on personalized treatment strategies. The goal is to combine chemotherapy and targeted radiation therapy. This innovative approach promises to enhance cancer care.</a:t>
            </a:r>
            <a:endParaRPr lang="en-US" sz="1750" dirty="0"/>
          </a:p>
        </p:txBody>
      </p:sp>
      <p:sp>
        <p:nvSpPr>
          <p:cNvPr id="5" name="Shape 2"/>
          <p:cNvSpPr/>
          <p:nvPr/>
        </p:nvSpPr>
        <p:spPr>
          <a:xfrm>
            <a:off x="6280190" y="6019919"/>
            <a:ext cx="362903" cy="362903"/>
          </a:xfrm>
          <a:prstGeom prst="roundRect">
            <a:avLst>
              <a:gd name="adj" fmla="val 25194296"/>
            </a:avLst>
          </a:prstGeom>
          <a:noFill/>
          <a:ln w="7620">
            <a:solidFill>
              <a:srgbClr val="FFFFFF"/>
            </a:solidFill>
            <a:prstDash val="solid"/>
          </a:ln>
        </p:spPr>
        <p:txBody>
          <a:bodyPr/>
          <a:lstStyle/>
          <a:p>
            <a:endParaRPr lang="en-US"/>
          </a:p>
        </p:txBody>
      </p:sp>
      <p:pic>
        <p:nvPicPr>
          <p:cNvPr id="6" name="Image 1" descr="preencoded.png"/>
          <p:cNvPicPr>
            <a:picLocks noChangeAspect="1"/>
          </p:cNvPicPr>
          <p:nvPr/>
        </p:nvPicPr>
        <p:blipFill>
          <a:blip r:embed="rId4"/>
          <a:stretch>
            <a:fillRect/>
          </a:stretch>
        </p:blipFill>
        <p:spPr>
          <a:xfrm>
            <a:off x="6287810" y="6027539"/>
            <a:ext cx="347663" cy="347663"/>
          </a:xfrm>
          <a:prstGeom prst="rect">
            <a:avLst/>
          </a:prstGeom>
        </p:spPr>
      </p:pic>
      <p:sp>
        <p:nvSpPr>
          <p:cNvPr id="7" name="Text 3"/>
          <p:cNvSpPr/>
          <p:nvPr/>
        </p:nvSpPr>
        <p:spPr>
          <a:xfrm>
            <a:off x="6756440" y="6003012"/>
            <a:ext cx="2121813" cy="396835"/>
          </a:xfrm>
          <a:prstGeom prst="rect">
            <a:avLst/>
          </a:prstGeom>
          <a:noFill/>
          <a:ln/>
        </p:spPr>
        <p:txBody>
          <a:bodyPr wrap="none" lIns="0" tIns="0" rIns="0" bIns="0" rtlCol="0" anchor="t"/>
          <a:lstStyle/>
          <a:p>
            <a:pPr marL="0" indent="0" algn="l">
              <a:lnSpc>
                <a:spcPts val="3100"/>
              </a:lnSpc>
              <a:buNone/>
            </a:pPr>
            <a:r>
              <a:rPr lang="en-US" sz="2200" b="1" dirty="0">
                <a:solidFill>
                  <a:srgbClr val="4A4A45"/>
                </a:solidFill>
                <a:ea typeface="Lato Bold" pitchFamily="34" charset="-122"/>
                <a:cs typeface="Lato Bold" pitchFamily="34" charset="-120"/>
              </a:rPr>
              <a:t>by Aditya Shukla</a:t>
            </a:r>
            <a:endParaRPr lang="en-US" sz="2200" dirty="0"/>
          </a:p>
        </p:txBody>
      </p:sp>
      <p:sp>
        <p:nvSpPr>
          <p:cNvPr id="9" name="Rectangle 8">
            <a:extLst>
              <a:ext uri="{FF2B5EF4-FFF2-40B4-BE49-F238E27FC236}">
                <a16:creationId xmlns:a16="http://schemas.microsoft.com/office/drawing/2014/main" id="{822C9BC6-38B0-4E1E-F16F-726F9A51A6BC}"/>
              </a:ext>
            </a:extLst>
          </p:cNvPr>
          <p:cNvSpPr/>
          <p:nvPr/>
        </p:nvSpPr>
        <p:spPr>
          <a:xfrm>
            <a:off x="12714051" y="7597302"/>
            <a:ext cx="1916349" cy="52529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549688"/>
            <a:ext cx="12280106"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Enhanced Targeting in Radiation Therapy with AI</a:t>
            </a:r>
            <a:endParaRPr lang="en-US" sz="4450" dirty="0"/>
          </a:p>
        </p:txBody>
      </p:sp>
      <p:sp>
        <p:nvSpPr>
          <p:cNvPr id="3" name="Text 1"/>
          <p:cNvSpPr/>
          <p:nvPr/>
        </p:nvSpPr>
        <p:spPr>
          <a:xfrm>
            <a:off x="793790" y="382544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ea typeface="Lato Bold" pitchFamily="34" charset="-122"/>
                <a:cs typeface="Lato Bold" pitchFamily="34" charset="-120"/>
              </a:rPr>
              <a:t>Current Limitations</a:t>
            </a:r>
            <a:endParaRPr lang="en-US" sz="2200" dirty="0"/>
          </a:p>
        </p:txBody>
      </p:sp>
      <p:sp>
        <p:nvSpPr>
          <p:cNvPr id="4" name="Text 2"/>
          <p:cNvSpPr/>
          <p:nvPr/>
        </p:nvSpPr>
        <p:spPr>
          <a:xfrm>
            <a:off x="793790" y="440658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Traditional radiation targets all cells in a tumor volume. This often affects healthy tissue. It can cause unwanted side effects.</a:t>
            </a:r>
            <a:endParaRPr lang="en-US" sz="1750" dirty="0"/>
          </a:p>
        </p:txBody>
      </p:sp>
      <p:sp>
        <p:nvSpPr>
          <p:cNvPr id="5" name="Text 3"/>
          <p:cNvSpPr/>
          <p:nvPr/>
        </p:nvSpPr>
        <p:spPr>
          <a:xfrm>
            <a:off x="7599521" y="3825443"/>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282824"/>
                </a:solidFill>
                <a:ea typeface="Lato Bold" pitchFamily="34" charset="-122"/>
                <a:cs typeface="Lato Bold" pitchFamily="34" charset="-120"/>
              </a:rPr>
              <a:t>AI-Driven Precision</a:t>
            </a:r>
            <a:endParaRPr lang="en-US" sz="2200" dirty="0"/>
          </a:p>
        </p:txBody>
      </p:sp>
      <p:sp>
        <p:nvSpPr>
          <p:cNvPr id="6" name="Text 4"/>
          <p:cNvSpPr/>
          <p:nvPr/>
        </p:nvSpPr>
        <p:spPr>
          <a:xfrm>
            <a:off x="7599521" y="4406587"/>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AI predicts dead cell locations with enhanced accuracy. It refines radiation delivery. This maximizes impact on viable tumor cells. The goal is to minimize exposure to healthy tissue.</a:t>
            </a:r>
            <a:endParaRPr lang="en-US" sz="1750" dirty="0"/>
          </a:p>
        </p:txBody>
      </p:sp>
      <p:sp>
        <p:nvSpPr>
          <p:cNvPr id="7" name="Rectangle 6">
            <a:extLst>
              <a:ext uri="{FF2B5EF4-FFF2-40B4-BE49-F238E27FC236}">
                <a16:creationId xmlns:a16="http://schemas.microsoft.com/office/drawing/2014/main" id="{B8690438-AAB7-E402-7A4F-AF773E7B4C42}"/>
              </a:ext>
            </a:extLst>
          </p:cNvPr>
          <p:cNvSpPr/>
          <p:nvPr/>
        </p:nvSpPr>
        <p:spPr>
          <a:xfrm>
            <a:off x="12714051" y="7607030"/>
            <a:ext cx="1916349" cy="52529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80905"/>
          </a:xfrm>
          <a:prstGeom prst="rect">
            <a:avLst/>
          </a:prstGeom>
        </p:spPr>
      </p:pic>
      <p:sp>
        <p:nvSpPr>
          <p:cNvPr id="3" name="Text 0"/>
          <p:cNvSpPr/>
          <p:nvPr/>
        </p:nvSpPr>
        <p:spPr>
          <a:xfrm>
            <a:off x="694611" y="3026688"/>
            <a:ext cx="13241179" cy="1240155"/>
          </a:xfrm>
          <a:prstGeom prst="rect">
            <a:avLst/>
          </a:prstGeom>
          <a:noFill/>
          <a:ln/>
        </p:spPr>
        <p:txBody>
          <a:bodyPr wrap="square" lIns="0" tIns="0" rIns="0" bIns="0" rtlCol="0" anchor="t"/>
          <a:lstStyle/>
          <a:p>
            <a:pPr marL="0" indent="0" algn="l">
              <a:lnSpc>
                <a:spcPts val="4850"/>
              </a:lnSpc>
              <a:buNone/>
            </a:pPr>
            <a:r>
              <a:rPr lang="en-US" sz="3900" b="1" dirty="0">
                <a:solidFill>
                  <a:srgbClr val="282824"/>
                </a:solidFill>
                <a:ea typeface="Lato Bold" pitchFamily="34" charset="-122"/>
                <a:cs typeface="Lato Bold" pitchFamily="34" charset="-120"/>
              </a:rPr>
              <a:t>Personalized Chemotherapy and Side Effect Reduction via AI</a:t>
            </a:r>
            <a:endParaRPr lang="en-US" sz="3900" dirty="0"/>
          </a:p>
        </p:txBody>
      </p:sp>
      <p:sp>
        <p:nvSpPr>
          <p:cNvPr id="4" name="Shape 1"/>
          <p:cNvSpPr/>
          <p:nvPr/>
        </p:nvSpPr>
        <p:spPr>
          <a:xfrm>
            <a:off x="694611" y="4564499"/>
            <a:ext cx="6521410" cy="1461016"/>
          </a:xfrm>
          <a:prstGeom prst="roundRect">
            <a:avLst>
              <a:gd name="adj" fmla="val 2038"/>
            </a:avLst>
          </a:prstGeom>
          <a:solidFill>
            <a:srgbClr val="E5DFD2"/>
          </a:solidFill>
          <a:ln/>
        </p:spPr>
        <p:txBody>
          <a:bodyPr/>
          <a:lstStyle/>
          <a:p>
            <a:endParaRPr lang="en-US"/>
          </a:p>
        </p:txBody>
      </p:sp>
      <p:sp>
        <p:nvSpPr>
          <p:cNvPr id="5" name="Text 2"/>
          <p:cNvSpPr/>
          <p:nvPr/>
        </p:nvSpPr>
        <p:spPr>
          <a:xfrm>
            <a:off x="892969" y="476285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A4A45"/>
                </a:solidFill>
                <a:ea typeface="Lato Bold" pitchFamily="34" charset="-122"/>
                <a:cs typeface="Lato Bold" pitchFamily="34" charset="-120"/>
              </a:rPr>
              <a:t>Challenge</a:t>
            </a:r>
            <a:endParaRPr lang="en-US" sz="1950" dirty="0"/>
          </a:p>
        </p:txBody>
      </p:sp>
      <p:sp>
        <p:nvSpPr>
          <p:cNvPr id="6" name="Text 3"/>
          <p:cNvSpPr/>
          <p:nvPr/>
        </p:nvSpPr>
        <p:spPr>
          <a:xfrm>
            <a:off x="892969" y="5192078"/>
            <a:ext cx="6124694" cy="63507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ea typeface="Lato" pitchFamily="34" charset="-122"/>
                <a:cs typeface="Lato" pitchFamily="34" charset="-120"/>
              </a:rPr>
              <a:t>Chemotherapy drugs affect both cancerous and healthy cells. This results in significant side effects.</a:t>
            </a:r>
            <a:endParaRPr lang="en-US" sz="1550" dirty="0"/>
          </a:p>
        </p:txBody>
      </p:sp>
      <p:sp>
        <p:nvSpPr>
          <p:cNvPr id="7" name="Shape 4"/>
          <p:cNvSpPr/>
          <p:nvPr/>
        </p:nvSpPr>
        <p:spPr>
          <a:xfrm>
            <a:off x="7414379" y="4564499"/>
            <a:ext cx="6521410" cy="1461016"/>
          </a:xfrm>
          <a:prstGeom prst="roundRect">
            <a:avLst>
              <a:gd name="adj" fmla="val 2038"/>
            </a:avLst>
          </a:prstGeom>
          <a:solidFill>
            <a:srgbClr val="E5DFD2"/>
          </a:solidFill>
          <a:ln/>
        </p:spPr>
        <p:txBody>
          <a:bodyPr/>
          <a:lstStyle/>
          <a:p>
            <a:endParaRPr lang="en-US"/>
          </a:p>
        </p:txBody>
      </p:sp>
      <p:sp>
        <p:nvSpPr>
          <p:cNvPr id="8" name="Text 5"/>
          <p:cNvSpPr/>
          <p:nvPr/>
        </p:nvSpPr>
        <p:spPr>
          <a:xfrm>
            <a:off x="7612737" y="4762857"/>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A4A45"/>
                </a:solidFill>
                <a:ea typeface="Lato Bold" pitchFamily="34" charset="-122"/>
                <a:cs typeface="Lato Bold" pitchFamily="34" charset="-120"/>
              </a:rPr>
              <a:t>AI Solution</a:t>
            </a:r>
            <a:endParaRPr lang="en-US" sz="1950" dirty="0"/>
          </a:p>
        </p:txBody>
      </p:sp>
      <p:sp>
        <p:nvSpPr>
          <p:cNvPr id="9" name="Text 6"/>
          <p:cNvSpPr/>
          <p:nvPr/>
        </p:nvSpPr>
        <p:spPr>
          <a:xfrm>
            <a:off x="7612737" y="5192078"/>
            <a:ext cx="6124694" cy="63507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ea typeface="Lato" pitchFamily="34" charset="-122"/>
                <a:cs typeface="Lato" pitchFamily="34" charset="-120"/>
              </a:rPr>
              <a:t>AI predicts individual patient response to chemotherapy regimens. This enables personalized treatment plans.</a:t>
            </a:r>
            <a:endParaRPr lang="en-US" sz="1550" dirty="0"/>
          </a:p>
        </p:txBody>
      </p:sp>
      <p:sp>
        <p:nvSpPr>
          <p:cNvPr id="10" name="Shape 7"/>
          <p:cNvSpPr/>
          <p:nvPr/>
        </p:nvSpPr>
        <p:spPr>
          <a:xfrm>
            <a:off x="694611" y="6223873"/>
            <a:ext cx="6521410" cy="1461016"/>
          </a:xfrm>
          <a:prstGeom prst="roundRect">
            <a:avLst>
              <a:gd name="adj" fmla="val 2038"/>
            </a:avLst>
          </a:prstGeom>
          <a:solidFill>
            <a:srgbClr val="E5DFD2"/>
          </a:solidFill>
          <a:ln/>
        </p:spPr>
        <p:txBody>
          <a:bodyPr/>
          <a:lstStyle/>
          <a:p>
            <a:endParaRPr lang="en-US"/>
          </a:p>
        </p:txBody>
      </p:sp>
      <p:sp>
        <p:nvSpPr>
          <p:cNvPr id="11" name="Text 8"/>
          <p:cNvSpPr/>
          <p:nvPr/>
        </p:nvSpPr>
        <p:spPr>
          <a:xfrm>
            <a:off x="892969" y="642223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A4A45"/>
                </a:solidFill>
                <a:ea typeface="Lato Bold" pitchFamily="34" charset="-122"/>
                <a:cs typeface="Lato Bold" pitchFamily="34" charset="-120"/>
              </a:rPr>
              <a:t>Data Inputs</a:t>
            </a:r>
            <a:endParaRPr lang="en-US" sz="1950" dirty="0"/>
          </a:p>
        </p:txBody>
      </p:sp>
      <p:sp>
        <p:nvSpPr>
          <p:cNvPr id="12" name="Text 9"/>
          <p:cNvSpPr/>
          <p:nvPr/>
        </p:nvSpPr>
        <p:spPr>
          <a:xfrm>
            <a:off x="892969" y="6851452"/>
            <a:ext cx="6124694" cy="63507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ea typeface="Lato" pitchFamily="34" charset="-122"/>
                <a:cs typeface="Lato" pitchFamily="34" charset="-120"/>
              </a:rPr>
              <a:t>Data used: genomic profiles, tumor biomarkers, patient history, lifestyle factors.</a:t>
            </a:r>
            <a:endParaRPr lang="en-US" sz="1550" dirty="0"/>
          </a:p>
        </p:txBody>
      </p:sp>
      <p:sp>
        <p:nvSpPr>
          <p:cNvPr id="13" name="Shape 10"/>
          <p:cNvSpPr/>
          <p:nvPr/>
        </p:nvSpPr>
        <p:spPr>
          <a:xfrm>
            <a:off x="7414379" y="6223873"/>
            <a:ext cx="6521410" cy="1461016"/>
          </a:xfrm>
          <a:prstGeom prst="roundRect">
            <a:avLst>
              <a:gd name="adj" fmla="val 2038"/>
            </a:avLst>
          </a:prstGeom>
          <a:solidFill>
            <a:srgbClr val="E5DFD2"/>
          </a:solidFill>
          <a:ln/>
        </p:spPr>
        <p:txBody>
          <a:bodyPr/>
          <a:lstStyle/>
          <a:p>
            <a:endParaRPr lang="en-US"/>
          </a:p>
        </p:txBody>
      </p:sp>
      <p:sp>
        <p:nvSpPr>
          <p:cNvPr id="14" name="Text 11"/>
          <p:cNvSpPr/>
          <p:nvPr/>
        </p:nvSpPr>
        <p:spPr>
          <a:xfrm>
            <a:off x="7612737" y="6422231"/>
            <a:ext cx="2480905" cy="310158"/>
          </a:xfrm>
          <a:prstGeom prst="rect">
            <a:avLst/>
          </a:prstGeom>
          <a:noFill/>
          <a:ln/>
        </p:spPr>
        <p:txBody>
          <a:bodyPr wrap="none" lIns="0" tIns="0" rIns="0" bIns="0" rtlCol="0" anchor="t"/>
          <a:lstStyle/>
          <a:p>
            <a:pPr marL="0" indent="0" algn="l">
              <a:lnSpc>
                <a:spcPts val="2400"/>
              </a:lnSpc>
              <a:buNone/>
            </a:pPr>
            <a:r>
              <a:rPr lang="en-US" sz="1950" b="1" dirty="0">
                <a:solidFill>
                  <a:srgbClr val="4A4A45"/>
                </a:solidFill>
                <a:ea typeface="Lato Bold" pitchFamily="34" charset="-122"/>
                <a:cs typeface="Lato Bold" pitchFamily="34" charset="-120"/>
              </a:rPr>
              <a:t>Outcome</a:t>
            </a:r>
            <a:endParaRPr lang="en-US" sz="1950" dirty="0"/>
          </a:p>
        </p:txBody>
      </p:sp>
      <p:sp>
        <p:nvSpPr>
          <p:cNvPr id="15" name="Text 12"/>
          <p:cNvSpPr/>
          <p:nvPr/>
        </p:nvSpPr>
        <p:spPr>
          <a:xfrm>
            <a:off x="7612737" y="6851452"/>
            <a:ext cx="6124694" cy="635079"/>
          </a:xfrm>
          <a:prstGeom prst="rect">
            <a:avLst/>
          </a:prstGeom>
          <a:noFill/>
          <a:ln/>
        </p:spPr>
        <p:txBody>
          <a:bodyPr wrap="square" lIns="0" tIns="0" rIns="0" bIns="0" rtlCol="0" anchor="t"/>
          <a:lstStyle/>
          <a:p>
            <a:pPr marL="0" indent="0" algn="l">
              <a:lnSpc>
                <a:spcPts val="2500"/>
              </a:lnSpc>
              <a:buNone/>
            </a:pPr>
            <a:r>
              <a:rPr lang="en-US" sz="1550" dirty="0">
                <a:solidFill>
                  <a:srgbClr val="4A4A45"/>
                </a:solidFill>
                <a:ea typeface="Lato" pitchFamily="34" charset="-122"/>
                <a:cs typeface="Lato" pitchFamily="34" charset="-120"/>
              </a:rPr>
              <a:t>Tailored chemotherapy combinations and dosages. Reduced side effects and improved efficacy are the goals.</a:t>
            </a:r>
            <a:endParaRPr lang="en-US" sz="1550" dirty="0"/>
          </a:p>
        </p:txBody>
      </p:sp>
      <p:sp>
        <p:nvSpPr>
          <p:cNvPr id="16" name="Rectangle 15">
            <a:extLst>
              <a:ext uri="{FF2B5EF4-FFF2-40B4-BE49-F238E27FC236}">
                <a16:creationId xmlns:a16="http://schemas.microsoft.com/office/drawing/2014/main" id="{7C706312-85AF-AE52-61E4-254D5FCF1210}"/>
              </a:ext>
            </a:extLst>
          </p:cNvPr>
          <p:cNvSpPr/>
          <p:nvPr/>
        </p:nvSpPr>
        <p:spPr>
          <a:xfrm>
            <a:off x="12714051" y="7803952"/>
            <a:ext cx="1916349" cy="31864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03513" y="652462"/>
            <a:ext cx="7709773" cy="1280636"/>
          </a:xfrm>
          <a:prstGeom prst="rect">
            <a:avLst/>
          </a:prstGeom>
          <a:noFill/>
          <a:ln/>
        </p:spPr>
        <p:txBody>
          <a:bodyPr wrap="square" lIns="0" tIns="0" rIns="0" bIns="0" rtlCol="0" anchor="t"/>
          <a:lstStyle/>
          <a:p>
            <a:pPr marL="0" indent="0" algn="l">
              <a:lnSpc>
                <a:spcPts val="5000"/>
              </a:lnSpc>
              <a:buNone/>
            </a:pPr>
            <a:r>
              <a:rPr lang="en-US" sz="4000" b="1" dirty="0">
                <a:solidFill>
                  <a:srgbClr val="282824"/>
                </a:solidFill>
                <a:ea typeface="Lato Bold" pitchFamily="34" charset="-122"/>
                <a:cs typeface="Lato Bold" pitchFamily="34" charset="-120"/>
              </a:rPr>
              <a:t>Radiation Therapy: A Targeted Approach to Cancer Treatment</a:t>
            </a:r>
            <a:endParaRPr lang="en-US" sz="4000" dirty="0"/>
          </a:p>
        </p:txBody>
      </p:sp>
      <p:sp>
        <p:nvSpPr>
          <p:cNvPr id="4" name="Shape 1"/>
          <p:cNvSpPr/>
          <p:nvPr/>
        </p:nvSpPr>
        <p:spPr>
          <a:xfrm>
            <a:off x="6434018" y="2240399"/>
            <a:ext cx="22860" cy="5336738"/>
          </a:xfrm>
          <a:prstGeom prst="roundRect">
            <a:avLst>
              <a:gd name="adj" fmla="val 134460"/>
            </a:avLst>
          </a:prstGeom>
          <a:solidFill>
            <a:srgbClr val="CBC5B8"/>
          </a:solidFill>
          <a:ln/>
        </p:spPr>
        <p:txBody>
          <a:bodyPr/>
          <a:lstStyle/>
          <a:p>
            <a:endParaRPr lang="en-US"/>
          </a:p>
        </p:txBody>
      </p:sp>
      <p:sp>
        <p:nvSpPr>
          <p:cNvPr id="5" name="Shape 2"/>
          <p:cNvSpPr/>
          <p:nvPr/>
        </p:nvSpPr>
        <p:spPr>
          <a:xfrm>
            <a:off x="6641663" y="2689979"/>
            <a:ext cx="614720" cy="22860"/>
          </a:xfrm>
          <a:prstGeom prst="roundRect">
            <a:avLst>
              <a:gd name="adj" fmla="val 134460"/>
            </a:avLst>
          </a:prstGeom>
          <a:solidFill>
            <a:srgbClr val="CBC5B8"/>
          </a:solidFill>
          <a:ln/>
        </p:spPr>
        <p:txBody>
          <a:bodyPr/>
          <a:lstStyle/>
          <a:p>
            <a:endParaRPr lang="en-US"/>
          </a:p>
        </p:txBody>
      </p:sp>
      <p:sp>
        <p:nvSpPr>
          <p:cNvPr id="6" name="Shape 3"/>
          <p:cNvSpPr/>
          <p:nvPr/>
        </p:nvSpPr>
        <p:spPr>
          <a:xfrm>
            <a:off x="6203513" y="2470904"/>
            <a:ext cx="461010" cy="461010"/>
          </a:xfrm>
          <a:prstGeom prst="roundRect">
            <a:avLst>
              <a:gd name="adj" fmla="val 6667"/>
            </a:avLst>
          </a:prstGeom>
          <a:solidFill>
            <a:srgbClr val="E5DFD2"/>
          </a:solidFill>
          <a:ln/>
        </p:spPr>
        <p:txBody>
          <a:bodyPr/>
          <a:lstStyle/>
          <a:p>
            <a:endParaRPr lang="en-US"/>
          </a:p>
        </p:txBody>
      </p:sp>
      <p:sp>
        <p:nvSpPr>
          <p:cNvPr id="7" name="Text 4"/>
          <p:cNvSpPr/>
          <p:nvPr/>
        </p:nvSpPr>
        <p:spPr>
          <a:xfrm>
            <a:off x="6280368" y="2509302"/>
            <a:ext cx="307300" cy="384215"/>
          </a:xfrm>
          <a:prstGeom prst="rect">
            <a:avLst/>
          </a:prstGeom>
          <a:noFill/>
          <a:ln/>
        </p:spPr>
        <p:txBody>
          <a:bodyPr wrap="none" lIns="0" tIns="0" rIns="0" bIns="0" rtlCol="0" anchor="t"/>
          <a:lstStyle/>
          <a:p>
            <a:pPr marL="0" indent="0" algn="ctr">
              <a:lnSpc>
                <a:spcPts val="2400"/>
              </a:lnSpc>
              <a:buNone/>
            </a:pPr>
            <a:r>
              <a:rPr lang="en-US" sz="2400" b="1" dirty="0">
                <a:solidFill>
                  <a:srgbClr val="4A4A45"/>
                </a:solidFill>
                <a:ea typeface="Lato Bold" pitchFamily="34" charset="-122"/>
                <a:cs typeface="Lato Bold" pitchFamily="34" charset="-120"/>
              </a:rPr>
              <a:t>1</a:t>
            </a:r>
            <a:endParaRPr lang="en-US" sz="2400" dirty="0"/>
          </a:p>
        </p:txBody>
      </p:sp>
      <p:sp>
        <p:nvSpPr>
          <p:cNvPr id="8" name="Text 5"/>
          <p:cNvSpPr/>
          <p:nvPr/>
        </p:nvSpPr>
        <p:spPr>
          <a:xfrm>
            <a:off x="7458551" y="2445306"/>
            <a:ext cx="2561392" cy="320040"/>
          </a:xfrm>
          <a:prstGeom prst="rect">
            <a:avLst/>
          </a:prstGeom>
          <a:noFill/>
          <a:ln/>
        </p:spPr>
        <p:txBody>
          <a:bodyPr wrap="none" lIns="0" tIns="0" rIns="0" bIns="0" rtlCol="0" anchor="t"/>
          <a:lstStyle/>
          <a:p>
            <a:pPr marL="0" indent="0" algn="l">
              <a:lnSpc>
                <a:spcPts val="2500"/>
              </a:lnSpc>
              <a:buNone/>
            </a:pPr>
            <a:r>
              <a:rPr lang="en-US" sz="2000" b="1" dirty="0">
                <a:solidFill>
                  <a:srgbClr val="4A4A45"/>
                </a:solidFill>
                <a:ea typeface="Lato Bold" pitchFamily="34" charset="-122"/>
                <a:cs typeface="Lato Bold" pitchFamily="34" charset="-120"/>
              </a:rPr>
              <a:t>Principle</a:t>
            </a:r>
            <a:endParaRPr lang="en-US" sz="2000" dirty="0"/>
          </a:p>
        </p:txBody>
      </p:sp>
      <p:sp>
        <p:nvSpPr>
          <p:cNvPr id="9" name="Text 6"/>
          <p:cNvSpPr/>
          <p:nvPr/>
        </p:nvSpPr>
        <p:spPr>
          <a:xfrm>
            <a:off x="7458551" y="2888218"/>
            <a:ext cx="6454735" cy="327779"/>
          </a:xfrm>
          <a:prstGeom prst="rect">
            <a:avLst/>
          </a:prstGeom>
          <a:noFill/>
          <a:ln/>
        </p:spPr>
        <p:txBody>
          <a:bodyPr wrap="none" lIns="0" tIns="0" rIns="0" bIns="0" rtlCol="0" anchor="t"/>
          <a:lstStyle/>
          <a:p>
            <a:pPr marL="0" indent="0" algn="l">
              <a:lnSpc>
                <a:spcPts val="2550"/>
              </a:lnSpc>
              <a:buNone/>
            </a:pPr>
            <a:r>
              <a:rPr lang="en-US" sz="1600" dirty="0">
                <a:solidFill>
                  <a:srgbClr val="4A4A45"/>
                </a:solidFill>
                <a:ea typeface="Lato" pitchFamily="34" charset="-122"/>
                <a:cs typeface="Lato" pitchFamily="34" charset="-120"/>
              </a:rPr>
              <a:t>High-energy radiation damages and kills cancer cells.</a:t>
            </a:r>
            <a:endParaRPr lang="en-US" sz="1600" dirty="0"/>
          </a:p>
        </p:txBody>
      </p:sp>
      <p:sp>
        <p:nvSpPr>
          <p:cNvPr id="10" name="Shape 7"/>
          <p:cNvSpPr/>
          <p:nvPr/>
        </p:nvSpPr>
        <p:spPr>
          <a:xfrm>
            <a:off x="6641663" y="4075390"/>
            <a:ext cx="614720" cy="22860"/>
          </a:xfrm>
          <a:prstGeom prst="roundRect">
            <a:avLst>
              <a:gd name="adj" fmla="val 134460"/>
            </a:avLst>
          </a:prstGeom>
          <a:solidFill>
            <a:srgbClr val="CBC5B8"/>
          </a:solidFill>
          <a:ln/>
        </p:spPr>
        <p:txBody>
          <a:bodyPr/>
          <a:lstStyle/>
          <a:p>
            <a:endParaRPr lang="en-US"/>
          </a:p>
        </p:txBody>
      </p:sp>
      <p:sp>
        <p:nvSpPr>
          <p:cNvPr id="11" name="Shape 8"/>
          <p:cNvSpPr/>
          <p:nvPr/>
        </p:nvSpPr>
        <p:spPr>
          <a:xfrm>
            <a:off x="6203513" y="3856315"/>
            <a:ext cx="461010" cy="461010"/>
          </a:xfrm>
          <a:prstGeom prst="roundRect">
            <a:avLst>
              <a:gd name="adj" fmla="val 6667"/>
            </a:avLst>
          </a:prstGeom>
          <a:solidFill>
            <a:srgbClr val="E5DFD2"/>
          </a:solidFill>
          <a:ln/>
        </p:spPr>
        <p:txBody>
          <a:bodyPr/>
          <a:lstStyle/>
          <a:p>
            <a:endParaRPr lang="en-US"/>
          </a:p>
        </p:txBody>
      </p:sp>
      <p:sp>
        <p:nvSpPr>
          <p:cNvPr id="12" name="Text 9"/>
          <p:cNvSpPr/>
          <p:nvPr/>
        </p:nvSpPr>
        <p:spPr>
          <a:xfrm>
            <a:off x="6280368" y="3894713"/>
            <a:ext cx="307300" cy="384215"/>
          </a:xfrm>
          <a:prstGeom prst="rect">
            <a:avLst/>
          </a:prstGeom>
          <a:noFill/>
          <a:ln/>
        </p:spPr>
        <p:txBody>
          <a:bodyPr wrap="none" lIns="0" tIns="0" rIns="0" bIns="0" rtlCol="0" anchor="t"/>
          <a:lstStyle/>
          <a:p>
            <a:pPr marL="0" indent="0" algn="ctr">
              <a:lnSpc>
                <a:spcPts val="2400"/>
              </a:lnSpc>
              <a:buNone/>
            </a:pPr>
            <a:r>
              <a:rPr lang="en-US" sz="2400" b="1" dirty="0">
                <a:solidFill>
                  <a:srgbClr val="4A4A45"/>
                </a:solidFill>
                <a:ea typeface="Lato Bold" pitchFamily="34" charset="-122"/>
                <a:cs typeface="Lato Bold" pitchFamily="34" charset="-120"/>
              </a:rPr>
              <a:t>2</a:t>
            </a:r>
            <a:endParaRPr lang="en-US" sz="2400" dirty="0"/>
          </a:p>
        </p:txBody>
      </p:sp>
      <p:sp>
        <p:nvSpPr>
          <p:cNvPr id="13" name="Text 10"/>
          <p:cNvSpPr/>
          <p:nvPr/>
        </p:nvSpPr>
        <p:spPr>
          <a:xfrm>
            <a:off x="7458551" y="3830717"/>
            <a:ext cx="2561392" cy="320040"/>
          </a:xfrm>
          <a:prstGeom prst="rect">
            <a:avLst/>
          </a:prstGeom>
          <a:noFill/>
          <a:ln/>
        </p:spPr>
        <p:txBody>
          <a:bodyPr wrap="none" lIns="0" tIns="0" rIns="0" bIns="0" rtlCol="0" anchor="t"/>
          <a:lstStyle/>
          <a:p>
            <a:pPr marL="0" indent="0" algn="l">
              <a:lnSpc>
                <a:spcPts val="2500"/>
              </a:lnSpc>
              <a:buNone/>
            </a:pPr>
            <a:r>
              <a:rPr lang="en-US" sz="2000" b="1" dirty="0">
                <a:solidFill>
                  <a:srgbClr val="4A4A45"/>
                </a:solidFill>
                <a:ea typeface="Lato Bold" pitchFamily="34" charset="-122"/>
                <a:cs typeface="Lato Bold" pitchFamily="34" charset="-120"/>
              </a:rPr>
              <a:t>Modalities</a:t>
            </a:r>
            <a:endParaRPr lang="en-US" sz="2000" dirty="0"/>
          </a:p>
        </p:txBody>
      </p:sp>
      <p:sp>
        <p:nvSpPr>
          <p:cNvPr id="14" name="Text 11"/>
          <p:cNvSpPr/>
          <p:nvPr/>
        </p:nvSpPr>
        <p:spPr>
          <a:xfrm>
            <a:off x="7458551" y="4273629"/>
            <a:ext cx="6454735" cy="327779"/>
          </a:xfrm>
          <a:prstGeom prst="rect">
            <a:avLst/>
          </a:prstGeom>
          <a:noFill/>
          <a:ln/>
        </p:spPr>
        <p:txBody>
          <a:bodyPr wrap="none" lIns="0" tIns="0" rIns="0" bIns="0" rtlCol="0" anchor="t"/>
          <a:lstStyle/>
          <a:p>
            <a:pPr marL="0" indent="0" algn="l">
              <a:lnSpc>
                <a:spcPts val="2550"/>
              </a:lnSpc>
              <a:buNone/>
            </a:pPr>
            <a:r>
              <a:rPr lang="en-US" sz="1600" dirty="0">
                <a:solidFill>
                  <a:srgbClr val="4A4A45"/>
                </a:solidFill>
                <a:ea typeface="Lato" pitchFamily="34" charset="-122"/>
                <a:cs typeface="Lato" pitchFamily="34" charset="-120"/>
              </a:rPr>
              <a:t>External beam (EBRT), brachytherapy (internal).</a:t>
            </a:r>
            <a:endParaRPr lang="en-US" sz="1600" dirty="0"/>
          </a:p>
        </p:txBody>
      </p:sp>
      <p:sp>
        <p:nvSpPr>
          <p:cNvPr id="15" name="Shape 12"/>
          <p:cNvSpPr/>
          <p:nvPr/>
        </p:nvSpPr>
        <p:spPr>
          <a:xfrm>
            <a:off x="6641663" y="5460802"/>
            <a:ext cx="614720" cy="22860"/>
          </a:xfrm>
          <a:prstGeom prst="roundRect">
            <a:avLst>
              <a:gd name="adj" fmla="val 134460"/>
            </a:avLst>
          </a:prstGeom>
          <a:solidFill>
            <a:srgbClr val="CBC5B8"/>
          </a:solidFill>
          <a:ln/>
        </p:spPr>
        <p:txBody>
          <a:bodyPr/>
          <a:lstStyle/>
          <a:p>
            <a:endParaRPr lang="en-US"/>
          </a:p>
        </p:txBody>
      </p:sp>
      <p:sp>
        <p:nvSpPr>
          <p:cNvPr id="16" name="Shape 13"/>
          <p:cNvSpPr/>
          <p:nvPr/>
        </p:nvSpPr>
        <p:spPr>
          <a:xfrm>
            <a:off x="6203513" y="5241727"/>
            <a:ext cx="461010" cy="461010"/>
          </a:xfrm>
          <a:prstGeom prst="roundRect">
            <a:avLst>
              <a:gd name="adj" fmla="val 6667"/>
            </a:avLst>
          </a:prstGeom>
          <a:solidFill>
            <a:srgbClr val="E5DFD2"/>
          </a:solidFill>
          <a:ln/>
        </p:spPr>
        <p:txBody>
          <a:bodyPr/>
          <a:lstStyle/>
          <a:p>
            <a:endParaRPr lang="en-US"/>
          </a:p>
        </p:txBody>
      </p:sp>
      <p:sp>
        <p:nvSpPr>
          <p:cNvPr id="17" name="Text 14"/>
          <p:cNvSpPr/>
          <p:nvPr/>
        </p:nvSpPr>
        <p:spPr>
          <a:xfrm>
            <a:off x="6280368" y="5280124"/>
            <a:ext cx="307300" cy="384215"/>
          </a:xfrm>
          <a:prstGeom prst="rect">
            <a:avLst/>
          </a:prstGeom>
          <a:noFill/>
          <a:ln/>
        </p:spPr>
        <p:txBody>
          <a:bodyPr wrap="none" lIns="0" tIns="0" rIns="0" bIns="0" rtlCol="0" anchor="t"/>
          <a:lstStyle/>
          <a:p>
            <a:pPr marL="0" indent="0" algn="ctr">
              <a:lnSpc>
                <a:spcPts val="2400"/>
              </a:lnSpc>
              <a:buNone/>
            </a:pPr>
            <a:r>
              <a:rPr lang="en-US" sz="2400" b="1" dirty="0">
                <a:solidFill>
                  <a:srgbClr val="4A4A45"/>
                </a:solidFill>
                <a:ea typeface="Lato Bold" pitchFamily="34" charset="-122"/>
                <a:cs typeface="Lato Bold" pitchFamily="34" charset="-120"/>
              </a:rPr>
              <a:t>3</a:t>
            </a:r>
            <a:endParaRPr lang="en-US" sz="2400" dirty="0"/>
          </a:p>
        </p:txBody>
      </p:sp>
      <p:sp>
        <p:nvSpPr>
          <p:cNvPr id="18" name="Text 15"/>
          <p:cNvSpPr/>
          <p:nvPr/>
        </p:nvSpPr>
        <p:spPr>
          <a:xfrm>
            <a:off x="7458551" y="5216128"/>
            <a:ext cx="2561392" cy="320040"/>
          </a:xfrm>
          <a:prstGeom prst="rect">
            <a:avLst/>
          </a:prstGeom>
          <a:noFill/>
          <a:ln/>
        </p:spPr>
        <p:txBody>
          <a:bodyPr wrap="none" lIns="0" tIns="0" rIns="0" bIns="0" rtlCol="0" anchor="t"/>
          <a:lstStyle/>
          <a:p>
            <a:pPr marL="0" indent="0" algn="l">
              <a:lnSpc>
                <a:spcPts val="2500"/>
              </a:lnSpc>
              <a:buNone/>
            </a:pPr>
            <a:r>
              <a:rPr lang="en-US" sz="2000" b="1" dirty="0">
                <a:solidFill>
                  <a:srgbClr val="4A4A45"/>
                </a:solidFill>
                <a:ea typeface="Lato Bold" pitchFamily="34" charset="-122"/>
                <a:cs typeface="Lato Bold" pitchFamily="34" charset="-120"/>
              </a:rPr>
              <a:t>Mechanism</a:t>
            </a:r>
            <a:endParaRPr lang="en-US" sz="2000" dirty="0"/>
          </a:p>
        </p:txBody>
      </p:sp>
      <p:sp>
        <p:nvSpPr>
          <p:cNvPr id="19" name="Text 16"/>
          <p:cNvSpPr/>
          <p:nvPr/>
        </p:nvSpPr>
        <p:spPr>
          <a:xfrm>
            <a:off x="7458551" y="5659041"/>
            <a:ext cx="6454735" cy="327779"/>
          </a:xfrm>
          <a:prstGeom prst="rect">
            <a:avLst/>
          </a:prstGeom>
          <a:noFill/>
          <a:ln/>
        </p:spPr>
        <p:txBody>
          <a:bodyPr wrap="none" lIns="0" tIns="0" rIns="0" bIns="0" rtlCol="0" anchor="t"/>
          <a:lstStyle/>
          <a:p>
            <a:pPr marL="0" indent="0" algn="l">
              <a:lnSpc>
                <a:spcPts val="2550"/>
              </a:lnSpc>
              <a:buNone/>
            </a:pPr>
            <a:r>
              <a:rPr lang="en-US" sz="1600" dirty="0">
                <a:solidFill>
                  <a:srgbClr val="4A4A45"/>
                </a:solidFill>
                <a:ea typeface="Lato" pitchFamily="34" charset="-122"/>
                <a:cs typeface="Lato" pitchFamily="34" charset="-120"/>
              </a:rPr>
              <a:t>Radiation damages DNA, preventing cell division.</a:t>
            </a:r>
            <a:endParaRPr lang="en-US" sz="1600" dirty="0"/>
          </a:p>
        </p:txBody>
      </p:sp>
      <p:sp>
        <p:nvSpPr>
          <p:cNvPr id="20" name="Shape 17"/>
          <p:cNvSpPr/>
          <p:nvPr/>
        </p:nvSpPr>
        <p:spPr>
          <a:xfrm>
            <a:off x="6641663" y="6846213"/>
            <a:ext cx="614720" cy="22860"/>
          </a:xfrm>
          <a:prstGeom prst="roundRect">
            <a:avLst>
              <a:gd name="adj" fmla="val 134460"/>
            </a:avLst>
          </a:prstGeom>
          <a:solidFill>
            <a:srgbClr val="CBC5B8"/>
          </a:solidFill>
          <a:ln/>
        </p:spPr>
        <p:txBody>
          <a:bodyPr/>
          <a:lstStyle/>
          <a:p>
            <a:endParaRPr lang="en-US"/>
          </a:p>
        </p:txBody>
      </p:sp>
      <p:sp>
        <p:nvSpPr>
          <p:cNvPr id="21" name="Shape 18"/>
          <p:cNvSpPr/>
          <p:nvPr/>
        </p:nvSpPr>
        <p:spPr>
          <a:xfrm>
            <a:off x="6203513" y="6627138"/>
            <a:ext cx="461010" cy="461010"/>
          </a:xfrm>
          <a:prstGeom prst="roundRect">
            <a:avLst>
              <a:gd name="adj" fmla="val 6667"/>
            </a:avLst>
          </a:prstGeom>
          <a:solidFill>
            <a:srgbClr val="E5DFD2"/>
          </a:solidFill>
          <a:ln/>
        </p:spPr>
        <p:txBody>
          <a:bodyPr/>
          <a:lstStyle/>
          <a:p>
            <a:endParaRPr lang="en-US"/>
          </a:p>
        </p:txBody>
      </p:sp>
      <p:sp>
        <p:nvSpPr>
          <p:cNvPr id="22" name="Text 19"/>
          <p:cNvSpPr/>
          <p:nvPr/>
        </p:nvSpPr>
        <p:spPr>
          <a:xfrm>
            <a:off x="6280368" y="6665535"/>
            <a:ext cx="307300" cy="384215"/>
          </a:xfrm>
          <a:prstGeom prst="rect">
            <a:avLst/>
          </a:prstGeom>
          <a:noFill/>
          <a:ln/>
        </p:spPr>
        <p:txBody>
          <a:bodyPr wrap="none" lIns="0" tIns="0" rIns="0" bIns="0" rtlCol="0" anchor="t"/>
          <a:lstStyle/>
          <a:p>
            <a:pPr marL="0" indent="0" algn="ctr">
              <a:lnSpc>
                <a:spcPts val="2400"/>
              </a:lnSpc>
              <a:buNone/>
            </a:pPr>
            <a:r>
              <a:rPr lang="en-US" sz="2400" b="1" dirty="0">
                <a:solidFill>
                  <a:srgbClr val="4A4A45"/>
                </a:solidFill>
                <a:ea typeface="Lato Bold" pitchFamily="34" charset="-122"/>
                <a:cs typeface="Lato Bold" pitchFamily="34" charset="-120"/>
              </a:rPr>
              <a:t>4</a:t>
            </a:r>
            <a:endParaRPr lang="en-US" sz="2400" dirty="0"/>
          </a:p>
        </p:txBody>
      </p:sp>
      <p:sp>
        <p:nvSpPr>
          <p:cNvPr id="23" name="Text 20"/>
          <p:cNvSpPr/>
          <p:nvPr/>
        </p:nvSpPr>
        <p:spPr>
          <a:xfrm>
            <a:off x="7458551" y="6601539"/>
            <a:ext cx="2561392" cy="320040"/>
          </a:xfrm>
          <a:prstGeom prst="rect">
            <a:avLst/>
          </a:prstGeom>
          <a:noFill/>
          <a:ln/>
        </p:spPr>
        <p:txBody>
          <a:bodyPr wrap="none" lIns="0" tIns="0" rIns="0" bIns="0" rtlCol="0" anchor="t"/>
          <a:lstStyle/>
          <a:p>
            <a:pPr marL="0" indent="0" algn="l">
              <a:lnSpc>
                <a:spcPts val="2500"/>
              </a:lnSpc>
              <a:buNone/>
            </a:pPr>
            <a:r>
              <a:rPr lang="en-US" sz="2000" b="1" dirty="0">
                <a:solidFill>
                  <a:srgbClr val="4A4A45"/>
                </a:solidFill>
                <a:ea typeface="Lato Bold" pitchFamily="34" charset="-122"/>
                <a:cs typeface="Lato Bold" pitchFamily="34" charset="-120"/>
              </a:rPr>
              <a:t>Side Effects</a:t>
            </a:r>
            <a:endParaRPr lang="en-US" sz="2000" dirty="0"/>
          </a:p>
        </p:txBody>
      </p:sp>
      <p:sp>
        <p:nvSpPr>
          <p:cNvPr id="24" name="Text 21"/>
          <p:cNvSpPr/>
          <p:nvPr/>
        </p:nvSpPr>
        <p:spPr>
          <a:xfrm>
            <a:off x="7458551" y="7044452"/>
            <a:ext cx="6454735" cy="327779"/>
          </a:xfrm>
          <a:prstGeom prst="rect">
            <a:avLst/>
          </a:prstGeom>
          <a:noFill/>
          <a:ln/>
        </p:spPr>
        <p:txBody>
          <a:bodyPr wrap="none" lIns="0" tIns="0" rIns="0" bIns="0" rtlCol="0" anchor="t"/>
          <a:lstStyle/>
          <a:p>
            <a:pPr marL="0" indent="0" algn="l">
              <a:lnSpc>
                <a:spcPts val="2550"/>
              </a:lnSpc>
              <a:buNone/>
            </a:pPr>
            <a:r>
              <a:rPr lang="en-US" sz="1600" dirty="0">
                <a:solidFill>
                  <a:srgbClr val="4A4A45"/>
                </a:solidFill>
                <a:ea typeface="Lato" pitchFamily="34" charset="-122"/>
                <a:cs typeface="Lato" pitchFamily="34" charset="-120"/>
              </a:rPr>
              <a:t>Fatigue, skin changes, hair loss, organ effects.</a:t>
            </a:r>
            <a:endParaRPr lang="en-US" sz="1600" dirty="0"/>
          </a:p>
        </p:txBody>
      </p:sp>
      <p:sp>
        <p:nvSpPr>
          <p:cNvPr id="25" name="Rectangle 24">
            <a:extLst>
              <a:ext uri="{FF2B5EF4-FFF2-40B4-BE49-F238E27FC236}">
                <a16:creationId xmlns:a16="http://schemas.microsoft.com/office/drawing/2014/main" id="{6C57477B-7E92-801F-317E-7493AB6C6636}"/>
              </a:ext>
            </a:extLst>
          </p:cNvPr>
          <p:cNvSpPr/>
          <p:nvPr/>
        </p:nvSpPr>
        <p:spPr>
          <a:xfrm>
            <a:off x="12714051" y="7597302"/>
            <a:ext cx="1916349" cy="52529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678775"/>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Limitations of Radiation Therapy</a:t>
            </a:r>
            <a:endParaRPr lang="en-US" sz="4450" dirty="0"/>
          </a:p>
        </p:txBody>
      </p:sp>
      <p:sp>
        <p:nvSpPr>
          <p:cNvPr id="4" name="Shape 1"/>
          <p:cNvSpPr/>
          <p:nvPr/>
        </p:nvSpPr>
        <p:spPr>
          <a:xfrm>
            <a:off x="793790" y="2691646"/>
            <a:ext cx="510302" cy="510302"/>
          </a:xfrm>
          <a:prstGeom prst="roundRect">
            <a:avLst>
              <a:gd name="adj" fmla="val 6667"/>
            </a:avLst>
          </a:prstGeom>
          <a:solidFill>
            <a:srgbClr val="E5DFD2"/>
          </a:solidFill>
          <a:ln/>
        </p:spPr>
        <p:txBody>
          <a:bodyPr/>
          <a:lstStyle/>
          <a:p>
            <a:endParaRPr lang="en-US"/>
          </a:p>
        </p:txBody>
      </p:sp>
      <p:sp>
        <p:nvSpPr>
          <p:cNvPr id="5" name="Text 2"/>
          <p:cNvSpPr/>
          <p:nvPr/>
        </p:nvSpPr>
        <p:spPr>
          <a:xfrm>
            <a:off x="1530906" y="269164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Lack of Precision</a:t>
            </a:r>
            <a:endParaRPr lang="en-US" sz="2200" dirty="0"/>
          </a:p>
        </p:txBody>
      </p:sp>
      <p:sp>
        <p:nvSpPr>
          <p:cNvPr id="6" name="Text 3"/>
          <p:cNvSpPr/>
          <p:nvPr/>
        </p:nvSpPr>
        <p:spPr>
          <a:xfrm>
            <a:off x="1530906" y="3201948"/>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Affects surrounding healthy tissue, causing side effects.</a:t>
            </a:r>
            <a:endParaRPr lang="en-US" sz="1750" dirty="0"/>
          </a:p>
        </p:txBody>
      </p:sp>
      <p:sp>
        <p:nvSpPr>
          <p:cNvPr id="7" name="Shape 4"/>
          <p:cNvSpPr/>
          <p:nvPr/>
        </p:nvSpPr>
        <p:spPr>
          <a:xfrm>
            <a:off x="793790" y="4026932"/>
            <a:ext cx="510302" cy="510302"/>
          </a:xfrm>
          <a:prstGeom prst="roundRect">
            <a:avLst>
              <a:gd name="adj" fmla="val 6667"/>
            </a:avLst>
          </a:prstGeom>
          <a:solidFill>
            <a:srgbClr val="E5DFD2"/>
          </a:solidFill>
          <a:ln/>
        </p:spPr>
        <p:txBody>
          <a:bodyPr/>
          <a:lstStyle/>
          <a:p>
            <a:endParaRPr lang="en-US"/>
          </a:p>
        </p:txBody>
      </p:sp>
      <p:sp>
        <p:nvSpPr>
          <p:cNvPr id="8" name="Text 5"/>
          <p:cNvSpPr/>
          <p:nvPr/>
        </p:nvSpPr>
        <p:spPr>
          <a:xfrm>
            <a:off x="1530906" y="4026932"/>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Variable Response</a:t>
            </a:r>
            <a:endParaRPr lang="en-US" sz="2200" dirty="0"/>
          </a:p>
        </p:txBody>
      </p:sp>
      <p:sp>
        <p:nvSpPr>
          <p:cNvPr id="9" name="Text 6"/>
          <p:cNvSpPr/>
          <p:nvPr/>
        </p:nvSpPr>
        <p:spPr>
          <a:xfrm>
            <a:off x="1530906" y="4517350"/>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Not all tumors respond equally to radiation.</a:t>
            </a:r>
            <a:endParaRPr lang="en-US" sz="1750" dirty="0"/>
          </a:p>
        </p:txBody>
      </p:sp>
      <p:sp>
        <p:nvSpPr>
          <p:cNvPr id="10" name="Shape 7"/>
          <p:cNvSpPr/>
          <p:nvPr/>
        </p:nvSpPr>
        <p:spPr>
          <a:xfrm>
            <a:off x="793790" y="5362218"/>
            <a:ext cx="510302" cy="510302"/>
          </a:xfrm>
          <a:prstGeom prst="roundRect">
            <a:avLst>
              <a:gd name="adj" fmla="val 6667"/>
            </a:avLst>
          </a:prstGeom>
          <a:solidFill>
            <a:srgbClr val="E5DFD2"/>
          </a:solidFill>
          <a:ln/>
        </p:spPr>
        <p:txBody>
          <a:bodyPr/>
          <a:lstStyle/>
          <a:p>
            <a:endParaRPr lang="en-US"/>
          </a:p>
        </p:txBody>
      </p:sp>
      <p:sp>
        <p:nvSpPr>
          <p:cNvPr id="11" name="Text 8"/>
          <p:cNvSpPr/>
          <p:nvPr/>
        </p:nvSpPr>
        <p:spPr>
          <a:xfrm>
            <a:off x="1530906" y="5362218"/>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Imaging Challenges</a:t>
            </a:r>
            <a:endParaRPr lang="en-US" sz="2200" dirty="0"/>
          </a:p>
        </p:txBody>
      </p:sp>
      <p:sp>
        <p:nvSpPr>
          <p:cNvPr id="12" name="Text 9"/>
          <p:cNvSpPr/>
          <p:nvPr/>
        </p:nvSpPr>
        <p:spPr>
          <a:xfrm>
            <a:off x="1530906" y="5852636"/>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Difficult to assess tumor response in real-time.</a:t>
            </a:r>
            <a:endParaRPr lang="en-US" sz="1750" dirty="0"/>
          </a:p>
        </p:txBody>
      </p:sp>
      <p:sp>
        <p:nvSpPr>
          <p:cNvPr id="13" name="Shape 10"/>
          <p:cNvSpPr/>
          <p:nvPr/>
        </p:nvSpPr>
        <p:spPr>
          <a:xfrm>
            <a:off x="793790" y="6697504"/>
            <a:ext cx="510302" cy="510302"/>
          </a:xfrm>
          <a:prstGeom prst="roundRect">
            <a:avLst>
              <a:gd name="adj" fmla="val 6667"/>
            </a:avLst>
          </a:prstGeom>
          <a:solidFill>
            <a:srgbClr val="E5DFD2"/>
          </a:solidFill>
          <a:ln/>
        </p:spPr>
        <p:txBody>
          <a:bodyPr/>
          <a:lstStyle/>
          <a:p>
            <a:endParaRPr lang="en-US"/>
          </a:p>
        </p:txBody>
      </p:sp>
      <p:sp>
        <p:nvSpPr>
          <p:cNvPr id="14" name="Text 11"/>
          <p:cNvSpPr/>
          <p:nvPr/>
        </p:nvSpPr>
        <p:spPr>
          <a:xfrm>
            <a:off x="1530906" y="6697504"/>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Individual Variability</a:t>
            </a:r>
            <a:endParaRPr lang="en-US" sz="2200" dirty="0"/>
          </a:p>
        </p:txBody>
      </p:sp>
      <p:sp>
        <p:nvSpPr>
          <p:cNvPr id="15" name="Text 12"/>
          <p:cNvSpPr/>
          <p:nvPr/>
        </p:nvSpPr>
        <p:spPr>
          <a:xfrm>
            <a:off x="1530906" y="7187922"/>
            <a:ext cx="681930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Genetic factors influence sensitivity to radiation.</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162050"/>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Precision Medicine: Tailoring Treatment for Best Results</a:t>
            </a:r>
            <a:endParaRPr lang="en-US" sz="4450" dirty="0"/>
          </a:p>
        </p:txBody>
      </p:sp>
      <p:pic>
        <p:nvPicPr>
          <p:cNvPr id="3" name="Image 0" descr="preencoded.png"/>
          <p:cNvPicPr>
            <a:picLocks noChangeAspect="1"/>
          </p:cNvPicPr>
          <p:nvPr/>
        </p:nvPicPr>
        <p:blipFill>
          <a:blip r:embed="rId3"/>
          <a:stretch>
            <a:fillRect/>
          </a:stretch>
        </p:blipFill>
        <p:spPr>
          <a:xfrm>
            <a:off x="2978348" y="3033236"/>
            <a:ext cx="2152055" cy="1306949"/>
          </a:xfrm>
          <a:prstGeom prst="rect">
            <a:avLst/>
          </a:prstGeom>
        </p:spPr>
      </p:pic>
      <p:sp>
        <p:nvSpPr>
          <p:cNvPr id="4" name="Text 1"/>
          <p:cNvSpPr/>
          <p:nvPr/>
        </p:nvSpPr>
        <p:spPr>
          <a:xfrm>
            <a:off x="3894892" y="3649266"/>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A4A45"/>
                </a:solidFill>
                <a:ea typeface="Lato Bold" pitchFamily="34" charset="-122"/>
                <a:cs typeface="Lato Bold" pitchFamily="34" charset="-120"/>
              </a:rPr>
              <a:t>1</a:t>
            </a:r>
            <a:endParaRPr lang="en-US" sz="2500" dirty="0"/>
          </a:p>
        </p:txBody>
      </p:sp>
      <p:sp>
        <p:nvSpPr>
          <p:cNvPr id="5" name="Text 2"/>
          <p:cNvSpPr/>
          <p:nvPr/>
        </p:nvSpPr>
        <p:spPr>
          <a:xfrm>
            <a:off x="5357217" y="3260050"/>
            <a:ext cx="3236476"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Individual Characteristics</a:t>
            </a:r>
            <a:endParaRPr lang="en-US" sz="2200" dirty="0"/>
          </a:p>
        </p:txBody>
      </p:sp>
      <p:sp>
        <p:nvSpPr>
          <p:cNvPr id="6" name="Text 3"/>
          <p:cNvSpPr/>
          <p:nvPr/>
        </p:nvSpPr>
        <p:spPr>
          <a:xfrm>
            <a:off x="5357217" y="3750469"/>
            <a:ext cx="5149453"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Treatment strategies based on genetics and lifestyle.</a:t>
            </a:r>
            <a:endParaRPr lang="en-US" sz="1750" dirty="0"/>
          </a:p>
        </p:txBody>
      </p:sp>
      <p:sp>
        <p:nvSpPr>
          <p:cNvPr id="7" name="Shape 4"/>
          <p:cNvSpPr/>
          <p:nvPr/>
        </p:nvSpPr>
        <p:spPr>
          <a:xfrm>
            <a:off x="5187077" y="4353282"/>
            <a:ext cx="8592860" cy="15240"/>
          </a:xfrm>
          <a:prstGeom prst="roundRect">
            <a:avLst>
              <a:gd name="adj" fmla="val 223256"/>
            </a:avLst>
          </a:prstGeom>
          <a:solidFill>
            <a:srgbClr val="CBC5B8"/>
          </a:solidFill>
          <a:ln/>
        </p:spPr>
        <p:txBody>
          <a:bodyPr/>
          <a:lstStyle/>
          <a:p>
            <a:endParaRPr lang="en-US"/>
          </a:p>
        </p:txBody>
      </p:sp>
      <p:pic>
        <p:nvPicPr>
          <p:cNvPr id="8" name="Image 1" descr="preencoded.png"/>
          <p:cNvPicPr>
            <a:picLocks noChangeAspect="1"/>
          </p:cNvPicPr>
          <p:nvPr/>
        </p:nvPicPr>
        <p:blipFill>
          <a:blip r:embed="rId4"/>
          <a:stretch>
            <a:fillRect/>
          </a:stretch>
        </p:blipFill>
        <p:spPr>
          <a:xfrm>
            <a:off x="1902381" y="4396859"/>
            <a:ext cx="4304109" cy="1306949"/>
          </a:xfrm>
          <a:prstGeom prst="rect">
            <a:avLst/>
          </a:prstGeom>
        </p:spPr>
      </p:pic>
      <p:sp>
        <p:nvSpPr>
          <p:cNvPr id="9" name="Text 5"/>
          <p:cNvSpPr/>
          <p:nvPr/>
        </p:nvSpPr>
        <p:spPr>
          <a:xfrm>
            <a:off x="3894892" y="4850963"/>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A4A45"/>
                </a:solidFill>
                <a:ea typeface="Lato Bold" pitchFamily="34" charset="-122"/>
                <a:cs typeface="Lato Bold" pitchFamily="34" charset="-120"/>
              </a:rPr>
              <a:t>2</a:t>
            </a:r>
            <a:endParaRPr lang="en-US" sz="2500" dirty="0"/>
          </a:p>
        </p:txBody>
      </p:sp>
      <p:sp>
        <p:nvSpPr>
          <p:cNvPr id="10" name="Text 6"/>
          <p:cNvSpPr/>
          <p:nvPr/>
        </p:nvSpPr>
        <p:spPr>
          <a:xfrm>
            <a:off x="6433304" y="4623673"/>
            <a:ext cx="2973467"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Chemotherapy Context</a:t>
            </a:r>
            <a:endParaRPr lang="en-US" sz="2200" dirty="0"/>
          </a:p>
        </p:txBody>
      </p:sp>
      <p:sp>
        <p:nvSpPr>
          <p:cNvPr id="11" name="Text 7"/>
          <p:cNvSpPr/>
          <p:nvPr/>
        </p:nvSpPr>
        <p:spPr>
          <a:xfrm>
            <a:off x="6433304" y="5114092"/>
            <a:ext cx="471737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Selecting drugs based on tumor genomic profile.</a:t>
            </a:r>
            <a:endParaRPr lang="en-US" sz="1750" dirty="0"/>
          </a:p>
        </p:txBody>
      </p:sp>
      <p:sp>
        <p:nvSpPr>
          <p:cNvPr id="12" name="Shape 8"/>
          <p:cNvSpPr/>
          <p:nvPr/>
        </p:nvSpPr>
        <p:spPr>
          <a:xfrm>
            <a:off x="6263164" y="5716905"/>
            <a:ext cx="7516773" cy="15240"/>
          </a:xfrm>
          <a:prstGeom prst="roundRect">
            <a:avLst>
              <a:gd name="adj" fmla="val 223256"/>
            </a:avLst>
          </a:prstGeom>
          <a:solidFill>
            <a:srgbClr val="CBC5B8"/>
          </a:solidFill>
          <a:ln/>
        </p:spPr>
        <p:txBody>
          <a:bodyPr/>
          <a:lstStyle/>
          <a:p>
            <a:endParaRPr lang="en-US"/>
          </a:p>
        </p:txBody>
      </p:sp>
      <p:pic>
        <p:nvPicPr>
          <p:cNvPr id="13" name="Image 2" descr="preencoded.png"/>
          <p:cNvPicPr>
            <a:picLocks noChangeAspect="1"/>
          </p:cNvPicPr>
          <p:nvPr/>
        </p:nvPicPr>
        <p:blipFill>
          <a:blip r:embed="rId5"/>
          <a:stretch>
            <a:fillRect/>
          </a:stretch>
        </p:blipFill>
        <p:spPr>
          <a:xfrm>
            <a:off x="826294" y="5760482"/>
            <a:ext cx="6456164" cy="1306949"/>
          </a:xfrm>
          <a:prstGeom prst="rect">
            <a:avLst/>
          </a:prstGeom>
        </p:spPr>
      </p:pic>
      <p:sp>
        <p:nvSpPr>
          <p:cNvPr id="14" name="Text 9"/>
          <p:cNvSpPr/>
          <p:nvPr/>
        </p:nvSpPr>
        <p:spPr>
          <a:xfrm>
            <a:off x="3894773" y="6214586"/>
            <a:ext cx="318968" cy="398621"/>
          </a:xfrm>
          <a:prstGeom prst="rect">
            <a:avLst/>
          </a:prstGeom>
          <a:noFill/>
          <a:ln/>
        </p:spPr>
        <p:txBody>
          <a:bodyPr wrap="none" lIns="0" tIns="0" rIns="0" bIns="0" rtlCol="0" anchor="t"/>
          <a:lstStyle/>
          <a:p>
            <a:pPr marL="0" indent="0" algn="ctr">
              <a:lnSpc>
                <a:spcPts val="4000"/>
              </a:lnSpc>
              <a:buNone/>
            </a:pPr>
            <a:r>
              <a:rPr lang="en-US" sz="2500" b="1" dirty="0">
                <a:solidFill>
                  <a:srgbClr val="4A4A45"/>
                </a:solidFill>
                <a:ea typeface="Lato Bold" pitchFamily="34" charset="-122"/>
                <a:cs typeface="Lato Bold" pitchFamily="34" charset="-120"/>
              </a:rPr>
              <a:t>3</a:t>
            </a:r>
            <a:endParaRPr lang="en-US" sz="2500" dirty="0"/>
          </a:p>
        </p:txBody>
      </p:sp>
      <p:sp>
        <p:nvSpPr>
          <p:cNvPr id="15" name="Text 10"/>
          <p:cNvSpPr/>
          <p:nvPr/>
        </p:nvSpPr>
        <p:spPr>
          <a:xfrm>
            <a:off x="7509272" y="5987296"/>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Biomarkers</a:t>
            </a:r>
            <a:endParaRPr lang="en-US" sz="2200" dirty="0"/>
          </a:p>
        </p:txBody>
      </p:sp>
      <p:sp>
        <p:nvSpPr>
          <p:cNvPr id="16" name="Text 11"/>
          <p:cNvSpPr/>
          <p:nvPr/>
        </p:nvSpPr>
        <p:spPr>
          <a:xfrm>
            <a:off x="7509272" y="6477714"/>
            <a:ext cx="3952875" cy="362903"/>
          </a:xfrm>
          <a:prstGeom prst="rect">
            <a:avLst/>
          </a:prstGeom>
          <a:noFill/>
          <a:ln/>
        </p:spPr>
        <p:txBody>
          <a:bodyPr wrap="non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Predict treatment response and toxicity.</a:t>
            </a:r>
            <a:endParaRPr lang="en-US" sz="1750" dirty="0"/>
          </a:p>
        </p:txBody>
      </p:sp>
      <p:sp>
        <p:nvSpPr>
          <p:cNvPr id="17" name="Rectangle 16">
            <a:extLst>
              <a:ext uri="{FF2B5EF4-FFF2-40B4-BE49-F238E27FC236}">
                <a16:creationId xmlns:a16="http://schemas.microsoft.com/office/drawing/2014/main" id="{10D14F09-1B4D-9BA9-3E6C-1771C1E78AB0}"/>
              </a:ext>
            </a:extLst>
          </p:cNvPr>
          <p:cNvSpPr/>
          <p:nvPr/>
        </p:nvSpPr>
        <p:spPr>
          <a:xfrm>
            <a:off x="12714051" y="7597302"/>
            <a:ext cx="1916349" cy="52529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9728"/>
            <a:ext cx="14630400" cy="2835235"/>
          </a:xfrm>
          <a:prstGeom prst="rect">
            <a:avLst/>
          </a:prstGeom>
        </p:spPr>
      </p:pic>
      <p:sp>
        <p:nvSpPr>
          <p:cNvPr id="3" name="Text 0"/>
          <p:cNvSpPr/>
          <p:nvPr/>
        </p:nvSpPr>
        <p:spPr>
          <a:xfrm>
            <a:off x="793790" y="3873663"/>
            <a:ext cx="13042821" cy="1417558"/>
          </a:xfrm>
          <a:prstGeom prst="rect">
            <a:avLst/>
          </a:prstGeom>
          <a:noFill/>
          <a:ln/>
        </p:spPr>
        <p:txBody>
          <a:bodyPr wrap="squar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Chemotherapy: Systemic Cancer Treatment Explained</a:t>
            </a:r>
            <a:endParaRPr lang="en-US" sz="4450" dirty="0"/>
          </a:p>
        </p:txBody>
      </p:sp>
      <p:pic>
        <p:nvPicPr>
          <p:cNvPr id="4" name="Image 1" descr="preencoded.png"/>
          <p:cNvPicPr>
            <a:picLocks noChangeAspect="1"/>
          </p:cNvPicPr>
          <p:nvPr/>
        </p:nvPicPr>
        <p:blipFill>
          <a:blip r:embed="rId4"/>
          <a:stretch>
            <a:fillRect/>
          </a:stretch>
        </p:blipFill>
        <p:spPr>
          <a:xfrm>
            <a:off x="793790" y="5671031"/>
            <a:ext cx="566976" cy="566976"/>
          </a:xfrm>
          <a:prstGeom prst="rect">
            <a:avLst/>
          </a:prstGeom>
        </p:spPr>
      </p:pic>
      <p:sp>
        <p:nvSpPr>
          <p:cNvPr id="5" name="Text 1"/>
          <p:cNvSpPr/>
          <p:nvPr/>
        </p:nvSpPr>
        <p:spPr>
          <a:xfrm>
            <a:off x="1587579" y="5631383"/>
            <a:ext cx="2211705"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Mechanism</a:t>
            </a:r>
            <a:endParaRPr lang="en-US" sz="2200" dirty="0"/>
          </a:p>
        </p:txBody>
      </p:sp>
      <p:sp>
        <p:nvSpPr>
          <p:cNvPr id="6" name="Text 2"/>
          <p:cNvSpPr/>
          <p:nvPr/>
        </p:nvSpPr>
        <p:spPr>
          <a:xfrm>
            <a:off x="1587579" y="6121801"/>
            <a:ext cx="2211705"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Drugs kill rapidly dividing cells (cancer cells).</a:t>
            </a:r>
            <a:endParaRPr lang="en-US" sz="1750" dirty="0"/>
          </a:p>
        </p:txBody>
      </p:sp>
      <p:pic>
        <p:nvPicPr>
          <p:cNvPr id="7" name="Image 2" descr="preencoded.png"/>
          <p:cNvPicPr>
            <a:picLocks noChangeAspect="1"/>
          </p:cNvPicPr>
          <p:nvPr/>
        </p:nvPicPr>
        <p:blipFill>
          <a:blip r:embed="rId5"/>
          <a:stretch>
            <a:fillRect/>
          </a:stretch>
        </p:blipFill>
        <p:spPr>
          <a:xfrm>
            <a:off x="4139446" y="5671031"/>
            <a:ext cx="566976" cy="566976"/>
          </a:xfrm>
          <a:prstGeom prst="rect">
            <a:avLst/>
          </a:prstGeom>
        </p:spPr>
      </p:pic>
      <p:sp>
        <p:nvSpPr>
          <p:cNvPr id="8" name="Text 3"/>
          <p:cNvSpPr/>
          <p:nvPr/>
        </p:nvSpPr>
        <p:spPr>
          <a:xfrm>
            <a:off x="4933236" y="5631383"/>
            <a:ext cx="2211824"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Administration</a:t>
            </a:r>
            <a:endParaRPr lang="en-US" sz="2200" dirty="0"/>
          </a:p>
        </p:txBody>
      </p:sp>
      <p:sp>
        <p:nvSpPr>
          <p:cNvPr id="9" name="Text 4"/>
          <p:cNvSpPr/>
          <p:nvPr/>
        </p:nvSpPr>
        <p:spPr>
          <a:xfrm>
            <a:off x="4933236" y="6121801"/>
            <a:ext cx="2211824" cy="725805"/>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Intravenously or orally.</a:t>
            </a:r>
            <a:endParaRPr lang="en-US" sz="1750" dirty="0"/>
          </a:p>
        </p:txBody>
      </p:sp>
      <p:pic>
        <p:nvPicPr>
          <p:cNvPr id="10" name="Image 3" descr="preencoded.png"/>
          <p:cNvPicPr>
            <a:picLocks noChangeAspect="1"/>
          </p:cNvPicPr>
          <p:nvPr/>
        </p:nvPicPr>
        <p:blipFill>
          <a:blip r:embed="rId6"/>
          <a:stretch>
            <a:fillRect/>
          </a:stretch>
        </p:blipFill>
        <p:spPr>
          <a:xfrm>
            <a:off x="7485221" y="5671031"/>
            <a:ext cx="566976" cy="566976"/>
          </a:xfrm>
          <a:prstGeom prst="rect">
            <a:avLst/>
          </a:prstGeom>
        </p:spPr>
      </p:pic>
      <p:sp>
        <p:nvSpPr>
          <p:cNvPr id="11" name="Text 5"/>
          <p:cNvSpPr/>
          <p:nvPr/>
        </p:nvSpPr>
        <p:spPr>
          <a:xfrm>
            <a:off x="8279011" y="5631383"/>
            <a:ext cx="2211824"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Combination</a:t>
            </a:r>
            <a:endParaRPr lang="en-US" sz="2200" dirty="0"/>
          </a:p>
        </p:txBody>
      </p:sp>
      <p:sp>
        <p:nvSpPr>
          <p:cNvPr id="12" name="Text 6"/>
          <p:cNvSpPr/>
          <p:nvPr/>
        </p:nvSpPr>
        <p:spPr>
          <a:xfrm>
            <a:off x="8279011" y="6121801"/>
            <a:ext cx="2211824"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Multiple drugs target different cancer growth aspects.</a:t>
            </a:r>
            <a:endParaRPr lang="en-US" sz="1750" dirty="0"/>
          </a:p>
        </p:txBody>
      </p:sp>
      <p:pic>
        <p:nvPicPr>
          <p:cNvPr id="13" name="Image 4" descr="preencoded.png"/>
          <p:cNvPicPr>
            <a:picLocks noChangeAspect="1"/>
          </p:cNvPicPr>
          <p:nvPr/>
        </p:nvPicPr>
        <p:blipFill>
          <a:blip r:embed="rId7"/>
          <a:stretch>
            <a:fillRect/>
          </a:stretch>
        </p:blipFill>
        <p:spPr>
          <a:xfrm>
            <a:off x="10830997" y="5671031"/>
            <a:ext cx="566976" cy="566976"/>
          </a:xfrm>
          <a:prstGeom prst="rect">
            <a:avLst/>
          </a:prstGeom>
        </p:spPr>
      </p:pic>
      <p:sp>
        <p:nvSpPr>
          <p:cNvPr id="14" name="Text 7"/>
          <p:cNvSpPr/>
          <p:nvPr/>
        </p:nvSpPr>
        <p:spPr>
          <a:xfrm>
            <a:off x="11624786" y="5631383"/>
            <a:ext cx="2211824" cy="354330"/>
          </a:xfrm>
          <a:prstGeom prst="rect">
            <a:avLst/>
          </a:prstGeom>
          <a:noFill/>
          <a:ln/>
        </p:spPr>
        <p:txBody>
          <a:bodyPr wrap="none" lIns="0" tIns="0" rIns="0" bIns="0" rtlCol="0" anchor="t"/>
          <a:lstStyle/>
          <a:p>
            <a:pPr marL="0" indent="0" algn="l">
              <a:lnSpc>
                <a:spcPts val="2750"/>
              </a:lnSpc>
              <a:buNone/>
            </a:pPr>
            <a:r>
              <a:rPr lang="en-US" sz="2200" b="1" dirty="0">
                <a:solidFill>
                  <a:srgbClr val="4A4A45"/>
                </a:solidFill>
                <a:ea typeface="Lato Bold" pitchFamily="34" charset="-122"/>
                <a:cs typeface="Lato Bold" pitchFamily="34" charset="-120"/>
              </a:rPr>
              <a:t>Side Effects</a:t>
            </a:r>
            <a:endParaRPr lang="en-US" sz="2200" dirty="0"/>
          </a:p>
        </p:txBody>
      </p:sp>
      <p:sp>
        <p:nvSpPr>
          <p:cNvPr id="15" name="Text 8"/>
          <p:cNvSpPr/>
          <p:nvPr/>
        </p:nvSpPr>
        <p:spPr>
          <a:xfrm>
            <a:off x="11624786" y="6121801"/>
            <a:ext cx="2211824" cy="1088708"/>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Nausea, hair loss, fatigue, infection risk, organ damage.</a:t>
            </a:r>
            <a:endParaRPr lang="en-US" sz="1750" dirty="0"/>
          </a:p>
        </p:txBody>
      </p:sp>
      <p:sp>
        <p:nvSpPr>
          <p:cNvPr id="16" name="Rectangle 15">
            <a:extLst>
              <a:ext uri="{FF2B5EF4-FFF2-40B4-BE49-F238E27FC236}">
                <a16:creationId xmlns:a16="http://schemas.microsoft.com/office/drawing/2014/main" id="{51090AD8-174A-CA28-5C12-CDD61408A31E}"/>
              </a:ext>
            </a:extLst>
          </p:cNvPr>
          <p:cNvSpPr/>
          <p:nvPr/>
        </p:nvSpPr>
        <p:spPr>
          <a:xfrm>
            <a:off x="12714051" y="7607030"/>
            <a:ext cx="1916349" cy="525294"/>
          </a:xfrm>
          <a:prstGeom prst="rect">
            <a:avLst/>
          </a:prstGeom>
          <a:solidFill>
            <a:srgbClr val="EFECE6"/>
          </a:solidFill>
          <a:ln>
            <a:solidFill>
              <a:srgbClr val="EFEC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68307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282824"/>
                </a:solidFill>
                <a:ea typeface="Lato Bold" pitchFamily="34" charset="-122"/>
                <a:cs typeface="Lato Bold" pitchFamily="34" charset="-120"/>
              </a:rPr>
              <a:t>Conclusion</a:t>
            </a:r>
            <a:endParaRPr lang="en-US" sz="4450" dirty="0"/>
          </a:p>
        </p:txBody>
      </p:sp>
      <p:sp>
        <p:nvSpPr>
          <p:cNvPr id="4" name="Text 1"/>
          <p:cNvSpPr/>
          <p:nvPr/>
        </p:nvSpPr>
        <p:spPr>
          <a:xfrm>
            <a:off x="793790" y="3732014"/>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4A4A45"/>
                </a:solidFill>
                <a:ea typeface="Lato" pitchFamily="34" charset="-122"/>
                <a:cs typeface="Lato" pitchFamily="34" charset="-120"/>
              </a:rPr>
              <a:t>AI-driven precision oncology holds immense promise for cancer care. It optimizes chemotherapy and radiation therapy. This leads to improved treatment efficacy, reduced toxicity, and enhanced patient outcomes. Further research and validation are essential. This technology will translate into widespread clinical practice, offering new hope to patients.</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TotalTime>
  <Words>434</Words>
  <Application>Microsoft Office PowerPoint</Application>
  <PresentationFormat>Custom</PresentationFormat>
  <Paragraphs>68</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Lato Bold</vt:lpstr>
      <vt:lpstr>Lato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Aditya Shukla</cp:lastModifiedBy>
  <cp:revision>3</cp:revision>
  <dcterms:created xsi:type="dcterms:W3CDTF">2025-03-25T15:02:14Z</dcterms:created>
  <dcterms:modified xsi:type="dcterms:W3CDTF">2025-03-25T15:18:27Z</dcterms:modified>
</cp:coreProperties>
</file>