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8"/>
  </p:notesMasterIdLst>
  <p:sldIdLst>
    <p:sldId id="256" r:id="rId5"/>
    <p:sldId id="2146847054" r:id="rId6"/>
    <p:sldId id="262" r:id="rId7"/>
    <p:sldId id="263" r:id="rId8"/>
    <p:sldId id="2146847062" r:id="rId9"/>
    <p:sldId id="265" r:id="rId10"/>
    <p:sldId id="266" r:id="rId11"/>
    <p:sldId id="267" r:id="rId12"/>
    <p:sldId id="2146847070" r:id="rId13"/>
    <p:sldId id="2146847069" r:id="rId14"/>
    <p:sldId id="2146847067" r:id="rId15"/>
    <p:sldId id="2146847063" r:id="rId16"/>
    <p:sldId id="2146847065" r:id="rId17"/>
    <p:sldId id="2146847064" r:id="rId18"/>
    <p:sldId id="2146847071" r:id="rId19"/>
    <p:sldId id="2146847066" r:id="rId20"/>
    <p:sldId id="268" r:id="rId21"/>
    <p:sldId id="2146847055" r:id="rId22"/>
    <p:sldId id="269" r:id="rId23"/>
    <p:sldId id="2146847059" r:id="rId24"/>
    <p:sldId id="2146847060" r:id="rId25"/>
    <p:sldId id="2146847061" r:id="rId26"/>
    <p:sldId id="25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8" autoAdjust="0"/>
    <p:restoredTop sz="94203" autoAdjust="0"/>
  </p:normalViewPr>
  <p:slideViewPr>
    <p:cSldViewPr snapToGrid="0">
      <p:cViewPr>
        <p:scale>
          <a:sx n="79" d="100"/>
          <a:sy n="79" d="100"/>
        </p:scale>
        <p:origin x="-782" y="-16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ibm.com/cloud/watson-studio" TargetMode="External"/><Relationship Id="rId2" Type="http://schemas.openxmlformats.org/officeDocument/2006/relationships/hyperlink" Target="https://www.kaggle.com/datasets/shivamb/machine-predictive-maintenance-classification" TargetMode="External"/><Relationship Id="rId1" Type="http://schemas.openxmlformats.org/officeDocument/2006/relationships/slideLayout" Target="../slideLayouts/slideLayout2.xml"/><Relationship Id="rId4" Type="http://schemas.openxmlformats.org/officeDocument/2006/relationships/hyperlink" Target="https://scikit-learn.org/stab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accent1"/>
                </a:solidFill>
                <a:latin typeface="Arial" pitchFamily="34" charset="0"/>
                <a:cs typeface="Arial" pitchFamily="34" charset="0"/>
              </a:rPr>
              <a:t>Predictive Maintenance of Industrial Machinery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777964"/>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61184" y="4703811"/>
            <a:ext cx="8903895" cy="40011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 </a:t>
            </a:r>
            <a:r>
              <a:rPr lang="en-US" sz="2000" b="1" dirty="0" err="1" smtClean="0">
                <a:solidFill>
                  <a:schemeClr val="accent1">
                    <a:lumMod val="75000"/>
                  </a:schemeClr>
                </a:solidFill>
                <a:latin typeface="Arial"/>
                <a:cs typeface="Arial"/>
              </a:rPr>
              <a:t>Aditya</a:t>
            </a:r>
            <a:r>
              <a:rPr lang="en-US" sz="2000" b="1" dirty="0" smtClean="0">
                <a:solidFill>
                  <a:schemeClr val="accent1">
                    <a:lumMod val="75000"/>
                  </a:schemeClr>
                </a:solidFill>
                <a:latin typeface="Arial"/>
                <a:cs typeface="Arial"/>
              </a:rPr>
              <a:t> Singh </a:t>
            </a:r>
            <a:r>
              <a:rPr lang="en-US" sz="2000" b="1" dirty="0" err="1" smtClean="0">
                <a:solidFill>
                  <a:schemeClr val="accent1">
                    <a:lumMod val="75000"/>
                  </a:schemeClr>
                </a:solidFill>
                <a:latin typeface="Arial"/>
                <a:cs typeface="Arial"/>
              </a:rPr>
              <a:t>Mandrawal</a:t>
            </a:r>
            <a:r>
              <a:rPr lang="en-US" sz="2000" b="1" dirty="0" smtClean="0">
                <a:solidFill>
                  <a:schemeClr val="accent1">
                    <a:lumMod val="75000"/>
                  </a:schemeClr>
                </a:solidFill>
                <a:latin typeface="Arial"/>
                <a:cs typeface="Arial"/>
              </a:rPr>
              <a:t> - Graphic Era Hill University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Result: </a:t>
            </a:r>
            <a:r>
              <a:rPr lang="en-US" sz="3100" b="1" cap="none" dirty="0" smtClean="0">
                <a:solidFill>
                  <a:schemeClr val="tx1"/>
                </a:solidFill>
                <a:latin typeface="Arial"/>
                <a:ea typeface="+mj-lt"/>
                <a:cs typeface="Arial"/>
              </a:rPr>
              <a:t>ML Model selection</a:t>
            </a:r>
            <a:endParaRPr lang="en-US" sz="3100" dirty="0">
              <a:solidFill>
                <a:schemeClr val="tx1"/>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4922" b="14567"/>
          <a:stretch/>
        </p:blipFill>
        <p:spPr>
          <a:xfrm>
            <a:off x="767126" y="1367405"/>
            <a:ext cx="11002628" cy="4982860"/>
          </a:xfrm>
          <a:prstGeom prst="rect">
            <a:avLst/>
          </a:prstGeom>
        </p:spPr>
      </p:pic>
    </p:spTree>
    <p:extLst>
      <p:ext uri="{BB962C8B-B14F-4D97-AF65-F5344CB8AC3E}">
        <p14:creationId xmlns:p14="http://schemas.microsoft.com/office/powerpoint/2010/main" val="1395066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Result: </a:t>
            </a:r>
            <a:r>
              <a:rPr lang="en-US" sz="3100" b="1" cap="none" dirty="0" smtClean="0">
                <a:solidFill>
                  <a:schemeClr val="tx1"/>
                </a:solidFill>
                <a:latin typeface="Arial"/>
                <a:ea typeface="+mj-lt"/>
                <a:cs typeface="Arial"/>
              </a:rPr>
              <a:t>ML Model selection</a:t>
            </a:r>
            <a:endParaRPr lang="en-US" sz="3100" dirty="0">
              <a:solidFill>
                <a:schemeClr val="tx1"/>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 t="5202" r="1023" b="11156"/>
          <a:stretch/>
        </p:blipFill>
        <p:spPr>
          <a:xfrm>
            <a:off x="587942" y="1222406"/>
            <a:ext cx="10885367" cy="5174311"/>
          </a:xfrm>
          <a:prstGeom prst="rect">
            <a:avLst/>
          </a:prstGeom>
        </p:spPr>
      </p:pic>
    </p:spTree>
    <p:extLst>
      <p:ext uri="{BB962C8B-B14F-4D97-AF65-F5344CB8AC3E}">
        <p14:creationId xmlns:p14="http://schemas.microsoft.com/office/powerpoint/2010/main" val="2585179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02156"/>
            <a:ext cx="11549289" cy="958864"/>
          </a:xfrm>
        </p:spPr>
        <p:txBody>
          <a:bodyPr>
            <a:normAutofit/>
          </a:bodyPr>
          <a:lstStyle/>
          <a:p>
            <a:r>
              <a:rPr lang="en-US" sz="4400" b="1" dirty="0" smtClean="0">
                <a:solidFill>
                  <a:schemeClr val="accent1"/>
                </a:solidFill>
                <a:latin typeface="Arial"/>
                <a:ea typeface="+mj-lt"/>
                <a:cs typeface="Arial"/>
              </a:rPr>
              <a:t>Result: </a:t>
            </a:r>
            <a:r>
              <a:rPr lang="en-US" sz="2700" b="1" cap="none" dirty="0" smtClean="0">
                <a:solidFill>
                  <a:schemeClr val="tx1"/>
                </a:solidFill>
                <a:latin typeface="Arial"/>
                <a:ea typeface="+mj-lt"/>
                <a:cs typeface="Arial"/>
              </a:rPr>
              <a:t>Snap random forest classifier with 99.5% accuracy</a:t>
            </a:r>
            <a:endParaRPr lang="en-US" sz="2700" cap="none" dirty="0">
              <a:solidFill>
                <a:schemeClr val="tx1"/>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 t="53874" r="4637" b="9928"/>
          <a:stretch/>
        </p:blipFill>
        <p:spPr>
          <a:xfrm>
            <a:off x="647994" y="1812022"/>
            <a:ext cx="11276617" cy="2407640"/>
          </a:xfrm>
          <a:prstGeom prst="rect">
            <a:avLst/>
          </a:prstGeom>
        </p:spPr>
      </p:pic>
    </p:spTree>
    <p:extLst>
      <p:ext uri="{BB962C8B-B14F-4D97-AF65-F5344CB8AC3E}">
        <p14:creationId xmlns:p14="http://schemas.microsoft.com/office/powerpoint/2010/main" val="2734279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Result: </a:t>
            </a:r>
            <a:r>
              <a:rPr lang="en-US" sz="3100" b="1" cap="none" dirty="0" smtClean="0">
                <a:solidFill>
                  <a:schemeClr val="tx1"/>
                </a:solidFill>
                <a:latin typeface="Arial"/>
                <a:ea typeface="+mj-lt"/>
                <a:cs typeface="Arial"/>
              </a:rPr>
              <a:t>Evaluation, Threshold</a:t>
            </a:r>
            <a:r>
              <a:rPr lang="en-US" sz="3100" b="1" cap="none" dirty="0">
                <a:solidFill>
                  <a:schemeClr val="tx1"/>
                </a:solidFill>
                <a:latin typeface="Arial"/>
                <a:ea typeface="+mj-lt"/>
                <a:cs typeface="Arial"/>
              </a:rPr>
              <a:t>, Recall graph</a:t>
            </a:r>
            <a:endParaRPr lang="en-US" sz="3100" dirty="0">
              <a:solidFill>
                <a:schemeClr val="tx1"/>
              </a:solidFill>
            </a:endParaRPr>
          </a:p>
        </p:txBody>
      </p:sp>
      <p:pic>
        <p:nvPicPr>
          <p:cNvPr id="1026" name="Picture 2" descr="C:\Users\Acer\Downloads\ROC curve.jpeg"/>
          <p:cNvPicPr>
            <a:picLocks noChangeAspect="1" noChangeArrowheads="1"/>
          </p:cNvPicPr>
          <p:nvPr/>
        </p:nvPicPr>
        <p:blipFill rotWithShape="1">
          <a:blip r:embed="rId2">
            <a:extLst>
              <a:ext uri="{28A0092B-C50C-407E-A947-70E740481C1C}">
                <a14:useLocalDpi xmlns:a14="http://schemas.microsoft.com/office/drawing/2010/main" val="0"/>
              </a:ext>
            </a:extLst>
          </a:blip>
          <a:srcRect l="5737" t="2421" b="12326"/>
          <a:stretch/>
        </p:blipFill>
        <p:spPr bwMode="auto">
          <a:xfrm>
            <a:off x="125129" y="1991007"/>
            <a:ext cx="4158288" cy="39670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sers\Acer\Downloads\Threshold chart.jpeg"/>
          <p:cNvPicPr>
            <a:picLocks noChangeAspect="1" noChangeArrowheads="1"/>
          </p:cNvPicPr>
          <p:nvPr/>
        </p:nvPicPr>
        <p:blipFill rotWithShape="1">
          <a:blip r:embed="rId3">
            <a:extLst>
              <a:ext uri="{28A0092B-C50C-407E-A947-70E740481C1C}">
                <a14:useLocalDpi xmlns:a14="http://schemas.microsoft.com/office/drawing/2010/main" val="0"/>
              </a:ext>
            </a:extLst>
          </a:blip>
          <a:srcRect l="6086" r="4539" b="14411"/>
          <a:stretch/>
        </p:blipFill>
        <p:spPr bwMode="auto">
          <a:xfrm>
            <a:off x="4032986" y="1828789"/>
            <a:ext cx="4030694" cy="407148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cer\Downloads\Precision recall curve.jpeg"/>
          <p:cNvPicPr>
            <a:picLocks noChangeAspect="1" noChangeArrowheads="1"/>
          </p:cNvPicPr>
          <p:nvPr/>
        </p:nvPicPr>
        <p:blipFill rotWithShape="1">
          <a:blip r:embed="rId4">
            <a:extLst>
              <a:ext uri="{28A0092B-C50C-407E-A947-70E740481C1C}">
                <a14:useLocalDpi xmlns:a14="http://schemas.microsoft.com/office/drawing/2010/main" val="0"/>
              </a:ext>
            </a:extLst>
          </a:blip>
          <a:srcRect l="5369" r="4539" b="13702"/>
          <a:stretch/>
        </p:blipFill>
        <p:spPr bwMode="auto">
          <a:xfrm>
            <a:off x="8075805" y="1867289"/>
            <a:ext cx="4029570" cy="4071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808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Result: </a:t>
            </a:r>
            <a:r>
              <a:rPr lang="en-US" sz="3100" b="1" cap="none" dirty="0" smtClean="0">
                <a:solidFill>
                  <a:schemeClr val="tx1"/>
                </a:solidFill>
                <a:latin typeface="Arial"/>
                <a:ea typeface="+mj-lt"/>
                <a:cs typeface="Arial"/>
              </a:rPr>
              <a:t>Model </a:t>
            </a:r>
            <a:r>
              <a:rPr lang="en-US" sz="3100" b="1" cap="none" dirty="0" err="1" smtClean="0">
                <a:solidFill>
                  <a:schemeClr val="tx1"/>
                </a:solidFill>
                <a:latin typeface="Arial"/>
                <a:ea typeface="+mj-lt"/>
                <a:cs typeface="Arial"/>
              </a:rPr>
              <a:t>Deployemnt</a:t>
            </a:r>
            <a:endParaRPr lang="en-US" sz="3100" dirty="0">
              <a:solidFill>
                <a:schemeClr val="tx1"/>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4587"/>
          <a:stretch/>
        </p:blipFill>
        <p:spPr>
          <a:xfrm>
            <a:off x="881002" y="1222407"/>
            <a:ext cx="9812661" cy="5266427"/>
          </a:xfrm>
          <a:prstGeom prst="rect">
            <a:avLst/>
          </a:prstGeom>
        </p:spPr>
      </p:pic>
    </p:spTree>
    <p:extLst>
      <p:ext uri="{BB962C8B-B14F-4D97-AF65-F5344CB8AC3E}">
        <p14:creationId xmlns:p14="http://schemas.microsoft.com/office/powerpoint/2010/main" val="850029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Result: </a:t>
            </a:r>
            <a:r>
              <a:rPr lang="en-US" sz="3100" b="1" cap="none" dirty="0" smtClean="0">
                <a:solidFill>
                  <a:schemeClr val="tx1"/>
                </a:solidFill>
                <a:latin typeface="Arial"/>
                <a:ea typeface="+mj-lt"/>
                <a:cs typeface="Arial"/>
              </a:rPr>
              <a:t>Input for testing</a:t>
            </a:r>
            <a:endParaRPr lang="en-US" sz="3100" dirty="0">
              <a:solidFill>
                <a:schemeClr val="tx1"/>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9753"/>
          <a:stretch/>
        </p:blipFill>
        <p:spPr>
          <a:xfrm>
            <a:off x="374856" y="1283515"/>
            <a:ext cx="11459361" cy="5172624"/>
          </a:xfrm>
          <a:prstGeom prst="rect">
            <a:avLst/>
          </a:prstGeom>
        </p:spPr>
      </p:pic>
    </p:spTree>
    <p:extLst>
      <p:ext uri="{BB962C8B-B14F-4D97-AF65-F5344CB8AC3E}">
        <p14:creationId xmlns:p14="http://schemas.microsoft.com/office/powerpoint/2010/main" val="468425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Result: </a:t>
            </a:r>
            <a:r>
              <a:rPr lang="en-US" sz="3100" b="1" cap="none" dirty="0" smtClean="0">
                <a:solidFill>
                  <a:schemeClr val="tx1"/>
                </a:solidFill>
                <a:latin typeface="Arial"/>
                <a:ea typeface="+mj-lt"/>
                <a:cs typeface="Arial"/>
              </a:rPr>
              <a:t>Predicted output</a:t>
            </a:r>
            <a:endParaRPr lang="en-US" sz="3100" dirty="0">
              <a:solidFill>
                <a:schemeClr val="tx1"/>
              </a:solidFill>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875" t="22045" r="4629" b="10888"/>
          <a:stretch/>
        </p:blipFill>
        <p:spPr>
          <a:xfrm>
            <a:off x="343947" y="1333849"/>
            <a:ext cx="11531019" cy="4806892"/>
          </a:xfrm>
          <a:prstGeom prst="rect">
            <a:avLst/>
          </a:prstGeom>
        </p:spPr>
      </p:pic>
    </p:spTree>
    <p:extLst>
      <p:ext uri="{BB962C8B-B14F-4D97-AF65-F5344CB8AC3E}">
        <p14:creationId xmlns:p14="http://schemas.microsoft.com/office/powerpoint/2010/main" val="4076669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r>
              <a:rPr lang="en-US" sz="1800" dirty="0">
                <a:latin typeface="Arial" pitchFamily="34" charset="0"/>
                <a:cs typeface="Arial" pitchFamily="34" charset="0"/>
              </a:rPr>
              <a:t>The predictive maintenance model successfully demonstrated its ability to identify potential machinery failures in advance, using real-time sensor data and machine learning techniques. With over </a:t>
            </a:r>
            <a:r>
              <a:rPr lang="en-US" sz="1800" dirty="0" smtClean="0">
                <a:latin typeface="Arial" pitchFamily="34" charset="0"/>
                <a:cs typeface="Arial" pitchFamily="34" charset="0"/>
              </a:rPr>
              <a:t>99.5% </a:t>
            </a:r>
            <a:r>
              <a:rPr lang="en-US" sz="1800" dirty="0">
                <a:latin typeface="Arial" pitchFamily="34" charset="0"/>
                <a:cs typeface="Arial" pitchFamily="34" charset="0"/>
              </a:rPr>
              <a:t>accuracy, the model effectively predicted different types of failures such as tool wear, heat dissipation issues, and power </a:t>
            </a:r>
            <a:r>
              <a:rPr lang="en-US" sz="1800" dirty="0" smtClean="0">
                <a:latin typeface="Arial" pitchFamily="34" charset="0"/>
                <a:cs typeface="Arial" pitchFamily="34" charset="0"/>
              </a:rPr>
              <a:t>failures enabling </a:t>
            </a:r>
            <a:r>
              <a:rPr lang="en-US" sz="1800" dirty="0">
                <a:latin typeface="Arial" pitchFamily="34" charset="0"/>
                <a:cs typeface="Arial" pitchFamily="34" charset="0"/>
              </a:rPr>
              <a:t>proactive actions that minimize downtime and optimize maintenance schedules.</a:t>
            </a:r>
          </a:p>
          <a:p>
            <a:r>
              <a:rPr lang="en-US" sz="1800" dirty="0">
                <a:latin typeface="Arial" pitchFamily="34" charset="0"/>
                <a:cs typeface="Arial" pitchFamily="34" charset="0"/>
              </a:rPr>
              <a:t>During implementation, one of the main challenges was handling imbalanced class data, as most machines operate normally. However, this was addressed through appropriate preprocessing and model tuning techniques.</a:t>
            </a:r>
          </a:p>
          <a:p>
            <a:r>
              <a:rPr lang="en-US" sz="1800" dirty="0">
                <a:latin typeface="Arial" pitchFamily="34" charset="0"/>
                <a:cs typeface="Arial" pitchFamily="34" charset="0"/>
              </a:rPr>
              <a:t>Overall, the project proved that data-driven maintenance systems can significantly improve operational efficiency, reduce unexpected breakdowns, and save on repair costs. It highlights the growing importance of intelligent monitoring in modern manufacturing environments.</a:t>
            </a:r>
          </a:p>
          <a:p>
            <a:pPr marL="305435" indent="-305435"/>
            <a:endParaRPr lang="en-IN" sz="1800" dirty="0">
              <a:latin typeface="Arial" pitchFamily="34" charset="0"/>
              <a:cs typeface="Arial"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35671" y="1374954"/>
            <a:ext cx="11029615" cy="5260737"/>
          </a:xfrm>
        </p:spPr>
        <p:txBody>
          <a:bodyPr>
            <a:noAutofit/>
          </a:bodyPr>
          <a:lstStyle/>
          <a:p>
            <a:r>
              <a:rPr lang="en-US" sz="1400" b="1" dirty="0">
                <a:latin typeface="Arial" pitchFamily="34" charset="0"/>
                <a:cs typeface="Arial" pitchFamily="34" charset="0"/>
              </a:rPr>
              <a:t>Wider Machine Coverage:</a:t>
            </a:r>
            <a:r>
              <a:rPr lang="en-US" sz="1400" dirty="0">
                <a:latin typeface="Arial" pitchFamily="34" charset="0"/>
                <a:cs typeface="Arial" pitchFamily="34" charset="0"/>
              </a:rPr>
              <a:t> Extend the model to monitor different types of industrial equipment across varied sectors like automotive, textiles, and food processing</a:t>
            </a:r>
            <a:r>
              <a:rPr lang="en-US" sz="1400" dirty="0" smtClean="0">
                <a:latin typeface="Arial" pitchFamily="34" charset="0"/>
                <a:cs typeface="Arial" pitchFamily="34" charset="0"/>
              </a:rPr>
              <a:t>.</a:t>
            </a:r>
          </a:p>
          <a:p>
            <a:pPr marL="0" indent="0">
              <a:buNone/>
            </a:pPr>
            <a:endParaRPr lang="en-US" sz="800" dirty="0">
              <a:latin typeface="Arial" pitchFamily="34" charset="0"/>
              <a:cs typeface="Arial" pitchFamily="34" charset="0"/>
            </a:endParaRPr>
          </a:p>
          <a:p>
            <a:r>
              <a:rPr lang="en-US" sz="1400" b="1" dirty="0">
                <a:latin typeface="Arial" pitchFamily="34" charset="0"/>
                <a:cs typeface="Arial" pitchFamily="34" charset="0"/>
              </a:rPr>
              <a:t>Enhanced Data Sources:</a:t>
            </a:r>
            <a:r>
              <a:rPr lang="en-US" sz="1400" dirty="0">
                <a:latin typeface="Arial" pitchFamily="34" charset="0"/>
                <a:cs typeface="Arial" pitchFamily="34" charset="0"/>
              </a:rPr>
              <a:t> Integrate additional data types such as vibration analysis, acoustic signals, and oil particle counts for richer insights and improved predictions</a:t>
            </a:r>
            <a:r>
              <a:rPr lang="en-US" sz="1400" dirty="0" smtClean="0">
                <a:latin typeface="Arial" pitchFamily="34" charset="0"/>
                <a:cs typeface="Arial" pitchFamily="34" charset="0"/>
              </a:rPr>
              <a:t>.</a:t>
            </a:r>
          </a:p>
          <a:p>
            <a:pPr marL="0" indent="0">
              <a:buNone/>
            </a:pPr>
            <a:endParaRPr lang="en-US" sz="800" dirty="0">
              <a:latin typeface="Arial" pitchFamily="34" charset="0"/>
              <a:cs typeface="Arial" pitchFamily="34" charset="0"/>
            </a:endParaRPr>
          </a:p>
          <a:p>
            <a:r>
              <a:rPr lang="en-US" sz="1400" b="1" dirty="0">
                <a:latin typeface="Arial" pitchFamily="34" charset="0"/>
                <a:cs typeface="Arial" pitchFamily="34" charset="0"/>
              </a:rPr>
              <a:t>Real-Time Edge Computing:</a:t>
            </a:r>
            <a:r>
              <a:rPr lang="en-US" sz="1400" dirty="0">
                <a:latin typeface="Arial" pitchFamily="34" charset="0"/>
                <a:cs typeface="Arial" pitchFamily="34" charset="0"/>
              </a:rPr>
              <a:t> Implement edge computing solutions to allow real-time, on-device failure prediction in remote or bandwidth-limited environments</a:t>
            </a:r>
            <a:r>
              <a:rPr lang="en-US" sz="1400" dirty="0" smtClean="0">
                <a:latin typeface="Arial" pitchFamily="34" charset="0"/>
                <a:cs typeface="Arial" pitchFamily="34" charset="0"/>
              </a:rPr>
              <a:t>.</a:t>
            </a:r>
          </a:p>
          <a:p>
            <a:pPr marL="0" indent="0">
              <a:buNone/>
            </a:pPr>
            <a:endParaRPr lang="en-US" sz="800" dirty="0">
              <a:latin typeface="Arial" pitchFamily="34" charset="0"/>
              <a:cs typeface="Arial" pitchFamily="34" charset="0"/>
            </a:endParaRPr>
          </a:p>
          <a:p>
            <a:r>
              <a:rPr lang="en-US" sz="1400" b="1" dirty="0">
                <a:latin typeface="Arial" pitchFamily="34" charset="0"/>
                <a:cs typeface="Arial" pitchFamily="34" charset="0"/>
              </a:rPr>
              <a:t>Advanced Algorithms:</a:t>
            </a:r>
            <a:r>
              <a:rPr lang="en-US" sz="1400" dirty="0">
                <a:latin typeface="Arial" pitchFamily="34" charset="0"/>
                <a:cs typeface="Arial" pitchFamily="34" charset="0"/>
              </a:rPr>
              <a:t> Explore the use of deep learning models like LSTM and CNN to capture more complex patterns and time-series behavior for better accuracy</a:t>
            </a:r>
            <a:r>
              <a:rPr lang="en-US" sz="1400" dirty="0" smtClean="0">
                <a:latin typeface="Arial" pitchFamily="34" charset="0"/>
                <a:cs typeface="Arial" pitchFamily="34" charset="0"/>
              </a:rPr>
              <a:t>.</a:t>
            </a:r>
          </a:p>
          <a:p>
            <a:pPr marL="0" indent="0">
              <a:buNone/>
            </a:pPr>
            <a:endParaRPr lang="en-US" sz="800" dirty="0">
              <a:latin typeface="Arial" pitchFamily="34" charset="0"/>
              <a:cs typeface="Arial" pitchFamily="34" charset="0"/>
            </a:endParaRPr>
          </a:p>
          <a:p>
            <a:r>
              <a:rPr lang="en-US" sz="1400" b="1" dirty="0">
                <a:latin typeface="Arial" pitchFamily="34" charset="0"/>
                <a:cs typeface="Arial" pitchFamily="34" charset="0"/>
              </a:rPr>
              <a:t>Automated Maintenance Scheduling:</a:t>
            </a:r>
            <a:r>
              <a:rPr lang="en-US" sz="1400" dirty="0">
                <a:latin typeface="Arial" pitchFamily="34" charset="0"/>
                <a:cs typeface="Arial" pitchFamily="34" charset="0"/>
              </a:rPr>
              <a:t> Connect the predictive model with maintenance management systems to automatically schedule service and notify technicians when issues are detected</a:t>
            </a:r>
            <a:r>
              <a:rPr lang="en-US" sz="1400" dirty="0" smtClean="0">
                <a:latin typeface="Arial" pitchFamily="34" charset="0"/>
                <a:cs typeface="Arial" pitchFamily="34" charset="0"/>
              </a:rPr>
              <a:t>.</a:t>
            </a:r>
          </a:p>
          <a:p>
            <a:pPr marL="0" indent="0">
              <a:buNone/>
            </a:pPr>
            <a:endParaRPr lang="en-US" sz="800" dirty="0">
              <a:latin typeface="Arial" pitchFamily="34" charset="0"/>
              <a:cs typeface="Arial" pitchFamily="34" charset="0"/>
            </a:endParaRPr>
          </a:p>
          <a:p>
            <a:r>
              <a:rPr lang="en-US" sz="1400" b="1" dirty="0">
                <a:latin typeface="Arial" pitchFamily="34" charset="0"/>
                <a:cs typeface="Arial" pitchFamily="34" charset="0"/>
              </a:rPr>
              <a:t>Scalability on IBM Cloud:</a:t>
            </a:r>
            <a:r>
              <a:rPr lang="en-US" sz="1400" dirty="0">
                <a:latin typeface="Arial" pitchFamily="34" charset="0"/>
                <a:cs typeface="Arial" pitchFamily="34" charset="0"/>
              </a:rPr>
              <a:t> Enhance the deployment for large-scale industrial use with improved model retraining pipelines and containerized deployment on IBM </a:t>
            </a:r>
            <a:r>
              <a:rPr lang="en-US" sz="1400" dirty="0" err="1">
                <a:latin typeface="Arial" pitchFamily="34" charset="0"/>
                <a:cs typeface="Arial" pitchFamily="34" charset="0"/>
              </a:rPr>
              <a:t>Kubernetes</a:t>
            </a:r>
            <a:r>
              <a:rPr lang="en-US" sz="1400" dirty="0">
                <a:latin typeface="Arial" pitchFamily="34" charset="0"/>
                <a:cs typeface="Arial" pitchFamily="34" charset="0"/>
              </a:rPr>
              <a:t> Service (IKS</a:t>
            </a:r>
            <a:r>
              <a:rPr lang="en-US" sz="1400" dirty="0" smtClean="0">
                <a:latin typeface="Arial" pitchFamily="34" charset="0"/>
                <a:cs typeface="Arial" pitchFamily="34" charset="0"/>
              </a:rPr>
              <a:t>).</a:t>
            </a:r>
            <a:endParaRPr lang="en-US" sz="1400" dirty="0">
              <a:latin typeface="Arial" pitchFamily="34" charset="0"/>
              <a:cs typeface="Arial" pitchFamily="34"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735602"/>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en-US" sz="1400" b="1" dirty="0" err="1"/>
              <a:t>Kaggle</a:t>
            </a:r>
            <a:r>
              <a:rPr lang="en-US" sz="1400" b="1" dirty="0"/>
              <a:t> Dataset</a:t>
            </a:r>
            <a:r>
              <a:rPr lang="en-US" sz="1400" dirty="0"/>
              <a:t> – Predictive Maintenance </a:t>
            </a:r>
            <a:r>
              <a:rPr lang="en-US" sz="1400"/>
              <a:t>Classification: </a:t>
            </a:r>
            <a:r>
              <a:rPr lang="en-US" sz="1400">
                <a:hlinkClick r:id="rId2"/>
              </a:rPr>
              <a:t>https</a:t>
            </a:r>
            <a:r>
              <a:rPr lang="en-US" sz="1400">
                <a:hlinkClick r:id="rId2"/>
              </a:rPr>
              <a:t>://</a:t>
            </a:r>
            <a:r>
              <a:rPr lang="en-US" sz="1400" smtClean="0">
                <a:hlinkClick r:id="rId2"/>
              </a:rPr>
              <a:t>www.kaggle.com/datasets/shivamb/machine-predictive-maintenance-classification</a:t>
            </a:r>
            <a:r>
              <a:rPr lang="en-US" sz="1400" smtClean="0"/>
              <a:t> </a:t>
            </a:r>
            <a:endParaRPr lang="en-US" sz="1400"/>
          </a:p>
          <a:p>
            <a:r>
              <a:rPr lang="en-US" sz="1400" b="1" dirty="0" smtClean="0"/>
              <a:t>IBM </a:t>
            </a:r>
            <a:r>
              <a:rPr lang="en-US" sz="1400" b="1" dirty="0"/>
              <a:t>Cloud &amp; Watson Studio Documentation</a:t>
            </a:r>
            <a:r>
              <a:rPr lang="en-US" sz="1400" dirty="0"/>
              <a:t> – Building and deploying ML models:</a:t>
            </a:r>
            <a:br>
              <a:rPr lang="en-US" sz="1400" dirty="0"/>
            </a:br>
            <a:r>
              <a:rPr lang="en-US" sz="1400" dirty="0">
                <a:hlinkClick r:id="rId3"/>
              </a:rPr>
              <a:t>https://</a:t>
            </a:r>
            <a:r>
              <a:rPr lang="en-US" sz="1400" dirty="0" smtClean="0">
                <a:hlinkClick r:id="rId3"/>
              </a:rPr>
              <a:t>www.ibm.com/cloud/watson-studio</a:t>
            </a:r>
            <a:r>
              <a:rPr lang="en-US" sz="1400" dirty="0" smtClean="0"/>
              <a:t> </a:t>
            </a:r>
            <a:endParaRPr lang="en-US" sz="1400" dirty="0"/>
          </a:p>
          <a:p>
            <a:r>
              <a:rPr lang="en-US" sz="1400" b="1" dirty="0" err="1"/>
              <a:t>Scikit</a:t>
            </a:r>
            <a:r>
              <a:rPr lang="en-US" sz="1400" b="1" dirty="0"/>
              <a:t>-learn Documentation</a:t>
            </a:r>
            <a:r>
              <a:rPr lang="en-US" sz="1400" dirty="0"/>
              <a:t> – Machine Learning in Python:</a:t>
            </a:r>
            <a:br>
              <a:rPr lang="en-US" sz="1400" dirty="0"/>
            </a:br>
            <a:r>
              <a:rPr lang="en-US" sz="1400" dirty="0">
                <a:hlinkClick r:id="rId4"/>
              </a:rPr>
              <a:t>https://scikit-learn.org/stable</a:t>
            </a:r>
            <a:r>
              <a:rPr lang="en-US" sz="1400" dirty="0" smtClean="0">
                <a:hlinkClick r:id="rId4"/>
              </a:rPr>
              <a:t>/</a:t>
            </a:r>
            <a:r>
              <a:rPr lang="en-US" sz="1400" dirty="0" smtClean="0"/>
              <a:t> </a:t>
            </a:r>
            <a:endParaRPr lang="en-US" sz="1400" dirty="0"/>
          </a:p>
          <a:p>
            <a:r>
              <a:rPr lang="en-US" sz="1400" dirty="0" err="1" smtClean="0"/>
              <a:t>Bousdekis</a:t>
            </a:r>
            <a:r>
              <a:rPr lang="en-US" sz="1400" dirty="0"/>
              <a:t>, A., </a:t>
            </a:r>
            <a:r>
              <a:rPr lang="en-US" sz="1400" dirty="0" err="1"/>
              <a:t>Magoutas</a:t>
            </a:r>
            <a:r>
              <a:rPr lang="en-US" sz="1400" dirty="0"/>
              <a:t>, B., </a:t>
            </a:r>
            <a:r>
              <a:rPr lang="en-US" sz="1400" dirty="0" err="1"/>
              <a:t>Apostolou</a:t>
            </a:r>
            <a:r>
              <a:rPr lang="en-US" sz="1400" dirty="0"/>
              <a:t>, D., &amp; </a:t>
            </a:r>
            <a:r>
              <a:rPr lang="en-US" sz="1400" dirty="0" err="1"/>
              <a:t>Mentzas</a:t>
            </a:r>
            <a:r>
              <a:rPr lang="en-US" sz="1400" dirty="0"/>
              <a:t>, G. (2019).</a:t>
            </a:r>
            <a:br>
              <a:rPr lang="en-US" sz="1400" dirty="0"/>
            </a:br>
            <a:r>
              <a:rPr lang="en-US" sz="1400" i="1" dirty="0"/>
              <a:t>A proactive decision-making framework for condition-based maintenance</a:t>
            </a:r>
            <a:r>
              <a:rPr lang="en-US" sz="1400" dirty="0"/>
              <a:t>.</a:t>
            </a:r>
            <a:br>
              <a:rPr lang="en-US" sz="1400" dirty="0"/>
            </a:br>
            <a:r>
              <a:rPr lang="en-US" sz="1400" dirty="0"/>
              <a:t>Computers in Industry, 105, 191–199</a:t>
            </a:r>
            <a:r>
              <a:rPr lang="en-US" sz="1400" dirty="0" smtClean="0"/>
              <a:t>. </a:t>
            </a:r>
            <a:endParaRPr lang="en-US" sz="1400" dirty="0"/>
          </a:p>
          <a:p>
            <a:r>
              <a:rPr lang="en-US" sz="1400" dirty="0"/>
              <a:t>Lee, J., </a:t>
            </a:r>
            <a:r>
              <a:rPr lang="en-US" sz="1400" dirty="0" err="1"/>
              <a:t>Bagheri</a:t>
            </a:r>
            <a:r>
              <a:rPr lang="en-US" sz="1400" dirty="0"/>
              <a:t>, B., &amp; Kao, H. A. (2015).</a:t>
            </a:r>
            <a:br>
              <a:rPr lang="en-US" sz="1400" dirty="0"/>
            </a:br>
            <a:r>
              <a:rPr lang="en-US" sz="1400" i="1" dirty="0"/>
              <a:t>A Cyber-Physical Systems architecture for Industry 4.0-based manufacturing systems</a:t>
            </a:r>
            <a:r>
              <a:rPr lang="en-US" sz="1400" dirty="0"/>
              <a:t>.</a:t>
            </a:r>
            <a:br>
              <a:rPr lang="en-US" sz="1400" dirty="0"/>
            </a:br>
            <a:r>
              <a:rPr lang="en-US" sz="1400" dirty="0"/>
              <a:t>Manufacturing Letters, 3, 18–23</a:t>
            </a:r>
            <a:r>
              <a:rPr lang="en-US" sz="1400" dirty="0" smtClean="0"/>
              <a:t>. </a:t>
            </a:r>
            <a:endParaRPr lang="en-US" sz="1400" dirty="0"/>
          </a:p>
          <a:p>
            <a:pPr marL="305435" indent="-305435"/>
            <a:endParaRPr lang="en-IN" sz="1400" dirty="0"/>
          </a:p>
        </p:txBody>
      </p:sp>
    </p:spTree>
    <p:extLst>
      <p:ext uri="{BB962C8B-B14F-4D97-AF65-F5344CB8AC3E}">
        <p14:creationId xmlns:p14="http://schemas.microsoft.com/office/powerpoint/2010/main" val="72895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a:t>
            </a:r>
            <a:r>
              <a:rPr lang="en-US" sz="2000" b="1" dirty="0" smtClean="0">
                <a:latin typeface="Arial"/>
                <a:ea typeface="+mn-lt"/>
                <a:cs typeface="Arial"/>
              </a:rPr>
              <a:t>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8734" t="17560" r="19575" b="230"/>
          <a:stretch/>
        </p:blipFill>
        <p:spPr>
          <a:xfrm>
            <a:off x="3003258" y="1476462"/>
            <a:ext cx="6367245" cy="4772828"/>
          </a:xfrm>
        </p:spPr>
      </p:pic>
    </p:spTree>
    <p:extLst>
      <p:ext uri="{BB962C8B-B14F-4D97-AF65-F5344CB8AC3E}">
        <p14:creationId xmlns:p14="http://schemas.microsoft.com/office/powerpoint/2010/main" val="384733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8835" t="17559" r="19777" b="410"/>
          <a:stretch/>
        </p:blipFill>
        <p:spPr>
          <a:xfrm>
            <a:off x="3011648" y="1484850"/>
            <a:ext cx="6350466" cy="4773294"/>
          </a:xfrm>
        </p:spPr>
      </p:pic>
    </p:spTree>
    <p:extLst>
      <p:ext uri="{BB962C8B-B14F-4D97-AF65-F5344CB8AC3E}">
        <p14:creationId xmlns:p14="http://schemas.microsoft.com/office/powerpoint/2010/main" val="4128710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5301" t="18457" r="20282" b="8308"/>
          <a:stretch/>
        </p:blipFill>
        <p:spPr>
          <a:xfrm>
            <a:off x="2751588" y="1442906"/>
            <a:ext cx="7491370" cy="4790718"/>
          </a:xfrm>
        </p:spPr>
      </p:pic>
    </p:spTree>
    <p:extLst>
      <p:ext uri="{BB962C8B-B14F-4D97-AF65-F5344CB8AC3E}">
        <p14:creationId xmlns:p14="http://schemas.microsoft.com/office/powerpoint/2010/main" val="2171852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9581" y="693767"/>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a:t>
            </a:r>
            <a:r>
              <a:rPr lang="en-US" sz="4400" b="1" dirty="0" smtClean="0">
                <a:solidFill>
                  <a:schemeClr val="accent1"/>
                </a:solidFill>
                <a:latin typeface="Arial" panose="020B0604020202020204" pitchFamily="34" charset="0"/>
                <a:cs typeface="Arial" panose="020B0604020202020204" pitchFamily="34" charset="0"/>
              </a:rPr>
              <a:t>Statement-39</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27236" y="1422189"/>
            <a:ext cx="11029615" cy="4673324"/>
          </a:xfrm>
        </p:spPr>
        <p:txBody>
          <a:bodyPr>
            <a:normAutofit/>
          </a:bodyPr>
          <a:lstStyle/>
          <a:p>
            <a:pPr marL="0" indent="0">
              <a:buNone/>
            </a:pPr>
            <a:r>
              <a:rPr lang="en-US" sz="2200" dirty="0">
                <a:latin typeface="Arial" pitchFamily="34" charset="0"/>
                <a:cs typeface="Arial" pitchFamily="34" charset="0"/>
              </a:rPr>
              <a:t>In today’s fast-paced industrial environment, unexpected machinery breakdowns can lead to costly downtime, delayed production schedules, and increased operational expenses. Traditional maintenance </a:t>
            </a:r>
            <a:r>
              <a:rPr lang="en-US" sz="2200" dirty="0" smtClean="0">
                <a:latin typeface="Arial" pitchFamily="34" charset="0"/>
                <a:cs typeface="Arial" pitchFamily="34" charset="0"/>
              </a:rPr>
              <a:t>strategies such </a:t>
            </a:r>
            <a:r>
              <a:rPr lang="en-US" sz="2200" dirty="0">
                <a:latin typeface="Arial" pitchFamily="34" charset="0"/>
                <a:cs typeface="Arial" pitchFamily="34" charset="0"/>
              </a:rPr>
              <a:t>as reactive (fix after failure) or scheduled (fix at regular </a:t>
            </a:r>
            <a:r>
              <a:rPr lang="en-US" sz="2200" dirty="0" smtClean="0">
                <a:latin typeface="Arial" pitchFamily="34" charset="0"/>
                <a:cs typeface="Arial" pitchFamily="34" charset="0"/>
              </a:rPr>
              <a:t>intervals) often </a:t>
            </a:r>
            <a:r>
              <a:rPr lang="en-US" sz="2200" dirty="0">
                <a:latin typeface="Arial" pitchFamily="34" charset="0"/>
                <a:cs typeface="Arial" pitchFamily="34" charset="0"/>
              </a:rPr>
              <a:t>prove inefficient, as they either respond too late or waste resources on unnecessary maintenance. These approaches fail to detect early signs of wear, overheating, or power issues. To address this gap, industries require a predictive maintenance system that continuously monitors real-time sensor data to detect subtle anomalies and patterns. By forecasting potential failures before they occur, such a system can ensure timely interventions, enhance equipment lifespan, and significantly reduce both downtime and maintenance costs.</a:t>
            </a:r>
            <a:endParaRPr lang="en-IN" sz="2200" dirty="0">
              <a:latin typeface="Arial" pitchFamily="34" charset="0"/>
              <a:cs typeface="Arial"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75227" y="1294027"/>
            <a:ext cx="11613485" cy="5563973"/>
          </a:xfrm>
        </p:spPr>
        <p:txBody>
          <a:bodyPr vert="horz" lIns="91440" tIns="45720" rIns="91440" bIns="45720" rtlCol="0" anchor="ctr">
            <a:noAutofit/>
          </a:bodyPr>
          <a:lstStyle/>
          <a:p>
            <a:pPr marL="305435" indent="-305435"/>
            <a:r>
              <a:rPr lang="en-US" sz="1400" dirty="0">
                <a:latin typeface="Arial" pitchFamily="34" charset="0"/>
                <a:cs typeface="Arial" pitchFamily="34" charset="0"/>
              </a:rPr>
              <a:t>The aim is to build a predictive maintenance system that identifies potential machine failures before they occur. This will allow industries to shift from reactive to proactive maintenance, reducing downtime and improving overall equipment efficiency. The solution will be built and deployed using </a:t>
            </a:r>
            <a:r>
              <a:rPr lang="en-US" sz="1400" b="1" dirty="0">
                <a:latin typeface="Arial" pitchFamily="34" charset="0"/>
                <a:cs typeface="Arial" pitchFamily="34" charset="0"/>
              </a:rPr>
              <a:t>IBM Cloud Lite services</a:t>
            </a:r>
            <a:r>
              <a:rPr lang="en-US" sz="1400" dirty="0">
                <a:latin typeface="Arial" pitchFamily="34" charset="0"/>
                <a:cs typeface="Arial" pitchFamily="34" charset="0"/>
              </a:rPr>
              <a:t> and includes the following components</a:t>
            </a:r>
            <a:r>
              <a:rPr lang="en-US" sz="1400" dirty="0" smtClean="0">
                <a:latin typeface="Arial" pitchFamily="34" charset="0"/>
                <a:cs typeface="Arial" pitchFamily="34" charset="0"/>
              </a:rPr>
              <a:t>:</a:t>
            </a:r>
          </a:p>
          <a:p>
            <a:pPr marL="305435" indent="-305435"/>
            <a:endParaRPr lang="en-IN" sz="1400" b="1" dirty="0">
              <a:latin typeface="Arial" pitchFamily="34" charset="0"/>
              <a:cs typeface="Arial" pitchFamily="34" charset="0"/>
            </a:endParaRPr>
          </a:p>
          <a:p>
            <a:pPr marL="305435" indent="-305435"/>
            <a:r>
              <a:rPr lang="en-IN" sz="1400" b="1" dirty="0" smtClean="0">
                <a:latin typeface="Arial" pitchFamily="34" charset="0"/>
                <a:ea typeface="+mn-lt"/>
                <a:cs typeface="Arial" pitchFamily="34" charset="0"/>
              </a:rPr>
              <a:t>Data Collection:</a:t>
            </a:r>
          </a:p>
          <a:p>
            <a:pPr marL="629435" lvl="1" indent="-305435"/>
            <a:r>
              <a:rPr lang="en-US" dirty="0" smtClean="0">
                <a:latin typeface="Arial" pitchFamily="34" charset="0"/>
                <a:cs typeface="Arial" pitchFamily="34" charset="0"/>
              </a:rPr>
              <a:t>Gather </a:t>
            </a:r>
            <a:r>
              <a:rPr lang="en-US" dirty="0">
                <a:latin typeface="Arial" pitchFamily="34" charset="0"/>
                <a:cs typeface="Arial" pitchFamily="34" charset="0"/>
              </a:rPr>
              <a:t>sensor data from industrial machines, including parameters such as rotational speed, torque, tool wear, air temperature, and machine load.</a:t>
            </a:r>
          </a:p>
          <a:p>
            <a:pPr lvl="1"/>
            <a:r>
              <a:rPr lang="en-US" dirty="0">
                <a:latin typeface="Arial" pitchFamily="34" charset="0"/>
                <a:cs typeface="Arial" pitchFamily="34" charset="0"/>
              </a:rPr>
              <a:t>Use existing datasets like the one from </a:t>
            </a:r>
            <a:r>
              <a:rPr lang="en-US" dirty="0" err="1">
                <a:latin typeface="Arial" pitchFamily="34" charset="0"/>
                <a:cs typeface="Arial" pitchFamily="34" charset="0"/>
              </a:rPr>
              <a:t>Kaggle</a:t>
            </a:r>
            <a:r>
              <a:rPr lang="en-US" dirty="0">
                <a:latin typeface="Arial" pitchFamily="34" charset="0"/>
                <a:cs typeface="Arial" pitchFamily="34" charset="0"/>
              </a:rPr>
              <a:t> to simulate real-time data input for model training and testing</a:t>
            </a:r>
            <a:r>
              <a:rPr lang="en-US" dirty="0" smtClean="0">
                <a:latin typeface="Arial" pitchFamily="34" charset="0"/>
                <a:cs typeface="Arial" pitchFamily="34" charset="0"/>
              </a:rPr>
              <a:t>.</a:t>
            </a:r>
          </a:p>
          <a:p>
            <a:pPr lvl="1"/>
            <a:endParaRPr lang="en-IN" b="1" dirty="0">
              <a:latin typeface="Arial" pitchFamily="34" charset="0"/>
              <a:cs typeface="Arial" pitchFamily="34" charset="0"/>
            </a:endParaRPr>
          </a:p>
          <a:p>
            <a:pPr marL="305435" indent="-305435"/>
            <a:r>
              <a:rPr lang="en-IN" sz="1400" b="1" dirty="0" smtClean="0">
                <a:latin typeface="Arial" pitchFamily="34" charset="0"/>
                <a:ea typeface="+mn-lt"/>
                <a:cs typeface="Arial" pitchFamily="34" charset="0"/>
              </a:rPr>
              <a:t>Data </a:t>
            </a:r>
            <a:r>
              <a:rPr lang="en-IN" sz="1400" b="1" dirty="0">
                <a:latin typeface="Arial" pitchFamily="34" charset="0"/>
                <a:ea typeface="+mn-lt"/>
                <a:cs typeface="Arial" pitchFamily="34" charset="0"/>
              </a:rPr>
              <a:t>Preprocessing:</a:t>
            </a:r>
            <a:endParaRPr lang="en-IN" sz="1400" b="1" dirty="0">
              <a:latin typeface="Arial" pitchFamily="34" charset="0"/>
              <a:cs typeface="Arial" pitchFamily="34" charset="0"/>
            </a:endParaRPr>
          </a:p>
          <a:p>
            <a:pPr lvl="1"/>
            <a:r>
              <a:rPr lang="en-US" dirty="0">
                <a:latin typeface="Arial" pitchFamily="34" charset="0"/>
                <a:cs typeface="Arial" pitchFamily="34" charset="0"/>
              </a:rPr>
              <a:t>Clean the raw sensor data by handling missing values, filtering noise, and correcting outliers.</a:t>
            </a:r>
          </a:p>
          <a:p>
            <a:pPr lvl="1"/>
            <a:r>
              <a:rPr lang="en-US" dirty="0">
                <a:latin typeface="Arial" pitchFamily="34" charset="0"/>
                <a:cs typeface="Arial" pitchFamily="34" charset="0"/>
              </a:rPr>
              <a:t>Perform feature engineering to derive useful features such as rolling averages, temperature fluctuations, and tool usage over time.</a:t>
            </a:r>
          </a:p>
          <a:p>
            <a:pPr marL="629920" lvl="1" indent="-305435"/>
            <a:endParaRPr lang="en-IN" b="1" dirty="0">
              <a:latin typeface="Arial" pitchFamily="34" charset="0"/>
              <a:cs typeface="Arial" pitchFamily="34" charset="0"/>
            </a:endParaRPr>
          </a:p>
          <a:p>
            <a:pPr marL="305435" indent="-305435"/>
            <a:r>
              <a:rPr lang="en-IN" sz="1400" b="1" dirty="0">
                <a:latin typeface="Arial" pitchFamily="34" charset="0"/>
                <a:ea typeface="+mn-lt"/>
                <a:cs typeface="Arial" pitchFamily="34" charset="0"/>
              </a:rPr>
              <a:t>Machine Learning </a:t>
            </a:r>
            <a:r>
              <a:rPr lang="en-IN" sz="1400" b="1" dirty="0" smtClean="0">
                <a:latin typeface="Arial" pitchFamily="34" charset="0"/>
                <a:ea typeface="+mn-lt"/>
                <a:cs typeface="Arial" pitchFamily="34" charset="0"/>
              </a:rPr>
              <a:t>Algorithm:</a:t>
            </a:r>
          </a:p>
          <a:p>
            <a:pPr lvl="1"/>
            <a:r>
              <a:rPr lang="en-US" dirty="0">
                <a:latin typeface="Arial" pitchFamily="34" charset="0"/>
                <a:cs typeface="Arial" pitchFamily="34" charset="0"/>
              </a:rPr>
              <a:t>Use classification algorithms </a:t>
            </a:r>
            <a:r>
              <a:rPr lang="en-US" dirty="0" smtClean="0">
                <a:latin typeface="Arial" pitchFamily="34" charset="0"/>
                <a:cs typeface="Arial" pitchFamily="34" charset="0"/>
              </a:rPr>
              <a:t>like </a:t>
            </a:r>
            <a:r>
              <a:rPr lang="en-US" b="1" dirty="0" smtClean="0">
                <a:latin typeface="Arial" pitchFamily="34" charset="0"/>
                <a:cs typeface="Arial" pitchFamily="34" charset="0"/>
              </a:rPr>
              <a:t>Snap</a:t>
            </a:r>
            <a:r>
              <a:rPr lang="en-US" dirty="0" smtClean="0">
                <a:latin typeface="Arial" pitchFamily="34" charset="0"/>
                <a:cs typeface="Arial" pitchFamily="34" charset="0"/>
              </a:rPr>
              <a:t> </a:t>
            </a:r>
            <a:r>
              <a:rPr lang="en-US" b="1" dirty="0">
                <a:latin typeface="Arial" pitchFamily="34" charset="0"/>
                <a:cs typeface="Arial" pitchFamily="34" charset="0"/>
              </a:rPr>
              <a:t>Random Forest</a:t>
            </a:r>
            <a:r>
              <a:rPr lang="en-US" dirty="0">
                <a:latin typeface="Arial" pitchFamily="34" charset="0"/>
                <a:cs typeface="Arial" pitchFamily="34" charset="0"/>
              </a:rPr>
              <a:t>, </a:t>
            </a:r>
            <a:r>
              <a:rPr lang="en-US" b="1" dirty="0" err="1">
                <a:latin typeface="Arial" pitchFamily="34" charset="0"/>
                <a:cs typeface="Arial" pitchFamily="34" charset="0"/>
              </a:rPr>
              <a:t>XGBoost</a:t>
            </a:r>
            <a:r>
              <a:rPr lang="en-US" dirty="0">
                <a:latin typeface="Arial" pitchFamily="34" charset="0"/>
                <a:cs typeface="Arial" pitchFamily="34" charset="0"/>
              </a:rPr>
              <a:t>, or </a:t>
            </a:r>
            <a:r>
              <a:rPr lang="en-US" b="1" dirty="0">
                <a:latin typeface="Arial" pitchFamily="34" charset="0"/>
                <a:cs typeface="Arial" pitchFamily="34" charset="0"/>
              </a:rPr>
              <a:t>SVM</a:t>
            </a:r>
            <a:r>
              <a:rPr lang="en-US" dirty="0">
                <a:latin typeface="Arial" pitchFamily="34" charset="0"/>
                <a:cs typeface="Arial" pitchFamily="34" charset="0"/>
              </a:rPr>
              <a:t> to predict the type of machine failure (e.g., tool wear, heat dissipation failure, or power failure).</a:t>
            </a:r>
          </a:p>
          <a:p>
            <a:pPr lvl="1"/>
            <a:r>
              <a:rPr lang="en-US" dirty="0">
                <a:latin typeface="Arial" pitchFamily="34" charset="0"/>
                <a:cs typeface="Arial" pitchFamily="34" charset="0"/>
              </a:rPr>
              <a:t>Split the data into training and test sets; apply cross-validation and </a:t>
            </a:r>
            <a:r>
              <a:rPr lang="en-US" dirty="0" err="1">
                <a:latin typeface="Arial" pitchFamily="34" charset="0"/>
                <a:cs typeface="Arial" pitchFamily="34" charset="0"/>
              </a:rPr>
              <a:t>hyperparameter</a:t>
            </a:r>
            <a:r>
              <a:rPr lang="en-US" dirty="0">
                <a:latin typeface="Arial" pitchFamily="34" charset="0"/>
                <a:cs typeface="Arial" pitchFamily="34" charset="0"/>
              </a:rPr>
              <a:t> tuning to enhance model performance.</a:t>
            </a:r>
          </a:p>
          <a:p>
            <a:pPr marL="629435" lvl="1" indent="-305435"/>
            <a:endParaRPr lang="en-IN" b="1" dirty="0" smtClean="0">
              <a:latin typeface="Arial" pitchFamily="34" charset="0"/>
              <a:ea typeface="+mn-lt"/>
              <a:cs typeface="Arial"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332614" y="838899"/>
            <a:ext cx="11613485" cy="4181911"/>
          </a:xfrm>
        </p:spPr>
        <p:txBody>
          <a:bodyPr vert="horz" lIns="91440" tIns="45720" rIns="91440" bIns="45720" rtlCol="0" anchor="ctr">
            <a:noAutofit/>
          </a:bodyPr>
          <a:lstStyle/>
          <a:p>
            <a:pPr marL="305435" indent="-305435"/>
            <a:r>
              <a:rPr lang="en-IN" sz="1400" b="1" dirty="0">
                <a:latin typeface="Arial" pitchFamily="34" charset="0"/>
                <a:ea typeface="+mn-lt"/>
                <a:cs typeface="Arial" pitchFamily="34" charset="0"/>
              </a:rPr>
              <a:t>Deployment:</a:t>
            </a:r>
          </a:p>
          <a:p>
            <a:pPr lvl="1"/>
            <a:r>
              <a:rPr lang="en-US" dirty="0">
                <a:latin typeface="Arial" pitchFamily="34" charset="0"/>
                <a:cs typeface="Arial" pitchFamily="34" charset="0"/>
              </a:rPr>
              <a:t>Deploy the trained model using </a:t>
            </a:r>
            <a:r>
              <a:rPr lang="en-US" b="1" dirty="0">
                <a:latin typeface="Arial" pitchFamily="34" charset="0"/>
                <a:cs typeface="Arial" pitchFamily="34" charset="0"/>
              </a:rPr>
              <a:t>IBM Watson Studio</a:t>
            </a:r>
            <a:r>
              <a:rPr lang="en-US" dirty="0">
                <a:latin typeface="Arial" pitchFamily="34" charset="0"/>
                <a:cs typeface="Arial" pitchFamily="34" charset="0"/>
              </a:rPr>
              <a:t> on IBM Cloud Lite.</a:t>
            </a:r>
          </a:p>
          <a:p>
            <a:pPr lvl="1"/>
            <a:r>
              <a:rPr lang="en-US" dirty="0">
                <a:latin typeface="Arial" pitchFamily="34" charset="0"/>
                <a:cs typeface="Arial" pitchFamily="34" charset="0"/>
              </a:rPr>
              <a:t>Set up a simple interface or monitoring tool that ingests live sensor data and flags machines at risk of failure.</a:t>
            </a:r>
            <a:endParaRPr lang="en-IN" b="1" dirty="0">
              <a:latin typeface="Arial" pitchFamily="34" charset="0"/>
              <a:ea typeface="+mn-lt"/>
              <a:cs typeface="Arial" pitchFamily="34" charset="0"/>
            </a:endParaRPr>
          </a:p>
          <a:p>
            <a:pPr marL="305435" indent="-305435"/>
            <a:r>
              <a:rPr lang="en-IN" sz="1400" b="1" dirty="0">
                <a:latin typeface="Arial" pitchFamily="34" charset="0"/>
                <a:ea typeface="+mn-lt"/>
                <a:cs typeface="Arial" pitchFamily="34" charset="0"/>
              </a:rPr>
              <a:t>Evaluation:</a:t>
            </a:r>
            <a:endParaRPr lang="en-IN" sz="1400" dirty="0">
              <a:latin typeface="Arial" pitchFamily="34" charset="0"/>
              <a:cs typeface="Arial" pitchFamily="34" charset="0"/>
            </a:endParaRPr>
          </a:p>
          <a:p>
            <a:pPr lvl="1"/>
            <a:r>
              <a:rPr lang="en-US" dirty="0">
                <a:latin typeface="Arial" pitchFamily="34" charset="0"/>
                <a:cs typeface="Arial" pitchFamily="34" charset="0"/>
              </a:rPr>
              <a:t>Evaluate model accuracy using metrics like </a:t>
            </a:r>
            <a:r>
              <a:rPr lang="en-US" b="1" dirty="0">
                <a:latin typeface="Arial" pitchFamily="34" charset="0"/>
                <a:cs typeface="Arial" pitchFamily="34" charset="0"/>
              </a:rPr>
              <a:t>Confusion Matrix</a:t>
            </a:r>
            <a:r>
              <a:rPr lang="en-US" dirty="0">
                <a:latin typeface="Arial" pitchFamily="34" charset="0"/>
                <a:cs typeface="Arial" pitchFamily="34" charset="0"/>
              </a:rPr>
              <a:t>, </a:t>
            </a:r>
            <a:r>
              <a:rPr lang="en-US" b="1" dirty="0">
                <a:latin typeface="Arial" pitchFamily="34" charset="0"/>
                <a:cs typeface="Arial" pitchFamily="34" charset="0"/>
              </a:rPr>
              <a:t>Accuracy</a:t>
            </a:r>
            <a:r>
              <a:rPr lang="en-US" dirty="0">
                <a:latin typeface="Arial" pitchFamily="34" charset="0"/>
                <a:cs typeface="Arial" pitchFamily="34" charset="0"/>
              </a:rPr>
              <a:t>, </a:t>
            </a:r>
            <a:r>
              <a:rPr lang="en-US" b="1" dirty="0">
                <a:latin typeface="Arial" pitchFamily="34" charset="0"/>
                <a:cs typeface="Arial" pitchFamily="34" charset="0"/>
              </a:rPr>
              <a:t>Precision</a:t>
            </a:r>
            <a:r>
              <a:rPr lang="en-US" dirty="0">
                <a:latin typeface="Arial" pitchFamily="34" charset="0"/>
                <a:cs typeface="Arial" pitchFamily="34" charset="0"/>
              </a:rPr>
              <a:t>, and </a:t>
            </a:r>
            <a:r>
              <a:rPr lang="en-US" b="1" dirty="0">
                <a:latin typeface="Arial" pitchFamily="34" charset="0"/>
                <a:cs typeface="Arial" pitchFamily="34" charset="0"/>
              </a:rPr>
              <a:t>Recall</a:t>
            </a:r>
            <a:r>
              <a:rPr lang="en-US" dirty="0">
                <a:latin typeface="Arial" pitchFamily="34" charset="0"/>
                <a:cs typeface="Arial" pitchFamily="34" charset="0"/>
              </a:rPr>
              <a:t>.</a:t>
            </a:r>
          </a:p>
          <a:p>
            <a:pPr lvl="1"/>
            <a:r>
              <a:rPr lang="en-US" dirty="0">
                <a:latin typeface="Arial" pitchFamily="34" charset="0"/>
                <a:cs typeface="Arial" pitchFamily="34" charset="0"/>
              </a:rPr>
              <a:t>Continuously monitor prediction outcomes and fine-tune the model based on real-time feedback and new data</a:t>
            </a:r>
            <a:r>
              <a:rPr lang="en-US" dirty="0" smtClean="0">
                <a:latin typeface="Arial" pitchFamily="34" charset="0"/>
                <a:cs typeface="Arial" pitchFamily="34" charset="0"/>
              </a:rPr>
              <a:t>.</a:t>
            </a:r>
          </a:p>
          <a:p>
            <a:pPr>
              <a:buFont typeface="Wingdings" pitchFamily="2" charset="2"/>
              <a:buChar char="§"/>
            </a:pPr>
            <a:r>
              <a:rPr lang="en-US" sz="1400" b="1" dirty="0" smtClean="0">
                <a:latin typeface="Arial" pitchFamily="34" charset="0"/>
                <a:cs typeface="Arial" pitchFamily="34" charset="0"/>
              </a:rPr>
              <a:t>Result </a:t>
            </a:r>
            <a:r>
              <a:rPr lang="en-US" sz="1400" dirty="0" smtClean="0">
                <a:latin typeface="Arial" pitchFamily="34" charset="0"/>
                <a:cs typeface="Arial" pitchFamily="34" charset="0"/>
              </a:rPr>
              <a:t>:</a:t>
            </a:r>
          </a:p>
          <a:p>
            <a:pPr lvl="1"/>
            <a:r>
              <a:rPr lang="en-US" dirty="0">
                <a:latin typeface="Arial" pitchFamily="34" charset="0"/>
                <a:cs typeface="Arial" pitchFamily="34" charset="0"/>
              </a:rPr>
              <a:t>The model is expected to predict machine failures with over </a:t>
            </a:r>
            <a:r>
              <a:rPr lang="en-US" b="1" dirty="0" smtClean="0">
                <a:latin typeface="Arial" pitchFamily="34" charset="0"/>
                <a:cs typeface="Arial" pitchFamily="34" charset="0"/>
              </a:rPr>
              <a:t>99.5% </a:t>
            </a:r>
            <a:r>
              <a:rPr lang="en-US" b="1" dirty="0">
                <a:latin typeface="Arial" pitchFamily="34" charset="0"/>
                <a:cs typeface="Arial" pitchFamily="34" charset="0"/>
              </a:rPr>
              <a:t>accuracy</a:t>
            </a:r>
            <a:r>
              <a:rPr lang="en-US" dirty="0">
                <a:latin typeface="Arial" pitchFamily="34" charset="0"/>
                <a:cs typeface="Arial" pitchFamily="34" charset="0"/>
              </a:rPr>
              <a:t>, enabling maintenance teams to take timely action and prevent unexpected breakdowns.</a:t>
            </a:r>
          </a:p>
          <a:p>
            <a:pPr lvl="1"/>
            <a:r>
              <a:rPr lang="en-US" dirty="0">
                <a:latin typeface="Arial" pitchFamily="34" charset="0"/>
                <a:cs typeface="Arial" pitchFamily="34" charset="0"/>
              </a:rPr>
              <a:t>Early intervention reduces repair costs and extends machine lifespan.</a:t>
            </a:r>
          </a:p>
          <a:p>
            <a:pPr lvl="1">
              <a:buFont typeface="Wingdings" pitchFamily="2" charset="2"/>
              <a:buChar char="§"/>
            </a:pPr>
            <a:endParaRPr lang="en-US" dirty="0">
              <a:latin typeface="Arial" pitchFamily="34" charset="0"/>
              <a:cs typeface="Arial" pitchFamily="34" charset="0"/>
            </a:endParaRPr>
          </a:p>
          <a:p>
            <a:pPr marL="305435" indent="-305435"/>
            <a:endParaRPr lang="en-IN" sz="1400" b="1" dirty="0">
              <a:latin typeface="Arial" pitchFamily="34" charset="0"/>
              <a:cs typeface="Arial" pitchFamily="34" charset="0"/>
            </a:endParaRPr>
          </a:p>
          <a:p>
            <a:pPr marL="629435" lvl="1" indent="-305435"/>
            <a:endParaRPr lang="en-IN" b="1" dirty="0" smtClean="0">
              <a:latin typeface="Arial" pitchFamily="34" charset="0"/>
              <a:ea typeface="+mn-lt"/>
              <a:cs typeface="Arial" pitchFamily="34" charset="0"/>
            </a:endParaRPr>
          </a:p>
        </p:txBody>
      </p:sp>
    </p:spTree>
    <p:extLst>
      <p:ext uri="{BB962C8B-B14F-4D97-AF65-F5344CB8AC3E}">
        <p14:creationId xmlns:p14="http://schemas.microsoft.com/office/powerpoint/2010/main" val="3674074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74646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a:bodyPr>
          <a:lstStyle/>
          <a:p>
            <a:r>
              <a:rPr lang="en-US" sz="1400" b="1" dirty="0">
                <a:latin typeface="Arial" pitchFamily="34" charset="0"/>
                <a:cs typeface="Arial" pitchFamily="34" charset="0"/>
              </a:rPr>
              <a:t>System Requirements:</a:t>
            </a:r>
          </a:p>
          <a:p>
            <a:pPr lvl="1"/>
            <a:r>
              <a:rPr lang="en-US" dirty="0" smtClean="0">
                <a:latin typeface="Arial" pitchFamily="34" charset="0"/>
                <a:cs typeface="Arial" pitchFamily="34" charset="0"/>
              </a:rPr>
              <a:t>Python</a:t>
            </a:r>
            <a:r>
              <a:rPr lang="en-US" dirty="0">
                <a:latin typeface="Arial" pitchFamily="34" charset="0"/>
                <a:cs typeface="Arial" pitchFamily="34" charset="0"/>
              </a:rPr>
              <a:t>, Pandas, </a:t>
            </a:r>
            <a:r>
              <a:rPr lang="en-US" dirty="0" err="1">
                <a:latin typeface="Arial" pitchFamily="34" charset="0"/>
                <a:cs typeface="Arial" pitchFamily="34" charset="0"/>
              </a:rPr>
              <a:t>Scikit</a:t>
            </a:r>
            <a:r>
              <a:rPr lang="en-US" dirty="0">
                <a:latin typeface="Arial" pitchFamily="34" charset="0"/>
                <a:cs typeface="Arial" pitchFamily="34" charset="0"/>
              </a:rPr>
              <a:t>-learn, </a:t>
            </a:r>
            <a:r>
              <a:rPr lang="en-US" dirty="0" err="1">
                <a:latin typeface="Arial" pitchFamily="34" charset="0"/>
                <a:cs typeface="Arial" pitchFamily="34" charset="0"/>
              </a:rPr>
              <a:t>Matplotlib</a:t>
            </a:r>
            <a:endParaRPr lang="en-US" dirty="0">
              <a:latin typeface="Arial" pitchFamily="34" charset="0"/>
              <a:cs typeface="Arial" pitchFamily="34" charset="0"/>
            </a:endParaRPr>
          </a:p>
          <a:p>
            <a:pPr lvl="1"/>
            <a:r>
              <a:rPr lang="en-US" dirty="0" smtClean="0">
                <a:latin typeface="Arial" pitchFamily="34" charset="0"/>
                <a:cs typeface="Arial" pitchFamily="34" charset="0"/>
              </a:rPr>
              <a:t>IBM </a:t>
            </a:r>
            <a:r>
              <a:rPr lang="en-US" dirty="0">
                <a:latin typeface="Arial" pitchFamily="34" charset="0"/>
                <a:cs typeface="Arial" pitchFamily="34" charset="0"/>
              </a:rPr>
              <a:t>Watson Studio (IBM Cloud Lite)</a:t>
            </a:r>
          </a:p>
          <a:p>
            <a:endParaRPr lang="en-US" sz="1400" dirty="0">
              <a:latin typeface="Arial" pitchFamily="34" charset="0"/>
              <a:cs typeface="Arial" pitchFamily="34" charset="0"/>
            </a:endParaRPr>
          </a:p>
          <a:p>
            <a:r>
              <a:rPr lang="en-US" sz="1400" b="1" dirty="0">
                <a:latin typeface="Arial" pitchFamily="34" charset="0"/>
                <a:cs typeface="Arial" pitchFamily="34" charset="0"/>
              </a:rPr>
              <a:t>Libraries:</a:t>
            </a:r>
          </a:p>
          <a:p>
            <a:pPr lvl="1"/>
            <a:r>
              <a:rPr lang="en-US" dirty="0" smtClean="0">
                <a:latin typeface="Arial" pitchFamily="34" charset="0"/>
                <a:cs typeface="Arial" pitchFamily="34" charset="0"/>
              </a:rPr>
              <a:t>pandas</a:t>
            </a:r>
            <a:r>
              <a:rPr lang="en-US" dirty="0">
                <a:latin typeface="Arial" pitchFamily="34" charset="0"/>
                <a:cs typeface="Arial" pitchFamily="34" charset="0"/>
              </a:rPr>
              <a:t>, </a:t>
            </a:r>
            <a:r>
              <a:rPr lang="en-US" dirty="0" err="1">
                <a:latin typeface="Arial" pitchFamily="34" charset="0"/>
                <a:cs typeface="Arial" pitchFamily="34" charset="0"/>
              </a:rPr>
              <a:t>numpy</a:t>
            </a:r>
            <a:r>
              <a:rPr lang="en-US" dirty="0">
                <a:latin typeface="Arial" pitchFamily="34" charset="0"/>
                <a:cs typeface="Arial" pitchFamily="34" charset="0"/>
              </a:rPr>
              <a:t>, </a:t>
            </a:r>
            <a:r>
              <a:rPr lang="en-US" dirty="0" err="1">
                <a:latin typeface="Arial" pitchFamily="34" charset="0"/>
                <a:cs typeface="Arial" pitchFamily="34" charset="0"/>
              </a:rPr>
              <a:t>matplotlib</a:t>
            </a:r>
            <a:r>
              <a:rPr lang="en-US" dirty="0">
                <a:latin typeface="Arial" pitchFamily="34" charset="0"/>
                <a:cs typeface="Arial" pitchFamily="34" charset="0"/>
              </a:rPr>
              <a:t>, </a:t>
            </a:r>
            <a:r>
              <a:rPr lang="en-US" dirty="0" err="1">
                <a:latin typeface="Arial" pitchFamily="34" charset="0"/>
                <a:cs typeface="Arial" pitchFamily="34" charset="0"/>
              </a:rPr>
              <a:t>seaborn</a:t>
            </a:r>
            <a:endParaRPr lang="en-US" dirty="0">
              <a:latin typeface="Arial" pitchFamily="34" charset="0"/>
              <a:cs typeface="Arial" pitchFamily="34" charset="0"/>
            </a:endParaRPr>
          </a:p>
          <a:p>
            <a:pPr lvl="1"/>
            <a:r>
              <a:rPr lang="en-US" dirty="0" err="1" smtClean="0">
                <a:latin typeface="Arial" pitchFamily="34" charset="0"/>
                <a:cs typeface="Arial" pitchFamily="34" charset="0"/>
              </a:rPr>
              <a:t>scikit</a:t>
            </a:r>
            <a:r>
              <a:rPr lang="en-US" dirty="0" smtClean="0">
                <a:latin typeface="Arial" pitchFamily="34" charset="0"/>
                <a:cs typeface="Arial" pitchFamily="34" charset="0"/>
              </a:rPr>
              <a:t>-learn </a:t>
            </a:r>
            <a:r>
              <a:rPr lang="en-US" dirty="0">
                <a:latin typeface="Arial" pitchFamily="34" charset="0"/>
                <a:cs typeface="Arial" pitchFamily="34" charset="0"/>
              </a:rPr>
              <a:t>for ML classification</a:t>
            </a:r>
          </a:p>
          <a:p>
            <a:endParaRPr lang="en-US" sz="1400" dirty="0">
              <a:latin typeface="Arial" pitchFamily="34" charset="0"/>
              <a:cs typeface="Arial" pitchFamily="34" charset="0"/>
            </a:endParaRPr>
          </a:p>
          <a:p>
            <a:r>
              <a:rPr lang="en-US" sz="1400" b="1" dirty="0">
                <a:latin typeface="Arial" pitchFamily="34" charset="0"/>
                <a:cs typeface="Arial" pitchFamily="34" charset="0"/>
              </a:rPr>
              <a:t>Process:</a:t>
            </a:r>
          </a:p>
          <a:p>
            <a:pPr lvl="1"/>
            <a:r>
              <a:rPr lang="en-US" dirty="0" smtClean="0">
                <a:latin typeface="Arial" pitchFamily="34" charset="0"/>
                <a:cs typeface="Arial" pitchFamily="34" charset="0"/>
              </a:rPr>
              <a:t>Data </a:t>
            </a:r>
            <a:r>
              <a:rPr lang="en-US" dirty="0">
                <a:latin typeface="Arial" pitchFamily="34" charset="0"/>
                <a:cs typeface="Arial" pitchFamily="34" charset="0"/>
              </a:rPr>
              <a:t>loading and preprocessing</a:t>
            </a:r>
          </a:p>
          <a:p>
            <a:pPr lvl="1"/>
            <a:r>
              <a:rPr lang="en-US" dirty="0" smtClean="0">
                <a:latin typeface="Arial" pitchFamily="34" charset="0"/>
                <a:cs typeface="Arial" pitchFamily="34" charset="0"/>
              </a:rPr>
              <a:t>Feature </a:t>
            </a:r>
            <a:r>
              <a:rPr lang="en-US" dirty="0">
                <a:latin typeface="Arial" pitchFamily="34" charset="0"/>
                <a:cs typeface="Arial" pitchFamily="34" charset="0"/>
              </a:rPr>
              <a:t>engineering</a:t>
            </a:r>
          </a:p>
          <a:p>
            <a:pPr lvl="1"/>
            <a:r>
              <a:rPr lang="en-US" dirty="0" smtClean="0">
                <a:latin typeface="Arial" pitchFamily="34" charset="0"/>
                <a:cs typeface="Arial" pitchFamily="34" charset="0"/>
              </a:rPr>
              <a:t>Train/test </a:t>
            </a:r>
            <a:r>
              <a:rPr lang="en-US" dirty="0">
                <a:latin typeface="Arial" pitchFamily="34" charset="0"/>
                <a:cs typeface="Arial" pitchFamily="34" charset="0"/>
              </a:rPr>
              <a:t>split</a:t>
            </a:r>
          </a:p>
          <a:p>
            <a:pPr lvl="1"/>
            <a:r>
              <a:rPr lang="en-US" dirty="0" smtClean="0">
                <a:latin typeface="Arial" pitchFamily="34" charset="0"/>
                <a:cs typeface="Arial" pitchFamily="34" charset="0"/>
              </a:rPr>
              <a:t>Model </a:t>
            </a:r>
            <a:r>
              <a:rPr lang="en-US" dirty="0">
                <a:latin typeface="Arial" pitchFamily="34" charset="0"/>
                <a:cs typeface="Arial" pitchFamily="34" charset="0"/>
              </a:rPr>
              <a:t>training and evaluation</a:t>
            </a:r>
            <a:endParaRPr lang="en-IN" b="1" dirty="0">
              <a:solidFill>
                <a:srgbClr val="0F0F0F"/>
              </a:solidFill>
              <a:latin typeface="Arial" pitchFamily="34" charset="0"/>
              <a:cs typeface="Arial"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a:bodyPr>
          <a:lstStyle/>
          <a:p>
            <a:pPr marL="305435" indent="-305435"/>
            <a:r>
              <a:rPr lang="en-IN" sz="1400" b="1" dirty="0" smtClean="0">
                <a:latin typeface="Arial" pitchFamily="34" charset="0"/>
                <a:ea typeface="+mn-lt"/>
                <a:cs typeface="Arial" pitchFamily="34" charset="0"/>
              </a:rPr>
              <a:t>Algorithm </a:t>
            </a:r>
            <a:r>
              <a:rPr lang="en-IN" sz="1400" b="1" dirty="0">
                <a:latin typeface="Arial" pitchFamily="34" charset="0"/>
                <a:ea typeface="+mn-lt"/>
                <a:cs typeface="Arial" pitchFamily="34" charset="0"/>
              </a:rPr>
              <a:t>Selection</a:t>
            </a:r>
            <a:r>
              <a:rPr lang="en-IN" sz="1400" b="1" dirty="0" smtClean="0">
                <a:latin typeface="Arial" pitchFamily="34" charset="0"/>
                <a:ea typeface="+mn-lt"/>
                <a:cs typeface="Arial" pitchFamily="34" charset="0"/>
              </a:rPr>
              <a:t>:</a:t>
            </a:r>
          </a:p>
          <a:p>
            <a:pPr marL="629435" lvl="1" indent="-305435"/>
            <a:r>
              <a:rPr lang="en-US" dirty="0" smtClean="0">
                <a:latin typeface="Arial" pitchFamily="34" charset="0"/>
                <a:cs typeface="Arial" pitchFamily="34" charset="0"/>
              </a:rPr>
              <a:t>Snap Random </a:t>
            </a:r>
            <a:r>
              <a:rPr lang="en-US" dirty="0">
                <a:latin typeface="Arial" pitchFamily="34" charset="0"/>
                <a:cs typeface="Arial" pitchFamily="34" charset="0"/>
              </a:rPr>
              <a:t>Forest Classifier</a:t>
            </a:r>
            <a:br>
              <a:rPr lang="en-US" dirty="0">
                <a:latin typeface="Arial" pitchFamily="34" charset="0"/>
                <a:cs typeface="Arial" pitchFamily="34" charset="0"/>
              </a:rPr>
            </a:br>
            <a:r>
              <a:rPr lang="en-US" dirty="0">
                <a:latin typeface="Arial" pitchFamily="34" charset="0"/>
                <a:cs typeface="Arial" pitchFamily="34" charset="0"/>
              </a:rPr>
              <a:t>A robust algorithm that handles multiple failure types and performs well even with noisy sensor data.</a:t>
            </a:r>
            <a:endParaRPr lang="en-IN" dirty="0">
              <a:latin typeface="Arial" pitchFamily="34" charset="0"/>
              <a:cs typeface="Arial" pitchFamily="34" charset="0"/>
            </a:endParaRPr>
          </a:p>
          <a:p>
            <a:pPr marL="305435" indent="-305435"/>
            <a:r>
              <a:rPr lang="en-IN" sz="1400" b="1" dirty="0" smtClean="0">
                <a:latin typeface="Arial" pitchFamily="34" charset="0"/>
                <a:ea typeface="+mn-lt"/>
                <a:cs typeface="Arial" pitchFamily="34" charset="0"/>
              </a:rPr>
              <a:t>Data </a:t>
            </a:r>
            <a:r>
              <a:rPr lang="en-IN" sz="1400" b="1" dirty="0">
                <a:latin typeface="Arial" pitchFamily="34" charset="0"/>
                <a:ea typeface="+mn-lt"/>
                <a:cs typeface="Arial" pitchFamily="34" charset="0"/>
              </a:rPr>
              <a:t>Input</a:t>
            </a:r>
            <a:r>
              <a:rPr lang="en-IN" sz="1400" b="1" dirty="0" smtClean="0">
                <a:latin typeface="Arial" pitchFamily="34" charset="0"/>
                <a:ea typeface="+mn-lt"/>
                <a:cs typeface="Arial" pitchFamily="34" charset="0"/>
              </a:rPr>
              <a:t>:</a:t>
            </a:r>
          </a:p>
          <a:p>
            <a:pPr marL="629435" lvl="1" indent="-305435"/>
            <a:r>
              <a:rPr lang="en-US" dirty="0">
                <a:latin typeface="Arial" pitchFamily="34" charset="0"/>
                <a:cs typeface="Arial" pitchFamily="34" charset="0"/>
              </a:rPr>
              <a:t>Torque, Rotational Speed, Tool Wear, Air Temperature, and other operational parameters collected from machines.</a:t>
            </a:r>
            <a:endParaRPr lang="en-IN" dirty="0">
              <a:latin typeface="Arial" pitchFamily="34" charset="0"/>
              <a:cs typeface="Arial" pitchFamily="34" charset="0"/>
            </a:endParaRPr>
          </a:p>
          <a:p>
            <a:pPr marL="305435" indent="-305435"/>
            <a:r>
              <a:rPr lang="en-IN" sz="1400" b="1" dirty="0" smtClean="0">
                <a:latin typeface="Arial" pitchFamily="34" charset="0"/>
                <a:ea typeface="+mn-lt"/>
                <a:cs typeface="Arial" pitchFamily="34" charset="0"/>
              </a:rPr>
              <a:t>Training </a:t>
            </a:r>
            <a:r>
              <a:rPr lang="en-IN" sz="1400" b="1" dirty="0">
                <a:latin typeface="Arial" pitchFamily="34" charset="0"/>
                <a:ea typeface="+mn-lt"/>
                <a:cs typeface="Arial" pitchFamily="34" charset="0"/>
              </a:rPr>
              <a:t>Process</a:t>
            </a:r>
            <a:r>
              <a:rPr lang="en-IN" sz="1400" b="1" dirty="0" smtClean="0">
                <a:latin typeface="Arial" pitchFamily="34" charset="0"/>
                <a:ea typeface="+mn-lt"/>
                <a:cs typeface="Arial" pitchFamily="34" charset="0"/>
              </a:rPr>
              <a:t>:</a:t>
            </a:r>
          </a:p>
          <a:p>
            <a:pPr marL="629435" lvl="1" indent="-305435"/>
            <a:r>
              <a:rPr lang="en-US" dirty="0">
                <a:latin typeface="Arial" pitchFamily="34" charset="0"/>
                <a:cs typeface="Arial" pitchFamily="34" charset="0"/>
              </a:rPr>
              <a:t>The model is trained using labeled historical failure data. Techniques like cross-validation and </a:t>
            </a:r>
            <a:r>
              <a:rPr lang="en-US" dirty="0" err="1">
                <a:latin typeface="Arial" pitchFamily="34" charset="0"/>
                <a:cs typeface="Arial" pitchFamily="34" charset="0"/>
              </a:rPr>
              <a:t>hyperparameter</a:t>
            </a:r>
            <a:r>
              <a:rPr lang="en-US" dirty="0">
                <a:latin typeface="Arial" pitchFamily="34" charset="0"/>
                <a:cs typeface="Arial" pitchFamily="34" charset="0"/>
              </a:rPr>
              <a:t> tuning are applied to boost accuracy and avoid </a:t>
            </a:r>
            <a:r>
              <a:rPr lang="en-US" dirty="0" err="1">
                <a:latin typeface="Arial" pitchFamily="34" charset="0"/>
                <a:cs typeface="Arial" pitchFamily="34" charset="0"/>
              </a:rPr>
              <a:t>overfitting</a:t>
            </a:r>
            <a:r>
              <a:rPr lang="en-US" dirty="0">
                <a:latin typeface="Arial" pitchFamily="34" charset="0"/>
                <a:cs typeface="Arial" pitchFamily="34" charset="0"/>
              </a:rPr>
              <a:t>.</a:t>
            </a:r>
            <a:endParaRPr lang="en-IN" dirty="0">
              <a:latin typeface="Arial" pitchFamily="34" charset="0"/>
              <a:cs typeface="Arial" pitchFamily="34" charset="0"/>
            </a:endParaRPr>
          </a:p>
          <a:p>
            <a:pPr marL="305435" indent="-305435"/>
            <a:r>
              <a:rPr lang="en-IN" sz="1400" b="1" dirty="0" smtClean="0">
                <a:latin typeface="Arial" pitchFamily="34" charset="0"/>
                <a:ea typeface="+mn-lt"/>
                <a:cs typeface="Arial" pitchFamily="34" charset="0"/>
              </a:rPr>
              <a:t>Prediction </a:t>
            </a:r>
            <a:r>
              <a:rPr lang="en-IN" sz="1400" b="1" dirty="0">
                <a:latin typeface="Arial" pitchFamily="34" charset="0"/>
                <a:ea typeface="+mn-lt"/>
                <a:cs typeface="Arial" pitchFamily="34" charset="0"/>
              </a:rPr>
              <a:t>Process</a:t>
            </a:r>
            <a:r>
              <a:rPr lang="en-IN" sz="1400" b="1" dirty="0" smtClean="0">
                <a:latin typeface="Arial" pitchFamily="34" charset="0"/>
                <a:ea typeface="+mn-lt"/>
                <a:cs typeface="Arial" pitchFamily="34" charset="0"/>
              </a:rPr>
              <a:t>:</a:t>
            </a:r>
          </a:p>
          <a:p>
            <a:pPr lvl="1"/>
            <a:r>
              <a:rPr lang="en-US" dirty="0">
                <a:latin typeface="Arial" pitchFamily="34" charset="0"/>
                <a:cs typeface="Arial" pitchFamily="34" charset="0"/>
              </a:rPr>
              <a:t>Once trained, the model classifies incoming sensor readings to predict whether a machine is at risk </a:t>
            </a:r>
            <a:r>
              <a:rPr lang="en-US" dirty="0" smtClean="0">
                <a:latin typeface="Arial" pitchFamily="34" charset="0"/>
                <a:cs typeface="Arial" pitchFamily="34" charset="0"/>
              </a:rPr>
              <a:t>of: </a:t>
            </a:r>
            <a:r>
              <a:rPr lang="en-US" b="1" dirty="0" smtClean="0">
                <a:latin typeface="Arial" pitchFamily="34" charset="0"/>
                <a:cs typeface="Arial" pitchFamily="34" charset="0"/>
              </a:rPr>
              <a:t>Tool </a:t>
            </a:r>
            <a:r>
              <a:rPr lang="en-US" b="1" dirty="0">
                <a:latin typeface="Arial" pitchFamily="34" charset="0"/>
                <a:cs typeface="Arial" pitchFamily="34" charset="0"/>
              </a:rPr>
              <a:t>wear </a:t>
            </a:r>
            <a:r>
              <a:rPr lang="en-US" b="1" dirty="0" smtClean="0">
                <a:latin typeface="Arial" pitchFamily="34" charset="0"/>
                <a:cs typeface="Arial" pitchFamily="34" charset="0"/>
              </a:rPr>
              <a:t>failure</a:t>
            </a:r>
            <a:r>
              <a:rPr lang="en-US" dirty="0" smtClean="0">
                <a:latin typeface="Arial" pitchFamily="34" charset="0"/>
                <a:cs typeface="Arial" pitchFamily="34" charset="0"/>
              </a:rPr>
              <a:t>, </a:t>
            </a:r>
            <a:r>
              <a:rPr lang="en-US" b="1" dirty="0" smtClean="0">
                <a:latin typeface="Arial" pitchFamily="34" charset="0"/>
                <a:cs typeface="Arial" pitchFamily="34" charset="0"/>
              </a:rPr>
              <a:t>Heat </a:t>
            </a:r>
            <a:r>
              <a:rPr lang="en-US" b="1" dirty="0">
                <a:latin typeface="Arial" pitchFamily="34" charset="0"/>
                <a:cs typeface="Arial" pitchFamily="34" charset="0"/>
              </a:rPr>
              <a:t>dissipation </a:t>
            </a:r>
            <a:r>
              <a:rPr lang="en-US" b="1" dirty="0" smtClean="0">
                <a:latin typeface="Arial" pitchFamily="34" charset="0"/>
                <a:cs typeface="Arial" pitchFamily="34" charset="0"/>
              </a:rPr>
              <a:t>failure</a:t>
            </a:r>
            <a:r>
              <a:rPr lang="en-US" dirty="0" smtClean="0">
                <a:latin typeface="Arial" pitchFamily="34" charset="0"/>
                <a:cs typeface="Arial" pitchFamily="34" charset="0"/>
              </a:rPr>
              <a:t>, </a:t>
            </a:r>
            <a:r>
              <a:rPr lang="en-US" b="1" dirty="0" smtClean="0">
                <a:latin typeface="Arial" pitchFamily="34" charset="0"/>
                <a:cs typeface="Arial" pitchFamily="34" charset="0"/>
              </a:rPr>
              <a:t>Power </a:t>
            </a:r>
            <a:r>
              <a:rPr lang="en-US" b="1" dirty="0">
                <a:latin typeface="Arial" pitchFamily="34" charset="0"/>
                <a:cs typeface="Arial" pitchFamily="34" charset="0"/>
              </a:rPr>
              <a:t>failure</a:t>
            </a:r>
            <a:r>
              <a:rPr lang="en-US" dirty="0">
                <a:latin typeface="Arial" pitchFamily="34" charset="0"/>
                <a:cs typeface="Arial" pitchFamily="34" charset="0"/>
              </a:rPr>
              <a:t>, </a:t>
            </a:r>
            <a:r>
              <a:rPr lang="en-US" dirty="0" smtClean="0">
                <a:latin typeface="Arial" pitchFamily="34" charset="0"/>
                <a:cs typeface="Arial" pitchFamily="34" charset="0"/>
              </a:rPr>
              <a:t>or </a:t>
            </a:r>
            <a:r>
              <a:rPr lang="en-US" b="1" dirty="0" smtClean="0">
                <a:latin typeface="Arial" pitchFamily="34" charset="0"/>
                <a:cs typeface="Arial" pitchFamily="34" charset="0"/>
              </a:rPr>
              <a:t>No </a:t>
            </a:r>
            <a:r>
              <a:rPr lang="en-US" b="1" dirty="0">
                <a:latin typeface="Arial" pitchFamily="34" charset="0"/>
                <a:cs typeface="Arial" pitchFamily="34" charset="0"/>
              </a:rPr>
              <a:t>failure (normal operation)</a:t>
            </a:r>
            <a:endParaRPr lang="en-US" dirty="0">
              <a:latin typeface="Arial" pitchFamily="34" charset="0"/>
              <a:cs typeface="Arial" pitchFamily="34" charset="0"/>
            </a:endParaRPr>
          </a:p>
          <a:p>
            <a:pPr lvl="1"/>
            <a:r>
              <a:rPr lang="en-US" dirty="0">
                <a:latin typeface="Arial" pitchFamily="34" charset="0"/>
                <a:cs typeface="Arial" pitchFamily="34" charset="0"/>
              </a:rPr>
              <a:t>In a live setting, the model continuously receives data via IBM Cloud services and generates alerts when a machine is likely to fail, allowing for proactive maintenance actions.</a:t>
            </a:r>
          </a:p>
          <a:p>
            <a:pPr marL="629435" lvl="1" indent="-305435"/>
            <a:endParaRPr lang="en-IN" dirty="0">
              <a:latin typeface="Arial" pitchFamily="34" charset="0"/>
              <a:cs typeface="Arial" pitchFamily="34" charset="0"/>
            </a:endParaRPr>
          </a:p>
          <a:p>
            <a:pPr marL="629435" lvl="1" indent="-305435"/>
            <a:endParaRPr lang="en-IN" dirty="0">
              <a:latin typeface="Arial" pitchFamily="34" charset="0"/>
              <a:cs typeface="Arial"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Result: </a:t>
            </a:r>
            <a:r>
              <a:rPr lang="en-US" sz="3100" b="1" cap="none" dirty="0" smtClean="0">
                <a:solidFill>
                  <a:schemeClr val="tx1"/>
                </a:solidFill>
                <a:latin typeface="Arial"/>
                <a:ea typeface="+mj-lt"/>
                <a:cs typeface="Arial"/>
              </a:rPr>
              <a:t>DATA</a:t>
            </a:r>
            <a:r>
              <a:rPr lang="en-US" sz="3100" b="1" cap="none" dirty="0" smtClean="0">
                <a:solidFill>
                  <a:schemeClr val="tx1"/>
                </a:solidFill>
                <a:latin typeface="Arial"/>
                <a:ea typeface="+mj-lt"/>
                <a:cs typeface="Arial"/>
              </a:rPr>
              <a:t> SET</a:t>
            </a:r>
            <a:endParaRPr lang="en-US" sz="3100" dirty="0">
              <a:solidFill>
                <a:schemeClr val="tx1"/>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4431" b="9996"/>
          <a:stretch/>
        </p:blipFill>
        <p:spPr>
          <a:xfrm>
            <a:off x="607195" y="1222406"/>
            <a:ext cx="10635109" cy="5119202"/>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Result: </a:t>
            </a:r>
            <a:r>
              <a:rPr lang="en-US" sz="3100" b="1" cap="none" dirty="0" smtClean="0">
                <a:solidFill>
                  <a:schemeClr val="tx1"/>
                </a:solidFill>
                <a:latin typeface="Arial"/>
                <a:ea typeface="+mj-lt"/>
                <a:cs typeface="Arial"/>
              </a:rPr>
              <a:t>DATA</a:t>
            </a:r>
            <a:r>
              <a:rPr lang="en-US" sz="3100" b="1" cap="none" dirty="0" smtClean="0">
                <a:solidFill>
                  <a:schemeClr val="tx1"/>
                </a:solidFill>
                <a:latin typeface="Arial"/>
                <a:ea typeface="+mj-lt"/>
                <a:cs typeface="Arial"/>
              </a:rPr>
              <a:t> SET</a:t>
            </a:r>
            <a:endParaRPr lang="en-US" sz="3100" dirty="0">
              <a:solidFill>
                <a:schemeClr val="tx1"/>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5453"/>
          <a:stretch/>
        </p:blipFill>
        <p:spPr>
          <a:xfrm>
            <a:off x="1268474" y="1212790"/>
            <a:ext cx="9685076" cy="5150800"/>
          </a:xfrm>
          <a:prstGeom prst="rect">
            <a:avLst/>
          </a:prstGeom>
        </p:spPr>
      </p:pic>
    </p:spTree>
    <p:extLst>
      <p:ext uri="{BB962C8B-B14F-4D97-AF65-F5344CB8AC3E}">
        <p14:creationId xmlns:p14="http://schemas.microsoft.com/office/powerpoint/2010/main" val="358588864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195</TotalTime>
  <Words>885</Words>
  <Application>Microsoft Office PowerPoint</Application>
  <PresentationFormat>Custom</PresentationFormat>
  <Paragraphs>98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DividendVTI</vt:lpstr>
      <vt:lpstr>Predictive Maintenance of Industrial Machinery</vt:lpstr>
      <vt:lpstr>OUTLINE</vt:lpstr>
      <vt:lpstr>Problem Statement-39</vt:lpstr>
      <vt:lpstr>Proposed Solution</vt:lpstr>
      <vt:lpstr>PowerPoint Presentation</vt:lpstr>
      <vt:lpstr>System  Approach</vt:lpstr>
      <vt:lpstr>Algorithm &amp; Deployment</vt:lpstr>
      <vt:lpstr>Result: DATA SET</vt:lpstr>
      <vt:lpstr>Result: DATA SET</vt:lpstr>
      <vt:lpstr>Result: ML Model selection</vt:lpstr>
      <vt:lpstr>Result: ML Model selection</vt:lpstr>
      <vt:lpstr>Result: Snap random forest classifier with 99.5% accuracy</vt:lpstr>
      <vt:lpstr>Result: Evaluation, Threshold, Recall graph</vt:lpstr>
      <vt:lpstr>Result: Model Deployemnt</vt:lpstr>
      <vt:lpstr>Result: Input for testing</vt:lpstr>
      <vt:lpstr>Result: Predicted output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Acer</cp:lastModifiedBy>
  <cp:revision>36</cp:revision>
  <dcterms:created xsi:type="dcterms:W3CDTF">2021-05-26T16:50:10Z</dcterms:created>
  <dcterms:modified xsi:type="dcterms:W3CDTF">2025-07-31T11:48:51Z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