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5" r:id="rId2"/>
    <p:sldId id="266" r:id="rId3"/>
    <p:sldId id="267" r:id="rId4"/>
    <p:sldId id="268" r:id="rId5"/>
    <p:sldId id="269" r:id="rId6"/>
    <p:sldId id="275" r:id="rId7"/>
    <p:sldId id="273" r:id="rId8"/>
    <p:sldId id="274" r:id="rId9"/>
    <p:sldId id="276" r:id="rId10"/>
    <p:sldId id="277" r:id="rId11"/>
    <p:sldId id="278" r:id="rId12"/>
  </p:sldIdLst>
  <p:sldSz cx="12188825"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showGuides="1">
      <p:cViewPr>
        <p:scale>
          <a:sx n="74" d="100"/>
          <a:sy n="74" d="100"/>
        </p:scale>
        <p:origin x="582"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1/5/2024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1/5/2024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1/5/2024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1/5/2024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1/5/2024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1/5/2024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1/5/2024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1/5/2024</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1/5/2024</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1/5/2024</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1/5/2024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1/5/2024</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1/5/2024</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79412" y="1219200"/>
            <a:ext cx="12420600" cy="2895600"/>
          </a:xfrm>
        </p:spPr>
        <p:txBody>
          <a:bodyPr>
            <a:normAutofit/>
          </a:bodyPr>
          <a:lstStyle/>
          <a:p>
            <a:pPr algn="ctr"/>
            <a:r>
              <a:rPr lang="en-US" b="1" u="sng" dirty="0"/>
              <a:t>ENERGY </a:t>
            </a:r>
            <a:r>
              <a:rPr lang="en-US" b="1" u="sng" dirty="0" smtClean="0"/>
              <a:t>PERSONALIZED </a:t>
            </a:r>
            <a:r>
              <a:rPr lang="en-US" b="1" u="sng" dirty="0"/>
              <a:t>RECOMMENDER</a:t>
            </a:r>
            <a:r>
              <a:rPr lang="en-US" dirty="0"/>
              <a:t/>
            </a:r>
            <a:br>
              <a:rPr lang="en-US" dirty="0"/>
            </a:br>
            <a:endParaRPr lang="en-US" dirty="0"/>
          </a:p>
        </p:txBody>
      </p:sp>
      <p:sp>
        <p:nvSpPr>
          <p:cNvPr id="4" name="Subtitle 3"/>
          <p:cNvSpPr>
            <a:spLocks noGrp="1"/>
          </p:cNvSpPr>
          <p:nvPr>
            <p:ph type="subTitle" idx="1"/>
          </p:nvPr>
        </p:nvSpPr>
        <p:spPr>
          <a:xfrm>
            <a:off x="4969703" y="6096000"/>
            <a:ext cx="7238999" cy="2057400"/>
          </a:xfrm>
        </p:spPr>
        <p:txBody>
          <a:bodyPr/>
          <a:lstStyle/>
          <a:p>
            <a:pPr algn="r"/>
            <a:r>
              <a:rPr lang="it-IT" dirty="0" smtClean="0">
                <a:solidFill>
                  <a:schemeClr val="tx1"/>
                </a:solidFill>
              </a:rPr>
              <a:t>By:aditya jadhav</a:t>
            </a:r>
          </a:p>
          <a:p>
            <a:pPr algn="r"/>
            <a:r>
              <a:rPr lang="en-US" dirty="0">
                <a:solidFill>
                  <a:schemeClr val="tx1"/>
                </a:solidFill>
              </a:rPr>
              <a:t>Under the guidance of Prof. </a:t>
            </a:r>
            <a:r>
              <a:rPr lang="en-US" dirty="0" err="1">
                <a:solidFill>
                  <a:schemeClr val="tx1"/>
                </a:solidFill>
              </a:rPr>
              <a:t>Rithik</a:t>
            </a:r>
            <a:r>
              <a:rPr lang="en-US" dirty="0">
                <a:solidFill>
                  <a:schemeClr val="tx1"/>
                </a:solidFill>
              </a:rPr>
              <a:t> Raj Vaishya</a:t>
            </a:r>
            <a:endParaRPr lang="en-IN" dirty="0">
              <a:solidFill>
                <a:schemeClr val="tx1"/>
              </a:solidFill>
            </a:endParaRPr>
          </a:p>
          <a:p>
            <a:pPr algn="r"/>
            <a:endParaRPr lang="it-IT" dirty="0" smtClean="0">
              <a:solidFill>
                <a:schemeClr val="tx1"/>
              </a:solidFill>
            </a:endParaRPr>
          </a:p>
          <a:p>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304800"/>
            <a:ext cx="9144001" cy="533400"/>
          </a:xfrm>
        </p:spPr>
        <p:txBody>
          <a:bodyPr>
            <a:noAutofit/>
          </a:bodyPr>
          <a:lstStyle/>
          <a:p>
            <a:r>
              <a:rPr lang="en-US" b="1" u="sng" dirty="0"/>
              <a:t>Conclusion</a:t>
            </a:r>
          </a:p>
        </p:txBody>
      </p:sp>
      <p:sp>
        <p:nvSpPr>
          <p:cNvPr id="3" name="Content Placeholder 2"/>
          <p:cNvSpPr>
            <a:spLocks noGrp="1"/>
          </p:cNvSpPr>
          <p:nvPr>
            <p:ph idx="1"/>
          </p:nvPr>
        </p:nvSpPr>
        <p:spPr>
          <a:xfrm>
            <a:off x="1598612" y="1219200"/>
            <a:ext cx="10058399" cy="4953001"/>
          </a:xfrm>
        </p:spPr>
        <p:txBody>
          <a:bodyPr>
            <a:normAutofit fontScale="92500" lnSpcReduction="20000"/>
          </a:bodyPr>
          <a:lstStyle/>
          <a:p>
            <a:r>
              <a:rPr lang="en-US" sz="1900" b="1" dirty="0"/>
              <a:t>Silhouette Score:</a:t>
            </a:r>
            <a:endParaRPr lang="en-US" sz="1900" dirty="0"/>
          </a:p>
          <a:p>
            <a:pPr lvl="1"/>
            <a:r>
              <a:rPr lang="en-US" sz="1900" dirty="0" smtClean="0"/>
              <a:t>All </a:t>
            </a:r>
            <a:r>
              <a:rPr lang="en-US" sz="1900" dirty="0"/>
              <a:t>algorithms show comparable silhouette scores, implying reasonable cluster quality.</a:t>
            </a:r>
          </a:p>
          <a:p>
            <a:pPr lvl="1"/>
            <a:r>
              <a:rPr lang="en-US" sz="1800" dirty="0"/>
              <a:t>Hierarchical </a:t>
            </a:r>
            <a:r>
              <a:rPr lang="en-US" sz="1800" dirty="0" smtClean="0"/>
              <a:t>clustering</a:t>
            </a:r>
            <a:r>
              <a:rPr lang="en-US" sz="1900" dirty="0" smtClean="0"/>
              <a:t> </a:t>
            </a:r>
            <a:r>
              <a:rPr lang="en-US" sz="1900" dirty="0"/>
              <a:t>has a slightly higher score, indicating better-defined clusters.</a:t>
            </a:r>
          </a:p>
          <a:p>
            <a:r>
              <a:rPr lang="en-US" sz="1900" b="1" dirty="0" err="1"/>
              <a:t>Calinski-Harabasz</a:t>
            </a:r>
            <a:r>
              <a:rPr lang="en-US" sz="1900" b="1" dirty="0"/>
              <a:t> Index:</a:t>
            </a:r>
            <a:endParaRPr lang="en-US" sz="1900" dirty="0"/>
          </a:p>
          <a:p>
            <a:pPr lvl="1"/>
            <a:r>
              <a:rPr lang="en-US" sz="1900" dirty="0" smtClean="0"/>
              <a:t>All </a:t>
            </a:r>
            <a:r>
              <a:rPr lang="en-US" sz="1900" dirty="0"/>
              <a:t>algorithms exhibit high values, suggesting well-separated and compact clusters.</a:t>
            </a:r>
          </a:p>
          <a:p>
            <a:pPr lvl="1"/>
            <a:r>
              <a:rPr lang="en-US" sz="1800" dirty="0"/>
              <a:t>Hierarchical clustering</a:t>
            </a:r>
            <a:r>
              <a:rPr lang="en-US" sz="2400" dirty="0"/>
              <a:t> </a:t>
            </a:r>
            <a:r>
              <a:rPr lang="en-US" sz="1900" dirty="0" smtClean="0"/>
              <a:t>has </a:t>
            </a:r>
            <a:r>
              <a:rPr lang="en-US" sz="1900" dirty="0"/>
              <a:t>a slightly higher index, indicating more distinct clusters.</a:t>
            </a:r>
          </a:p>
          <a:p>
            <a:r>
              <a:rPr lang="en-US" sz="1900" b="1" dirty="0"/>
              <a:t>Davies-</a:t>
            </a:r>
            <a:r>
              <a:rPr lang="en-US" sz="1900" b="1" dirty="0" err="1"/>
              <a:t>Bouldin</a:t>
            </a:r>
            <a:r>
              <a:rPr lang="en-US" sz="1900" b="1" dirty="0"/>
              <a:t> Index:</a:t>
            </a:r>
            <a:endParaRPr lang="en-US" sz="1900" dirty="0"/>
          </a:p>
          <a:p>
            <a:pPr lvl="1"/>
            <a:r>
              <a:rPr lang="en-US" sz="1900" dirty="0" smtClean="0"/>
              <a:t>All </a:t>
            </a:r>
            <a:r>
              <a:rPr lang="en-US" sz="1900" dirty="0"/>
              <a:t>algorithms show low values, signifying a good balance between separation and compactness.</a:t>
            </a:r>
          </a:p>
          <a:p>
            <a:pPr lvl="1"/>
            <a:r>
              <a:rPr lang="en-US" sz="1800" dirty="0"/>
              <a:t>Hierarchical clustering</a:t>
            </a:r>
            <a:r>
              <a:rPr lang="en-US" sz="1900" dirty="0" smtClean="0"/>
              <a:t> </a:t>
            </a:r>
            <a:r>
              <a:rPr lang="en-US" sz="1900" dirty="0"/>
              <a:t>has a slightly lower index, indicating a slightly better balance.</a:t>
            </a:r>
          </a:p>
          <a:p>
            <a:pPr lvl="1"/>
            <a:endParaRPr lang="en-US" sz="1900" dirty="0"/>
          </a:p>
          <a:p>
            <a:r>
              <a:rPr lang="en-US" sz="2000" b="1" u="sng" dirty="0"/>
              <a:t>Hierarchical clustering</a:t>
            </a:r>
            <a:r>
              <a:rPr lang="en-US" sz="1900" b="1" u="sng" dirty="0" smtClean="0"/>
              <a:t> </a:t>
            </a:r>
            <a:r>
              <a:rPr lang="en-US" sz="1900" b="1" u="sng" dirty="0"/>
              <a:t>is preferred</a:t>
            </a:r>
            <a:r>
              <a:rPr lang="en-US" sz="1900" u="sng" dirty="0"/>
              <a:t> </a:t>
            </a:r>
            <a:r>
              <a:rPr lang="en-US" sz="1900" dirty="0" smtClean="0"/>
              <a:t>for power eye data </a:t>
            </a:r>
            <a:r>
              <a:rPr lang="en-US" sz="1900" dirty="0"/>
              <a:t>clustering based on the evaluated metrics.</a:t>
            </a:r>
          </a:p>
          <a:p>
            <a:r>
              <a:rPr lang="en-US" sz="1900" dirty="0"/>
              <a:t>Its ability to create well-defined clusters and the higher silhouette score make it a suitable choice for extracting meaningful patterns from </a:t>
            </a:r>
            <a:r>
              <a:rPr lang="en-US" sz="2000" dirty="0"/>
              <a:t>household appliances</a:t>
            </a:r>
            <a:r>
              <a:rPr lang="en-US" sz="1900" dirty="0" smtClean="0"/>
              <a:t>.</a:t>
            </a:r>
            <a:endParaRPr lang="en-US" sz="1900" dirty="0"/>
          </a:p>
          <a:p>
            <a:endParaRPr lang="en-US" dirty="0"/>
          </a:p>
        </p:txBody>
      </p:sp>
    </p:spTree>
    <p:extLst>
      <p:ext uri="{BB962C8B-B14F-4D97-AF65-F5344CB8AC3E}">
        <p14:creationId xmlns:p14="http://schemas.microsoft.com/office/powerpoint/2010/main" val="248590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0212" y="2133600"/>
            <a:ext cx="9591591" cy="4114801"/>
          </a:xfrm>
        </p:spPr>
        <p:txBody>
          <a:bodyPr/>
          <a:lstStyle/>
          <a:p>
            <a:pPr marL="0" indent="0">
              <a:buNone/>
            </a:pPr>
            <a:r>
              <a:rPr lang="en-US" sz="7200" dirty="0" smtClean="0"/>
              <a:t>-THANK YOU-</a:t>
            </a:r>
            <a:endParaRPr lang="en-US" dirty="0"/>
          </a:p>
        </p:txBody>
      </p:sp>
    </p:spTree>
    <p:extLst>
      <p:ext uri="{BB962C8B-B14F-4D97-AF65-F5344CB8AC3E}">
        <p14:creationId xmlns:p14="http://schemas.microsoft.com/office/powerpoint/2010/main" val="370473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04800"/>
            <a:ext cx="9144001" cy="762000"/>
          </a:xfrm>
        </p:spPr>
        <p:txBody>
          <a:bodyPr/>
          <a:lstStyle/>
          <a:p>
            <a:r>
              <a:rPr lang="en-US" b="1" u="sng" dirty="0" smtClean="0"/>
              <a:t>INTRODUCTION</a:t>
            </a:r>
            <a:endParaRPr lang="en-US" b="1" u="sng" dirty="0"/>
          </a:p>
        </p:txBody>
      </p:sp>
      <p:sp>
        <p:nvSpPr>
          <p:cNvPr id="3" name="Content Placeholder 2"/>
          <p:cNvSpPr>
            <a:spLocks noGrp="1"/>
          </p:cNvSpPr>
          <p:nvPr>
            <p:ph idx="1"/>
          </p:nvPr>
        </p:nvSpPr>
        <p:spPr>
          <a:xfrm>
            <a:off x="1065212" y="2057400"/>
            <a:ext cx="10515600" cy="3657601"/>
          </a:xfrm>
        </p:spPr>
        <p:txBody>
          <a:bodyPr>
            <a:normAutofit/>
          </a:bodyPr>
          <a:lstStyle/>
          <a:p>
            <a:pPr>
              <a:buFont typeface="Wingdings" panose="05000000000000000000" pitchFamily="2" charset="2"/>
              <a:buChar char="Ø"/>
            </a:pPr>
            <a:r>
              <a:rPr lang="en-US" sz="2000" dirty="0"/>
              <a:t>An Energy Personalized </a:t>
            </a:r>
            <a:r>
              <a:rPr lang="en-US" sz="2000" dirty="0" smtClean="0"/>
              <a:t>Recommender(EPR) </a:t>
            </a:r>
            <a:r>
              <a:rPr lang="en-US" sz="2000" dirty="0"/>
              <a:t>is a system designed to provide personalized recommendations to users with the goal of optimizing energy consumption, improving efficiency, and potentially reducing costs.</a:t>
            </a:r>
            <a:r>
              <a:rPr lang="en-US" sz="2000" dirty="0" smtClean="0"/>
              <a:t>.</a:t>
            </a:r>
          </a:p>
          <a:p>
            <a:pPr>
              <a:buFont typeface="Wingdings" panose="05000000000000000000" pitchFamily="2" charset="2"/>
              <a:buChar char="Ø"/>
            </a:pPr>
            <a:r>
              <a:rPr lang="en-US" sz="2000" dirty="0" smtClean="0"/>
              <a:t> </a:t>
            </a:r>
            <a:r>
              <a:rPr lang="en-US" sz="2000" dirty="0"/>
              <a:t>These systems provide homeowners with insights into their energy usage, </a:t>
            </a:r>
            <a:r>
              <a:rPr lang="en-US" sz="2000" dirty="0" smtClean="0"/>
              <a:t>allowing </a:t>
            </a:r>
            <a:r>
              <a:rPr lang="en-US" sz="2000" dirty="0"/>
              <a:t>for better </a:t>
            </a:r>
            <a:r>
              <a:rPr lang="en-US" sz="2000" dirty="0" smtClean="0"/>
              <a:t>control to energy usage.</a:t>
            </a:r>
            <a:endParaRPr lang="en-US" sz="2000" dirty="0" smtClean="0"/>
          </a:p>
          <a:p>
            <a:pPr>
              <a:buFont typeface="Wingdings" panose="05000000000000000000" pitchFamily="2" charset="2"/>
              <a:buChar char="Ø"/>
            </a:pPr>
            <a:r>
              <a:rPr lang="en-US" sz="2000" dirty="0"/>
              <a:t>I</a:t>
            </a:r>
            <a:r>
              <a:rPr lang="en-US" sz="2000" dirty="0" smtClean="0"/>
              <a:t>t </a:t>
            </a:r>
            <a:r>
              <a:rPr lang="en-US" sz="2000" dirty="0"/>
              <a:t>is a system that collects energy data from various household appliances, processes and analyzes them, and presents the findings to users to give them insights about their energy consumption for better energy sustainability</a:t>
            </a:r>
            <a:r>
              <a:rPr lang="en-US" sz="2000" dirty="0" smtClean="0"/>
              <a:t>.</a:t>
            </a:r>
          </a:p>
        </p:txBody>
      </p:sp>
    </p:spTree>
    <p:extLst>
      <p:ext uri="{BB962C8B-B14F-4D97-AF65-F5344CB8AC3E}">
        <p14:creationId xmlns:p14="http://schemas.microsoft.com/office/powerpoint/2010/main" val="247771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553134"/>
            <a:ext cx="6096000" cy="609600"/>
          </a:xfrm>
        </p:spPr>
        <p:txBody>
          <a:bodyPr>
            <a:normAutofit/>
          </a:bodyPr>
          <a:lstStyle/>
          <a:p>
            <a:r>
              <a:rPr lang="en-US" b="1" u="sng" dirty="0" smtClean="0"/>
              <a:t>AIM</a:t>
            </a:r>
            <a:r>
              <a:rPr lang="en-US" dirty="0" smtClean="0"/>
              <a:t> </a:t>
            </a:r>
            <a:endParaRPr lang="en-US" dirty="0"/>
          </a:p>
        </p:txBody>
      </p:sp>
      <p:sp>
        <p:nvSpPr>
          <p:cNvPr id="3" name="Content Placeholder 2"/>
          <p:cNvSpPr>
            <a:spLocks noGrp="1"/>
          </p:cNvSpPr>
          <p:nvPr>
            <p:ph idx="1"/>
          </p:nvPr>
        </p:nvSpPr>
        <p:spPr>
          <a:xfrm>
            <a:off x="1370012" y="1419567"/>
            <a:ext cx="8991600" cy="1371600"/>
          </a:xfrm>
        </p:spPr>
        <p:txBody>
          <a:bodyPr>
            <a:normAutofit/>
          </a:bodyPr>
          <a:lstStyle/>
          <a:p>
            <a:pPr>
              <a:buFont typeface="Wingdings" panose="05000000000000000000" pitchFamily="2" charset="2"/>
              <a:buChar char="Ø"/>
            </a:pPr>
            <a:r>
              <a:rPr lang="en-US" sz="2000" dirty="0"/>
              <a:t>The primary aim of the Energy Personalized Recommender is to optimize energy consumption in residential settings by offering personalized recommendations tailored to individual user preferences, behaviors, and real-time energy usage patterns.</a:t>
            </a:r>
          </a:p>
        </p:txBody>
      </p:sp>
      <p:sp>
        <p:nvSpPr>
          <p:cNvPr id="4" name="Rectangle 3"/>
          <p:cNvSpPr/>
          <p:nvPr/>
        </p:nvSpPr>
        <p:spPr>
          <a:xfrm>
            <a:off x="1141412" y="3202097"/>
            <a:ext cx="2476961" cy="646331"/>
          </a:xfrm>
          <a:prstGeom prst="rect">
            <a:avLst/>
          </a:prstGeom>
          <a:noFill/>
        </p:spPr>
        <p:txBody>
          <a:bodyPr wrap="none" lIns="91440" tIns="45720" rIns="91440" bIns="45720">
            <a:spAutoFit/>
          </a:bodyPr>
          <a:lstStyle/>
          <a:p>
            <a:pPr algn="ctr"/>
            <a:r>
              <a:rPr lang="en-US" sz="3600" b="1" u="sng" cap="none" spc="0" dirty="0" smtClean="0">
                <a:ln w="0"/>
                <a:solidFill>
                  <a:schemeClr val="tx1"/>
                </a:solidFill>
                <a:effectLst>
                  <a:outerShdw blurRad="38100" dist="19050" dir="2700000" algn="tl" rotWithShape="0">
                    <a:schemeClr val="dk1">
                      <a:alpha val="40000"/>
                    </a:schemeClr>
                  </a:outerShdw>
                </a:effectLst>
              </a:rPr>
              <a:t>OBJECTIVE</a:t>
            </a:r>
            <a:endParaRPr lang="en-US" sz="3600" b="1" u="sng"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1598612" y="4259358"/>
            <a:ext cx="9398727" cy="1015663"/>
          </a:xfrm>
          <a:prstGeom prst="rect">
            <a:avLst/>
          </a:prstGeom>
          <a:noFill/>
        </p:spPr>
        <p:txBody>
          <a:bodyPr wrap="none" lIns="91440" tIns="45720" rIns="91440" bIns="45720">
            <a:spAutoFit/>
          </a:bodyPr>
          <a:lstStyle/>
          <a:p>
            <a:pPr marL="342900" indent="-342900">
              <a:buFont typeface="Wingdings" panose="05000000000000000000" pitchFamily="2" charset="2"/>
              <a:buChar char="Ø"/>
            </a:pPr>
            <a:r>
              <a:rPr lang="en-US" sz="2000" dirty="0"/>
              <a:t>Apply clustering algorithms </a:t>
            </a:r>
            <a:r>
              <a:rPr lang="en-US" sz="2000" dirty="0" smtClean="0"/>
              <a:t>k-means clustering , </a:t>
            </a:r>
            <a:r>
              <a:rPr lang="en-US" sz="2000" dirty="0"/>
              <a:t>hierarchical clustering </a:t>
            </a:r>
            <a:r>
              <a:rPr lang="en-US" sz="2000" dirty="0" smtClean="0"/>
              <a:t>to </a:t>
            </a:r>
          </a:p>
          <a:p>
            <a:r>
              <a:rPr lang="en-US" sz="2000" dirty="0" smtClean="0"/>
              <a:t>        identify insights </a:t>
            </a:r>
            <a:r>
              <a:rPr lang="en-US" sz="2000" dirty="0"/>
              <a:t>about their energy consumption for better energy </a:t>
            </a:r>
            <a:r>
              <a:rPr lang="en-US" sz="2000" dirty="0" smtClean="0"/>
              <a:t>sustainability.</a:t>
            </a:r>
          </a:p>
          <a:p>
            <a:pPr marL="342900" indent="-342900">
              <a:buFont typeface="Wingdings" panose="05000000000000000000" pitchFamily="2" charset="2"/>
              <a:buChar char="Ø"/>
            </a:pPr>
            <a:r>
              <a:rPr lang="en-US" sz="2000" dirty="0"/>
              <a:t>Gain insights into the dataset's structure and </a:t>
            </a:r>
            <a:r>
              <a:rPr lang="en-US" sz="2000" dirty="0" smtClean="0"/>
              <a:t>relationships.</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9083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228600"/>
            <a:ext cx="9144001" cy="762000"/>
          </a:xfrm>
        </p:spPr>
        <p:txBody>
          <a:bodyPr/>
          <a:lstStyle/>
          <a:p>
            <a:r>
              <a:rPr lang="en-US" b="1" u="sng" dirty="0" smtClean="0"/>
              <a:t>ALL ABOUT DATASET</a:t>
            </a:r>
            <a:endParaRPr lang="en-US" b="1" u="sng"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The dataset name is </a:t>
            </a:r>
            <a:r>
              <a:rPr lang="en-US" dirty="0" smtClean="0"/>
              <a:t>Power Eye-datasets consists of office_strip,fridge,lamp,fridge10,tv10,food processor and charger.</a:t>
            </a:r>
            <a:endParaRPr lang="en-IN" dirty="0" smtClean="0"/>
          </a:p>
          <a:p>
            <a:pPr>
              <a:buFont typeface="Wingdings" panose="05000000000000000000" pitchFamily="2" charset="2"/>
              <a:buChar char="Ø"/>
            </a:pPr>
            <a:r>
              <a:rPr lang="en-IN" dirty="0" smtClean="0"/>
              <a:t>This </a:t>
            </a:r>
            <a:r>
              <a:rPr lang="en-IN" dirty="0"/>
              <a:t>is a dataset for different </a:t>
            </a:r>
            <a:r>
              <a:rPr lang="en-US" dirty="0"/>
              <a:t>household appliances which use in houses</a:t>
            </a:r>
            <a:r>
              <a:rPr lang="en-US" dirty="0" smtClean="0"/>
              <a:t>.</a:t>
            </a:r>
          </a:p>
          <a:p>
            <a:pPr>
              <a:buFont typeface="Wingdings" panose="05000000000000000000" pitchFamily="2" charset="2"/>
              <a:buChar char="Ø"/>
            </a:pPr>
            <a:r>
              <a:rPr lang="en-US" dirty="0"/>
              <a:t>This data set contain with 151200 rows and 9 columns.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5408612" y="4419600"/>
            <a:ext cx="6248400" cy="2133600"/>
          </a:xfrm>
          <a:prstGeom prst="rect">
            <a:avLst/>
          </a:prstGeom>
        </p:spPr>
      </p:pic>
    </p:spTree>
    <p:extLst>
      <p:ext uri="{BB962C8B-B14F-4D97-AF65-F5344CB8AC3E}">
        <p14:creationId xmlns:p14="http://schemas.microsoft.com/office/powerpoint/2010/main" val="223640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152400"/>
            <a:ext cx="9144001" cy="533400"/>
          </a:xfrm>
        </p:spPr>
        <p:txBody>
          <a:bodyPr>
            <a:normAutofit fontScale="90000"/>
          </a:bodyPr>
          <a:lstStyle/>
          <a:p>
            <a:r>
              <a:rPr lang="en-IN" b="1" u="sng" dirty="0"/>
              <a:t>METHODOLOGY</a:t>
            </a:r>
            <a:endParaRPr lang="en-US" b="1" u="sng" dirty="0"/>
          </a:p>
        </p:txBody>
      </p:sp>
      <p:sp>
        <p:nvSpPr>
          <p:cNvPr id="3" name="Content Placeholder 2"/>
          <p:cNvSpPr>
            <a:spLocks noGrp="1"/>
          </p:cNvSpPr>
          <p:nvPr>
            <p:ph idx="1"/>
          </p:nvPr>
        </p:nvSpPr>
        <p:spPr>
          <a:xfrm>
            <a:off x="912812" y="1219201"/>
            <a:ext cx="10668000" cy="1295400"/>
          </a:xfrm>
        </p:spPr>
        <p:txBody>
          <a:bodyPr/>
          <a:lstStyle/>
          <a:p>
            <a:r>
              <a:rPr lang="en-IN" dirty="0"/>
              <a:t>The methodology revolves around a sequence of steps to be followed in order to reach to our target i.e. to make clusters/groups from given dataset and to calculate the performance measures of the model</a:t>
            </a:r>
            <a:endParaRPr lang="en-US" dirty="0"/>
          </a:p>
        </p:txBody>
      </p:sp>
      <p:sp>
        <p:nvSpPr>
          <p:cNvPr id="4" name="Rectangle 3"/>
          <p:cNvSpPr/>
          <p:nvPr/>
        </p:nvSpPr>
        <p:spPr>
          <a:xfrm>
            <a:off x="2055812" y="2743200"/>
            <a:ext cx="9982200" cy="2862322"/>
          </a:xfrm>
          <a:prstGeom prst="rect">
            <a:avLst/>
          </a:prstGeom>
          <a:noFill/>
        </p:spPr>
        <p:txBody>
          <a:bodyPr wrap="square" lIns="91440" tIns="45720" rIns="91440" bIns="45720">
            <a:spAutoFit/>
          </a:bodyPr>
          <a:lstStyle/>
          <a:p>
            <a:pPr marL="342900" indent="-342900">
              <a:buFont typeface="Wingdings" panose="05000000000000000000" pitchFamily="2" charset="2"/>
              <a:buChar char="Ø"/>
            </a:pPr>
            <a:r>
              <a:rPr lang="en-US" sz="2000" dirty="0"/>
              <a:t>Data Collection</a:t>
            </a:r>
            <a:r>
              <a:rPr lang="en-US" sz="2000" dirty="0" smtClean="0"/>
              <a:t>.</a:t>
            </a:r>
            <a:endParaRPr lang="en-US" sz="2000" dirty="0"/>
          </a:p>
          <a:p>
            <a:pPr marL="342900" indent="-342900">
              <a:buFont typeface="Wingdings" panose="05000000000000000000" pitchFamily="2" charset="2"/>
              <a:buChar char="Ø"/>
            </a:pPr>
            <a:r>
              <a:rPr lang="en-US" sz="2000" dirty="0"/>
              <a:t>Data Preprocessing</a:t>
            </a:r>
            <a:r>
              <a:rPr lang="en-US" sz="2000" dirty="0" smtClean="0"/>
              <a:t>.</a:t>
            </a:r>
            <a:endParaRPr lang="en-US" sz="2000" dirty="0"/>
          </a:p>
          <a:p>
            <a:pPr marL="342900" indent="-342900">
              <a:buFont typeface="Wingdings" panose="05000000000000000000" pitchFamily="2" charset="2"/>
              <a:buChar char="Ø"/>
            </a:pPr>
            <a:r>
              <a:rPr lang="en-US" sz="2000" dirty="0"/>
              <a:t>EDA</a:t>
            </a:r>
            <a:r>
              <a:rPr lang="en-US" sz="2000" dirty="0" smtClean="0"/>
              <a:t>.</a:t>
            </a:r>
            <a:endParaRPr lang="en-US" sz="2000" dirty="0"/>
          </a:p>
          <a:p>
            <a:pPr marL="342900" indent="-342900">
              <a:buFont typeface="Wingdings" panose="05000000000000000000" pitchFamily="2" charset="2"/>
              <a:buChar char="Ø"/>
            </a:pPr>
            <a:r>
              <a:rPr lang="en-US" sz="2000" dirty="0"/>
              <a:t>Outlier Treatment</a:t>
            </a:r>
            <a:r>
              <a:rPr lang="en-US" sz="2000" dirty="0" smtClean="0"/>
              <a:t>.</a:t>
            </a:r>
          </a:p>
          <a:p>
            <a:pPr marL="342900" indent="-342900">
              <a:buFont typeface="Wingdings" panose="05000000000000000000" pitchFamily="2" charset="2"/>
              <a:buChar char="Ø"/>
            </a:pPr>
            <a:r>
              <a:rPr lang="en-US" sz="2000" dirty="0" smtClean="0"/>
              <a:t>Building and Training the data</a:t>
            </a:r>
            <a:endParaRPr lang="en-US" sz="2000" dirty="0"/>
          </a:p>
          <a:p>
            <a:pPr marL="342900" indent="-342900">
              <a:buFont typeface="Wingdings" panose="05000000000000000000" pitchFamily="2" charset="2"/>
              <a:buChar char="Ø"/>
            </a:pPr>
            <a:r>
              <a:rPr lang="en-US" sz="2000" dirty="0"/>
              <a:t>K-means </a:t>
            </a:r>
            <a:r>
              <a:rPr lang="en-US" sz="2000" dirty="0" smtClean="0"/>
              <a:t>, </a:t>
            </a:r>
            <a:r>
              <a:rPr lang="en-US" sz="2000" dirty="0"/>
              <a:t>Hierarchical </a:t>
            </a:r>
            <a:r>
              <a:rPr lang="en-US" sz="2000" dirty="0" smtClean="0"/>
              <a:t>Clustering , DBSCAN , Fuzzy </a:t>
            </a:r>
            <a:r>
              <a:rPr lang="en-US" sz="2000" dirty="0" smtClean="0"/>
              <a:t>clustering , T-SNE</a:t>
            </a:r>
            <a:r>
              <a:rPr lang="en-US" sz="2000" dirty="0" smtClean="0"/>
              <a:t>.</a:t>
            </a:r>
            <a:endParaRPr lang="en-US" sz="2000" dirty="0"/>
          </a:p>
          <a:p>
            <a:pPr marL="342900" indent="-342900">
              <a:buFont typeface="Wingdings" panose="05000000000000000000" pitchFamily="2" charset="2"/>
              <a:buChar char="Ø"/>
            </a:pPr>
            <a:r>
              <a:rPr lang="en-US" sz="2000" dirty="0" smtClean="0"/>
              <a:t>Evaluating the performance</a:t>
            </a:r>
          </a:p>
          <a:p>
            <a:pPr marL="342900" indent="-342900">
              <a:buFont typeface="Wingdings" panose="05000000000000000000" pitchFamily="2" charset="2"/>
              <a:buChar char="Ø"/>
            </a:pPr>
            <a:r>
              <a:rPr lang="en-US" sz="2000" dirty="0" smtClean="0">
                <a:ln w="0"/>
                <a:effectLst>
                  <a:outerShdw blurRad="38100" dist="19050" dir="2700000" algn="tl" rotWithShape="0">
                    <a:schemeClr val="dk1">
                      <a:alpha val="40000"/>
                    </a:schemeClr>
                  </a:outerShdw>
                </a:effectLst>
              </a:rPr>
              <a:t>R</a:t>
            </a:r>
            <a:r>
              <a:rPr lang="en-US" sz="2000" b="0" cap="none" spc="0" dirty="0" smtClean="0">
                <a:ln w="0"/>
                <a:solidFill>
                  <a:schemeClr val="tx1"/>
                </a:solidFill>
                <a:effectLst>
                  <a:outerShdw blurRad="38100" dist="19050" dir="2700000" algn="tl" rotWithShape="0">
                    <a:schemeClr val="dk1">
                      <a:alpha val="40000"/>
                    </a:schemeClr>
                  </a:outerShdw>
                </a:effectLst>
              </a:rPr>
              <a:t>esults</a:t>
            </a:r>
          </a:p>
          <a:p>
            <a:pPr marL="342900" indent="-342900">
              <a:buFont typeface="Wingdings" panose="05000000000000000000" pitchFamily="2" charset="2"/>
              <a:buChar char="Ø"/>
            </a:pPr>
            <a:r>
              <a:rPr lang="en-US" sz="2000" dirty="0" smtClean="0">
                <a:ln w="0"/>
                <a:effectLst>
                  <a:outerShdw blurRad="38100" dist="19050" dir="2700000" algn="tl" rotWithShape="0">
                    <a:schemeClr val="dk1">
                      <a:alpha val="40000"/>
                    </a:schemeClr>
                  </a:outerShdw>
                </a:effectLst>
              </a:rPr>
              <a:t>Conclusion</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6907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304800"/>
            <a:ext cx="9144001" cy="609600"/>
          </a:xfrm>
        </p:spPr>
        <p:txBody>
          <a:bodyPr/>
          <a:lstStyle/>
          <a:p>
            <a:r>
              <a:rPr lang="en-US" b="1" u="sng" dirty="0"/>
              <a:t>Key Considerations for Effective Clustering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Data Preprocessing:</a:t>
            </a:r>
            <a:endParaRPr lang="en-US" dirty="0"/>
          </a:p>
          <a:p>
            <a:pPr lvl="1"/>
            <a:r>
              <a:rPr lang="en-US" dirty="0"/>
              <a:t>Standardize and scale features to ensure uniform influence in clustering.</a:t>
            </a:r>
          </a:p>
          <a:p>
            <a:pPr lvl="1"/>
            <a:r>
              <a:rPr lang="en-US" dirty="0"/>
              <a:t>Handle missing values appropriately for accurate representation.</a:t>
            </a:r>
          </a:p>
          <a:p>
            <a:pPr lvl="1"/>
            <a:endParaRPr lang="en-US" dirty="0"/>
          </a:p>
          <a:p>
            <a:pPr>
              <a:buFont typeface="Wingdings" panose="05000000000000000000" pitchFamily="2" charset="2"/>
              <a:buChar char="Ø"/>
            </a:pPr>
            <a:r>
              <a:rPr lang="en-US" b="1" dirty="0"/>
              <a:t>Cluster Interpretability:</a:t>
            </a:r>
            <a:endParaRPr lang="en-US" dirty="0"/>
          </a:p>
          <a:p>
            <a:pPr lvl="1"/>
            <a:r>
              <a:rPr lang="en-US" dirty="0"/>
              <a:t>Choose the number of clusters carefully based on domain knowledge or optimization techniques.</a:t>
            </a:r>
          </a:p>
          <a:p>
            <a:pPr lvl="1"/>
            <a:r>
              <a:rPr lang="en-US" dirty="0"/>
              <a:t>Validate and interpret clusters to extract meaningful insights about appliances</a:t>
            </a:r>
            <a:r>
              <a:rPr lang="en-US" dirty="0" smtClean="0"/>
              <a:t> </a:t>
            </a:r>
            <a:r>
              <a:rPr lang="en-US" dirty="0"/>
              <a:t>patterns.</a:t>
            </a:r>
          </a:p>
          <a:p>
            <a:endParaRPr lang="en-US" dirty="0"/>
          </a:p>
        </p:txBody>
      </p:sp>
    </p:spTree>
    <p:extLst>
      <p:ext uri="{BB962C8B-B14F-4D97-AF65-F5344CB8AC3E}">
        <p14:creationId xmlns:p14="http://schemas.microsoft.com/office/powerpoint/2010/main" val="199229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152400"/>
            <a:ext cx="9144001" cy="609600"/>
          </a:xfrm>
        </p:spPr>
        <p:txBody>
          <a:bodyPr/>
          <a:lstStyle/>
          <a:p>
            <a:r>
              <a:rPr lang="en-US" b="1" u="sng" dirty="0" smtClean="0"/>
              <a:t>RESULTS</a:t>
            </a:r>
            <a:endParaRPr lang="en-US"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0663138"/>
              </p:ext>
            </p:extLst>
          </p:nvPr>
        </p:nvGraphicFramePr>
        <p:xfrm>
          <a:off x="3046412" y="1828800"/>
          <a:ext cx="6850857" cy="3657600"/>
        </p:xfrm>
        <a:graphic>
          <a:graphicData uri="http://schemas.openxmlformats.org/drawingml/2006/table">
            <a:tbl>
              <a:tblPr firstRow="1" bandRow="1">
                <a:tableStyleId>{BC89EF96-8CEA-46FF-86C4-4CE0E7609802}</a:tableStyleId>
              </a:tblPr>
              <a:tblGrid>
                <a:gridCol w="2283619"/>
                <a:gridCol w="2283619"/>
                <a:gridCol w="2283619"/>
              </a:tblGrid>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t>Performance</a:t>
                      </a:r>
                      <a:r>
                        <a:rPr lang="en-US" sz="1800" b="1" baseline="0" dirty="0" smtClean="0"/>
                        <a:t> Measure</a:t>
                      </a:r>
                      <a:endParaRPr lang="en-IN" sz="1800" b="1" dirty="0" smtClean="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t>K-means</a:t>
                      </a:r>
                      <a:endParaRPr lang="en-IN" sz="1800" b="1" dirty="0" smtClean="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t>Hierarchical clustering</a:t>
                      </a:r>
                      <a:endParaRPr lang="en-IN" sz="1800" b="1" dirty="0" smtClean="0"/>
                    </a:p>
                    <a:p>
                      <a:endParaRPr lang="en-US" dirty="0"/>
                    </a:p>
                  </a:txBody>
                  <a:tcPr/>
                </a:tc>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Silhouette</a:t>
                      </a:r>
                      <a:r>
                        <a:rPr lang="en-US" sz="1800" baseline="0" dirty="0" smtClean="0"/>
                        <a:t> score</a:t>
                      </a:r>
                      <a:endParaRPr lang="en-IN" sz="1800" dirty="0" smtClean="0"/>
                    </a:p>
                    <a:p>
                      <a:endParaRPr lang="en-US" dirty="0"/>
                    </a:p>
                  </a:txBody>
                  <a:tcPr/>
                </a:tc>
                <a:tc>
                  <a:txBody>
                    <a:bodyPr/>
                    <a:lstStyle/>
                    <a:p>
                      <a:r>
                        <a:rPr lang="en-US" dirty="0" smtClean="0">
                          <a:latin typeface="Arial" panose="020B0604020202020204" pitchFamily="34" charset="0"/>
                          <a:cs typeface="Arial" panose="020B0604020202020204" pitchFamily="34" charset="0"/>
                        </a:rPr>
                        <a:t>0.5342387</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0.580463</a:t>
                      </a:r>
                      <a:endParaRPr lang="en-US" dirty="0">
                        <a:latin typeface="Arial" panose="020B0604020202020204" pitchFamily="34" charset="0"/>
                        <a:cs typeface="Arial" panose="020B0604020202020204" pitchFamily="34" charset="0"/>
                      </a:endParaRPr>
                    </a:p>
                  </a:txBody>
                  <a:tcPr/>
                </a:tc>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smtClean="0"/>
                        <a:t>Calinski</a:t>
                      </a:r>
                      <a:r>
                        <a:rPr lang="en-US" sz="1800" baseline="0" dirty="0" smtClean="0"/>
                        <a:t> </a:t>
                      </a:r>
                      <a:r>
                        <a:rPr lang="en-US" sz="1800" baseline="0" dirty="0" err="1" smtClean="0"/>
                        <a:t>Harbarz</a:t>
                      </a:r>
                      <a:r>
                        <a:rPr lang="en-US" sz="1800" baseline="0" dirty="0" smtClean="0"/>
                        <a:t> score</a:t>
                      </a:r>
                      <a:endParaRPr lang="en-IN" sz="1800" dirty="0" smtClean="0"/>
                    </a:p>
                    <a:p>
                      <a:endParaRPr lang="en-US" dirty="0"/>
                    </a:p>
                  </a:txBody>
                  <a:tcPr/>
                </a:tc>
                <a:tc>
                  <a:txBody>
                    <a:bodyPr/>
                    <a:lstStyle/>
                    <a:p>
                      <a:r>
                        <a:rPr lang="en-US" dirty="0" smtClean="0">
                          <a:latin typeface="Arial" panose="020B0604020202020204" pitchFamily="34" charset="0"/>
                          <a:cs typeface="Arial" panose="020B0604020202020204" pitchFamily="34" charset="0"/>
                        </a:rPr>
                        <a:t>1545.0938</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1497.2728</a:t>
                      </a:r>
                      <a:endParaRPr lang="en-US" dirty="0">
                        <a:latin typeface="Arial" panose="020B0604020202020204" pitchFamily="34" charset="0"/>
                        <a:cs typeface="Arial" panose="020B0604020202020204" pitchFamily="34" charset="0"/>
                      </a:endParaRPr>
                    </a:p>
                  </a:txBody>
                  <a:tcPr/>
                </a:tc>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Davies </a:t>
                      </a:r>
                      <a:r>
                        <a:rPr lang="en-US" sz="1800" dirty="0" err="1" smtClean="0"/>
                        <a:t>Bouldin</a:t>
                      </a:r>
                      <a:r>
                        <a:rPr lang="en-US" sz="1800" dirty="0" smtClean="0"/>
                        <a:t> score</a:t>
                      </a:r>
                      <a:endParaRPr lang="en-IN" sz="1800" dirty="0" smtClean="0"/>
                    </a:p>
                    <a:p>
                      <a:endParaRPr lang="en-US" dirty="0"/>
                    </a:p>
                  </a:txBody>
                  <a:tcPr/>
                </a:tc>
                <a:tc>
                  <a:txBody>
                    <a:bodyPr/>
                    <a:lstStyle/>
                    <a:p>
                      <a:r>
                        <a:rPr lang="en-US" dirty="0" smtClean="0">
                          <a:latin typeface="Arial" panose="020B0604020202020204" pitchFamily="34" charset="0"/>
                          <a:cs typeface="Arial" panose="020B0604020202020204" pitchFamily="34" charset="0"/>
                        </a:rPr>
                        <a:t>0.79462125</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0.736001</a:t>
                      </a:r>
                      <a:endParaRPr lang="en-US"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4110211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533400"/>
            <a:ext cx="9144001" cy="609600"/>
          </a:xfrm>
        </p:spPr>
        <p:txBody>
          <a:bodyPr/>
          <a:lstStyle/>
          <a:p>
            <a:r>
              <a:rPr lang="en-US" b="1" u="sng" dirty="0"/>
              <a:t>Estimation of Number of </a:t>
            </a:r>
            <a:r>
              <a:rPr lang="en-US" b="1" u="sng" dirty="0" smtClean="0"/>
              <a:t>clusters:</a:t>
            </a:r>
            <a:endParaRPr lang="en-US" b="1" u="sng" dirty="0"/>
          </a:p>
        </p:txBody>
      </p:sp>
      <p:sp>
        <p:nvSpPr>
          <p:cNvPr id="3" name="Content Placeholder 2"/>
          <p:cNvSpPr>
            <a:spLocks noGrp="1"/>
          </p:cNvSpPr>
          <p:nvPr>
            <p:ph idx="1"/>
          </p:nvPr>
        </p:nvSpPr>
        <p:spPr>
          <a:xfrm>
            <a:off x="1141412" y="1676400"/>
            <a:ext cx="9134391" cy="381000"/>
          </a:xfrm>
        </p:spPr>
        <p:txBody>
          <a:bodyPr>
            <a:normAutofit fontScale="92500" lnSpcReduction="10000"/>
          </a:bodyPr>
          <a:lstStyle/>
          <a:p>
            <a:r>
              <a:rPr lang="en-US" dirty="0"/>
              <a:t>Elbow method to estimate number of clusters</a:t>
            </a:r>
            <a:endParaRPr lang="en-IN" dirty="0"/>
          </a:p>
          <a:p>
            <a:endParaRPr lang="en-US" dirty="0"/>
          </a:p>
        </p:txBody>
      </p:sp>
      <p:pic>
        <p:nvPicPr>
          <p:cNvPr id="6" name="Picture 5"/>
          <p:cNvPicPr>
            <a:picLocks noChangeAspect="1"/>
          </p:cNvPicPr>
          <p:nvPr/>
        </p:nvPicPr>
        <p:blipFill>
          <a:blip r:embed="rId2"/>
          <a:stretch>
            <a:fillRect/>
          </a:stretch>
        </p:blipFill>
        <p:spPr>
          <a:xfrm>
            <a:off x="4646612" y="2362200"/>
            <a:ext cx="5524500" cy="3943350"/>
          </a:xfrm>
          <a:prstGeom prst="rect">
            <a:avLst/>
          </a:prstGeom>
        </p:spPr>
      </p:pic>
    </p:spTree>
    <p:extLst>
      <p:ext uri="{BB962C8B-B14F-4D97-AF65-F5344CB8AC3E}">
        <p14:creationId xmlns:p14="http://schemas.microsoft.com/office/powerpoint/2010/main" val="37877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1396452"/>
            <a:ext cx="9144001" cy="457200"/>
          </a:xfrm>
        </p:spPr>
        <p:txBody>
          <a:bodyPr>
            <a:normAutofit fontScale="90000"/>
          </a:bodyPr>
          <a:lstStyle/>
          <a:p>
            <a:r>
              <a:rPr lang="en-US" b="1" u="sng" dirty="0" smtClean="0"/>
              <a:t>PCA(</a:t>
            </a:r>
            <a:r>
              <a:rPr lang="en-US" b="1" u="sng" dirty="0"/>
              <a:t>Principal Component Analysis</a:t>
            </a:r>
            <a:r>
              <a:rPr lang="en-US" b="1" u="sng" dirty="0" smtClean="0"/>
              <a:t>):</a:t>
            </a:r>
            <a:endParaRPr lang="en-US" b="1" u="sng" dirty="0"/>
          </a:p>
        </p:txBody>
      </p:sp>
      <p:pic>
        <p:nvPicPr>
          <p:cNvPr id="4" name="Content Placeholder 3"/>
          <p:cNvPicPr>
            <a:picLocks noGrp="1" noChangeAspect="1"/>
          </p:cNvPicPr>
          <p:nvPr>
            <p:ph idx="1"/>
          </p:nvPr>
        </p:nvPicPr>
        <p:blipFill>
          <a:blip r:embed="rId2"/>
          <a:stretch>
            <a:fillRect/>
          </a:stretch>
        </p:blipFill>
        <p:spPr>
          <a:xfrm>
            <a:off x="7714691" y="513008"/>
            <a:ext cx="3986212" cy="2224088"/>
          </a:xfrm>
          <a:prstGeom prst="rect">
            <a:avLst/>
          </a:prstGeom>
        </p:spPr>
      </p:pic>
      <p:pic>
        <p:nvPicPr>
          <p:cNvPr id="5" name="Picture 4"/>
          <p:cNvPicPr>
            <a:picLocks noChangeAspect="1"/>
          </p:cNvPicPr>
          <p:nvPr/>
        </p:nvPicPr>
        <p:blipFill>
          <a:blip r:embed="rId3"/>
          <a:stretch>
            <a:fillRect/>
          </a:stretch>
        </p:blipFill>
        <p:spPr>
          <a:xfrm>
            <a:off x="2042877" y="2971800"/>
            <a:ext cx="7667625" cy="3343275"/>
          </a:xfrm>
          <a:prstGeom prst="rect">
            <a:avLst/>
          </a:prstGeom>
        </p:spPr>
      </p:pic>
    </p:spTree>
    <p:extLst>
      <p:ext uri="{BB962C8B-B14F-4D97-AF65-F5344CB8AC3E}">
        <p14:creationId xmlns:p14="http://schemas.microsoft.com/office/powerpoint/2010/main" val="283239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753</TotalTime>
  <Words>501</Words>
  <Application>Microsoft Office PowerPoint</Application>
  <PresentationFormat>Custom</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Wingdings</vt:lpstr>
      <vt:lpstr>Digital Blue Tunnel 16x9</vt:lpstr>
      <vt:lpstr>ENERGY PERSONALIZED RECOMMENDER </vt:lpstr>
      <vt:lpstr>INTRODUCTION</vt:lpstr>
      <vt:lpstr>AIM </vt:lpstr>
      <vt:lpstr>ALL ABOUT DATASET</vt:lpstr>
      <vt:lpstr>METHODOLOGY</vt:lpstr>
      <vt:lpstr>Key Considerations for Effective Clustering</vt:lpstr>
      <vt:lpstr>RESULTS</vt:lpstr>
      <vt:lpstr>Estimation of Number of clusters:</vt:lpstr>
      <vt:lpstr>PCA(Principal Component Analysis):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PERSONALIZED RECOMMENDER</dc:title>
  <dc:creator>Microsoft account</dc:creator>
  <cp:lastModifiedBy>Microsoft account</cp:lastModifiedBy>
  <cp:revision>19</cp:revision>
  <dcterms:created xsi:type="dcterms:W3CDTF">2024-01-03T18:42:10Z</dcterms:created>
  <dcterms:modified xsi:type="dcterms:W3CDTF">2024-01-05T07:04:19Z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