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D3383-5A72-4394-AA81-A01594EF102B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F3292-1EBA-4FAC-8C1E-61ED8B7DB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6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F3292-1EBA-4FAC-8C1E-61ED8B7DB8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8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876" y="3119906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Bookman Old Style" panose="02050604050505020204" pitchFamily="18" charset="0"/>
              </a:rPr>
              <a:t>Time series</a:t>
            </a:r>
            <a:r>
              <a:rPr lang="en-IN" b="1" dirty="0" smtClean="0">
                <a:latin typeface="Bookman Old Style" panose="02050604050505020204" pitchFamily="18" charset="0"/>
              </a:rPr>
              <a:t> Analysis of </a:t>
            </a:r>
            <a:r>
              <a:rPr lang="en-IN" b="1" dirty="0">
                <a:latin typeface="Bookman Old Style" panose="02050604050505020204" pitchFamily="18" charset="0"/>
              </a:rPr>
              <a:t/>
            </a:r>
            <a:br>
              <a:rPr lang="en-IN" b="1" dirty="0">
                <a:latin typeface="Bookman Old Style" panose="02050604050505020204" pitchFamily="18" charset="0"/>
              </a:rPr>
            </a:br>
            <a:r>
              <a:rPr lang="en-US" b="1" dirty="0">
                <a:latin typeface="Bookman Old Style" panose="02050604050505020204" pitchFamily="18" charset="0"/>
              </a:rPr>
              <a:t>Hospitality </a:t>
            </a:r>
            <a:r>
              <a:rPr lang="en-US" b="1" dirty="0" smtClean="0">
                <a:latin typeface="Bookman Old Style" panose="02050604050505020204" pitchFamily="18" charset="0"/>
              </a:rPr>
              <a:t>Employees</a:t>
            </a:r>
            <a:r>
              <a:rPr lang="en-US" b="1" dirty="0" smtClean="0">
                <a:latin typeface="Book Antiqua" panose="02040602050305030304" pitchFamily="18" charset="0"/>
              </a:rPr>
              <a:t/>
            </a:r>
            <a:br>
              <a:rPr lang="en-US" b="1" dirty="0" smtClean="0">
                <a:latin typeface="Book Antiqua" panose="02040602050305030304" pitchFamily="18" charset="0"/>
              </a:rPr>
            </a:br>
            <a:r>
              <a:rPr lang="en-US" b="1" dirty="0"/>
              <a:t/>
            </a:r>
            <a:br>
              <a:rPr lang="en-US" b="1" dirty="0"/>
            </a:b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41788" y="5382687"/>
            <a:ext cx="2291880" cy="3355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By:-Aditya </a:t>
            </a:r>
            <a:r>
              <a:rPr lang="en-US" dirty="0"/>
              <a:t>J</a:t>
            </a:r>
            <a:r>
              <a:rPr lang="en-US" dirty="0" smtClean="0"/>
              <a:t>adhav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463" y="862090"/>
            <a:ext cx="8911687" cy="750950"/>
          </a:xfrm>
        </p:spPr>
        <p:txBody>
          <a:bodyPr/>
          <a:lstStyle/>
          <a:p>
            <a:r>
              <a:rPr lang="en-US" b="1" dirty="0" smtClean="0">
                <a:latin typeface="Bookman Old Style" panose="02050604050505020204" pitchFamily="18" charset="0"/>
              </a:rPr>
              <a:t>Aim</a:t>
            </a:r>
            <a:endParaRPr lang="en-US" b="1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756" y="1689230"/>
            <a:ext cx="8915400" cy="1176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50" dirty="0" smtClean="0">
                <a:latin typeface="Bookman Old Style" panose="02050604050505020204" pitchFamily="18" charset="0"/>
              </a:rPr>
              <a:t>To </a:t>
            </a:r>
            <a:r>
              <a:rPr lang="en-US" sz="2150" dirty="0">
                <a:latin typeface="Bookman Old Style" panose="02050604050505020204" pitchFamily="18" charset="0"/>
              </a:rPr>
              <a:t>develop an accurate and reliable forecasting model </a:t>
            </a:r>
            <a:r>
              <a:rPr lang="en-US" sz="2150" dirty="0" smtClean="0">
                <a:latin typeface="Bookman Old Style" panose="02050604050505020204" pitchFamily="18" charset="0"/>
              </a:rPr>
              <a:t>for </a:t>
            </a:r>
            <a:r>
              <a:rPr lang="en-US" sz="2150" dirty="0">
                <a:latin typeface="Bookman Old Style" panose="02050604050505020204" pitchFamily="18" charset="0"/>
              </a:rPr>
              <a:t>predicting the future trends in the number of hospitality employees based on historical time series data</a:t>
            </a:r>
            <a:r>
              <a:rPr lang="en-US" sz="2150" dirty="0" smtClean="0">
                <a:latin typeface="Bookman Old Style" panose="02050604050505020204" pitchFamily="18" charset="0"/>
              </a:rPr>
              <a:t>.</a:t>
            </a:r>
            <a:endParaRPr lang="en-US" sz="215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2463" y="3767341"/>
            <a:ext cx="24465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okman Old Style" panose="02050604050505020204" pitchFamily="18" charset="0"/>
              </a:rPr>
              <a:t>Objective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8756" y="4604303"/>
            <a:ext cx="7975260" cy="7540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150" dirty="0">
                <a:solidFill>
                  <a:prstClr val="white"/>
                </a:solidFill>
                <a:latin typeface="Bookman Old Style" panose="02050604050505020204" pitchFamily="18" charset="0"/>
              </a:rPr>
              <a:t>To develop a model to forecast </a:t>
            </a:r>
            <a:r>
              <a:rPr lang="en-US" sz="215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the </a:t>
            </a:r>
            <a:r>
              <a:rPr lang="en-US" sz="2150" dirty="0" smtClean="0">
                <a:latin typeface="Bookman Old Style" panose="02050604050505020204" pitchFamily="18" charset="0"/>
              </a:rPr>
              <a:t>Hospitality </a:t>
            </a:r>
            <a:r>
              <a:rPr lang="en-US" sz="2150" dirty="0">
                <a:latin typeface="Bookman Old Style" panose="02050604050505020204" pitchFamily="18" charset="0"/>
              </a:rPr>
              <a:t>Employees</a:t>
            </a:r>
            <a:endParaRPr lang="en-US" sz="2150" dirty="0" smtClean="0">
              <a:latin typeface="Bookman Old Style" panose="02050604050505020204" pitchFamily="18" charset="0"/>
            </a:endParaRPr>
          </a:p>
          <a:p>
            <a:r>
              <a:rPr lang="en-US" sz="215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 </a:t>
            </a:r>
            <a:r>
              <a:rPr lang="en-US" sz="2150" dirty="0">
                <a:solidFill>
                  <a:prstClr val="white"/>
                </a:solidFill>
                <a:latin typeface="Bookman Old Style" panose="02050604050505020204" pitchFamily="18" charset="0"/>
              </a:rPr>
              <a:t>by applying </a:t>
            </a:r>
            <a:r>
              <a:rPr lang="en-US" sz="2150" dirty="0" smtClean="0">
                <a:solidFill>
                  <a:prstClr val="white"/>
                </a:solidFill>
                <a:latin typeface="Bookman Old Style" panose="02050604050505020204" pitchFamily="18" charset="0"/>
              </a:rPr>
              <a:t>time series </a:t>
            </a:r>
            <a:r>
              <a:rPr lang="en-US" sz="2150" dirty="0">
                <a:solidFill>
                  <a:prstClr val="white"/>
                </a:solidFill>
                <a:latin typeface="Bookman Old Style" panose="02050604050505020204" pitchFamily="18" charset="0"/>
              </a:rPr>
              <a:t>analysis techniques and methods</a:t>
            </a:r>
            <a:endParaRPr lang="en-US" sz="215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5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737" y="971840"/>
            <a:ext cx="8911687" cy="728172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Overview of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844" y="2674513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50" dirty="0">
                <a:latin typeface="Bookman Old Style" panose="02050604050505020204" pitchFamily="18" charset="0"/>
              </a:rPr>
              <a:t>The dataset name is </a:t>
            </a:r>
            <a:r>
              <a:rPr lang="en-US" sz="2400" dirty="0">
                <a:latin typeface="Bookman Old Style" panose="02050604050505020204" pitchFamily="18" charset="0"/>
              </a:rPr>
              <a:t>HospitalityEmployees.csv</a:t>
            </a:r>
          </a:p>
          <a:p>
            <a:pPr marL="0" indent="0">
              <a:buNone/>
            </a:pPr>
            <a:r>
              <a:rPr lang="en-US" sz="2150" dirty="0" smtClean="0">
                <a:latin typeface="Bookman Old Style" panose="02050604050505020204" pitchFamily="18" charset="0"/>
              </a:rPr>
              <a:t> </a:t>
            </a:r>
            <a:r>
              <a:rPr lang="en-US" sz="2150" dirty="0">
                <a:latin typeface="Bookman Old Style" panose="02050604050505020204" pitchFamily="18" charset="0"/>
              </a:rPr>
              <a:t>consists of </a:t>
            </a:r>
            <a:r>
              <a:rPr lang="en-US" sz="2150" dirty="0" smtClean="0">
                <a:latin typeface="Bookman Old Style" panose="02050604050505020204" pitchFamily="18" charset="0"/>
              </a:rPr>
              <a:t>2 </a:t>
            </a:r>
            <a:r>
              <a:rPr lang="en-US" sz="2150" dirty="0">
                <a:latin typeface="Bookman Old Style" panose="02050604050505020204" pitchFamily="18" charset="0"/>
              </a:rPr>
              <a:t>columns which are </a:t>
            </a:r>
            <a:r>
              <a:rPr lang="en-US" sz="2400" dirty="0" smtClean="0">
                <a:latin typeface="Bookman Old Style" panose="02050604050505020204" pitchFamily="18" charset="0"/>
              </a:rPr>
              <a:t>Employees,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Date.</a:t>
            </a:r>
            <a:endParaRPr lang="en-US" sz="2150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50" dirty="0" smtClean="0">
                <a:latin typeface="Bookman Old Style" panose="02050604050505020204" pitchFamily="18" charset="0"/>
              </a:rPr>
              <a:t> The </a:t>
            </a:r>
            <a:r>
              <a:rPr lang="en-US" sz="2150" dirty="0">
                <a:latin typeface="Bookman Old Style" panose="02050604050505020204" pitchFamily="18" charset="0"/>
              </a:rPr>
              <a:t>size of the dataset is </a:t>
            </a:r>
            <a:r>
              <a:rPr lang="en-US" sz="2150" dirty="0" smtClean="0">
                <a:latin typeface="Bookman Old Style" panose="02050604050505020204" pitchFamily="18" charset="0"/>
              </a:rPr>
              <a:t>(348, 2) </a:t>
            </a:r>
            <a:r>
              <a:rPr lang="en-US" sz="2150" dirty="0">
                <a:latin typeface="Bookman Old Style" panose="02050604050505020204" pitchFamily="18" charset="0"/>
              </a:rPr>
              <a:t>which is </a:t>
            </a:r>
            <a:r>
              <a:rPr lang="en-US" sz="2150" dirty="0" smtClean="0">
                <a:latin typeface="Bookman Old Style" panose="02050604050505020204" pitchFamily="18" charset="0"/>
              </a:rPr>
              <a:t>348 </a:t>
            </a:r>
            <a:r>
              <a:rPr lang="en-US" sz="2150" dirty="0">
                <a:latin typeface="Bookman Old Style" panose="02050604050505020204" pitchFamily="18" charset="0"/>
              </a:rPr>
              <a:t>rows and </a:t>
            </a:r>
            <a:r>
              <a:rPr lang="en-US" sz="2150" dirty="0" smtClean="0">
                <a:latin typeface="Bookman Old Style" panose="02050604050505020204" pitchFamily="18" charset="0"/>
              </a:rPr>
              <a:t>2 </a:t>
            </a:r>
            <a:r>
              <a:rPr lang="en-US" sz="2150" dirty="0">
                <a:latin typeface="Bookman Old Style" panose="02050604050505020204" pitchFamily="18" charset="0"/>
              </a:rPr>
              <a:t>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100" y="778657"/>
            <a:ext cx="8911687" cy="61226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Bookman Old Style" panose="02050604050505020204" pitchFamily="18" charset="0"/>
              </a:rPr>
              <a:t>METHODOLOGY</a:t>
            </a:r>
            <a:br>
              <a:rPr lang="en-IN" dirty="0" smtClean="0">
                <a:latin typeface="Bookman Old Style" panose="02050604050505020204" pitchFamily="18" charset="0"/>
              </a:rPr>
            </a:br>
            <a:r>
              <a:rPr lang="en-IN" dirty="0" smtClean="0">
                <a:latin typeface="Bookman Old Style" panose="02050604050505020204" pitchFamily="18" charset="0"/>
              </a:rPr>
              <a:t>   </a:t>
            </a:r>
            <a:endParaRPr lang="en-US" sz="18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722" y="3247804"/>
            <a:ext cx="8915400" cy="3777622"/>
          </a:xfrm>
        </p:spPr>
        <p:txBody>
          <a:bodyPr/>
          <a:lstStyle/>
          <a:p>
            <a:r>
              <a:rPr lang="en-US" dirty="0"/>
              <a:t>Data Collection.</a:t>
            </a:r>
          </a:p>
          <a:p>
            <a:r>
              <a:rPr lang="en-US" dirty="0"/>
              <a:t>Data Preparation.</a:t>
            </a:r>
          </a:p>
          <a:p>
            <a:r>
              <a:rPr lang="en-US" dirty="0"/>
              <a:t>Data Preprocessing.</a:t>
            </a:r>
          </a:p>
          <a:p>
            <a:r>
              <a:rPr lang="en-US" dirty="0"/>
              <a:t>EDA.</a:t>
            </a:r>
          </a:p>
          <a:p>
            <a:r>
              <a:rPr lang="en-US" dirty="0" smtClean="0"/>
              <a:t>Time Series Analysis.</a:t>
            </a:r>
            <a:endParaRPr lang="en-US" dirty="0"/>
          </a:p>
          <a:p>
            <a:r>
              <a:rPr lang="en-US" dirty="0" smtClean="0"/>
              <a:t>Model Building.</a:t>
            </a:r>
            <a:endParaRPr lang="en-US" dirty="0"/>
          </a:p>
          <a:p>
            <a:r>
              <a:rPr lang="en-US" dirty="0" smtClean="0"/>
              <a:t>Forecasting Result.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4227" y="1611475"/>
            <a:ext cx="105977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2000" dirty="0">
                <a:latin typeface="Bookman Old Style" panose="02050604050505020204" pitchFamily="18" charset="0"/>
              </a:rPr>
              <a:t>The methodology revolves around a sequence of steps to be followed in          </a:t>
            </a:r>
            <a:endParaRPr lang="en-IN" sz="2000" dirty="0" smtClean="0">
              <a:latin typeface="Bookman Old Style" panose="02050604050505020204" pitchFamily="18" charset="0"/>
            </a:endParaRPr>
          </a:p>
          <a:p>
            <a:r>
              <a:rPr lang="en-IN" sz="2000" dirty="0" smtClean="0">
                <a:latin typeface="Bookman Old Style" panose="02050604050505020204" pitchFamily="18" charset="0"/>
              </a:rPr>
              <a:t>order </a:t>
            </a:r>
            <a:r>
              <a:rPr lang="en-IN" sz="2000" dirty="0">
                <a:latin typeface="Bookman Old Style" panose="02050604050505020204" pitchFamily="18" charset="0"/>
              </a:rPr>
              <a:t>to reach to our target i.e. to make forecast </a:t>
            </a:r>
            <a:r>
              <a:rPr lang="en-IN" sz="2000" dirty="0" smtClean="0">
                <a:latin typeface="Bookman Old Style" panose="02050604050505020204" pitchFamily="18" charset="0"/>
              </a:rPr>
              <a:t>for Employees from </a:t>
            </a:r>
            <a:r>
              <a:rPr lang="en-IN" sz="2000" dirty="0">
                <a:latin typeface="Bookman Old Style" panose="02050604050505020204" pitchFamily="18" charset="0"/>
              </a:rPr>
              <a:t>given dataset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621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768" y="843050"/>
            <a:ext cx="8911687" cy="689536"/>
          </a:xfrm>
        </p:spPr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ADF Test for Stationarity</a:t>
            </a:r>
            <a:endParaRPr lang="en-US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85491"/>
              </p:ext>
            </p:extLst>
          </p:nvPr>
        </p:nvGraphicFramePr>
        <p:xfrm>
          <a:off x="2902016" y="2279562"/>
          <a:ext cx="4580608" cy="27144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4230"/>
                <a:gridCol w="2086378"/>
              </a:tblGrid>
              <a:tr h="489396">
                <a:tc>
                  <a:txBody>
                    <a:bodyPr/>
                    <a:lstStyle/>
                    <a:p>
                      <a:r>
                        <a:rPr lang="en-US" dirty="0" smtClean="0"/>
                        <a:t>ADF Statistic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Values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ADF Statistic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0.901284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P-value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0.993107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Critical values: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-3.450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-2.870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r>
                        <a:rPr lang="en-US" baseline="0" dirty="0" smtClean="0"/>
                        <a:t>   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-2.571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8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736" y="852710"/>
            <a:ext cx="8911687" cy="1280890"/>
          </a:xfrm>
        </p:spPr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SARIMA Model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426" y="1863425"/>
            <a:ext cx="6976911" cy="24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79" y="852710"/>
            <a:ext cx="8911687" cy="1280890"/>
          </a:xfrm>
        </p:spPr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Forecasted Plot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100" y="1687132"/>
            <a:ext cx="7902995" cy="44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948" y="852710"/>
            <a:ext cx="8911687" cy="666997"/>
          </a:xfrm>
        </p:spPr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CONCLUSION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570" y="1940417"/>
            <a:ext cx="8915400" cy="27346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SARIMA model demonstrated effectiveness in forecasting hospitality employees based on historical time series </a:t>
            </a:r>
            <a:r>
              <a:rPr lang="en-US" dirty="0" smtClean="0"/>
              <a:t>data.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Forecasting for the next one years aligns with the observed seasonal and trend patterns, providing reliable predictive increases </a:t>
            </a:r>
            <a:r>
              <a:rPr lang="en-US" dirty="0" smtClean="0"/>
              <a:t>linearly </a:t>
            </a:r>
            <a:r>
              <a:rPr lang="en-US" dirty="0"/>
              <a:t>over times.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3691" y="2787761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-THANK YOU-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04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218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Bookman Old Style</vt:lpstr>
      <vt:lpstr>Calibri</vt:lpstr>
      <vt:lpstr>Century Gothic</vt:lpstr>
      <vt:lpstr>Wingdings</vt:lpstr>
      <vt:lpstr>Wingdings 3</vt:lpstr>
      <vt:lpstr>Wisp</vt:lpstr>
      <vt:lpstr>Time series Analysis of  Hospitality Employees   </vt:lpstr>
      <vt:lpstr>Aim</vt:lpstr>
      <vt:lpstr>Overview of Dataset</vt:lpstr>
      <vt:lpstr>METHODOLOGY    </vt:lpstr>
      <vt:lpstr>ADF Test for Stationarity</vt:lpstr>
      <vt:lpstr>SARIMA Model</vt:lpstr>
      <vt:lpstr>Forecasted Plot</vt:lpstr>
      <vt:lpstr>CONCLUSION</vt:lpstr>
      <vt:lpstr>-THANK YOU-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of  Hospitality Employees</dc:title>
  <dc:creator>Microsoft account</dc:creator>
  <cp:lastModifiedBy>Microsoft account</cp:lastModifiedBy>
  <cp:revision>8</cp:revision>
  <dcterms:created xsi:type="dcterms:W3CDTF">2023-12-22T09:03:16Z</dcterms:created>
  <dcterms:modified xsi:type="dcterms:W3CDTF">2023-12-22T10:28:26Z</dcterms:modified>
</cp:coreProperties>
</file>