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12/21/2023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Mall Customer Segmentation</a:t>
            </a:r>
          </a:p>
        </p:txBody>
      </p:sp>
      <p:sp>
        <p:nvSpPr>
          <p:cNvPr id="3" name="Subtitle 2"/>
          <p:cNvSpPr>
            <a:spLocks noGrp="1"/>
          </p:cNvSpPr>
          <p:nvPr>
            <p:ph type="subTitle" idx="1"/>
          </p:nvPr>
        </p:nvSpPr>
        <p:spPr>
          <a:xfrm>
            <a:off x="9215269" y="6428951"/>
            <a:ext cx="2976731" cy="429049"/>
          </a:xfrm>
        </p:spPr>
        <p:txBody>
          <a:bodyPr>
            <a:normAutofit fontScale="92500" lnSpcReduction="20000"/>
          </a:bodyPr>
          <a:lstStyle/>
          <a:p>
            <a:r>
              <a:rPr lang="en-US" dirty="0" smtClean="0"/>
              <a:t>By:- ADITYA JADHAV</a:t>
            </a:r>
            <a:endParaRPr lang="en-US" dirty="0"/>
          </a:p>
        </p:txBody>
      </p:sp>
    </p:spTree>
    <p:extLst>
      <p:ext uri="{BB962C8B-B14F-4D97-AF65-F5344CB8AC3E}">
        <p14:creationId xmlns:p14="http://schemas.microsoft.com/office/powerpoint/2010/main" val="1261514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066" y="313387"/>
            <a:ext cx="1030915" cy="510862"/>
          </a:xfrm>
        </p:spPr>
        <p:txBody>
          <a:bodyPr>
            <a:normAutofit fontScale="90000"/>
          </a:bodyPr>
          <a:lstStyle/>
          <a:p>
            <a:r>
              <a:rPr lang="en-US" dirty="0" smtClean="0"/>
              <a:t>Aim</a:t>
            </a:r>
            <a:endParaRPr lang="en-US" dirty="0"/>
          </a:p>
        </p:txBody>
      </p:sp>
      <p:sp>
        <p:nvSpPr>
          <p:cNvPr id="3" name="Content Placeholder 2"/>
          <p:cNvSpPr>
            <a:spLocks noGrp="1"/>
          </p:cNvSpPr>
          <p:nvPr>
            <p:ph idx="1"/>
          </p:nvPr>
        </p:nvSpPr>
        <p:spPr>
          <a:xfrm>
            <a:off x="900916" y="1014238"/>
            <a:ext cx="10353762" cy="1046381"/>
          </a:xfrm>
        </p:spPr>
        <p:txBody>
          <a:bodyPr>
            <a:noAutofit/>
          </a:bodyPr>
          <a:lstStyle/>
          <a:p>
            <a:r>
              <a:rPr lang="en-US" dirty="0">
                <a:effectLst/>
              </a:rPr>
              <a:t>T</a:t>
            </a:r>
            <a:r>
              <a:rPr lang="en-US" dirty="0" smtClean="0">
                <a:effectLst/>
              </a:rPr>
              <a:t>o </a:t>
            </a:r>
            <a:r>
              <a:rPr lang="en-US" dirty="0">
                <a:effectLst/>
              </a:rPr>
              <a:t>enhance the shopping experience and optimize marketing strategies by segmenting mall customers based on their preferences, behaviors, and </a:t>
            </a:r>
            <a:r>
              <a:rPr lang="en-US" dirty="0" smtClean="0">
                <a:effectLst/>
              </a:rPr>
              <a:t>demographics.</a:t>
            </a:r>
            <a:endParaRPr lang="en-US" dirty="0"/>
          </a:p>
        </p:txBody>
      </p:sp>
      <p:sp>
        <p:nvSpPr>
          <p:cNvPr id="4" name="Rectangle 3"/>
          <p:cNvSpPr/>
          <p:nvPr/>
        </p:nvSpPr>
        <p:spPr>
          <a:xfrm>
            <a:off x="-219545" y="3282642"/>
            <a:ext cx="4160480" cy="1415772"/>
          </a:xfrm>
          <a:prstGeom prst="rect">
            <a:avLst/>
          </a:prstGeom>
          <a:noFill/>
        </p:spPr>
        <p:txBody>
          <a:bodyPr wrap="square" lIns="91440" tIns="45720" rIns="91440" bIns="45720">
            <a:spAutoFit/>
          </a:bodyPr>
          <a:lstStyle/>
          <a:p>
            <a:pPr algn="ctr"/>
            <a:r>
              <a:rPr lang="en-IN" sz="3100" b="1" dirty="0">
                <a:solidFill>
                  <a:prstClr val="white"/>
                </a:solidFill>
                <a:latin typeface="Bookman Old Style" panose="02050604050505020204" pitchFamily="18" charset="0"/>
              </a:rPr>
              <a:t>OBJECTIVE</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1081523" y="4344471"/>
            <a:ext cx="9594455" cy="707886"/>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dirty="0">
                <a:solidFill>
                  <a:prstClr val="white"/>
                </a:solidFill>
                <a:latin typeface="Bookman Old Style" panose="02050604050505020204" pitchFamily="18" charset="0"/>
              </a:rPr>
              <a:t>To develop a model using the most appropriate methods </a:t>
            </a:r>
            <a:r>
              <a:rPr lang="en-US" sz="2000" dirty="0" smtClean="0">
                <a:solidFill>
                  <a:prstClr val="white"/>
                </a:solidFill>
                <a:latin typeface="Bookman Old Style" panose="02050604050505020204" pitchFamily="18" charset="0"/>
              </a:rPr>
              <a:t>in </a:t>
            </a:r>
            <a:r>
              <a:rPr lang="en-US" sz="2000" dirty="0">
                <a:solidFill>
                  <a:prstClr val="white"/>
                </a:solidFill>
                <a:latin typeface="Bookman Old Style" panose="02050604050505020204" pitchFamily="18" charset="0"/>
              </a:rPr>
              <a:t>unsupervised machine learning and calculate performance measures for </a:t>
            </a:r>
            <a:r>
              <a:rPr lang="en-US" sz="2000" dirty="0" smtClean="0">
                <a:solidFill>
                  <a:prstClr val="white"/>
                </a:solidFill>
                <a:latin typeface="Bookman Old Style" panose="02050604050505020204" pitchFamily="18" charset="0"/>
              </a:rPr>
              <a:t>same.</a:t>
            </a:r>
            <a:endParaRPr lang="en-US" sz="2000" cap="none" spc="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endParaRPr>
          </a:p>
        </p:txBody>
      </p:sp>
    </p:spTree>
    <p:extLst>
      <p:ext uri="{BB962C8B-B14F-4D97-AF65-F5344CB8AC3E}">
        <p14:creationId xmlns:p14="http://schemas.microsoft.com/office/powerpoint/2010/main" val="815216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672" y="197476"/>
            <a:ext cx="6195343" cy="1326321"/>
          </a:xfrm>
        </p:spPr>
        <p:txBody>
          <a:bodyPr/>
          <a:lstStyle/>
          <a:p>
            <a:r>
              <a:rPr lang="en-US" dirty="0"/>
              <a:t>Problem Statement </a:t>
            </a:r>
          </a:p>
        </p:txBody>
      </p:sp>
      <p:sp>
        <p:nvSpPr>
          <p:cNvPr id="3" name="Content Placeholder 2"/>
          <p:cNvSpPr>
            <a:spLocks noGrp="1"/>
          </p:cNvSpPr>
          <p:nvPr>
            <p:ph idx="1"/>
          </p:nvPr>
        </p:nvSpPr>
        <p:spPr>
          <a:xfrm>
            <a:off x="913795" y="2096064"/>
            <a:ext cx="10353762" cy="3184274"/>
          </a:xfrm>
        </p:spPr>
        <p:txBody>
          <a:bodyPr>
            <a:noAutofit/>
          </a:bodyPr>
          <a:lstStyle/>
          <a:p>
            <a:r>
              <a:rPr lang="en-US" sz="2150" dirty="0"/>
              <a:t>Customer Segmentation is a popular application of unsupervised learning. Using clustering, identify segments of customers to target the potential user base. They divide customers into groups according to common characteristics like gender, age, interests, and spending habits so they can market to each group </a:t>
            </a:r>
            <a:r>
              <a:rPr lang="en-US" sz="2150" dirty="0" smtClean="0"/>
              <a:t>effectively.</a:t>
            </a:r>
            <a:endParaRPr lang="en-US" sz="2150" dirty="0" smtClean="0"/>
          </a:p>
          <a:p>
            <a:r>
              <a:rPr lang="en-US" sz="2150" dirty="0" smtClean="0"/>
              <a:t>Use  </a:t>
            </a:r>
            <a:r>
              <a:rPr lang="en-US" sz="2150" dirty="0"/>
              <a:t>K-means clustering and also visualize the gender and age distributions. Then analyze their annual incomes and spending </a:t>
            </a:r>
            <a:r>
              <a:rPr lang="en-US" sz="2150" dirty="0" smtClean="0"/>
              <a:t>scores.</a:t>
            </a:r>
            <a:endParaRPr lang="en-US" sz="2150" dirty="0"/>
          </a:p>
        </p:txBody>
      </p:sp>
    </p:spTree>
    <p:extLst>
      <p:ext uri="{BB962C8B-B14F-4D97-AF65-F5344CB8AC3E}">
        <p14:creationId xmlns:p14="http://schemas.microsoft.com/office/powerpoint/2010/main" val="453432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609" y="274749"/>
            <a:ext cx="5693067" cy="1326321"/>
          </a:xfrm>
        </p:spPr>
        <p:txBody>
          <a:bodyPr>
            <a:noAutofit/>
          </a:bodyPr>
          <a:lstStyle/>
          <a:p>
            <a:r>
              <a:rPr lang="en-US" sz="3200" dirty="0"/>
              <a:t>Overview of </a:t>
            </a:r>
            <a:r>
              <a:rPr lang="en-US" sz="3200" dirty="0" smtClean="0"/>
              <a:t>Dataset</a:t>
            </a:r>
            <a:endParaRPr lang="en-US" sz="3200" dirty="0"/>
          </a:p>
        </p:txBody>
      </p:sp>
      <p:sp>
        <p:nvSpPr>
          <p:cNvPr id="3" name="Content Placeholder 2"/>
          <p:cNvSpPr>
            <a:spLocks noGrp="1"/>
          </p:cNvSpPr>
          <p:nvPr>
            <p:ph idx="1"/>
          </p:nvPr>
        </p:nvSpPr>
        <p:spPr/>
        <p:txBody>
          <a:bodyPr>
            <a:normAutofit/>
          </a:bodyPr>
          <a:lstStyle/>
          <a:p>
            <a:r>
              <a:rPr lang="en-US" sz="2150" dirty="0"/>
              <a:t>The dataset name is Mall_Customers.csv consists of 5 columns which are </a:t>
            </a:r>
            <a:r>
              <a:rPr lang="en-US" sz="2150" dirty="0" smtClean="0"/>
              <a:t>Customer ID</a:t>
            </a:r>
            <a:r>
              <a:rPr lang="en-US" sz="2150" dirty="0"/>
              <a:t>, Gender, Age, Annual Income (k$), Spending Score (1-100</a:t>
            </a:r>
            <a:r>
              <a:rPr lang="en-US" sz="2150" dirty="0" smtClean="0"/>
              <a:t>).</a:t>
            </a:r>
            <a:endParaRPr lang="en-US" sz="2150" dirty="0" smtClean="0"/>
          </a:p>
          <a:p>
            <a:r>
              <a:rPr lang="en-US" sz="2150" dirty="0" smtClean="0"/>
              <a:t> </a:t>
            </a:r>
            <a:r>
              <a:rPr lang="en-US" sz="2150" dirty="0"/>
              <a:t>where Gender is a categorical value and rest all features are numeric. The size of the dataset is (200, 5) which is 200 rows and 5 </a:t>
            </a:r>
            <a:r>
              <a:rPr lang="en-US" sz="2150" dirty="0" smtClean="0"/>
              <a:t>columns.</a:t>
            </a:r>
            <a:endParaRPr lang="en-US" sz="2150" dirty="0"/>
          </a:p>
        </p:txBody>
      </p:sp>
    </p:spTree>
    <p:extLst>
      <p:ext uri="{BB962C8B-B14F-4D97-AF65-F5344CB8AC3E}">
        <p14:creationId xmlns:p14="http://schemas.microsoft.com/office/powerpoint/2010/main" val="3906868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704" y="197476"/>
            <a:ext cx="11694620" cy="910107"/>
          </a:xfrm>
        </p:spPr>
        <p:txBody>
          <a:bodyPr/>
          <a:lstStyle/>
          <a:p>
            <a:pPr algn="l"/>
            <a:r>
              <a:rPr lang="en-IN" dirty="0" smtClean="0"/>
              <a:t>METHODOLOGY</a:t>
            </a:r>
            <a:endParaRPr lang="en-US" dirty="0"/>
          </a:p>
        </p:txBody>
      </p:sp>
      <p:sp>
        <p:nvSpPr>
          <p:cNvPr id="6" name="Content Placeholder 5"/>
          <p:cNvSpPr>
            <a:spLocks noGrp="1"/>
          </p:cNvSpPr>
          <p:nvPr>
            <p:ph idx="1"/>
          </p:nvPr>
        </p:nvSpPr>
        <p:spPr>
          <a:xfrm>
            <a:off x="1042584" y="2791524"/>
            <a:ext cx="10353762" cy="3695136"/>
          </a:xfrm>
        </p:spPr>
        <p:txBody>
          <a:bodyPr/>
          <a:lstStyle/>
          <a:p>
            <a:r>
              <a:rPr lang="en-US" sz="2150" dirty="0" smtClean="0"/>
              <a:t>Data Collection.</a:t>
            </a:r>
          </a:p>
          <a:p>
            <a:r>
              <a:rPr lang="en-US" sz="2150" dirty="0" smtClean="0"/>
              <a:t>Data Preparation.</a:t>
            </a:r>
          </a:p>
          <a:p>
            <a:r>
              <a:rPr lang="en-US" sz="2150" dirty="0" smtClean="0"/>
              <a:t>Data Preprocessing.</a:t>
            </a:r>
          </a:p>
          <a:p>
            <a:r>
              <a:rPr lang="en-US" sz="2150" dirty="0" smtClean="0"/>
              <a:t>EDA.</a:t>
            </a:r>
          </a:p>
          <a:p>
            <a:r>
              <a:rPr lang="en-US" sz="2150" dirty="0" smtClean="0"/>
              <a:t>Outlier Treatment.</a:t>
            </a:r>
          </a:p>
          <a:p>
            <a:r>
              <a:rPr lang="en-US" sz="2150" dirty="0" smtClean="0"/>
              <a:t>K-means &amp; Hierarchical Clustering.</a:t>
            </a:r>
          </a:p>
          <a:p>
            <a:r>
              <a:rPr lang="en-US" sz="2150" dirty="0" smtClean="0"/>
              <a:t>Result.</a:t>
            </a:r>
          </a:p>
          <a:p>
            <a:endParaRPr lang="en-US" dirty="0" smtClean="0"/>
          </a:p>
          <a:p>
            <a:endParaRPr lang="en-US" dirty="0" smtClean="0"/>
          </a:p>
          <a:p>
            <a:pPr marL="0" indent="0">
              <a:buNone/>
            </a:pPr>
            <a:endParaRPr lang="en-US" dirty="0"/>
          </a:p>
        </p:txBody>
      </p:sp>
      <p:sp>
        <p:nvSpPr>
          <p:cNvPr id="3" name="Rectangle 2"/>
          <p:cNvSpPr/>
          <p:nvPr/>
        </p:nvSpPr>
        <p:spPr>
          <a:xfrm>
            <a:off x="905137" y="1418639"/>
            <a:ext cx="11093754" cy="1061829"/>
          </a:xfrm>
          <a:prstGeom prst="rect">
            <a:avLst/>
          </a:prstGeom>
          <a:noFill/>
        </p:spPr>
        <p:txBody>
          <a:bodyPr wrap="square" lIns="91440" tIns="45720" rIns="91440" bIns="45720">
            <a:spAutoFit/>
          </a:bodyPr>
          <a:lstStyle/>
          <a:p>
            <a:r>
              <a:rPr lang="en-IN" sz="2100" dirty="0"/>
              <a:t>The methodology revolves around a sequence of steps to be followed in order to reach to our target i.e. to make clusters/groups from given dataset and to calculate the performance measures of the </a:t>
            </a:r>
            <a:r>
              <a:rPr lang="en-IN" sz="2100" dirty="0" smtClean="0"/>
              <a:t>model.</a:t>
            </a:r>
            <a:endParaRPr lang="en-US" sz="21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74112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339" y="223234"/>
            <a:ext cx="6272616" cy="1326321"/>
          </a:xfrm>
        </p:spPr>
        <p:txBody>
          <a:bodyPr/>
          <a:lstStyle/>
          <a:p>
            <a:r>
              <a:rPr lang="en-US" dirty="0" smtClean="0"/>
              <a:t>Performance Measure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6081578"/>
              </p:ext>
            </p:extLst>
          </p:nvPr>
        </p:nvGraphicFramePr>
        <p:xfrm>
          <a:off x="837127" y="1979590"/>
          <a:ext cx="10353675" cy="2682562"/>
        </p:xfrm>
        <a:graphic>
          <a:graphicData uri="http://schemas.openxmlformats.org/drawingml/2006/table">
            <a:tbl>
              <a:tblPr firstRow="1" bandRow="1">
                <a:tableStyleId>{5C22544A-7EE6-4342-B048-85BDC9FD1C3A}</a:tableStyleId>
              </a:tblPr>
              <a:tblGrid>
                <a:gridCol w="3451225"/>
                <a:gridCol w="3451225"/>
                <a:gridCol w="3451225"/>
              </a:tblGrid>
              <a:tr h="609063">
                <a:tc>
                  <a:txBody>
                    <a:bodyPr/>
                    <a:lstStyle/>
                    <a:p>
                      <a:pPr algn="ctr"/>
                      <a:r>
                        <a:rPr lang="en-IN" dirty="0"/>
                        <a:t>Performance Measure</a:t>
                      </a:r>
                    </a:p>
                  </a:txBody>
                  <a:tcPr/>
                </a:tc>
                <a:tc>
                  <a:txBody>
                    <a:bodyPr/>
                    <a:lstStyle/>
                    <a:p>
                      <a:pPr algn="ctr"/>
                      <a:r>
                        <a:rPr lang="en-IN" dirty="0" smtClean="0"/>
                        <a:t>K-means </a:t>
                      </a:r>
                      <a:r>
                        <a:rPr lang="en-IN" dirty="0"/>
                        <a:t>Model </a:t>
                      </a:r>
                    </a:p>
                  </a:txBody>
                  <a:tcPr/>
                </a:tc>
                <a:tc>
                  <a:txBody>
                    <a:bodyPr/>
                    <a:lstStyle/>
                    <a:p>
                      <a:pPr algn="ctr"/>
                      <a:r>
                        <a:rPr lang="en-IN" dirty="0"/>
                        <a:t>Hierarchical Model</a:t>
                      </a:r>
                    </a:p>
                  </a:txBody>
                  <a:tcPr/>
                </a:tc>
              </a:tr>
              <a:tr h="656823">
                <a:tc>
                  <a:txBody>
                    <a:bodyPr/>
                    <a:lstStyle/>
                    <a:p>
                      <a:pPr algn="ctr"/>
                      <a:r>
                        <a:rPr lang="en-IN" dirty="0"/>
                        <a:t>Silhouette Score</a:t>
                      </a:r>
                    </a:p>
                  </a:txBody>
                  <a:tcPr/>
                </a:tc>
                <a:tc>
                  <a:txBody>
                    <a:bodyPr/>
                    <a:lstStyle/>
                    <a:p>
                      <a:pPr algn="ctr"/>
                      <a:r>
                        <a:rPr lang="en-IN" dirty="0" smtClean="0"/>
                        <a:t>0.362</a:t>
                      </a:r>
                      <a:endParaRPr lang="en-IN" dirty="0"/>
                    </a:p>
                  </a:txBody>
                  <a:tcPr/>
                </a:tc>
                <a:tc>
                  <a:txBody>
                    <a:bodyPr/>
                    <a:lstStyle/>
                    <a:p>
                      <a:pPr algn="ctr"/>
                      <a:r>
                        <a:rPr lang="en-IN" dirty="0" smtClean="0"/>
                        <a:t>0.307</a:t>
                      </a:r>
                      <a:endParaRPr lang="en-IN" dirty="0"/>
                    </a:p>
                  </a:txBody>
                  <a:tcPr/>
                </a:tc>
              </a:tr>
              <a:tr h="734096">
                <a:tc>
                  <a:txBody>
                    <a:bodyPr/>
                    <a:lstStyle/>
                    <a:p>
                      <a:pPr algn="ctr"/>
                      <a:r>
                        <a:rPr lang="en-IN" dirty="0" err="1"/>
                        <a:t>Calra</a:t>
                      </a:r>
                      <a:r>
                        <a:rPr lang="en-IN" dirty="0"/>
                        <a:t> Score</a:t>
                      </a:r>
                    </a:p>
                  </a:txBody>
                  <a:tcPr/>
                </a:tc>
                <a:tc>
                  <a:txBody>
                    <a:bodyPr/>
                    <a:lstStyle/>
                    <a:p>
                      <a:pPr algn="ctr"/>
                      <a:r>
                        <a:rPr lang="en-IN" dirty="0" smtClean="0"/>
                        <a:t>120.90</a:t>
                      </a:r>
                      <a:endParaRPr lang="en-IN" dirty="0"/>
                    </a:p>
                  </a:txBody>
                  <a:tcPr/>
                </a:tc>
                <a:tc>
                  <a:txBody>
                    <a:bodyPr/>
                    <a:lstStyle/>
                    <a:p>
                      <a:pPr algn="ctr"/>
                      <a:r>
                        <a:rPr lang="en-IN" dirty="0" smtClean="0"/>
                        <a:t>95.125</a:t>
                      </a:r>
                      <a:endParaRPr lang="en-IN" dirty="0"/>
                    </a:p>
                  </a:txBody>
                  <a:tcPr/>
                </a:tc>
              </a:tr>
              <a:tr h="682580">
                <a:tc>
                  <a:txBody>
                    <a:bodyPr/>
                    <a:lstStyle/>
                    <a:p>
                      <a:pPr algn="ctr"/>
                      <a:r>
                        <a:rPr lang="en-IN" dirty="0"/>
                        <a:t>Davies Bouldin Score</a:t>
                      </a:r>
                    </a:p>
                  </a:txBody>
                  <a:tcPr/>
                </a:tc>
                <a:tc>
                  <a:txBody>
                    <a:bodyPr/>
                    <a:lstStyle/>
                    <a:p>
                      <a:pPr algn="ctr"/>
                      <a:r>
                        <a:rPr lang="en-IN" dirty="0" smtClean="0"/>
                        <a:t>1.01</a:t>
                      </a:r>
                      <a:endParaRPr lang="en-IN" dirty="0"/>
                    </a:p>
                  </a:txBody>
                  <a:tcPr/>
                </a:tc>
                <a:tc>
                  <a:txBody>
                    <a:bodyPr/>
                    <a:lstStyle/>
                    <a:p>
                      <a:pPr algn="ctr"/>
                      <a:r>
                        <a:rPr lang="en-IN" dirty="0" smtClean="0"/>
                        <a:t>1.31</a:t>
                      </a:r>
                      <a:endParaRPr lang="en-IN" dirty="0"/>
                    </a:p>
                  </a:txBody>
                  <a:tcPr/>
                </a:tc>
              </a:tr>
            </a:tbl>
          </a:graphicData>
        </a:graphic>
      </p:graphicFrame>
    </p:spTree>
    <p:extLst>
      <p:ext uri="{BB962C8B-B14F-4D97-AF65-F5344CB8AC3E}">
        <p14:creationId xmlns:p14="http://schemas.microsoft.com/office/powerpoint/2010/main" val="995886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36113"/>
            <a:ext cx="3361991" cy="1326321"/>
          </a:xfrm>
        </p:spPr>
        <p:txBody>
          <a:bodyPr/>
          <a:lstStyle/>
          <a:p>
            <a:r>
              <a:rPr lang="en-US" dirty="0"/>
              <a:t>C</a:t>
            </a:r>
            <a:r>
              <a:rPr lang="en-US" dirty="0" smtClean="0"/>
              <a:t>onclusion</a:t>
            </a:r>
            <a:endParaRPr lang="en-US" dirty="0"/>
          </a:p>
        </p:txBody>
      </p:sp>
      <p:sp>
        <p:nvSpPr>
          <p:cNvPr id="5" name="Content Placeholder 4"/>
          <p:cNvSpPr>
            <a:spLocks noGrp="1"/>
          </p:cNvSpPr>
          <p:nvPr>
            <p:ph idx="1"/>
          </p:nvPr>
        </p:nvSpPr>
        <p:spPr>
          <a:xfrm>
            <a:off x="1055462" y="1864245"/>
            <a:ext cx="10353762" cy="3695136"/>
          </a:xfrm>
        </p:spPr>
        <p:txBody>
          <a:bodyPr/>
          <a:lstStyle/>
          <a:p>
            <a:pPr marL="0" indent="0">
              <a:buNone/>
            </a:pPr>
            <a:endParaRPr lang="en-IN" sz="2200" dirty="0" smtClean="0"/>
          </a:p>
          <a:p>
            <a:r>
              <a:rPr lang="en-IN" sz="2200" dirty="0"/>
              <a:t>By using the </a:t>
            </a:r>
            <a:r>
              <a:rPr lang="en-IN" sz="2200" dirty="0" smtClean="0"/>
              <a:t>K-Means </a:t>
            </a:r>
            <a:r>
              <a:rPr lang="en-IN" sz="2200" dirty="0"/>
              <a:t>model </a:t>
            </a:r>
            <a:r>
              <a:rPr lang="en-IN" sz="2200" dirty="0" smtClean="0"/>
              <a:t>&amp; </a:t>
            </a:r>
            <a:r>
              <a:rPr lang="en-IN" sz="2200" dirty="0"/>
              <a:t>Hierarchical model </a:t>
            </a:r>
            <a:r>
              <a:rPr lang="en-IN" sz="2200" dirty="0" smtClean="0"/>
              <a:t>we </a:t>
            </a:r>
            <a:r>
              <a:rPr lang="en-IN" sz="2200" dirty="0"/>
              <a:t>found out that the optimal number of clusters are </a:t>
            </a:r>
            <a:r>
              <a:rPr lang="en-IN" sz="2200" dirty="0" smtClean="0"/>
              <a:t>6 &amp; 2 </a:t>
            </a:r>
            <a:r>
              <a:rPr lang="en-IN" sz="2200" dirty="0"/>
              <a:t>hence we divided all the </a:t>
            </a:r>
            <a:r>
              <a:rPr lang="en-IN" sz="2200" dirty="0" smtClean="0"/>
              <a:t>data points </a:t>
            </a:r>
            <a:r>
              <a:rPr lang="en-IN" sz="2200" dirty="0"/>
              <a:t>into </a:t>
            </a:r>
            <a:r>
              <a:rPr lang="en-IN" sz="2200" dirty="0" smtClean="0"/>
              <a:t>6 </a:t>
            </a:r>
            <a:r>
              <a:rPr lang="en-IN" sz="2200" dirty="0"/>
              <a:t>different </a:t>
            </a:r>
            <a:r>
              <a:rPr lang="en-IN" sz="2200" dirty="0" smtClean="0"/>
              <a:t>groups for </a:t>
            </a:r>
            <a:r>
              <a:rPr lang="en-IN" sz="2200" dirty="0" smtClean="0"/>
              <a:t>K-means </a:t>
            </a:r>
            <a:r>
              <a:rPr lang="en-IN" sz="2200" dirty="0" smtClean="0"/>
              <a:t>&amp; 2 </a:t>
            </a:r>
            <a:r>
              <a:rPr lang="en-IN" sz="2200" dirty="0" smtClean="0"/>
              <a:t>different </a:t>
            </a:r>
            <a:r>
              <a:rPr lang="en-IN" sz="2200" dirty="0" smtClean="0"/>
              <a:t>groups for </a:t>
            </a:r>
            <a:r>
              <a:rPr lang="en-IN" sz="2200" dirty="0"/>
              <a:t>Hierarchical </a:t>
            </a:r>
            <a:r>
              <a:rPr lang="en-IN" sz="2200" dirty="0" smtClean="0"/>
              <a:t>model. </a:t>
            </a:r>
            <a:endParaRPr lang="en-IN" sz="2200" dirty="0" smtClean="0"/>
          </a:p>
          <a:p>
            <a:pPr marL="0" indent="0">
              <a:buNone/>
            </a:pPr>
            <a:endParaRPr lang="en-IN" sz="2200" dirty="0" smtClean="0"/>
          </a:p>
          <a:p>
            <a:r>
              <a:rPr lang="en-IN" sz="2200" dirty="0"/>
              <a:t> We saw that the performance measures gives us moderate results which says that quality and similarities between the clusters holds but is not excellent.</a:t>
            </a:r>
          </a:p>
          <a:p>
            <a:endParaRPr lang="en-IN" sz="2200" dirty="0"/>
          </a:p>
          <a:p>
            <a:pPr marL="0" indent="0">
              <a:buNone/>
            </a:pPr>
            <a:endParaRPr lang="en-US" dirty="0"/>
          </a:p>
        </p:txBody>
      </p:sp>
    </p:spTree>
    <p:extLst>
      <p:ext uri="{BB962C8B-B14F-4D97-AF65-F5344CB8AC3E}">
        <p14:creationId xmlns:p14="http://schemas.microsoft.com/office/powerpoint/2010/main" val="1061626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339" y="2026276"/>
            <a:ext cx="10353761" cy="1326321"/>
          </a:xfrm>
        </p:spPr>
        <p:txBody>
          <a:bodyPr/>
          <a:lstStyle/>
          <a:p>
            <a:r>
              <a:rPr lang="en-US" dirty="0" smtClean="0"/>
              <a:t>-</a:t>
            </a:r>
            <a:r>
              <a:rPr lang="en-US" u="sng" dirty="0" smtClean="0"/>
              <a:t>THANK YOU-</a:t>
            </a:r>
            <a:endParaRPr lang="en-US" u="sng" dirty="0"/>
          </a:p>
        </p:txBody>
      </p:sp>
    </p:spTree>
    <p:extLst>
      <p:ext uri="{BB962C8B-B14F-4D97-AF65-F5344CB8AC3E}">
        <p14:creationId xmlns:p14="http://schemas.microsoft.com/office/powerpoint/2010/main" val="433220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152</TotalTime>
  <Words>342</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Bookman Old Style</vt:lpstr>
      <vt:lpstr>Rockwell</vt:lpstr>
      <vt:lpstr>Damask</vt:lpstr>
      <vt:lpstr>Mall Customer Segmentation</vt:lpstr>
      <vt:lpstr>Aim</vt:lpstr>
      <vt:lpstr>Problem Statement </vt:lpstr>
      <vt:lpstr>Overview of Dataset</vt:lpstr>
      <vt:lpstr>METHODOLOGY</vt:lpstr>
      <vt:lpstr>Performance Measure</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 Customer Segmentation</dc:title>
  <dc:creator>Microsoft account</dc:creator>
  <cp:lastModifiedBy>Microsoft account</cp:lastModifiedBy>
  <cp:revision>11</cp:revision>
  <dcterms:created xsi:type="dcterms:W3CDTF">2023-12-21T06:56:07Z</dcterms:created>
  <dcterms:modified xsi:type="dcterms:W3CDTF">2023-12-21T11:58:42Z</dcterms:modified>
</cp:coreProperties>
</file>