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69" r:id="rId3"/>
    <p:sldId id="267" r:id="rId4"/>
    <p:sldId id="258" r:id="rId5"/>
    <p:sldId id="259" r:id="rId6"/>
    <p:sldId id="260" r:id="rId7"/>
    <p:sldId id="261" r:id="rId8"/>
    <p:sldId id="262"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300496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F854E-2297-41CD-85C6-593DBC36F1F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324675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377225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101473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35808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0F854E-2297-41CD-85C6-593DBC36F1F3}"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1935836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0F854E-2297-41CD-85C6-593DBC36F1F3}" type="datetimeFigureOut">
              <a:rPr lang="en-IN" smtClean="0"/>
              <a:t>02-05-2023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700900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141351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368033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139165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F854E-2297-41CD-85C6-593DBC36F1F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262723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F854E-2297-41CD-85C6-593DBC36F1F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249231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F854E-2297-41CD-85C6-593DBC36F1F3}"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245793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F854E-2297-41CD-85C6-593DBC36F1F3}"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427770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F854E-2297-41CD-85C6-593DBC36F1F3}"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354511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F854E-2297-41CD-85C6-593DBC36F1F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12282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F854E-2297-41CD-85C6-593DBC36F1F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80F00B-0EC2-4B5C-9649-9B2B05B5D70B}" type="slidenum">
              <a:rPr lang="en-IN" smtClean="0"/>
              <a:t>‹#›</a:t>
            </a:fld>
            <a:endParaRPr lang="en-IN"/>
          </a:p>
        </p:txBody>
      </p:sp>
    </p:spTree>
    <p:extLst>
      <p:ext uri="{BB962C8B-B14F-4D97-AF65-F5344CB8AC3E}">
        <p14:creationId xmlns:p14="http://schemas.microsoft.com/office/powerpoint/2010/main" val="284665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0F854E-2297-41CD-85C6-593DBC36F1F3}" type="datetimeFigureOut">
              <a:rPr lang="en-IN" smtClean="0"/>
              <a:t>02-05-2023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080F00B-0EC2-4B5C-9649-9B2B05B5D70B}" type="slidenum">
              <a:rPr lang="en-IN" smtClean="0"/>
              <a:t>‹#›</a:t>
            </a:fld>
            <a:endParaRPr lang="en-IN"/>
          </a:p>
        </p:txBody>
      </p:sp>
    </p:spTree>
    <p:extLst>
      <p:ext uri="{BB962C8B-B14F-4D97-AF65-F5344CB8AC3E}">
        <p14:creationId xmlns:p14="http://schemas.microsoft.com/office/powerpoint/2010/main" val="2624367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F57309-F1E5-D58D-BA48-4E6E1964DD7D}"/>
              </a:ext>
            </a:extLst>
          </p:cNvPr>
          <p:cNvSpPr/>
          <p:nvPr/>
        </p:nvSpPr>
        <p:spPr>
          <a:xfrm>
            <a:off x="3422194" y="1625096"/>
            <a:ext cx="474360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SMART CLAIM</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7843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755C-62B8-61E8-0969-2AF66C8812E0}"/>
              </a:ext>
            </a:extLst>
          </p:cNvPr>
          <p:cNvSpPr>
            <a:spLocks noGrp="1"/>
          </p:cNvSpPr>
          <p:nvPr>
            <p:ph type="title"/>
          </p:nvPr>
        </p:nvSpPr>
        <p:spPr/>
        <p:txBody>
          <a:bodyPr/>
          <a:lstStyle/>
          <a:p>
            <a:r>
              <a:rPr lang="en-IN" sz="4800" dirty="0"/>
              <a:t>USER</a:t>
            </a:r>
          </a:p>
        </p:txBody>
      </p:sp>
      <p:sp>
        <p:nvSpPr>
          <p:cNvPr id="3" name="Content Placeholder 2">
            <a:extLst>
              <a:ext uri="{FF2B5EF4-FFF2-40B4-BE49-F238E27FC236}">
                <a16:creationId xmlns:a16="http://schemas.microsoft.com/office/drawing/2014/main" id="{41F7827F-B7ED-9A23-0610-A59C792D74A0}"/>
              </a:ext>
            </a:extLst>
          </p:cNvPr>
          <p:cNvSpPr>
            <a:spLocks noGrp="1"/>
          </p:cNvSpPr>
          <p:nvPr>
            <p:ph idx="1"/>
          </p:nvPr>
        </p:nvSpPr>
        <p:spPr/>
        <p:txBody>
          <a:bodyPr/>
          <a:lstStyle/>
          <a:p>
            <a:pPr algn="just"/>
            <a:r>
              <a:rPr lang="en-US" b="0" i="0" dirty="0">
                <a:solidFill>
                  <a:srgbClr val="374151"/>
                </a:solidFill>
                <a:effectLst/>
                <a:latin typeface="Century Gothic (Body)"/>
              </a:rPr>
              <a:t>The user attribute refers to the role of the policyholder who files an insurance claim using the software. The user can access the software through a web or mobile interface and file a claim instantly. The software's algorithms can assess the claim's validity and settle the claim within minutes, providing the user with a fast turnaround time for claim settlement. The user can also track the status of their claim and receive updates on the settlement process.</a:t>
            </a:r>
            <a:endParaRPr lang="en-IN" dirty="0">
              <a:latin typeface="Century Gothic (Body)"/>
            </a:endParaRPr>
          </a:p>
        </p:txBody>
      </p:sp>
    </p:spTree>
    <p:extLst>
      <p:ext uri="{BB962C8B-B14F-4D97-AF65-F5344CB8AC3E}">
        <p14:creationId xmlns:p14="http://schemas.microsoft.com/office/powerpoint/2010/main" val="159564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BEAA-116C-F2A7-CDC8-17C121D6729C}"/>
              </a:ext>
            </a:extLst>
          </p:cNvPr>
          <p:cNvSpPr>
            <a:spLocks noGrp="1"/>
          </p:cNvSpPr>
          <p:nvPr>
            <p:ph type="title"/>
          </p:nvPr>
        </p:nvSpPr>
        <p:spPr/>
        <p:txBody>
          <a:bodyPr/>
          <a:lstStyle/>
          <a:p>
            <a:r>
              <a:rPr lang="en-IN" sz="4800" dirty="0"/>
              <a:t>POLICE</a:t>
            </a:r>
          </a:p>
        </p:txBody>
      </p:sp>
      <p:sp>
        <p:nvSpPr>
          <p:cNvPr id="3" name="Content Placeholder 2">
            <a:extLst>
              <a:ext uri="{FF2B5EF4-FFF2-40B4-BE49-F238E27FC236}">
                <a16:creationId xmlns:a16="http://schemas.microsoft.com/office/drawing/2014/main" id="{83359648-BDC1-518D-9BE5-0915B0923B8F}"/>
              </a:ext>
            </a:extLst>
          </p:cNvPr>
          <p:cNvSpPr>
            <a:spLocks noGrp="1"/>
          </p:cNvSpPr>
          <p:nvPr>
            <p:ph idx="1"/>
          </p:nvPr>
        </p:nvSpPr>
        <p:spPr/>
        <p:txBody>
          <a:bodyPr/>
          <a:lstStyle/>
          <a:p>
            <a:pPr algn="just"/>
            <a:r>
              <a:rPr lang="en-US" dirty="0"/>
              <a:t>The police attribute refers to the role of law enforcement agencies who can access the software to investigate insurance fraud cases. The software can provide the police with valuable data and insights into fraudulent behavior patterns, enabling them to identify and prosecute fraudsters. The police can also collaborate with the insurance company and share data to detect and prevent fraudulent claims.</a:t>
            </a:r>
            <a:endParaRPr lang="en-IN" dirty="0"/>
          </a:p>
        </p:txBody>
      </p:sp>
    </p:spTree>
    <p:extLst>
      <p:ext uri="{BB962C8B-B14F-4D97-AF65-F5344CB8AC3E}">
        <p14:creationId xmlns:p14="http://schemas.microsoft.com/office/powerpoint/2010/main" val="97525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5DB2C-9618-D9F1-434F-06D6BBDB1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377" y="1084977"/>
            <a:ext cx="6215456" cy="5058733"/>
          </a:xfrm>
          <a:prstGeom prst="rect">
            <a:avLst/>
          </a:prstGeom>
        </p:spPr>
      </p:pic>
    </p:spTree>
    <p:extLst>
      <p:ext uri="{BB962C8B-B14F-4D97-AF65-F5344CB8AC3E}">
        <p14:creationId xmlns:p14="http://schemas.microsoft.com/office/powerpoint/2010/main" val="30595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221E-6274-E479-0446-62223402934E}"/>
              </a:ext>
            </a:extLst>
          </p:cNvPr>
          <p:cNvSpPr>
            <a:spLocks noGrp="1"/>
          </p:cNvSpPr>
          <p:nvPr>
            <p:ph type="title"/>
          </p:nvPr>
        </p:nvSpPr>
        <p:spPr>
          <a:xfrm>
            <a:off x="1154954" y="871212"/>
            <a:ext cx="3865134" cy="1735667"/>
          </a:xfrm>
        </p:spPr>
        <p:txBody>
          <a:bodyPr/>
          <a:lstStyle/>
          <a:p>
            <a:r>
              <a:rPr lang="en-IN" dirty="0"/>
              <a:t>Done by</a:t>
            </a:r>
          </a:p>
        </p:txBody>
      </p:sp>
      <p:sp>
        <p:nvSpPr>
          <p:cNvPr id="4" name="Text Placeholder 3">
            <a:extLst>
              <a:ext uri="{FF2B5EF4-FFF2-40B4-BE49-F238E27FC236}">
                <a16:creationId xmlns:a16="http://schemas.microsoft.com/office/drawing/2014/main" id="{4DD4638F-7B11-5C76-E0B3-8064E17FFEE4}"/>
              </a:ext>
            </a:extLst>
          </p:cNvPr>
          <p:cNvSpPr>
            <a:spLocks noGrp="1"/>
          </p:cNvSpPr>
          <p:nvPr>
            <p:ph type="body" sz="half" idx="2"/>
          </p:nvPr>
        </p:nvSpPr>
        <p:spPr>
          <a:xfrm>
            <a:off x="1154954" y="2986481"/>
            <a:ext cx="3859212" cy="1371600"/>
          </a:xfrm>
        </p:spPr>
        <p:txBody>
          <a:bodyPr/>
          <a:lstStyle/>
          <a:p>
            <a:pPr algn="ctr"/>
            <a:r>
              <a:rPr lang="en-IN" dirty="0">
                <a:solidFill>
                  <a:schemeClr val="bg1"/>
                </a:solidFill>
              </a:rPr>
              <a:t>S.V.N Aditya  - CH.EN.U4CSE20071</a:t>
            </a:r>
          </a:p>
          <a:p>
            <a:pPr algn="ctr"/>
            <a:r>
              <a:rPr lang="en-IN" dirty="0" err="1">
                <a:solidFill>
                  <a:schemeClr val="bg1"/>
                </a:solidFill>
              </a:rPr>
              <a:t>P.C.V.Satya</a:t>
            </a:r>
            <a:r>
              <a:rPr lang="en-IN" dirty="0">
                <a:solidFill>
                  <a:schemeClr val="bg1"/>
                </a:solidFill>
              </a:rPr>
              <a:t> Raman - CH.EN.U4CSE20049</a:t>
            </a:r>
          </a:p>
          <a:p>
            <a:pPr algn="ctr"/>
            <a:r>
              <a:rPr lang="en-IN" dirty="0">
                <a:solidFill>
                  <a:schemeClr val="bg1"/>
                </a:solidFill>
              </a:rPr>
              <a:t>Y. </a:t>
            </a:r>
            <a:r>
              <a:rPr lang="en-IN" dirty="0" err="1">
                <a:solidFill>
                  <a:schemeClr val="bg1"/>
                </a:solidFill>
              </a:rPr>
              <a:t>Nithin</a:t>
            </a:r>
            <a:r>
              <a:rPr lang="en-IN" dirty="0">
                <a:solidFill>
                  <a:schemeClr val="bg1"/>
                </a:solidFill>
              </a:rPr>
              <a:t> Reddy - CH.EN.U4CSE20046</a:t>
            </a:r>
          </a:p>
          <a:p>
            <a:pPr algn="ctr"/>
            <a:r>
              <a:rPr lang="en-IN" dirty="0">
                <a:solidFill>
                  <a:schemeClr val="bg1"/>
                </a:solidFill>
              </a:rPr>
              <a:t>P. </a:t>
            </a:r>
            <a:r>
              <a:rPr lang="en-IN" dirty="0" err="1">
                <a:solidFill>
                  <a:schemeClr val="bg1"/>
                </a:solidFill>
              </a:rPr>
              <a:t>Abhinai</a:t>
            </a:r>
            <a:r>
              <a:rPr lang="en-IN" dirty="0">
                <a:solidFill>
                  <a:schemeClr val="bg1"/>
                </a:solidFill>
              </a:rPr>
              <a:t> Raj - CH.EN.U4CSE20048</a:t>
            </a:r>
          </a:p>
        </p:txBody>
      </p:sp>
    </p:spTree>
    <p:extLst>
      <p:ext uri="{BB962C8B-B14F-4D97-AF65-F5344CB8AC3E}">
        <p14:creationId xmlns:p14="http://schemas.microsoft.com/office/powerpoint/2010/main" val="177688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83BF-77A9-DFD2-15E1-2982E69768D0}"/>
              </a:ext>
            </a:extLst>
          </p:cNvPr>
          <p:cNvSpPr>
            <a:spLocks noGrp="1"/>
          </p:cNvSpPr>
          <p:nvPr>
            <p:ph type="title"/>
          </p:nvPr>
        </p:nvSpPr>
        <p:spPr/>
        <p:txBody>
          <a:bodyPr/>
          <a:lstStyle/>
          <a:p>
            <a:r>
              <a:rPr lang="en-IN" sz="4800" dirty="0"/>
              <a:t>INTRODUCTION</a:t>
            </a:r>
          </a:p>
        </p:txBody>
      </p:sp>
      <p:sp>
        <p:nvSpPr>
          <p:cNvPr id="3" name="TextBox 2">
            <a:extLst>
              <a:ext uri="{FF2B5EF4-FFF2-40B4-BE49-F238E27FC236}">
                <a16:creationId xmlns:a16="http://schemas.microsoft.com/office/drawing/2014/main" id="{04113183-5102-16FE-D2B5-43D9590737A0}"/>
              </a:ext>
            </a:extLst>
          </p:cNvPr>
          <p:cNvSpPr txBox="1"/>
          <p:nvPr/>
        </p:nvSpPr>
        <p:spPr>
          <a:xfrm>
            <a:off x="1073790" y="2400100"/>
            <a:ext cx="7810151" cy="646331"/>
          </a:xfrm>
          <a:prstGeom prst="rect">
            <a:avLst/>
          </a:prstGeom>
          <a:noFill/>
        </p:spPr>
        <p:txBody>
          <a:bodyPr wrap="square" rtlCol="0">
            <a:spAutoFit/>
          </a:bodyPr>
          <a:lstStyle/>
          <a:p>
            <a:pPr marL="285750" indent="-285750" algn="just">
              <a:buFont typeface="Wingdings" panose="05000000000000000000" pitchFamily="2" charset="2"/>
              <a:buChar char="q"/>
            </a:pPr>
            <a:r>
              <a:rPr lang="en-US">
                <a:latin typeface="Bahnschrift" panose="020B0502040204020203" pitchFamily="34" charset="0"/>
              </a:rPr>
              <a:t>Smart Claim </a:t>
            </a:r>
            <a:r>
              <a:rPr lang="en-US" dirty="0">
                <a:latin typeface="Bahnschrift" panose="020B0502040204020203" pitchFamily="34" charset="0"/>
              </a:rPr>
              <a:t>- the instant insurance claiming software that revolutionizes the insurance industry.</a:t>
            </a: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BC0A52FB-34AC-16F5-3294-186715E01504}"/>
              </a:ext>
            </a:extLst>
          </p:cNvPr>
          <p:cNvSpPr txBox="1"/>
          <p:nvPr/>
        </p:nvSpPr>
        <p:spPr>
          <a:xfrm>
            <a:off x="1085300" y="3182566"/>
            <a:ext cx="8900720"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Bahnschrift" panose="020B0502040204020203" pitchFamily="34" charset="0"/>
              </a:rPr>
              <a:t>In today's world, insurance is an essential aspect of our lives. Be it health, property, or vehicles, we all need insurance to protect ourselves from unforeseen events. However, the traditional insurance claiming process can be time-consuming and cumbersome, causing significant inconvenience to policyholders. This is </a:t>
            </a:r>
            <a:r>
              <a:rPr lang="en-US">
                <a:latin typeface="Bahnschrift" panose="020B0502040204020203" pitchFamily="34" charset="0"/>
              </a:rPr>
              <a:t>where Smart Claim </a:t>
            </a:r>
            <a:r>
              <a:rPr lang="en-US" dirty="0">
                <a:latin typeface="Bahnschrift" panose="020B0502040204020203" pitchFamily="34" charset="0"/>
              </a:rPr>
              <a:t>comes into the picture.</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66934860-F0F5-01DD-C383-AAEB4429C370}"/>
              </a:ext>
            </a:extLst>
          </p:cNvPr>
          <p:cNvSpPr txBox="1"/>
          <p:nvPr/>
        </p:nvSpPr>
        <p:spPr>
          <a:xfrm>
            <a:off x="1060133" y="4796029"/>
            <a:ext cx="8951054"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a:latin typeface="Bahnschrift" panose="020B0502040204020203" pitchFamily="34" charset="0"/>
              </a:rPr>
              <a:t>Smart Claim </a:t>
            </a:r>
            <a:r>
              <a:rPr lang="en-US" dirty="0">
                <a:latin typeface="Bahnschrift" panose="020B0502040204020203" pitchFamily="34" charset="0"/>
              </a:rPr>
              <a:t>is an innovative insurance claiming software that streamlines the entire claiming process, from reporting a claim to receiving the settlement amount. </a:t>
            </a:r>
            <a:r>
              <a:rPr lang="en-US">
                <a:latin typeface="Bahnschrift" panose="020B0502040204020203" pitchFamily="34" charset="0"/>
              </a:rPr>
              <a:t>With Smart Claim </a:t>
            </a:r>
            <a:r>
              <a:rPr lang="en-US" dirty="0">
                <a:latin typeface="Bahnschrift" panose="020B0502040204020203" pitchFamily="34" charset="0"/>
              </a:rPr>
              <a:t>policyholders can file their claims instantly, and the software's advanced algorithms assess the claim's validity and settle the claim within minutes, eliminating the need for tedious paperwork and lengthy waiting periods.</a:t>
            </a:r>
            <a:endParaRPr lang="en-IN" dirty="0">
              <a:latin typeface="Bahnschrift" panose="020B0502040204020203" pitchFamily="34" charset="0"/>
            </a:endParaRPr>
          </a:p>
        </p:txBody>
      </p:sp>
    </p:spTree>
    <p:extLst>
      <p:ext uri="{BB962C8B-B14F-4D97-AF65-F5344CB8AC3E}">
        <p14:creationId xmlns:p14="http://schemas.microsoft.com/office/powerpoint/2010/main" val="196206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9F27-8091-DA82-71CF-2BCF10FB6541}"/>
              </a:ext>
            </a:extLst>
          </p:cNvPr>
          <p:cNvSpPr>
            <a:spLocks noGrp="1"/>
          </p:cNvSpPr>
          <p:nvPr>
            <p:ph type="title"/>
          </p:nvPr>
        </p:nvSpPr>
        <p:spPr/>
        <p:txBody>
          <a:bodyPr/>
          <a:lstStyle/>
          <a:p>
            <a:r>
              <a:rPr lang="en-IN" sz="4800" dirty="0"/>
              <a:t>MOTIVATION</a:t>
            </a:r>
          </a:p>
        </p:txBody>
      </p:sp>
      <p:sp>
        <p:nvSpPr>
          <p:cNvPr id="3" name="TextBox 2">
            <a:extLst>
              <a:ext uri="{FF2B5EF4-FFF2-40B4-BE49-F238E27FC236}">
                <a16:creationId xmlns:a16="http://schemas.microsoft.com/office/drawing/2014/main" id="{AEC5CB1D-176D-F1AB-6B28-4F02F74E6056}"/>
              </a:ext>
            </a:extLst>
          </p:cNvPr>
          <p:cNvSpPr txBox="1"/>
          <p:nvPr/>
        </p:nvSpPr>
        <p:spPr>
          <a:xfrm>
            <a:off x="982910" y="2390862"/>
            <a:ext cx="10226180"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Bahnschrift" panose="020B0502040204020203" pitchFamily="34" charset="0"/>
              </a:rPr>
              <a:t>The motivation behind developing </a:t>
            </a:r>
            <a:r>
              <a:rPr lang="en-US">
                <a:latin typeface="Bahnschrift" panose="020B0502040204020203" pitchFamily="34" charset="0"/>
              </a:rPr>
              <a:t>the Smart Claim </a:t>
            </a:r>
            <a:r>
              <a:rPr lang="en-US" dirty="0">
                <a:latin typeface="Bahnschrift" panose="020B0502040204020203" pitchFamily="34" charset="0"/>
              </a:rPr>
              <a:t>instant insurance claiming software is to address the challenges that policyholders face when filing insurance claims. The traditional claiming process involves a lot of paperwork, which can be time-consuming and stressful for policyholders. Additionally, the lengthy waiting period for claim settlement can cause financial difficulties, especially if the policyholder has suffered significant losses.</a:t>
            </a:r>
          </a:p>
          <a:p>
            <a:pPr marL="285750" indent="-285750" algn="just">
              <a:buFont typeface="Wingdings" panose="05000000000000000000" pitchFamily="2" charset="2"/>
              <a:buChar char="q"/>
            </a:pPr>
            <a:endParaRPr lang="en-US" dirty="0">
              <a:latin typeface="Bahnschrift" panose="020B0502040204020203" pitchFamily="34" charset="0"/>
            </a:endParaRPr>
          </a:p>
          <a:p>
            <a:pPr marL="285750" indent="-285750" algn="just">
              <a:buFont typeface="Wingdings" panose="05000000000000000000" pitchFamily="2" charset="2"/>
              <a:buChar char="q"/>
            </a:pPr>
            <a:r>
              <a:rPr lang="en-US">
                <a:latin typeface="Bahnschrift" panose="020B0502040204020203" pitchFamily="34" charset="0"/>
              </a:rPr>
              <a:t>The Smart Claim </a:t>
            </a:r>
            <a:r>
              <a:rPr lang="en-US" dirty="0">
                <a:latin typeface="Bahnschrift" panose="020B0502040204020203" pitchFamily="34" charset="0"/>
              </a:rPr>
              <a:t>software aims to simplify the insurance claiming process by leveraging the latest technologies, such as machine learning and artificial intelligence. By automating the process, policyholders can file their claims instantly, and the software's algorithms can assess the claim's validity and settle the claim within minutes. This means that policyholders can receive their settlement amount quickly, reducing the financial burden caused by the loss.</a:t>
            </a:r>
            <a:endParaRPr lang="en-IN" dirty="0">
              <a:latin typeface="Bahnschrift" panose="020B0502040204020203" pitchFamily="34" charset="0"/>
            </a:endParaRPr>
          </a:p>
        </p:txBody>
      </p:sp>
    </p:spTree>
    <p:extLst>
      <p:ext uri="{BB962C8B-B14F-4D97-AF65-F5344CB8AC3E}">
        <p14:creationId xmlns:p14="http://schemas.microsoft.com/office/powerpoint/2010/main" val="163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0CE9-E7AF-7657-67E6-32CC45461B1C}"/>
              </a:ext>
            </a:extLst>
          </p:cNvPr>
          <p:cNvSpPr>
            <a:spLocks noGrp="1"/>
          </p:cNvSpPr>
          <p:nvPr>
            <p:ph type="title"/>
          </p:nvPr>
        </p:nvSpPr>
        <p:spPr>
          <a:xfrm>
            <a:off x="550947" y="1974908"/>
            <a:ext cx="4406946" cy="1600200"/>
          </a:xfrm>
        </p:spPr>
        <p:txBody>
          <a:bodyPr/>
          <a:lstStyle/>
          <a:p>
            <a:r>
              <a:rPr lang="en-IN" sz="4800" dirty="0"/>
              <a:t>MAIN OBJECTIVE</a:t>
            </a:r>
          </a:p>
        </p:txBody>
      </p:sp>
      <p:sp>
        <p:nvSpPr>
          <p:cNvPr id="3" name="Content Placeholder 2">
            <a:extLst>
              <a:ext uri="{FF2B5EF4-FFF2-40B4-BE49-F238E27FC236}">
                <a16:creationId xmlns:a16="http://schemas.microsoft.com/office/drawing/2014/main" id="{10999CC2-CBAD-53B6-A014-369FB4E932DA}"/>
              </a:ext>
            </a:extLst>
          </p:cNvPr>
          <p:cNvSpPr>
            <a:spLocks noGrp="1"/>
          </p:cNvSpPr>
          <p:nvPr>
            <p:ph idx="1"/>
          </p:nvPr>
        </p:nvSpPr>
        <p:spPr>
          <a:xfrm>
            <a:off x="5092117" y="1171661"/>
            <a:ext cx="6778305" cy="4806893"/>
          </a:xfrm>
        </p:spPr>
        <p:txBody>
          <a:bodyPr>
            <a:normAutofit lnSpcReduction="10000"/>
          </a:bodyPr>
          <a:lstStyle/>
          <a:p>
            <a:pPr algn="just">
              <a:buFont typeface="Wingdings" panose="05000000000000000000" pitchFamily="2" charset="2"/>
              <a:buChar char="q"/>
            </a:pPr>
            <a:r>
              <a:rPr lang="en-US" b="0" i="0" dirty="0">
                <a:solidFill>
                  <a:srgbClr val="374151"/>
                </a:solidFill>
                <a:effectLst/>
                <a:latin typeface="Bahnschrift" panose="020B0502040204020203" pitchFamily="34" charset="0"/>
              </a:rPr>
              <a:t>The main objective of </a:t>
            </a:r>
            <a:r>
              <a:rPr lang="en-US" b="0" i="0">
                <a:solidFill>
                  <a:srgbClr val="374151"/>
                </a:solidFill>
                <a:effectLst/>
                <a:latin typeface="Bahnschrift" panose="020B0502040204020203" pitchFamily="34" charset="0"/>
              </a:rPr>
              <a:t>the Smart Claim </a:t>
            </a:r>
            <a:r>
              <a:rPr lang="en-US" b="0" i="0" dirty="0">
                <a:solidFill>
                  <a:srgbClr val="374151"/>
                </a:solidFill>
                <a:effectLst/>
                <a:latin typeface="Bahnschrift" panose="020B0502040204020203" pitchFamily="34" charset="0"/>
              </a:rPr>
              <a:t>instant insurance </a:t>
            </a:r>
            <a:r>
              <a:rPr lang="en-US" b="0" i="0">
                <a:solidFill>
                  <a:srgbClr val="374151"/>
                </a:solidFill>
                <a:effectLst/>
                <a:latin typeface="Bahnschrift" panose="020B0502040204020203" pitchFamily="34" charset="0"/>
              </a:rPr>
              <a:t>claiming the software </a:t>
            </a:r>
            <a:r>
              <a:rPr lang="en-US" b="0" i="0" dirty="0">
                <a:solidFill>
                  <a:srgbClr val="374151"/>
                </a:solidFill>
                <a:effectLst/>
                <a:latin typeface="Bahnschrift" panose="020B0502040204020203" pitchFamily="34" charset="0"/>
              </a:rPr>
              <a:t>is to provide policyholders with a hassle-free and efficient insurance claiming process. The traditional claiming process can be tedious and time-consuming, causing significant inconvenience to policyholders. </a:t>
            </a:r>
            <a:r>
              <a:rPr lang="en-US" b="0" i="0">
                <a:solidFill>
                  <a:srgbClr val="374151"/>
                </a:solidFill>
                <a:effectLst/>
                <a:latin typeface="Bahnschrift" panose="020B0502040204020203" pitchFamily="34" charset="0"/>
              </a:rPr>
              <a:t>With “</a:t>
            </a:r>
            <a:r>
              <a:rPr lang="en-US">
                <a:solidFill>
                  <a:srgbClr val="374151"/>
                </a:solidFill>
                <a:latin typeface="Bahnschrift" panose="020B0502040204020203" pitchFamily="34" charset="0"/>
              </a:rPr>
              <a:t>Smart Claim</a:t>
            </a:r>
            <a:r>
              <a:rPr lang="en-US" b="0" i="0">
                <a:solidFill>
                  <a:srgbClr val="374151"/>
                </a:solidFill>
                <a:effectLst/>
                <a:latin typeface="Bahnschrift" panose="020B0502040204020203" pitchFamily="34" charset="0"/>
              </a:rPr>
              <a:t>" </a:t>
            </a:r>
            <a:r>
              <a:rPr lang="en-US" b="0" i="0" dirty="0">
                <a:solidFill>
                  <a:srgbClr val="374151"/>
                </a:solidFill>
                <a:effectLst/>
                <a:latin typeface="Bahnschrift" panose="020B0502040204020203" pitchFamily="34" charset="0"/>
              </a:rPr>
              <a:t>policyholders can file their claims instantly and receive their settlement amount within minutes, eliminating the need for lengthy waiting periods and tedious paperwork.</a:t>
            </a:r>
          </a:p>
          <a:p>
            <a:pPr algn="just">
              <a:buFont typeface="Wingdings" panose="05000000000000000000" pitchFamily="2" charset="2"/>
              <a:buChar char="q"/>
            </a:pPr>
            <a:endParaRPr lang="en-US" b="0" i="0" dirty="0">
              <a:solidFill>
                <a:srgbClr val="374151"/>
              </a:solidFill>
              <a:effectLst/>
              <a:latin typeface="Bahnschrift" panose="020B0502040204020203" pitchFamily="34" charset="0"/>
            </a:endParaRPr>
          </a:p>
          <a:p>
            <a:pPr algn="just">
              <a:buFont typeface="Wingdings" panose="05000000000000000000" pitchFamily="2" charset="2"/>
              <a:buChar char="q"/>
            </a:pPr>
            <a:r>
              <a:rPr lang="en-US" b="0" i="0" dirty="0">
                <a:solidFill>
                  <a:srgbClr val="374151"/>
                </a:solidFill>
                <a:effectLst/>
                <a:latin typeface="Bahnschrift" panose="020B0502040204020203" pitchFamily="34" charset="0"/>
              </a:rPr>
              <a:t>Another key objective of </a:t>
            </a:r>
            <a:r>
              <a:rPr lang="en-US" b="0" i="0">
                <a:solidFill>
                  <a:srgbClr val="374151"/>
                </a:solidFill>
                <a:effectLst/>
                <a:latin typeface="Bahnschrift" panose="020B0502040204020203" pitchFamily="34" charset="0"/>
              </a:rPr>
              <a:t>the Smart Claim </a:t>
            </a:r>
            <a:r>
              <a:rPr lang="en-US" b="0" i="0" dirty="0">
                <a:solidFill>
                  <a:srgbClr val="374151"/>
                </a:solidFill>
                <a:effectLst/>
                <a:latin typeface="Bahnschrift" panose="020B0502040204020203" pitchFamily="34" charset="0"/>
              </a:rPr>
              <a:t>software is to improve the operational efficiency of insurance companies. The software's machine learning algorithms can analyze vast amounts of data, enabling insurers to detect patterns of fraudulent behavior and prevent fraudulent claims. This can significantly reduce the risk of financial losses caused by fraudulent claims, enhancing the overall profitability of the insurance company.</a:t>
            </a:r>
          </a:p>
        </p:txBody>
      </p:sp>
    </p:spTree>
    <p:extLst>
      <p:ext uri="{BB962C8B-B14F-4D97-AF65-F5344CB8AC3E}">
        <p14:creationId xmlns:p14="http://schemas.microsoft.com/office/powerpoint/2010/main" val="384883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ED37-F5D3-D16F-B2D3-F10C1D5A26FE}"/>
              </a:ext>
            </a:extLst>
          </p:cNvPr>
          <p:cNvSpPr>
            <a:spLocks noGrp="1"/>
          </p:cNvSpPr>
          <p:nvPr>
            <p:ph type="title"/>
          </p:nvPr>
        </p:nvSpPr>
        <p:spPr/>
        <p:txBody>
          <a:bodyPr/>
          <a:lstStyle/>
          <a:p>
            <a:r>
              <a:rPr lang="en-IN" sz="4800" dirty="0"/>
              <a:t>PROPOSED WORK</a:t>
            </a:r>
          </a:p>
        </p:txBody>
      </p:sp>
      <p:sp>
        <p:nvSpPr>
          <p:cNvPr id="3" name="Text Placeholder 2">
            <a:extLst>
              <a:ext uri="{FF2B5EF4-FFF2-40B4-BE49-F238E27FC236}">
                <a16:creationId xmlns:a16="http://schemas.microsoft.com/office/drawing/2014/main" id="{4748AE14-6E4D-14B0-BF8A-C45C97D5668D}"/>
              </a:ext>
            </a:extLst>
          </p:cNvPr>
          <p:cNvSpPr>
            <a:spLocks noGrp="1"/>
          </p:cNvSpPr>
          <p:nvPr>
            <p:ph type="body" idx="1"/>
          </p:nvPr>
        </p:nvSpPr>
        <p:spPr/>
        <p:txBody>
          <a:bodyPr/>
          <a:lstStyle/>
          <a:p>
            <a:r>
              <a:rPr lang="en-IN" dirty="0"/>
              <a:t>Research and Analysis</a:t>
            </a:r>
          </a:p>
        </p:txBody>
      </p:sp>
      <p:sp>
        <p:nvSpPr>
          <p:cNvPr id="4" name="Text Placeholder 3">
            <a:extLst>
              <a:ext uri="{FF2B5EF4-FFF2-40B4-BE49-F238E27FC236}">
                <a16:creationId xmlns:a16="http://schemas.microsoft.com/office/drawing/2014/main" id="{6C0FB364-C83F-1229-EC95-91CC6DF9221C}"/>
              </a:ext>
            </a:extLst>
          </p:cNvPr>
          <p:cNvSpPr>
            <a:spLocks noGrp="1"/>
          </p:cNvSpPr>
          <p:nvPr>
            <p:ph type="body" sz="half" idx="15"/>
          </p:nvPr>
        </p:nvSpPr>
        <p:spPr/>
        <p:txBody>
          <a:bodyPr/>
          <a:lstStyle/>
          <a:p>
            <a:pPr algn="just"/>
            <a:r>
              <a:rPr lang="en-US" dirty="0"/>
              <a:t>The first step is to conduct a comprehensive study of the current insurance claiming process and identify the pain points that policyholders and insurers face. Based on the research findings, the development team can define the software's requirements and specifications.</a:t>
            </a:r>
            <a:endParaRPr lang="en-IN" dirty="0"/>
          </a:p>
        </p:txBody>
      </p:sp>
      <p:sp>
        <p:nvSpPr>
          <p:cNvPr id="5" name="Text Placeholder 4">
            <a:extLst>
              <a:ext uri="{FF2B5EF4-FFF2-40B4-BE49-F238E27FC236}">
                <a16:creationId xmlns:a16="http://schemas.microsoft.com/office/drawing/2014/main" id="{20E89E1E-C730-8A47-E8C3-97118C8BD86F}"/>
              </a:ext>
            </a:extLst>
          </p:cNvPr>
          <p:cNvSpPr>
            <a:spLocks noGrp="1"/>
          </p:cNvSpPr>
          <p:nvPr>
            <p:ph type="body" sz="quarter" idx="3"/>
          </p:nvPr>
        </p:nvSpPr>
        <p:spPr/>
        <p:txBody>
          <a:bodyPr/>
          <a:lstStyle/>
          <a:p>
            <a:r>
              <a:rPr lang="en-IN" dirty="0"/>
              <a:t>Software Development</a:t>
            </a:r>
          </a:p>
        </p:txBody>
      </p:sp>
      <p:sp>
        <p:nvSpPr>
          <p:cNvPr id="6" name="Text Placeholder 5">
            <a:extLst>
              <a:ext uri="{FF2B5EF4-FFF2-40B4-BE49-F238E27FC236}">
                <a16:creationId xmlns:a16="http://schemas.microsoft.com/office/drawing/2014/main" id="{8643E2FF-F68E-EF08-3F49-1CB606D65805}"/>
              </a:ext>
            </a:extLst>
          </p:cNvPr>
          <p:cNvSpPr>
            <a:spLocks noGrp="1"/>
          </p:cNvSpPr>
          <p:nvPr>
            <p:ph type="body" sz="half" idx="16"/>
          </p:nvPr>
        </p:nvSpPr>
        <p:spPr/>
        <p:txBody>
          <a:bodyPr/>
          <a:lstStyle/>
          <a:p>
            <a:pPr algn="just"/>
            <a:r>
              <a:rPr lang="en-US" dirty="0"/>
              <a:t>The next step is to develop the software based on the defined requirements and specifications. The development team can </a:t>
            </a:r>
            <a:r>
              <a:rPr lang="en-US"/>
              <a:t>leverage the latest technologies, such as machine learning, artificial intelligence, and natural language processing, to </a:t>
            </a:r>
            <a:r>
              <a:rPr lang="en-US" dirty="0"/>
              <a:t>build an efficient and user-friendly software.</a:t>
            </a:r>
            <a:endParaRPr lang="en-IN" dirty="0"/>
          </a:p>
        </p:txBody>
      </p:sp>
      <p:sp>
        <p:nvSpPr>
          <p:cNvPr id="7" name="Text Placeholder 6">
            <a:extLst>
              <a:ext uri="{FF2B5EF4-FFF2-40B4-BE49-F238E27FC236}">
                <a16:creationId xmlns:a16="http://schemas.microsoft.com/office/drawing/2014/main" id="{E2A16450-B2A8-C34D-3243-1D64450FA7CE}"/>
              </a:ext>
            </a:extLst>
          </p:cNvPr>
          <p:cNvSpPr>
            <a:spLocks noGrp="1"/>
          </p:cNvSpPr>
          <p:nvPr>
            <p:ph type="body" sz="quarter" idx="13"/>
          </p:nvPr>
        </p:nvSpPr>
        <p:spPr/>
        <p:txBody>
          <a:bodyPr/>
          <a:lstStyle/>
          <a:p>
            <a:r>
              <a:rPr lang="en-IN" dirty="0"/>
              <a:t>Testing and Validation</a:t>
            </a:r>
          </a:p>
        </p:txBody>
      </p:sp>
      <p:sp>
        <p:nvSpPr>
          <p:cNvPr id="8" name="Text Placeholder 7">
            <a:extLst>
              <a:ext uri="{FF2B5EF4-FFF2-40B4-BE49-F238E27FC236}">
                <a16:creationId xmlns:a16="http://schemas.microsoft.com/office/drawing/2014/main" id="{5779418F-1735-642D-311A-A235F0F36E1F}"/>
              </a:ext>
            </a:extLst>
          </p:cNvPr>
          <p:cNvSpPr>
            <a:spLocks noGrp="1"/>
          </p:cNvSpPr>
          <p:nvPr>
            <p:ph type="body" sz="half" idx="17"/>
          </p:nvPr>
        </p:nvSpPr>
        <p:spPr/>
        <p:txBody>
          <a:bodyPr/>
          <a:lstStyle/>
          <a:p>
            <a:pPr algn="just"/>
            <a:r>
              <a:rPr lang="en-US" dirty="0"/>
              <a:t>Once the software is developed, it needs to be tested thoroughly to ensure that it meets the defined requirements and specifications. The testing team can perform functional, performance, and security testing to validate the software's reliability and robustness.</a:t>
            </a:r>
            <a:endParaRPr lang="en-IN" dirty="0"/>
          </a:p>
        </p:txBody>
      </p:sp>
    </p:spTree>
    <p:extLst>
      <p:ext uri="{BB962C8B-B14F-4D97-AF65-F5344CB8AC3E}">
        <p14:creationId xmlns:p14="http://schemas.microsoft.com/office/powerpoint/2010/main" val="221462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DF66C3-208E-B5E0-577B-852A67A3463B}"/>
              </a:ext>
            </a:extLst>
          </p:cNvPr>
          <p:cNvSpPr>
            <a:spLocks noGrp="1"/>
          </p:cNvSpPr>
          <p:nvPr>
            <p:ph type="body" idx="1"/>
          </p:nvPr>
        </p:nvSpPr>
        <p:spPr/>
        <p:txBody>
          <a:bodyPr/>
          <a:lstStyle/>
          <a:p>
            <a:r>
              <a:rPr lang="en-IN" dirty="0"/>
              <a:t>Deployment and Integration</a:t>
            </a:r>
          </a:p>
        </p:txBody>
      </p:sp>
      <p:sp>
        <p:nvSpPr>
          <p:cNvPr id="4" name="Text Placeholder 3">
            <a:extLst>
              <a:ext uri="{FF2B5EF4-FFF2-40B4-BE49-F238E27FC236}">
                <a16:creationId xmlns:a16="http://schemas.microsoft.com/office/drawing/2014/main" id="{77D1E8CE-EA9E-5CC2-9F9F-D4BC18833BF9}"/>
              </a:ext>
            </a:extLst>
          </p:cNvPr>
          <p:cNvSpPr>
            <a:spLocks noGrp="1"/>
          </p:cNvSpPr>
          <p:nvPr>
            <p:ph type="body" sz="half" idx="15"/>
          </p:nvPr>
        </p:nvSpPr>
        <p:spPr/>
        <p:txBody>
          <a:bodyPr/>
          <a:lstStyle/>
          <a:p>
            <a:r>
              <a:rPr lang="en-US" dirty="0"/>
              <a:t>After the software is tested and validated, it can be deployed and integrated with the existing insurance system. The integration team can ensure that the software seamlessly integrates with the existing system and does not disrupt the operational processes.</a:t>
            </a:r>
            <a:endParaRPr lang="en-IN" dirty="0"/>
          </a:p>
        </p:txBody>
      </p:sp>
      <p:sp>
        <p:nvSpPr>
          <p:cNvPr id="5" name="Text Placeholder 4">
            <a:extLst>
              <a:ext uri="{FF2B5EF4-FFF2-40B4-BE49-F238E27FC236}">
                <a16:creationId xmlns:a16="http://schemas.microsoft.com/office/drawing/2014/main" id="{80DFE432-7C6D-7032-C317-20329DCB8C1D}"/>
              </a:ext>
            </a:extLst>
          </p:cNvPr>
          <p:cNvSpPr>
            <a:spLocks noGrp="1"/>
          </p:cNvSpPr>
          <p:nvPr>
            <p:ph type="body" sz="quarter" idx="3"/>
          </p:nvPr>
        </p:nvSpPr>
        <p:spPr/>
        <p:txBody>
          <a:bodyPr/>
          <a:lstStyle/>
          <a:p>
            <a:r>
              <a:rPr lang="en-IN" dirty="0"/>
              <a:t>Maintenance and Support</a:t>
            </a:r>
          </a:p>
        </p:txBody>
      </p:sp>
      <p:sp>
        <p:nvSpPr>
          <p:cNvPr id="6" name="Text Placeholder 5">
            <a:extLst>
              <a:ext uri="{FF2B5EF4-FFF2-40B4-BE49-F238E27FC236}">
                <a16:creationId xmlns:a16="http://schemas.microsoft.com/office/drawing/2014/main" id="{4AAA06F3-37D3-EB34-AF8E-035D3BF07DEB}"/>
              </a:ext>
            </a:extLst>
          </p:cNvPr>
          <p:cNvSpPr>
            <a:spLocks noGrp="1"/>
          </p:cNvSpPr>
          <p:nvPr>
            <p:ph type="body" sz="half" idx="16"/>
          </p:nvPr>
        </p:nvSpPr>
        <p:spPr/>
        <p:txBody>
          <a:bodyPr/>
          <a:lstStyle/>
          <a:p>
            <a:r>
              <a:rPr lang="en-US" dirty="0"/>
              <a:t>Finally, the software needs to be maintained and supported to ensure that it continues to function optimally. The development team can provide regular updates and upgrades to the software, ensuring that it stays up-to-date with the latest technologies and trends.</a:t>
            </a:r>
            <a:endParaRPr lang="en-IN" dirty="0"/>
          </a:p>
        </p:txBody>
      </p:sp>
    </p:spTree>
    <p:extLst>
      <p:ext uri="{BB962C8B-B14F-4D97-AF65-F5344CB8AC3E}">
        <p14:creationId xmlns:p14="http://schemas.microsoft.com/office/powerpoint/2010/main" val="17511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0DAA-DD6D-5A3F-FAC9-F264E18BCA72}"/>
              </a:ext>
            </a:extLst>
          </p:cNvPr>
          <p:cNvSpPr>
            <a:spLocks noGrp="1"/>
          </p:cNvSpPr>
          <p:nvPr>
            <p:ph type="title"/>
          </p:nvPr>
        </p:nvSpPr>
        <p:spPr/>
        <p:txBody>
          <a:bodyPr/>
          <a:lstStyle/>
          <a:p>
            <a:r>
              <a:rPr lang="en-IN" sz="4800" dirty="0"/>
              <a:t>ADMIN</a:t>
            </a:r>
          </a:p>
        </p:txBody>
      </p:sp>
      <p:sp>
        <p:nvSpPr>
          <p:cNvPr id="3" name="Content Placeholder 2">
            <a:extLst>
              <a:ext uri="{FF2B5EF4-FFF2-40B4-BE49-F238E27FC236}">
                <a16:creationId xmlns:a16="http://schemas.microsoft.com/office/drawing/2014/main" id="{A4C523E3-0AA1-CB30-DC28-2814D4A56D4B}"/>
              </a:ext>
            </a:extLst>
          </p:cNvPr>
          <p:cNvSpPr>
            <a:spLocks noGrp="1"/>
          </p:cNvSpPr>
          <p:nvPr>
            <p:ph idx="1"/>
          </p:nvPr>
        </p:nvSpPr>
        <p:spPr/>
        <p:txBody>
          <a:bodyPr/>
          <a:lstStyle/>
          <a:p>
            <a:pPr algn="just"/>
            <a:r>
              <a:rPr lang="en-US" b="0" i="0" dirty="0">
                <a:solidFill>
                  <a:srgbClr val="374151"/>
                </a:solidFill>
                <a:effectLst/>
                <a:latin typeface="Century Gothic (Body)"/>
              </a:rPr>
              <a:t>The admin attribute refers to the role of the administrator of the software. The administrator is responsible for managing the software, including adding and removing users, managing policies, and monitoring claims. The admin can also access and analyze data to detect patterns of fraudulent behavior and take appropriate actions to prevent fraudulent claims. In addition, the admin can customize the software to meet the unique needs of the insurance company and ensure that it is compliant with regulatory requirements.</a:t>
            </a:r>
            <a:endParaRPr lang="en-IN" dirty="0">
              <a:latin typeface="Century Gothic (Body)"/>
            </a:endParaRPr>
          </a:p>
        </p:txBody>
      </p:sp>
    </p:spTree>
    <p:extLst>
      <p:ext uri="{BB962C8B-B14F-4D97-AF65-F5344CB8AC3E}">
        <p14:creationId xmlns:p14="http://schemas.microsoft.com/office/powerpoint/2010/main" val="2020820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Template>
  <TotalTime>53</TotalTime>
  <Words>939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vt:lpstr>
      <vt:lpstr>Century Gothic</vt:lpstr>
      <vt:lpstr>Century Gothic (Body)</vt:lpstr>
      <vt:lpstr>Wingdings</vt:lpstr>
      <vt:lpstr>Wingdings 3</vt:lpstr>
      <vt:lpstr>Ion Boardroom</vt:lpstr>
      <vt:lpstr>PowerPoint Presentation</vt:lpstr>
      <vt:lpstr>PowerPoint Presentation</vt:lpstr>
      <vt:lpstr>Done by</vt:lpstr>
      <vt:lpstr>INTRODUCTION</vt:lpstr>
      <vt:lpstr>MOTIVATION</vt:lpstr>
      <vt:lpstr>MAIN OBJECTIVE</vt:lpstr>
      <vt:lpstr>PROPOSED WORK</vt:lpstr>
      <vt:lpstr>PowerPoint Presentation</vt:lpstr>
      <vt:lpstr>ADMIN</vt:lpstr>
      <vt:lpstr>USER</vt:lpstr>
      <vt:lpstr>POLICE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raman</dc:creator>
  <cp:lastModifiedBy>Swarna Venkata Naga Aditya  - [CH.EN.U4CSE20071]</cp:lastModifiedBy>
  <cp:revision>5</cp:revision>
  <dcterms:created xsi:type="dcterms:W3CDTF">2023-05-02T06:31:06Z</dcterms:created>
  <dcterms:modified xsi:type="dcterms:W3CDTF">2023-05-02T16:07:12Z</dcterms:modified>
</cp:coreProperties>
</file>