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Arial Narrow"/>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rialNarrow-bold.fntdata"/><Relationship Id="rId21" Type="http://schemas.openxmlformats.org/officeDocument/2006/relationships/slide" Target="slides/slide16.xml"/><Relationship Id="rId43" Type="http://schemas.openxmlformats.org/officeDocument/2006/relationships/font" Target="fonts/ArialNarrow-regular.fntdata"/><Relationship Id="rId24" Type="http://schemas.openxmlformats.org/officeDocument/2006/relationships/slide" Target="slides/slide19.xml"/><Relationship Id="rId46" Type="http://schemas.openxmlformats.org/officeDocument/2006/relationships/font" Target="fonts/ArialNarrow-boldItalic.fntdata"/><Relationship Id="rId23" Type="http://schemas.openxmlformats.org/officeDocument/2006/relationships/slide" Target="slides/slide18.xml"/><Relationship Id="rId45" Type="http://schemas.openxmlformats.org/officeDocument/2006/relationships/font" Target="fonts/ArialNarrow-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Arial"/>
                <a:ea typeface="Arial"/>
                <a:cs typeface="Arial"/>
                <a:sym typeface="Arial"/>
              </a:rPr>
              <a:t>‹#›</a:t>
            </a:fld>
            <a:endParaRPr/>
          </a:p>
        </p:txBody>
      </p:sp>
      <p:sp>
        <p:nvSpPr>
          <p:cNvPr id="5" name="Google Shape;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7" name="Google Shape;7;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4"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10" name="Google Shape;10;n"/>
          <p:cNvSpPr txBox="1"/>
          <p:nvPr>
            <p:ph idx="5"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168" name="Google Shape;168;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9" name="Google Shape;1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0" name="Google Shape;17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600"/>
              <a:buNone/>
            </a:pPr>
            <a:r>
              <a:rPr lang="en-US" sz="1600"/>
              <a:t>PRESENTATION NOTES FOR </a:t>
            </a:r>
            <a:endParaRPr/>
          </a:p>
          <a:p>
            <a:pPr indent="0" lvl="0" marL="0" rtl="0" algn="ctr">
              <a:spcBef>
                <a:spcPts val="0"/>
              </a:spcBef>
              <a:spcAft>
                <a:spcPts val="0"/>
              </a:spcAft>
              <a:buSzPts val="1600"/>
              <a:buNone/>
            </a:pPr>
            <a:r>
              <a:t/>
            </a:r>
            <a:endParaRPr sz="1600"/>
          </a:p>
          <a:p>
            <a:pPr indent="0" lvl="0" marL="0" rtl="0" algn="ctr">
              <a:spcBef>
                <a:spcPts val="0"/>
              </a:spcBef>
              <a:spcAft>
                <a:spcPts val="0"/>
              </a:spcAft>
              <a:buSzPts val="1600"/>
              <a:buNone/>
            </a:pPr>
            <a:r>
              <a:rPr lang="en-US" sz="1600"/>
              <a:t>INTERPERSONAL SKILLS MODULE</a:t>
            </a:r>
            <a:br>
              <a:rPr lang="en-US"/>
            </a:br>
            <a:endParaRPr/>
          </a:p>
          <a:p>
            <a:pPr indent="0" lvl="0" marL="0" rtl="0" algn="ctr">
              <a:spcBef>
                <a:spcPts val="0"/>
              </a:spcBef>
              <a:spcAft>
                <a:spcPts val="0"/>
              </a:spcAft>
              <a:buSzPts val="1800"/>
              <a:buNone/>
            </a:pPr>
            <a:r>
              <a:t/>
            </a:r>
            <a:endParaRPr/>
          </a:p>
          <a:p>
            <a:pPr indent="0" lvl="0" marL="0" rtl="0" algn="ctr">
              <a:spcBef>
                <a:spcPts val="0"/>
              </a:spcBef>
              <a:spcAft>
                <a:spcPts val="0"/>
              </a:spcAft>
              <a:buSzPts val="1800"/>
              <a:buNone/>
            </a:pPr>
            <a:r>
              <a:t/>
            </a:r>
            <a:endParaRPr/>
          </a:p>
          <a:p>
            <a:pPr indent="0" lvl="0" marL="0" rtl="0" algn="ctr">
              <a:spcBef>
                <a:spcPts val="0"/>
              </a:spcBef>
              <a:spcAft>
                <a:spcPts val="0"/>
              </a:spcAft>
              <a:buSzPts val="1800"/>
              <a:buNone/>
            </a:pPr>
            <a:r>
              <a:t/>
            </a:r>
            <a:endParaRPr/>
          </a:p>
          <a:p>
            <a:pPr indent="0" lvl="0" marL="0" rtl="0" algn="ctr">
              <a:spcBef>
                <a:spcPts val="0"/>
              </a:spcBef>
              <a:spcAft>
                <a:spcPts val="0"/>
              </a:spcAft>
              <a:buSzPts val="1800"/>
              <a:buNone/>
            </a:pPr>
            <a:r>
              <a:t/>
            </a:r>
            <a:endParaRPr/>
          </a:p>
          <a:p>
            <a:pPr indent="0" lvl="0" marL="0" rtl="0" algn="ctr">
              <a:spcBef>
                <a:spcPts val="0"/>
              </a:spcBef>
              <a:spcAft>
                <a:spcPts val="0"/>
              </a:spcAft>
              <a:buSzPts val="1800"/>
              <a:buNone/>
            </a:pPr>
            <a:r>
              <a:t/>
            </a:r>
            <a:endParaRPr/>
          </a:p>
          <a:p>
            <a:pPr indent="0" lvl="0" marL="0" rtl="0" algn="l">
              <a:spcBef>
                <a:spcPts val="0"/>
              </a:spcBef>
              <a:spcAft>
                <a:spcPts val="0"/>
              </a:spcAft>
              <a:buSzPts val="1800"/>
              <a:buNone/>
            </a:pPr>
            <a:r>
              <a:rPr i="1" lang="en-US"/>
              <a:t>Generic Skills Integration Project (GENSIP)</a:t>
            </a:r>
            <a:endParaRPr/>
          </a:p>
          <a:p>
            <a:pPr indent="0" lvl="0" marL="0" rtl="0" algn="l">
              <a:spcBef>
                <a:spcPts val="0"/>
              </a:spcBef>
              <a:spcAft>
                <a:spcPts val="0"/>
              </a:spcAft>
              <a:buSzPts val="1800"/>
              <a:buNone/>
            </a:pPr>
            <a:r>
              <a:rPr i="1" lang="en-US"/>
              <a:t>Student Counselling Service &amp; Staff Development</a:t>
            </a:r>
            <a:endParaRPr/>
          </a:p>
          <a:p>
            <a:pPr indent="0" lvl="0" marL="0" rtl="0" algn="l">
              <a:spcBef>
                <a:spcPts val="0"/>
              </a:spcBef>
              <a:spcAft>
                <a:spcPts val="0"/>
              </a:spcAft>
              <a:buSzPts val="1800"/>
              <a:buNone/>
            </a:pPr>
            <a:r>
              <a:rPr i="1" lang="en-US"/>
              <a:t>University of Dublin, Trinity College</a:t>
            </a:r>
            <a:endParaRPr/>
          </a:p>
          <a:p>
            <a:pPr indent="0" lvl="0" marL="0" rtl="0" algn="l">
              <a:spcBef>
                <a:spcPts val="0"/>
              </a:spcBef>
              <a:spcAft>
                <a:spcPts val="0"/>
              </a:spcAft>
              <a:buSzPts val="1800"/>
              <a:buNone/>
            </a:pPr>
            <a:r>
              <a:rPr i="1" lang="en-US"/>
              <a:t>Tamara O’Connor</a:t>
            </a:r>
            <a:endParaRPr/>
          </a:p>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i="1" lang="en-US"/>
              <a:t>January 2003</a:t>
            </a:r>
            <a:endParaRPr/>
          </a:p>
          <a:p>
            <a:pPr indent="0" lvl="0" marL="0" rtl="0" algn="l">
              <a:spcBef>
                <a:spcPts val="0"/>
              </a:spcBef>
              <a:spcAft>
                <a:spcPts val="0"/>
              </a:spcAft>
              <a:buNone/>
            </a:pPr>
            <a:r>
              <a:t/>
            </a:r>
            <a:endParaRPr i="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0: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53" name="Google Shape;253;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4" name="Google Shape;254;p10:notes"/>
          <p:cNvSpPr/>
          <p:nvPr>
            <p:ph idx="2" type="sldImg"/>
          </p:nvPr>
        </p:nvSpPr>
        <p:spPr>
          <a:xfrm>
            <a:off x="2203450" y="685800"/>
            <a:ext cx="1930400" cy="14478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5" name="Google Shape;255;p10:notes"/>
          <p:cNvSpPr txBox="1"/>
          <p:nvPr>
            <p:ph idx="1" type="body"/>
          </p:nvPr>
        </p:nvSpPr>
        <p:spPr>
          <a:xfrm>
            <a:off x="914400" y="2286000"/>
            <a:ext cx="5029200" cy="617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lang="en-US" sz="1200"/>
              <a:t>There are several strategies for effectively expressing yourself and getting your message across to others.</a:t>
            </a:r>
            <a:endParaRPr/>
          </a:p>
          <a:p>
            <a:pPr indent="0" lvl="0" marL="0" rtl="0" algn="l">
              <a:spcBef>
                <a:spcPts val="0"/>
              </a:spcBef>
              <a:spcAft>
                <a:spcPts val="0"/>
              </a:spcAft>
              <a:buSzPts val="1200"/>
              <a:buNone/>
            </a:pPr>
            <a:r>
              <a:t/>
            </a:r>
            <a:endParaRPr sz="1200"/>
          </a:p>
          <a:p>
            <a:pPr indent="0" lvl="0" marL="0" rtl="0" algn="l">
              <a:spcBef>
                <a:spcPts val="0"/>
              </a:spcBef>
              <a:spcAft>
                <a:spcPts val="0"/>
              </a:spcAft>
              <a:buSzPts val="1200"/>
              <a:buNone/>
            </a:pPr>
            <a:r>
              <a:rPr lang="en-US" sz="1200" u="sng"/>
              <a:t>Using “I” statements</a:t>
            </a:r>
            <a:endParaRPr sz="1200"/>
          </a:p>
          <a:p>
            <a:pPr indent="0" lvl="0" marL="0" rtl="0" algn="l">
              <a:spcBef>
                <a:spcPts val="0"/>
              </a:spcBef>
              <a:spcAft>
                <a:spcPts val="0"/>
              </a:spcAft>
              <a:buSzPts val="1000"/>
              <a:buNone/>
            </a:pPr>
            <a:r>
              <a:rPr lang="en-US" sz="1000"/>
              <a:t>For personal communication, especially in conflict or emotive situations, use of  ‘I’ statements can be very effective.  The strategy involves replacing ‘you’ messages with ‘I’ messages.  You messages (e.g. “You are rude,” “You don’t like me anymore”) cause defensiveness and they demand a response.  Replace the Y</a:t>
            </a:r>
            <a:r>
              <a:rPr i="1" lang="en-US" sz="1000"/>
              <a:t>ou</a:t>
            </a:r>
            <a:r>
              <a:rPr lang="en-US" sz="1000"/>
              <a:t> with an </a:t>
            </a:r>
            <a:r>
              <a:rPr i="1" lang="en-US" sz="1000"/>
              <a:t>I</a:t>
            </a:r>
            <a:r>
              <a:rPr lang="en-US" sz="1000"/>
              <a:t>, trying to describe yourself.  So “I feel upset” instead of “You are rude” or “I’m concerned we’re drifting apart”.  ‘I’ messages do not involve judgement or blame.  </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200"/>
              <a:buNone/>
            </a:pPr>
            <a:r>
              <a:rPr lang="en-US" sz="1200" u="sng"/>
              <a:t>When questions are not always questions</a:t>
            </a:r>
            <a:endParaRPr sz="1200"/>
          </a:p>
          <a:p>
            <a:pPr indent="0" lvl="0" marL="0" rtl="0" algn="l">
              <a:spcBef>
                <a:spcPts val="0"/>
              </a:spcBef>
              <a:spcAft>
                <a:spcPts val="0"/>
              </a:spcAft>
              <a:buSzPts val="1000"/>
              <a:buNone/>
            </a:pPr>
            <a:r>
              <a:rPr lang="en-US" sz="1000"/>
              <a:t>Avoid using questions that are not really questions.  For example,  “Doesn’t it upset you?” probably means “It upsets me” (Ellis, 1994, pp.245-246).  If you want to find out what another person is thinking or feeling, it is better to use open-ended questions (what, why, how) rather than questions that require limited responses such as yes or no.   </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200"/>
              <a:buNone/>
            </a:pPr>
            <a:r>
              <a:rPr lang="en-US" sz="1200" u="sng"/>
              <a:t>Barriers to sending messages</a:t>
            </a:r>
            <a:endParaRPr sz="1200"/>
          </a:p>
          <a:p>
            <a:pPr indent="0" lvl="0" marL="0" rtl="0" algn="l">
              <a:spcBef>
                <a:spcPts val="0"/>
              </a:spcBef>
              <a:spcAft>
                <a:spcPts val="0"/>
              </a:spcAft>
              <a:buSzPts val="1000"/>
              <a:buNone/>
            </a:pPr>
            <a:r>
              <a:rPr lang="en-US" sz="1000"/>
              <a:t>People often make excuses that inhibit good communication.  These are often thoughts, concerns or attitudes we hold.  For instance, perfectionism, fear of disapproval or rejection, hopelessness or low self-esteem (Burns, 1999) may stop someone from expressing them self.  It is unlikely the concerns will go away unless they are addressed.  A talk with an adviser, tutor or friend might help to solve a problem critical to academic or other success.</a:t>
            </a:r>
            <a:endParaRPr/>
          </a:p>
          <a:p>
            <a:pPr indent="0" lvl="0" marL="0" rtl="0" algn="l">
              <a:spcBef>
                <a:spcPts val="0"/>
              </a:spcBef>
              <a:spcAft>
                <a:spcPts val="0"/>
              </a:spcAft>
              <a:buSzPts val="1000"/>
              <a:buNone/>
            </a:pPr>
            <a:r>
              <a:t/>
            </a:r>
            <a:endParaRPr sz="1000"/>
          </a:p>
          <a:p>
            <a:pPr indent="0" lvl="0" marL="0" rtl="0" algn="l">
              <a:spcBef>
                <a:spcPts val="0"/>
              </a:spcBef>
              <a:spcAft>
                <a:spcPts val="0"/>
              </a:spcAft>
              <a:buSzPts val="1200"/>
              <a:buNone/>
            </a:pPr>
            <a:r>
              <a:rPr lang="en-US" sz="1200" u="sng"/>
              <a:t>Use positive language and compliments.</a:t>
            </a:r>
            <a:r>
              <a:rPr lang="en-US" sz="1000" u="sng"/>
              <a:t>  </a:t>
            </a:r>
            <a:endParaRPr/>
          </a:p>
          <a:p>
            <a:pPr indent="0" lvl="0" marL="0" rtl="0" algn="l">
              <a:spcBef>
                <a:spcPts val="0"/>
              </a:spcBef>
              <a:spcAft>
                <a:spcPts val="0"/>
              </a:spcAft>
              <a:buSzPts val="1000"/>
              <a:buNone/>
            </a:pPr>
            <a:r>
              <a:rPr lang="en-US" sz="1000"/>
              <a:t>Sometimes a message can mean the same thing, but it can be framed in a positive way or a negative way.  Here’s a simple example:  The stairs are slippery, so the teacher cautions the child not to trip on the way down.  However, same scene but this time the teacher tells the child to be careful when going down.  Same message, one expressed in a positive manner and one in a negative way, perhaps with resulting consequences. </a:t>
            </a:r>
            <a:endParaRPr/>
          </a:p>
          <a:p>
            <a:pPr indent="0" lvl="0" marL="0" rtl="0" algn="l">
              <a:spcBef>
                <a:spcPts val="0"/>
              </a:spcBef>
              <a:spcAft>
                <a:spcPts val="0"/>
              </a:spcAft>
              <a:buSzPts val="1000"/>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1: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63" name="Google Shape;263;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4" name="Google Shape;2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Summary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2: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73" name="Google Shape;273;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4" name="Google Shape;2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5" name="Google Shape;27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a:t>
            </a:r>
            <a:r>
              <a:rPr lang="en-US">
                <a:latin typeface="Times New Roman"/>
                <a:ea typeface="Times New Roman"/>
                <a:cs typeface="Times New Roman"/>
                <a:sym typeface="Times New Roman"/>
              </a:rPr>
              <a:t>      </a:t>
            </a:r>
            <a:r>
              <a:rPr i="1" lang="en-US"/>
              <a:t>Positive</a:t>
            </a:r>
            <a:r>
              <a:rPr lang="en-US"/>
              <a:t> – Feedback should be given to </a:t>
            </a:r>
            <a:r>
              <a:rPr b="1" lang="en-US"/>
              <a:t>help</a:t>
            </a:r>
            <a:r>
              <a:rPr lang="en-US"/>
              <a:t> the individual. Provide positive information and points for improvement. Offer positive before negative.</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2.</a:t>
            </a:r>
            <a:r>
              <a:rPr lang="en-US">
                <a:latin typeface="Times New Roman"/>
                <a:ea typeface="Times New Roman"/>
                <a:cs typeface="Times New Roman"/>
                <a:sym typeface="Times New Roman"/>
              </a:rPr>
              <a:t>      </a:t>
            </a:r>
            <a:r>
              <a:rPr i="1" lang="en-US"/>
              <a:t>Directly expressed, specific and relevant</a:t>
            </a:r>
            <a:r>
              <a:rPr lang="en-US"/>
              <a:t> – Feedback should be specific and concentrate on particular incidents and observable behaviour; it is </a:t>
            </a:r>
            <a:r>
              <a:rPr b="1" lang="en-US"/>
              <a:t>not</a:t>
            </a:r>
            <a:r>
              <a:rPr lang="en-US"/>
              <a:t> about the individual as a person. It should relate to specific things that have actually happened – performance, behaviour, and outcomes.</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3.</a:t>
            </a:r>
            <a:r>
              <a:rPr lang="en-US">
                <a:latin typeface="Times New Roman"/>
                <a:ea typeface="Times New Roman"/>
                <a:cs typeface="Times New Roman"/>
                <a:sym typeface="Times New Roman"/>
              </a:rPr>
              <a:t>      </a:t>
            </a:r>
            <a:r>
              <a:rPr i="1" lang="en-US"/>
              <a:t>Descriptive and not judgemental</a:t>
            </a:r>
            <a:r>
              <a:rPr lang="en-US"/>
              <a:t> – Say what your reaction is but don’t pass judgement; your reactions, perceptions and opinions should be presented as such, </a:t>
            </a:r>
            <a:r>
              <a:rPr b="1" lang="en-US"/>
              <a:t>not</a:t>
            </a:r>
            <a:r>
              <a:rPr lang="en-US"/>
              <a:t> as facts. Describe what you have seen or heard and its impact on you, for example, “When you said . . . I felt that . . .” and “When I read that statement my reaction was . .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1.</a:t>
            </a:r>
            <a:r>
              <a:rPr lang="en-US">
                <a:latin typeface="Times New Roman"/>
                <a:ea typeface="Times New Roman"/>
                <a:cs typeface="Times New Roman"/>
                <a:sym typeface="Times New Roman"/>
              </a:rPr>
              <a:t>      </a:t>
            </a:r>
            <a:r>
              <a:rPr i="1" lang="en-US"/>
              <a:t>Sensitive</a:t>
            </a:r>
            <a:r>
              <a:rPr lang="en-US"/>
              <a:t> – Take account of the other person’s feelings and reactions; vary your style according to the needs of the individual and the situation.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3: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83" name="Google Shape;283;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4" name="Google Shape;284;p13:notes"/>
          <p:cNvSpPr/>
          <p:nvPr>
            <p:ph idx="2" type="sldImg"/>
          </p:nvPr>
        </p:nvSpPr>
        <p:spPr>
          <a:xfrm>
            <a:off x="1549400" y="685800"/>
            <a:ext cx="3759200" cy="28194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5" name="Google Shape;285;p13:notes"/>
          <p:cNvSpPr txBox="1"/>
          <p:nvPr>
            <p:ph idx="1" type="body"/>
          </p:nvPr>
        </p:nvSpPr>
        <p:spPr>
          <a:xfrm>
            <a:off x="914400" y="3733800"/>
            <a:ext cx="5334000" cy="47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u="sng"/>
              <a:t>Receiving and Acting on Feedback:</a:t>
            </a:r>
            <a:endParaRPr/>
          </a:p>
          <a:p>
            <a:pPr indent="0" lvl="0" marL="0" rtl="0" algn="l">
              <a:spcBef>
                <a:spcPts val="0"/>
              </a:spcBef>
              <a:spcAft>
                <a:spcPts val="0"/>
              </a:spcAft>
              <a:buSzPts val="1800"/>
              <a:buNone/>
            </a:pPr>
            <a:r>
              <a:rPr lang="en-US"/>
              <a:t> Good feedback is meant to be of benefit.  To use it constructively we need to:</a:t>
            </a:r>
            <a:endParaRPr/>
          </a:p>
          <a:p>
            <a:pPr indent="0" lvl="0" marL="0" rtl="0" algn="l">
              <a:spcBef>
                <a:spcPts val="0"/>
              </a:spcBef>
              <a:spcAft>
                <a:spcPts val="0"/>
              </a:spcAft>
              <a:buSzPts val="1800"/>
              <a:buNone/>
            </a:pPr>
            <a:r>
              <a:rPr lang="en-US"/>
              <a:t>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Be open and receptive</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Listen carefully to what is being said</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Consider the implications – examine the value of what has been said</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Be aware of immediate reactions – don’t react instantly</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Concentrate on the content – don’t ignore comments that don’t fit with</a:t>
            </a:r>
            <a:endParaRPr/>
          </a:p>
          <a:p>
            <a:pPr indent="0" lvl="0" marL="0" rtl="0" algn="l">
              <a:spcBef>
                <a:spcPts val="0"/>
              </a:spcBef>
              <a:spcAft>
                <a:spcPts val="0"/>
              </a:spcAft>
              <a:buSzPts val="1800"/>
              <a:buNone/>
            </a:pPr>
            <a:r>
              <a:rPr lang="en-US"/>
              <a:t>          our ideas</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Question if we don’t understand – ask for clarification</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Ask for help/suggestions/ideas, “What if I did it this way?”</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Identify key issues that require change</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4: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93" name="Google Shape;293;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4" name="Google Shape;29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5" name="Google Shape;295;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Welcome feedback on performance as a constructive way to help us develop and improve skills and performance.  Feedback is based on the giver’s perception of our behaviour, and the impact it has on them.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We may not always agree with feedback we receive, but we should listen, clarify, evaluate and consider the alternatives.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5: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03" name="Google Shape;303;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4" name="Google Shape;304;p15:notes"/>
          <p:cNvSpPr/>
          <p:nvPr>
            <p:ph idx="2" type="sldImg"/>
          </p:nvPr>
        </p:nvSpPr>
        <p:spPr>
          <a:xfrm>
            <a:off x="1905000" y="685800"/>
            <a:ext cx="3352800" cy="2514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5" name="Google Shape;305;p15:notes"/>
          <p:cNvSpPr txBox="1"/>
          <p:nvPr>
            <p:ph idx="1" type="body"/>
          </p:nvPr>
        </p:nvSpPr>
        <p:spPr>
          <a:xfrm>
            <a:off x="914400" y="3429000"/>
            <a:ext cx="50292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On a personal basis - we all interact with other people, it is worth reviewing and improving our interpersonal effectiveness.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the helping professions good communication and interpersonal skills are crucial.</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Furthermore, many surveys of employers and graduates indicate that employers want their employees to have good social skills.  The ability to communicate well with others and the ability to work well in a team are valuable skills. </a:t>
            </a:r>
            <a:endParaRPr/>
          </a:p>
          <a:p>
            <a:pPr indent="0" lvl="0" marL="0" rtl="0" algn="just">
              <a:spcBef>
                <a:spcPts val="0"/>
              </a:spcBef>
              <a:spcAft>
                <a:spcPts val="0"/>
              </a:spcAft>
              <a:buSzPts val="1800"/>
              <a:buNone/>
            </a:pPr>
            <a:r>
              <a:rPr lang="en-US"/>
              <a:t> These skills are also important in business and management where modern organizations increasingly use teamwork which requires being able to communicate and collaborate with others.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They are also useful to develop in college where more cooperative learning is taking place, requiring interpersonal and small group skills.  </a:t>
            </a:r>
            <a:endParaRPr/>
          </a:p>
          <a:p>
            <a:pPr indent="0" lvl="0" marL="0" rtl="0" algn="l">
              <a:spcBef>
                <a:spcPts val="0"/>
              </a:spcBef>
              <a:spcAft>
                <a:spcPts val="0"/>
              </a:spcAft>
              <a:buSzPts val="1800"/>
              <a:buNone/>
            </a:pPr>
            <a:r>
              <a:rPr lang="en-US"/>
              <a:t>These are skills that can be learnt thereby improving an individual’s performance, resilience and overall emotional literacy (Goleman, 1995).</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Working in groups provides the opportunity to share ideas, hear other perspectives, to benefit from the experience and expertise of others and to receive help and support.</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6: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13" name="Google Shape;313;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4" name="Google Shape;3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5" name="Google Shape;31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When preparing to listen, the first step is to avoid distractions. These can be external or in our heads.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Font typeface="Arial Narrow"/>
              <a:buNone/>
            </a:pPr>
            <a:r>
              <a:rPr lang="en-US">
                <a:latin typeface="Arial Narrow"/>
                <a:ea typeface="Arial Narrow"/>
                <a:cs typeface="Arial Narrow"/>
                <a:sym typeface="Arial Narrow"/>
              </a:rPr>
              <a:t>Things that can get in the way of active listening (Brown, 1998)</a:t>
            </a:r>
            <a:endParaRPr/>
          </a:p>
          <a:p>
            <a:pPr indent="0" lvl="0" marL="0" rtl="0" algn="l">
              <a:spcBef>
                <a:spcPts val="0"/>
              </a:spcBef>
              <a:spcAft>
                <a:spcPts val="0"/>
              </a:spcAft>
              <a:buSzPts val="1800"/>
              <a:buFont typeface="Arial Narrow"/>
              <a:buNone/>
            </a:pPr>
            <a:r>
              <a:rPr lang="en-US">
                <a:latin typeface="Arial Narrow"/>
                <a:ea typeface="Arial Narrow"/>
                <a:cs typeface="Arial Narrow"/>
                <a:sym typeface="Arial Narrow"/>
              </a:rPr>
              <a:t>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Arial Narrow"/>
                <a:ea typeface="Arial Narrow"/>
                <a:cs typeface="Arial Narrow"/>
                <a:sym typeface="Arial Narrow"/>
              </a:rPr>
              <a:t>Distractions – noise/other things going on around us</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Arial Narrow"/>
                <a:ea typeface="Arial Narrow"/>
                <a:cs typeface="Arial Narrow"/>
                <a:sym typeface="Arial Narrow"/>
              </a:rPr>
              <a:t>Thinking about how we are going to respond rather than concentrating on </a:t>
            </a:r>
            <a:endParaRPr/>
          </a:p>
          <a:p>
            <a:pPr indent="0" lvl="0" marL="0" rtl="0" algn="l">
              <a:spcBef>
                <a:spcPts val="0"/>
              </a:spcBef>
              <a:spcAft>
                <a:spcPts val="0"/>
              </a:spcAft>
              <a:buSzPts val="1800"/>
              <a:buFont typeface="Arial Narrow"/>
              <a:buNone/>
            </a:pPr>
            <a:r>
              <a:rPr lang="en-US">
                <a:latin typeface="Arial Narrow"/>
                <a:ea typeface="Arial Narrow"/>
                <a:cs typeface="Arial Narrow"/>
                <a:sym typeface="Arial Narrow"/>
              </a:rPr>
              <a:t>what is being said</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Arial Narrow"/>
                <a:ea typeface="Arial Narrow"/>
                <a:cs typeface="Arial Narrow"/>
                <a:sym typeface="Arial Narrow"/>
              </a:rPr>
              <a:t>Becoming impatient, especially when time is tight</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Arial Narrow"/>
                <a:ea typeface="Arial Narrow"/>
                <a:cs typeface="Arial Narrow"/>
                <a:sym typeface="Arial Narrow"/>
              </a:rPr>
              <a:t>Guessing and assuming what people are going to say next</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Arial Narrow"/>
                <a:ea typeface="Arial Narrow"/>
                <a:cs typeface="Arial Narrow"/>
                <a:sym typeface="Arial Narrow"/>
              </a:rPr>
              <a:t>Forming judgements/opinions about what people are saying</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Arial Narrow"/>
                <a:ea typeface="Arial Narrow"/>
                <a:cs typeface="Arial Narrow"/>
                <a:sym typeface="Arial Narrow"/>
              </a:rPr>
              <a:t>Thinking about our own problems</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latin typeface="Arial Narrow"/>
                <a:ea typeface="Arial Narrow"/>
                <a:cs typeface="Arial Narrow"/>
                <a:sym typeface="Arial Narrow"/>
              </a:rPr>
              <a:t>Getting ready to give our opinion and advice</a:t>
            </a:r>
            <a:endParaRPr/>
          </a:p>
          <a:p>
            <a:pPr indent="0" lvl="0" marL="0" rtl="0" algn="l">
              <a:spcBef>
                <a:spcPts val="0"/>
              </a:spcBef>
              <a:spcAft>
                <a:spcPts val="0"/>
              </a:spcAft>
              <a:buSzPts val="1800"/>
              <a:buFont typeface="Arial Narrow"/>
              <a:buNone/>
            </a:pPr>
            <a:r>
              <a:rPr lang="en-US">
                <a:latin typeface="Arial Narrow"/>
                <a:ea typeface="Arial Narrow"/>
                <a:cs typeface="Arial Narrow"/>
                <a:sym typeface="Arial Narrow"/>
              </a:rPr>
              <a:t>     What’s for lunch/dinner, what shopping have I got to get, etc.?</a:t>
            </a:r>
            <a:r>
              <a:rPr lang="en-US"/>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7: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23" name="Google Shape;323;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4" name="Google Shape;3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5" name="Google Shape;32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cornerstone of effective communication is the ability to listen and to accomplish this in an active manner. Often communication fails because people have not actually heard to the message or have only listened to part of it.  As a result, they may have assumed or misinterpreted what was actually said.  In the professional arena, good listening skills are necessary in order to communicate that you want to help.</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Expressing refers to the  ability to effectively say what we want to say.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Verbal refers to what we say with words</a:t>
            </a:r>
            <a:endParaRPr/>
          </a:p>
          <a:p>
            <a:pPr indent="0" lvl="0" marL="0" rtl="0" algn="l">
              <a:spcBef>
                <a:spcPts val="0"/>
              </a:spcBef>
              <a:spcAft>
                <a:spcPts val="0"/>
              </a:spcAft>
              <a:buSzPts val="1800"/>
              <a:buNone/>
            </a:pPr>
            <a:r>
              <a:rPr lang="en-US"/>
              <a:t>Non-verbal refers to all the other ways we communicate, via body language, tone etc.  We’ll come back to this as it’s very important part of the communication process.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Now we are going to focus on listening.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8: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34" name="Google Shape;334;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35" name="Google Shape;33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6" name="Google Shape;336;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What is Feedback?  In terms of two-way oral communication: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ability to provide constructive feedback and to use feedback received in a positive way is an important element of effective communication.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Giving and receiving constructive feedback is useful in university for group learning environments and clinical placements; they are also essential skills for the workplace and life.</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Feedback helps people to learn more about themselves.  This may help to confirm the way they perform or function, or it may help them improve if the feedback suggests change is necessary.  This will only happen if the feedback is constructive.  Providing feedback to a peer or colleague is the ability to provide someone else with a critique about his or her work or performance.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Give examples of where this may occur on the course or in the profession.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9: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45" name="Google Shape;345;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6" name="Google Shape;346;p19:notes"/>
          <p:cNvSpPr/>
          <p:nvPr>
            <p:ph idx="2" type="sldImg"/>
          </p:nvPr>
        </p:nvSpPr>
        <p:spPr>
          <a:xfrm>
            <a:off x="1841500" y="685800"/>
            <a:ext cx="2946400" cy="22098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7" name="Google Shape;347;p19:notes"/>
          <p:cNvSpPr txBox="1"/>
          <p:nvPr>
            <p:ph idx="1" type="body"/>
          </p:nvPr>
        </p:nvSpPr>
        <p:spPr>
          <a:xfrm>
            <a:off x="914400" y="3200400"/>
            <a:ext cx="5029200" cy="541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students try for examples before revealing the slide.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Gestures</a:t>
            </a:r>
            <a:r>
              <a:rPr lang="en-US"/>
              <a:t> &amp; Movements</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Head – nodding, shaking, tilted</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Arms – crossed, open</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Hands – in pockets, covering mouth</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Fingers – laced, pointing, playing with hair, tapping</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Legs &amp; feet – crossed, tapping</a:t>
            </a:r>
            <a:endParaRPr/>
          </a:p>
          <a:p>
            <a:pPr indent="0" lvl="0" marL="0" rtl="0" algn="l">
              <a:spcBef>
                <a:spcPts val="0"/>
              </a:spcBef>
              <a:spcAft>
                <a:spcPts val="0"/>
              </a:spcAft>
              <a:buSzPts val="1800"/>
              <a:buNone/>
            </a:pPr>
            <a:r>
              <a:rPr b="1" lang="en-US"/>
              <a:t>Facial Expressions</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Whole face – smiling, frowning, surprise</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b="1" lang="en-US"/>
              <a:t>Eye Contact (very important)</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Eyebrows – raised, upturned</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Mouth – lips pursed, down-turned</a:t>
            </a:r>
            <a:endParaRPr/>
          </a:p>
          <a:p>
            <a:pPr indent="0" lvl="1" marL="0" rtl="0" algn="l">
              <a:spcBef>
                <a:spcPts val="0"/>
              </a:spcBef>
              <a:spcAft>
                <a:spcPts val="0"/>
              </a:spcAft>
              <a:buSzPts val="1800"/>
              <a:buNone/>
            </a:pPr>
            <a:r>
              <a:rPr lang="en-US"/>
              <a:t> Positioning &amp; Orientation</a:t>
            </a:r>
            <a:endParaRPr/>
          </a:p>
          <a:p>
            <a:pPr indent="0" lvl="1" marL="0" rtl="0" algn="l">
              <a:spcBef>
                <a:spcPts val="0"/>
              </a:spcBef>
              <a:spcAft>
                <a:spcPts val="0"/>
              </a:spcAft>
              <a:buSzPts val="1800"/>
              <a:buFont typeface="Courier New"/>
              <a:buNone/>
            </a:pPr>
            <a:r>
              <a:rPr lang="en-US">
                <a:latin typeface="Courier New"/>
                <a:ea typeface="Courier New"/>
                <a:cs typeface="Courier New"/>
                <a:sym typeface="Courier New"/>
              </a:rPr>
              <a:t>o</a:t>
            </a:r>
            <a:r>
              <a:rPr lang="en-US">
                <a:latin typeface="Times New Roman"/>
                <a:ea typeface="Times New Roman"/>
                <a:cs typeface="Times New Roman"/>
                <a:sym typeface="Times New Roman"/>
              </a:rPr>
              <a:t>       </a:t>
            </a:r>
            <a:r>
              <a:rPr lang="en-US"/>
              <a:t>Where sitting or standing relative to others</a:t>
            </a:r>
            <a:endParaRPr/>
          </a:p>
          <a:p>
            <a:pPr indent="0" lvl="0" marL="0" rtl="0" algn="l">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a:t>Physical Contact</a:t>
            </a:r>
            <a:endParaRPr/>
          </a:p>
          <a:p>
            <a:pPr indent="0" lvl="0" marL="0" rtl="0" algn="l">
              <a:spcBef>
                <a:spcPts val="0"/>
              </a:spcBef>
              <a:spcAft>
                <a:spcPts val="0"/>
              </a:spcAft>
              <a:buSzPts val="1800"/>
              <a:buNone/>
            </a:pPr>
            <a:r>
              <a:rPr lang="en-US"/>
              <a:t> </a:t>
            </a:r>
            <a:r>
              <a:rPr b="1" lang="en-US"/>
              <a:t>Posture/Stance</a:t>
            </a:r>
            <a:endParaRPr/>
          </a:p>
          <a:p>
            <a:pPr indent="0" lvl="0" marL="0" rtl="0" algn="l">
              <a:spcBef>
                <a:spcPts val="0"/>
              </a:spcBef>
              <a:spcAft>
                <a:spcPts val="0"/>
              </a:spcAft>
              <a:buSzPts val="1800"/>
              <a:buNone/>
            </a:pPr>
            <a:r>
              <a:rPr lang="en-US"/>
              <a:t> Feedback sounds – agreement, impatience, surprise, grunts</a:t>
            </a:r>
            <a:endParaRPr/>
          </a:p>
          <a:p>
            <a:pPr indent="0" lvl="0" marL="0" rtl="0" algn="l">
              <a:spcBef>
                <a:spcPts val="0"/>
              </a:spcBef>
              <a:spcAft>
                <a:spcPts val="0"/>
              </a:spcAft>
              <a:buSzPts val="1800"/>
              <a:buNone/>
            </a:pPr>
            <a:r>
              <a:rPr b="1" lang="en-US"/>
              <a:t> Tone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Students could model conversations, paying particular attention to body language.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177" name="Google Shape;177;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8" name="Google Shape;1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9" name="Google Shape;179;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We’ve spoken about listening now we are going to focus on non-verbal communication -  the way people reinforce or replace spoken communication through the use of body language or voice.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 commonly accepted scenario is that communication between people is usually comprised of the words used (7%), the way words are used or stressed, e.g. tone, emotions (13%) and body language (80%).  </a:t>
            </a:r>
            <a:endParaRPr/>
          </a:p>
          <a:p>
            <a:pPr indent="0" lvl="0" marL="0" rtl="0" algn="l">
              <a:spcBef>
                <a:spcPts val="0"/>
              </a:spcBef>
              <a:spcAft>
                <a:spcPts val="0"/>
              </a:spcAft>
              <a:buSzPts val="1800"/>
              <a:buNone/>
            </a:pPr>
            <a:r>
              <a:rPr i="1" lang="en-US"/>
              <a:t>Before showing this slide you could ask students to predict what proportion is verbal/non-verbal</a:t>
            </a:r>
            <a:endParaRPr/>
          </a:p>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lang="en-US"/>
              <a:t>Therefore it is very important to pay attention to non-verbal signals, both from a </a:t>
            </a:r>
            <a:r>
              <a:rPr b="1" lang="en-US"/>
              <a:t>listening </a:t>
            </a:r>
            <a:r>
              <a:rPr lang="en-US"/>
              <a:t>perspective as it will offer further clues about the other person’s internal situation beyond the words they use; but also the non-verbal signals we are giving out when </a:t>
            </a:r>
            <a:r>
              <a:rPr b="1" lang="en-US"/>
              <a:t>expressing</a:t>
            </a:r>
            <a:r>
              <a:rPr lang="en-US"/>
              <a:t> ourselves.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Try to give some specific examples.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0: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55" name="Google Shape;355;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56" name="Google Shape;3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7" name="Google Shape;357;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Listening is one part of the good communication loop;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other part consists of the ability to send verbal messages constructively.  Difficulties in expressing ourselves often arise when emotions become involved (which is frequent!).  These difficulties may occur in a work situation, a professional relationship, personal interactions, educational exchanges, meetings or group settings – basically anytime people get together to communicate.</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It is important that what we feel and/or think is congruent with what we say.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1: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65" name="Google Shape;365;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6" name="Google Shape;366;p21:notes"/>
          <p:cNvSpPr/>
          <p:nvPr>
            <p:ph idx="2" type="sldImg"/>
          </p:nvPr>
        </p:nvSpPr>
        <p:spPr>
          <a:xfrm>
            <a:off x="1651000" y="457200"/>
            <a:ext cx="3860800" cy="2895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7" name="Google Shape;367;p21:notes"/>
          <p:cNvSpPr txBox="1"/>
          <p:nvPr>
            <p:ph idx="1" type="body"/>
          </p:nvPr>
        </p:nvSpPr>
        <p:spPr>
          <a:xfrm>
            <a:off x="914400" y="3810000"/>
            <a:ext cx="5029200"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a:t>
            </a:r>
            <a:r>
              <a:rPr lang="en-US">
                <a:latin typeface="Times New Roman"/>
                <a:ea typeface="Times New Roman"/>
                <a:cs typeface="Times New Roman"/>
                <a:sym typeface="Times New Roman"/>
              </a:rPr>
              <a:t>      </a:t>
            </a:r>
            <a:r>
              <a:rPr i="1" lang="en-US"/>
              <a:t>Encouraging</a:t>
            </a:r>
            <a:r>
              <a:rPr lang="en-US"/>
              <a:t> – Emphasise the positives as well as the negatives; give praise where it is due and be specific.  If the information is negative, ensure the behaviour is under the control of the recipient, so they are able to change or improve.</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2.</a:t>
            </a:r>
            <a:r>
              <a:rPr lang="en-US">
                <a:latin typeface="Times New Roman"/>
                <a:ea typeface="Times New Roman"/>
                <a:cs typeface="Times New Roman"/>
                <a:sym typeface="Times New Roman"/>
              </a:rPr>
              <a:t>      </a:t>
            </a:r>
            <a:r>
              <a:rPr i="1" lang="en-US"/>
              <a:t>Focus on behaviours</a:t>
            </a:r>
            <a:r>
              <a:rPr lang="en-US"/>
              <a:t> – Concentrate on behaviour that the individual </a:t>
            </a:r>
            <a:r>
              <a:rPr b="1" lang="en-US"/>
              <a:t>can</a:t>
            </a:r>
            <a:r>
              <a:rPr lang="en-US"/>
              <a:t> change. Suggest alternative ways of behaving that allow them to consider how they might do things differently.  Make sure the person has control over the behaviours.</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3.</a:t>
            </a:r>
            <a:r>
              <a:rPr lang="en-US">
                <a:latin typeface="Times New Roman"/>
                <a:ea typeface="Times New Roman"/>
                <a:cs typeface="Times New Roman"/>
                <a:sym typeface="Times New Roman"/>
              </a:rPr>
              <a:t>      </a:t>
            </a:r>
            <a:r>
              <a:rPr i="1" lang="en-US"/>
              <a:t>Ensure understanding is two-way</a:t>
            </a:r>
            <a:r>
              <a:rPr lang="en-US"/>
              <a:t> – Ask questions, check reactions, and ensure your comments have been received as you meant them. People cannot act on feedback if they don’t understand it.</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4.</a:t>
            </a:r>
            <a:r>
              <a:rPr lang="en-US">
                <a:latin typeface="Times New Roman"/>
                <a:ea typeface="Times New Roman"/>
                <a:cs typeface="Times New Roman"/>
                <a:sym typeface="Times New Roman"/>
              </a:rPr>
              <a:t>      </a:t>
            </a:r>
            <a:r>
              <a:rPr i="1" lang="en-US"/>
              <a:t>Timely and in context</a:t>
            </a:r>
            <a:r>
              <a:rPr lang="en-US"/>
              <a:t> – As soon as possible after the event. If you leave it too long, its usefulness will be lost.</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5.</a:t>
            </a:r>
            <a:r>
              <a:rPr lang="en-US">
                <a:latin typeface="Times New Roman"/>
                <a:ea typeface="Times New Roman"/>
                <a:cs typeface="Times New Roman"/>
                <a:sym typeface="Times New Roman"/>
              </a:rPr>
              <a:t>      </a:t>
            </a:r>
            <a:r>
              <a:rPr i="1" lang="en-US"/>
              <a:t>Allow the recipient to accept or reject feedback</a:t>
            </a:r>
            <a:r>
              <a:rPr lang="en-US"/>
              <a:t> – Give them time</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22: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75" name="Google Shape;375;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6" name="Google Shape;376;p22:notes"/>
          <p:cNvSpPr/>
          <p:nvPr>
            <p:ph idx="2" type="sldImg"/>
          </p:nvPr>
        </p:nvSpPr>
        <p:spPr>
          <a:xfrm>
            <a:off x="1600200" y="685800"/>
            <a:ext cx="3352800" cy="2514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7" name="Google Shape;377;p22:notes"/>
          <p:cNvSpPr txBox="1"/>
          <p:nvPr>
            <p:ph idx="1" type="body"/>
          </p:nvPr>
        </p:nvSpPr>
        <p:spPr>
          <a:xfrm>
            <a:off x="914400" y="3352800"/>
            <a:ext cx="5029200" cy="510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Cooperative learning can lead to better results for students.  It provides opportunities that are not always available to the individual learner.  Some of the benefits are: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Other members of the group may have knowledge, skills, abilities or   experience which may help enrich a task or solve a difficulty</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 sense of responsibility to fellow students can provide good motivation; also sense of support and encouragement</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More complex problems can be solved by breaking them down into separate tasks for group members – for example, a reading list could be shared out and group members make their notes available to others</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Discussing a subject with others can often help understanding</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Opportunity to share ideas and differing perspectives thereby broadening student’s perspective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Learning in groups also develops necessary teamwork skills often required in professional work.  This includes work done in groups and teams such as interpersonal, oral communication skills, self-appraisal as well as specific skills related to the task, i.e. time management or decision-making.  </a:t>
            </a:r>
            <a:r>
              <a:rPr b="1" i="1" lang="en-US"/>
              <a:t>“These personal and transferable skills are what employers say they want from graduates, and in some work areas, they can be more important than subject knowledge” </a:t>
            </a:r>
            <a:r>
              <a:rPr i="1" lang="en-US"/>
              <a:t>(Jackson, 1999, p.2).</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3: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85" name="Google Shape;385;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6" name="Google Shape;386;p23:notes"/>
          <p:cNvSpPr/>
          <p:nvPr>
            <p:ph idx="2" type="sldImg"/>
          </p:nvPr>
        </p:nvSpPr>
        <p:spPr>
          <a:xfrm>
            <a:off x="1905000" y="609600"/>
            <a:ext cx="3352800" cy="27432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7" name="Google Shape;387;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“Whenever people gather together in an organisation to engage in mutual consideration of work problems, a group has formed and a meeting is taking place” (Turner, 1983, p. 97).</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Membership in groups is inevitable.  People gather all the time to consider a mutual problem, to come together for a particular reason or with a common aim (Maskill &amp; Race, 1996).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There are various types of groups, depending on the purpose, context, pattern of communication and functions.  Basically, there are informal groups and formal groups.</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In higher education, you will encounter formal groups in the format of small lectures, classes, seminars, tutorials, discussions, problem-based, projects, labs, and clubs or societies.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Examples of informal groups.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4: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395" name="Google Shape;395;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6" name="Google Shape;3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7" name="Google Shape;39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Groups usually entail </a:t>
            </a:r>
            <a:r>
              <a:rPr b="1" lang="en-US"/>
              <a:t>task</a:t>
            </a:r>
            <a:r>
              <a:rPr lang="en-US"/>
              <a:t> and </a:t>
            </a:r>
            <a:r>
              <a:rPr b="1" lang="en-US"/>
              <a:t>process</a:t>
            </a:r>
            <a:r>
              <a:rPr lang="en-US"/>
              <a:t> elements.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a:t>
            </a:r>
            <a:r>
              <a:rPr b="1" lang="en-US"/>
              <a:t>task</a:t>
            </a:r>
            <a:r>
              <a:rPr lang="en-US"/>
              <a:t> element is to define the goal, to mobilise resources and skills and to make decisions to accomplish the task.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Process</a:t>
            </a:r>
            <a:r>
              <a:rPr lang="en-US"/>
              <a:t> skills involve understanding the roles played by individuals in groups, to improve the communication between members in order to achieve best results, to understand dynamics of group and to handle conflict that may arise.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5: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05" name="Google Shape;405;p2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06" name="Google Shape;40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7" name="Google Shape;407;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Group dynamics is the term used to describe the way people behave in groups.  It relates to the interactions and relationships.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Group dynamics affects the quality of communication, decision-making, interaction, cooperation, negotiation and trust.  Establishing shared ways of operating and shared responsibilities is part of the process.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Understanding group dynamics helps people make a group more effective.  Too much attention to tasks and not enough to process can inhibit effectiveness.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You may want to talk about roles and functions.  Give or get students to give examples of how dynamics affects groups.</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6: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15" name="Google Shape;415;p2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6" name="Google Shape;41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7" name="Google Shape;417;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groups to be effective they need to achieve a task, to build and maintain the group, and to develop individuals.  This involves good communication as well as members taking responsibility for their own behaviour, observing ground rules, and confronting problems openly and constructively.  Effective groups need to be ‘nurtured’.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If these three elements are looked after, all the benefits of working in groups will be achieved.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7: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25" name="Google Shape;425;p2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26" name="Google Shape;426;p27:notes"/>
          <p:cNvSpPr/>
          <p:nvPr>
            <p:ph idx="2" type="sldImg"/>
          </p:nvPr>
        </p:nvSpPr>
        <p:spPr>
          <a:xfrm>
            <a:off x="1905000" y="685800"/>
            <a:ext cx="2514600" cy="12192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Google Shape;427;p27:notes"/>
          <p:cNvSpPr txBox="1"/>
          <p:nvPr>
            <p:ph idx="1" type="body"/>
          </p:nvPr>
        </p:nvSpPr>
        <p:spPr>
          <a:xfrm>
            <a:off x="914400" y="2209800"/>
            <a:ext cx="5029200" cy="6248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Go over importance of </a:t>
            </a:r>
            <a:r>
              <a:rPr b="1" lang="en-US"/>
              <a:t>identifying goals</a:t>
            </a:r>
            <a:r>
              <a:rPr lang="en-US"/>
              <a:t> and examples from discipline or course. It helps to define exactly what the task is, for example ask questions like:</a:t>
            </a:r>
            <a:endParaRPr/>
          </a:p>
          <a:p>
            <a:pPr indent="0" lvl="1" marL="0" rtl="0" algn="l">
              <a:spcBef>
                <a:spcPts val="0"/>
              </a:spcBef>
              <a:spcAft>
                <a:spcPts val="0"/>
              </a:spcAft>
              <a:buSzPts val="1800"/>
              <a:buNone/>
            </a:pPr>
            <a:r>
              <a:rPr lang="en-US"/>
              <a:t>What are we supposed to learn? What skills to develop?</a:t>
            </a:r>
            <a:endParaRPr/>
          </a:p>
          <a:p>
            <a:pPr indent="0" lvl="1" marL="0" rtl="0" algn="l">
              <a:spcBef>
                <a:spcPts val="0"/>
              </a:spcBef>
              <a:spcAft>
                <a:spcPts val="0"/>
              </a:spcAft>
              <a:buSzPts val="1800"/>
              <a:buNone/>
            </a:pPr>
            <a:r>
              <a:rPr lang="en-US"/>
              <a:t>What are we supposed to produce?</a:t>
            </a:r>
            <a:endParaRPr/>
          </a:p>
          <a:p>
            <a:pPr indent="0" lvl="1" marL="0" rtl="0" algn="l">
              <a:spcBef>
                <a:spcPts val="0"/>
              </a:spcBef>
              <a:spcAft>
                <a:spcPts val="0"/>
              </a:spcAft>
              <a:buSzPts val="1800"/>
              <a:buNone/>
            </a:pPr>
            <a:r>
              <a:rPr lang="en-US"/>
              <a:t>What criteria will be used to assess it?</a:t>
            </a:r>
            <a:endParaRPr/>
          </a:p>
          <a:p>
            <a:pPr indent="0" lvl="1" marL="0" rtl="0" algn="l">
              <a:spcBef>
                <a:spcPts val="0"/>
              </a:spcBef>
              <a:spcAft>
                <a:spcPts val="0"/>
              </a:spcAft>
              <a:buSzPts val="1800"/>
              <a:buNone/>
            </a:pPr>
            <a:r>
              <a:rPr lang="en-US"/>
              <a:t>What are the deadlines? Guidelines?</a:t>
            </a:r>
            <a:endParaRPr/>
          </a:p>
          <a:p>
            <a:pPr indent="0" lvl="1" marL="0" rtl="0" algn="l">
              <a:spcBef>
                <a:spcPts val="0"/>
              </a:spcBef>
              <a:spcAft>
                <a:spcPts val="0"/>
              </a:spcAft>
              <a:buSzPts val="1800"/>
              <a:buNone/>
            </a:pPr>
            <a:r>
              <a:rPr lang="en-US"/>
              <a:t>What do we want from the group project?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Establishing ground rules helps with communication, cooperation, decision making and responsibility.</a:t>
            </a:r>
            <a:endParaRPr/>
          </a:p>
          <a:p>
            <a:pPr indent="0" lvl="0" marL="0" rtl="0" algn="l">
              <a:spcBef>
                <a:spcPts val="0"/>
              </a:spcBef>
              <a:spcAft>
                <a:spcPts val="0"/>
              </a:spcAft>
              <a:buSzPts val="1800"/>
              <a:buNone/>
            </a:pPr>
            <a:r>
              <a:rPr lang="en-US"/>
              <a:t>Monitor progress.</a:t>
            </a:r>
            <a:endParaRPr/>
          </a:p>
          <a:p>
            <a:pPr indent="0" lvl="0" marL="0" rtl="0" algn="l">
              <a:spcBef>
                <a:spcPts val="0"/>
              </a:spcBef>
              <a:spcAft>
                <a:spcPts val="0"/>
              </a:spcAft>
              <a:buSzPts val="1800"/>
              <a:buNone/>
            </a:pPr>
            <a:r>
              <a:rPr b="1" lang="en-US"/>
              <a:t>Good communication</a:t>
            </a:r>
            <a:r>
              <a:rPr lang="en-US"/>
              <a:t> includes being able to communicate feelings to other members of the group (e.g. if someone is not doing their work).  It is usually better to speak directly to other people rather than about them.</a:t>
            </a:r>
            <a:endParaRPr/>
          </a:p>
          <a:p>
            <a:pPr indent="0" lvl="0" marL="0" rtl="0" algn="l">
              <a:spcBef>
                <a:spcPts val="0"/>
              </a:spcBef>
              <a:spcAft>
                <a:spcPts val="0"/>
              </a:spcAft>
              <a:buSzPts val="1800"/>
              <a:buNone/>
            </a:pPr>
            <a:r>
              <a:rPr b="1" lang="en-US"/>
              <a:t>Decision-making</a:t>
            </a:r>
            <a:r>
              <a:rPr lang="en-US"/>
              <a:t> can be a difficult area for a group as it involves power issues and offers potential conflict.  Decisions by consensus allows all members to be involved in the process; however, it also takes more time.  All members need to express their opinions and then agreement reached usually by compromise. </a:t>
            </a:r>
            <a:endParaRPr/>
          </a:p>
          <a:p>
            <a:pPr indent="0" lvl="0" marL="0" rtl="0" algn="l">
              <a:spcBef>
                <a:spcPts val="0"/>
              </a:spcBef>
              <a:spcAft>
                <a:spcPts val="0"/>
              </a:spcAft>
              <a:buSzPts val="1800"/>
              <a:buNone/>
            </a:pPr>
            <a:r>
              <a:rPr b="1" lang="en-US"/>
              <a:t>Conflicts </a:t>
            </a:r>
            <a:r>
              <a:rPr lang="en-US"/>
              <a:t>can arise for a variety of reasons and it is important to deal with these before they fester. Sometimes students seem to think they have to be friends with group members; it is important for them to realise this isn’t necessary in order for the task to be achieved.</a:t>
            </a:r>
            <a:endParaRPr/>
          </a:p>
          <a:p>
            <a:pPr indent="0" lvl="0" marL="0" rtl="0" algn="l">
              <a:spcBef>
                <a:spcPts val="0"/>
              </a:spcBef>
              <a:spcAft>
                <a:spcPts val="0"/>
              </a:spcAft>
              <a:buSzPts val="1800"/>
              <a:buNone/>
            </a:pPr>
            <a:r>
              <a:rPr lang="en-US"/>
              <a:t>Conflicts also provide positive outcomes. It is </a:t>
            </a:r>
            <a:r>
              <a:rPr i="1" lang="en-US"/>
              <a:t>how</a:t>
            </a:r>
            <a:r>
              <a:rPr lang="en-US"/>
              <a:t> conflicts are managed which determine if the outcome is positive or negative. Remember that controversy can be productive – it can lead to creativity!  Go over suggestions.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8: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36" name="Google Shape;436;p2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7" name="Google Shape;43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8" name="Google Shape;438;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Have students discuss guidelines described in handouts – this may be done in pairs or as a larger group – and their relevance and importance in their experience.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29: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47" name="Google Shape;447;p2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8" name="Google Shape;448;p29:notes"/>
          <p:cNvSpPr/>
          <p:nvPr>
            <p:ph idx="2" type="sldImg"/>
          </p:nvPr>
        </p:nvSpPr>
        <p:spPr>
          <a:xfrm>
            <a:off x="2057400" y="685800"/>
            <a:ext cx="3352800" cy="2667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9" name="Google Shape;449;p29:notes"/>
          <p:cNvSpPr txBox="1"/>
          <p:nvPr>
            <p:ph idx="1" type="body"/>
          </p:nvPr>
        </p:nvSpPr>
        <p:spPr>
          <a:xfrm>
            <a:off x="914400" y="3733800"/>
            <a:ext cx="5029200" cy="472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Usually work with others involves some form of presentation that may even be assessed. </a:t>
            </a:r>
            <a:endParaRPr/>
          </a:p>
          <a:p>
            <a:pPr indent="0" lvl="0" marL="0" rtl="0" algn="l">
              <a:spcBef>
                <a:spcPts val="0"/>
              </a:spcBef>
              <a:spcAft>
                <a:spcPts val="0"/>
              </a:spcAft>
              <a:buSzPts val="1800"/>
              <a:buNone/>
            </a:pPr>
            <a:r>
              <a:rPr lang="en-US"/>
              <a:t>Giving presentations is a key employment related skill that needs to be learned.  This section provides information on helping you to become more confident speakers.  Effective speaking is a skill that can be taught and practised.</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First it is necessary to identify the </a:t>
            </a:r>
            <a:r>
              <a:rPr b="1" lang="en-US"/>
              <a:t>purpose</a:t>
            </a:r>
            <a:r>
              <a:rPr lang="en-US"/>
              <a:t> for the presentation.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Once the purpose or aim has been established, a good presentation can be divided into two components: 1) Planning/ preparation and 2) Delivery.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For many making a presentation or giving a talk is a daunting prospect. This may be a result of limited experience or a fear of being the centre of attention or a worry that they may not give a perfect performance. So we’ll be addressing how to overcome nerves.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3: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187" name="Google Shape;187;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8" name="Google Shape;18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9" name="Google Shape;18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Listening is a process that involves several steps.</a:t>
            </a:r>
            <a:endParaRPr/>
          </a:p>
          <a:p>
            <a:pPr indent="0" lvl="0" marL="0" rtl="0" algn="l">
              <a:spcBef>
                <a:spcPts val="0"/>
              </a:spcBef>
              <a:spcAft>
                <a:spcPts val="0"/>
              </a:spcAft>
              <a:buSzPts val="1800"/>
              <a:buNone/>
            </a:pPr>
            <a:r>
              <a:t/>
            </a:r>
            <a:endParaRPr i="1"/>
          </a:p>
          <a:p>
            <a:pPr indent="0" lvl="0" marL="0" rtl="0" algn="l">
              <a:spcBef>
                <a:spcPts val="0"/>
              </a:spcBef>
              <a:spcAft>
                <a:spcPts val="0"/>
              </a:spcAft>
              <a:buSzPts val="1800"/>
              <a:buNone/>
            </a:pPr>
            <a:r>
              <a:rPr i="1" lang="en-US"/>
              <a:t>Preparation</a:t>
            </a:r>
            <a:r>
              <a:rPr lang="en-US"/>
              <a:t> would include arranging appropriate time to listen, free of distractions.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i="1" lang="en-US"/>
              <a:t>Paying attention to the speaker </a:t>
            </a:r>
            <a:r>
              <a:rPr lang="en-US"/>
              <a:t>to demonstrate you are actively listening</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i="1" lang="en-US"/>
              <a:t>Active</a:t>
            </a:r>
            <a:r>
              <a:rPr i="1" lang="en-US"/>
              <a:t> listening</a:t>
            </a:r>
            <a:r>
              <a:rPr lang="en-US"/>
              <a:t> involves our focused attention and we communicate this both verbally and non-verbally.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30: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58" name="Google Shape;458;p3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59" name="Google Shape;4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0" name="Google Shape;460;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purpose may be to inform, to discuss, to demonstrate or to persuade.  Presentations can vary in length and formality.  Furthermore they may take a narrative, analytical or persuasive form.  Try to give your students a clear idea about these aspects of their presentation, including the type of assessment and criteria if applicable.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31: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68" name="Google Shape;468;p3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9" name="Google Shape;46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0" name="Google Shape;470;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Knowing the </a:t>
            </a:r>
            <a:r>
              <a:rPr b="1" lang="en-US"/>
              <a:t>audience</a:t>
            </a:r>
            <a:r>
              <a:rPr lang="en-US"/>
              <a:t> for the presentation is a critical factor to success.  The more known about the audience the more accurately the required information can be delivered.  Two questions should be asked.  First, who is the audience?  Then, what do they want to hear? Is the audience fellow students, lecturers, professionals, others?  Will they be familiar with the material to be presented?  The answers to these questions will affect the language and complexity of information used.  The key is to seek balance between giving clear explanations and avoiding ‘talking down’ to people.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It is a good idea to consult several types of sources (e.g. newspapers, journals, periodicals, government publications, Internet, reference books, etc.) for a higher quality presentation.  </a:t>
            </a:r>
            <a:endParaRPr/>
          </a:p>
          <a:p>
            <a:pPr indent="0" lvl="0" marL="0" rtl="0" algn="l">
              <a:spcBef>
                <a:spcPts val="0"/>
              </a:spcBef>
              <a:spcAft>
                <a:spcPts val="0"/>
              </a:spcAft>
              <a:buSzPts val="1800"/>
              <a:buNone/>
            </a:pPr>
            <a:r>
              <a:rPr lang="en-US"/>
              <a:t>The key is to find a </a:t>
            </a:r>
            <a:r>
              <a:rPr b="1" lang="en-US"/>
              <a:t>balance between too much information and poor preparation.</a:t>
            </a:r>
            <a:r>
              <a:rPr lang="en-US"/>
              <a:t>  The latter may be due to a lack of or inaccurate information. The presentation should be clear, accurate and analytical.  Remember it must be relevant to the audience.  Good knowledge of the subject provides confidence for getting up and delivering the presentation.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32: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78" name="Google Shape;478;p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79" name="Google Shape;479;p32:notes"/>
          <p:cNvSpPr/>
          <p:nvPr>
            <p:ph idx="2" type="sldImg"/>
          </p:nvPr>
        </p:nvSpPr>
        <p:spPr>
          <a:xfrm>
            <a:off x="1905000" y="685800"/>
            <a:ext cx="3048000" cy="2286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0" name="Google Shape;480;p32:notes"/>
          <p:cNvSpPr txBox="1"/>
          <p:nvPr>
            <p:ph idx="1" type="body"/>
          </p:nvPr>
        </p:nvSpPr>
        <p:spPr>
          <a:xfrm>
            <a:off x="914400" y="3276600"/>
            <a:ext cx="50292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t>
            </a:r>
            <a:r>
              <a:rPr b="1" lang="en-US"/>
              <a:t>introduction</a:t>
            </a:r>
            <a:r>
              <a:rPr lang="en-US"/>
              <a:t> must catch the audience’s attention; especially important are the first 5 minutes.  Some useful techniques for achieving this include:</a:t>
            </a:r>
            <a:endParaRPr/>
          </a:p>
          <a:p>
            <a:pPr indent="0" lvl="0" marL="0" rtl="0" algn="l">
              <a:spcBef>
                <a:spcPts val="0"/>
              </a:spcBef>
              <a:spcAft>
                <a:spcPts val="0"/>
              </a:spcAft>
              <a:buSzPts val="1800"/>
              <a:buFont typeface="Times New Roman"/>
              <a:buNone/>
            </a:pPr>
            <a:r>
              <a:rPr lang="en-US">
                <a:latin typeface="Times New Roman"/>
                <a:ea typeface="Times New Roman"/>
                <a:cs typeface="Times New Roman"/>
                <a:sym typeface="Times New Roman"/>
              </a:rPr>
              <a:t>    </a:t>
            </a:r>
            <a:r>
              <a:rPr lang="en-US"/>
              <a:t>An overview of the presentation outlining the issues and objectives</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 statistic or shocking fact</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 quotation</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 question</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 humorous incident</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 headline</a:t>
            </a:r>
            <a:endParaRPr/>
          </a:p>
          <a:p>
            <a:pPr indent="0" lvl="0" marL="0" rtl="0" algn="l">
              <a:spcBef>
                <a:spcPts val="0"/>
              </a:spcBef>
              <a:spcAft>
                <a:spcPts val="0"/>
              </a:spcAft>
              <a:buSzPts val="1800"/>
              <a:buNone/>
            </a:pPr>
            <a:r>
              <a:rPr lang="en-US"/>
              <a:t>The middle or </a:t>
            </a:r>
            <a:r>
              <a:rPr b="1" lang="en-US"/>
              <a:t>main</a:t>
            </a:r>
            <a:r>
              <a:rPr lang="en-US"/>
              <a:t> portion of the presentation is where the argument or explanation is provided.  This should consist of key points. A useful way to determine the best structure is to summarise notes gathered and focus on key points.  Write them on cards or as a mind map (diagram) and then decide what order to present them in – should the most important go first or last, or should it be chronological?  The ‘rule of three’ is a useful device.  This involves building up a presentation across three points with the thrust on the last point (Aziz, 2000, p. 36).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a:t>
            </a:r>
            <a:r>
              <a:rPr b="1" lang="en-US"/>
              <a:t>closing or conclusion</a:t>
            </a:r>
            <a:r>
              <a:rPr lang="en-US"/>
              <a:t> summarises the main points.  It is useful to include a concluding statement, perhaps related to the objectives stated in the introduction.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33: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491" name="Google Shape;491;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2" name="Google Shape;492;p33:notes"/>
          <p:cNvSpPr/>
          <p:nvPr>
            <p:ph idx="2" type="sldImg"/>
          </p:nvPr>
        </p:nvSpPr>
        <p:spPr>
          <a:xfrm>
            <a:off x="1752600" y="609600"/>
            <a:ext cx="3352800" cy="23622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3" name="Google Shape;493;p33:notes"/>
          <p:cNvSpPr txBox="1"/>
          <p:nvPr>
            <p:ph idx="1" type="body"/>
          </p:nvPr>
        </p:nvSpPr>
        <p:spPr>
          <a:xfrm>
            <a:off x="914400" y="3505200"/>
            <a:ext cx="50292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It is a good idea to use speakers’ notes.  One ways is to put everything down on note cards.  Each card should contain one of the key ideas, followed by reminder words or examples.  Notes help the speaker to remember information and to control nerves; however, they should not be read as a script.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Advise students of some useful tips for preparing visual aids:</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Use the KISS principle – Keep It Simple, Stupid!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Avoid too much text on slides or overheads - No more than five lines per slide, no more than five words per line.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Eliminate inefficient words such as a, an, the...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Use visual symbols, such as </a:t>
            </a:r>
            <a:r>
              <a:rPr lang="en-US">
                <a:latin typeface="Times New Roman"/>
                <a:ea typeface="Times New Roman"/>
                <a:cs typeface="Times New Roman"/>
                <a:sym typeface="Times New Roman"/>
              </a:rPr>
              <a:t>↑</a:t>
            </a:r>
            <a:r>
              <a:rPr lang="en-US"/>
              <a:t> for increase. Imagery is powerful.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Use colour.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Use headings and bullet points.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If using PowerPoint (or other graphics packages) to generate slides or visual aids, use a minimum 24-point font.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Make sure to have a hard copy standby.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If using more advanced technology ensure the equipment is available and know how to use it.</a:t>
            </a:r>
            <a:endParaRPr/>
          </a:p>
          <a:p>
            <a:pPr indent="0" lvl="0" marL="0" rtl="0" algn="l">
              <a:spcBef>
                <a:spcPts val="0"/>
              </a:spcBef>
              <a:spcAft>
                <a:spcPts val="0"/>
              </a:spcAft>
              <a:buSzPts val="1800"/>
              <a:buNone/>
            </a:pPr>
            <a:r>
              <a:rPr lang="en-US"/>
              <a:t>It is important to rehearse a presentation as it provides useful information and helps to contain nerves.  Rehearsing will give an indication of the length of the presentation, and provides the opportunity to reduce or increase the content.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34: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502" name="Google Shape;502;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3" name="Google Shape;503;p34:notes"/>
          <p:cNvSpPr/>
          <p:nvPr>
            <p:ph idx="2" type="sldImg"/>
          </p:nvPr>
        </p:nvSpPr>
        <p:spPr>
          <a:xfrm>
            <a:off x="1600200" y="533400"/>
            <a:ext cx="3124200" cy="2286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4" name="Google Shape;504;p34:notes"/>
          <p:cNvSpPr txBox="1"/>
          <p:nvPr>
            <p:ph idx="1" type="body"/>
          </p:nvPr>
        </p:nvSpPr>
        <p:spPr>
          <a:xfrm>
            <a:off x="914400" y="3124200"/>
            <a:ext cx="5029200" cy="53340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Arrive early to check the room and to check any equipment.  Make sure you have a watch or can see a clock to keep to the timetable.</a:t>
            </a:r>
            <a:endParaRPr/>
          </a:p>
          <a:p>
            <a:pPr indent="0" lvl="0" marL="228600" rtl="0" algn="l">
              <a:spcBef>
                <a:spcPts val="0"/>
              </a:spcBef>
              <a:spcAft>
                <a:spcPts val="0"/>
              </a:spcAft>
              <a:buSzPts val="1800"/>
              <a:buNone/>
            </a:pPr>
            <a:r>
              <a:rPr lang="en-US"/>
              <a:t> </a:t>
            </a:r>
            <a:endParaRPr/>
          </a:p>
          <a:p>
            <a:pPr indent="0" lvl="0" marL="228600" rtl="0" algn="l">
              <a:spcBef>
                <a:spcPts val="0"/>
              </a:spcBef>
              <a:spcAft>
                <a:spcPts val="0"/>
              </a:spcAft>
              <a:buSzPts val="1800"/>
              <a:buNone/>
            </a:pPr>
            <a:r>
              <a:rPr lang="en-US"/>
              <a:t>Use the first few moments to settle in, ask the audience if they can hear you, stating who you are.</a:t>
            </a:r>
            <a:endParaRPr/>
          </a:p>
          <a:p>
            <a:pPr indent="0" lvl="0" marL="228600" rtl="0" algn="l">
              <a:spcBef>
                <a:spcPts val="0"/>
              </a:spcBef>
              <a:spcAft>
                <a:spcPts val="0"/>
              </a:spcAft>
              <a:buSzPts val="1800"/>
              <a:buNone/>
            </a:pPr>
            <a:r>
              <a:rPr lang="en-US"/>
              <a:t> </a:t>
            </a:r>
            <a:endParaRPr/>
          </a:p>
          <a:p>
            <a:pPr indent="0" lvl="0" marL="228600" rtl="0" algn="l">
              <a:spcBef>
                <a:spcPts val="0"/>
              </a:spcBef>
              <a:spcAft>
                <a:spcPts val="0"/>
              </a:spcAft>
              <a:buSzPts val="1800"/>
              <a:buNone/>
            </a:pPr>
            <a:r>
              <a:rPr lang="en-US"/>
              <a:t>Think positive and be aware of self as deliver presentation so can adjust accordingly.</a:t>
            </a:r>
            <a:endParaRPr/>
          </a:p>
          <a:p>
            <a:pPr indent="0" lvl="0" marL="228600" rtl="0" algn="l">
              <a:spcBef>
                <a:spcPts val="0"/>
              </a:spcBef>
              <a:spcAft>
                <a:spcPts val="0"/>
              </a:spcAft>
              <a:buSzPts val="1800"/>
              <a:buNone/>
            </a:pPr>
            <a:r>
              <a:t/>
            </a:r>
            <a:endParaRPr/>
          </a:p>
          <a:p>
            <a:pPr indent="0" lvl="0" marL="228600" rtl="0" algn="l">
              <a:spcBef>
                <a:spcPts val="0"/>
              </a:spcBef>
              <a:spcAft>
                <a:spcPts val="0"/>
              </a:spcAft>
              <a:buSzPts val="1800"/>
              <a:buNone/>
            </a:pPr>
            <a:r>
              <a:rPr lang="en-US"/>
              <a:t>Handling questions.  If you are asked questions at the end but are not sure of the answer, say so.  You are not expected to know everything.  You can mention that you will attempt to find out for them or ask the audience if they know.</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35: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512" name="Google Shape;512;p3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13" name="Google Shape;51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4" name="Google Shape;514;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main reason many people shy away from speaking in public is fear – the fear of going blank or of forgetting what you had planned to say, the fear of sounding stupid or of boring the audience to death.  For some people, it is the deep fear that they are being judged – not just what they are saying.</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There is a big difference between being nervous before speaking and feeling terrified.  A certain amount of anxiety and tension before addressing a group is natural and even energising. The key to success is to focus on the positive implications of giving a presentation rather than on the negative ones.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36: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522" name="Google Shape;522;p3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23" name="Google Shape;523;p36:notes"/>
          <p:cNvSpPr/>
          <p:nvPr>
            <p:ph idx="2" type="sldImg"/>
          </p:nvPr>
        </p:nvSpPr>
        <p:spPr>
          <a:xfrm>
            <a:off x="1828800" y="685800"/>
            <a:ext cx="3276600" cy="1905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4" name="Google Shape;524;p36:notes"/>
          <p:cNvSpPr txBox="1"/>
          <p:nvPr>
            <p:ph idx="1" type="body"/>
          </p:nvPr>
        </p:nvSpPr>
        <p:spPr>
          <a:xfrm>
            <a:off x="914400" y="2971800"/>
            <a:ext cx="5029200" cy="548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Advance preparation.  Initial organisation of the material and your knowledge on the subject matter is important.  The more you know about the subject to be presented, the more confident you will feel.</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b="1" lang="en-US"/>
              <a:t>Rehearse the presentation!</a:t>
            </a:r>
            <a:r>
              <a:rPr lang="en-US"/>
              <a:t>  This may help to reduce feelings of nervousness and increase feelings of control.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Use relaxation techniques (like deep breath or three minute).  These will help you to settle down and get control.  Try taking several deep breaths, tensing and relaxing muscles and visualise a pleasant scene.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Keep positive thoughts in your head, don’t let the negative ones or the fears get control.</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Anticipate potential problems.  Ask yourself what is the worst that could happen and try to prepare for each potential disaster.  For example: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 </a:t>
            </a:r>
            <a:r>
              <a:rPr lang="en-US">
                <a:latin typeface="Noto Sans Symbols"/>
                <a:ea typeface="Noto Sans Symbols"/>
                <a:cs typeface="Noto Sans Symbols"/>
                <a:sym typeface="Noto Sans Symbols"/>
              </a:rPr>
              <a:t>∙</a:t>
            </a:r>
            <a:r>
              <a:rPr lang="en-US">
                <a:latin typeface="Times New Roman"/>
                <a:ea typeface="Times New Roman"/>
                <a:cs typeface="Times New Roman"/>
                <a:sym typeface="Times New Roman"/>
              </a:rPr>
              <a:t>        </a:t>
            </a:r>
            <a:r>
              <a:rPr lang="en-US"/>
              <a:t>Handouts in case the OHP stops working</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 ∙</a:t>
            </a:r>
            <a:r>
              <a:rPr lang="en-US">
                <a:latin typeface="Times New Roman"/>
                <a:ea typeface="Times New Roman"/>
                <a:cs typeface="Times New Roman"/>
                <a:sym typeface="Times New Roman"/>
              </a:rPr>
              <a:t>        </a:t>
            </a:r>
            <a:r>
              <a:rPr lang="en-US"/>
              <a:t>Having your notes close to hand in case you suddenly forget what you are talking about</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 ∙</a:t>
            </a:r>
            <a:r>
              <a:rPr lang="en-US">
                <a:latin typeface="Times New Roman"/>
                <a:ea typeface="Times New Roman"/>
                <a:cs typeface="Times New Roman"/>
                <a:sym typeface="Times New Roman"/>
              </a:rPr>
              <a:t>        </a:t>
            </a:r>
            <a:r>
              <a:rPr lang="en-US"/>
              <a:t>A list of potentially awkward questions from the audience </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 ∙</a:t>
            </a:r>
            <a:r>
              <a:rPr lang="en-US">
                <a:latin typeface="Times New Roman"/>
                <a:ea typeface="Times New Roman"/>
                <a:cs typeface="Times New Roman"/>
                <a:sym typeface="Times New Roman"/>
              </a:rPr>
              <a:t>        </a:t>
            </a:r>
            <a:r>
              <a:rPr lang="en-US"/>
              <a:t>A glass of water in case your mouth goes dry</a:t>
            </a:r>
            <a:endParaRPr/>
          </a:p>
          <a:p>
            <a:pPr indent="0" lvl="0" marL="0" rtl="0" algn="l">
              <a:spcBef>
                <a:spcPts val="0"/>
              </a:spcBef>
              <a:spcAft>
                <a:spcPts val="0"/>
              </a:spcAft>
              <a:buSzPts val="1800"/>
              <a:buFont typeface="Noto Sans Symbols"/>
              <a:buNone/>
            </a:pPr>
            <a:r>
              <a:rPr lang="en-US">
                <a:latin typeface="Noto Sans Symbols"/>
                <a:ea typeface="Noto Sans Symbols"/>
                <a:cs typeface="Noto Sans Symbols"/>
                <a:sym typeface="Noto Sans Symbols"/>
              </a:rPr>
              <a:t> ∙</a:t>
            </a:r>
            <a:r>
              <a:rPr lang="en-US">
                <a:latin typeface="Times New Roman"/>
                <a:ea typeface="Times New Roman"/>
                <a:cs typeface="Times New Roman"/>
                <a:sym typeface="Times New Roman"/>
              </a:rPr>
              <a:t>        </a:t>
            </a:r>
            <a:r>
              <a:rPr lang="en-US"/>
              <a:t>Rehearse positive responses to potential problems</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37: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532" name="Google Shape;532;p3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33" name="Google Shape;533;p37:notes"/>
          <p:cNvSpPr/>
          <p:nvPr>
            <p:ph idx="2" type="sldImg"/>
          </p:nvPr>
        </p:nvSpPr>
        <p:spPr>
          <a:xfrm>
            <a:off x="2438400" y="685800"/>
            <a:ext cx="2133600" cy="13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4" name="Google Shape;534;p37:notes"/>
          <p:cNvSpPr txBox="1"/>
          <p:nvPr>
            <p:ph idx="1" type="body"/>
          </p:nvPr>
        </p:nvSpPr>
        <p:spPr>
          <a:xfrm>
            <a:off x="762000" y="2286000"/>
            <a:ext cx="5181600" cy="617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100"/>
              <a:t>Be aware of verbal language. </a:t>
            </a:r>
            <a:endParaRPr/>
          </a:p>
          <a:p>
            <a:pPr indent="0" lvl="0" marL="0" rtl="0" algn="l">
              <a:spcBef>
                <a:spcPts val="0"/>
              </a:spcBef>
              <a:spcAft>
                <a:spcPts val="0"/>
              </a:spcAft>
              <a:buSzPts val="1100"/>
              <a:buFont typeface="Noto Sans Symbols"/>
              <a:buNone/>
            </a:pPr>
            <a:r>
              <a:rPr lang="en-US" sz="1100">
                <a:latin typeface="Noto Sans Symbols"/>
                <a:ea typeface="Noto Sans Symbols"/>
                <a:cs typeface="Noto Sans Symbols"/>
                <a:sym typeface="Noto Sans Symbols"/>
              </a:rPr>
              <a:t>∙</a:t>
            </a:r>
            <a:r>
              <a:rPr lang="en-US" sz="1100">
                <a:latin typeface="Times New Roman"/>
                <a:ea typeface="Times New Roman"/>
                <a:cs typeface="Times New Roman"/>
                <a:sym typeface="Times New Roman"/>
              </a:rPr>
              <a:t>     </a:t>
            </a:r>
            <a:r>
              <a:rPr lang="en-US" sz="1100"/>
              <a:t>Pay attention to voice.  Talk louder than normal and try to vary the pitch of your voice. Speak slowly enough for the audience to capture the meaning of what you are saying. Avoid a monotonous tone.</a:t>
            </a:r>
            <a:endParaRPr sz="1100">
              <a:latin typeface="Noto Sans Symbols"/>
              <a:ea typeface="Noto Sans Symbols"/>
              <a:cs typeface="Noto Sans Symbols"/>
              <a:sym typeface="Noto Sans Symbols"/>
            </a:endParaRPr>
          </a:p>
          <a:p>
            <a:pPr indent="0" lvl="0" marL="0" rtl="0" algn="l">
              <a:spcBef>
                <a:spcPts val="0"/>
              </a:spcBef>
              <a:spcAft>
                <a:spcPts val="0"/>
              </a:spcAft>
              <a:buSzPts val="1100"/>
              <a:buNone/>
            </a:pPr>
            <a:r>
              <a:rPr lang="en-US" sz="1100"/>
              <a:t> </a:t>
            </a:r>
            <a:endParaRPr/>
          </a:p>
          <a:p>
            <a:pPr indent="0" lvl="0" marL="0" rtl="0" algn="l">
              <a:spcBef>
                <a:spcPts val="0"/>
              </a:spcBef>
              <a:spcAft>
                <a:spcPts val="0"/>
              </a:spcAft>
              <a:buSzPts val="1100"/>
              <a:buFont typeface="Noto Sans Symbols"/>
              <a:buNone/>
            </a:pPr>
            <a:r>
              <a:rPr lang="en-US" sz="1100">
                <a:latin typeface="Noto Sans Symbols"/>
                <a:ea typeface="Noto Sans Symbols"/>
                <a:cs typeface="Noto Sans Symbols"/>
                <a:sym typeface="Noto Sans Symbols"/>
              </a:rPr>
              <a:t>∙</a:t>
            </a:r>
            <a:r>
              <a:rPr lang="en-US" sz="1100">
                <a:latin typeface="Times New Roman"/>
                <a:ea typeface="Times New Roman"/>
                <a:cs typeface="Times New Roman"/>
                <a:sym typeface="Times New Roman"/>
              </a:rPr>
              <a:t>     </a:t>
            </a:r>
            <a:r>
              <a:rPr lang="en-US" sz="1100"/>
              <a:t>Word choice. Long words are harder to understand than short words. Eliminate words or phrases that may be inappropriate, insulting or stereotyping. Avoid the overuse of similar words. </a:t>
            </a:r>
            <a:endParaRPr sz="1100">
              <a:latin typeface="Noto Sans Symbols"/>
              <a:ea typeface="Noto Sans Symbols"/>
              <a:cs typeface="Noto Sans Symbols"/>
              <a:sym typeface="Noto Sans Symbols"/>
            </a:endParaRPr>
          </a:p>
          <a:p>
            <a:pPr indent="0" lvl="0" marL="0" rtl="0" algn="l">
              <a:spcBef>
                <a:spcPts val="0"/>
              </a:spcBef>
              <a:spcAft>
                <a:spcPts val="0"/>
              </a:spcAft>
              <a:buSzPts val="1100"/>
              <a:buNone/>
            </a:pPr>
            <a:r>
              <a:t/>
            </a:r>
            <a:endParaRPr sz="1100"/>
          </a:p>
          <a:p>
            <a:pPr indent="0" lvl="0" marL="0" rtl="0" algn="l">
              <a:spcBef>
                <a:spcPts val="0"/>
              </a:spcBef>
              <a:spcAft>
                <a:spcPts val="0"/>
              </a:spcAft>
              <a:buSzPts val="1100"/>
              <a:buNone/>
            </a:pPr>
            <a:r>
              <a:rPr lang="en-US" sz="1100"/>
              <a:t>Be aware of non-verbal language. </a:t>
            </a:r>
            <a:endParaRPr/>
          </a:p>
          <a:p>
            <a:pPr indent="0" lvl="0" marL="0" rtl="0" algn="l">
              <a:spcBef>
                <a:spcPts val="0"/>
              </a:spcBef>
              <a:spcAft>
                <a:spcPts val="0"/>
              </a:spcAft>
              <a:buSzPts val="1100"/>
              <a:buFont typeface="Noto Sans Symbols"/>
              <a:buNone/>
            </a:pPr>
            <a:r>
              <a:rPr lang="en-US" sz="1100">
                <a:latin typeface="Noto Sans Symbols"/>
                <a:ea typeface="Noto Sans Symbols"/>
                <a:cs typeface="Noto Sans Symbols"/>
                <a:sym typeface="Noto Sans Symbols"/>
              </a:rPr>
              <a:t>∙</a:t>
            </a:r>
            <a:r>
              <a:rPr lang="en-US" sz="1100">
                <a:latin typeface="Times New Roman"/>
                <a:ea typeface="Times New Roman"/>
                <a:cs typeface="Times New Roman"/>
                <a:sym typeface="Times New Roman"/>
              </a:rPr>
              <a:t>     </a:t>
            </a:r>
            <a:r>
              <a:rPr lang="en-US" sz="1100"/>
              <a:t>Keep eye contact.  This helps to engage the audience and encourages their attention. Try to look at all members, however if you are nervous a useful tactic is to pick only one or two and imagine you are only addressing them, rather than a roomful of people.</a:t>
            </a:r>
            <a:endParaRPr/>
          </a:p>
          <a:p>
            <a:pPr indent="0" lvl="0" marL="0" rtl="0" algn="l">
              <a:spcBef>
                <a:spcPts val="0"/>
              </a:spcBef>
              <a:spcAft>
                <a:spcPts val="0"/>
              </a:spcAft>
              <a:buSzPts val="1100"/>
              <a:buNone/>
            </a:pPr>
            <a:r>
              <a:rPr lang="en-US" sz="1100"/>
              <a:t> </a:t>
            </a:r>
            <a:endParaRPr/>
          </a:p>
          <a:p>
            <a:pPr indent="0" lvl="0" marL="0" rtl="0" algn="l">
              <a:spcBef>
                <a:spcPts val="0"/>
              </a:spcBef>
              <a:spcAft>
                <a:spcPts val="0"/>
              </a:spcAft>
              <a:buSzPts val="1100"/>
              <a:buFont typeface="Noto Sans Symbols"/>
              <a:buNone/>
            </a:pPr>
            <a:r>
              <a:rPr lang="en-US" sz="1100">
                <a:latin typeface="Noto Sans Symbols"/>
                <a:ea typeface="Noto Sans Symbols"/>
                <a:cs typeface="Noto Sans Symbols"/>
                <a:sym typeface="Noto Sans Symbols"/>
              </a:rPr>
              <a:t>∙</a:t>
            </a:r>
            <a:r>
              <a:rPr lang="en-US" sz="1100">
                <a:latin typeface="Times New Roman"/>
                <a:ea typeface="Times New Roman"/>
                <a:cs typeface="Times New Roman"/>
                <a:sym typeface="Times New Roman"/>
              </a:rPr>
              <a:t>     </a:t>
            </a:r>
            <a:r>
              <a:rPr lang="en-US" sz="1100"/>
              <a:t>Use hands in a variety of gestures.  Do not fidget with notes, play with clothes, etc. Use your hands to describe and reinforce your verbal message. Avoid pointing at the audience.</a:t>
            </a:r>
            <a:endParaRPr/>
          </a:p>
          <a:p>
            <a:pPr indent="0" lvl="0" marL="0" rtl="0" algn="l">
              <a:spcBef>
                <a:spcPts val="0"/>
              </a:spcBef>
              <a:spcAft>
                <a:spcPts val="0"/>
              </a:spcAft>
              <a:buSzPts val="1100"/>
              <a:buNone/>
            </a:pPr>
            <a:r>
              <a:rPr lang="en-US" sz="1100"/>
              <a:t> </a:t>
            </a:r>
            <a:endParaRPr/>
          </a:p>
          <a:p>
            <a:pPr indent="0" lvl="0" marL="0" rtl="0" algn="l">
              <a:spcBef>
                <a:spcPts val="0"/>
              </a:spcBef>
              <a:spcAft>
                <a:spcPts val="0"/>
              </a:spcAft>
              <a:buSzPts val="1100"/>
              <a:buFont typeface="Noto Sans Symbols"/>
              <a:buNone/>
            </a:pPr>
            <a:r>
              <a:rPr lang="en-US" sz="1100">
                <a:latin typeface="Noto Sans Symbols"/>
                <a:ea typeface="Noto Sans Symbols"/>
                <a:cs typeface="Noto Sans Symbols"/>
                <a:sym typeface="Noto Sans Symbols"/>
              </a:rPr>
              <a:t>∙</a:t>
            </a:r>
            <a:r>
              <a:rPr lang="en-US" sz="1100">
                <a:latin typeface="Times New Roman"/>
                <a:ea typeface="Times New Roman"/>
                <a:cs typeface="Times New Roman"/>
                <a:sym typeface="Times New Roman"/>
              </a:rPr>
              <a:t>     </a:t>
            </a:r>
            <a:r>
              <a:rPr lang="en-US" sz="1100"/>
              <a:t>Be aware of posture.  Stand straight, with chest up and shoulders relaxed. A little movement is helpful so long as you do so with clear purpose.  This allows your voice to project.  Anchor yourself spreading feet apart (1.5 feet). This ensures you stand still and forces shoulders back and reduces anxiety.</a:t>
            </a:r>
            <a:endParaRPr/>
          </a:p>
          <a:p>
            <a:pPr indent="0" lvl="0" marL="0" rtl="0" algn="l">
              <a:spcBef>
                <a:spcPts val="0"/>
              </a:spcBef>
              <a:spcAft>
                <a:spcPts val="0"/>
              </a:spcAft>
              <a:buSzPts val="1100"/>
              <a:buNone/>
            </a:pPr>
            <a:r>
              <a:rPr lang="en-US" sz="1100"/>
              <a:t> </a:t>
            </a:r>
            <a:endParaRPr/>
          </a:p>
          <a:p>
            <a:pPr indent="0" lvl="0" marL="0" rtl="0" algn="l">
              <a:spcBef>
                <a:spcPts val="0"/>
              </a:spcBef>
              <a:spcAft>
                <a:spcPts val="0"/>
              </a:spcAft>
              <a:buSzPts val="1100"/>
              <a:buFont typeface="Noto Sans Symbols"/>
              <a:buNone/>
            </a:pPr>
            <a:r>
              <a:rPr lang="en-US" sz="1100">
                <a:latin typeface="Noto Sans Symbols"/>
                <a:ea typeface="Noto Sans Symbols"/>
                <a:cs typeface="Noto Sans Symbols"/>
                <a:sym typeface="Noto Sans Symbols"/>
              </a:rPr>
              <a:t>∙</a:t>
            </a:r>
            <a:r>
              <a:rPr lang="en-US" sz="1100">
                <a:latin typeface="Times New Roman"/>
                <a:ea typeface="Times New Roman"/>
                <a:cs typeface="Times New Roman"/>
                <a:sym typeface="Times New Roman"/>
              </a:rPr>
              <a:t>      </a:t>
            </a:r>
            <a:r>
              <a:rPr lang="en-US" sz="1100"/>
              <a:t>Face the audience.  Bear in mind that your facial expression should reinforce your message. Smile from time to time. The warmth that you will emit can affect the listeners’ level of interest or motivation. Avoid turning your back to the audience and looking at the screen.</a:t>
            </a:r>
            <a:endParaRPr/>
          </a:p>
          <a:p>
            <a:pPr indent="0" lvl="0" marL="0" rtl="0" algn="l">
              <a:spcBef>
                <a:spcPts val="0"/>
              </a:spcBef>
              <a:spcAft>
                <a:spcPts val="0"/>
              </a:spcAft>
              <a:buSzPts val="1100"/>
              <a:buNone/>
            </a:pPr>
            <a:r>
              <a:rPr lang="en-US" sz="1100"/>
              <a:t> </a:t>
            </a:r>
            <a:endParaRPr/>
          </a:p>
          <a:p>
            <a:pPr indent="0" lvl="0" marL="0" rtl="0" algn="l">
              <a:spcBef>
                <a:spcPts val="0"/>
              </a:spcBef>
              <a:spcAft>
                <a:spcPts val="0"/>
              </a:spcAft>
              <a:buSzPts val="1100"/>
              <a:buFont typeface="Noto Sans Symbols"/>
              <a:buNone/>
            </a:pPr>
            <a:r>
              <a:rPr lang="en-US" sz="1100">
                <a:latin typeface="Noto Sans Symbols"/>
                <a:ea typeface="Noto Sans Symbols"/>
                <a:cs typeface="Noto Sans Symbols"/>
                <a:sym typeface="Noto Sans Symbols"/>
              </a:rPr>
              <a:t>∙</a:t>
            </a:r>
            <a:r>
              <a:rPr lang="en-US" sz="1100">
                <a:latin typeface="Times New Roman"/>
                <a:ea typeface="Times New Roman"/>
                <a:cs typeface="Times New Roman"/>
                <a:sym typeface="Times New Roman"/>
              </a:rPr>
              <a:t>        </a:t>
            </a:r>
            <a:r>
              <a:rPr lang="en-US" sz="1100"/>
              <a:t>Clothes.  Do not wear clothes that distract attention from what you are saying. Dress comfortably and appropriately.</a:t>
            </a:r>
            <a:endParaRPr/>
          </a:p>
          <a:p>
            <a:pPr indent="0" lvl="0" marL="0" rtl="0" algn="l">
              <a:spcBef>
                <a:spcPts val="0"/>
              </a:spcBef>
              <a:spcAft>
                <a:spcPts val="0"/>
              </a:spcAft>
              <a:buSzPts val="1100"/>
              <a:buNone/>
            </a:pPr>
            <a:r>
              <a:rPr lang="en-US" sz="1100"/>
              <a:t> </a:t>
            </a:r>
            <a:endParaRPr/>
          </a:p>
          <a:p>
            <a:pPr indent="0" lvl="0" marL="0" rtl="0" algn="l">
              <a:spcBef>
                <a:spcPts val="0"/>
              </a:spcBef>
              <a:spcAft>
                <a:spcPts val="0"/>
              </a:spcAft>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4: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197" name="Google Shape;197;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8" name="Google Shape;19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9" name="Google Shape;19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Interpersonal skills are those necessary for relating and working with others – such as verbal and non-verbal communication, listening, giving and receiving feedback.</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Howard Gardner described it as one of the multiple intelligences: </a:t>
            </a:r>
            <a:r>
              <a:rPr i="1" lang="en-US"/>
              <a:t>interpersonal intelligence</a:t>
            </a:r>
            <a:r>
              <a:rPr lang="en-US"/>
              <a:t> or the ability to be able to understand and work effectively with others. </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Being able to understand and work with others in teams or groups is another important aspect of interpersonal skills.  The focus is on facilitating teamwork, ensuring group effectiveness, decision making, running meetings and presenting work.</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5: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07" name="Google Shape;207;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8" name="Google Shape;2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9" name="Google Shape;20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Do the Exercise – Try not to listen.</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How did you communicate to your partner that you were “not listening?”</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Discuss how it felt to not be listened to/to try not to listen.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What do you think are the qualities of a good listener?  (You could ask students to think of someone whom they feel always listens to them.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6: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15" name="Google Shape;215;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6" name="Google Shape;2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i="1" lang="en-US"/>
              <a:t>Attending</a:t>
            </a:r>
            <a:r>
              <a:rPr lang="en-US"/>
              <a:t> focuses on non-verbal behaviours to demonstrate you are actively listening to the speaker:</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rPr lang="en-US"/>
              <a:t>Facing speaker squarely, </a:t>
            </a:r>
            <a:endParaRPr/>
          </a:p>
          <a:p>
            <a:pPr indent="0" lvl="0" marL="0" rtl="0" algn="l">
              <a:spcBef>
                <a:spcPts val="0"/>
              </a:spcBef>
              <a:spcAft>
                <a:spcPts val="0"/>
              </a:spcAft>
              <a:buNone/>
            </a:pPr>
            <a:r>
              <a:rPr lang="en-US"/>
              <a:t>Open posture, </a:t>
            </a:r>
            <a:endParaRPr/>
          </a:p>
          <a:p>
            <a:pPr indent="0" lvl="0" marL="0" rtl="0" algn="l">
              <a:spcBef>
                <a:spcPts val="0"/>
              </a:spcBef>
              <a:spcAft>
                <a:spcPts val="0"/>
              </a:spcAft>
              <a:buNone/>
            </a:pPr>
            <a:r>
              <a:rPr lang="en-US"/>
              <a:t>Maintaining eye contact.</a:t>
            </a:r>
            <a:endParaRPr/>
          </a:p>
          <a:p>
            <a:pPr indent="0" lvl="0" marL="0" rtl="0" algn="l">
              <a:spcBef>
                <a:spcPts val="0"/>
              </a:spcBef>
              <a:spcAft>
                <a:spcPts val="0"/>
              </a:spcAft>
              <a:buNone/>
            </a:pPr>
            <a:r>
              <a:rPr lang="en-US"/>
              <a:t>Nodding of the head</a:t>
            </a:r>
            <a:endParaRPr/>
          </a:p>
          <a:p>
            <a:pPr indent="0" lvl="0" marL="0" rtl="0" algn="l">
              <a:spcBef>
                <a:spcPts val="0"/>
              </a:spcBef>
              <a:spcAft>
                <a:spcPts val="0"/>
              </a:spcAft>
              <a:buNone/>
            </a:pPr>
            <a:r>
              <a:rPr lang="en-US"/>
              <a:t>Smiles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Can you think of any other ways to communicate that you are attending to the other person?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7: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25" name="Google Shape;225;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6" name="Google Shape;2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 name="Google Shape;22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may listen for </a:t>
            </a:r>
            <a:r>
              <a:rPr i="1" lang="en-US"/>
              <a:t>comprehension</a:t>
            </a:r>
            <a:r>
              <a:rPr lang="en-US"/>
              <a:t>, as in a lecture where we are attending to ideas, facts or themes.  Sometimes we practice </a:t>
            </a:r>
            <a:r>
              <a:rPr i="1" lang="en-US"/>
              <a:t>evaluative</a:t>
            </a:r>
            <a:r>
              <a:rPr lang="en-US"/>
              <a:t> listening when we need to make a judgement, as in the recent discussions on the Nice Treaty.  At other times we listen </a:t>
            </a:r>
            <a:r>
              <a:rPr i="1" lang="en-US"/>
              <a:t>empathically</a:t>
            </a:r>
            <a:r>
              <a:rPr lang="en-US"/>
              <a:t>, when someone is trying to be understood and heard while many times we are just practicing </a:t>
            </a:r>
            <a:r>
              <a:rPr i="1" lang="en-US"/>
              <a:t>appreciative</a:t>
            </a:r>
            <a:r>
              <a:rPr lang="en-US"/>
              <a:t> listening, for pleasure (Hayes, 1991).</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lang="en-US"/>
              <a:t>There is a difference between hearing and listening.  Hearing is purely physical whereas listening involves not only hearing sounds but also responding, i.e. higher level and interpersonal.  Selective listening requires concentration and attention.  For example, in a lecture there are many sounds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active listening the key is </a:t>
            </a:r>
            <a:r>
              <a:rPr b="1" lang="en-US"/>
              <a:t>our intention</a:t>
            </a:r>
            <a:r>
              <a:rPr lang="en-US"/>
              <a:t>  - to understand someone, to learn something, to give help or comfort.  </a:t>
            </a:r>
            <a:endParaRPr/>
          </a:p>
          <a:p>
            <a:pPr indent="0" lvl="0" marL="0" rtl="0" algn="l">
              <a:spcBef>
                <a:spcPts val="0"/>
              </a:spcBef>
              <a:spcAft>
                <a:spcPts val="0"/>
              </a:spcAft>
              <a:buSzPts val="1800"/>
              <a:buNone/>
            </a:pPr>
            <a:r>
              <a:rPr lang="en-US"/>
              <a:t>It also involves the ability to take in the whole message, accepting what is said without judging, understanding not only the words spoken but also the feelings that underlie the word.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8:notes"/>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Interpersonal Skills Module</a:t>
            </a:r>
            <a:endParaRPr/>
          </a:p>
        </p:txBody>
      </p:sp>
      <p:sp>
        <p:nvSpPr>
          <p:cNvPr id="235" name="Google Shape;235;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6" name="Google Shape;236;p8:notes"/>
          <p:cNvSpPr/>
          <p:nvPr>
            <p:ph idx="2" type="sldImg"/>
          </p:nvPr>
        </p:nvSpPr>
        <p:spPr>
          <a:xfrm>
            <a:off x="1892300" y="685800"/>
            <a:ext cx="2540000" cy="1905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7" name="Google Shape;237;p8:notes"/>
          <p:cNvSpPr txBox="1"/>
          <p:nvPr>
            <p:ph idx="1" type="body"/>
          </p:nvPr>
        </p:nvSpPr>
        <p:spPr>
          <a:xfrm>
            <a:off x="533400" y="2819400"/>
            <a:ext cx="60198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Active listening shows you have understood the other person and acknowledged their feelings or concerns. You want to be able to show that you are </a:t>
            </a:r>
            <a:r>
              <a:rPr i="1" lang="en-US"/>
              <a:t>following</a:t>
            </a:r>
            <a:r>
              <a:rPr lang="en-US"/>
              <a:t> what the speaker is saying and you want to </a:t>
            </a:r>
            <a:r>
              <a:rPr i="1" lang="en-US"/>
              <a:t>reflect</a:t>
            </a:r>
            <a:r>
              <a:rPr lang="en-US"/>
              <a:t> thereby checking your understanding of the message and allowing the speaker to clarify his/her own thoughts. </a:t>
            </a:r>
            <a:endParaRPr/>
          </a:p>
          <a:p>
            <a:pPr indent="0" lvl="0" marL="0" rtl="0" algn="l">
              <a:spcBef>
                <a:spcPts val="0"/>
              </a:spcBef>
              <a:spcAft>
                <a:spcPts val="0"/>
              </a:spcAft>
              <a:buSzPts val="1800"/>
              <a:buNone/>
            </a:pPr>
            <a:r>
              <a:rPr lang="en-US"/>
              <a:t>Here are some strategies to enhance effective listening:</a:t>
            </a:r>
            <a:endParaRPr/>
          </a:p>
          <a:p>
            <a:pPr indent="0" lvl="0" marL="0" rtl="0" algn="l">
              <a:spcBef>
                <a:spcPts val="0"/>
              </a:spcBef>
              <a:spcAft>
                <a:spcPts val="0"/>
              </a:spcAft>
              <a:buSzPts val="1800"/>
              <a:buNone/>
            </a:pPr>
            <a:r>
              <a:rPr lang="en-US"/>
              <a:t> </a:t>
            </a:r>
            <a:endParaRPr/>
          </a:p>
          <a:p>
            <a:pPr indent="0" lvl="0" marL="0" rtl="0" algn="l">
              <a:spcBef>
                <a:spcPts val="0"/>
              </a:spcBef>
              <a:spcAft>
                <a:spcPts val="0"/>
              </a:spcAft>
              <a:buSzPts val="1800"/>
              <a:buNone/>
            </a:pPr>
            <a:r>
              <a:rPr b="1" lang="en-US"/>
              <a:t>Not interrupting the speaker</a:t>
            </a:r>
            <a:r>
              <a:rPr lang="en-US"/>
              <a:t> – give them space and time to say what they have to say.</a:t>
            </a:r>
            <a:r>
              <a:rPr lang="en-US">
                <a:latin typeface="Times New Roman"/>
                <a:ea typeface="Times New Roman"/>
                <a:cs typeface="Times New Roman"/>
                <a:sym typeface="Times New Roman"/>
              </a:rPr>
              <a:t>   </a:t>
            </a:r>
            <a:r>
              <a:rPr lang="en-US"/>
              <a:t>Stop talking – you can’t listen if you are talking!</a:t>
            </a:r>
            <a:endParaRPr/>
          </a:p>
          <a:p>
            <a:pPr indent="0" lvl="0" marL="0" rtl="0" algn="l">
              <a:spcBef>
                <a:spcPts val="0"/>
              </a:spcBef>
              <a:spcAft>
                <a:spcPts val="0"/>
              </a:spcAft>
              <a:buSzPts val="1800"/>
              <a:buNone/>
            </a:pPr>
            <a:r>
              <a:rPr lang="en-US"/>
              <a:t> </a:t>
            </a:r>
            <a:r>
              <a:rPr b="1" lang="en-US"/>
              <a:t>Focusing</a:t>
            </a:r>
            <a:r>
              <a:rPr lang="en-US"/>
              <a:t> – actively attend to the other person’s words, ideas, and feelings.  Ask for more detail or ask them to expand on certain things.</a:t>
            </a:r>
            <a:endParaRPr/>
          </a:p>
          <a:p>
            <a:pPr indent="0" lvl="0" marL="0" rtl="0" algn="l">
              <a:spcBef>
                <a:spcPts val="0"/>
              </a:spcBef>
              <a:spcAft>
                <a:spcPts val="0"/>
              </a:spcAft>
              <a:buSzPts val="1800"/>
              <a:buNone/>
            </a:pPr>
            <a:r>
              <a:rPr lang="en-US"/>
              <a:t> </a:t>
            </a:r>
            <a:r>
              <a:rPr b="1" lang="en-US"/>
              <a:t>Use paraphrasing</a:t>
            </a:r>
            <a:r>
              <a:rPr lang="en-US"/>
              <a:t> - means providing a concise response to the listeners’ words to reflect that you have understood their message using own words (rewording).  For example, ‘So what you’re saying is …’</a:t>
            </a:r>
            <a:endParaRPr/>
          </a:p>
          <a:p>
            <a:pPr indent="0" lvl="0" marL="0" rtl="0" algn="l">
              <a:spcBef>
                <a:spcPts val="0"/>
              </a:spcBef>
              <a:spcAft>
                <a:spcPts val="0"/>
              </a:spcAft>
              <a:buSzPts val="1800"/>
              <a:buNone/>
            </a:pPr>
            <a:r>
              <a:rPr b="1" lang="en-US"/>
              <a:t>Use summarising</a:t>
            </a:r>
            <a:r>
              <a:rPr lang="en-US"/>
              <a:t> – formulate a brief statement containing key words and/or feelings that person has said.  For example, ‘I think you’re trying to tell me …’</a:t>
            </a:r>
            <a:endParaRPr/>
          </a:p>
          <a:p>
            <a:pPr indent="0" lvl="0" marL="0" rtl="0" algn="l">
              <a:spcBef>
                <a:spcPts val="0"/>
              </a:spcBef>
              <a:spcAft>
                <a:spcPts val="0"/>
              </a:spcAft>
              <a:buSzPts val="1800"/>
              <a:buNone/>
            </a:pPr>
            <a:r>
              <a:rPr lang="en-US"/>
              <a:t> </a:t>
            </a:r>
            <a:r>
              <a:rPr b="1" lang="en-US"/>
              <a:t>Use inquiry</a:t>
            </a:r>
            <a:r>
              <a:rPr lang="en-US"/>
              <a:t> – to aid active listening by asking appropriate questions and using open-ended questions.  An open question is one which leads the speaker into exploration and elaboration.  A focused question calls for a “Yes”, or “no” or other specific response.  It facilitates clarification. Most people tend to rely on closed or focused questions.  Both essential to good communication. </a:t>
            </a:r>
            <a:endParaRPr/>
          </a:p>
          <a:p>
            <a:pPr indent="0" lvl="0" marL="0" rtl="0" algn="l">
              <a:spcBef>
                <a:spcPts val="0"/>
              </a:spcBef>
              <a:spcAft>
                <a:spcPts val="0"/>
              </a:spcAft>
              <a:buSzPts val="1800"/>
              <a:buNone/>
            </a:pPr>
            <a:r>
              <a:rPr lang="en-US"/>
              <a:t> Listen to how something is said – too often we concentrate on the content or what is being said whereas the emotions and reactions behind the content may be more important.</a:t>
            </a:r>
            <a:endParaRPr/>
          </a:p>
          <a:p>
            <a:pPr indent="0" lvl="0" marL="0" rtl="0" algn="l">
              <a:spcBef>
                <a:spcPts val="0"/>
              </a:spcBef>
              <a:spcAft>
                <a:spcPts val="0"/>
              </a:spcAft>
              <a:buSzPts val="1800"/>
              <a:buNone/>
            </a:pPr>
            <a:r>
              <a:rPr lang="en-US"/>
              <a:t> In summary, listening is a matter of concentration - the more attention paid the better the listening.  Listening skills involve being receptive to others and being able to understand another person’s perspective.</a:t>
            </a:r>
            <a:endParaRPr/>
          </a:p>
          <a:p>
            <a:pPr indent="0" lvl="0" marL="0" rtl="0" algn="l">
              <a:spcBef>
                <a:spcPts val="0"/>
              </a:spcBef>
              <a:spcAft>
                <a:spcPts val="0"/>
              </a:spcAft>
              <a:buSzPts val="1800"/>
              <a:buNone/>
            </a:pPr>
            <a:r>
              <a:rPr i="1" lang="en-US"/>
              <a:t>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80" name="Shape 80"/>
        <p:cNvGrpSpPr/>
        <p:nvPr/>
      </p:nvGrpSpPr>
      <p:grpSpPr>
        <a:xfrm>
          <a:off x="0" y="0"/>
          <a:ext cx="0" cy="0"/>
          <a:chOff x="0" y="0"/>
          <a:chExt cx="0" cy="0"/>
        </a:xfrm>
      </p:grpSpPr>
      <p:grpSp>
        <p:nvGrpSpPr>
          <p:cNvPr id="81" name="Google Shape;81;p2"/>
          <p:cNvGrpSpPr/>
          <p:nvPr/>
        </p:nvGrpSpPr>
        <p:grpSpPr>
          <a:xfrm>
            <a:off x="-3175" y="0"/>
            <a:ext cx="9147175" cy="6867525"/>
            <a:chOff x="-2" y="0"/>
            <a:chExt cx="5762" cy="4326"/>
          </a:xfrm>
        </p:grpSpPr>
        <p:grpSp>
          <p:nvGrpSpPr>
            <p:cNvPr id="82" name="Google Shape;82;p2"/>
            <p:cNvGrpSpPr/>
            <p:nvPr/>
          </p:nvGrpSpPr>
          <p:grpSpPr>
            <a:xfrm>
              <a:off x="-2" y="0"/>
              <a:ext cx="5712" cy="4326"/>
              <a:chOff x="-2" y="0"/>
              <a:chExt cx="5712" cy="4326"/>
            </a:xfrm>
          </p:grpSpPr>
          <p:sp>
            <p:nvSpPr>
              <p:cNvPr id="83" name="Google Shape;83;p2"/>
              <p:cNvSpPr/>
              <p:nvPr/>
            </p:nvSpPr>
            <p:spPr>
              <a:xfrm>
                <a:off x="-2"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4" name="Google Shape;84;p2"/>
              <p:cNvSpPr/>
              <p:nvPr/>
            </p:nvSpPr>
            <p:spPr>
              <a:xfrm>
                <a:off x="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5" name="Google Shape;85;p2"/>
              <p:cNvSpPr/>
              <p:nvPr/>
            </p:nvSpPr>
            <p:spPr>
              <a:xfrm>
                <a:off x="1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6" name="Google Shape;86;p2"/>
              <p:cNvSpPr/>
              <p:nvPr/>
            </p:nvSpPr>
            <p:spPr>
              <a:xfrm>
                <a:off x="2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7" name="Google Shape;87;p2"/>
              <p:cNvSpPr/>
              <p:nvPr/>
            </p:nvSpPr>
            <p:spPr>
              <a:xfrm>
                <a:off x="3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8" name="Google Shape;88;p2"/>
              <p:cNvSpPr/>
              <p:nvPr/>
            </p:nvSpPr>
            <p:spPr>
              <a:xfrm>
                <a:off x="4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9" name="Google Shape;89;p2"/>
              <p:cNvSpPr/>
              <p:nvPr/>
            </p:nvSpPr>
            <p:spPr>
              <a:xfrm>
                <a:off x="5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0" name="Google Shape;90;p2"/>
              <p:cNvSpPr/>
              <p:nvPr/>
            </p:nvSpPr>
            <p:spPr>
              <a:xfrm>
                <a:off x="6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1" name="Google Shape;91;p2"/>
              <p:cNvSpPr/>
              <p:nvPr/>
            </p:nvSpPr>
            <p:spPr>
              <a:xfrm>
                <a:off x="7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2" name="Google Shape;92;p2"/>
              <p:cNvSpPr/>
              <p:nvPr/>
            </p:nvSpPr>
            <p:spPr>
              <a:xfrm>
                <a:off x="8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 name="Google Shape;93;p2"/>
              <p:cNvSpPr/>
              <p:nvPr/>
            </p:nvSpPr>
            <p:spPr>
              <a:xfrm>
                <a:off x="9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4" name="Google Shape;94;p2"/>
              <p:cNvSpPr/>
              <p:nvPr/>
            </p:nvSpPr>
            <p:spPr>
              <a:xfrm>
                <a:off x="10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 name="Google Shape;95;p2"/>
              <p:cNvSpPr/>
              <p:nvPr/>
            </p:nvSpPr>
            <p:spPr>
              <a:xfrm>
                <a:off x="11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6" name="Google Shape;96;p2"/>
              <p:cNvSpPr/>
              <p:nvPr/>
            </p:nvSpPr>
            <p:spPr>
              <a:xfrm>
                <a:off x="12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7" name="Google Shape;97;p2"/>
              <p:cNvSpPr/>
              <p:nvPr/>
            </p:nvSpPr>
            <p:spPr>
              <a:xfrm>
                <a:off x="13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8" name="Google Shape;98;p2"/>
              <p:cNvSpPr/>
              <p:nvPr/>
            </p:nvSpPr>
            <p:spPr>
              <a:xfrm>
                <a:off x="14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9" name="Google Shape;99;p2"/>
              <p:cNvSpPr/>
              <p:nvPr/>
            </p:nvSpPr>
            <p:spPr>
              <a:xfrm>
                <a:off x="15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0" name="Google Shape;100;p2"/>
              <p:cNvSpPr/>
              <p:nvPr/>
            </p:nvSpPr>
            <p:spPr>
              <a:xfrm>
                <a:off x="16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1" name="Google Shape;101;p2"/>
              <p:cNvSpPr/>
              <p:nvPr/>
            </p:nvSpPr>
            <p:spPr>
              <a:xfrm>
                <a:off x="17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2" name="Google Shape;102;p2"/>
              <p:cNvSpPr/>
              <p:nvPr/>
            </p:nvSpPr>
            <p:spPr>
              <a:xfrm>
                <a:off x="18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3" name="Google Shape;103;p2"/>
              <p:cNvSpPr/>
              <p:nvPr/>
            </p:nvSpPr>
            <p:spPr>
              <a:xfrm>
                <a:off x="19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4" name="Google Shape;104;p2"/>
              <p:cNvSpPr/>
              <p:nvPr/>
            </p:nvSpPr>
            <p:spPr>
              <a:xfrm>
                <a:off x="20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5" name="Google Shape;105;p2"/>
              <p:cNvSpPr/>
              <p:nvPr/>
            </p:nvSpPr>
            <p:spPr>
              <a:xfrm>
                <a:off x="21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6" name="Google Shape;106;p2"/>
              <p:cNvSpPr/>
              <p:nvPr/>
            </p:nvSpPr>
            <p:spPr>
              <a:xfrm>
                <a:off x="22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 name="Google Shape;107;p2"/>
              <p:cNvSpPr/>
              <p:nvPr/>
            </p:nvSpPr>
            <p:spPr>
              <a:xfrm>
                <a:off x="23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8" name="Google Shape;108;p2"/>
              <p:cNvSpPr/>
              <p:nvPr/>
            </p:nvSpPr>
            <p:spPr>
              <a:xfrm>
                <a:off x="23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9" name="Google Shape;109;p2"/>
              <p:cNvSpPr/>
              <p:nvPr/>
            </p:nvSpPr>
            <p:spPr>
              <a:xfrm>
                <a:off x="24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0" name="Google Shape;110;p2"/>
              <p:cNvSpPr/>
              <p:nvPr/>
            </p:nvSpPr>
            <p:spPr>
              <a:xfrm>
                <a:off x="25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1" name="Google Shape;111;p2"/>
              <p:cNvSpPr/>
              <p:nvPr/>
            </p:nvSpPr>
            <p:spPr>
              <a:xfrm>
                <a:off x="26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2" name="Google Shape;112;p2"/>
              <p:cNvSpPr/>
              <p:nvPr/>
            </p:nvSpPr>
            <p:spPr>
              <a:xfrm>
                <a:off x="27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3" name="Google Shape;113;p2"/>
              <p:cNvSpPr/>
              <p:nvPr/>
            </p:nvSpPr>
            <p:spPr>
              <a:xfrm>
                <a:off x="28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4" name="Google Shape;114;p2"/>
              <p:cNvSpPr/>
              <p:nvPr/>
            </p:nvSpPr>
            <p:spPr>
              <a:xfrm>
                <a:off x="29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5" name="Google Shape;115;p2"/>
              <p:cNvSpPr/>
              <p:nvPr/>
            </p:nvSpPr>
            <p:spPr>
              <a:xfrm>
                <a:off x="30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6" name="Google Shape;116;p2"/>
              <p:cNvSpPr/>
              <p:nvPr/>
            </p:nvSpPr>
            <p:spPr>
              <a:xfrm>
                <a:off x="31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7" name="Google Shape;117;p2"/>
              <p:cNvSpPr/>
              <p:nvPr/>
            </p:nvSpPr>
            <p:spPr>
              <a:xfrm>
                <a:off x="32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8" name="Google Shape;118;p2"/>
              <p:cNvSpPr/>
              <p:nvPr/>
            </p:nvSpPr>
            <p:spPr>
              <a:xfrm>
                <a:off x="33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 name="Google Shape;119;p2"/>
              <p:cNvSpPr/>
              <p:nvPr/>
            </p:nvSpPr>
            <p:spPr>
              <a:xfrm>
                <a:off x="34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0" name="Google Shape;120;p2"/>
              <p:cNvSpPr/>
              <p:nvPr/>
            </p:nvSpPr>
            <p:spPr>
              <a:xfrm>
                <a:off x="35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1" name="Google Shape;121;p2"/>
              <p:cNvSpPr/>
              <p:nvPr/>
            </p:nvSpPr>
            <p:spPr>
              <a:xfrm>
                <a:off x="36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2" name="Google Shape;122;p2"/>
              <p:cNvSpPr/>
              <p:nvPr/>
            </p:nvSpPr>
            <p:spPr>
              <a:xfrm>
                <a:off x="37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3" name="Google Shape;123;p2"/>
              <p:cNvSpPr/>
              <p:nvPr/>
            </p:nvSpPr>
            <p:spPr>
              <a:xfrm>
                <a:off x="38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4" name="Google Shape;124;p2"/>
              <p:cNvSpPr/>
              <p:nvPr/>
            </p:nvSpPr>
            <p:spPr>
              <a:xfrm>
                <a:off x="39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5" name="Google Shape;125;p2"/>
              <p:cNvSpPr/>
              <p:nvPr/>
            </p:nvSpPr>
            <p:spPr>
              <a:xfrm>
                <a:off x="40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6" name="Google Shape;126;p2"/>
              <p:cNvSpPr/>
              <p:nvPr/>
            </p:nvSpPr>
            <p:spPr>
              <a:xfrm>
                <a:off x="41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7" name="Google Shape;127;p2"/>
              <p:cNvSpPr/>
              <p:nvPr/>
            </p:nvSpPr>
            <p:spPr>
              <a:xfrm>
                <a:off x="42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8" name="Google Shape;128;p2"/>
              <p:cNvSpPr/>
              <p:nvPr/>
            </p:nvSpPr>
            <p:spPr>
              <a:xfrm>
                <a:off x="43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9" name="Google Shape;129;p2"/>
              <p:cNvSpPr/>
              <p:nvPr/>
            </p:nvSpPr>
            <p:spPr>
              <a:xfrm>
                <a:off x="44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0" name="Google Shape;130;p2"/>
              <p:cNvSpPr/>
              <p:nvPr/>
            </p:nvSpPr>
            <p:spPr>
              <a:xfrm>
                <a:off x="45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1" name="Google Shape;131;p2"/>
              <p:cNvSpPr/>
              <p:nvPr/>
            </p:nvSpPr>
            <p:spPr>
              <a:xfrm>
                <a:off x="46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2" name="Google Shape;132;p2"/>
              <p:cNvSpPr/>
              <p:nvPr/>
            </p:nvSpPr>
            <p:spPr>
              <a:xfrm>
                <a:off x="47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3" name="Google Shape;133;p2"/>
              <p:cNvSpPr/>
              <p:nvPr/>
            </p:nvSpPr>
            <p:spPr>
              <a:xfrm>
                <a:off x="47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4" name="Google Shape;134;p2"/>
              <p:cNvSpPr/>
              <p:nvPr/>
            </p:nvSpPr>
            <p:spPr>
              <a:xfrm>
                <a:off x="48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5" name="Google Shape;135;p2"/>
              <p:cNvSpPr/>
              <p:nvPr/>
            </p:nvSpPr>
            <p:spPr>
              <a:xfrm>
                <a:off x="49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6" name="Google Shape;136;p2"/>
              <p:cNvSpPr/>
              <p:nvPr/>
            </p:nvSpPr>
            <p:spPr>
              <a:xfrm>
                <a:off x="50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 name="Google Shape;137;p2"/>
              <p:cNvSpPr/>
              <p:nvPr/>
            </p:nvSpPr>
            <p:spPr>
              <a:xfrm>
                <a:off x="51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8" name="Google Shape;138;p2"/>
              <p:cNvSpPr/>
              <p:nvPr/>
            </p:nvSpPr>
            <p:spPr>
              <a:xfrm>
                <a:off x="52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9" name="Google Shape;139;p2"/>
              <p:cNvSpPr/>
              <p:nvPr/>
            </p:nvSpPr>
            <p:spPr>
              <a:xfrm>
                <a:off x="53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0" name="Google Shape;140;p2"/>
              <p:cNvSpPr/>
              <p:nvPr/>
            </p:nvSpPr>
            <p:spPr>
              <a:xfrm>
                <a:off x="54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1" name="Google Shape;141;p2"/>
              <p:cNvSpPr/>
              <p:nvPr/>
            </p:nvSpPr>
            <p:spPr>
              <a:xfrm>
                <a:off x="55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2" name="Google Shape;142;p2"/>
              <p:cNvSpPr/>
              <p:nvPr/>
            </p:nvSpPr>
            <p:spPr>
              <a:xfrm>
                <a:off x="56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43" name="Google Shape;143;p2"/>
            <p:cNvSpPr/>
            <p:nvPr/>
          </p:nvSpPr>
          <p:spPr>
            <a:xfrm>
              <a:off x="429" y="0"/>
              <a:ext cx="5331" cy="43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4" name="Google Shape;144;p2"/>
            <p:cNvSpPr/>
            <p:nvPr/>
          </p:nvSpPr>
          <p:spPr>
            <a:xfrm>
              <a:off x="0" y="0"/>
              <a:ext cx="5760" cy="321"/>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45" name="Google Shape;145;p2"/>
          <p:cNvSpPr txBox="1"/>
          <p:nvPr/>
        </p:nvSpPr>
        <p:spPr>
          <a:xfrm>
            <a:off x="3505200" y="2590800"/>
            <a:ext cx="4892675" cy="76200"/>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 name="Google Shape;146;p2"/>
          <p:cNvSpPr txBox="1"/>
          <p:nvPr>
            <p:ph type="ctrTitle"/>
          </p:nvPr>
        </p:nvSpPr>
        <p:spPr>
          <a:xfrm>
            <a:off x="779462" y="1096962"/>
            <a:ext cx="7678737" cy="1431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
          <p:cNvSpPr txBox="1"/>
          <p:nvPr>
            <p:ph idx="1" type="subTitle"/>
          </p:nvPr>
        </p:nvSpPr>
        <p:spPr>
          <a:xfrm>
            <a:off x="4021137" y="2860675"/>
            <a:ext cx="4437062" cy="311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2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530"/>
              <a:buChar char="•"/>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8" name="Google Shape;148;p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51" name="Shape 151"/>
        <p:cNvGrpSpPr/>
        <p:nvPr/>
      </p:nvGrpSpPr>
      <p:grpSpPr>
        <a:xfrm>
          <a:off x="0" y="0"/>
          <a:ext cx="0" cy="0"/>
          <a:chOff x="0" y="0"/>
          <a:chExt cx="0" cy="0"/>
        </a:xfrm>
      </p:grpSpPr>
      <p:sp>
        <p:nvSpPr>
          <p:cNvPr id="152" name="Google Shape;152;p3"/>
          <p:cNvSpPr txBox="1"/>
          <p:nvPr>
            <p:ph type="title"/>
          </p:nvPr>
        </p:nvSpPr>
        <p:spPr>
          <a:xfrm>
            <a:off x="871537" y="192087"/>
            <a:ext cx="8162925" cy="1431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54" name="Google Shape;154;p3"/>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Verdana"/>
                <a:ea typeface="Verdana"/>
                <a:cs typeface="Verdana"/>
                <a:sym typeface="Verdana"/>
              </a:defRPr>
            </a:lvl1pPr>
            <a:lvl2pPr indent="0" lvl="1" marL="0" algn="r">
              <a:lnSpc>
                <a:spcPct val="100000"/>
              </a:lnSpc>
              <a:spcBef>
                <a:spcPts val="0"/>
              </a:spcBef>
              <a:spcAft>
                <a:spcPts val="0"/>
              </a:spcAft>
              <a:buNone/>
              <a:defRPr sz="1400">
                <a:latin typeface="Verdana"/>
                <a:ea typeface="Verdana"/>
                <a:cs typeface="Verdana"/>
                <a:sym typeface="Verdana"/>
              </a:defRPr>
            </a:lvl2pPr>
            <a:lvl3pPr indent="0" lvl="2" marL="0" algn="r">
              <a:lnSpc>
                <a:spcPct val="100000"/>
              </a:lnSpc>
              <a:spcBef>
                <a:spcPts val="0"/>
              </a:spcBef>
              <a:spcAft>
                <a:spcPts val="0"/>
              </a:spcAft>
              <a:buNone/>
              <a:defRPr sz="1400">
                <a:latin typeface="Verdana"/>
                <a:ea typeface="Verdana"/>
                <a:cs typeface="Verdana"/>
                <a:sym typeface="Verdana"/>
              </a:defRPr>
            </a:lvl3pPr>
            <a:lvl4pPr indent="0" lvl="3" marL="0" algn="r">
              <a:lnSpc>
                <a:spcPct val="100000"/>
              </a:lnSpc>
              <a:spcBef>
                <a:spcPts val="0"/>
              </a:spcBef>
              <a:spcAft>
                <a:spcPts val="0"/>
              </a:spcAft>
              <a:buNone/>
              <a:defRPr sz="1400">
                <a:latin typeface="Verdana"/>
                <a:ea typeface="Verdana"/>
                <a:cs typeface="Verdana"/>
                <a:sym typeface="Verdana"/>
              </a:defRPr>
            </a:lvl4pPr>
            <a:lvl5pPr indent="0" lvl="4" marL="0" algn="r">
              <a:lnSpc>
                <a:spcPct val="100000"/>
              </a:lnSpc>
              <a:spcBef>
                <a:spcPts val="0"/>
              </a:spcBef>
              <a:spcAft>
                <a:spcPts val="0"/>
              </a:spcAft>
              <a:buNone/>
              <a:defRPr sz="1400">
                <a:latin typeface="Verdana"/>
                <a:ea typeface="Verdana"/>
                <a:cs typeface="Verdana"/>
                <a:sym typeface="Verdana"/>
              </a:defRPr>
            </a:lvl5pPr>
            <a:lvl6pPr indent="0" lvl="5" marL="0" algn="r">
              <a:lnSpc>
                <a:spcPct val="100000"/>
              </a:lnSpc>
              <a:spcBef>
                <a:spcPts val="0"/>
              </a:spcBef>
              <a:spcAft>
                <a:spcPts val="0"/>
              </a:spcAft>
              <a:buNone/>
              <a:defRPr sz="1400">
                <a:latin typeface="Verdana"/>
                <a:ea typeface="Verdana"/>
                <a:cs typeface="Verdana"/>
                <a:sym typeface="Verdana"/>
              </a:defRPr>
            </a:lvl6pPr>
            <a:lvl7pPr indent="0" lvl="6" marL="0" algn="r">
              <a:lnSpc>
                <a:spcPct val="100000"/>
              </a:lnSpc>
              <a:spcBef>
                <a:spcPts val="0"/>
              </a:spcBef>
              <a:spcAft>
                <a:spcPts val="0"/>
              </a:spcAft>
              <a:buNone/>
              <a:defRPr sz="1400">
                <a:latin typeface="Verdana"/>
                <a:ea typeface="Verdana"/>
                <a:cs typeface="Verdana"/>
                <a:sym typeface="Verdana"/>
              </a:defRPr>
            </a:lvl7pPr>
            <a:lvl8pPr indent="0" lvl="7" marL="0" algn="r">
              <a:lnSpc>
                <a:spcPct val="100000"/>
              </a:lnSpc>
              <a:spcBef>
                <a:spcPts val="0"/>
              </a:spcBef>
              <a:spcAft>
                <a:spcPts val="0"/>
              </a:spcAft>
              <a:buNone/>
              <a:defRPr sz="1400">
                <a:latin typeface="Verdana"/>
                <a:ea typeface="Verdana"/>
                <a:cs typeface="Verdana"/>
                <a:sym typeface="Verdana"/>
              </a:defRPr>
            </a:lvl8pPr>
            <a:lvl9pPr indent="0" lvl="8" marL="0" algn="r">
              <a:lnSpc>
                <a:spcPct val="100000"/>
              </a:lnSpc>
              <a:spcBef>
                <a:spcPts val="0"/>
              </a:spcBef>
              <a:spcAft>
                <a:spcPts val="0"/>
              </a:spcAft>
              <a:buNone/>
              <a:defRPr sz="14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157" name="Shape 157"/>
        <p:cNvGrpSpPr/>
        <p:nvPr/>
      </p:nvGrpSpPr>
      <p:grpSpPr>
        <a:xfrm>
          <a:off x="0" y="0"/>
          <a:ext cx="0" cy="0"/>
          <a:chOff x="0" y="0"/>
          <a:chExt cx="0" cy="0"/>
        </a:xfrm>
      </p:grpSpPr>
      <p:sp>
        <p:nvSpPr>
          <p:cNvPr id="158" name="Google Shape;158;p4"/>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Verdana"/>
                <a:ea typeface="Verdana"/>
                <a:cs typeface="Verdana"/>
                <a:sym typeface="Verdana"/>
              </a:defRPr>
            </a:lvl1pPr>
            <a:lvl2pPr indent="0" lvl="1" marL="0" algn="r">
              <a:lnSpc>
                <a:spcPct val="100000"/>
              </a:lnSpc>
              <a:spcBef>
                <a:spcPts val="0"/>
              </a:spcBef>
              <a:spcAft>
                <a:spcPts val="0"/>
              </a:spcAft>
              <a:buNone/>
              <a:defRPr sz="1400">
                <a:latin typeface="Verdana"/>
                <a:ea typeface="Verdana"/>
                <a:cs typeface="Verdana"/>
                <a:sym typeface="Verdana"/>
              </a:defRPr>
            </a:lvl2pPr>
            <a:lvl3pPr indent="0" lvl="2" marL="0" algn="r">
              <a:lnSpc>
                <a:spcPct val="100000"/>
              </a:lnSpc>
              <a:spcBef>
                <a:spcPts val="0"/>
              </a:spcBef>
              <a:spcAft>
                <a:spcPts val="0"/>
              </a:spcAft>
              <a:buNone/>
              <a:defRPr sz="1400">
                <a:latin typeface="Verdana"/>
                <a:ea typeface="Verdana"/>
                <a:cs typeface="Verdana"/>
                <a:sym typeface="Verdana"/>
              </a:defRPr>
            </a:lvl3pPr>
            <a:lvl4pPr indent="0" lvl="3" marL="0" algn="r">
              <a:lnSpc>
                <a:spcPct val="100000"/>
              </a:lnSpc>
              <a:spcBef>
                <a:spcPts val="0"/>
              </a:spcBef>
              <a:spcAft>
                <a:spcPts val="0"/>
              </a:spcAft>
              <a:buNone/>
              <a:defRPr sz="1400">
                <a:latin typeface="Verdana"/>
                <a:ea typeface="Verdana"/>
                <a:cs typeface="Verdana"/>
                <a:sym typeface="Verdana"/>
              </a:defRPr>
            </a:lvl4pPr>
            <a:lvl5pPr indent="0" lvl="4" marL="0" algn="r">
              <a:lnSpc>
                <a:spcPct val="100000"/>
              </a:lnSpc>
              <a:spcBef>
                <a:spcPts val="0"/>
              </a:spcBef>
              <a:spcAft>
                <a:spcPts val="0"/>
              </a:spcAft>
              <a:buNone/>
              <a:defRPr sz="1400">
                <a:latin typeface="Verdana"/>
                <a:ea typeface="Verdana"/>
                <a:cs typeface="Verdana"/>
                <a:sym typeface="Verdana"/>
              </a:defRPr>
            </a:lvl5pPr>
            <a:lvl6pPr indent="0" lvl="5" marL="0" algn="r">
              <a:lnSpc>
                <a:spcPct val="100000"/>
              </a:lnSpc>
              <a:spcBef>
                <a:spcPts val="0"/>
              </a:spcBef>
              <a:spcAft>
                <a:spcPts val="0"/>
              </a:spcAft>
              <a:buNone/>
              <a:defRPr sz="1400">
                <a:latin typeface="Verdana"/>
                <a:ea typeface="Verdana"/>
                <a:cs typeface="Verdana"/>
                <a:sym typeface="Verdana"/>
              </a:defRPr>
            </a:lvl6pPr>
            <a:lvl7pPr indent="0" lvl="6" marL="0" algn="r">
              <a:lnSpc>
                <a:spcPct val="100000"/>
              </a:lnSpc>
              <a:spcBef>
                <a:spcPts val="0"/>
              </a:spcBef>
              <a:spcAft>
                <a:spcPts val="0"/>
              </a:spcAft>
              <a:buNone/>
              <a:defRPr sz="1400">
                <a:latin typeface="Verdana"/>
                <a:ea typeface="Verdana"/>
                <a:cs typeface="Verdana"/>
                <a:sym typeface="Verdana"/>
              </a:defRPr>
            </a:lvl7pPr>
            <a:lvl8pPr indent="0" lvl="7" marL="0" algn="r">
              <a:lnSpc>
                <a:spcPct val="100000"/>
              </a:lnSpc>
              <a:spcBef>
                <a:spcPts val="0"/>
              </a:spcBef>
              <a:spcAft>
                <a:spcPts val="0"/>
              </a:spcAft>
              <a:buNone/>
              <a:defRPr sz="1400">
                <a:latin typeface="Verdana"/>
                <a:ea typeface="Verdana"/>
                <a:cs typeface="Verdana"/>
                <a:sym typeface="Verdana"/>
              </a:defRPr>
            </a:lvl8pPr>
            <a:lvl9pPr indent="0" lvl="8" marL="0" algn="r">
              <a:lnSpc>
                <a:spcPct val="100000"/>
              </a:lnSpc>
              <a:spcBef>
                <a:spcPts val="0"/>
              </a:spcBef>
              <a:spcAft>
                <a:spcPts val="0"/>
              </a:spcAft>
              <a:buNone/>
              <a:defRPr sz="14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1" name="Shape 161"/>
        <p:cNvGrpSpPr/>
        <p:nvPr/>
      </p:nvGrpSpPr>
      <p:grpSpPr>
        <a:xfrm>
          <a:off x="0" y="0"/>
          <a:ext cx="0" cy="0"/>
          <a:chOff x="0" y="0"/>
          <a:chExt cx="0" cy="0"/>
        </a:xfrm>
      </p:grpSpPr>
      <p:sp>
        <p:nvSpPr>
          <p:cNvPr id="162" name="Google Shape;162;p5"/>
          <p:cNvSpPr txBox="1"/>
          <p:nvPr>
            <p:ph type="title"/>
          </p:nvPr>
        </p:nvSpPr>
        <p:spPr>
          <a:xfrm>
            <a:off x="871537" y="192087"/>
            <a:ext cx="8162925" cy="14319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Verdana"/>
                <a:ea typeface="Verdana"/>
                <a:cs typeface="Verdana"/>
                <a:sym typeface="Verdana"/>
              </a:defRPr>
            </a:lvl1pPr>
            <a:lvl2pPr indent="0" lvl="1" marL="0" algn="r">
              <a:lnSpc>
                <a:spcPct val="100000"/>
              </a:lnSpc>
              <a:spcBef>
                <a:spcPts val="0"/>
              </a:spcBef>
              <a:spcAft>
                <a:spcPts val="0"/>
              </a:spcAft>
              <a:buNone/>
              <a:defRPr sz="1400">
                <a:latin typeface="Verdana"/>
                <a:ea typeface="Verdana"/>
                <a:cs typeface="Verdana"/>
                <a:sym typeface="Verdana"/>
              </a:defRPr>
            </a:lvl2pPr>
            <a:lvl3pPr indent="0" lvl="2" marL="0" algn="r">
              <a:lnSpc>
                <a:spcPct val="100000"/>
              </a:lnSpc>
              <a:spcBef>
                <a:spcPts val="0"/>
              </a:spcBef>
              <a:spcAft>
                <a:spcPts val="0"/>
              </a:spcAft>
              <a:buNone/>
              <a:defRPr sz="1400">
                <a:latin typeface="Verdana"/>
                <a:ea typeface="Verdana"/>
                <a:cs typeface="Verdana"/>
                <a:sym typeface="Verdana"/>
              </a:defRPr>
            </a:lvl3pPr>
            <a:lvl4pPr indent="0" lvl="3" marL="0" algn="r">
              <a:lnSpc>
                <a:spcPct val="100000"/>
              </a:lnSpc>
              <a:spcBef>
                <a:spcPts val="0"/>
              </a:spcBef>
              <a:spcAft>
                <a:spcPts val="0"/>
              </a:spcAft>
              <a:buNone/>
              <a:defRPr sz="1400">
                <a:latin typeface="Verdana"/>
                <a:ea typeface="Verdana"/>
                <a:cs typeface="Verdana"/>
                <a:sym typeface="Verdana"/>
              </a:defRPr>
            </a:lvl4pPr>
            <a:lvl5pPr indent="0" lvl="4" marL="0" algn="r">
              <a:lnSpc>
                <a:spcPct val="100000"/>
              </a:lnSpc>
              <a:spcBef>
                <a:spcPts val="0"/>
              </a:spcBef>
              <a:spcAft>
                <a:spcPts val="0"/>
              </a:spcAft>
              <a:buNone/>
              <a:defRPr sz="1400">
                <a:latin typeface="Verdana"/>
                <a:ea typeface="Verdana"/>
                <a:cs typeface="Verdana"/>
                <a:sym typeface="Verdana"/>
              </a:defRPr>
            </a:lvl5pPr>
            <a:lvl6pPr indent="0" lvl="5" marL="0" algn="r">
              <a:lnSpc>
                <a:spcPct val="100000"/>
              </a:lnSpc>
              <a:spcBef>
                <a:spcPts val="0"/>
              </a:spcBef>
              <a:spcAft>
                <a:spcPts val="0"/>
              </a:spcAft>
              <a:buNone/>
              <a:defRPr sz="1400">
                <a:latin typeface="Verdana"/>
                <a:ea typeface="Verdana"/>
                <a:cs typeface="Verdana"/>
                <a:sym typeface="Verdana"/>
              </a:defRPr>
            </a:lvl6pPr>
            <a:lvl7pPr indent="0" lvl="6" marL="0" algn="r">
              <a:lnSpc>
                <a:spcPct val="100000"/>
              </a:lnSpc>
              <a:spcBef>
                <a:spcPts val="0"/>
              </a:spcBef>
              <a:spcAft>
                <a:spcPts val="0"/>
              </a:spcAft>
              <a:buNone/>
              <a:defRPr sz="1400">
                <a:latin typeface="Verdana"/>
                <a:ea typeface="Verdana"/>
                <a:cs typeface="Verdana"/>
                <a:sym typeface="Verdana"/>
              </a:defRPr>
            </a:lvl7pPr>
            <a:lvl8pPr indent="0" lvl="7" marL="0" algn="r">
              <a:lnSpc>
                <a:spcPct val="100000"/>
              </a:lnSpc>
              <a:spcBef>
                <a:spcPts val="0"/>
              </a:spcBef>
              <a:spcAft>
                <a:spcPts val="0"/>
              </a:spcAft>
              <a:buNone/>
              <a:defRPr sz="1400">
                <a:latin typeface="Verdana"/>
                <a:ea typeface="Verdana"/>
                <a:cs typeface="Verdana"/>
                <a:sym typeface="Verdana"/>
              </a:defRPr>
            </a:lvl8pPr>
            <a:lvl9pPr indent="0" lvl="8" marL="0" algn="r">
              <a:lnSpc>
                <a:spcPct val="100000"/>
              </a:lnSpc>
              <a:spcBef>
                <a:spcPts val="0"/>
              </a:spcBef>
              <a:spcAft>
                <a:spcPts val="0"/>
              </a:spcAft>
              <a:buNone/>
              <a:defRPr sz="14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 name="Shape 11"/>
        <p:cNvGrpSpPr/>
        <p:nvPr/>
      </p:nvGrpSpPr>
      <p:grpSpPr>
        <a:xfrm>
          <a:off x="0" y="0"/>
          <a:ext cx="0" cy="0"/>
          <a:chOff x="0" y="0"/>
          <a:chExt cx="0" cy="0"/>
        </a:xfrm>
      </p:grpSpPr>
      <p:grpSp>
        <p:nvGrpSpPr>
          <p:cNvPr id="12" name="Google Shape;12;p1"/>
          <p:cNvGrpSpPr/>
          <p:nvPr/>
        </p:nvGrpSpPr>
        <p:grpSpPr>
          <a:xfrm>
            <a:off x="0" y="0"/>
            <a:ext cx="9147175" cy="6867525"/>
            <a:chOff x="0" y="0"/>
            <a:chExt cx="5762" cy="4326"/>
          </a:xfrm>
        </p:grpSpPr>
        <p:sp>
          <p:nvSpPr>
            <p:cNvPr id="13" name="Google Shape;13;p1"/>
            <p:cNvSpPr/>
            <p:nvPr/>
          </p:nvSpPr>
          <p:spPr>
            <a:xfrm>
              <a:off x="0"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1"/>
            <p:cNvSpPr/>
            <p:nvPr/>
          </p:nvSpPr>
          <p:spPr>
            <a:xfrm>
              <a:off x="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 name="Google Shape;15;p1"/>
            <p:cNvSpPr/>
            <p:nvPr/>
          </p:nvSpPr>
          <p:spPr>
            <a:xfrm>
              <a:off x="1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1"/>
            <p:cNvSpPr/>
            <p:nvPr/>
          </p:nvSpPr>
          <p:spPr>
            <a:xfrm>
              <a:off x="2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 name="Google Shape;17;p1"/>
            <p:cNvSpPr/>
            <p:nvPr/>
          </p:nvSpPr>
          <p:spPr>
            <a:xfrm>
              <a:off x="3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 name="Google Shape;18;p1"/>
            <p:cNvSpPr/>
            <p:nvPr/>
          </p:nvSpPr>
          <p:spPr>
            <a:xfrm>
              <a:off x="4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 name="Google Shape;19;p1"/>
            <p:cNvSpPr/>
            <p:nvPr/>
          </p:nvSpPr>
          <p:spPr>
            <a:xfrm>
              <a:off x="5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 name="Google Shape;20;p1"/>
            <p:cNvSpPr/>
            <p:nvPr/>
          </p:nvSpPr>
          <p:spPr>
            <a:xfrm>
              <a:off x="6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 name="Google Shape;21;p1"/>
            <p:cNvSpPr/>
            <p:nvPr/>
          </p:nvSpPr>
          <p:spPr>
            <a:xfrm>
              <a:off x="7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 name="Google Shape;22;p1"/>
            <p:cNvSpPr/>
            <p:nvPr/>
          </p:nvSpPr>
          <p:spPr>
            <a:xfrm>
              <a:off x="8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 name="Google Shape;23;p1"/>
            <p:cNvSpPr/>
            <p:nvPr/>
          </p:nvSpPr>
          <p:spPr>
            <a:xfrm>
              <a:off x="9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 name="Google Shape;24;p1"/>
            <p:cNvSpPr/>
            <p:nvPr/>
          </p:nvSpPr>
          <p:spPr>
            <a:xfrm>
              <a:off x="10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 name="Google Shape;25;p1"/>
            <p:cNvSpPr/>
            <p:nvPr/>
          </p:nvSpPr>
          <p:spPr>
            <a:xfrm>
              <a:off x="11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1"/>
            <p:cNvSpPr/>
            <p:nvPr/>
          </p:nvSpPr>
          <p:spPr>
            <a:xfrm>
              <a:off x="12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 name="Google Shape;27;p1"/>
            <p:cNvSpPr/>
            <p:nvPr/>
          </p:nvSpPr>
          <p:spPr>
            <a:xfrm>
              <a:off x="13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 name="Google Shape;28;p1"/>
            <p:cNvSpPr/>
            <p:nvPr/>
          </p:nvSpPr>
          <p:spPr>
            <a:xfrm>
              <a:off x="14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 name="Google Shape;29;p1"/>
            <p:cNvSpPr/>
            <p:nvPr/>
          </p:nvSpPr>
          <p:spPr>
            <a:xfrm>
              <a:off x="15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 name="Google Shape;30;p1"/>
            <p:cNvSpPr/>
            <p:nvPr/>
          </p:nvSpPr>
          <p:spPr>
            <a:xfrm>
              <a:off x="16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 name="Google Shape;31;p1"/>
            <p:cNvSpPr/>
            <p:nvPr/>
          </p:nvSpPr>
          <p:spPr>
            <a:xfrm>
              <a:off x="17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 name="Google Shape;32;p1"/>
            <p:cNvSpPr/>
            <p:nvPr/>
          </p:nvSpPr>
          <p:spPr>
            <a:xfrm>
              <a:off x="18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 name="Google Shape;33;p1"/>
            <p:cNvSpPr/>
            <p:nvPr/>
          </p:nvSpPr>
          <p:spPr>
            <a:xfrm>
              <a:off x="19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 name="Google Shape;34;p1"/>
            <p:cNvSpPr/>
            <p:nvPr/>
          </p:nvSpPr>
          <p:spPr>
            <a:xfrm>
              <a:off x="20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 name="Google Shape;35;p1"/>
            <p:cNvSpPr/>
            <p:nvPr/>
          </p:nvSpPr>
          <p:spPr>
            <a:xfrm>
              <a:off x="21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 name="Google Shape;36;p1"/>
            <p:cNvSpPr/>
            <p:nvPr/>
          </p:nvSpPr>
          <p:spPr>
            <a:xfrm>
              <a:off x="22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 name="Google Shape;37;p1"/>
            <p:cNvSpPr/>
            <p:nvPr/>
          </p:nvSpPr>
          <p:spPr>
            <a:xfrm>
              <a:off x="23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 name="Google Shape;38;p1"/>
            <p:cNvSpPr/>
            <p:nvPr/>
          </p:nvSpPr>
          <p:spPr>
            <a:xfrm>
              <a:off x="24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 name="Google Shape;39;p1"/>
            <p:cNvSpPr/>
            <p:nvPr/>
          </p:nvSpPr>
          <p:spPr>
            <a:xfrm>
              <a:off x="24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 name="Google Shape;40;p1"/>
            <p:cNvSpPr/>
            <p:nvPr/>
          </p:nvSpPr>
          <p:spPr>
            <a:xfrm>
              <a:off x="25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 name="Google Shape;41;p1"/>
            <p:cNvSpPr/>
            <p:nvPr/>
          </p:nvSpPr>
          <p:spPr>
            <a:xfrm>
              <a:off x="26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 name="Google Shape;42;p1"/>
            <p:cNvSpPr/>
            <p:nvPr/>
          </p:nvSpPr>
          <p:spPr>
            <a:xfrm>
              <a:off x="27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 name="Google Shape;43;p1"/>
            <p:cNvSpPr/>
            <p:nvPr/>
          </p:nvSpPr>
          <p:spPr>
            <a:xfrm>
              <a:off x="28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 name="Google Shape;44;p1"/>
            <p:cNvSpPr/>
            <p:nvPr/>
          </p:nvSpPr>
          <p:spPr>
            <a:xfrm>
              <a:off x="29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 name="Google Shape;45;p1"/>
            <p:cNvSpPr/>
            <p:nvPr/>
          </p:nvSpPr>
          <p:spPr>
            <a:xfrm>
              <a:off x="30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 name="Google Shape;46;p1"/>
            <p:cNvSpPr/>
            <p:nvPr/>
          </p:nvSpPr>
          <p:spPr>
            <a:xfrm>
              <a:off x="31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 name="Google Shape;47;p1"/>
            <p:cNvSpPr/>
            <p:nvPr/>
          </p:nvSpPr>
          <p:spPr>
            <a:xfrm>
              <a:off x="32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 name="Google Shape;48;p1"/>
            <p:cNvSpPr/>
            <p:nvPr/>
          </p:nvSpPr>
          <p:spPr>
            <a:xfrm>
              <a:off x="33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 name="Google Shape;49;p1"/>
            <p:cNvSpPr/>
            <p:nvPr/>
          </p:nvSpPr>
          <p:spPr>
            <a:xfrm>
              <a:off x="34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 name="Google Shape;50;p1"/>
            <p:cNvSpPr/>
            <p:nvPr/>
          </p:nvSpPr>
          <p:spPr>
            <a:xfrm>
              <a:off x="35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 name="Google Shape;51;p1"/>
            <p:cNvSpPr/>
            <p:nvPr/>
          </p:nvSpPr>
          <p:spPr>
            <a:xfrm>
              <a:off x="36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 name="Google Shape;52;p1"/>
            <p:cNvSpPr/>
            <p:nvPr/>
          </p:nvSpPr>
          <p:spPr>
            <a:xfrm>
              <a:off x="37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Google Shape;53;p1"/>
            <p:cNvSpPr/>
            <p:nvPr/>
          </p:nvSpPr>
          <p:spPr>
            <a:xfrm>
              <a:off x="38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 name="Google Shape;54;p1"/>
            <p:cNvSpPr/>
            <p:nvPr/>
          </p:nvSpPr>
          <p:spPr>
            <a:xfrm>
              <a:off x="39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 name="Google Shape;55;p1"/>
            <p:cNvSpPr/>
            <p:nvPr/>
          </p:nvSpPr>
          <p:spPr>
            <a:xfrm>
              <a:off x="40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 name="Google Shape;56;p1"/>
            <p:cNvSpPr/>
            <p:nvPr/>
          </p:nvSpPr>
          <p:spPr>
            <a:xfrm>
              <a:off x="41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Google Shape;57;p1"/>
            <p:cNvSpPr/>
            <p:nvPr/>
          </p:nvSpPr>
          <p:spPr>
            <a:xfrm>
              <a:off x="42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 name="Google Shape;58;p1"/>
            <p:cNvSpPr/>
            <p:nvPr/>
          </p:nvSpPr>
          <p:spPr>
            <a:xfrm>
              <a:off x="43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 name="Google Shape;59;p1"/>
            <p:cNvSpPr/>
            <p:nvPr/>
          </p:nvSpPr>
          <p:spPr>
            <a:xfrm>
              <a:off x="44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 name="Google Shape;60;p1"/>
            <p:cNvSpPr/>
            <p:nvPr/>
          </p:nvSpPr>
          <p:spPr>
            <a:xfrm>
              <a:off x="45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1"/>
            <p:cNvSpPr/>
            <p:nvPr/>
          </p:nvSpPr>
          <p:spPr>
            <a:xfrm>
              <a:off x="46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 name="Google Shape;62;p1"/>
            <p:cNvSpPr/>
            <p:nvPr/>
          </p:nvSpPr>
          <p:spPr>
            <a:xfrm>
              <a:off x="47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3" name="Google Shape;63;p1"/>
            <p:cNvSpPr/>
            <p:nvPr/>
          </p:nvSpPr>
          <p:spPr>
            <a:xfrm>
              <a:off x="48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 name="Google Shape;64;p1"/>
            <p:cNvSpPr/>
            <p:nvPr/>
          </p:nvSpPr>
          <p:spPr>
            <a:xfrm>
              <a:off x="48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1"/>
            <p:cNvSpPr/>
            <p:nvPr/>
          </p:nvSpPr>
          <p:spPr>
            <a:xfrm>
              <a:off x="49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1"/>
            <p:cNvSpPr/>
            <p:nvPr/>
          </p:nvSpPr>
          <p:spPr>
            <a:xfrm>
              <a:off x="50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 name="Google Shape;67;p1"/>
            <p:cNvSpPr/>
            <p:nvPr/>
          </p:nvSpPr>
          <p:spPr>
            <a:xfrm>
              <a:off x="51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 name="Google Shape;68;p1"/>
            <p:cNvSpPr/>
            <p:nvPr/>
          </p:nvSpPr>
          <p:spPr>
            <a:xfrm>
              <a:off x="52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 name="Google Shape;69;p1"/>
            <p:cNvSpPr/>
            <p:nvPr/>
          </p:nvSpPr>
          <p:spPr>
            <a:xfrm>
              <a:off x="53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 name="Google Shape;70;p1"/>
            <p:cNvSpPr/>
            <p:nvPr/>
          </p:nvSpPr>
          <p:spPr>
            <a:xfrm>
              <a:off x="54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 name="Google Shape;71;p1"/>
            <p:cNvSpPr/>
            <p:nvPr/>
          </p:nvSpPr>
          <p:spPr>
            <a:xfrm>
              <a:off x="55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2" name="Google Shape;72;p1"/>
            <p:cNvSpPr/>
            <p:nvPr/>
          </p:nvSpPr>
          <p:spPr>
            <a:xfrm>
              <a:off x="56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3" name="Google Shape;73;p1"/>
            <p:cNvSpPr/>
            <p:nvPr/>
          </p:nvSpPr>
          <p:spPr>
            <a:xfrm>
              <a:off x="431" y="0"/>
              <a:ext cx="5331" cy="43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 name="Google Shape;74;p1"/>
            <p:cNvSpPr/>
            <p:nvPr/>
          </p:nvSpPr>
          <p:spPr>
            <a:xfrm>
              <a:off x="0" y="1081"/>
              <a:ext cx="4378" cy="47"/>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75" name="Google Shape;75;p1"/>
          <p:cNvSpPr txBox="1"/>
          <p:nvPr>
            <p:ph type="title"/>
          </p:nvPr>
        </p:nvSpPr>
        <p:spPr>
          <a:xfrm>
            <a:off x="871537" y="192087"/>
            <a:ext cx="8162925" cy="14319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76" name="Google Shape;76;p1"/>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folHlink"/>
              </a:buClr>
              <a:buSzPts val="2400"/>
              <a:buFont typeface="Noto Sans Symbols"/>
              <a:buChar char="■"/>
              <a:defRPr b="0" i="0" sz="3200" u="none" cap="none" strike="noStrike">
                <a:solidFill>
                  <a:schemeClr val="dk1"/>
                </a:solidFill>
                <a:latin typeface="Verdana"/>
                <a:ea typeface="Verdana"/>
                <a:cs typeface="Verdana"/>
                <a:sym typeface="Verdana"/>
              </a:defRPr>
            </a:lvl1pPr>
            <a:lvl2pPr indent="-353060" lvl="1" marL="914400" marR="0" rtl="0" algn="l">
              <a:lnSpc>
                <a:spcPct val="100000"/>
              </a:lnSpc>
              <a:spcBef>
                <a:spcPts val="560"/>
              </a:spcBef>
              <a:spcAft>
                <a:spcPts val="0"/>
              </a:spcAft>
              <a:buClr>
                <a:schemeClr val="folHlink"/>
              </a:buClr>
              <a:buSzPts val="1960"/>
              <a:buFont typeface="Noto Sans Symbols"/>
              <a:buChar char="■"/>
              <a:defRPr b="0" i="0" sz="2800" u="none" cap="none" strike="noStrike">
                <a:solidFill>
                  <a:schemeClr val="dk1"/>
                </a:solidFill>
                <a:latin typeface="Verdana"/>
                <a:ea typeface="Verdana"/>
                <a:cs typeface="Verdana"/>
                <a:sym typeface="Verdana"/>
              </a:defRPr>
            </a:lvl2pPr>
            <a:lvl3pPr indent="-381000" lvl="2" marL="1371600" marR="0" rtl="0" algn="l">
              <a:lnSpc>
                <a:spcPct val="100000"/>
              </a:lnSpc>
              <a:spcBef>
                <a:spcPts val="480"/>
              </a:spcBef>
              <a:spcAft>
                <a:spcPts val="0"/>
              </a:spcAft>
              <a:buClr>
                <a:schemeClr val="dk2"/>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hlink"/>
              </a:buClr>
              <a:buSzPts val="2000"/>
              <a:buFont typeface="Verdana"/>
              <a:buChar char="•"/>
              <a:defRPr b="0" i="0" sz="2000" u="none" cap="none" strike="noStrike">
                <a:solidFill>
                  <a:schemeClr val="dk1"/>
                </a:solidFill>
                <a:latin typeface="Verdana"/>
                <a:ea typeface="Verdana"/>
                <a:cs typeface="Verdana"/>
                <a:sym typeface="Verdana"/>
              </a:defRPr>
            </a:lvl4pPr>
            <a:lvl5pPr indent="-336550" lvl="4" marL="2286000" marR="0" rtl="0" algn="l">
              <a:lnSpc>
                <a:spcPct val="100000"/>
              </a:lnSpc>
              <a:spcBef>
                <a:spcPts val="400"/>
              </a:spcBef>
              <a:spcAft>
                <a:spcPts val="0"/>
              </a:spcAft>
              <a:buClr>
                <a:schemeClr val="dk1"/>
              </a:buClr>
              <a:buSzPts val="1700"/>
              <a:buFont typeface="Verdana"/>
              <a:buChar char="•"/>
              <a:defRPr b="0" i="0" sz="2000" u="none" cap="none" strike="noStrike">
                <a:solidFill>
                  <a:schemeClr val="dk1"/>
                </a:solidFill>
                <a:latin typeface="Verdana"/>
                <a:ea typeface="Verdana"/>
                <a:cs typeface="Verdana"/>
                <a:sym typeface="Verdana"/>
              </a:defRPr>
            </a:lvl5pPr>
            <a:lvl6pPr indent="-336550" lvl="5" marL="2743200" marR="0" rtl="0" algn="l">
              <a:lnSpc>
                <a:spcPct val="100000"/>
              </a:lnSpc>
              <a:spcBef>
                <a:spcPts val="400"/>
              </a:spcBef>
              <a:spcAft>
                <a:spcPts val="0"/>
              </a:spcAft>
              <a:buClr>
                <a:schemeClr val="dk1"/>
              </a:buClr>
              <a:buSzPts val="1700"/>
              <a:buFont typeface="Verdana"/>
              <a:buChar char="•"/>
              <a:defRPr b="0" i="0" sz="2000" u="none" cap="none" strike="noStrike">
                <a:solidFill>
                  <a:schemeClr val="dk1"/>
                </a:solidFill>
                <a:latin typeface="Verdana"/>
                <a:ea typeface="Verdana"/>
                <a:cs typeface="Verdana"/>
                <a:sym typeface="Verdana"/>
              </a:defRPr>
            </a:lvl6pPr>
            <a:lvl7pPr indent="-336550" lvl="6" marL="3200400" marR="0" rtl="0" algn="l">
              <a:lnSpc>
                <a:spcPct val="100000"/>
              </a:lnSpc>
              <a:spcBef>
                <a:spcPts val="400"/>
              </a:spcBef>
              <a:spcAft>
                <a:spcPts val="0"/>
              </a:spcAft>
              <a:buClr>
                <a:schemeClr val="dk1"/>
              </a:buClr>
              <a:buSzPts val="1700"/>
              <a:buFont typeface="Verdana"/>
              <a:buChar char="•"/>
              <a:defRPr b="0" i="0" sz="2000" u="none" cap="none" strike="noStrike">
                <a:solidFill>
                  <a:schemeClr val="dk1"/>
                </a:solidFill>
                <a:latin typeface="Verdana"/>
                <a:ea typeface="Verdana"/>
                <a:cs typeface="Verdana"/>
                <a:sym typeface="Verdana"/>
              </a:defRPr>
            </a:lvl7pPr>
            <a:lvl8pPr indent="-336550" lvl="7" marL="3657600" marR="0" rtl="0" algn="l">
              <a:lnSpc>
                <a:spcPct val="100000"/>
              </a:lnSpc>
              <a:spcBef>
                <a:spcPts val="400"/>
              </a:spcBef>
              <a:spcAft>
                <a:spcPts val="0"/>
              </a:spcAft>
              <a:buClr>
                <a:schemeClr val="dk1"/>
              </a:buClr>
              <a:buSzPts val="1700"/>
              <a:buFont typeface="Verdana"/>
              <a:buChar char="•"/>
              <a:defRPr b="0" i="0" sz="2000" u="none" cap="none" strike="noStrike">
                <a:solidFill>
                  <a:schemeClr val="dk1"/>
                </a:solidFill>
                <a:latin typeface="Verdana"/>
                <a:ea typeface="Verdana"/>
                <a:cs typeface="Verdana"/>
                <a:sym typeface="Verdana"/>
              </a:defRPr>
            </a:lvl8pPr>
            <a:lvl9pPr indent="-336550" lvl="8" marL="4114800" marR="0" rtl="0" algn="l">
              <a:lnSpc>
                <a:spcPct val="100000"/>
              </a:lnSpc>
              <a:spcBef>
                <a:spcPts val="400"/>
              </a:spcBef>
              <a:spcAft>
                <a:spcPts val="0"/>
              </a:spcAft>
              <a:buClr>
                <a:schemeClr val="dk1"/>
              </a:buClr>
              <a:buSzPts val="1700"/>
              <a:buFont typeface="Verdana"/>
              <a:buChar char="•"/>
              <a:defRPr b="0" i="0" sz="2000" u="none" cap="none" strike="noStrike">
                <a:solidFill>
                  <a:schemeClr val="dk1"/>
                </a:solidFill>
                <a:latin typeface="Verdana"/>
                <a:ea typeface="Verdana"/>
                <a:cs typeface="Verdana"/>
                <a:sym typeface="Verdana"/>
              </a:defRPr>
            </a:lvl9pPr>
          </a:lstStyle>
          <a:p/>
        </p:txBody>
      </p:sp>
      <p:sp>
        <p:nvSpPr>
          <p:cNvPr id="77" name="Google Shape;77;p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8" name="Google Shape;78;p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9" name="Google Shape;79;p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6"/>
          <p:cNvSpPr txBox="1"/>
          <p:nvPr>
            <p:ph type="ctrTitle"/>
          </p:nvPr>
        </p:nvSpPr>
        <p:spPr>
          <a:xfrm>
            <a:off x="779462" y="1766887"/>
            <a:ext cx="7678737"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INTERPERSONAL SKILLS</a:t>
            </a:r>
            <a:endParaRPr/>
          </a:p>
        </p:txBody>
      </p:sp>
      <p:sp>
        <p:nvSpPr>
          <p:cNvPr id="173" name="Google Shape;173;p6"/>
          <p:cNvSpPr txBox="1"/>
          <p:nvPr>
            <p:ph idx="1" type="subTitle"/>
          </p:nvPr>
        </p:nvSpPr>
        <p:spPr>
          <a:xfrm>
            <a:off x="4021137" y="2860675"/>
            <a:ext cx="4437062" cy="31146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400"/>
              <a:buNone/>
            </a:pPr>
            <a:r>
              <a:t/>
            </a:r>
            <a:endParaRPr b="0" i="0" sz="3200" u="none">
              <a:solidFill>
                <a:schemeClr val="dk1"/>
              </a:solidFill>
              <a:latin typeface="Verdana"/>
              <a:ea typeface="Verdana"/>
              <a:cs typeface="Verdana"/>
              <a:sym typeface="Verdana"/>
            </a:endParaRPr>
          </a:p>
          <a:p>
            <a:pPr indent="-190500" lvl="0" marL="342900" rtl="0" algn="l">
              <a:lnSpc>
                <a:spcPct val="100000"/>
              </a:lnSpc>
              <a:spcBef>
                <a:spcPts val="640"/>
              </a:spcBef>
              <a:spcAft>
                <a:spcPts val="0"/>
              </a:spcAft>
              <a:buSzPts val="2400"/>
              <a:buNone/>
            </a:pPr>
            <a:r>
              <a:t/>
            </a:r>
            <a:endParaRPr b="0" i="0" sz="3200" u="none">
              <a:solidFill>
                <a:schemeClr val="dk1"/>
              </a:solidFill>
              <a:latin typeface="Verdana"/>
              <a:ea typeface="Verdana"/>
              <a:cs typeface="Verdana"/>
              <a:sym typeface="Verdana"/>
            </a:endParaRPr>
          </a:p>
        </p:txBody>
      </p:sp>
      <p:pic>
        <p:nvPicPr>
          <p:cNvPr id="174" name="Google Shape;174;p6"/>
          <p:cNvPicPr preferRelativeResize="0"/>
          <p:nvPr/>
        </p:nvPicPr>
        <p:blipFill rotWithShape="1">
          <a:blip r:embed="rId3">
            <a:alphaModFix/>
          </a:blip>
          <a:srcRect b="0" l="0" r="0" t="0"/>
          <a:stretch/>
        </p:blipFill>
        <p:spPr>
          <a:xfrm>
            <a:off x="5410200" y="3276600"/>
            <a:ext cx="2054225" cy="274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1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58" name="Google Shape;258;p1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59" name="Google Shape;259;p15"/>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1" i="1" lang="en-US" sz="4400" u="none">
                <a:solidFill>
                  <a:schemeClr val="dk2"/>
                </a:solidFill>
                <a:latin typeface="Verdana"/>
                <a:ea typeface="Verdana"/>
                <a:cs typeface="Verdana"/>
                <a:sym typeface="Verdana"/>
              </a:rPr>
              <a:t>Active</a:t>
            </a:r>
            <a:r>
              <a:rPr b="0" i="0" lang="en-US" sz="4400" u="none">
                <a:solidFill>
                  <a:schemeClr val="dk2"/>
                </a:solidFill>
                <a:latin typeface="Verdana"/>
                <a:ea typeface="Verdana"/>
                <a:cs typeface="Verdana"/>
                <a:sym typeface="Verdana"/>
              </a:rPr>
              <a:t> Listening</a:t>
            </a:r>
            <a:endParaRPr/>
          </a:p>
        </p:txBody>
      </p:sp>
      <p:sp>
        <p:nvSpPr>
          <p:cNvPr id="260" name="Google Shape;260;p15"/>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By:</a:t>
            </a:r>
            <a:endParaRPr/>
          </a:p>
          <a:p>
            <a:pPr indent="-342900" lvl="0" marL="342900" marR="0" rtl="0" algn="l">
              <a:lnSpc>
                <a:spcPct val="9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a:t>
            </a:r>
            <a:r>
              <a:rPr b="0" i="0" lang="en-US" sz="2800" u="none">
                <a:solidFill>
                  <a:schemeClr val="dk1"/>
                </a:solidFill>
                <a:latin typeface="Verdana"/>
                <a:ea typeface="Verdana"/>
                <a:cs typeface="Verdana"/>
                <a:sym typeface="Verdana"/>
              </a:rPr>
              <a:t>Not interrupting</a:t>
            </a:r>
            <a:endParaRPr/>
          </a:p>
          <a:p>
            <a:pPr indent="-342900" lvl="0" marL="342900" marR="0" rtl="0" algn="l">
              <a:lnSpc>
                <a:spcPct val="90000"/>
              </a:lnSpc>
              <a:spcBef>
                <a:spcPts val="560"/>
              </a:spcBef>
              <a:spcAft>
                <a:spcPts val="0"/>
              </a:spcAft>
              <a:buClr>
                <a:schemeClr val="folHlink"/>
              </a:buClr>
              <a:buSzPts val="2100"/>
              <a:buFont typeface="Noto Sans Symbols"/>
              <a:buNone/>
            </a:pPr>
            <a:r>
              <a:rPr b="0" i="0" lang="en-US" sz="2800" u="none">
                <a:solidFill>
                  <a:schemeClr val="dk1"/>
                </a:solidFill>
                <a:latin typeface="Verdana"/>
                <a:ea typeface="Verdana"/>
                <a:cs typeface="Verdana"/>
                <a:sym typeface="Verdana"/>
              </a:rPr>
              <a:t>	Focusing	</a:t>
            </a:r>
            <a:endParaRPr/>
          </a:p>
          <a:p>
            <a:pPr indent="-342900" lvl="0" marL="342900" marR="0" rtl="0" algn="l">
              <a:lnSpc>
                <a:spcPct val="90000"/>
              </a:lnSpc>
              <a:spcBef>
                <a:spcPts val="560"/>
              </a:spcBef>
              <a:spcAft>
                <a:spcPts val="0"/>
              </a:spcAft>
              <a:buClr>
                <a:schemeClr val="folHlink"/>
              </a:buClr>
              <a:buSzPts val="2100"/>
              <a:buFont typeface="Noto Sans Symbols"/>
              <a:buNone/>
            </a:pPr>
            <a:r>
              <a:rPr b="0" i="0" lang="en-US" sz="2800" u="none">
                <a:solidFill>
                  <a:schemeClr val="dk1"/>
                </a:solidFill>
                <a:latin typeface="Verdana"/>
                <a:ea typeface="Verdana"/>
                <a:cs typeface="Verdana"/>
                <a:sym typeface="Verdana"/>
              </a:rPr>
              <a:t>	Paraphrasing</a:t>
            </a:r>
            <a:endParaRPr/>
          </a:p>
          <a:p>
            <a:pPr indent="-342900" lvl="0" marL="342900" marR="0" rtl="0" algn="l">
              <a:lnSpc>
                <a:spcPct val="90000"/>
              </a:lnSpc>
              <a:spcBef>
                <a:spcPts val="560"/>
              </a:spcBef>
              <a:spcAft>
                <a:spcPts val="0"/>
              </a:spcAft>
              <a:buClr>
                <a:schemeClr val="folHlink"/>
              </a:buClr>
              <a:buSzPts val="2100"/>
              <a:buFont typeface="Noto Sans Symbols"/>
              <a:buNone/>
            </a:pPr>
            <a:r>
              <a:rPr b="0" i="0" lang="en-US" sz="2800" u="none">
                <a:solidFill>
                  <a:schemeClr val="dk1"/>
                </a:solidFill>
                <a:latin typeface="Verdana"/>
                <a:ea typeface="Verdana"/>
                <a:cs typeface="Verdana"/>
                <a:sym typeface="Verdana"/>
              </a:rPr>
              <a:t>	Summarising</a:t>
            </a:r>
            <a:endParaRPr/>
          </a:p>
          <a:p>
            <a:pPr indent="-342900" lvl="0" marL="342900" marR="0" rtl="0" algn="l">
              <a:lnSpc>
                <a:spcPct val="90000"/>
              </a:lnSpc>
              <a:spcBef>
                <a:spcPts val="560"/>
              </a:spcBef>
              <a:spcAft>
                <a:spcPts val="0"/>
              </a:spcAft>
              <a:buClr>
                <a:schemeClr val="folHlink"/>
              </a:buClr>
              <a:buSzPts val="2100"/>
              <a:buFont typeface="Noto Sans Symbols"/>
              <a:buNone/>
            </a:pPr>
            <a:r>
              <a:rPr b="0" i="0" lang="en-US" sz="2800" u="none">
                <a:solidFill>
                  <a:schemeClr val="dk1"/>
                </a:solidFill>
                <a:latin typeface="Verdana"/>
                <a:ea typeface="Verdana"/>
                <a:cs typeface="Verdana"/>
                <a:sym typeface="Verdana"/>
              </a:rPr>
              <a:t>	Using open ended questions</a:t>
            </a:r>
            <a:endParaRPr/>
          </a:p>
          <a:p>
            <a:pPr indent="-342900" lvl="0" marL="342900" marR="0" rtl="0" algn="l">
              <a:lnSpc>
                <a:spcPct val="90000"/>
              </a:lnSpc>
              <a:spcBef>
                <a:spcPts val="560"/>
              </a:spcBef>
              <a:spcAft>
                <a:spcPts val="0"/>
              </a:spcAft>
              <a:buClr>
                <a:schemeClr val="folHlink"/>
              </a:buClr>
              <a:buSzPts val="2100"/>
              <a:buFont typeface="Noto Sans Symbols"/>
              <a:buNone/>
            </a:pPr>
            <a:r>
              <a:rPr b="0" i="0" lang="en-US" sz="2800" u="none">
                <a:solidFill>
                  <a:schemeClr val="dk1"/>
                </a:solidFill>
                <a:latin typeface="Verdana"/>
                <a:ea typeface="Verdana"/>
                <a:cs typeface="Verdana"/>
                <a:sym typeface="Verdana"/>
              </a:rPr>
              <a:t>	Attending to speaker’s non-verbal </a:t>
            </a:r>
            <a:endParaRPr/>
          </a:p>
          <a:p>
            <a:pPr indent="-342900" lvl="0" marL="342900" marR="0" rtl="0" algn="l">
              <a:lnSpc>
                <a:spcPct val="90000"/>
              </a:lnSpc>
              <a:spcBef>
                <a:spcPts val="560"/>
              </a:spcBef>
              <a:spcAft>
                <a:spcPts val="0"/>
              </a:spcAft>
              <a:buClr>
                <a:schemeClr val="folHlink"/>
              </a:buClr>
              <a:buSzPts val="2100"/>
              <a:buFont typeface="Noto Sans Symbols"/>
              <a:buNone/>
            </a:pPr>
            <a:r>
              <a:rPr b="0" i="0" lang="en-US" sz="2800" u="none">
                <a:solidFill>
                  <a:schemeClr val="dk1"/>
                </a:solidFill>
                <a:latin typeface="Verdana"/>
                <a:ea typeface="Verdana"/>
                <a:cs typeface="Verdana"/>
                <a:sym typeface="Verdana"/>
              </a:rPr>
              <a:t>     language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6" name="Shape 266"/>
        <p:cNvGrpSpPr/>
        <p:nvPr/>
      </p:nvGrpSpPr>
      <p:grpSpPr>
        <a:xfrm>
          <a:off x="0" y="0"/>
          <a:ext cx="0" cy="0"/>
          <a:chOff x="0" y="0"/>
          <a:chExt cx="0" cy="0"/>
        </a:xfrm>
      </p:grpSpPr>
      <p:sp>
        <p:nvSpPr>
          <p:cNvPr id="267" name="Google Shape;267;p1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68" name="Google Shape;268;p1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69" name="Google Shape;269;p16"/>
          <p:cNvSpPr txBox="1"/>
          <p:nvPr>
            <p:ph type="title"/>
          </p:nvPr>
        </p:nvSpPr>
        <p:spPr>
          <a:xfrm>
            <a:off x="871537" y="922337"/>
            <a:ext cx="8162925" cy="7016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Communication is:</a:t>
            </a:r>
            <a:endParaRPr/>
          </a:p>
        </p:txBody>
      </p:sp>
      <p:sp>
        <p:nvSpPr>
          <p:cNvPr id="270" name="Google Shape;270;p16"/>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Verbal</a:t>
            </a:r>
            <a:endParaRPr/>
          </a:p>
          <a:p>
            <a:pPr indent="-342900" lvl="0" marL="342900" marR="0" rtl="0" algn="l">
              <a:lnSpc>
                <a:spcPct val="10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The words we use	  7%</a:t>
            </a:r>
            <a:endParaRPr/>
          </a:p>
          <a:p>
            <a:pPr indent="-342900" lvl="0" marL="342900" marR="0" rtl="0" algn="l">
              <a:lnSpc>
                <a:spcPct val="10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The tone we use		13% </a:t>
            </a:r>
            <a:endParaRPr/>
          </a:p>
          <a:p>
            <a:pPr indent="-3429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Non-verbal</a:t>
            </a:r>
            <a:endParaRPr/>
          </a:p>
          <a:p>
            <a:pPr indent="-342900" lvl="0" marL="342900" marR="0" rtl="0" algn="l">
              <a:lnSpc>
                <a:spcPct val="10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Body Language		80%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6" name="Shape 276"/>
        <p:cNvGrpSpPr/>
        <p:nvPr/>
      </p:nvGrpSpPr>
      <p:grpSpPr>
        <a:xfrm>
          <a:off x="0" y="0"/>
          <a:ext cx="0" cy="0"/>
          <a:chOff x="0" y="0"/>
          <a:chExt cx="0" cy="0"/>
        </a:xfrm>
      </p:grpSpPr>
      <p:sp>
        <p:nvSpPr>
          <p:cNvPr id="277" name="Google Shape;277;p1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78" name="Google Shape;278;p1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79" name="Google Shape;279;p17"/>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Body Language</a:t>
            </a:r>
            <a:endParaRPr/>
          </a:p>
        </p:txBody>
      </p:sp>
      <p:sp>
        <p:nvSpPr>
          <p:cNvPr id="280" name="Google Shape;280;p17"/>
          <p:cNvSpPr txBox="1"/>
          <p:nvPr>
            <p:ph idx="1" type="body"/>
          </p:nvPr>
        </p:nvSpPr>
        <p:spPr>
          <a:xfrm>
            <a:off x="1033462" y="2209800"/>
            <a:ext cx="7577137" cy="3352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Gesturing</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Facial expressions</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Eye contact</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Posture</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Tone of voice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6" name="Shape 286"/>
        <p:cNvGrpSpPr/>
        <p:nvPr/>
      </p:nvGrpSpPr>
      <p:grpSpPr>
        <a:xfrm>
          <a:off x="0" y="0"/>
          <a:ext cx="0" cy="0"/>
          <a:chOff x="0" y="0"/>
          <a:chExt cx="0" cy="0"/>
        </a:xfrm>
      </p:grpSpPr>
      <p:sp>
        <p:nvSpPr>
          <p:cNvPr id="287" name="Google Shape;287;p1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88" name="Google Shape;288;p1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89" name="Google Shape;289;p18"/>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Communication Skills</a:t>
            </a:r>
            <a:endParaRPr/>
          </a:p>
        </p:txBody>
      </p:sp>
      <p:sp>
        <p:nvSpPr>
          <p:cNvPr id="290" name="Google Shape;290;p18"/>
          <p:cNvSpPr txBox="1"/>
          <p:nvPr>
            <p:ph idx="1" type="body"/>
          </p:nvPr>
        </p:nvSpPr>
        <p:spPr>
          <a:xfrm>
            <a:off x="914400" y="2133600"/>
            <a:ext cx="7011987"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Listening</a:t>
            </a:r>
            <a:endParaRPr/>
          </a:p>
          <a:p>
            <a:pPr indent="-342900" lvl="0" marL="342900" marR="0" rtl="0" algn="l">
              <a:lnSpc>
                <a:spcPct val="100000"/>
              </a:lnSpc>
              <a:spcBef>
                <a:spcPts val="160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Self-expression</a:t>
            </a:r>
            <a:endParaRPr/>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6" name="Shape 296"/>
        <p:cNvGrpSpPr/>
        <p:nvPr/>
      </p:nvGrpSpPr>
      <p:grpSpPr>
        <a:xfrm>
          <a:off x="0" y="0"/>
          <a:ext cx="0" cy="0"/>
          <a:chOff x="0" y="0"/>
          <a:chExt cx="0" cy="0"/>
        </a:xfrm>
      </p:grpSpPr>
      <p:sp>
        <p:nvSpPr>
          <p:cNvPr id="297" name="Google Shape;297;p1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98" name="Google Shape;298;p1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99" name="Google Shape;299;p19"/>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Effective Expression</a:t>
            </a:r>
            <a:endParaRPr/>
          </a:p>
        </p:txBody>
      </p:sp>
      <p:sp>
        <p:nvSpPr>
          <p:cNvPr id="300" name="Google Shape;300;p19"/>
          <p:cNvSpPr txBox="1"/>
          <p:nvPr>
            <p:ph idx="1" type="body"/>
          </p:nvPr>
        </p:nvSpPr>
        <p:spPr>
          <a:xfrm>
            <a:off x="838200" y="2209800"/>
            <a:ext cx="8110537" cy="3352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folHlink"/>
              </a:buClr>
              <a:buSzPts val="1200"/>
              <a:buFont typeface="Noto Sans Symbols"/>
              <a:buChar char="●"/>
            </a:pPr>
            <a:r>
              <a:rPr b="0" i="0" lang="en-US" sz="2400" u="none" cap="none" strike="noStrike">
                <a:solidFill>
                  <a:schemeClr val="dk1"/>
                </a:solidFill>
                <a:latin typeface="Verdana"/>
                <a:ea typeface="Verdana"/>
                <a:cs typeface="Verdana"/>
                <a:sym typeface="Verdana"/>
              </a:rPr>
              <a:t>‘I’ Statements - ownership</a:t>
            </a:r>
            <a:endParaRPr/>
          </a:p>
          <a:p>
            <a:pPr indent="-285750" lvl="1" marL="74295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Verdana"/>
                <a:ea typeface="Verdana"/>
                <a:cs typeface="Verdana"/>
                <a:sym typeface="Verdana"/>
              </a:rPr>
              <a:t>Matching non-verbal &amp; verbal</a:t>
            </a:r>
            <a:endParaRPr/>
          </a:p>
          <a:p>
            <a:pPr indent="-285750" lvl="1" marL="74295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Verdana"/>
                <a:ea typeface="Verdana"/>
                <a:cs typeface="Verdana"/>
                <a:sym typeface="Verdana"/>
              </a:rPr>
              <a:t>Questions</a:t>
            </a:r>
            <a:endParaRPr/>
          </a:p>
          <a:p>
            <a:pPr indent="-285750" lvl="1" marL="74295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Verdana"/>
                <a:ea typeface="Verdana"/>
                <a:cs typeface="Verdana"/>
                <a:sym typeface="Verdana"/>
              </a:rPr>
              <a:t>Overcome barriers</a:t>
            </a:r>
            <a:endParaRPr/>
          </a:p>
          <a:p>
            <a:pPr indent="-285750" lvl="1" marL="74295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Verdana"/>
                <a:ea typeface="Verdana"/>
                <a:cs typeface="Verdana"/>
                <a:sym typeface="Verdana"/>
              </a:rPr>
              <a:t>Positive language</a:t>
            </a:r>
            <a:endParaRPr/>
          </a:p>
          <a:p>
            <a:pPr indent="-285750" lvl="1" marL="74295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Verdana"/>
                <a:ea typeface="Verdana"/>
                <a:cs typeface="Verdana"/>
                <a:sym typeface="Verdana"/>
              </a:rPr>
              <a:t>Ask for feedback</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6" name="Shape 306"/>
        <p:cNvGrpSpPr/>
        <p:nvPr/>
      </p:nvGrpSpPr>
      <p:grpSpPr>
        <a:xfrm>
          <a:off x="0" y="0"/>
          <a:ext cx="0" cy="0"/>
          <a:chOff x="0" y="0"/>
          <a:chExt cx="0" cy="0"/>
        </a:xfrm>
      </p:grpSpPr>
      <p:sp>
        <p:nvSpPr>
          <p:cNvPr id="307" name="Google Shape;307;p2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08" name="Google Shape;308;p2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09" name="Google Shape;309;p20"/>
          <p:cNvSpPr txBox="1"/>
          <p:nvPr>
            <p:ph type="title"/>
          </p:nvPr>
        </p:nvSpPr>
        <p:spPr>
          <a:xfrm>
            <a:off x="871537" y="922337"/>
            <a:ext cx="8162925" cy="7016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Good communication involves:</a:t>
            </a:r>
            <a:endParaRPr/>
          </a:p>
        </p:txBody>
      </p:sp>
      <p:sp>
        <p:nvSpPr>
          <p:cNvPr id="310" name="Google Shape;310;p20"/>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Congruence between what we think, say and do</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 willingness to listen</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 level of openness</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Respect for other person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6" name="Shape 316"/>
        <p:cNvGrpSpPr/>
        <p:nvPr/>
      </p:nvGrpSpPr>
      <p:grpSpPr>
        <a:xfrm>
          <a:off x="0" y="0"/>
          <a:ext cx="0" cy="0"/>
          <a:chOff x="0" y="0"/>
          <a:chExt cx="0" cy="0"/>
        </a:xfrm>
      </p:grpSpPr>
      <p:sp>
        <p:nvSpPr>
          <p:cNvPr id="317" name="Google Shape;317;p2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18" name="Google Shape;318;p2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19" name="Google Shape;319;p21"/>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Communication Skills</a:t>
            </a:r>
            <a:endParaRPr/>
          </a:p>
        </p:txBody>
      </p:sp>
      <p:sp>
        <p:nvSpPr>
          <p:cNvPr id="320" name="Google Shape;320;p21"/>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800"/>
              </a:spcBef>
              <a:spcAft>
                <a:spcPts val="0"/>
              </a:spcAft>
              <a:buClr>
                <a:schemeClr val="folHlink"/>
              </a:buClr>
              <a:buSzPts val="3000"/>
              <a:buFont typeface="Noto Sans Symbols"/>
              <a:buNone/>
            </a:pPr>
            <a:r>
              <a:t/>
            </a:r>
            <a:endParaRPr b="0" i="0" sz="4000" u="none">
              <a:solidFill>
                <a:schemeClr val="dk1"/>
              </a:solidFill>
              <a:latin typeface="Verdana"/>
              <a:ea typeface="Verdana"/>
              <a:cs typeface="Verdana"/>
              <a:sym typeface="Verdana"/>
            </a:endParaRPr>
          </a:p>
          <a:p>
            <a:pPr indent="-342900" lvl="0" marL="342900" marR="0" rtl="0" algn="l">
              <a:lnSpc>
                <a:spcPct val="100000"/>
              </a:lnSpc>
              <a:spcBef>
                <a:spcPts val="800"/>
              </a:spcBef>
              <a:spcAft>
                <a:spcPts val="0"/>
              </a:spcAft>
              <a:buClr>
                <a:schemeClr val="folHlink"/>
              </a:buClr>
              <a:buSzPts val="3000"/>
              <a:buFont typeface="Noto Sans Symbols"/>
              <a:buNone/>
            </a:pPr>
            <a:r>
              <a:rPr b="0" i="0" lang="en-US" sz="4000" u="none">
                <a:solidFill>
                  <a:schemeClr val="dk1"/>
                </a:solidFill>
                <a:latin typeface="Verdana"/>
                <a:ea typeface="Verdana"/>
                <a:cs typeface="Verdana"/>
                <a:sym typeface="Verdana"/>
              </a:rPr>
              <a:t>What is Feedback?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6" name="Shape 326"/>
        <p:cNvGrpSpPr/>
        <p:nvPr/>
      </p:nvGrpSpPr>
      <p:grpSpPr>
        <a:xfrm>
          <a:off x="0" y="0"/>
          <a:ext cx="0" cy="0"/>
          <a:chOff x="0" y="0"/>
          <a:chExt cx="0" cy="0"/>
        </a:xfrm>
      </p:grpSpPr>
      <p:sp>
        <p:nvSpPr>
          <p:cNvPr id="327" name="Google Shape;327;p2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28" name="Google Shape;328;p2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29" name="Google Shape;329;p22"/>
          <p:cNvSpPr txBox="1"/>
          <p:nvPr>
            <p:ph idx="4294967295" type="title"/>
          </p:nvPr>
        </p:nvSpPr>
        <p:spPr>
          <a:xfrm>
            <a:off x="871537" y="892175"/>
            <a:ext cx="8162925" cy="7318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4200"/>
              <a:buFont typeface="Verdana"/>
              <a:buNone/>
            </a:pPr>
            <a:r>
              <a:rPr b="0" i="0" lang="en-US" sz="4200" u="none">
                <a:solidFill>
                  <a:schemeClr val="dk2"/>
                </a:solidFill>
                <a:latin typeface="Verdana"/>
                <a:ea typeface="Verdana"/>
                <a:cs typeface="Verdana"/>
                <a:sym typeface="Verdana"/>
              </a:rPr>
              <a:t>Giving Constructive Feedback</a:t>
            </a:r>
            <a:endParaRPr/>
          </a:p>
        </p:txBody>
      </p:sp>
      <p:sp>
        <p:nvSpPr>
          <p:cNvPr id="330" name="Google Shape;330;p22"/>
          <p:cNvSpPr txBox="1"/>
          <p:nvPr>
            <p:ph idx="4294967295" type="body"/>
          </p:nvPr>
        </p:nvSpPr>
        <p:spPr>
          <a:xfrm>
            <a:off x="1828800" y="2286000"/>
            <a:ext cx="350678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250"/>
              <a:buFont typeface="Noto Sans Symbols"/>
              <a:buChar char="■"/>
            </a:pPr>
            <a:r>
              <a:rPr b="0" i="0" lang="en-US" sz="3000" u="none">
                <a:solidFill>
                  <a:schemeClr val="dk1"/>
                </a:solidFill>
                <a:latin typeface="Verdana"/>
                <a:ea typeface="Verdana"/>
                <a:cs typeface="Verdana"/>
                <a:sym typeface="Verdana"/>
              </a:rPr>
              <a:t>Positive</a:t>
            </a:r>
            <a:endParaRPr/>
          </a:p>
          <a:p>
            <a:pPr indent="-342900" lvl="0" marL="342900" marR="0" rtl="0" algn="l">
              <a:lnSpc>
                <a:spcPct val="100000"/>
              </a:lnSpc>
              <a:spcBef>
                <a:spcPts val="600"/>
              </a:spcBef>
              <a:spcAft>
                <a:spcPts val="0"/>
              </a:spcAft>
              <a:buClr>
                <a:schemeClr val="folHlink"/>
              </a:buClr>
              <a:buSzPts val="2250"/>
              <a:buFont typeface="Noto Sans Symbols"/>
              <a:buChar char="■"/>
            </a:pPr>
            <a:r>
              <a:rPr b="1" i="0" lang="en-US" sz="3000" u="none">
                <a:solidFill>
                  <a:schemeClr val="dk1"/>
                </a:solidFill>
                <a:latin typeface="Verdana"/>
                <a:ea typeface="Verdana"/>
                <a:cs typeface="Verdana"/>
                <a:sym typeface="Verdana"/>
              </a:rPr>
              <a:t>Specific</a:t>
            </a:r>
            <a:endParaRPr/>
          </a:p>
          <a:p>
            <a:pPr indent="-342900" lvl="0" marL="342900" marR="0" rtl="0" algn="l">
              <a:lnSpc>
                <a:spcPct val="100000"/>
              </a:lnSpc>
              <a:spcBef>
                <a:spcPts val="600"/>
              </a:spcBef>
              <a:spcAft>
                <a:spcPts val="0"/>
              </a:spcAft>
              <a:buClr>
                <a:schemeClr val="folHlink"/>
              </a:buClr>
              <a:buSzPts val="2250"/>
              <a:buFont typeface="Noto Sans Symbols"/>
              <a:buChar char="■"/>
            </a:pPr>
            <a:r>
              <a:rPr b="0" i="0" lang="en-US" sz="3000" u="none">
                <a:solidFill>
                  <a:schemeClr val="dk1"/>
                </a:solidFill>
                <a:latin typeface="Verdana"/>
                <a:ea typeface="Verdana"/>
                <a:cs typeface="Verdana"/>
                <a:sym typeface="Verdana"/>
              </a:rPr>
              <a:t>Non-judgmental</a:t>
            </a:r>
            <a:endParaRPr/>
          </a:p>
          <a:p>
            <a:pPr indent="-342900" lvl="0" marL="342900" marR="0" rtl="0" algn="l">
              <a:lnSpc>
                <a:spcPct val="100000"/>
              </a:lnSpc>
              <a:spcBef>
                <a:spcPts val="600"/>
              </a:spcBef>
              <a:spcAft>
                <a:spcPts val="0"/>
              </a:spcAft>
              <a:buClr>
                <a:schemeClr val="folHlink"/>
              </a:buClr>
              <a:buSzPts val="2250"/>
              <a:buFont typeface="Noto Sans Symbols"/>
              <a:buChar char="■"/>
            </a:pPr>
            <a:r>
              <a:rPr b="0" i="0" lang="en-US" sz="3000" u="none">
                <a:solidFill>
                  <a:schemeClr val="dk1"/>
                </a:solidFill>
                <a:latin typeface="Verdana"/>
                <a:ea typeface="Verdana"/>
                <a:cs typeface="Verdana"/>
                <a:sym typeface="Verdana"/>
              </a:rPr>
              <a:t>Sensitive</a:t>
            </a:r>
            <a:endParaRPr/>
          </a:p>
          <a:p>
            <a:pPr indent="-200025" lvl="0" marL="342900" marR="0" rtl="0" algn="l">
              <a:lnSpc>
                <a:spcPct val="100000"/>
              </a:lnSpc>
              <a:spcBef>
                <a:spcPts val="600"/>
              </a:spcBef>
              <a:spcAft>
                <a:spcPts val="0"/>
              </a:spcAft>
              <a:buClr>
                <a:schemeClr val="folHlink"/>
              </a:buClr>
              <a:buSzPts val="2250"/>
              <a:buFont typeface="Noto Sans Symbols"/>
              <a:buNone/>
            </a:pPr>
            <a:r>
              <a:t/>
            </a:r>
            <a:endParaRPr b="0" i="0" sz="3000" u="none">
              <a:solidFill>
                <a:schemeClr val="dk1"/>
              </a:solidFill>
              <a:latin typeface="Verdana"/>
              <a:ea typeface="Verdana"/>
              <a:cs typeface="Verdana"/>
              <a:sym typeface="Verdana"/>
            </a:endParaRPr>
          </a:p>
        </p:txBody>
      </p:sp>
      <p:pic>
        <p:nvPicPr>
          <p:cNvPr id="331" name="Google Shape;331;p22"/>
          <p:cNvPicPr preferRelativeResize="0"/>
          <p:nvPr>
            <p:ph idx="2" type="clipArt"/>
          </p:nvPr>
        </p:nvPicPr>
        <p:blipFill rotWithShape="1">
          <a:blip r:embed="rId3">
            <a:alphaModFix/>
          </a:blip>
          <a:srcRect b="0" l="0" r="0" t="0"/>
          <a:stretch/>
        </p:blipFill>
        <p:spPr>
          <a:xfrm>
            <a:off x="5943600" y="2819400"/>
            <a:ext cx="2438400" cy="205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7" name="Shape 337"/>
        <p:cNvGrpSpPr/>
        <p:nvPr/>
      </p:nvGrpSpPr>
      <p:grpSpPr>
        <a:xfrm>
          <a:off x="0" y="0"/>
          <a:ext cx="0" cy="0"/>
          <a:chOff x="0" y="0"/>
          <a:chExt cx="0" cy="0"/>
        </a:xfrm>
      </p:grpSpPr>
      <p:sp>
        <p:nvSpPr>
          <p:cNvPr id="338" name="Google Shape;338;p2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39" name="Google Shape;339;p2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40" name="Google Shape;340;p23"/>
          <p:cNvSpPr txBox="1"/>
          <p:nvPr>
            <p:ph idx="4294967295" type="title"/>
          </p:nvPr>
        </p:nvSpPr>
        <p:spPr>
          <a:xfrm>
            <a:off x="871537" y="892175"/>
            <a:ext cx="8162925" cy="73183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4200"/>
              <a:buFont typeface="Verdana"/>
              <a:buNone/>
            </a:pPr>
            <a:r>
              <a:rPr b="0" i="0" lang="en-US" sz="4200" u="none">
                <a:solidFill>
                  <a:schemeClr val="dk2"/>
                </a:solidFill>
                <a:latin typeface="Verdana"/>
                <a:ea typeface="Verdana"/>
                <a:cs typeface="Verdana"/>
                <a:sym typeface="Verdana"/>
              </a:rPr>
              <a:t>Giving Constructive Feedback</a:t>
            </a:r>
            <a:endParaRPr/>
          </a:p>
        </p:txBody>
      </p:sp>
      <p:sp>
        <p:nvSpPr>
          <p:cNvPr id="341" name="Google Shape;341;p23"/>
          <p:cNvSpPr txBox="1"/>
          <p:nvPr>
            <p:ph idx="4294967295" type="body"/>
          </p:nvPr>
        </p:nvSpPr>
        <p:spPr>
          <a:xfrm>
            <a:off x="1676400" y="2286000"/>
            <a:ext cx="3429000" cy="274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250"/>
              <a:buFont typeface="Noto Sans Symbols"/>
              <a:buChar char="■"/>
            </a:pPr>
            <a:r>
              <a:rPr b="0" i="0" lang="en-US" sz="3000" u="none">
                <a:solidFill>
                  <a:schemeClr val="dk1"/>
                </a:solidFill>
                <a:latin typeface="Verdana"/>
                <a:ea typeface="Verdana"/>
                <a:cs typeface="Verdana"/>
                <a:sym typeface="Verdana"/>
              </a:rPr>
              <a:t>Encouraging</a:t>
            </a:r>
            <a:endParaRPr/>
          </a:p>
          <a:p>
            <a:pPr indent="-342900" lvl="0" marL="342900" marR="0" rtl="0" algn="l">
              <a:lnSpc>
                <a:spcPct val="100000"/>
              </a:lnSpc>
              <a:spcBef>
                <a:spcPts val="600"/>
              </a:spcBef>
              <a:spcAft>
                <a:spcPts val="0"/>
              </a:spcAft>
              <a:buClr>
                <a:schemeClr val="folHlink"/>
              </a:buClr>
              <a:buSzPts val="2250"/>
              <a:buFont typeface="Noto Sans Symbols"/>
              <a:buChar char="■"/>
            </a:pPr>
            <a:r>
              <a:rPr b="1" i="0" lang="en-US" sz="3000" u="none">
                <a:solidFill>
                  <a:schemeClr val="dk1"/>
                </a:solidFill>
                <a:latin typeface="Verdana"/>
                <a:ea typeface="Verdana"/>
                <a:cs typeface="Verdana"/>
                <a:sym typeface="Verdana"/>
              </a:rPr>
              <a:t>Actionable</a:t>
            </a:r>
            <a:endParaRPr b="0" i="0" sz="3000" u="none">
              <a:solidFill>
                <a:schemeClr val="dk1"/>
              </a:solidFill>
              <a:latin typeface="Verdana"/>
              <a:ea typeface="Verdana"/>
              <a:cs typeface="Verdana"/>
              <a:sym typeface="Verdana"/>
            </a:endParaRPr>
          </a:p>
          <a:p>
            <a:pPr indent="-342900" lvl="0" marL="342900" marR="0" rtl="0" algn="l">
              <a:lnSpc>
                <a:spcPct val="100000"/>
              </a:lnSpc>
              <a:spcBef>
                <a:spcPts val="600"/>
              </a:spcBef>
              <a:spcAft>
                <a:spcPts val="0"/>
              </a:spcAft>
              <a:buClr>
                <a:schemeClr val="folHlink"/>
              </a:buClr>
              <a:buSzPts val="2250"/>
              <a:buFont typeface="Noto Sans Symbols"/>
              <a:buChar char="■"/>
            </a:pPr>
            <a:r>
              <a:rPr b="1" i="0" lang="en-US" sz="3000" u="none">
                <a:solidFill>
                  <a:schemeClr val="dk1"/>
                </a:solidFill>
                <a:latin typeface="Verdana"/>
                <a:ea typeface="Verdana"/>
                <a:cs typeface="Verdana"/>
                <a:sym typeface="Verdana"/>
              </a:rPr>
              <a:t>Two-Way</a:t>
            </a:r>
            <a:endParaRPr/>
          </a:p>
          <a:p>
            <a:pPr indent="-342900" lvl="0" marL="342900" marR="0" rtl="0" algn="l">
              <a:lnSpc>
                <a:spcPct val="100000"/>
              </a:lnSpc>
              <a:spcBef>
                <a:spcPts val="600"/>
              </a:spcBef>
              <a:spcAft>
                <a:spcPts val="0"/>
              </a:spcAft>
              <a:buClr>
                <a:schemeClr val="folHlink"/>
              </a:buClr>
              <a:buSzPts val="2250"/>
              <a:buFont typeface="Noto Sans Symbols"/>
              <a:buChar char="■"/>
            </a:pPr>
            <a:r>
              <a:rPr b="0" i="0" lang="en-US" sz="3000" u="none">
                <a:solidFill>
                  <a:schemeClr val="dk1"/>
                </a:solidFill>
                <a:latin typeface="Verdana"/>
                <a:ea typeface="Verdana"/>
                <a:cs typeface="Verdana"/>
                <a:sym typeface="Verdana"/>
              </a:rPr>
              <a:t>Timely</a:t>
            </a:r>
            <a:endParaRPr/>
          </a:p>
        </p:txBody>
      </p:sp>
      <p:pic>
        <p:nvPicPr>
          <p:cNvPr id="342" name="Google Shape;342;p23"/>
          <p:cNvPicPr preferRelativeResize="0"/>
          <p:nvPr>
            <p:ph idx="2" type="clipArt"/>
          </p:nvPr>
        </p:nvPicPr>
        <p:blipFill rotWithShape="1">
          <a:blip r:embed="rId3">
            <a:alphaModFix/>
          </a:blip>
          <a:srcRect b="0" l="0" r="0" t="0"/>
          <a:stretch/>
        </p:blipFill>
        <p:spPr>
          <a:xfrm>
            <a:off x="5867400" y="3098800"/>
            <a:ext cx="2424112" cy="16113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8" name="Shape 348"/>
        <p:cNvGrpSpPr/>
        <p:nvPr/>
      </p:nvGrpSpPr>
      <p:grpSpPr>
        <a:xfrm>
          <a:off x="0" y="0"/>
          <a:ext cx="0" cy="0"/>
          <a:chOff x="0" y="0"/>
          <a:chExt cx="0" cy="0"/>
        </a:xfrm>
      </p:grpSpPr>
      <p:sp>
        <p:nvSpPr>
          <p:cNvPr id="349" name="Google Shape;349;p2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50" name="Google Shape;350;p2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51" name="Google Shape;351;p24"/>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Receiving Feedback</a:t>
            </a:r>
            <a:endParaRPr/>
          </a:p>
        </p:txBody>
      </p:sp>
      <p:sp>
        <p:nvSpPr>
          <p:cNvPr id="352" name="Google Shape;352;p24"/>
          <p:cNvSpPr txBox="1"/>
          <p:nvPr>
            <p:ph idx="1" type="body"/>
          </p:nvPr>
        </p:nvSpPr>
        <p:spPr>
          <a:xfrm>
            <a:off x="1033462" y="2209800"/>
            <a:ext cx="75771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Be open &amp; receptive</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Listen to what is being said</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Be aware of immediate reactions</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Concentrate on content</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Question if you don’t understand</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Ask for help/suggestions/ideas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Google Shape;181;p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182" name="Google Shape;182;p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183" name="Google Shape;183;p7"/>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Interpersonal skills </a:t>
            </a:r>
            <a:endParaRPr/>
          </a:p>
        </p:txBody>
      </p:sp>
      <p:sp>
        <p:nvSpPr>
          <p:cNvPr id="184" name="Google Shape;184;p7"/>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Necessary for relating and working with others</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Effective communication skills – listening and expressing</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Ability to give and receive feedback</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Being able to work well in teams or groups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8" name="Shape 358"/>
        <p:cNvGrpSpPr/>
        <p:nvPr/>
      </p:nvGrpSpPr>
      <p:grpSpPr>
        <a:xfrm>
          <a:off x="0" y="0"/>
          <a:ext cx="0" cy="0"/>
          <a:chOff x="0" y="0"/>
          <a:chExt cx="0" cy="0"/>
        </a:xfrm>
      </p:grpSpPr>
      <p:sp>
        <p:nvSpPr>
          <p:cNvPr id="359" name="Google Shape;359;p2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60" name="Google Shape;360;p2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61" name="Google Shape;361;p25"/>
          <p:cNvSpPr txBox="1"/>
          <p:nvPr>
            <p:ph idx="1" type="body"/>
          </p:nvPr>
        </p:nvSpPr>
        <p:spPr>
          <a:xfrm>
            <a:off x="609600" y="0"/>
            <a:ext cx="8110537" cy="175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Welcome feedback as a constructive way to help you develop and improve your skills and performance</a:t>
            </a:r>
            <a:endParaRPr/>
          </a:p>
        </p:txBody>
      </p:sp>
      <p:pic>
        <p:nvPicPr>
          <p:cNvPr id="362" name="Google Shape;362;p25"/>
          <p:cNvPicPr preferRelativeResize="0"/>
          <p:nvPr/>
        </p:nvPicPr>
        <p:blipFill rotWithShape="1">
          <a:blip r:embed="rId3">
            <a:alphaModFix/>
          </a:blip>
          <a:srcRect b="0" l="0" r="0" t="0"/>
          <a:stretch/>
        </p:blipFill>
        <p:spPr>
          <a:xfrm>
            <a:off x="1963737" y="2133600"/>
            <a:ext cx="4224337" cy="396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8" name="Shape 368"/>
        <p:cNvGrpSpPr/>
        <p:nvPr/>
      </p:nvGrpSpPr>
      <p:grpSpPr>
        <a:xfrm>
          <a:off x="0" y="0"/>
          <a:ext cx="0" cy="0"/>
          <a:chOff x="0" y="0"/>
          <a:chExt cx="0" cy="0"/>
        </a:xfrm>
      </p:grpSpPr>
      <p:sp>
        <p:nvSpPr>
          <p:cNvPr id="369" name="Google Shape;369;p2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70" name="Google Shape;370;p2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71" name="Google Shape;371;p26"/>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Working with Others</a:t>
            </a:r>
            <a:endParaRPr/>
          </a:p>
        </p:txBody>
      </p:sp>
      <p:pic>
        <p:nvPicPr>
          <p:cNvPr id="372" name="Google Shape;372;p26"/>
          <p:cNvPicPr preferRelativeResize="0"/>
          <p:nvPr/>
        </p:nvPicPr>
        <p:blipFill rotWithShape="1">
          <a:blip r:embed="rId3">
            <a:alphaModFix/>
          </a:blip>
          <a:srcRect b="0" l="0" r="0" t="0"/>
          <a:stretch/>
        </p:blipFill>
        <p:spPr>
          <a:xfrm>
            <a:off x="2590800" y="2501900"/>
            <a:ext cx="2743200" cy="20843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8" name="Shape 378"/>
        <p:cNvGrpSpPr/>
        <p:nvPr/>
      </p:nvGrpSpPr>
      <p:grpSpPr>
        <a:xfrm>
          <a:off x="0" y="0"/>
          <a:ext cx="0" cy="0"/>
          <a:chOff x="0" y="0"/>
          <a:chExt cx="0" cy="0"/>
        </a:xfrm>
      </p:grpSpPr>
      <p:sp>
        <p:nvSpPr>
          <p:cNvPr id="379" name="Google Shape;379;p2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80" name="Google Shape;380;p2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81" name="Google Shape;381;p27"/>
          <p:cNvSpPr txBox="1"/>
          <p:nvPr>
            <p:ph type="title"/>
          </p:nvPr>
        </p:nvSpPr>
        <p:spPr>
          <a:xfrm>
            <a:off x="871537" y="192087"/>
            <a:ext cx="8162925" cy="14319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Benefits of learning in groups</a:t>
            </a:r>
            <a:endParaRPr/>
          </a:p>
        </p:txBody>
      </p:sp>
      <p:sp>
        <p:nvSpPr>
          <p:cNvPr id="382" name="Google Shape;382;p27"/>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Verdana"/>
                <a:ea typeface="Verdana"/>
                <a:cs typeface="Verdana"/>
                <a:sym typeface="Verdana"/>
              </a:rPr>
              <a:t>Experience, skills or knowledge of others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Verdana"/>
                <a:ea typeface="Verdana"/>
                <a:cs typeface="Verdana"/>
                <a:sym typeface="Verdana"/>
              </a:rPr>
              <a:t>Support, encouragement, responsibility</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Verdana"/>
                <a:ea typeface="Verdana"/>
                <a:cs typeface="Verdana"/>
                <a:sym typeface="Verdana"/>
              </a:rPr>
              <a:t>Share work</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Verdana"/>
                <a:ea typeface="Verdana"/>
                <a:cs typeface="Verdana"/>
                <a:sym typeface="Verdana"/>
              </a:rPr>
              <a:t>Increase understanding</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Verdana"/>
                <a:ea typeface="Verdana"/>
                <a:cs typeface="Verdana"/>
                <a:sym typeface="Verdana"/>
              </a:rPr>
              <a:t>Differing perspectives</a:t>
            </a:r>
            <a:endParaRPr/>
          </a:p>
          <a:p>
            <a:pPr indent="-342900" lvl="0" marL="3429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Verdana"/>
                <a:ea typeface="Verdana"/>
                <a:cs typeface="Verdana"/>
                <a:sym typeface="Verdana"/>
              </a:rPr>
              <a:t>Others?</a:t>
            </a:r>
            <a:endParaRPr/>
          </a:p>
          <a:p>
            <a:pPr indent="-209550" lvl="0" marL="342900" marR="0" rtl="0" algn="l">
              <a:lnSpc>
                <a:spcPct val="100000"/>
              </a:lnSpc>
              <a:spcBef>
                <a:spcPts val="560"/>
              </a:spcBef>
              <a:spcAft>
                <a:spcPts val="0"/>
              </a:spcAft>
              <a:buClr>
                <a:schemeClr val="folHlink"/>
              </a:buClr>
              <a:buSzPts val="2100"/>
              <a:buFont typeface="Noto Sans Symbols"/>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88" name="Shape 388"/>
        <p:cNvGrpSpPr/>
        <p:nvPr/>
      </p:nvGrpSpPr>
      <p:grpSpPr>
        <a:xfrm>
          <a:off x="0" y="0"/>
          <a:ext cx="0" cy="0"/>
          <a:chOff x="0" y="0"/>
          <a:chExt cx="0" cy="0"/>
        </a:xfrm>
      </p:grpSpPr>
      <p:sp>
        <p:nvSpPr>
          <p:cNvPr id="389" name="Google Shape;389;p2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390" name="Google Shape;390;p2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391" name="Google Shape;391;p28"/>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What is a group?</a:t>
            </a:r>
            <a:endParaRPr/>
          </a:p>
        </p:txBody>
      </p:sp>
      <p:sp>
        <p:nvSpPr>
          <p:cNvPr id="392" name="Google Shape;392;p28"/>
          <p:cNvSpPr txBox="1"/>
          <p:nvPr>
            <p:ph idx="1" type="body"/>
          </p:nvPr>
        </p:nvSpPr>
        <p:spPr>
          <a:xfrm>
            <a:off x="1033462" y="2667000"/>
            <a:ext cx="6967537"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A group is a collection of individuals who come together for a particular reason or with a common aim.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8" name="Shape 398"/>
        <p:cNvGrpSpPr/>
        <p:nvPr/>
      </p:nvGrpSpPr>
      <p:grpSpPr>
        <a:xfrm>
          <a:off x="0" y="0"/>
          <a:ext cx="0" cy="0"/>
          <a:chOff x="0" y="0"/>
          <a:chExt cx="0" cy="0"/>
        </a:xfrm>
      </p:grpSpPr>
      <p:sp>
        <p:nvSpPr>
          <p:cNvPr id="399" name="Google Shape;399;p2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00" name="Google Shape;400;p2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01" name="Google Shape;401;p29"/>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What is a group?</a:t>
            </a:r>
            <a:endParaRPr/>
          </a:p>
        </p:txBody>
      </p:sp>
      <p:sp>
        <p:nvSpPr>
          <p:cNvPr id="402" name="Google Shape;402;p29"/>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Task elements</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Goals, Resources, Skills, Decisions</a:t>
            </a:r>
            <a:endParaRPr/>
          </a:p>
          <a:p>
            <a:pPr indent="-285750" lvl="1" marL="742950" marR="0" rtl="0" algn="l">
              <a:lnSpc>
                <a:spcPct val="100000"/>
              </a:lnSpc>
              <a:spcBef>
                <a:spcPts val="560"/>
              </a:spcBef>
              <a:spcAft>
                <a:spcPts val="0"/>
              </a:spcAft>
              <a:buClr>
                <a:schemeClr val="folHlink"/>
              </a:buClr>
              <a:buSzPts val="1960"/>
              <a:buFont typeface="Noto Sans Symbols"/>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Process elements</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Roles, Communication, Dynamics, Conflict Resolution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08" name="Shape 408"/>
        <p:cNvGrpSpPr/>
        <p:nvPr/>
      </p:nvGrpSpPr>
      <p:grpSpPr>
        <a:xfrm>
          <a:off x="0" y="0"/>
          <a:ext cx="0" cy="0"/>
          <a:chOff x="0" y="0"/>
          <a:chExt cx="0" cy="0"/>
        </a:xfrm>
      </p:grpSpPr>
      <p:sp>
        <p:nvSpPr>
          <p:cNvPr id="409" name="Google Shape;409;p3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10" name="Google Shape;410;p3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11" name="Google Shape;411;p30"/>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What is group dynamics?</a:t>
            </a:r>
            <a:endParaRPr/>
          </a:p>
        </p:txBody>
      </p:sp>
      <p:sp>
        <p:nvSpPr>
          <p:cNvPr id="412" name="Google Shape;412;p30"/>
          <p:cNvSpPr txBox="1"/>
          <p:nvPr>
            <p:ph idx="1" type="body"/>
          </p:nvPr>
        </p:nvSpPr>
        <p:spPr>
          <a:xfrm>
            <a:off x="914400" y="2209800"/>
            <a:ext cx="6935787" cy="3352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Group dynamics examines the way people behave in groups and attempts to understand the factors that make a group more effective.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8" name="Shape 418"/>
        <p:cNvGrpSpPr/>
        <p:nvPr/>
      </p:nvGrpSpPr>
      <p:grpSpPr>
        <a:xfrm>
          <a:off x="0" y="0"/>
          <a:ext cx="0" cy="0"/>
          <a:chOff x="0" y="0"/>
          <a:chExt cx="0" cy="0"/>
        </a:xfrm>
      </p:grpSpPr>
      <p:sp>
        <p:nvSpPr>
          <p:cNvPr id="419" name="Google Shape;419;p3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20" name="Google Shape;420;p3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21" name="Google Shape;421;p31"/>
          <p:cNvSpPr txBox="1"/>
          <p:nvPr>
            <p:ph type="title"/>
          </p:nvPr>
        </p:nvSpPr>
        <p:spPr>
          <a:xfrm>
            <a:off x="871537" y="312737"/>
            <a:ext cx="8162925" cy="13112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To be effective groups </a:t>
            </a:r>
            <a:br>
              <a:rPr b="0" i="0" lang="en-US" sz="4000" u="none">
                <a:solidFill>
                  <a:schemeClr val="dk2"/>
                </a:solidFill>
                <a:latin typeface="Verdana"/>
                <a:ea typeface="Verdana"/>
                <a:cs typeface="Verdana"/>
                <a:sym typeface="Verdana"/>
              </a:rPr>
            </a:br>
            <a:r>
              <a:rPr b="0" i="0" lang="en-US" sz="4000" u="none">
                <a:solidFill>
                  <a:schemeClr val="dk2"/>
                </a:solidFill>
                <a:latin typeface="Verdana"/>
                <a:ea typeface="Verdana"/>
                <a:cs typeface="Verdana"/>
                <a:sym typeface="Verdana"/>
              </a:rPr>
              <a:t>need to:</a:t>
            </a:r>
            <a:endParaRPr/>
          </a:p>
        </p:txBody>
      </p:sp>
      <p:sp>
        <p:nvSpPr>
          <p:cNvPr id="422" name="Google Shape;422;p31"/>
          <p:cNvSpPr txBox="1"/>
          <p:nvPr>
            <p:ph idx="1" type="body"/>
          </p:nvPr>
        </p:nvSpPr>
        <p:spPr>
          <a:xfrm>
            <a:off x="914400" y="2133600"/>
            <a:ext cx="7240587"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625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Achieve a task</a:t>
            </a:r>
            <a:endParaRPr/>
          </a:p>
          <a:p>
            <a:pPr indent="-342900" lvl="0" marL="342900" marR="0" rtl="0" algn="l">
              <a:lnSpc>
                <a:spcPct val="15625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Build and maintain the group</a:t>
            </a:r>
            <a:endParaRPr/>
          </a:p>
          <a:p>
            <a:pPr indent="-342900" lvl="0" marL="342900" marR="0" rtl="0" algn="l">
              <a:lnSpc>
                <a:spcPct val="15625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Develop / help individuals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8" name="Shape 428"/>
        <p:cNvGrpSpPr/>
        <p:nvPr/>
      </p:nvGrpSpPr>
      <p:grpSpPr>
        <a:xfrm>
          <a:off x="0" y="0"/>
          <a:ext cx="0" cy="0"/>
          <a:chOff x="0" y="0"/>
          <a:chExt cx="0" cy="0"/>
        </a:xfrm>
      </p:grpSpPr>
      <p:sp>
        <p:nvSpPr>
          <p:cNvPr id="429" name="Google Shape;429;p3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30" name="Google Shape;430;p3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31" name="Google Shape;431;p32"/>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Effective groups:</a:t>
            </a:r>
            <a:endParaRPr/>
          </a:p>
        </p:txBody>
      </p:sp>
      <p:sp>
        <p:nvSpPr>
          <p:cNvPr id="432" name="Google Shape;432;p32"/>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Clear, relevant goals</a:t>
            </a:r>
            <a:endParaRPr/>
          </a:p>
          <a:p>
            <a:pPr indent="-342900" lvl="0" marL="342900" marR="0" rtl="0" algn="l">
              <a:lnSpc>
                <a:spcPct val="9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Open communication </a:t>
            </a:r>
            <a:endParaRPr/>
          </a:p>
          <a:p>
            <a:pPr indent="-342900" lvl="0" marL="342900" marR="0" rtl="0" algn="l">
              <a:lnSpc>
                <a:spcPct val="9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Cooperation</a:t>
            </a:r>
            <a:endParaRPr/>
          </a:p>
          <a:p>
            <a:pPr indent="-342900" lvl="0" marL="342900" marR="0" rtl="0" algn="l">
              <a:lnSpc>
                <a:spcPct val="9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Members responsible for own behaviour</a:t>
            </a:r>
            <a:endParaRPr/>
          </a:p>
          <a:p>
            <a:pPr indent="-342900" lvl="0" marL="342900" marR="0" rtl="0" algn="l">
              <a:lnSpc>
                <a:spcPct val="9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Processes for decisions established</a:t>
            </a:r>
            <a:endParaRPr/>
          </a:p>
          <a:p>
            <a:pPr indent="-342900" lvl="0" marL="342900" marR="0" rtl="0" algn="l">
              <a:lnSpc>
                <a:spcPct val="9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Problems confronted openly </a:t>
            </a:r>
            <a:endParaRPr/>
          </a:p>
          <a:p>
            <a:pPr indent="-342900" lvl="0" marL="342900" marR="0" rtl="0" algn="l">
              <a:lnSpc>
                <a:spcPct val="9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Conflict resolved constructively</a:t>
            </a:r>
            <a:endParaRPr/>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p:txBody>
      </p:sp>
      <p:pic>
        <p:nvPicPr>
          <p:cNvPr id="433" name="Google Shape;433;p32"/>
          <p:cNvPicPr preferRelativeResize="0"/>
          <p:nvPr/>
        </p:nvPicPr>
        <p:blipFill rotWithShape="1">
          <a:blip r:embed="rId3">
            <a:alphaModFix/>
          </a:blip>
          <a:srcRect b="0" l="0" r="0" t="0"/>
          <a:stretch/>
        </p:blipFill>
        <p:spPr>
          <a:xfrm>
            <a:off x="7391400" y="1981200"/>
            <a:ext cx="855662" cy="1143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9" name="Shape 439"/>
        <p:cNvGrpSpPr/>
        <p:nvPr/>
      </p:nvGrpSpPr>
      <p:grpSpPr>
        <a:xfrm>
          <a:off x="0" y="0"/>
          <a:ext cx="0" cy="0"/>
          <a:chOff x="0" y="0"/>
          <a:chExt cx="0" cy="0"/>
        </a:xfrm>
      </p:grpSpPr>
      <p:sp>
        <p:nvSpPr>
          <p:cNvPr id="440" name="Google Shape;440;p3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41" name="Google Shape;441;p3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42" name="Google Shape;442;p33"/>
          <p:cNvSpPr txBox="1"/>
          <p:nvPr>
            <p:ph type="title"/>
          </p:nvPr>
        </p:nvSpPr>
        <p:spPr>
          <a:xfrm>
            <a:off x="981075" y="609600"/>
            <a:ext cx="8162925" cy="7016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0" i="0" lang="en-US" sz="4000" u="none">
                <a:solidFill>
                  <a:schemeClr val="dk2"/>
                </a:solidFill>
                <a:latin typeface="Verdana"/>
                <a:ea typeface="Verdana"/>
                <a:cs typeface="Verdana"/>
                <a:sym typeface="Verdana"/>
              </a:rPr>
              <a:t>Groups need to be “nurtured”</a:t>
            </a:r>
            <a:endParaRPr/>
          </a:p>
        </p:txBody>
      </p:sp>
      <p:sp>
        <p:nvSpPr>
          <p:cNvPr id="443" name="Google Shape;443;p33"/>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What does this mean?</a:t>
            </a:r>
            <a:endParaRPr/>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p:txBody>
      </p:sp>
      <p:pic>
        <p:nvPicPr>
          <p:cNvPr id="444" name="Google Shape;444;p33"/>
          <p:cNvPicPr preferRelativeResize="0"/>
          <p:nvPr/>
        </p:nvPicPr>
        <p:blipFill rotWithShape="1">
          <a:blip r:embed="rId3">
            <a:alphaModFix/>
          </a:blip>
          <a:srcRect b="0" l="0" r="0" t="0"/>
          <a:stretch/>
        </p:blipFill>
        <p:spPr>
          <a:xfrm>
            <a:off x="2209800" y="2514600"/>
            <a:ext cx="3581400" cy="2867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0" name="Shape 450"/>
        <p:cNvGrpSpPr/>
        <p:nvPr/>
      </p:nvGrpSpPr>
      <p:grpSpPr>
        <a:xfrm>
          <a:off x="0" y="0"/>
          <a:ext cx="0" cy="0"/>
          <a:chOff x="0" y="0"/>
          <a:chExt cx="0" cy="0"/>
        </a:xfrm>
      </p:grpSpPr>
      <p:sp>
        <p:nvSpPr>
          <p:cNvPr id="451" name="Google Shape;451;p3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52" name="Google Shape;452;p3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53" name="Google Shape;453;p34"/>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454" name="Google Shape;454;p34"/>
          <p:cNvSpPr txBox="1"/>
          <p:nvPr>
            <p:ph idx="1" type="body"/>
          </p:nvPr>
        </p:nvSpPr>
        <p:spPr>
          <a:xfrm>
            <a:off x="914400" y="2133600"/>
            <a:ext cx="6707187"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Aim/purpose &amp; context</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Planning &amp; preparation</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Delivery</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Overcoming nerves</a:t>
            </a:r>
            <a:endParaRPr/>
          </a:p>
        </p:txBody>
      </p:sp>
      <p:pic>
        <p:nvPicPr>
          <p:cNvPr id="455" name="Google Shape;455;p34"/>
          <p:cNvPicPr preferRelativeResize="0"/>
          <p:nvPr/>
        </p:nvPicPr>
        <p:blipFill rotWithShape="1">
          <a:blip r:embed="rId3">
            <a:alphaModFix/>
          </a:blip>
          <a:srcRect b="0" l="0" r="0" t="0"/>
          <a:stretch/>
        </p:blipFill>
        <p:spPr>
          <a:xfrm>
            <a:off x="6248400" y="2514600"/>
            <a:ext cx="1844675" cy="179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0" name="Shape 190"/>
        <p:cNvGrpSpPr/>
        <p:nvPr/>
      </p:nvGrpSpPr>
      <p:grpSpPr>
        <a:xfrm>
          <a:off x="0" y="0"/>
          <a:ext cx="0" cy="0"/>
          <a:chOff x="0" y="0"/>
          <a:chExt cx="0" cy="0"/>
        </a:xfrm>
      </p:grpSpPr>
      <p:sp>
        <p:nvSpPr>
          <p:cNvPr id="191" name="Google Shape;191;p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192" name="Google Shape;192;p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193" name="Google Shape;193;p8"/>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Benefits</a:t>
            </a:r>
            <a:endParaRPr/>
          </a:p>
        </p:txBody>
      </p:sp>
      <p:sp>
        <p:nvSpPr>
          <p:cNvPr id="194" name="Google Shape;194;p8"/>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Personal relationships</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Professional relationships</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Employment related skill</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Team or group work in college</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Learn about other perspectives</a:t>
            </a:r>
            <a:endParaRPr/>
          </a:p>
          <a:p>
            <a:pPr indent="-342900" lvl="0" marL="342900" marR="0" rtl="0" algn="l">
              <a:lnSpc>
                <a:spcPct val="100000"/>
              </a:lnSpc>
              <a:spcBef>
                <a:spcPts val="640"/>
              </a:spcBef>
              <a:spcAft>
                <a:spcPts val="0"/>
              </a:spcAft>
              <a:buClr>
                <a:schemeClr val="folHlink"/>
              </a:buClr>
              <a:buSzPts val="2400"/>
              <a:buFont typeface="Noto Sans Symbols"/>
              <a:buChar char="■"/>
            </a:pPr>
            <a:r>
              <a:rPr b="0" i="0" lang="en-US" sz="3200" u="none" cap="none" strike="noStrike">
                <a:solidFill>
                  <a:schemeClr val="dk1"/>
                </a:solidFill>
                <a:latin typeface="Verdana"/>
                <a:ea typeface="Verdana"/>
                <a:cs typeface="Verdana"/>
                <a:sym typeface="Verdana"/>
              </a:rPr>
              <a:t>Share work load</a:t>
            </a:r>
            <a:endParaRPr/>
          </a:p>
          <a:p>
            <a:pPr indent="-1905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1" name="Shape 461"/>
        <p:cNvGrpSpPr/>
        <p:nvPr/>
      </p:nvGrpSpPr>
      <p:grpSpPr>
        <a:xfrm>
          <a:off x="0" y="0"/>
          <a:ext cx="0" cy="0"/>
          <a:chOff x="0" y="0"/>
          <a:chExt cx="0" cy="0"/>
        </a:xfrm>
      </p:grpSpPr>
      <p:sp>
        <p:nvSpPr>
          <p:cNvPr id="462" name="Google Shape;462;p3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63" name="Google Shape;463;p3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64" name="Google Shape;464;p35"/>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465" name="Google Shape;465;p35"/>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700"/>
              <a:buFont typeface="Noto Sans Symbols"/>
              <a:buNone/>
            </a:pPr>
            <a:r>
              <a:rPr b="0" i="0" lang="en-US" sz="3600" u="none">
                <a:solidFill>
                  <a:schemeClr val="dk1"/>
                </a:solidFill>
                <a:latin typeface="Verdana"/>
                <a:ea typeface="Verdana"/>
                <a:cs typeface="Verdana"/>
                <a:sym typeface="Verdana"/>
              </a:rPr>
              <a:t>Purpose &amp; Context</a:t>
            </a:r>
            <a:r>
              <a:rPr b="0" i="0" lang="en-US" sz="3200" u="none">
                <a:solidFill>
                  <a:schemeClr val="dk1"/>
                </a:solidFill>
                <a:latin typeface="Verdana"/>
                <a:ea typeface="Verdana"/>
                <a:cs typeface="Verdana"/>
                <a:sym typeface="Verdana"/>
              </a:rPr>
              <a:t>:</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To inform, train, persuade, entertain, sell or demonstrate?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Who is the audience?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How much time do you have?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Where is the venue?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Formal or informal?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71" name="Shape 471"/>
        <p:cNvGrpSpPr/>
        <p:nvPr/>
      </p:nvGrpSpPr>
      <p:grpSpPr>
        <a:xfrm>
          <a:off x="0" y="0"/>
          <a:ext cx="0" cy="0"/>
          <a:chOff x="0" y="0"/>
          <a:chExt cx="0" cy="0"/>
        </a:xfrm>
      </p:grpSpPr>
      <p:sp>
        <p:nvSpPr>
          <p:cNvPr id="472" name="Google Shape;472;p3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73" name="Google Shape;473;p3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74" name="Google Shape;474;p36"/>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475" name="Google Shape;475;p36"/>
          <p:cNvSpPr txBox="1"/>
          <p:nvPr>
            <p:ph idx="1" type="body"/>
          </p:nvPr>
        </p:nvSpPr>
        <p:spPr>
          <a:xfrm>
            <a:off x="912812" y="1905000"/>
            <a:ext cx="724058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700"/>
              <a:buFont typeface="Noto Sans Symbols"/>
              <a:buNone/>
            </a:pPr>
            <a:r>
              <a:rPr b="0" i="0" lang="en-US" sz="3600" u="none">
                <a:solidFill>
                  <a:schemeClr val="dk1"/>
                </a:solidFill>
                <a:latin typeface="Verdana"/>
                <a:ea typeface="Verdana"/>
                <a:cs typeface="Verdana"/>
                <a:sym typeface="Verdana"/>
              </a:rPr>
              <a:t>Planning &amp; Preparation:</a:t>
            </a:r>
            <a:endParaRPr/>
          </a:p>
          <a:p>
            <a:pPr indent="-285750" lvl="1" marL="742950" marR="0" rtl="0" algn="l">
              <a:lnSpc>
                <a:spcPct val="100000"/>
              </a:lnSpc>
              <a:spcBef>
                <a:spcPts val="140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Relevance to aim and audience!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Gather material relevant to message</a:t>
            </a:r>
            <a:endParaRPr/>
          </a:p>
          <a:p>
            <a:pPr indent="-285750" lvl="1" marL="742950" marR="0" rtl="0" algn="l">
              <a:lnSpc>
                <a:spcPct val="100000"/>
              </a:lnSpc>
              <a:spcBef>
                <a:spcPts val="560"/>
              </a:spcBef>
              <a:spcAft>
                <a:spcPts val="0"/>
              </a:spcAft>
              <a:buClr>
                <a:schemeClr val="folHlink"/>
              </a:buClr>
              <a:buSzPts val="1960"/>
              <a:buFont typeface="Noto Sans Symbols"/>
              <a:buNone/>
            </a:pPr>
            <a:r>
              <a:t/>
            </a:r>
            <a:endParaRPr b="0" i="0" sz="2800" u="none" cap="none" strike="noStrike">
              <a:solidFill>
                <a:schemeClr val="dk1"/>
              </a:solidFill>
              <a:latin typeface="Verdana"/>
              <a:ea typeface="Verdana"/>
              <a:cs typeface="Verdana"/>
              <a:sym typeface="Verdana"/>
            </a:endParaRPr>
          </a:p>
          <a:p>
            <a:pPr indent="-228600" lvl="2" marL="11430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Key points only!</a:t>
            </a:r>
            <a:endParaRPr/>
          </a:p>
          <a:p>
            <a:pPr indent="-228600" lvl="0" marL="342900" marR="0" rtl="0" algn="l">
              <a:lnSpc>
                <a:spcPct val="100000"/>
              </a:lnSpc>
              <a:spcBef>
                <a:spcPts val="480"/>
              </a:spcBef>
              <a:spcAft>
                <a:spcPts val="0"/>
              </a:spcAft>
              <a:buClr>
                <a:schemeClr val="folHlink"/>
              </a:buClr>
              <a:buSzPts val="1800"/>
              <a:buFont typeface="Noto Sans Symbols"/>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1" name="Shape 481"/>
        <p:cNvGrpSpPr/>
        <p:nvPr/>
      </p:nvGrpSpPr>
      <p:grpSpPr>
        <a:xfrm>
          <a:off x="0" y="0"/>
          <a:ext cx="0" cy="0"/>
          <a:chOff x="0" y="0"/>
          <a:chExt cx="0" cy="0"/>
        </a:xfrm>
      </p:grpSpPr>
      <p:sp>
        <p:nvSpPr>
          <p:cNvPr id="482" name="Google Shape;482;p3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83" name="Google Shape;483;p3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84" name="Google Shape;484;p37"/>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485" name="Google Shape;485;p37"/>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Planning &amp; Preparation:</a:t>
            </a:r>
            <a:endParaRPr/>
          </a:p>
          <a:p>
            <a:pPr indent="-342900" lvl="0" marL="342900" marR="0" rtl="0" algn="l">
              <a:lnSpc>
                <a:spcPct val="100000"/>
              </a:lnSpc>
              <a:spcBef>
                <a:spcPts val="640"/>
              </a:spcBef>
              <a:spcAft>
                <a:spcPts val="0"/>
              </a:spcAft>
              <a:buClr>
                <a:schemeClr val="folHlink"/>
              </a:buClr>
              <a:buSzPts val="2400"/>
              <a:buFont typeface="Noto Sans Symbols"/>
              <a:buNone/>
            </a:pPr>
            <a:r>
              <a:t/>
            </a:r>
            <a:endParaRPr b="0" i="0" sz="3200" u="none">
              <a:solidFill>
                <a:schemeClr val="dk1"/>
              </a:solidFill>
              <a:latin typeface="Verdana"/>
              <a:ea typeface="Verdana"/>
              <a:cs typeface="Verdana"/>
              <a:sym typeface="Verdana"/>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Structure the material</a:t>
            </a:r>
            <a:endParaRPr/>
          </a:p>
          <a:p>
            <a:pPr indent="-228600" lvl="2" marL="1143000" marR="0" rtl="0" algn="l">
              <a:lnSpc>
                <a:spcPct val="100000"/>
              </a:lnSpc>
              <a:spcBef>
                <a:spcPts val="120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Intro = catch attention</a:t>
            </a:r>
            <a:endParaRPr/>
          </a:p>
          <a:p>
            <a:pPr indent="-228600" lvl="2" marL="11430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Middle = logical, chunks</a:t>
            </a:r>
            <a:endParaRPr/>
          </a:p>
          <a:p>
            <a:pPr indent="-228600" lvl="2" marL="11430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End = summarise main points</a:t>
            </a:r>
            <a:endParaRPr/>
          </a:p>
        </p:txBody>
      </p:sp>
      <p:sp>
        <p:nvSpPr>
          <p:cNvPr id="486" name="Google Shape;486;p37"/>
          <p:cNvSpPr/>
          <p:nvPr/>
        </p:nvSpPr>
        <p:spPr>
          <a:xfrm>
            <a:off x="7391400" y="3276600"/>
            <a:ext cx="847725" cy="57150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FFFF"/>
                </a:solidFill>
                <a:latin typeface="Arial Black"/>
              </a:rPr>
              <a:t>End</a:t>
            </a:r>
          </a:p>
        </p:txBody>
      </p:sp>
      <p:sp>
        <p:nvSpPr>
          <p:cNvPr id="487" name="Google Shape;487;p37"/>
          <p:cNvSpPr/>
          <p:nvPr/>
        </p:nvSpPr>
        <p:spPr>
          <a:xfrm>
            <a:off x="7239000" y="2743200"/>
            <a:ext cx="1152525" cy="438150"/>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FFFF"/>
                </a:solidFill>
                <a:latin typeface="Arial"/>
              </a:rPr>
              <a:t>Middle</a:t>
            </a:r>
          </a:p>
        </p:txBody>
      </p:sp>
      <p:sp>
        <p:nvSpPr>
          <p:cNvPr id="488" name="Google Shape;488;p37"/>
          <p:cNvSpPr/>
          <p:nvPr/>
        </p:nvSpPr>
        <p:spPr>
          <a:xfrm>
            <a:off x="7162800" y="2286000"/>
            <a:ext cx="1247775" cy="333375"/>
          </a:xfrm>
          <a:prstGeom prst="rect">
            <a:avLst/>
          </a:prstGeom>
        </p:spPr>
        <p:txBody>
          <a:bodyPr>
            <a:prstTxWarp prst="textPlain"/>
          </a:bodyPr>
          <a:lstStyle/>
          <a:p>
            <a:pPr lvl="0" algn="l"/>
            <a:r>
              <a:rPr b="0" i="0">
                <a:ln cap="flat" cmpd="sng" w="9525">
                  <a:solidFill>
                    <a:srgbClr val="000000"/>
                  </a:solidFill>
                  <a:prstDash val="solid"/>
                  <a:miter lim="800000"/>
                  <a:headEnd len="sm" w="sm" type="none"/>
                  <a:tailEnd len="sm" w="sm" type="none"/>
                </a:ln>
                <a:solidFill>
                  <a:srgbClr val="FFFFFF"/>
                </a:solidFill>
                <a:latin typeface="Arial"/>
              </a:rPr>
              <a:t>Beginning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4" name="Shape 494"/>
        <p:cNvGrpSpPr/>
        <p:nvPr/>
      </p:nvGrpSpPr>
      <p:grpSpPr>
        <a:xfrm>
          <a:off x="0" y="0"/>
          <a:ext cx="0" cy="0"/>
          <a:chOff x="0" y="0"/>
          <a:chExt cx="0" cy="0"/>
        </a:xfrm>
      </p:grpSpPr>
      <p:sp>
        <p:nvSpPr>
          <p:cNvPr id="495" name="Google Shape;495;p3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496" name="Google Shape;496;p3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497" name="Google Shape;497;p38"/>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498" name="Google Shape;498;p38"/>
          <p:cNvSpPr txBox="1"/>
          <p:nvPr>
            <p:ph idx="1" type="body"/>
          </p:nvPr>
        </p:nvSpPr>
        <p:spPr>
          <a:xfrm>
            <a:off x="1033462" y="2286000"/>
            <a:ext cx="8110537"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700"/>
              <a:buFont typeface="Noto Sans Symbols"/>
              <a:buNone/>
            </a:pPr>
            <a:r>
              <a:rPr b="0" i="0" lang="en-US" sz="3600" u="none">
                <a:solidFill>
                  <a:schemeClr val="dk1"/>
                </a:solidFill>
                <a:latin typeface="Verdana"/>
                <a:ea typeface="Verdana"/>
                <a:cs typeface="Verdana"/>
                <a:sym typeface="Verdana"/>
              </a:rPr>
              <a:t>Planning &amp; Preparation:</a:t>
            </a:r>
            <a:endParaRPr/>
          </a:p>
          <a:p>
            <a:pPr indent="-285750" lvl="1" marL="742950" marR="0" rtl="0" algn="l">
              <a:lnSpc>
                <a:spcPct val="100000"/>
              </a:lnSpc>
              <a:spcBef>
                <a:spcPts val="140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Use of notes</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Use of visual aids – KISS!</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Rehearse</a:t>
            </a:r>
            <a:endParaRPr/>
          </a:p>
        </p:txBody>
      </p:sp>
      <p:pic>
        <p:nvPicPr>
          <p:cNvPr id="499" name="Google Shape;499;p38"/>
          <p:cNvPicPr preferRelativeResize="0"/>
          <p:nvPr/>
        </p:nvPicPr>
        <p:blipFill rotWithShape="1">
          <a:blip r:embed="rId3">
            <a:alphaModFix/>
          </a:blip>
          <a:srcRect b="0" l="0" r="0" t="0"/>
          <a:stretch/>
        </p:blipFill>
        <p:spPr>
          <a:xfrm>
            <a:off x="5181600" y="4267200"/>
            <a:ext cx="1720850" cy="17129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5" name="Shape 505"/>
        <p:cNvGrpSpPr/>
        <p:nvPr/>
      </p:nvGrpSpPr>
      <p:grpSpPr>
        <a:xfrm>
          <a:off x="0" y="0"/>
          <a:ext cx="0" cy="0"/>
          <a:chOff x="0" y="0"/>
          <a:chExt cx="0" cy="0"/>
        </a:xfrm>
      </p:grpSpPr>
      <p:sp>
        <p:nvSpPr>
          <p:cNvPr id="506" name="Google Shape;506;p3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507" name="Google Shape;507;p3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508" name="Google Shape;508;p39"/>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509" name="Google Shape;509;p39"/>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700"/>
              <a:buFont typeface="Noto Sans Symbols"/>
              <a:buNone/>
            </a:pPr>
            <a:r>
              <a:rPr b="0" i="0" lang="en-US" sz="3600" u="none">
                <a:solidFill>
                  <a:schemeClr val="dk1"/>
                </a:solidFill>
                <a:latin typeface="Verdana"/>
                <a:ea typeface="Verdana"/>
                <a:cs typeface="Verdana"/>
                <a:sym typeface="Verdana"/>
              </a:rPr>
              <a:t>Delivery:</a:t>
            </a:r>
            <a:endParaRPr/>
          </a:p>
          <a:p>
            <a:pPr indent="-285750" lvl="1" marL="742950" marR="0" rtl="0" algn="l">
              <a:lnSpc>
                <a:spcPct val="100000"/>
              </a:lnSpc>
              <a:spcBef>
                <a:spcPts val="140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Check room, time, equipment</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Awareness of self – voice, body language, confidence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Dealing with questions</a:t>
            </a:r>
            <a:endParaRPr/>
          </a:p>
          <a:p>
            <a:pPr indent="-209550" lvl="0" marL="342900" marR="0" rtl="0" algn="l">
              <a:lnSpc>
                <a:spcPct val="100000"/>
              </a:lnSpc>
              <a:spcBef>
                <a:spcPts val="560"/>
              </a:spcBef>
              <a:spcAft>
                <a:spcPts val="0"/>
              </a:spcAft>
              <a:buClr>
                <a:schemeClr val="folHlink"/>
              </a:buClr>
              <a:buSzPts val="2100"/>
              <a:buFont typeface="Noto Sans Symbols"/>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5" name="Shape 515"/>
        <p:cNvGrpSpPr/>
        <p:nvPr/>
      </p:nvGrpSpPr>
      <p:grpSpPr>
        <a:xfrm>
          <a:off x="0" y="0"/>
          <a:ext cx="0" cy="0"/>
          <a:chOff x="0" y="0"/>
          <a:chExt cx="0" cy="0"/>
        </a:xfrm>
      </p:grpSpPr>
      <p:sp>
        <p:nvSpPr>
          <p:cNvPr id="516" name="Google Shape;516;p4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517" name="Google Shape;517;p4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518" name="Google Shape;518;p40"/>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519" name="Google Shape;519;p40"/>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700"/>
              <a:buFont typeface="Noto Sans Symbols"/>
              <a:buNone/>
            </a:pPr>
            <a:r>
              <a:rPr b="0" i="0" lang="en-US" sz="3600" u="none">
                <a:solidFill>
                  <a:schemeClr val="dk1"/>
                </a:solidFill>
                <a:latin typeface="Verdana"/>
                <a:ea typeface="Verdana"/>
                <a:cs typeface="Verdana"/>
                <a:sym typeface="Verdana"/>
              </a:rPr>
              <a:t>Tips for delivering presentations:</a:t>
            </a:r>
            <a:endParaRPr/>
          </a:p>
          <a:p>
            <a:pPr indent="-285750" lvl="1" marL="742950" marR="0" rtl="0" algn="l">
              <a:lnSpc>
                <a:spcPct val="100000"/>
              </a:lnSpc>
              <a:spcBef>
                <a:spcPts val="140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Be aware of verbal language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Be aware of non-verbal language</a:t>
            </a:r>
            <a:endParaRPr/>
          </a:p>
          <a:p>
            <a:pPr indent="-228600" lvl="2" marL="1143000" marR="0" rtl="0" algn="l">
              <a:lnSpc>
                <a:spcPct val="100000"/>
              </a:lnSpc>
              <a:spcBef>
                <a:spcPts val="120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Eye contact</a:t>
            </a:r>
            <a:endParaRPr/>
          </a:p>
          <a:p>
            <a:pPr indent="-228600" lvl="2" marL="11430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Hands/gestures</a:t>
            </a:r>
            <a:endParaRPr/>
          </a:p>
          <a:p>
            <a:pPr indent="-228600" lvl="2" marL="11430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Posture</a:t>
            </a:r>
            <a:endParaRPr/>
          </a:p>
          <a:p>
            <a:pPr indent="-228600" lvl="2" marL="11430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Face audience</a:t>
            </a:r>
            <a:endParaRPr/>
          </a:p>
          <a:p>
            <a:pPr indent="-228600" lvl="2" marL="1143000" marR="0" rtl="0" algn="l">
              <a:lnSpc>
                <a:spcPct val="100000"/>
              </a:lnSpc>
              <a:spcBef>
                <a:spcPts val="480"/>
              </a:spcBef>
              <a:spcAft>
                <a:spcPts val="0"/>
              </a:spcAft>
              <a:buClr>
                <a:schemeClr val="dk2"/>
              </a:buClr>
              <a:buSzPts val="2400"/>
              <a:buFont typeface="Noto Sans Symbols"/>
              <a:buChar char="🡺"/>
            </a:pPr>
            <a:r>
              <a:rPr b="0" i="0" lang="en-US" sz="2400" u="none" cap="none" strike="noStrike">
                <a:solidFill>
                  <a:schemeClr val="dk1"/>
                </a:solidFill>
                <a:latin typeface="Verdana"/>
                <a:ea typeface="Verdana"/>
                <a:cs typeface="Verdana"/>
                <a:sym typeface="Verdana"/>
              </a:rPr>
              <a:t>Clothes</a:t>
            </a:r>
            <a:endParaRPr/>
          </a:p>
          <a:p>
            <a:pPr indent="-228600" lvl="0" marL="342900" marR="0" rtl="0" algn="l">
              <a:lnSpc>
                <a:spcPct val="100000"/>
              </a:lnSpc>
              <a:spcBef>
                <a:spcPts val="480"/>
              </a:spcBef>
              <a:spcAft>
                <a:spcPts val="0"/>
              </a:spcAft>
              <a:buClr>
                <a:schemeClr val="folHlink"/>
              </a:buClr>
              <a:buSzPts val="1800"/>
              <a:buFont typeface="Noto Sans Symbols"/>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5" name="Shape 525"/>
        <p:cNvGrpSpPr/>
        <p:nvPr/>
      </p:nvGrpSpPr>
      <p:grpSpPr>
        <a:xfrm>
          <a:off x="0" y="0"/>
          <a:ext cx="0" cy="0"/>
          <a:chOff x="0" y="0"/>
          <a:chExt cx="0" cy="0"/>
        </a:xfrm>
      </p:grpSpPr>
      <p:sp>
        <p:nvSpPr>
          <p:cNvPr id="526" name="Google Shape;526;p4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527" name="Google Shape;527;p4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528" name="Google Shape;528;p41"/>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529" name="Google Shape;529;p41"/>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700"/>
              <a:buFont typeface="Noto Sans Symbols"/>
              <a:buNone/>
            </a:pPr>
            <a:r>
              <a:rPr b="0" i="0" lang="en-US" sz="3600" u="none">
                <a:solidFill>
                  <a:schemeClr val="dk1"/>
                </a:solidFill>
                <a:latin typeface="Verdana"/>
                <a:ea typeface="Verdana"/>
                <a:cs typeface="Verdana"/>
                <a:sym typeface="Verdana"/>
              </a:rPr>
              <a:t>Reasons for feeling nervous:</a:t>
            </a:r>
            <a:endParaRPr/>
          </a:p>
          <a:p>
            <a:pPr indent="-285750" lvl="1" marL="742950" marR="0" rtl="0" algn="l">
              <a:lnSpc>
                <a:spcPct val="100000"/>
              </a:lnSpc>
              <a:spcBef>
                <a:spcPts val="1600"/>
              </a:spcBef>
              <a:spcAft>
                <a:spcPts val="0"/>
              </a:spcAft>
              <a:buClr>
                <a:schemeClr val="folHlink"/>
              </a:buClr>
              <a:buSzPts val="2240"/>
              <a:buFont typeface="Noto Sans Symbols"/>
              <a:buChar char="■"/>
            </a:pPr>
            <a:r>
              <a:rPr b="0" i="0" lang="en-US" sz="3200" u="none" cap="none" strike="noStrike">
                <a:solidFill>
                  <a:schemeClr val="dk1"/>
                </a:solidFill>
                <a:latin typeface="Verdana"/>
                <a:ea typeface="Verdana"/>
                <a:cs typeface="Verdana"/>
                <a:sym typeface="Verdana"/>
              </a:rPr>
              <a:t>Lack of experience</a:t>
            </a:r>
            <a:endParaRPr/>
          </a:p>
          <a:p>
            <a:pPr indent="-285750" lvl="1" marL="742950" marR="0" rtl="0" algn="l">
              <a:lnSpc>
                <a:spcPct val="100000"/>
              </a:lnSpc>
              <a:spcBef>
                <a:spcPts val="640"/>
              </a:spcBef>
              <a:spcAft>
                <a:spcPts val="0"/>
              </a:spcAft>
              <a:buClr>
                <a:schemeClr val="folHlink"/>
              </a:buClr>
              <a:buSzPts val="2240"/>
              <a:buFont typeface="Noto Sans Symbols"/>
              <a:buChar char="■"/>
            </a:pPr>
            <a:r>
              <a:rPr b="0" i="0" lang="en-US" sz="3200" u="none" cap="none" strike="noStrike">
                <a:solidFill>
                  <a:schemeClr val="dk1"/>
                </a:solidFill>
                <a:latin typeface="Verdana"/>
                <a:ea typeface="Verdana"/>
                <a:cs typeface="Verdana"/>
                <a:sym typeface="Verdana"/>
              </a:rPr>
              <a:t>Lack of preparation</a:t>
            </a:r>
            <a:endParaRPr/>
          </a:p>
          <a:p>
            <a:pPr indent="-285750" lvl="1" marL="742950" marR="0" rtl="0" algn="l">
              <a:lnSpc>
                <a:spcPct val="100000"/>
              </a:lnSpc>
              <a:spcBef>
                <a:spcPts val="640"/>
              </a:spcBef>
              <a:spcAft>
                <a:spcPts val="0"/>
              </a:spcAft>
              <a:buClr>
                <a:schemeClr val="folHlink"/>
              </a:buClr>
              <a:buSzPts val="2240"/>
              <a:buFont typeface="Noto Sans Symbols"/>
              <a:buChar char="■"/>
            </a:pPr>
            <a:r>
              <a:rPr b="0" i="0" lang="en-US" sz="3200" u="none" cap="none" strike="noStrike">
                <a:solidFill>
                  <a:schemeClr val="dk1"/>
                </a:solidFill>
                <a:latin typeface="Verdana"/>
                <a:ea typeface="Verdana"/>
                <a:cs typeface="Verdana"/>
                <a:sym typeface="Verdana"/>
              </a:rPr>
              <a:t>Lack of enthusiasm</a:t>
            </a:r>
            <a:endParaRPr/>
          </a:p>
          <a:p>
            <a:pPr indent="-285750" lvl="1" marL="742950" marR="0" rtl="0" algn="l">
              <a:lnSpc>
                <a:spcPct val="100000"/>
              </a:lnSpc>
              <a:spcBef>
                <a:spcPts val="640"/>
              </a:spcBef>
              <a:spcAft>
                <a:spcPts val="0"/>
              </a:spcAft>
              <a:buClr>
                <a:schemeClr val="folHlink"/>
              </a:buClr>
              <a:buSzPts val="2240"/>
              <a:buFont typeface="Noto Sans Symbols"/>
              <a:buChar char="■"/>
            </a:pPr>
            <a:r>
              <a:rPr b="0" i="0" lang="en-US" sz="3200" u="none" cap="none" strike="noStrike">
                <a:solidFill>
                  <a:schemeClr val="dk1"/>
                </a:solidFill>
                <a:latin typeface="Verdana"/>
                <a:ea typeface="Verdana"/>
                <a:cs typeface="Verdana"/>
                <a:sym typeface="Verdana"/>
              </a:rPr>
              <a:t>Negative self-talk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5" name="Shape 535"/>
        <p:cNvGrpSpPr/>
        <p:nvPr/>
      </p:nvGrpSpPr>
      <p:grpSpPr>
        <a:xfrm>
          <a:off x="0" y="0"/>
          <a:ext cx="0" cy="0"/>
          <a:chOff x="0" y="0"/>
          <a:chExt cx="0" cy="0"/>
        </a:xfrm>
      </p:grpSpPr>
      <p:sp>
        <p:nvSpPr>
          <p:cNvPr id="536" name="Google Shape;536;p4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537" name="Google Shape;537;p4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538" name="Google Shape;538;p42"/>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Giving presentations</a:t>
            </a:r>
            <a:endParaRPr/>
          </a:p>
        </p:txBody>
      </p:sp>
      <p:sp>
        <p:nvSpPr>
          <p:cNvPr id="539" name="Google Shape;539;p42"/>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Overcoming nerves:</a:t>
            </a:r>
            <a:endParaRPr/>
          </a:p>
          <a:p>
            <a:pPr indent="-285750" lvl="1" marL="742950" marR="0" rtl="0" algn="l">
              <a:lnSpc>
                <a:spcPct val="100000"/>
              </a:lnSpc>
              <a:spcBef>
                <a:spcPts val="140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Be over-prepared</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Rehearse/practice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Use relaxation techniques</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Think positive</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Allow for all eventualities</a:t>
            </a:r>
            <a:endParaRPr/>
          </a:p>
          <a:p>
            <a:pPr indent="-285750" lvl="1" marL="742950" marR="0" rtl="0" algn="l">
              <a:lnSpc>
                <a:spcPct val="100000"/>
              </a:lnSpc>
              <a:spcBef>
                <a:spcPts val="560"/>
              </a:spcBef>
              <a:spcAft>
                <a:spcPts val="0"/>
              </a:spcAft>
              <a:buClr>
                <a:schemeClr val="folHlink"/>
              </a:buClr>
              <a:buSzPts val="1960"/>
              <a:buFont typeface="Noto Sans Symbols"/>
              <a:buChar char="■"/>
            </a:pPr>
            <a:r>
              <a:rPr b="0" i="0" lang="en-US" sz="2800" u="none" cap="none" strike="noStrike">
                <a:solidFill>
                  <a:schemeClr val="dk1"/>
                </a:solidFill>
                <a:latin typeface="Verdana"/>
                <a:ea typeface="Verdana"/>
                <a:cs typeface="Verdana"/>
                <a:sym typeface="Verdana"/>
              </a:rPr>
              <a:t>Avoid stressors</a:t>
            </a:r>
            <a:endParaRPr/>
          </a:p>
        </p:txBody>
      </p:sp>
      <p:pic>
        <p:nvPicPr>
          <p:cNvPr id="540" name="Google Shape;540;p42"/>
          <p:cNvPicPr preferRelativeResize="0"/>
          <p:nvPr/>
        </p:nvPicPr>
        <p:blipFill rotWithShape="1">
          <a:blip r:embed="rId3">
            <a:alphaModFix/>
          </a:blip>
          <a:srcRect b="0" l="0" r="0" t="0"/>
          <a:stretch/>
        </p:blipFill>
        <p:spPr>
          <a:xfrm>
            <a:off x="6934200" y="2286000"/>
            <a:ext cx="1539875"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02" name="Google Shape;202;p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03" name="Google Shape;203;p9"/>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Aspects of Communication:</a:t>
            </a:r>
            <a:endParaRPr/>
          </a:p>
        </p:txBody>
      </p:sp>
      <p:sp>
        <p:nvSpPr>
          <p:cNvPr id="204" name="Google Shape;204;p9"/>
          <p:cNvSpPr txBox="1"/>
          <p:nvPr>
            <p:ph idx="1" type="body"/>
          </p:nvPr>
        </p:nvSpPr>
        <p:spPr>
          <a:xfrm>
            <a:off x="914400" y="2438400"/>
            <a:ext cx="6097587" cy="304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40625"/>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Listening &amp; Expressing</a:t>
            </a:r>
            <a:endParaRPr/>
          </a:p>
          <a:p>
            <a:pPr indent="-342900" lvl="0" marL="342900" marR="0" rtl="0" algn="l">
              <a:lnSpc>
                <a:spcPct val="140625"/>
              </a:lnSpc>
              <a:spcBef>
                <a:spcPts val="260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Verbal &amp; Non-Verbal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0" name="Shape 210"/>
        <p:cNvGrpSpPr/>
        <p:nvPr/>
      </p:nvGrpSpPr>
      <p:grpSpPr>
        <a:xfrm>
          <a:off x="0" y="0"/>
          <a:ext cx="0" cy="0"/>
          <a:chOff x="0" y="0"/>
          <a:chExt cx="0" cy="0"/>
        </a:xfrm>
      </p:grpSpPr>
      <p:sp>
        <p:nvSpPr>
          <p:cNvPr id="211" name="Google Shape;211;p10"/>
          <p:cNvSpPr txBox="1"/>
          <p:nvPr>
            <p:ph type="ctrTitle"/>
          </p:nvPr>
        </p:nvSpPr>
        <p:spPr>
          <a:xfrm>
            <a:off x="779462" y="1766887"/>
            <a:ext cx="7678737"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How does it feel….?</a:t>
            </a:r>
            <a:endParaRPr/>
          </a:p>
        </p:txBody>
      </p:sp>
      <p:sp>
        <p:nvSpPr>
          <p:cNvPr id="212" name="Google Shape;212;p10"/>
          <p:cNvSpPr txBox="1"/>
          <p:nvPr>
            <p:ph idx="1" type="subTitle"/>
          </p:nvPr>
        </p:nvSpPr>
        <p:spPr>
          <a:xfrm>
            <a:off x="4021137" y="2860675"/>
            <a:ext cx="4437062" cy="3114675"/>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SzPts val="2400"/>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1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20" name="Google Shape;220;p1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21" name="Google Shape;221;p11"/>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Communication Skills</a:t>
            </a:r>
            <a:endParaRPr/>
          </a:p>
        </p:txBody>
      </p:sp>
      <p:sp>
        <p:nvSpPr>
          <p:cNvPr id="222" name="Google Shape;222;p11"/>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None/>
            </a:pPr>
            <a:r>
              <a:rPr b="1" i="0" lang="en-US" sz="3200" u="none">
                <a:solidFill>
                  <a:schemeClr val="dk1"/>
                </a:solidFill>
                <a:latin typeface="Verdana"/>
                <a:ea typeface="Verdana"/>
                <a:cs typeface="Verdana"/>
                <a:sym typeface="Verdana"/>
              </a:rPr>
              <a:t>Listening</a:t>
            </a:r>
            <a:endParaRPr/>
          </a:p>
          <a:p>
            <a:pPr indent="-342900" lvl="0" marL="342900" marR="0" rtl="0" algn="l">
              <a:lnSpc>
                <a:spcPct val="100000"/>
              </a:lnSpc>
              <a:spcBef>
                <a:spcPts val="640"/>
              </a:spcBef>
              <a:spcAft>
                <a:spcPts val="0"/>
              </a:spcAft>
              <a:buClr>
                <a:schemeClr val="folHlink"/>
              </a:buClr>
              <a:buSzPts val="2400"/>
              <a:buFont typeface="Noto Sans Symbols"/>
              <a:buNone/>
            </a:pPr>
            <a:r>
              <a:t/>
            </a:r>
            <a:endParaRPr b="1"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folHlink"/>
              </a:buClr>
              <a:buSzPts val="2400"/>
              <a:buFont typeface="Noto Sans Symbols"/>
              <a:buNone/>
            </a:pPr>
            <a:r>
              <a:rPr b="1" i="0" lang="en-US" sz="3200" u="none">
                <a:solidFill>
                  <a:schemeClr val="dk1"/>
                </a:solidFill>
                <a:latin typeface="Verdana"/>
                <a:ea typeface="Verdana"/>
                <a:cs typeface="Verdana"/>
                <a:sym typeface="Verdana"/>
              </a:rPr>
              <a:t>	</a:t>
            </a:r>
            <a:r>
              <a:rPr b="0" i="0" lang="en-US" sz="3200" u="none">
                <a:solidFill>
                  <a:schemeClr val="dk1"/>
                </a:solidFill>
                <a:latin typeface="Verdana"/>
                <a:ea typeface="Verdana"/>
                <a:cs typeface="Verdana"/>
                <a:sym typeface="Verdana"/>
              </a:rPr>
              <a:t>Paying attention to the total content of someone’s verbal communication, without thinking of what you’re going to say next, what you need to do that afternoon,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sp>
        <p:nvSpPr>
          <p:cNvPr id="229" name="Google Shape;229;p1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30" name="Google Shape;230;p1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31" name="Google Shape;231;p12"/>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Listening</a:t>
            </a:r>
            <a:endParaRPr/>
          </a:p>
        </p:txBody>
      </p:sp>
      <p:sp>
        <p:nvSpPr>
          <p:cNvPr id="232" name="Google Shape;232;p12"/>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Avoiding distractions</a:t>
            </a:r>
            <a:endParaRPr/>
          </a:p>
          <a:p>
            <a:pPr indent="-342900" lvl="0" marL="342900" marR="0" rtl="0" algn="l">
              <a:lnSpc>
                <a:spcPct val="100000"/>
              </a:lnSpc>
              <a:spcBef>
                <a:spcPts val="160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Attention giving</a:t>
            </a:r>
            <a:endParaRPr/>
          </a:p>
          <a:p>
            <a:pPr indent="-342900" lvl="0" marL="342900" marR="0" rtl="0" algn="l">
              <a:lnSpc>
                <a:spcPct val="100000"/>
              </a:lnSpc>
              <a:spcBef>
                <a:spcPts val="1600"/>
              </a:spcBef>
              <a:spcAft>
                <a:spcPts val="0"/>
              </a:spcAft>
              <a:buClr>
                <a:schemeClr val="folHlink"/>
              </a:buClr>
              <a:buSzPts val="2400"/>
              <a:buFont typeface="Noto Sans Symbols"/>
              <a:buChar char="■"/>
            </a:pPr>
            <a:r>
              <a:rPr b="0" i="0" lang="en-US" sz="3200" u="none">
                <a:solidFill>
                  <a:schemeClr val="dk1"/>
                </a:solidFill>
                <a:latin typeface="Verdana"/>
                <a:ea typeface="Verdana"/>
                <a:cs typeface="Verdana"/>
                <a:sym typeface="Verdana"/>
              </a:rPr>
              <a:t>Active Listening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8" name="Shape 238"/>
        <p:cNvGrpSpPr/>
        <p:nvPr/>
      </p:nvGrpSpPr>
      <p:grpSpPr>
        <a:xfrm>
          <a:off x="0" y="0"/>
          <a:ext cx="0" cy="0"/>
          <a:chOff x="0" y="0"/>
          <a:chExt cx="0" cy="0"/>
        </a:xfrm>
      </p:grpSpPr>
      <p:sp>
        <p:nvSpPr>
          <p:cNvPr id="239" name="Google Shape;239;p1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40" name="Google Shape;240;p1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41" name="Google Shape;241;p13"/>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Listening</a:t>
            </a:r>
            <a:endParaRPr/>
          </a:p>
        </p:txBody>
      </p:sp>
      <p:sp>
        <p:nvSpPr>
          <p:cNvPr id="242" name="Google Shape;242;p13"/>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1" i="0" lang="en-US" sz="3200" u="none">
                <a:solidFill>
                  <a:schemeClr val="dk1"/>
                </a:solidFill>
                <a:latin typeface="Verdana"/>
                <a:ea typeface="Verdana"/>
                <a:cs typeface="Verdana"/>
                <a:sym typeface="Verdana"/>
              </a:rPr>
              <a:t>Avoiding distractions</a:t>
            </a:r>
            <a:endParaRPr/>
          </a:p>
          <a:p>
            <a:pPr indent="-285750" lvl="1" marL="742950" marR="0" rtl="0" algn="l">
              <a:lnSpc>
                <a:spcPct val="100000"/>
              </a:lnSpc>
              <a:spcBef>
                <a:spcPts val="1680"/>
              </a:spcBef>
              <a:spcAft>
                <a:spcPts val="0"/>
              </a:spcAft>
              <a:buClr>
                <a:schemeClr val="folHlink"/>
              </a:buClr>
              <a:buSzPts val="1960"/>
              <a:buFont typeface="Noto Sans Symbols"/>
              <a:buNone/>
            </a:pPr>
            <a:r>
              <a:rPr b="1" i="0" lang="en-US" sz="2800" u="none" cap="none" strike="noStrike">
                <a:solidFill>
                  <a:schemeClr val="dk1"/>
                </a:solidFill>
                <a:latin typeface="Verdana"/>
                <a:ea typeface="Verdana"/>
                <a:cs typeface="Verdana"/>
                <a:sym typeface="Verdana"/>
              </a:rPr>
              <a:t>Reduce noise</a:t>
            </a:r>
            <a:endParaRPr/>
          </a:p>
          <a:p>
            <a:pPr indent="-285750" lvl="1" marL="742950" marR="0" rtl="0" algn="l">
              <a:lnSpc>
                <a:spcPct val="100000"/>
              </a:lnSpc>
              <a:spcBef>
                <a:spcPts val="560"/>
              </a:spcBef>
              <a:spcAft>
                <a:spcPts val="0"/>
              </a:spcAft>
              <a:buClr>
                <a:schemeClr val="folHlink"/>
              </a:buClr>
              <a:buSzPts val="1960"/>
              <a:buFont typeface="Noto Sans Symbols"/>
              <a:buNone/>
            </a:pPr>
            <a:r>
              <a:rPr b="1" i="0" lang="en-US" sz="2800" u="none" cap="none" strike="noStrike">
                <a:solidFill>
                  <a:schemeClr val="dk1"/>
                </a:solidFill>
                <a:latin typeface="Verdana"/>
                <a:ea typeface="Verdana"/>
                <a:cs typeface="Verdana"/>
                <a:sym typeface="Verdana"/>
              </a:rPr>
              <a:t>Not thinking about what to say</a:t>
            </a:r>
            <a:endParaRPr/>
          </a:p>
          <a:p>
            <a:pPr indent="-285750" lvl="1" marL="742950" marR="0" rtl="0" algn="l">
              <a:lnSpc>
                <a:spcPct val="100000"/>
              </a:lnSpc>
              <a:spcBef>
                <a:spcPts val="560"/>
              </a:spcBef>
              <a:spcAft>
                <a:spcPts val="0"/>
              </a:spcAft>
              <a:buClr>
                <a:schemeClr val="folHlink"/>
              </a:buClr>
              <a:buSzPts val="1960"/>
              <a:buFont typeface="Noto Sans Symbols"/>
              <a:buNone/>
            </a:pPr>
            <a:r>
              <a:rPr b="1" i="0" lang="en-US" sz="2800" u="none" cap="none" strike="noStrike">
                <a:solidFill>
                  <a:schemeClr val="dk1"/>
                </a:solidFill>
                <a:latin typeface="Verdana"/>
                <a:ea typeface="Verdana"/>
                <a:cs typeface="Verdana"/>
                <a:sym typeface="Verdana"/>
              </a:rPr>
              <a:t>Not thinking about other things </a:t>
            </a:r>
            <a:endParaRPr/>
          </a:p>
          <a:p>
            <a:pPr indent="-161290" lvl="1" marL="742950" marR="0" rtl="0" algn="l">
              <a:lnSpc>
                <a:spcPct val="100000"/>
              </a:lnSpc>
              <a:spcBef>
                <a:spcPts val="560"/>
              </a:spcBef>
              <a:spcAft>
                <a:spcPts val="0"/>
              </a:spcAft>
              <a:buClr>
                <a:schemeClr val="folHlink"/>
              </a:buClr>
              <a:buSzPts val="1960"/>
              <a:buFont typeface="Noto Sans Symbols"/>
              <a:buNone/>
            </a:pPr>
            <a:r>
              <a:t/>
            </a:r>
            <a:endParaRPr b="1"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folHlink"/>
              </a:buClr>
              <a:buSzPts val="2400"/>
              <a:buFont typeface="Noto Sans Symbols"/>
              <a:buNone/>
            </a:pPr>
            <a:r>
              <a:rPr b="1" i="0" lang="en-US" sz="3200" u="none">
                <a:solidFill>
                  <a:schemeClr val="dk1"/>
                </a:solidFill>
                <a:latin typeface="Verdana"/>
                <a:ea typeface="Verdana"/>
                <a:cs typeface="Verdana"/>
                <a:sym typeface="Verdana"/>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6" name="Shape 246"/>
        <p:cNvGrpSpPr/>
        <p:nvPr/>
      </p:nvGrpSpPr>
      <p:grpSpPr>
        <a:xfrm>
          <a:off x="0" y="0"/>
          <a:ext cx="0" cy="0"/>
          <a:chOff x="0" y="0"/>
          <a:chExt cx="0" cy="0"/>
        </a:xfrm>
      </p:grpSpPr>
      <p:sp>
        <p:nvSpPr>
          <p:cNvPr id="247" name="Google Shape;247;p1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Arial"/>
                <a:ea typeface="Arial"/>
                <a:cs typeface="Arial"/>
                <a:sym typeface="Arial"/>
              </a:rPr>
              <a:t>Interpersonal Skills Module</a:t>
            </a:r>
            <a:endParaRPr/>
          </a:p>
        </p:txBody>
      </p:sp>
      <p:sp>
        <p:nvSpPr>
          <p:cNvPr id="248" name="Google Shape;248;p1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Arial"/>
                <a:ea typeface="Arial"/>
                <a:cs typeface="Arial"/>
                <a:sym typeface="Arial"/>
              </a:rPr>
              <a:t>‹#›</a:t>
            </a:fld>
            <a:endParaRPr/>
          </a:p>
        </p:txBody>
      </p:sp>
      <p:sp>
        <p:nvSpPr>
          <p:cNvPr id="249" name="Google Shape;249;p14"/>
          <p:cNvSpPr txBox="1"/>
          <p:nvPr>
            <p:ph type="title"/>
          </p:nvPr>
        </p:nvSpPr>
        <p:spPr>
          <a:xfrm>
            <a:off x="871537" y="862012"/>
            <a:ext cx="8162925"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Listening</a:t>
            </a:r>
            <a:endParaRPr/>
          </a:p>
        </p:txBody>
      </p:sp>
      <p:sp>
        <p:nvSpPr>
          <p:cNvPr id="250" name="Google Shape;250;p14"/>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1" i="0" lang="en-US" sz="3200" u="none">
                <a:solidFill>
                  <a:schemeClr val="dk1"/>
                </a:solidFill>
                <a:latin typeface="Verdana"/>
                <a:ea typeface="Verdana"/>
                <a:cs typeface="Verdana"/>
                <a:sym typeface="Verdana"/>
              </a:rPr>
              <a:t>Attending via</a:t>
            </a:r>
            <a:endParaRPr/>
          </a:p>
          <a:p>
            <a:pPr indent="-342900" lvl="0" marL="342900" marR="0" rtl="0" algn="l">
              <a:lnSpc>
                <a:spcPct val="5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a:t>
            </a:r>
            <a:endParaRPr/>
          </a:p>
          <a:p>
            <a:pPr indent="-342900" lvl="0" marL="342900" marR="0" rtl="0" algn="l">
              <a:lnSpc>
                <a:spcPct val="5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Body Language</a:t>
            </a:r>
            <a:endParaRPr/>
          </a:p>
          <a:p>
            <a:pPr indent="-342900" lvl="0" marL="342900" marR="0" rtl="0" algn="l">
              <a:lnSpc>
                <a:spcPct val="5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a:t>
            </a:r>
            <a:endParaRPr/>
          </a:p>
          <a:p>
            <a:pPr indent="-342900" lvl="0" marL="342900" marR="0" rtl="0" algn="l">
              <a:lnSpc>
                <a:spcPct val="5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Eye Contact</a:t>
            </a:r>
            <a:endParaRPr/>
          </a:p>
          <a:p>
            <a:pPr indent="-342900" lvl="0" marL="342900" marR="0" rtl="0" algn="l">
              <a:lnSpc>
                <a:spcPct val="5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a:t>
            </a:r>
            <a:endParaRPr/>
          </a:p>
          <a:p>
            <a:pPr indent="-342900" lvl="0" marL="342900" marR="0" rtl="0" algn="l">
              <a:lnSpc>
                <a:spcPct val="5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Nodding</a:t>
            </a:r>
            <a:endParaRPr/>
          </a:p>
          <a:p>
            <a:pPr indent="-342900" lvl="0" marL="342900" marR="0" rtl="0" algn="l">
              <a:lnSpc>
                <a:spcPct val="100000"/>
              </a:lnSpc>
              <a:spcBef>
                <a:spcPts val="640"/>
              </a:spcBef>
              <a:spcAft>
                <a:spcPts val="0"/>
              </a:spcAft>
              <a:buClr>
                <a:schemeClr val="folHlink"/>
              </a:buClr>
              <a:buSzPts val="2400"/>
              <a:buFont typeface="Noto Sans Symbols"/>
              <a:buNone/>
            </a:pPr>
            <a:r>
              <a:rPr b="0" i="0" lang="en-US" sz="3200" u="none">
                <a:solidFill>
                  <a:schemeClr val="dk1"/>
                </a:solidFill>
                <a:latin typeface="Verdana"/>
                <a:ea typeface="Verdana"/>
                <a:cs typeface="Verdana"/>
                <a:sym typeface="Verdana"/>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old Stripes">
  <a:themeElements>
    <a:clrScheme name="default">
      <a:dk1>
        <a:srgbClr val="000000"/>
      </a:dk1>
      <a:lt1>
        <a:srgbClr val="EAEAEA"/>
      </a:lt1>
      <a:dk2>
        <a:srgbClr val="003366"/>
      </a:dk2>
      <a:lt2>
        <a:srgbClr val="EAEAEA"/>
      </a:lt2>
      <a:accent1>
        <a:srgbClr val="FFFFFF"/>
      </a:accent1>
      <a:accent2>
        <a:srgbClr val="DDDDDD"/>
      </a:accent2>
      <a:accent3>
        <a:srgbClr val="EAEAEA"/>
      </a:accent3>
      <a:accent4>
        <a:srgbClr val="FFFFFF"/>
      </a:accent4>
      <a:accent5>
        <a:srgbClr val="DDDDDD"/>
      </a:accent5>
      <a:accent6>
        <a:srgbClr val="EAEAEA"/>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