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63" r:id="rId3"/>
    <p:sldId id="257" r:id="rId4"/>
    <p:sldId id="264" r:id="rId5"/>
    <p:sldId id="258" r:id="rId6"/>
    <p:sldId id="259" r:id="rId7"/>
    <p:sldId id="260" r:id="rId8"/>
    <p:sldId id="261" r:id="rId9"/>
    <p:sldId id="262"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29FAD4-2891-488E-B233-2DBEB9149A71}" type="datetimeFigureOut">
              <a:rPr lang="en-IN" smtClean="0"/>
              <a:t>22-09-2019</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D04EE29-FD9A-4926-93D2-D4D5F5B44573}" type="slidenum">
              <a:rPr lang="en-IN" smtClean="0"/>
              <a:t>‹#›</a:t>
            </a:fld>
            <a:endParaRPr lang="en-IN"/>
          </a:p>
        </p:txBody>
      </p:sp>
    </p:spTree>
    <p:extLst>
      <p:ext uri="{BB962C8B-B14F-4D97-AF65-F5344CB8AC3E}">
        <p14:creationId xmlns:p14="http://schemas.microsoft.com/office/powerpoint/2010/main" val="1050646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29FAD4-2891-488E-B233-2DBEB9149A71}" type="datetimeFigureOut">
              <a:rPr lang="en-IN" smtClean="0"/>
              <a:t>22-09-2019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04EE29-FD9A-4926-93D2-D4D5F5B44573}" type="slidenum">
              <a:rPr lang="en-IN" smtClean="0"/>
              <a:t>‹#›</a:t>
            </a:fld>
            <a:endParaRPr lang="en-IN"/>
          </a:p>
        </p:txBody>
      </p:sp>
    </p:spTree>
    <p:extLst>
      <p:ext uri="{BB962C8B-B14F-4D97-AF65-F5344CB8AC3E}">
        <p14:creationId xmlns:p14="http://schemas.microsoft.com/office/powerpoint/2010/main" val="395154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29FAD4-2891-488E-B233-2DBEB9149A71}" type="datetimeFigureOut">
              <a:rPr lang="en-IN" smtClean="0"/>
              <a:t>22-09-2019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04EE29-FD9A-4926-93D2-D4D5F5B44573}" type="slidenum">
              <a:rPr lang="en-IN" smtClean="0"/>
              <a:t>‹#›</a:t>
            </a:fld>
            <a:endParaRPr lang="en-IN"/>
          </a:p>
        </p:txBody>
      </p:sp>
    </p:spTree>
    <p:extLst>
      <p:ext uri="{BB962C8B-B14F-4D97-AF65-F5344CB8AC3E}">
        <p14:creationId xmlns:p14="http://schemas.microsoft.com/office/powerpoint/2010/main" val="52547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29FAD4-2891-488E-B233-2DBEB9149A71}" type="datetimeFigureOut">
              <a:rPr lang="en-IN" smtClean="0"/>
              <a:t>22-09-2019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04EE29-FD9A-4926-93D2-D4D5F5B44573}" type="slidenum">
              <a:rPr lang="en-IN" smtClean="0"/>
              <a:t>‹#›</a:t>
            </a:fld>
            <a:endParaRPr lang="en-IN"/>
          </a:p>
        </p:txBody>
      </p:sp>
    </p:spTree>
    <p:extLst>
      <p:ext uri="{BB962C8B-B14F-4D97-AF65-F5344CB8AC3E}">
        <p14:creationId xmlns:p14="http://schemas.microsoft.com/office/powerpoint/2010/main" val="1970886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29FAD4-2891-488E-B233-2DBEB9149A71}" type="datetimeFigureOut">
              <a:rPr lang="en-IN" smtClean="0"/>
              <a:t>22-09-2019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04EE29-FD9A-4926-93D2-D4D5F5B44573}" type="slidenum">
              <a:rPr lang="en-IN" smtClean="0"/>
              <a:t>‹#›</a:t>
            </a:fld>
            <a:endParaRPr lang="en-IN"/>
          </a:p>
        </p:txBody>
      </p:sp>
    </p:spTree>
    <p:extLst>
      <p:ext uri="{BB962C8B-B14F-4D97-AF65-F5344CB8AC3E}">
        <p14:creationId xmlns:p14="http://schemas.microsoft.com/office/powerpoint/2010/main" val="3812198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29FAD4-2891-488E-B233-2DBEB9149A71}" type="datetimeFigureOut">
              <a:rPr lang="en-IN" smtClean="0"/>
              <a:t>22-09-2019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04EE29-FD9A-4926-93D2-D4D5F5B44573}" type="slidenum">
              <a:rPr lang="en-IN" smtClean="0"/>
              <a:t>‹#›</a:t>
            </a:fld>
            <a:endParaRPr lang="en-IN"/>
          </a:p>
        </p:txBody>
      </p:sp>
    </p:spTree>
    <p:extLst>
      <p:ext uri="{BB962C8B-B14F-4D97-AF65-F5344CB8AC3E}">
        <p14:creationId xmlns:p14="http://schemas.microsoft.com/office/powerpoint/2010/main" val="2592040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29FAD4-2891-488E-B233-2DBEB9149A71}" type="datetimeFigureOut">
              <a:rPr lang="en-IN" smtClean="0"/>
              <a:t>22-09-2019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04EE29-FD9A-4926-93D2-D4D5F5B44573}" type="slidenum">
              <a:rPr lang="en-IN" smtClean="0"/>
              <a:t>‹#›</a:t>
            </a:fld>
            <a:endParaRPr lang="en-IN"/>
          </a:p>
        </p:txBody>
      </p:sp>
    </p:spTree>
    <p:extLst>
      <p:ext uri="{BB962C8B-B14F-4D97-AF65-F5344CB8AC3E}">
        <p14:creationId xmlns:p14="http://schemas.microsoft.com/office/powerpoint/2010/main" val="730396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29FAD4-2891-488E-B233-2DBEB9149A71}" type="datetimeFigureOut">
              <a:rPr lang="en-IN" smtClean="0"/>
              <a:t>22-09-2019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04EE29-FD9A-4926-93D2-D4D5F5B44573}" type="slidenum">
              <a:rPr lang="en-IN" smtClean="0"/>
              <a:t>‹#›</a:t>
            </a:fld>
            <a:endParaRPr lang="en-IN"/>
          </a:p>
        </p:txBody>
      </p:sp>
    </p:spTree>
    <p:extLst>
      <p:ext uri="{BB962C8B-B14F-4D97-AF65-F5344CB8AC3E}">
        <p14:creationId xmlns:p14="http://schemas.microsoft.com/office/powerpoint/2010/main" val="3650472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29FAD4-2891-488E-B233-2DBEB9149A71}" type="datetimeFigureOut">
              <a:rPr lang="en-IN" smtClean="0"/>
              <a:t>22-09-2019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04EE29-FD9A-4926-93D2-D4D5F5B44573}" type="slidenum">
              <a:rPr lang="en-IN" smtClean="0"/>
              <a:t>‹#›</a:t>
            </a:fld>
            <a:endParaRPr lang="en-IN"/>
          </a:p>
        </p:txBody>
      </p:sp>
    </p:spTree>
    <p:extLst>
      <p:ext uri="{BB962C8B-B14F-4D97-AF65-F5344CB8AC3E}">
        <p14:creationId xmlns:p14="http://schemas.microsoft.com/office/powerpoint/2010/main" val="19668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29FAD4-2891-488E-B233-2DBEB9149A71}" type="datetimeFigureOut">
              <a:rPr lang="en-IN" smtClean="0"/>
              <a:t>22-09-2019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D04EE29-FD9A-4926-93D2-D4D5F5B44573}" type="slidenum">
              <a:rPr lang="en-IN" smtClean="0"/>
              <a:t>‹#›</a:t>
            </a:fld>
            <a:endParaRPr lang="en-IN"/>
          </a:p>
        </p:txBody>
      </p:sp>
    </p:spTree>
    <p:extLst>
      <p:ext uri="{BB962C8B-B14F-4D97-AF65-F5344CB8AC3E}">
        <p14:creationId xmlns:p14="http://schemas.microsoft.com/office/powerpoint/2010/main" val="2788211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29FAD4-2891-488E-B233-2DBEB9149A71}" type="datetimeFigureOut">
              <a:rPr lang="en-IN" smtClean="0"/>
              <a:t>22-09-2019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04EE29-FD9A-4926-93D2-D4D5F5B44573}" type="slidenum">
              <a:rPr lang="en-IN" smtClean="0"/>
              <a:t>‹#›</a:t>
            </a:fld>
            <a:endParaRPr lang="en-IN"/>
          </a:p>
        </p:txBody>
      </p:sp>
    </p:spTree>
    <p:extLst>
      <p:ext uri="{BB962C8B-B14F-4D97-AF65-F5344CB8AC3E}">
        <p14:creationId xmlns:p14="http://schemas.microsoft.com/office/powerpoint/2010/main" val="1506771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29FAD4-2891-488E-B233-2DBEB9149A71}" type="datetimeFigureOut">
              <a:rPr lang="en-IN" smtClean="0"/>
              <a:t>22-09-2019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04EE29-FD9A-4926-93D2-D4D5F5B44573}" type="slidenum">
              <a:rPr lang="en-IN" smtClean="0"/>
              <a:t>‹#›</a:t>
            </a:fld>
            <a:endParaRPr lang="en-IN"/>
          </a:p>
        </p:txBody>
      </p:sp>
    </p:spTree>
    <p:extLst>
      <p:ext uri="{BB962C8B-B14F-4D97-AF65-F5344CB8AC3E}">
        <p14:creationId xmlns:p14="http://schemas.microsoft.com/office/powerpoint/2010/main" val="2685751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29FAD4-2891-488E-B233-2DBEB9149A71}" type="datetimeFigureOut">
              <a:rPr lang="en-IN" smtClean="0"/>
              <a:t>22-09-2019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04EE29-FD9A-4926-93D2-D4D5F5B44573}" type="slidenum">
              <a:rPr lang="en-IN" smtClean="0"/>
              <a:t>‹#›</a:t>
            </a:fld>
            <a:endParaRPr lang="en-IN"/>
          </a:p>
        </p:txBody>
      </p:sp>
    </p:spTree>
    <p:extLst>
      <p:ext uri="{BB962C8B-B14F-4D97-AF65-F5344CB8AC3E}">
        <p14:creationId xmlns:p14="http://schemas.microsoft.com/office/powerpoint/2010/main" val="25687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29FAD4-2891-488E-B233-2DBEB9149A71}" type="datetimeFigureOut">
              <a:rPr lang="en-IN" smtClean="0"/>
              <a:t>22-09-2019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04EE29-FD9A-4926-93D2-D4D5F5B44573}" type="slidenum">
              <a:rPr lang="en-IN" smtClean="0"/>
              <a:t>‹#›</a:t>
            </a:fld>
            <a:endParaRPr lang="en-IN"/>
          </a:p>
        </p:txBody>
      </p:sp>
    </p:spTree>
    <p:extLst>
      <p:ext uri="{BB962C8B-B14F-4D97-AF65-F5344CB8AC3E}">
        <p14:creationId xmlns:p14="http://schemas.microsoft.com/office/powerpoint/2010/main" val="1994459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9FAD4-2891-488E-B233-2DBEB9149A71}" type="datetimeFigureOut">
              <a:rPr lang="en-IN" smtClean="0"/>
              <a:t>22-09-2019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04EE29-FD9A-4926-93D2-D4D5F5B44573}" type="slidenum">
              <a:rPr lang="en-IN" smtClean="0"/>
              <a:t>‹#›</a:t>
            </a:fld>
            <a:endParaRPr lang="en-IN"/>
          </a:p>
        </p:txBody>
      </p:sp>
    </p:spTree>
    <p:extLst>
      <p:ext uri="{BB962C8B-B14F-4D97-AF65-F5344CB8AC3E}">
        <p14:creationId xmlns:p14="http://schemas.microsoft.com/office/powerpoint/2010/main" val="3651919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29FAD4-2891-488E-B233-2DBEB9149A71}" type="datetimeFigureOut">
              <a:rPr lang="en-IN" smtClean="0"/>
              <a:t>22-09-2019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04EE29-FD9A-4926-93D2-D4D5F5B44573}" type="slidenum">
              <a:rPr lang="en-IN" smtClean="0"/>
              <a:t>‹#›</a:t>
            </a:fld>
            <a:endParaRPr lang="en-IN"/>
          </a:p>
        </p:txBody>
      </p:sp>
    </p:spTree>
    <p:extLst>
      <p:ext uri="{BB962C8B-B14F-4D97-AF65-F5344CB8AC3E}">
        <p14:creationId xmlns:p14="http://schemas.microsoft.com/office/powerpoint/2010/main" val="1598645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29FAD4-2891-488E-B233-2DBEB9149A71}" type="datetimeFigureOut">
              <a:rPr lang="en-IN" smtClean="0"/>
              <a:t>22-09-2019</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04EE29-FD9A-4926-93D2-D4D5F5B44573}" type="slidenum">
              <a:rPr lang="en-IN" smtClean="0"/>
              <a:t>‹#›</a:t>
            </a:fld>
            <a:endParaRPr lang="en-IN"/>
          </a:p>
        </p:txBody>
      </p:sp>
    </p:spTree>
    <p:extLst>
      <p:ext uri="{BB962C8B-B14F-4D97-AF65-F5344CB8AC3E}">
        <p14:creationId xmlns:p14="http://schemas.microsoft.com/office/powerpoint/2010/main" val="2754504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529FAD4-2891-488E-B233-2DBEB9149A71}" type="datetimeFigureOut">
              <a:rPr lang="en-IN" smtClean="0"/>
              <a:t>22-09-2019</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D04EE29-FD9A-4926-93D2-D4D5F5B44573}" type="slidenum">
              <a:rPr lang="en-IN" smtClean="0"/>
              <a:t>‹#›</a:t>
            </a:fld>
            <a:endParaRPr lang="en-IN"/>
          </a:p>
        </p:txBody>
      </p:sp>
    </p:spTree>
    <p:extLst>
      <p:ext uri="{BB962C8B-B14F-4D97-AF65-F5344CB8AC3E}">
        <p14:creationId xmlns:p14="http://schemas.microsoft.com/office/powerpoint/2010/main" val="1214259601"/>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edium.com/clarityhub/low-coupling-high-cohesion-3610e35ac4a6" TargetMode="External"/><Relationship Id="rId2" Type="http://schemas.openxmlformats.org/officeDocument/2006/relationships/hyperlink" Target="https://developer.mozilla.org/en-US/docs/Glossary/MVC" TargetMode="External"/><Relationship Id="rId1" Type="http://schemas.openxmlformats.org/officeDocument/2006/relationships/slideLayout" Target="../slideLayouts/slideLayout2.xml"/><Relationship Id="rId4" Type="http://schemas.openxmlformats.org/officeDocument/2006/relationships/hyperlink" Target="https://en.wikipedia.org/wiki/Model%E2%80%93view%E2%80%93controll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rgbClr val="C00000"/>
                </a:solidFill>
              </a:rPr>
              <a:t>MVC Architecture</a:t>
            </a:r>
            <a:endParaRPr lang="en-IN" dirty="0">
              <a:solidFill>
                <a:srgbClr val="C00000"/>
              </a:solidFill>
            </a:endParaRPr>
          </a:p>
        </p:txBody>
      </p:sp>
      <p:sp>
        <p:nvSpPr>
          <p:cNvPr id="3" name="Subtitle 2"/>
          <p:cNvSpPr>
            <a:spLocks noGrp="1"/>
          </p:cNvSpPr>
          <p:nvPr>
            <p:ph type="subTitle" idx="1"/>
          </p:nvPr>
        </p:nvSpPr>
        <p:spPr/>
        <p:txBody>
          <a:bodyPr/>
          <a:lstStyle/>
          <a:p>
            <a:r>
              <a:rPr lang="en-IN" dirty="0" smtClean="0">
                <a:solidFill>
                  <a:schemeClr val="tx1">
                    <a:lumMod val="65000"/>
                    <a:lumOff val="35000"/>
                  </a:schemeClr>
                </a:solidFill>
              </a:rPr>
              <a:t>Model View Controller</a:t>
            </a:r>
          </a:p>
        </p:txBody>
      </p:sp>
    </p:spTree>
    <p:extLst>
      <p:ext uri="{BB962C8B-B14F-4D97-AF65-F5344CB8AC3E}">
        <p14:creationId xmlns:p14="http://schemas.microsoft.com/office/powerpoint/2010/main" val="1574678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Disadvantages</a:t>
            </a:r>
          </a:p>
        </p:txBody>
      </p:sp>
      <p:sp>
        <p:nvSpPr>
          <p:cNvPr id="3" name="Content Placeholder 2"/>
          <p:cNvSpPr>
            <a:spLocks noGrp="1"/>
          </p:cNvSpPr>
          <p:nvPr>
            <p:ph idx="1"/>
          </p:nvPr>
        </p:nvSpPr>
        <p:spPr/>
        <p:txBody>
          <a:bodyPr>
            <a:normAutofit fontScale="92500" lnSpcReduction="10000"/>
          </a:bodyPr>
          <a:lstStyle/>
          <a:p>
            <a:r>
              <a:rPr lang="id-ID" sz="2600" dirty="0" smtClean="0">
                <a:solidFill>
                  <a:srgbClr val="C00000"/>
                </a:solidFill>
              </a:rPr>
              <a:t>Code navigability</a:t>
            </a:r>
            <a:r>
              <a:rPr lang="en-US" sz="2600" dirty="0">
                <a:solidFill>
                  <a:schemeClr val="tx1">
                    <a:lumMod val="65000"/>
                    <a:lumOff val="35000"/>
                  </a:schemeClr>
                </a:solidFill>
              </a:rPr>
              <a:t> – The framework navigation can be complex because it introduces new layers of abstraction and requires users to adapt to the decomposition criteria of </a:t>
            </a:r>
            <a:r>
              <a:rPr lang="en-US" sz="2600" dirty="0" smtClean="0">
                <a:solidFill>
                  <a:schemeClr val="tx1">
                    <a:lumMod val="65000"/>
                    <a:lumOff val="35000"/>
                  </a:schemeClr>
                </a:solidFill>
              </a:rPr>
              <a:t>MVC.</a:t>
            </a:r>
            <a:endParaRPr lang="id-ID" sz="2600" dirty="0" smtClean="0">
              <a:solidFill>
                <a:schemeClr val="tx1">
                  <a:lumMod val="65000"/>
                  <a:lumOff val="35000"/>
                </a:schemeClr>
              </a:solidFill>
            </a:endParaRPr>
          </a:p>
          <a:p>
            <a:r>
              <a:rPr lang="id-ID" sz="2600" dirty="0" smtClean="0">
                <a:solidFill>
                  <a:srgbClr val="C00000"/>
                </a:solidFill>
              </a:rPr>
              <a:t>Multi-artifact consistency</a:t>
            </a:r>
            <a:r>
              <a:rPr lang="en-US" sz="2600" dirty="0">
                <a:solidFill>
                  <a:schemeClr val="tx1">
                    <a:lumMod val="65000"/>
                    <a:lumOff val="35000"/>
                  </a:schemeClr>
                </a:solidFill>
              </a:rPr>
              <a:t> – Decomposing a feature into three artifacts causes scattering. Thus, requiring developers to maintain the consistency of multiple representations at </a:t>
            </a:r>
            <a:r>
              <a:rPr lang="en-US" sz="2600" dirty="0" smtClean="0">
                <a:solidFill>
                  <a:schemeClr val="tx1">
                    <a:lumMod val="65000"/>
                    <a:lumOff val="35000"/>
                  </a:schemeClr>
                </a:solidFill>
              </a:rPr>
              <a:t>once</a:t>
            </a:r>
            <a:r>
              <a:rPr lang="id-ID" sz="2600" dirty="0" smtClean="0">
                <a:solidFill>
                  <a:schemeClr val="tx1">
                    <a:lumMod val="65000"/>
                    <a:lumOff val="35000"/>
                  </a:schemeClr>
                </a:solidFill>
              </a:rPr>
              <a:t>.</a:t>
            </a:r>
          </a:p>
          <a:p>
            <a:r>
              <a:rPr lang="id-ID" sz="2600" dirty="0" smtClean="0">
                <a:solidFill>
                  <a:srgbClr val="C00000"/>
                </a:solidFill>
              </a:rPr>
              <a:t>Pronounced learning curve</a:t>
            </a:r>
            <a:r>
              <a:rPr lang="en-US" sz="2600" dirty="0">
                <a:solidFill>
                  <a:schemeClr val="tx1">
                    <a:lumMod val="65000"/>
                    <a:lumOff val="35000"/>
                  </a:schemeClr>
                </a:solidFill>
              </a:rPr>
              <a:t> – Knowledge on multiple technologies becomes the norm. Developers using MVC need to be skilled in multiple technologies</a:t>
            </a:r>
            <a:r>
              <a:rPr lang="en-US" sz="2600" dirty="0" smtClean="0">
                <a:solidFill>
                  <a:schemeClr val="tx1">
                    <a:lumMod val="65000"/>
                    <a:lumOff val="35000"/>
                  </a:schemeClr>
                </a:solidFill>
              </a:rPr>
              <a:t>.</a:t>
            </a:r>
            <a:endParaRPr lang="en-US" sz="2600" dirty="0">
              <a:solidFill>
                <a:schemeClr val="tx1">
                  <a:lumMod val="65000"/>
                  <a:lumOff val="35000"/>
                </a:schemeClr>
              </a:solidFill>
            </a:endParaRPr>
          </a:p>
        </p:txBody>
      </p:sp>
    </p:spTree>
    <p:extLst>
      <p:ext uri="{BB962C8B-B14F-4D97-AF65-F5344CB8AC3E}">
        <p14:creationId xmlns:p14="http://schemas.microsoft.com/office/powerpoint/2010/main" val="2903502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Links</a:t>
            </a:r>
            <a:r>
              <a:rPr lang="en-IN" dirty="0" smtClean="0"/>
              <a:t>:</a:t>
            </a:r>
            <a:endParaRPr lang="en-IN" dirty="0"/>
          </a:p>
        </p:txBody>
      </p:sp>
      <p:sp>
        <p:nvSpPr>
          <p:cNvPr id="3" name="Content Placeholder 2"/>
          <p:cNvSpPr>
            <a:spLocks noGrp="1"/>
          </p:cNvSpPr>
          <p:nvPr>
            <p:ph idx="1"/>
          </p:nvPr>
        </p:nvSpPr>
        <p:spPr/>
        <p:txBody>
          <a:bodyPr>
            <a:normAutofit/>
          </a:bodyPr>
          <a:lstStyle/>
          <a:p>
            <a:r>
              <a:rPr lang="en-IN" sz="2000" dirty="0">
                <a:hlinkClick r:id="rId2"/>
              </a:rPr>
              <a:t>https://</a:t>
            </a:r>
            <a:r>
              <a:rPr lang="en-IN" sz="2000" dirty="0" smtClean="0">
                <a:hlinkClick r:id="rId2"/>
              </a:rPr>
              <a:t>developer.mozilla.org/en-US/docs/Glossary/MVC</a:t>
            </a:r>
            <a:endParaRPr lang="en-IN" sz="2000" dirty="0" smtClean="0"/>
          </a:p>
          <a:p>
            <a:endParaRPr lang="en-IN" sz="2000" dirty="0" smtClean="0"/>
          </a:p>
          <a:p>
            <a:r>
              <a:rPr lang="en-IN" sz="2000" dirty="0">
                <a:hlinkClick r:id="rId3"/>
              </a:rPr>
              <a:t>https://</a:t>
            </a:r>
            <a:r>
              <a:rPr lang="en-IN" sz="2000" dirty="0" smtClean="0">
                <a:hlinkClick r:id="rId3"/>
              </a:rPr>
              <a:t>medium.com/clarityhub/low-coupling-high-cohesion-3610e35ac4a6</a:t>
            </a:r>
            <a:endParaRPr lang="en-IN" sz="2000" dirty="0" smtClean="0"/>
          </a:p>
          <a:p>
            <a:endParaRPr lang="en-IN" sz="2000" dirty="0" smtClean="0">
              <a:hlinkClick r:id="rId4"/>
            </a:endParaRPr>
          </a:p>
          <a:p>
            <a:r>
              <a:rPr lang="en-IN" sz="2000" dirty="0" smtClean="0">
                <a:hlinkClick r:id="rId4"/>
              </a:rPr>
              <a:t>https</a:t>
            </a:r>
            <a:r>
              <a:rPr lang="en-IN" sz="2000" dirty="0">
                <a:hlinkClick r:id="rId4"/>
              </a:rPr>
              <a:t>://</a:t>
            </a:r>
            <a:r>
              <a:rPr lang="en-IN" sz="2000" dirty="0" smtClean="0">
                <a:hlinkClick r:id="rId4"/>
              </a:rPr>
              <a:t>en.wikipedia.org/wiki/Model%E2%80%93view%E2%80%93controller</a:t>
            </a:r>
            <a:endParaRPr lang="en-IN" sz="2000" dirty="0">
              <a:hlinkClick r:id="rId4"/>
            </a:endParaRPr>
          </a:p>
          <a:p>
            <a:endParaRPr lang="en-IN" sz="2000" dirty="0"/>
          </a:p>
        </p:txBody>
      </p:sp>
    </p:spTree>
    <p:extLst>
      <p:ext uri="{BB962C8B-B14F-4D97-AF65-F5344CB8AC3E}">
        <p14:creationId xmlns:p14="http://schemas.microsoft.com/office/powerpoint/2010/main" val="2598151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lumMod val="65000"/>
                    <a:lumOff val="35000"/>
                  </a:schemeClr>
                </a:solidFill>
              </a:rPr>
              <a:t>What is </a:t>
            </a:r>
            <a:r>
              <a:rPr lang="en-IN" b="1" dirty="0" smtClean="0">
                <a:solidFill>
                  <a:srgbClr val="C00000"/>
                </a:solidFill>
              </a:rPr>
              <a:t>MVC</a:t>
            </a:r>
            <a:r>
              <a:rPr lang="id-ID" b="1" dirty="0">
                <a:solidFill>
                  <a:srgbClr val="C00000"/>
                </a:solidFill>
              </a:rPr>
              <a:t>?</a:t>
            </a:r>
            <a:endParaRPr lang="en-IN" b="1" dirty="0">
              <a:solidFill>
                <a:srgbClr val="C00000"/>
              </a:solidFill>
            </a:endParaRPr>
          </a:p>
        </p:txBody>
      </p:sp>
      <p:sp>
        <p:nvSpPr>
          <p:cNvPr id="3" name="Content Placeholder 2"/>
          <p:cNvSpPr>
            <a:spLocks noGrp="1"/>
          </p:cNvSpPr>
          <p:nvPr>
            <p:ph idx="1"/>
          </p:nvPr>
        </p:nvSpPr>
        <p:spPr/>
        <p:txBody>
          <a:bodyPr>
            <a:normAutofit lnSpcReduction="10000"/>
          </a:bodyPr>
          <a:lstStyle/>
          <a:p>
            <a:r>
              <a:rPr lang="en-US" dirty="0">
                <a:solidFill>
                  <a:srgbClr val="C00000"/>
                </a:solidFill>
              </a:rPr>
              <a:t>MVC</a:t>
            </a:r>
            <a:r>
              <a:rPr lang="en-US" dirty="0">
                <a:solidFill>
                  <a:schemeClr val="tx1">
                    <a:lumMod val="65000"/>
                    <a:lumOff val="35000"/>
                  </a:schemeClr>
                </a:solidFill>
              </a:rPr>
              <a:t> is a widely used software architectural pattern in GUI-based applications</a:t>
            </a:r>
            <a:r>
              <a:rPr lang="en-US" dirty="0" smtClean="0">
                <a:solidFill>
                  <a:schemeClr val="tx1">
                    <a:lumMod val="65000"/>
                    <a:lumOff val="35000"/>
                  </a:schemeClr>
                </a:solidFill>
              </a:rPr>
              <a:t>.</a:t>
            </a:r>
          </a:p>
          <a:p>
            <a:endParaRPr lang="en-US" dirty="0">
              <a:solidFill>
                <a:schemeClr val="tx1">
                  <a:lumMod val="65000"/>
                  <a:lumOff val="35000"/>
                </a:schemeClr>
              </a:solidFill>
            </a:endParaRPr>
          </a:p>
          <a:p>
            <a:r>
              <a:rPr lang="en-US" dirty="0" smtClean="0">
                <a:solidFill>
                  <a:schemeClr val="tx1">
                    <a:lumMod val="65000"/>
                    <a:lumOff val="35000"/>
                  </a:schemeClr>
                </a:solidFill>
              </a:rPr>
              <a:t> </a:t>
            </a:r>
            <a:r>
              <a:rPr lang="en-US" dirty="0">
                <a:solidFill>
                  <a:schemeClr val="tx1">
                    <a:lumMod val="65000"/>
                    <a:lumOff val="35000"/>
                  </a:schemeClr>
                </a:solidFill>
              </a:rPr>
              <a:t>It has three components, </a:t>
            </a:r>
            <a:r>
              <a:rPr lang="en-US" dirty="0" smtClean="0">
                <a:solidFill>
                  <a:schemeClr val="tx1">
                    <a:lumMod val="65000"/>
                    <a:lumOff val="35000"/>
                  </a:schemeClr>
                </a:solidFill>
              </a:rPr>
              <a:t>namely </a:t>
            </a:r>
          </a:p>
          <a:p>
            <a:pPr lvl="1"/>
            <a:r>
              <a:rPr lang="en-US" dirty="0" smtClean="0">
                <a:solidFill>
                  <a:schemeClr val="tx1">
                    <a:lumMod val="65000"/>
                    <a:lumOff val="35000"/>
                  </a:schemeClr>
                </a:solidFill>
              </a:rPr>
              <a:t>a</a:t>
            </a:r>
            <a:r>
              <a:rPr lang="en-US" dirty="0">
                <a:solidFill>
                  <a:schemeClr val="tx1">
                    <a:lumMod val="65000"/>
                    <a:lumOff val="35000"/>
                  </a:schemeClr>
                </a:solidFill>
              </a:rPr>
              <a:t> </a:t>
            </a:r>
            <a:r>
              <a:rPr lang="en-US" b="1" dirty="0">
                <a:solidFill>
                  <a:srgbClr val="C00000"/>
                </a:solidFill>
              </a:rPr>
              <a:t>model</a:t>
            </a:r>
            <a:r>
              <a:rPr lang="en-US" dirty="0">
                <a:solidFill>
                  <a:schemeClr val="tx1">
                    <a:lumMod val="65000"/>
                    <a:lumOff val="35000"/>
                  </a:schemeClr>
                </a:solidFill>
              </a:rPr>
              <a:t> that deals with the business logic</a:t>
            </a:r>
            <a:r>
              <a:rPr lang="en-US" dirty="0" smtClean="0">
                <a:solidFill>
                  <a:schemeClr val="tx1">
                    <a:lumMod val="65000"/>
                    <a:lumOff val="35000"/>
                  </a:schemeClr>
                </a:solidFill>
              </a:rPr>
              <a:t>,</a:t>
            </a:r>
          </a:p>
          <a:p>
            <a:pPr lvl="1"/>
            <a:r>
              <a:rPr lang="en-US" dirty="0" smtClean="0">
                <a:solidFill>
                  <a:schemeClr val="tx1">
                    <a:lumMod val="65000"/>
                    <a:lumOff val="35000"/>
                  </a:schemeClr>
                </a:solidFill>
              </a:rPr>
              <a:t> </a:t>
            </a:r>
            <a:r>
              <a:rPr lang="en-US" dirty="0">
                <a:solidFill>
                  <a:schemeClr val="tx1">
                    <a:lumMod val="65000"/>
                    <a:lumOff val="35000"/>
                  </a:schemeClr>
                </a:solidFill>
              </a:rPr>
              <a:t>a </a:t>
            </a:r>
            <a:r>
              <a:rPr lang="en-US" b="1" dirty="0">
                <a:solidFill>
                  <a:srgbClr val="C00000"/>
                </a:solidFill>
              </a:rPr>
              <a:t>view</a:t>
            </a:r>
            <a:r>
              <a:rPr lang="en-US" dirty="0">
                <a:solidFill>
                  <a:schemeClr val="tx1">
                    <a:lumMod val="65000"/>
                    <a:lumOff val="35000"/>
                  </a:schemeClr>
                </a:solidFill>
              </a:rPr>
              <a:t> for the user interface, </a:t>
            </a:r>
            <a:r>
              <a:rPr lang="en-US" dirty="0" smtClean="0">
                <a:solidFill>
                  <a:schemeClr val="tx1">
                    <a:lumMod val="65000"/>
                    <a:lumOff val="35000"/>
                  </a:schemeClr>
                </a:solidFill>
              </a:rPr>
              <a:t>and</a:t>
            </a:r>
          </a:p>
          <a:p>
            <a:pPr lvl="1"/>
            <a:r>
              <a:rPr lang="en-US" dirty="0" smtClean="0">
                <a:solidFill>
                  <a:schemeClr val="tx1">
                    <a:lumMod val="65000"/>
                    <a:lumOff val="35000"/>
                  </a:schemeClr>
                </a:solidFill>
              </a:rPr>
              <a:t> </a:t>
            </a:r>
            <a:r>
              <a:rPr lang="en-US" dirty="0">
                <a:solidFill>
                  <a:schemeClr val="tx1">
                    <a:lumMod val="65000"/>
                    <a:lumOff val="35000"/>
                  </a:schemeClr>
                </a:solidFill>
              </a:rPr>
              <a:t>a </a:t>
            </a:r>
            <a:r>
              <a:rPr lang="en-US" b="1" dirty="0">
                <a:solidFill>
                  <a:srgbClr val="C00000"/>
                </a:solidFill>
              </a:rPr>
              <a:t>controller</a:t>
            </a:r>
            <a:r>
              <a:rPr lang="en-US" dirty="0">
                <a:solidFill>
                  <a:schemeClr val="tx1">
                    <a:lumMod val="65000"/>
                    <a:lumOff val="35000"/>
                  </a:schemeClr>
                </a:solidFill>
              </a:rPr>
              <a:t> to handle the user input, manipulate data, and update the view.</a:t>
            </a:r>
            <a:endParaRPr lang="en-IN" dirty="0">
              <a:solidFill>
                <a:schemeClr val="tx1">
                  <a:lumMod val="65000"/>
                  <a:lumOff val="35000"/>
                </a:schemeClr>
              </a:solidFill>
            </a:endParaRPr>
          </a:p>
        </p:txBody>
      </p:sp>
    </p:spTree>
    <p:extLst>
      <p:ext uri="{BB962C8B-B14F-4D97-AF65-F5344CB8AC3E}">
        <p14:creationId xmlns:p14="http://schemas.microsoft.com/office/powerpoint/2010/main" val="3697293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72517"/>
            <a:ext cx="10515600" cy="1325563"/>
          </a:xfrm>
        </p:spPr>
        <p:txBody>
          <a:bodyPr/>
          <a:lstStyle/>
          <a:p>
            <a:pPr algn="ctr"/>
            <a:r>
              <a:rPr lang="en-IN" b="1" dirty="0" smtClean="0">
                <a:solidFill>
                  <a:srgbClr val="C00000"/>
                </a:solidFill>
              </a:rPr>
              <a:t>MVC</a:t>
            </a:r>
            <a:endParaRPr lang="en-IN" b="1" dirty="0">
              <a:solidFill>
                <a:srgbClr val="C00000"/>
              </a:solidFill>
            </a:endParaRPr>
          </a:p>
        </p:txBody>
      </p:sp>
      <p:pic>
        <p:nvPicPr>
          <p:cNvPr id="1026" name="Picture 2" descr="https://static.packt-cdn.com/products/9781785889196/graphics/B05034_10_01.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711042" y="1536191"/>
            <a:ext cx="6769915" cy="47273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681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MVC</a:t>
            </a:r>
            <a:endParaRPr lang="en-IN" b="1"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solidFill>
                  <a:srgbClr val="C00000"/>
                </a:solidFill>
              </a:rPr>
              <a:t>MVC</a:t>
            </a:r>
            <a:r>
              <a:rPr lang="en-US" dirty="0" smtClean="0">
                <a:solidFill>
                  <a:schemeClr val="tx1">
                    <a:lumMod val="65000"/>
                    <a:lumOff val="35000"/>
                  </a:schemeClr>
                </a:solidFill>
              </a:rPr>
              <a:t> is a widely used software architectural pattern in GUI-based applications.</a:t>
            </a:r>
          </a:p>
          <a:p>
            <a:r>
              <a:rPr lang="en-US" dirty="0">
                <a:solidFill>
                  <a:srgbClr val="C00000"/>
                </a:solidFill>
              </a:rPr>
              <a:t>Model View Controller or MVC</a:t>
            </a:r>
            <a:r>
              <a:rPr lang="en-US" dirty="0">
                <a:solidFill>
                  <a:schemeClr val="tx1">
                    <a:lumMod val="65000"/>
                    <a:lumOff val="35000"/>
                  </a:schemeClr>
                </a:solidFill>
              </a:rPr>
              <a:t> as it is popularly called, is a software design pattern for developing web applications</a:t>
            </a:r>
            <a:r>
              <a:rPr lang="en-US" dirty="0" smtClean="0">
                <a:solidFill>
                  <a:schemeClr val="tx1">
                    <a:lumMod val="65000"/>
                    <a:lumOff val="35000"/>
                  </a:schemeClr>
                </a:solidFill>
              </a:rPr>
              <a:t>.</a:t>
            </a:r>
          </a:p>
          <a:p>
            <a:r>
              <a:rPr lang="en-US" dirty="0">
                <a:solidFill>
                  <a:srgbClr val="C00000"/>
                </a:solidFill>
              </a:rPr>
              <a:t>Model–View–Controller (usually known as MVC)</a:t>
            </a:r>
            <a:r>
              <a:rPr lang="en-US" dirty="0">
                <a:solidFill>
                  <a:schemeClr val="tx1">
                    <a:lumMod val="65000"/>
                    <a:lumOff val="35000"/>
                  </a:schemeClr>
                </a:solidFill>
              </a:rPr>
              <a:t> is </a:t>
            </a:r>
            <a:r>
              <a:rPr lang="en-US" dirty="0" smtClean="0">
                <a:solidFill>
                  <a:schemeClr val="tx1">
                    <a:lumMod val="65000"/>
                    <a:lumOff val="35000"/>
                  </a:schemeClr>
                </a:solidFill>
              </a:rPr>
              <a:t>a</a:t>
            </a:r>
            <a:r>
              <a:rPr lang="id-ID" dirty="0">
                <a:solidFill>
                  <a:schemeClr val="tx1">
                    <a:lumMod val="65000"/>
                    <a:lumOff val="35000"/>
                  </a:schemeClr>
                </a:solidFill>
              </a:rPr>
              <a:t> </a:t>
            </a:r>
            <a:r>
              <a:rPr lang="id-ID" dirty="0" smtClean="0">
                <a:solidFill>
                  <a:schemeClr val="tx1">
                    <a:lumMod val="65000"/>
                    <a:lumOff val="35000"/>
                  </a:schemeClr>
                </a:solidFill>
              </a:rPr>
              <a:t>software design</a:t>
            </a:r>
            <a:r>
              <a:rPr lang="en-US" dirty="0" smtClean="0">
                <a:solidFill>
                  <a:schemeClr val="tx1">
                    <a:lumMod val="65000"/>
                    <a:lumOff val="35000"/>
                  </a:schemeClr>
                </a:solidFill>
              </a:rPr>
              <a:t> patter</a:t>
            </a:r>
            <a:r>
              <a:rPr lang="id-ID" dirty="0" smtClean="0">
                <a:solidFill>
                  <a:schemeClr val="tx1">
                    <a:lumMod val="65000"/>
                    <a:lumOff val="35000"/>
                  </a:schemeClr>
                </a:solidFill>
              </a:rPr>
              <a:t>n</a:t>
            </a:r>
            <a:r>
              <a:rPr lang="en-US" dirty="0">
                <a:solidFill>
                  <a:schemeClr val="tx1">
                    <a:lumMod val="65000"/>
                    <a:lumOff val="35000"/>
                  </a:schemeClr>
                </a:solidFill>
              </a:rPr>
              <a:t> commonly used for developing user </a:t>
            </a:r>
            <a:r>
              <a:rPr lang="en-US" dirty="0" smtClean="0">
                <a:solidFill>
                  <a:schemeClr val="tx1">
                    <a:lumMod val="65000"/>
                    <a:lumOff val="35000"/>
                  </a:schemeClr>
                </a:solidFill>
              </a:rPr>
              <a:t>interfaces</a:t>
            </a:r>
            <a:r>
              <a:rPr lang="en-US" dirty="0">
                <a:solidFill>
                  <a:schemeClr val="tx1">
                    <a:lumMod val="65000"/>
                    <a:lumOff val="35000"/>
                  </a:schemeClr>
                </a:solidFill>
              </a:rPr>
              <a:t> which divides the related program logic into three interconnected elements. This is done to separate internal representations of information from the ways information is presented to and accepted from the user</a:t>
            </a:r>
            <a:r>
              <a:rPr lang="en-US" dirty="0" smtClean="0">
                <a:solidFill>
                  <a:schemeClr val="tx1">
                    <a:lumMod val="65000"/>
                    <a:lumOff val="35000"/>
                  </a:schemeClr>
                </a:solidFill>
              </a:rPr>
              <a:t>.</a:t>
            </a:r>
            <a:r>
              <a:rPr lang="en-US" dirty="0">
                <a:solidFill>
                  <a:schemeClr val="tx1">
                    <a:lumMod val="65000"/>
                    <a:lumOff val="35000"/>
                  </a:schemeClr>
                </a:solidFill>
              </a:rPr>
              <a:t> Following the MVC design pattern decouples these major components allowing for code </a:t>
            </a:r>
            <a:r>
              <a:rPr lang="en-US" dirty="0" smtClean="0">
                <a:solidFill>
                  <a:schemeClr val="tx1">
                    <a:lumMod val="65000"/>
                    <a:lumOff val="35000"/>
                  </a:schemeClr>
                </a:solidFill>
              </a:rPr>
              <a:t>re</a:t>
            </a:r>
            <a:r>
              <a:rPr lang="id-ID" dirty="0" smtClean="0">
                <a:solidFill>
                  <a:schemeClr val="tx1">
                    <a:lumMod val="65000"/>
                    <a:lumOff val="35000"/>
                  </a:schemeClr>
                </a:solidFill>
              </a:rPr>
              <a:t>use</a:t>
            </a:r>
            <a:r>
              <a:rPr lang="en-US" dirty="0">
                <a:solidFill>
                  <a:schemeClr val="tx1">
                    <a:lumMod val="65000"/>
                    <a:lumOff val="35000"/>
                  </a:schemeClr>
                </a:solidFill>
              </a:rPr>
              <a:t> and parallel development.</a:t>
            </a:r>
            <a:endParaRPr lang="en-US" dirty="0" smtClean="0">
              <a:solidFill>
                <a:schemeClr val="tx1">
                  <a:lumMod val="65000"/>
                  <a:lumOff val="35000"/>
                </a:schemeClr>
              </a:solidFill>
            </a:endParaRPr>
          </a:p>
        </p:txBody>
      </p:sp>
    </p:spTree>
    <p:extLst>
      <p:ext uri="{BB962C8B-B14F-4D97-AF65-F5344CB8AC3E}">
        <p14:creationId xmlns:p14="http://schemas.microsoft.com/office/powerpoint/2010/main" val="3798570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Model</a:t>
            </a:r>
            <a:endParaRPr lang="en-IN" b="1"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r>
              <a:rPr lang="en-US" dirty="0">
                <a:solidFill>
                  <a:srgbClr val="C00000"/>
                </a:solidFill>
              </a:rPr>
              <a:t>Model</a:t>
            </a:r>
            <a:r>
              <a:rPr lang="en-US" dirty="0">
                <a:solidFill>
                  <a:schemeClr val="tx1">
                    <a:lumMod val="65000"/>
                    <a:lumOff val="35000"/>
                  </a:schemeClr>
                </a:solidFill>
              </a:rPr>
              <a:t> represents shape of the data and business logic. It maintains the data of the application. Model objects retrieve and store model state in a database</a:t>
            </a:r>
            <a:r>
              <a:rPr lang="en-US" dirty="0" smtClean="0">
                <a:solidFill>
                  <a:schemeClr val="tx1">
                    <a:lumMod val="65000"/>
                    <a:lumOff val="35000"/>
                  </a:schemeClr>
                </a:solidFill>
              </a:rPr>
              <a:t>.</a:t>
            </a:r>
          </a:p>
          <a:p>
            <a:r>
              <a:rPr lang="en-US" dirty="0">
                <a:solidFill>
                  <a:schemeClr val="tx1">
                    <a:lumMod val="65000"/>
                    <a:lumOff val="35000"/>
                  </a:schemeClr>
                </a:solidFill>
              </a:rPr>
              <a:t>The </a:t>
            </a:r>
            <a:r>
              <a:rPr lang="en-US" dirty="0">
                <a:solidFill>
                  <a:srgbClr val="C00000"/>
                </a:solidFill>
              </a:rPr>
              <a:t>model</a:t>
            </a:r>
            <a:r>
              <a:rPr lang="en-US" dirty="0">
                <a:solidFill>
                  <a:schemeClr val="tx1">
                    <a:lumMod val="65000"/>
                    <a:lumOff val="35000"/>
                  </a:schemeClr>
                </a:solidFill>
              </a:rPr>
              <a:t> is responsible for managing the data of the application. It responds to the request from the view and it also responds to instructions from the controller to update itself</a:t>
            </a:r>
            <a:r>
              <a:rPr lang="en-US" dirty="0" smtClean="0">
                <a:solidFill>
                  <a:schemeClr val="tx1">
                    <a:lumMod val="65000"/>
                    <a:lumOff val="35000"/>
                  </a:schemeClr>
                </a:solidFill>
              </a:rPr>
              <a:t>.</a:t>
            </a:r>
          </a:p>
          <a:p>
            <a:r>
              <a:rPr lang="en-US" dirty="0">
                <a:solidFill>
                  <a:schemeClr val="tx1">
                    <a:lumMod val="65000"/>
                    <a:lumOff val="35000"/>
                  </a:schemeClr>
                </a:solidFill>
              </a:rPr>
              <a:t>The </a:t>
            </a:r>
            <a:r>
              <a:rPr lang="en-US" dirty="0">
                <a:solidFill>
                  <a:srgbClr val="C00000"/>
                </a:solidFill>
              </a:rPr>
              <a:t>central component </a:t>
            </a:r>
            <a:r>
              <a:rPr lang="en-US" dirty="0">
                <a:solidFill>
                  <a:schemeClr val="tx1">
                    <a:lumMod val="65000"/>
                    <a:lumOff val="35000"/>
                  </a:schemeClr>
                </a:solidFill>
              </a:rPr>
              <a:t>of the pattern. It is the application's dynamic data structure, independent of the user interface</a:t>
            </a:r>
            <a:r>
              <a:rPr lang="en-US" dirty="0" smtClean="0">
                <a:solidFill>
                  <a:schemeClr val="tx1">
                    <a:lumMod val="65000"/>
                    <a:lumOff val="35000"/>
                  </a:schemeClr>
                </a:solidFill>
              </a:rPr>
              <a:t>.</a:t>
            </a:r>
            <a:r>
              <a:rPr lang="en-US" dirty="0">
                <a:solidFill>
                  <a:schemeClr val="tx1">
                    <a:lumMod val="65000"/>
                    <a:lumOff val="35000"/>
                  </a:schemeClr>
                </a:solidFill>
              </a:rPr>
              <a:t> It directly manages the </a:t>
            </a:r>
            <a:r>
              <a:rPr lang="en-US" dirty="0">
                <a:solidFill>
                  <a:srgbClr val="C00000"/>
                </a:solidFill>
              </a:rPr>
              <a:t>data</a:t>
            </a:r>
            <a:r>
              <a:rPr lang="en-US" dirty="0">
                <a:solidFill>
                  <a:schemeClr val="tx1">
                    <a:lumMod val="65000"/>
                    <a:lumOff val="35000"/>
                  </a:schemeClr>
                </a:solidFill>
              </a:rPr>
              <a:t>, </a:t>
            </a:r>
            <a:r>
              <a:rPr lang="en-US" dirty="0">
                <a:solidFill>
                  <a:srgbClr val="C00000"/>
                </a:solidFill>
              </a:rPr>
              <a:t>logic</a:t>
            </a:r>
            <a:r>
              <a:rPr lang="en-US" dirty="0">
                <a:solidFill>
                  <a:schemeClr val="tx1">
                    <a:lumMod val="65000"/>
                    <a:lumOff val="35000"/>
                  </a:schemeClr>
                </a:solidFill>
              </a:rPr>
              <a:t> and </a:t>
            </a:r>
            <a:r>
              <a:rPr lang="en-US" dirty="0">
                <a:solidFill>
                  <a:srgbClr val="C00000"/>
                </a:solidFill>
              </a:rPr>
              <a:t>rules</a:t>
            </a:r>
            <a:r>
              <a:rPr lang="en-US" dirty="0">
                <a:solidFill>
                  <a:schemeClr val="tx1">
                    <a:lumMod val="65000"/>
                    <a:lumOff val="35000"/>
                  </a:schemeClr>
                </a:solidFill>
              </a:rPr>
              <a:t> of the application</a:t>
            </a:r>
            <a:r>
              <a:rPr lang="en-US" dirty="0" smtClean="0">
                <a:solidFill>
                  <a:schemeClr val="tx1">
                    <a:lumMod val="65000"/>
                    <a:lumOff val="35000"/>
                  </a:schemeClr>
                </a:solidFill>
              </a:rPr>
              <a:t>.</a:t>
            </a:r>
          </a:p>
          <a:p>
            <a:r>
              <a:rPr lang="en-US" dirty="0" smtClean="0">
                <a:solidFill>
                  <a:schemeClr val="tx1">
                    <a:lumMod val="65000"/>
                    <a:lumOff val="35000"/>
                  </a:schemeClr>
                </a:solidFill>
              </a:rPr>
              <a:t>Most Common – Java, Python, Ruby</a:t>
            </a:r>
          </a:p>
          <a:p>
            <a:endParaRPr lang="en-IN" dirty="0">
              <a:solidFill>
                <a:schemeClr val="tx1">
                  <a:lumMod val="65000"/>
                  <a:lumOff val="35000"/>
                </a:schemeClr>
              </a:solidFill>
            </a:endParaRPr>
          </a:p>
        </p:txBody>
      </p:sp>
    </p:spTree>
    <p:extLst>
      <p:ext uri="{BB962C8B-B14F-4D97-AF65-F5344CB8AC3E}">
        <p14:creationId xmlns:p14="http://schemas.microsoft.com/office/powerpoint/2010/main" val="29903075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View</a:t>
            </a:r>
            <a:endParaRPr lang="en-IN" b="1"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solidFill>
                  <a:srgbClr val="C00000"/>
                </a:solidFill>
              </a:rPr>
              <a:t>View</a:t>
            </a:r>
            <a:r>
              <a:rPr lang="en-US" dirty="0" smtClean="0">
                <a:solidFill>
                  <a:schemeClr val="tx1">
                    <a:lumMod val="65000"/>
                    <a:lumOff val="35000"/>
                  </a:schemeClr>
                </a:solidFill>
              </a:rPr>
              <a:t> </a:t>
            </a:r>
            <a:r>
              <a:rPr lang="en-US" dirty="0">
                <a:solidFill>
                  <a:schemeClr val="tx1">
                    <a:lumMod val="65000"/>
                    <a:lumOff val="35000"/>
                  </a:schemeClr>
                </a:solidFill>
              </a:rPr>
              <a:t>is a user interface. View display data using model to the user and also enables them to modify the data</a:t>
            </a:r>
            <a:r>
              <a:rPr lang="en-US" dirty="0" smtClean="0">
                <a:solidFill>
                  <a:schemeClr val="tx1">
                    <a:lumMod val="65000"/>
                    <a:lumOff val="35000"/>
                  </a:schemeClr>
                </a:solidFill>
              </a:rPr>
              <a:t>.</a:t>
            </a:r>
          </a:p>
          <a:p>
            <a:r>
              <a:rPr lang="en-US" dirty="0">
                <a:solidFill>
                  <a:schemeClr val="tx1">
                    <a:lumMod val="65000"/>
                    <a:lumOff val="35000"/>
                  </a:schemeClr>
                </a:solidFill>
              </a:rPr>
              <a:t>It means presentation of data in a particular format, triggered by a controller's decision to present the data. They are script-based templating systems like JSP, ASP, PHP and very easy to integrate with AJAX technology</a:t>
            </a:r>
            <a:r>
              <a:rPr lang="en-US" dirty="0" smtClean="0">
                <a:solidFill>
                  <a:schemeClr val="tx1">
                    <a:lumMod val="65000"/>
                    <a:lumOff val="35000"/>
                  </a:schemeClr>
                </a:solidFill>
              </a:rPr>
              <a:t>.</a:t>
            </a:r>
          </a:p>
          <a:p>
            <a:r>
              <a:rPr lang="en-US" dirty="0">
                <a:solidFill>
                  <a:schemeClr val="tx1">
                    <a:lumMod val="65000"/>
                    <a:lumOff val="35000"/>
                  </a:schemeClr>
                </a:solidFill>
              </a:rPr>
              <a:t>Any representation of information such as a chart, diagram or table. Multiple views of the same information are possible, such as a bar chart for management and a tabular view for accountants</a:t>
            </a:r>
            <a:r>
              <a:rPr lang="en-US" dirty="0" smtClean="0">
                <a:solidFill>
                  <a:schemeClr val="tx1">
                    <a:lumMod val="65000"/>
                    <a:lumOff val="35000"/>
                  </a:schemeClr>
                </a:solidFill>
              </a:rPr>
              <a:t>.</a:t>
            </a:r>
          </a:p>
          <a:p>
            <a:r>
              <a:rPr lang="en-US" dirty="0" smtClean="0">
                <a:solidFill>
                  <a:schemeClr val="tx1">
                    <a:lumMod val="65000"/>
                    <a:lumOff val="35000"/>
                  </a:schemeClr>
                </a:solidFill>
              </a:rPr>
              <a:t>Most Common – JavaScript, HTML, PHP</a:t>
            </a:r>
          </a:p>
          <a:p>
            <a:endParaRPr lang="en-IN" dirty="0">
              <a:solidFill>
                <a:schemeClr val="tx1">
                  <a:lumMod val="65000"/>
                  <a:lumOff val="35000"/>
                </a:schemeClr>
              </a:solidFill>
            </a:endParaRPr>
          </a:p>
        </p:txBody>
      </p:sp>
    </p:spTree>
    <p:extLst>
      <p:ext uri="{BB962C8B-B14F-4D97-AF65-F5344CB8AC3E}">
        <p14:creationId xmlns:p14="http://schemas.microsoft.com/office/powerpoint/2010/main" val="4148700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Controller</a:t>
            </a:r>
            <a:endParaRPr lang="en-IN" b="1"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solidFill>
                  <a:schemeClr val="tx1">
                    <a:lumMod val="65000"/>
                    <a:lumOff val="35000"/>
                  </a:schemeClr>
                </a:solidFill>
              </a:rPr>
              <a:t>Controller </a:t>
            </a:r>
            <a:r>
              <a:rPr lang="en-US" dirty="0">
                <a:solidFill>
                  <a:schemeClr val="tx1">
                    <a:lumMod val="65000"/>
                    <a:lumOff val="35000"/>
                  </a:schemeClr>
                </a:solidFill>
              </a:rPr>
              <a:t>handles the user request. Typically, user interact with View, which in-turn raises appropriate URL request, this request will be handled by a controller. The controller renders the appropriate view with the model data as a response</a:t>
            </a:r>
            <a:r>
              <a:rPr lang="en-US" dirty="0" smtClean="0">
                <a:solidFill>
                  <a:schemeClr val="tx1">
                    <a:lumMod val="65000"/>
                    <a:lumOff val="35000"/>
                  </a:schemeClr>
                </a:solidFill>
              </a:rPr>
              <a:t>.</a:t>
            </a:r>
          </a:p>
          <a:p>
            <a:r>
              <a:rPr lang="en-US" dirty="0">
                <a:solidFill>
                  <a:schemeClr val="tx1">
                    <a:lumMod val="65000"/>
                    <a:lumOff val="35000"/>
                  </a:schemeClr>
                </a:solidFill>
              </a:rPr>
              <a:t>The controller is responsible for responding to the user input and perform interactions on the data model objects. The controller receives the input, it validates the input and then performs the business operation that modifies the state of the data model</a:t>
            </a:r>
            <a:r>
              <a:rPr lang="en-US" dirty="0" smtClean="0">
                <a:solidFill>
                  <a:schemeClr val="tx1">
                    <a:lumMod val="65000"/>
                    <a:lumOff val="35000"/>
                  </a:schemeClr>
                </a:solidFill>
              </a:rPr>
              <a:t>.</a:t>
            </a:r>
          </a:p>
          <a:p>
            <a:r>
              <a:rPr lang="en-US" dirty="0">
                <a:solidFill>
                  <a:schemeClr val="tx1">
                    <a:lumMod val="65000"/>
                    <a:lumOff val="35000"/>
                  </a:schemeClr>
                </a:solidFill>
              </a:rPr>
              <a:t>Accepts input and converts it to commands for the model or view</a:t>
            </a:r>
            <a:r>
              <a:rPr lang="en-US" dirty="0" smtClean="0">
                <a:solidFill>
                  <a:schemeClr val="tx1">
                    <a:lumMod val="65000"/>
                    <a:lumOff val="35000"/>
                  </a:schemeClr>
                </a:solidFill>
              </a:rPr>
              <a:t>.</a:t>
            </a:r>
          </a:p>
          <a:p>
            <a:r>
              <a:rPr lang="en-US" dirty="0" smtClean="0">
                <a:solidFill>
                  <a:schemeClr val="tx1">
                    <a:lumMod val="65000"/>
                    <a:lumOff val="35000"/>
                  </a:schemeClr>
                </a:solidFill>
              </a:rPr>
              <a:t>E.g. : Java, Python, Ruby</a:t>
            </a:r>
            <a:endParaRPr lang="en-IN" dirty="0">
              <a:solidFill>
                <a:schemeClr val="tx1">
                  <a:lumMod val="65000"/>
                  <a:lumOff val="35000"/>
                </a:schemeClr>
              </a:solidFill>
            </a:endParaRPr>
          </a:p>
        </p:txBody>
      </p:sp>
    </p:spTree>
    <p:extLst>
      <p:ext uri="{BB962C8B-B14F-4D97-AF65-F5344CB8AC3E}">
        <p14:creationId xmlns:p14="http://schemas.microsoft.com/office/powerpoint/2010/main" val="931452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Goals</a:t>
            </a:r>
            <a:r>
              <a:rPr lang="en-IN" dirty="0" smtClean="0"/>
              <a:t> </a:t>
            </a:r>
            <a:r>
              <a:rPr lang="en-IN" b="1" dirty="0" smtClean="0">
                <a:solidFill>
                  <a:srgbClr val="C00000"/>
                </a:solidFill>
              </a:rPr>
              <a:t>of</a:t>
            </a:r>
            <a:r>
              <a:rPr lang="en-IN" dirty="0" smtClean="0"/>
              <a:t> </a:t>
            </a:r>
            <a:r>
              <a:rPr lang="en-IN" b="1" dirty="0" smtClean="0">
                <a:solidFill>
                  <a:srgbClr val="C00000"/>
                </a:solidFill>
              </a:rPr>
              <a:t>MVC</a:t>
            </a:r>
            <a:endParaRPr lang="en-IN" b="1" dirty="0">
              <a:solidFill>
                <a:srgbClr val="C00000"/>
              </a:solidFill>
            </a:endParaRPr>
          </a:p>
        </p:txBody>
      </p:sp>
      <p:sp>
        <p:nvSpPr>
          <p:cNvPr id="3" name="Content Placeholder 2"/>
          <p:cNvSpPr>
            <a:spLocks noGrp="1"/>
          </p:cNvSpPr>
          <p:nvPr>
            <p:ph idx="1"/>
          </p:nvPr>
        </p:nvSpPr>
        <p:spPr/>
        <p:txBody>
          <a:bodyPr>
            <a:normAutofit fontScale="85000" lnSpcReduction="10000"/>
          </a:bodyPr>
          <a:lstStyle/>
          <a:p>
            <a:pPr marL="0" indent="0">
              <a:buNone/>
            </a:pPr>
            <a:r>
              <a:rPr lang="en-IN" b="1" dirty="0" smtClean="0">
                <a:solidFill>
                  <a:srgbClr val="C00000"/>
                </a:solidFill>
              </a:rPr>
              <a:t>1. Simultaneous development</a:t>
            </a:r>
          </a:p>
          <a:p>
            <a:pPr lvl="1"/>
            <a:r>
              <a:rPr lang="en-US" dirty="0" smtClean="0">
                <a:solidFill>
                  <a:schemeClr val="tx1">
                    <a:lumMod val="65000"/>
                    <a:lumOff val="35000"/>
                  </a:schemeClr>
                </a:solidFill>
              </a:rPr>
              <a:t>Because </a:t>
            </a:r>
            <a:r>
              <a:rPr lang="en-US" dirty="0">
                <a:solidFill>
                  <a:schemeClr val="tx1">
                    <a:lumMod val="65000"/>
                    <a:lumOff val="35000"/>
                  </a:schemeClr>
                </a:solidFill>
              </a:rPr>
              <a:t>MVC decouples the various components of an application, developers are able to work in parallel on different components without affecting or blocking one another. </a:t>
            </a:r>
            <a:endParaRPr lang="en-US" dirty="0" smtClean="0">
              <a:solidFill>
                <a:schemeClr val="tx1">
                  <a:lumMod val="65000"/>
                  <a:lumOff val="35000"/>
                </a:schemeClr>
              </a:solidFill>
            </a:endParaRPr>
          </a:p>
          <a:p>
            <a:pPr lvl="1"/>
            <a:r>
              <a:rPr lang="en-US" dirty="0" smtClean="0">
                <a:solidFill>
                  <a:schemeClr val="tx1">
                    <a:lumMod val="65000"/>
                    <a:lumOff val="35000"/>
                  </a:schemeClr>
                </a:solidFill>
              </a:rPr>
              <a:t>For </a:t>
            </a:r>
            <a:r>
              <a:rPr lang="en-US" dirty="0">
                <a:solidFill>
                  <a:schemeClr val="tx1">
                    <a:lumMod val="65000"/>
                    <a:lumOff val="35000"/>
                  </a:schemeClr>
                </a:solidFill>
              </a:rPr>
              <a:t>example, a team might divide their developers between the front-end and the back-end. The back-end developers can design the structure of the data and how the user interacts with it without requiring the user interface to be completed. Conversely, the front-end developers are able to design and test the layout of the application prior to the data structure being </a:t>
            </a:r>
            <a:r>
              <a:rPr lang="en-US" dirty="0" smtClean="0">
                <a:solidFill>
                  <a:schemeClr val="tx1">
                    <a:lumMod val="65000"/>
                    <a:lumOff val="35000"/>
                  </a:schemeClr>
                </a:solidFill>
              </a:rPr>
              <a:t>available.</a:t>
            </a:r>
          </a:p>
          <a:p>
            <a:pPr marL="0" indent="0">
              <a:buNone/>
            </a:pPr>
            <a:r>
              <a:rPr lang="en-IN" b="1" dirty="0" smtClean="0">
                <a:solidFill>
                  <a:srgbClr val="C00000"/>
                </a:solidFill>
              </a:rPr>
              <a:t>2.</a:t>
            </a:r>
            <a:r>
              <a:rPr lang="en-IN" dirty="0" smtClean="0">
                <a:solidFill>
                  <a:srgbClr val="C00000"/>
                </a:solidFill>
              </a:rPr>
              <a:t> </a:t>
            </a:r>
            <a:r>
              <a:rPr lang="en-IN" b="1" dirty="0" smtClean="0">
                <a:solidFill>
                  <a:srgbClr val="C00000"/>
                </a:solidFill>
              </a:rPr>
              <a:t>Code reuse</a:t>
            </a:r>
          </a:p>
          <a:p>
            <a:pPr lvl="1"/>
            <a:r>
              <a:rPr lang="en-US" dirty="0" smtClean="0">
                <a:solidFill>
                  <a:schemeClr val="tx1">
                    <a:lumMod val="65000"/>
                    <a:lumOff val="35000"/>
                  </a:schemeClr>
                </a:solidFill>
              </a:rPr>
              <a:t>The same (or similar) view for one application can be refactored for another application with different data because the view is simply handling how the data is being displayed to the user.</a:t>
            </a:r>
            <a:endParaRPr lang="en-IN" dirty="0" smtClean="0">
              <a:solidFill>
                <a:schemeClr val="tx1">
                  <a:lumMod val="65000"/>
                  <a:lumOff val="35000"/>
                </a:schemeClr>
              </a:solidFill>
            </a:endParaRPr>
          </a:p>
          <a:p>
            <a:pPr marL="0" indent="0">
              <a:buNone/>
            </a:pPr>
            <a:endParaRPr lang="en-IN" b="1" dirty="0">
              <a:solidFill>
                <a:schemeClr val="tx1">
                  <a:lumMod val="65000"/>
                  <a:lumOff val="35000"/>
                </a:schemeClr>
              </a:solidFill>
            </a:endParaRPr>
          </a:p>
          <a:p>
            <a:pPr marL="457200" lvl="1" indent="0">
              <a:buNone/>
            </a:pPr>
            <a:endParaRPr lang="en-US" b="1" dirty="0">
              <a:solidFill>
                <a:schemeClr val="tx1">
                  <a:lumMod val="65000"/>
                  <a:lumOff val="35000"/>
                </a:schemeClr>
              </a:solidFill>
            </a:endParaRPr>
          </a:p>
        </p:txBody>
      </p:sp>
    </p:spTree>
    <p:extLst>
      <p:ext uri="{BB962C8B-B14F-4D97-AF65-F5344CB8AC3E}">
        <p14:creationId xmlns:p14="http://schemas.microsoft.com/office/powerpoint/2010/main" val="3459380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Advantages</a:t>
            </a:r>
            <a:endParaRPr lang="en-IN" b="1"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r>
              <a:rPr lang="en-US" dirty="0">
                <a:solidFill>
                  <a:srgbClr val="C00000"/>
                </a:solidFill>
              </a:rPr>
              <a:t>Simultaneous development</a:t>
            </a:r>
            <a:r>
              <a:rPr lang="en-US" dirty="0">
                <a:solidFill>
                  <a:schemeClr val="tx1">
                    <a:lumMod val="65000"/>
                    <a:lumOff val="35000"/>
                  </a:schemeClr>
                </a:solidFill>
              </a:rPr>
              <a:t> – Multiple developers can work simultaneously on the model, controller and views</a:t>
            </a:r>
            <a:r>
              <a:rPr lang="en-US" dirty="0" smtClean="0">
                <a:solidFill>
                  <a:schemeClr val="tx1">
                    <a:lumMod val="65000"/>
                    <a:lumOff val="35000"/>
                  </a:schemeClr>
                </a:solidFill>
              </a:rPr>
              <a:t>.</a:t>
            </a:r>
            <a:endParaRPr lang="id-ID" dirty="0" smtClean="0">
              <a:solidFill>
                <a:schemeClr val="tx1">
                  <a:lumMod val="65000"/>
                  <a:lumOff val="35000"/>
                </a:schemeClr>
              </a:solidFill>
            </a:endParaRPr>
          </a:p>
          <a:p>
            <a:r>
              <a:rPr lang="id-ID" dirty="0" smtClean="0">
                <a:solidFill>
                  <a:srgbClr val="C00000"/>
                </a:solidFill>
              </a:rPr>
              <a:t>High cohesion</a:t>
            </a:r>
            <a:r>
              <a:rPr lang="en-US" dirty="0">
                <a:solidFill>
                  <a:schemeClr val="tx1">
                    <a:lumMod val="65000"/>
                    <a:lumOff val="35000"/>
                  </a:schemeClr>
                </a:solidFill>
              </a:rPr>
              <a:t> – MVC enables logical grouping of related actions on a controller together. The views for a specific model are also grouped together</a:t>
            </a:r>
            <a:r>
              <a:rPr lang="en-US" dirty="0" smtClean="0">
                <a:solidFill>
                  <a:schemeClr val="tx1">
                    <a:lumMod val="65000"/>
                    <a:lumOff val="35000"/>
                  </a:schemeClr>
                </a:solidFill>
              </a:rPr>
              <a:t>.</a:t>
            </a:r>
            <a:endParaRPr lang="id-ID" dirty="0" smtClean="0">
              <a:solidFill>
                <a:schemeClr val="tx1">
                  <a:lumMod val="65000"/>
                  <a:lumOff val="35000"/>
                </a:schemeClr>
              </a:solidFill>
            </a:endParaRPr>
          </a:p>
          <a:p>
            <a:r>
              <a:rPr lang="id-ID" dirty="0" smtClean="0">
                <a:solidFill>
                  <a:srgbClr val="C00000"/>
                </a:solidFill>
              </a:rPr>
              <a:t>Loose coupling</a:t>
            </a:r>
            <a:r>
              <a:rPr lang="en-US" dirty="0">
                <a:solidFill>
                  <a:schemeClr val="tx1">
                    <a:lumMod val="65000"/>
                    <a:lumOff val="35000"/>
                  </a:schemeClr>
                </a:solidFill>
              </a:rPr>
              <a:t> – The very nature of the MVC framework is such that there is low coupling among models, views or </a:t>
            </a:r>
            <a:r>
              <a:rPr lang="en-US" dirty="0" smtClean="0">
                <a:solidFill>
                  <a:schemeClr val="tx1">
                    <a:lumMod val="65000"/>
                    <a:lumOff val="35000"/>
                  </a:schemeClr>
                </a:solidFill>
              </a:rPr>
              <a:t>controllers. </a:t>
            </a:r>
          </a:p>
          <a:p>
            <a:r>
              <a:rPr lang="en-US" dirty="0" smtClean="0">
                <a:solidFill>
                  <a:srgbClr val="C00000"/>
                </a:solidFill>
              </a:rPr>
              <a:t>Ease </a:t>
            </a:r>
            <a:r>
              <a:rPr lang="en-US" dirty="0">
                <a:solidFill>
                  <a:srgbClr val="C00000"/>
                </a:solidFill>
              </a:rPr>
              <a:t>of modification</a:t>
            </a:r>
            <a:r>
              <a:rPr lang="en-US" dirty="0">
                <a:solidFill>
                  <a:schemeClr val="tx1">
                    <a:lumMod val="65000"/>
                    <a:lumOff val="35000"/>
                  </a:schemeClr>
                </a:solidFill>
              </a:rPr>
              <a:t> – Because of the separation of responsibilities, future development or modification is easier</a:t>
            </a:r>
          </a:p>
          <a:p>
            <a:r>
              <a:rPr lang="en-US" dirty="0">
                <a:solidFill>
                  <a:srgbClr val="C00000"/>
                </a:solidFill>
              </a:rPr>
              <a:t>Multiple views for a model</a:t>
            </a:r>
            <a:r>
              <a:rPr lang="en-US" dirty="0">
                <a:solidFill>
                  <a:schemeClr val="tx1">
                    <a:lumMod val="65000"/>
                    <a:lumOff val="35000"/>
                  </a:schemeClr>
                </a:solidFill>
              </a:rPr>
              <a:t> – Models can have multiple views</a:t>
            </a:r>
          </a:p>
        </p:txBody>
      </p:sp>
    </p:spTree>
    <p:extLst>
      <p:ext uri="{BB962C8B-B14F-4D97-AF65-F5344CB8AC3E}">
        <p14:creationId xmlns:p14="http://schemas.microsoft.com/office/powerpoint/2010/main" val="11930021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211</TotalTime>
  <Words>474</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Corbel</vt:lpstr>
      <vt:lpstr>Parallax</vt:lpstr>
      <vt:lpstr>MVC Architecture</vt:lpstr>
      <vt:lpstr>What is MVC?</vt:lpstr>
      <vt:lpstr>MVC</vt:lpstr>
      <vt:lpstr>MVC</vt:lpstr>
      <vt:lpstr>Model</vt:lpstr>
      <vt:lpstr>View</vt:lpstr>
      <vt:lpstr>Controller</vt:lpstr>
      <vt:lpstr>Goals of MVC</vt:lpstr>
      <vt:lpstr>Advantages</vt:lpstr>
      <vt:lpstr>Disadvantages</vt:lpstr>
      <vt:lpstr>Links: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 Architecture</dc:title>
  <dc:creator>Aditya Teng</dc:creator>
  <cp:lastModifiedBy>Aditya Teng</cp:lastModifiedBy>
  <cp:revision>15</cp:revision>
  <dcterms:created xsi:type="dcterms:W3CDTF">2019-09-19T06:49:56Z</dcterms:created>
  <dcterms:modified xsi:type="dcterms:W3CDTF">2019-09-22T06:20:17Z</dcterms:modified>
</cp:coreProperties>
</file>