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93" r:id="rId2"/>
    <p:sldId id="494" r:id="rId3"/>
    <p:sldId id="495" r:id="rId4"/>
    <p:sldId id="259" r:id="rId5"/>
    <p:sldId id="271" r:id="rId6"/>
    <p:sldId id="272" r:id="rId7"/>
    <p:sldId id="273" r:id="rId8"/>
    <p:sldId id="274" r:id="rId9"/>
    <p:sldId id="294" r:id="rId10"/>
    <p:sldId id="497" r:id="rId11"/>
    <p:sldId id="496" r:id="rId12"/>
    <p:sldId id="590" r:id="rId13"/>
    <p:sldId id="591" r:id="rId14"/>
    <p:sldId id="592" r:id="rId15"/>
    <p:sldId id="593" r:id="rId16"/>
    <p:sldId id="594" r:id="rId17"/>
    <p:sldId id="595" r:id="rId18"/>
    <p:sldId id="596" r:id="rId19"/>
    <p:sldId id="597" r:id="rId20"/>
    <p:sldId id="598" r:id="rId21"/>
    <p:sldId id="599" r:id="rId22"/>
    <p:sldId id="600" r:id="rId23"/>
    <p:sldId id="603" r:id="rId24"/>
    <p:sldId id="604" r:id="rId25"/>
    <p:sldId id="605" r:id="rId26"/>
    <p:sldId id="601" r:id="rId27"/>
    <p:sldId id="610" r:id="rId28"/>
    <p:sldId id="611" r:id="rId29"/>
    <p:sldId id="612" r:id="rId30"/>
    <p:sldId id="613" r:id="rId31"/>
    <p:sldId id="614" r:id="rId32"/>
    <p:sldId id="615" r:id="rId33"/>
    <p:sldId id="616" r:id="rId34"/>
    <p:sldId id="617" r:id="rId35"/>
    <p:sldId id="618" r:id="rId36"/>
    <p:sldId id="61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188184-D1C2-4026-A843-DF41AD71F692}" type="datetimeFigureOut">
              <a:rPr lang="en-IN" smtClean="0"/>
              <a:t>27-03-2023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76DE8-80F9-4802-9449-A574E73ECB49}" type="slidenum">
              <a:rPr lang="en-IN" smtClean="0"/>
              <a:t>‹#›</a:t>
            </a:fld>
            <a:endParaRPr lang="en-IN"/>
          </a:p>
        </p:txBody>
      </p:sp>
    </p:spTree>
    <p:extLst>
      <p:ext uri="{BB962C8B-B14F-4D97-AF65-F5344CB8AC3E}">
        <p14:creationId xmlns:p14="http://schemas.microsoft.com/office/powerpoint/2010/main" val="3754188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4A79B4-02D2-40D1-978D-5EF26CF448B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246710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A79B4-02D2-40D1-978D-5EF26CF448B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2765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A79B4-02D2-40D1-978D-5EF26CF448B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403356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A79B4-02D2-40D1-978D-5EF26CF448B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298984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A79B4-02D2-40D1-978D-5EF26CF448B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350293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4A79B4-02D2-40D1-978D-5EF26CF448B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418429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4A79B4-02D2-40D1-978D-5EF26CF448B9}"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308191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4A79B4-02D2-40D1-978D-5EF26CF448B9}"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198021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A79B4-02D2-40D1-978D-5EF26CF448B9}"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131570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A79B4-02D2-40D1-978D-5EF26CF448B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235713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A79B4-02D2-40D1-978D-5EF26CF448B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B6DF1-4103-4649-A074-6D3186F3B6D3}" type="slidenum">
              <a:rPr lang="en-US" smtClean="0"/>
              <a:t>‹#›</a:t>
            </a:fld>
            <a:endParaRPr lang="en-US"/>
          </a:p>
        </p:txBody>
      </p:sp>
    </p:spTree>
    <p:extLst>
      <p:ext uri="{BB962C8B-B14F-4D97-AF65-F5344CB8AC3E}">
        <p14:creationId xmlns:p14="http://schemas.microsoft.com/office/powerpoint/2010/main" val="233979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A79B4-02D2-40D1-978D-5EF26CF448B9}" type="datetimeFigureOut">
              <a:rPr lang="en-US" smtClean="0"/>
              <a:t>3/27/2023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B6DF1-4103-4649-A074-6D3186F3B6D3}" type="slidenum">
              <a:rPr lang="en-US" smtClean="0"/>
              <a:t>‹#›</a:t>
            </a:fld>
            <a:endParaRPr lang="en-US"/>
          </a:p>
        </p:txBody>
      </p:sp>
    </p:spTree>
    <p:extLst>
      <p:ext uri="{BB962C8B-B14F-4D97-AF65-F5344CB8AC3E}">
        <p14:creationId xmlns:p14="http://schemas.microsoft.com/office/powerpoint/2010/main" val="1017143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5970-AC26-4032-B038-EFCC3CAD1F88}"/>
              </a:ext>
            </a:extLst>
          </p:cNvPr>
          <p:cNvSpPr>
            <a:spLocks noGrp="1"/>
          </p:cNvSpPr>
          <p:nvPr>
            <p:ph type="title"/>
          </p:nvPr>
        </p:nvSpPr>
        <p:spPr>
          <a:xfrm>
            <a:off x="838200" y="365125"/>
            <a:ext cx="10515600" cy="1145623"/>
          </a:xfrm>
        </p:spPr>
        <p:txBody>
          <a:bodyPr/>
          <a:lstStyle/>
          <a:p>
            <a:r>
              <a:rPr lang="en-US" sz="4400" b="0" i="0" u="none" strike="noStrike" baseline="0" dirty="0">
                <a:solidFill>
                  <a:srgbClr val="000000"/>
                </a:solidFill>
                <a:latin typeface="Times New Roman" panose="02020603050405020304" pitchFamily="18" charset="0"/>
              </a:rPr>
              <a:t>The Link Layer and Local Area Networks</a:t>
            </a:r>
            <a:endParaRPr lang="en-IN" dirty="0"/>
          </a:p>
        </p:txBody>
      </p:sp>
      <p:sp>
        <p:nvSpPr>
          <p:cNvPr id="6" name="TextBox 5">
            <a:extLst>
              <a:ext uri="{FF2B5EF4-FFF2-40B4-BE49-F238E27FC236}">
                <a16:creationId xmlns:a16="http://schemas.microsoft.com/office/drawing/2014/main" id="{6F3B53C1-9430-4C22-98BE-FF61EE289A37}"/>
              </a:ext>
            </a:extLst>
          </p:cNvPr>
          <p:cNvSpPr txBox="1"/>
          <p:nvPr/>
        </p:nvSpPr>
        <p:spPr>
          <a:xfrm>
            <a:off x="1474304" y="1905506"/>
            <a:ext cx="9541565" cy="3046988"/>
          </a:xfrm>
          <a:prstGeom prst="rect">
            <a:avLst/>
          </a:prstGeom>
          <a:noFill/>
        </p:spPr>
        <p:txBody>
          <a:bodyPr wrap="square">
            <a:spAutoFit/>
          </a:bodyPr>
          <a:lstStyle/>
          <a:p>
            <a:pPr marL="285750" indent="-285750">
              <a:buFont typeface="Wingdings" panose="05000000000000000000" pitchFamily="2" charset="2"/>
              <a:buChar char="ü"/>
              <a:defRPr/>
            </a:pPr>
            <a:r>
              <a:rPr lang="en-US" sz="3200" dirty="0">
                <a:solidFill>
                  <a:srgbClr val="0070C0"/>
                </a:solidFill>
                <a:latin typeface="Times New Roman" panose="02020603050405020304" pitchFamily="18" charset="0"/>
                <a:cs typeface="Times New Roman" panose="02020603050405020304" pitchFamily="18" charset="0"/>
              </a:rPr>
              <a:t>Understand principles behind link layer services:</a:t>
            </a:r>
          </a:p>
          <a:p>
            <a:pPr marL="742950" lvl="1" indent="-285750">
              <a:buFont typeface="Arial" panose="020B0604020202020204" pitchFamily="34" charset="0"/>
              <a:buChar char="•"/>
              <a:defRPr/>
            </a:pPr>
            <a:r>
              <a:rPr lang="en-US" sz="3200" dirty="0">
                <a:solidFill>
                  <a:srgbClr val="0070C0"/>
                </a:solidFill>
                <a:latin typeface="Times New Roman" panose="02020603050405020304" pitchFamily="18" charset="0"/>
                <a:cs typeface="Times New Roman" panose="02020603050405020304" pitchFamily="18" charset="0"/>
              </a:rPr>
              <a:t>error detection, correction</a:t>
            </a:r>
          </a:p>
          <a:p>
            <a:pPr marL="742950" lvl="1" indent="-285750">
              <a:buFont typeface="Arial" panose="020B0604020202020204" pitchFamily="34" charset="0"/>
              <a:buChar char="•"/>
              <a:defRPr/>
            </a:pPr>
            <a:r>
              <a:rPr lang="en-US" sz="3200" dirty="0">
                <a:solidFill>
                  <a:srgbClr val="0070C0"/>
                </a:solidFill>
                <a:latin typeface="Times New Roman" panose="02020603050405020304" pitchFamily="18" charset="0"/>
                <a:cs typeface="Times New Roman" panose="02020603050405020304" pitchFamily="18" charset="0"/>
              </a:rPr>
              <a:t>sharing a broadcast channel: multiple access</a:t>
            </a:r>
          </a:p>
          <a:p>
            <a:pPr marL="268288" lvl="1" indent="-268288">
              <a:buFont typeface="Wingdings" panose="05000000000000000000" pitchFamily="2" charset="2"/>
              <a:buChar char="ü"/>
              <a:defRPr/>
            </a:pPr>
            <a:r>
              <a:rPr lang="en-US" sz="3200" dirty="0">
                <a:solidFill>
                  <a:srgbClr val="0070C0"/>
                </a:solidFill>
                <a:latin typeface="Times New Roman" panose="02020603050405020304" pitchFamily="18" charset="0"/>
                <a:cs typeface="Times New Roman" panose="02020603050405020304" pitchFamily="18" charset="0"/>
              </a:rPr>
              <a:t>Understanding Link Layer protocol: PPP</a:t>
            </a:r>
          </a:p>
          <a:p>
            <a:pPr marL="268288" lvl="1" indent="-268288">
              <a:buFont typeface="Wingdings" panose="05000000000000000000" pitchFamily="2" charset="2"/>
              <a:buChar char="ü"/>
              <a:defRPr/>
            </a:pPr>
            <a:r>
              <a:rPr lang="en-US" sz="3200" dirty="0">
                <a:solidFill>
                  <a:srgbClr val="0070C0"/>
                </a:solidFill>
                <a:latin typeface="Times New Roman" panose="02020603050405020304" pitchFamily="18" charset="0"/>
                <a:cs typeface="Times New Roman" panose="02020603050405020304" pitchFamily="18" charset="0"/>
              </a:rPr>
              <a:t>Understanding local area network: Ethernet</a:t>
            </a:r>
          </a:p>
          <a:p>
            <a:pPr marL="0" lvl="1">
              <a:defRPr/>
            </a:pPr>
            <a:endParaRPr lang="en-US" sz="3200" dirty="0">
              <a:solidFill>
                <a:srgbClr val="0070C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FA67BA6-0232-4821-B7A2-AD227CA9A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4663246"/>
            <a:ext cx="8080375"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5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FCF6AF-728C-4FA9-BAD6-0508A300F8DC}"/>
              </a:ext>
            </a:extLst>
          </p:cNvPr>
          <p:cNvSpPr>
            <a:spLocks noChangeArrowheads="1"/>
          </p:cNvSpPr>
          <p:nvPr/>
        </p:nvSpPr>
        <p:spPr bwMode="auto">
          <a:xfrm>
            <a:off x="988888" y="114222"/>
            <a:ext cx="8458200" cy="5006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800" b="0" dirty="0">
                <a:latin typeface="Times" panose="02020603050405020304" pitchFamily="18" charset="0"/>
              </a:rPr>
              <a:t>Suppose the following block is sent:</a:t>
            </a:r>
          </a:p>
          <a:p>
            <a:pPr eaLnBrk="1" hangingPunct="1">
              <a:spcBef>
                <a:spcPct val="50000"/>
              </a:spcBef>
            </a:pPr>
            <a:r>
              <a:rPr lang="en-US" altLang="en-US" sz="2800" b="0" dirty="0">
                <a:latin typeface="Times" panose="02020603050405020304" pitchFamily="18" charset="0"/>
              </a:rPr>
              <a:t> 10101001   00111001   11011101   11100111   10101010                                                                                                  </a:t>
            </a:r>
          </a:p>
          <a:p>
            <a:pPr eaLnBrk="1" hangingPunct="1">
              <a:spcBef>
                <a:spcPct val="50000"/>
              </a:spcBef>
            </a:pPr>
            <a:r>
              <a:rPr lang="en-US" altLang="en-US" sz="2800" b="0" dirty="0">
                <a:latin typeface="Times" panose="02020603050405020304" pitchFamily="18" charset="0"/>
              </a:rPr>
              <a:t>However, it is hit by a burst noise of length 8, and some bits are corrupted. </a:t>
            </a:r>
          </a:p>
          <a:p>
            <a:pPr eaLnBrk="1" hangingPunct="1">
              <a:spcBef>
                <a:spcPct val="50000"/>
              </a:spcBef>
            </a:pPr>
            <a:r>
              <a:rPr lang="en-US" altLang="en-US" sz="2800" b="0" dirty="0">
                <a:latin typeface="Times" panose="02020603050405020304" pitchFamily="18" charset="0"/>
              </a:rPr>
              <a:t> 1010</a:t>
            </a:r>
            <a:r>
              <a:rPr lang="en-US" altLang="en-US" sz="2800" u="sng" dirty="0">
                <a:solidFill>
                  <a:schemeClr val="hlink"/>
                </a:solidFill>
                <a:latin typeface="Times" panose="02020603050405020304" pitchFamily="18" charset="0"/>
              </a:rPr>
              <a:t>0011</a:t>
            </a:r>
            <a:r>
              <a:rPr lang="en-US" altLang="en-US" sz="2800" b="0" dirty="0">
                <a:latin typeface="Times" panose="02020603050405020304" pitchFamily="18" charset="0"/>
              </a:rPr>
              <a:t>   </a:t>
            </a:r>
            <a:r>
              <a:rPr lang="en-US" altLang="en-US" sz="2800" u="sng" dirty="0">
                <a:solidFill>
                  <a:schemeClr val="hlink"/>
                </a:solidFill>
                <a:latin typeface="Times" panose="02020603050405020304" pitchFamily="18" charset="0"/>
              </a:rPr>
              <a:t>1000</a:t>
            </a:r>
            <a:r>
              <a:rPr lang="en-US" altLang="en-US" sz="2800" b="0" dirty="0">
                <a:latin typeface="Times" panose="02020603050405020304" pitchFamily="18" charset="0"/>
              </a:rPr>
              <a:t>1001   11011101   11100111   10101010                                                                                                   </a:t>
            </a:r>
          </a:p>
          <a:p>
            <a:pPr eaLnBrk="1" hangingPunct="1">
              <a:spcBef>
                <a:spcPct val="50000"/>
              </a:spcBef>
            </a:pPr>
            <a:r>
              <a:rPr lang="en-US" altLang="en-US" sz="2800" b="0" dirty="0">
                <a:latin typeface="Times" panose="02020603050405020304" pitchFamily="18" charset="0"/>
              </a:rPr>
              <a:t>When the receiver checks the parity bits, some of the bits do not follow the even-parity rule and the whole block is discarded.</a:t>
            </a:r>
          </a:p>
          <a:p>
            <a:pPr eaLnBrk="1" hangingPunct="1">
              <a:spcBef>
                <a:spcPct val="50000"/>
              </a:spcBef>
            </a:pPr>
            <a:r>
              <a:rPr lang="en-US" altLang="en-US" sz="2800" b="0" dirty="0">
                <a:latin typeface="Times" panose="02020603050405020304" pitchFamily="18" charset="0"/>
              </a:rPr>
              <a:t> 10100011   10001001   11011101   11100111   </a:t>
            </a:r>
            <a:r>
              <a:rPr lang="en-US" altLang="en-US" sz="2800" u="sng" dirty="0">
                <a:latin typeface="Times" panose="02020603050405020304" pitchFamily="18" charset="0"/>
              </a:rPr>
              <a:t>1</a:t>
            </a:r>
            <a:r>
              <a:rPr lang="en-US" altLang="en-US" sz="2800" b="0" dirty="0">
                <a:latin typeface="Times" panose="02020603050405020304" pitchFamily="18" charset="0"/>
              </a:rPr>
              <a:t>0</a:t>
            </a:r>
            <a:r>
              <a:rPr lang="en-US" altLang="en-US" sz="2800" u="sng" dirty="0">
                <a:latin typeface="Times" panose="02020603050405020304" pitchFamily="18" charset="0"/>
              </a:rPr>
              <a:t>101</a:t>
            </a:r>
            <a:r>
              <a:rPr lang="en-US" altLang="en-US" sz="2800" b="0" dirty="0">
                <a:latin typeface="Times" panose="02020603050405020304" pitchFamily="18" charset="0"/>
              </a:rPr>
              <a:t>0</a:t>
            </a:r>
            <a:r>
              <a:rPr lang="en-US" altLang="en-US" sz="2800" u="sng" dirty="0">
                <a:latin typeface="Times" panose="02020603050405020304" pitchFamily="18" charset="0"/>
              </a:rPr>
              <a:t>1</a:t>
            </a:r>
            <a:r>
              <a:rPr lang="en-US" altLang="en-US" sz="2800" b="0" dirty="0">
                <a:latin typeface="Times" panose="02020603050405020304" pitchFamily="18" charset="0"/>
              </a:rPr>
              <a:t>0                                                                                                                                </a:t>
            </a:r>
          </a:p>
        </p:txBody>
      </p:sp>
      <p:sp>
        <p:nvSpPr>
          <p:cNvPr id="6" name="TextBox 5">
            <a:extLst>
              <a:ext uri="{FF2B5EF4-FFF2-40B4-BE49-F238E27FC236}">
                <a16:creationId xmlns:a16="http://schemas.microsoft.com/office/drawing/2014/main" id="{054293CD-75C3-4C45-9A64-03305FBF2D6B}"/>
              </a:ext>
            </a:extLst>
          </p:cNvPr>
          <p:cNvSpPr txBox="1"/>
          <p:nvPr/>
        </p:nvSpPr>
        <p:spPr>
          <a:xfrm>
            <a:off x="425523" y="5718039"/>
            <a:ext cx="10510462" cy="954107"/>
          </a:xfrm>
          <a:prstGeom prst="rect">
            <a:avLst/>
          </a:prstGeom>
          <a:noFill/>
        </p:spPr>
        <p:txBody>
          <a:bodyPr wrap="square">
            <a:spAutoFit/>
          </a:bodyPr>
          <a:lstStyle/>
          <a:p>
            <a:pPr algn="ctr" eaLnBrk="1" hangingPunct="1">
              <a:spcBef>
                <a:spcPts val="1200"/>
              </a:spcBef>
              <a:spcAft>
                <a:spcPts val="1000"/>
              </a:spcAft>
            </a:pPr>
            <a:r>
              <a:rPr lang="en-US" altLang="en-US" sz="2800" i="1" dirty="0"/>
              <a:t>In two-dimensional parity check, a block of bits is divided into rows and a redundant row of bits is added to the whole block.</a:t>
            </a:r>
          </a:p>
        </p:txBody>
      </p:sp>
    </p:spTree>
    <p:extLst>
      <p:ext uri="{BB962C8B-B14F-4D97-AF65-F5344CB8AC3E}">
        <p14:creationId xmlns:p14="http://schemas.microsoft.com/office/powerpoint/2010/main" val="171509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4B2-2967-478D-9AE2-48CFEBD415FD}"/>
              </a:ext>
            </a:extLst>
          </p:cNvPr>
          <p:cNvSpPr>
            <a:spLocks noGrp="1"/>
          </p:cNvSpPr>
          <p:nvPr>
            <p:ph type="title"/>
          </p:nvPr>
        </p:nvSpPr>
        <p:spPr>
          <a:xfrm>
            <a:off x="301486" y="139148"/>
            <a:ext cx="10515600" cy="439945"/>
          </a:xfrm>
        </p:spPr>
        <p:txBody>
          <a:bodyPr>
            <a:normAutofit fontScale="90000"/>
          </a:bodyPr>
          <a:lstStyle/>
          <a:p>
            <a:r>
              <a:rPr lang="en-US" dirty="0"/>
              <a:t>Error Detection and Correction:</a:t>
            </a:r>
            <a:endParaRPr lang="en-IN" dirty="0"/>
          </a:p>
        </p:txBody>
      </p:sp>
      <p:sp>
        <p:nvSpPr>
          <p:cNvPr id="3" name="Content Placeholder 2">
            <a:extLst>
              <a:ext uri="{FF2B5EF4-FFF2-40B4-BE49-F238E27FC236}">
                <a16:creationId xmlns:a16="http://schemas.microsoft.com/office/drawing/2014/main" id="{A4237A90-DB1D-49D5-BC0A-933A14F7EE95}"/>
              </a:ext>
            </a:extLst>
          </p:cNvPr>
          <p:cNvSpPr>
            <a:spLocks noGrp="1"/>
          </p:cNvSpPr>
          <p:nvPr>
            <p:ph idx="1"/>
          </p:nvPr>
        </p:nvSpPr>
        <p:spPr>
          <a:xfrm>
            <a:off x="400879" y="652808"/>
            <a:ext cx="10515600" cy="520009"/>
          </a:xfrm>
        </p:spPr>
        <p:txBody>
          <a:bodyPr/>
          <a:lstStyle/>
          <a:p>
            <a:pPr marL="0" indent="0">
              <a:buNone/>
            </a:pPr>
            <a:r>
              <a:rPr lang="en-US" dirty="0"/>
              <a:t>Two Dimensional Parity Check:</a:t>
            </a:r>
            <a:endParaRPr lang="en-IN" dirty="0"/>
          </a:p>
        </p:txBody>
      </p:sp>
      <p:pic>
        <p:nvPicPr>
          <p:cNvPr id="4" name="Picture 10">
            <a:extLst>
              <a:ext uri="{FF2B5EF4-FFF2-40B4-BE49-F238E27FC236}">
                <a16:creationId xmlns:a16="http://schemas.microsoft.com/office/drawing/2014/main" id="{EA1F6619-724C-4D03-BB4C-65FE5F795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530" y="1420467"/>
            <a:ext cx="8852451"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26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012" y="125841"/>
            <a:ext cx="11973904" cy="657521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CRC ( CYCLIC REDUNDANCY CHECK):</a:t>
            </a:r>
          </a:p>
          <a:p>
            <a:r>
              <a:rPr lang="en-US" sz="2400" dirty="0">
                <a:latin typeface="Times New Roman" panose="02020603050405020304" pitchFamily="18" charset="0"/>
                <a:cs typeface="Times New Roman" panose="02020603050405020304" pitchFamily="18" charset="0"/>
              </a:rPr>
              <a:t>Most powerful technique</a:t>
            </a:r>
          </a:p>
          <a:p>
            <a:r>
              <a:rPr lang="en-US" sz="2400" dirty="0">
                <a:latin typeface="Times New Roman" panose="02020603050405020304" pitchFamily="18" charset="0"/>
                <a:cs typeface="Times New Roman" panose="02020603050405020304" pitchFamily="18" charset="0"/>
              </a:rPr>
              <a:t>Performs binary division</a:t>
            </a:r>
          </a:p>
          <a:p>
            <a:r>
              <a:rPr lang="en-US" sz="2400" dirty="0">
                <a:latin typeface="Times New Roman" panose="02020603050405020304" pitchFamily="18" charset="0"/>
                <a:cs typeface="Times New Roman" panose="02020603050405020304" pitchFamily="18" charset="0"/>
              </a:rPr>
              <a:t>Sequence of redundant bits called the </a:t>
            </a:r>
            <a:r>
              <a:rPr lang="en-US" sz="2400" b="1" dirty="0">
                <a:latin typeface="Times New Roman" panose="02020603050405020304" pitchFamily="18" charset="0"/>
                <a:cs typeface="Times New Roman" panose="02020603050405020304" pitchFamily="18" charset="0"/>
              </a:rPr>
              <a:t>CRC remainder is appended to the end of data unit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Resulting data unit is exactly divisible by predetermined binary number</a:t>
            </a:r>
          </a:p>
          <a:p>
            <a:r>
              <a:rPr lang="en-US" sz="2400" dirty="0">
                <a:latin typeface="Times New Roman" panose="02020603050405020304" pitchFamily="18" charset="0"/>
                <a:cs typeface="Times New Roman" panose="02020603050405020304" pitchFamily="18" charset="0"/>
              </a:rPr>
              <a:t>At the </a:t>
            </a:r>
            <a:r>
              <a:rPr lang="en-US" sz="2400" b="1" dirty="0">
                <a:latin typeface="Times New Roman" panose="02020603050405020304" pitchFamily="18" charset="0"/>
                <a:cs typeface="Times New Roman" panose="02020603050405020304" pitchFamily="18" charset="0"/>
              </a:rPr>
              <a:t>destination</a:t>
            </a:r>
            <a:r>
              <a:rPr lang="en-US" sz="2400" dirty="0">
                <a:latin typeface="Times New Roman" panose="02020603050405020304" pitchFamily="18" charset="0"/>
                <a:cs typeface="Times New Roman" panose="02020603050405020304" pitchFamily="18" charset="0"/>
              </a:rPr>
              <a:t>, incoming data unit is </a:t>
            </a:r>
            <a:r>
              <a:rPr lang="en-US" sz="2400" b="1" dirty="0">
                <a:latin typeface="Times New Roman" panose="02020603050405020304" pitchFamily="18" charset="0"/>
                <a:cs typeface="Times New Roman" panose="02020603050405020304" pitchFamily="18" charset="0"/>
              </a:rPr>
              <a:t>divisible by the same binary number</a:t>
            </a:r>
          </a:p>
          <a:p>
            <a:r>
              <a:rPr lang="en-US" sz="2400" b="1" dirty="0">
                <a:latin typeface="Times New Roman" panose="02020603050405020304" pitchFamily="18" charset="0"/>
                <a:cs typeface="Times New Roman" panose="02020603050405020304" pitchFamily="18" charset="0"/>
              </a:rPr>
              <a:t>No remainder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is proper and accepted</a:t>
            </a:r>
          </a:p>
          <a:p>
            <a:r>
              <a:rPr lang="en-US" sz="2400" dirty="0">
                <a:latin typeface="Times New Roman" panose="02020603050405020304" pitchFamily="18" charset="0"/>
                <a:cs typeface="Times New Roman" panose="02020603050405020304" pitchFamily="18" charset="0"/>
              </a:rPr>
              <a:t>There </a:t>
            </a:r>
            <a:r>
              <a:rPr lang="en-US" sz="2400" b="1" dirty="0">
                <a:latin typeface="Times New Roman" panose="02020603050405020304" pitchFamily="18" charset="0"/>
                <a:cs typeface="Times New Roman" panose="02020603050405020304" pitchFamily="18" charset="0"/>
              </a:rPr>
              <a:t>is remainder </a:t>
            </a:r>
            <a:r>
              <a:rPr lang="en-US" sz="2400" dirty="0">
                <a:latin typeface="Times New Roman" panose="02020603050405020304" pitchFamily="18" charset="0"/>
                <a:cs typeface="Times New Roman" panose="02020603050405020304" pitchFamily="18" charset="0"/>
              </a:rPr>
              <a:t>– data is </a:t>
            </a:r>
            <a:r>
              <a:rPr lang="en-US" sz="2400" b="1" dirty="0">
                <a:latin typeface="Times New Roman" panose="02020603050405020304" pitchFamily="18" charset="0"/>
                <a:cs typeface="Times New Roman" panose="02020603050405020304" pitchFamily="18" charset="0"/>
              </a:rPr>
              <a:t>damaged and rejected</a:t>
            </a:r>
          </a:p>
          <a:p>
            <a:r>
              <a:rPr lang="en-US" sz="2400" b="1" dirty="0">
                <a:latin typeface="Times New Roman" panose="02020603050405020304" pitchFamily="18" charset="0"/>
                <a:cs typeface="Times New Roman" panose="02020603050405020304" pitchFamily="18" charset="0"/>
              </a:rPr>
              <a:t>Redundancy bits</a:t>
            </a:r>
            <a:r>
              <a:rPr lang="en-US" sz="2400" dirty="0">
                <a:latin typeface="Times New Roman" panose="02020603050405020304" pitchFamily="18" charset="0"/>
                <a:cs typeface="Times New Roman" panose="02020603050405020304" pitchFamily="18" charset="0"/>
              </a:rPr>
              <a:t> are derived </a:t>
            </a:r>
            <a:r>
              <a:rPr lang="en-US" sz="2400" b="1" dirty="0">
                <a:latin typeface="Times New Roman" panose="02020603050405020304" pitchFamily="18" charset="0"/>
                <a:cs typeface="Times New Roman" panose="02020603050405020304" pitchFamily="18" charset="0"/>
              </a:rPr>
              <a:t>by dividing the data unit by a predetermined divisor and remainder is the CRC</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Two qualities:</a:t>
            </a:r>
          </a:p>
          <a:p>
            <a:r>
              <a:rPr lang="en-US" sz="2400" b="1" dirty="0">
                <a:latin typeface="Times New Roman" panose="02020603050405020304" pitchFamily="18" charset="0"/>
                <a:cs typeface="Times New Roman" panose="02020603050405020304" pitchFamily="18" charset="0"/>
              </a:rPr>
              <a:t>CRC</a:t>
            </a:r>
            <a:r>
              <a:rPr lang="en-US" sz="2400" dirty="0">
                <a:latin typeface="Times New Roman" panose="02020603050405020304" pitchFamily="18" charset="0"/>
                <a:cs typeface="Times New Roman" panose="02020603050405020304" pitchFamily="18" charset="0"/>
              </a:rPr>
              <a:t> must have exactly </a:t>
            </a:r>
            <a:r>
              <a:rPr lang="en-US" sz="2400" b="1" dirty="0">
                <a:latin typeface="Times New Roman" panose="02020603050405020304" pitchFamily="18" charset="0"/>
                <a:cs typeface="Times New Roman" panose="02020603050405020304" pitchFamily="18" charset="0"/>
              </a:rPr>
              <a:t>one bit less than the divisor</a:t>
            </a:r>
          </a:p>
          <a:p>
            <a:r>
              <a:rPr lang="en-US" sz="2400" dirty="0">
                <a:latin typeface="Times New Roman" panose="02020603050405020304" pitchFamily="18" charset="0"/>
                <a:cs typeface="Times New Roman" panose="02020603050405020304" pitchFamily="18" charset="0"/>
              </a:rPr>
              <a:t>After appending CRC at the end of the data, resulting sequence exactly divisible by the divisor</a:t>
            </a:r>
          </a:p>
          <a:p>
            <a:endParaRPr lang="en-US" sz="24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p:blipFill>
        <p:spPr>
          <a:xfrm>
            <a:off x="10134720" y="0"/>
            <a:ext cx="2055600" cy="497160"/>
          </a:xfrm>
          <a:prstGeom prst="rect">
            <a:avLst/>
          </a:prstGeom>
          <a:ln w="9360">
            <a:noFill/>
          </a:ln>
        </p:spPr>
      </p:pic>
    </p:spTree>
    <p:extLst>
      <p:ext uri="{BB962C8B-B14F-4D97-AF65-F5344CB8AC3E}">
        <p14:creationId xmlns:p14="http://schemas.microsoft.com/office/powerpoint/2010/main" val="31082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012" y="125841"/>
            <a:ext cx="11483789" cy="546426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CRC ( CYCLIC REDUNDANCY CHECK):</a:t>
            </a:r>
          </a:p>
          <a:p>
            <a:pPr marL="0" indent="0">
              <a:buNone/>
            </a:pPr>
            <a:r>
              <a:rPr lang="en-US" sz="2400" b="1" dirty="0">
                <a:latin typeface="Times New Roman" panose="02020603050405020304" pitchFamily="18" charset="0"/>
                <a:cs typeface="Times New Roman" panose="02020603050405020304" pitchFamily="18" charset="0"/>
              </a:rPr>
              <a:t>Note:</a:t>
            </a:r>
          </a:p>
          <a:p>
            <a:r>
              <a:rPr lang="en-US" sz="2400" dirty="0">
                <a:latin typeface="Times New Roman" panose="02020603050405020304" pitchFamily="18" charset="0"/>
                <a:cs typeface="Times New Roman" panose="02020603050405020304" pitchFamily="18" charset="0"/>
              </a:rPr>
              <a:t>CRC can be all zeros</a:t>
            </a: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2" y="1835022"/>
            <a:ext cx="11487430" cy="488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p:blipFill>
        <p:spPr>
          <a:xfrm>
            <a:off x="10134720" y="0"/>
            <a:ext cx="2055600" cy="497160"/>
          </a:xfrm>
          <a:prstGeom prst="rect">
            <a:avLst/>
          </a:prstGeom>
          <a:ln w="9360">
            <a:noFill/>
          </a:ln>
        </p:spPr>
      </p:pic>
    </p:spTree>
    <p:extLst>
      <p:ext uri="{BB962C8B-B14F-4D97-AF65-F5344CB8AC3E}">
        <p14:creationId xmlns:p14="http://schemas.microsoft.com/office/powerpoint/2010/main" val="64276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5" y="142966"/>
            <a:ext cx="10515600" cy="293781"/>
          </a:xfrm>
        </p:spPr>
        <p:txBody>
          <a:bodyPr>
            <a:noAutofit/>
          </a:bodyPr>
          <a:lstStyle/>
          <a:p>
            <a:r>
              <a:rPr lang="en-US" sz="2800" b="1" dirty="0">
                <a:latin typeface="Times New Roman" panose="02020603050405020304" pitchFamily="18" charset="0"/>
                <a:cs typeface="Times New Roman" panose="02020603050405020304" pitchFamily="18" charset="0"/>
              </a:rPr>
              <a:t>CRC:</a:t>
            </a:r>
          </a:p>
        </p:txBody>
      </p:sp>
      <p:sp>
        <p:nvSpPr>
          <p:cNvPr id="3" name="Content Placeholder 2"/>
          <p:cNvSpPr>
            <a:spLocks noGrp="1"/>
          </p:cNvSpPr>
          <p:nvPr>
            <p:ph idx="1"/>
          </p:nvPr>
        </p:nvSpPr>
        <p:spPr>
          <a:xfrm>
            <a:off x="169460" y="640126"/>
            <a:ext cx="6026624" cy="6074052"/>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CRC Polynomial:</a:t>
            </a:r>
          </a:p>
          <a:p>
            <a:pPr algn="just"/>
            <a:r>
              <a:rPr lang="en-US" sz="2400" dirty="0">
                <a:latin typeface="Times New Roman" panose="02020603050405020304" pitchFamily="18" charset="0"/>
                <a:cs typeface="Times New Roman" panose="02020603050405020304" pitchFamily="18" charset="0"/>
              </a:rPr>
              <a:t>Divisor is represented as a algebraic polynomial but not as a string of o’s and 1’s</a:t>
            </a:r>
          </a:p>
          <a:p>
            <a:pPr marL="0" indent="0" algn="just">
              <a:buNone/>
            </a:pPr>
            <a:r>
              <a:rPr lang="en-US" sz="2400" b="1" dirty="0">
                <a:latin typeface="Times New Roman" panose="02020603050405020304" pitchFamily="18" charset="0"/>
                <a:cs typeface="Times New Roman" panose="02020603050405020304" pitchFamily="18" charset="0"/>
              </a:rPr>
              <a:t>Properties:</a:t>
            </a:r>
          </a:p>
          <a:p>
            <a:pPr algn="just"/>
            <a:r>
              <a:rPr lang="en-US" sz="2400" dirty="0">
                <a:latin typeface="Times New Roman" panose="02020603050405020304" pitchFamily="18" charset="0"/>
                <a:cs typeface="Times New Roman" panose="02020603050405020304" pitchFamily="18" charset="0"/>
              </a:rPr>
              <a:t>Should not be divisible by x</a:t>
            </a:r>
          </a:p>
          <a:p>
            <a:pPr algn="just"/>
            <a:r>
              <a:rPr lang="en-US" sz="2400" dirty="0">
                <a:latin typeface="Times New Roman" panose="02020603050405020304" pitchFamily="18" charset="0"/>
                <a:cs typeface="Times New Roman" panose="02020603050405020304" pitchFamily="18" charset="0"/>
              </a:rPr>
              <a:t>Should be divisible by x+1</a:t>
            </a:r>
          </a:p>
          <a:p>
            <a:pPr algn="just"/>
            <a:r>
              <a:rPr lang="en-US" sz="2400" dirty="0">
                <a:latin typeface="Times New Roman" panose="02020603050405020304" pitchFamily="18" charset="0"/>
                <a:cs typeface="Times New Roman" panose="02020603050405020304" pitchFamily="18" charset="0"/>
              </a:rPr>
              <a:t>Guarantees that all burst error of length equal to the degree of polynomial is detected</a:t>
            </a:r>
          </a:p>
          <a:p>
            <a:pPr algn="just"/>
            <a:r>
              <a:rPr lang="en-US" sz="2400" dirty="0">
                <a:latin typeface="Times New Roman" panose="02020603050405020304" pitchFamily="18" charset="0"/>
                <a:cs typeface="Times New Roman" panose="02020603050405020304" pitchFamily="18" charset="0"/>
              </a:rPr>
              <a:t>Guarantees that all burst error of length affecting odd number of bits are detected</a:t>
            </a:r>
          </a:p>
          <a:p>
            <a:pPr marL="0" indent="0" algn="just">
              <a:buNone/>
            </a:pPr>
            <a:r>
              <a:rPr lang="en-US" sz="2400" b="1" dirty="0">
                <a:latin typeface="Times New Roman" panose="02020603050405020304" pitchFamily="18" charset="0"/>
                <a:cs typeface="Times New Roman" panose="02020603050405020304" pitchFamily="18" charset="0"/>
              </a:rPr>
              <a:t>Reason for using polynomial:</a:t>
            </a:r>
          </a:p>
          <a:p>
            <a:pPr algn="just"/>
            <a:r>
              <a:rPr lang="en-US" sz="2400" dirty="0">
                <a:latin typeface="Times New Roman" panose="02020603050405020304" pitchFamily="18" charset="0"/>
                <a:cs typeface="Times New Roman" panose="02020603050405020304" pitchFamily="18" charset="0"/>
              </a:rPr>
              <a:t>Short </a:t>
            </a:r>
          </a:p>
          <a:p>
            <a:pPr algn="just"/>
            <a:r>
              <a:rPr lang="en-US" sz="2400" dirty="0">
                <a:latin typeface="Times New Roman" panose="02020603050405020304" pitchFamily="18" charset="0"/>
                <a:cs typeface="Times New Roman" panose="02020603050405020304" pitchFamily="18" charset="0"/>
              </a:rPr>
              <a:t>Used to prove the concept mathematically</a:t>
            </a: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865" y="2312650"/>
            <a:ext cx="5813425"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190" y="3634428"/>
            <a:ext cx="559986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nvPicPr>
        <p:blipFill>
          <a:blip r:embed="rId4"/>
          <a:stretch/>
        </p:blipFill>
        <p:spPr>
          <a:xfrm>
            <a:off x="10134720" y="0"/>
            <a:ext cx="2055600" cy="497160"/>
          </a:xfrm>
          <a:prstGeom prst="rect">
            <a:avLst/>
          </a:prstGeom>
          <a:ln w="9360">
            <a:noFill/>
          </a:ln>
        </p:spPr>
      </p:pic>
    </p:spTree>
    <p:extLst>
      <p:ext uri="{BB962C8B-B14F-4D97-AF65-F5344CB8AC3E}">
        <p14:creationId xmlns:p14="http://schemas.microsoft.com/office/powerpoint/2010/main" val="291815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0" y="55461"/>
            <a:ext cx="10515600" cy="441699"/>
          </a:xfrm>
        </p:spPr>
        <p:txBody>
          <a:bodyPr>
            <a:noAutofit/>
          </a:bodyPr>
          <a:lstStyle/>
          <a:p>
            <a:r>
              <a:rPr lang="en-US" sz="2800" b="1" dirty="0">
                <a:latin typeface="Times New Roman" panose="02020603050405020304" pitchFamily="18" charset="0"/>
                <a:cs typeface="Times New Roman" panose="02020603050405020304" pitchFamily="18" charset="0"/>
              </a:rPr>
              <a:t>CRC Generator:</a:t>
            </a:r>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4050" y="1258698"/>
            <a:ext cx="9263702"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p:blipFill>
        <p:spPr>
          <a:xfrm>
            <a:off x="10134720" y="0"/>
            <a:ext cx="2055600" cy="497160"/>
          </a:xfrm>
          <a:prstGeom prst="rect">
            <a:avLst/>
          </a:prstGeom>
          <a:ln w="9360">
            <a:noFill/>
          </a:ln>
        </p:spPr>
      </p:pic>
      <p:sp>
        <p:nvSpPr>
          <p:cNvPr id="3" name="TextBox 2"/>
          <p:cNvSpPr txBox="1"/>
          <p:nvPr/>
        </p:nvSpPr>
        <p:spPr>
          <a:xfrm>
            <a:off x="113640" y="552621"/>
            <a:ext cx="3707733" cy="637097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Uses mod 2 division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Size of divisor is n+1</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 Number of appended zeros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Divisor always begins with 1</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Dividend – divisor and leftmost bit of dividend should be 1</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bit of remainder is zero then use 0000</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second bit is also</a:t>
            </a:r>
          </a:p>
          <a:p>
            <a:pPr algn="just"/>
            <a:r>
              <a:rPr lang="en-US" sz="2400" dirty="0">
                <a:latin typeface="Times New Roman" panose="02020603050405020304" pitchFamily="18" charset="0"/>
                <a:cs typeface="Times New Roman" panose="02020603050405020304" pitchFamily="18" charset="0"/>
              </a:rPr>
              <a:t> zero then it is </a:t>
            </a:r>
          </a:p>
          <a:p>
            <a:pPr algn="just"/>
            <a:r>
              <a:rPr lang="en-US" sz="2400" dirty="0">
                <a:latin typeface="Times New Roman" panose="02020603050405020304" pitchFamily="18" charset="0"/>
                <a:cs typeface="Times New Roman" panose="02020603050405020304" pitchFamily="18" charset="0"/>
              </a:rPr>
              <a:t>retained</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82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5461"/>
            <a:ext cx="10515600" cy="441699"/>
          </a:xfrm>
        </p:spPr>
        <p:txBody>
          <a:bodyPr>
            <a:noAutofit/>
          </a:bodyPr>
          <a:lstStyle/>
          <a:p>
            <a:r>
              <a:rPr lang="en-US" sz="2800" b="1" dirty="0">
                <a:latin typeface="Times New Roman" panose="02020603050405020304" pitchFamily="18" charset="0"/>
                <a:cs typeface="Times New Roman" panose="02020603050405020304" pitchFamily="18" charset="0"/>
              </a:rPr>
              <a:t>CRC Checker:</a:t>
            </a:r>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3363" y="1163164"/>
            <a:ext cx="8201258"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p:blipFill>
        <p:spPr>
          <a:xfrm>
            <a:off x="10134720" y="0"/>
            <a:ext cx="2055600" cy="497160"/>
          </a:xfrm>
          <a:prstGeom prst="rect">
            <a:avLst/>
          </a:prstGeom>
          <a:ln w="9360">
            <a:noFill/>
          </a:ln>
        </p:spPr>
      </p:pic>
      <p:sp>
        <p:nvSpPr>
          <p:cNvPr id="6" name="TextBox 5"/>
          <p:cNvSpPr txBox="1"/>
          <p:nvPr/>
        </p:nvSpPr>
        <p:spPr>
          <a:xfrm>
            <a:off x="113640" y="552621"/>
            <a:ext cx="3707733"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Uses mod 2 division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is received as data followed by CRC</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Remainder=0, CRC is dropped and data is accepted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Else data is discarded and resent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60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6941" y="879982"/>
            <a:ext cx="11814032" cy="5054761"/>
          </a:xfrm>
          <a:prstGeom prst="rect">
            <a:avLst/>
          </a:prstGeom>
        </p:spPr>
      </p:pic>
      <p:sp>
        <p:nvSpPr>
          <p:cNvPr id="5" name="TextBox 4"/>
          <p:cNvSpPr txBox="1"/>
          <p:nvPr/>
        </p:nvSpPr>
        <p:spPr>
          <a:xfrm>
            <a:off x="0" y="0"/>
            <a:ext cx="4578497"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CRC Standard Polynomials:</a:t>
            </a:r>
          </a:p>
        </p:txBody>
      </p:sp>
      <p:pic>
        <p:nvPicPr>
          <p:cNvPr id="6" name="Picture 5"/>
          <p:cNvPicPr/>
          <p:nvPr/>
        </p:nvPicPr>
        <p:blipFill>
          <a:blip r:embed="rId3"/>
          <a:stretch/>
        </p:blipFill>
        <p:spPr>
          <a:xfrm>
            <a:off x="10134720" y="0"/>
            <a:ext cx="2055600" cy="497160"/>
          </a:xfrm>
          <a:prstGeom prst="rect">
            <a:avLst/>
          </a:prstGeom>
          <a:ln w="9360">
            <a:noFill/>
          </a:ln>
        </p:spPr>
      </p:pic>
    </p:spTree>
    <p:extLst>
      <p:ext uri="{BB962C8B-B14F-4D97-AF65-F5344CB8AC3E}">
        <p14:creationId xmlns:p14="http://schemas.microsoft.com/office/powerpoint/2010/main" val="4264282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 y="209075"/>
            <a:ext cx="10515600" cy="576169"/>
          </a:xfrm>
        </p:spPr>
        <p:txBody>
          <a:bodyPr>
            <a:normAutofit/>
          </a:bodyPr>
          <a:lstStyle/>
          <a:p>
            <a:r>
              <a:rPr lang="en-US" sz="2800" b="1" dirty="0">
                <a:latin typeface="Times New Roman" panose="02020603050405020304" pitchFamily="18" charset="0"/>
                <a:cs typeface="Times New Roman" panose="02020603050405020304" pitchFamily="18" charset="0"/>
              </a:rPr>
              <a:t>CRC Polynomials:</a:t>
            </a:r>
          </a:p>
        </p:txBody>
      </p:sp>
      <p:sp>
        <p:nvSpPr>
          <p:cNvPr id="3" name="Content Placeholder 2"/>
          <p:cNvSpPr>
            <a:spLocks noGrp="1"/>
          </p:cNvSpPr>
          <p:nvPr>
            <p:ph idx="1"/>
          </p:nvPr>
        </p:nvSpPr>
        <p:spPr>
          <a:xfrm>
            <a:off x="199565" y="994319"/>
            <a:ext cx="11878704" cy="5652142"/>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Check whether these polynomials can be divisor or not</a:t>
            </a:r>
          </a:p>
          <a:p>
            <a:pPr algn="just"/>
            <a:r>
              <a:rPr lang="en-US" altLang="en-US" sz="2400" dirty="0">
                <a:solidFill>
                  <a:schemeClr val="hlink"/>
                </a:solidFill>
                <a:latin typeface="Times New Roman" panose="02020603050405020304" pitchFamily="18" charset="0"/>
                <a:cs typeface="Times New Roman" panose="02020603050405020304" pitchFamily="18" charset="0"/>
              </a:rPr>
              <a:t>x</a:t>
            </a:r>
          </a:p>
          <a:p>
            <a:pPr algn="just"/>
            <a:r>
              <a:rPr lang="en-US" altLang="en-US" sz="2400" dirty="0">
                <a:solidFill>
                  <a:schemeClr val="hlink"/>
                </a:solidFill>
                <a:latin typeface="Times New Roman" panose="02020603050405020304" pitchFamily="18" charset="0"/>
                <a:cs typeface="Times New Roman" panose="02020603050405020304" pitchFamily="18" charset="0"/>
              </a:rPr>
              <a:t>x</a:t>
            </a:r>
            <a:r>
              <a:rPr lang="en-US" altLang="en-US" sz="2400" baseline="30000" dirty="0">
                <a:solidFill>
                  <a:schemeClr val="hlink"/>
                </a:solidFill>
                <a:latin typeface="Times New Roman" panose="02020603050405020304" pitchFamily="18" charset="0"/>
                <a:cs typeface="Times New Roman" panose="02020603050405020304" pitchFamily="18" charset="0"/>
              </a:rPr>
              <a:t>2</a:t>
            </a:r>
            <a:r>
              <a:rPr lang="en-US" altLang="en-US" sz="2400" dirty="0">
                <a:solidFill>
                  <a:schemeClr val="hlink"/>
                </a:solidFill>
                <a:latin typeface="Times New Roman" panose="02020603050405020304" pitchFamily="18" charset="0"/>
                <a:cs typeface="Times New Roman" panose="02020603050405020304" pitchFamily="18" charset="0"/>
              </a:rPr>
              <a:t> + x</a:t>
            </a:r>
          </a:p>
          <a:p>
            <a:pPr algn="just"/>
            <a:r>
              <a:rPr lang="en-US" altLang="en-US" sz="2400" dirty="0">
                <a:solidFill>
                  <a:schemeClr val="hlink"/>
                </a:solidFill>
                <a:latin typeface="Times New Roman" panose="02020603050405020304" pitchFamily="18" charset="0"/>
                <a:cs typeface="Times New Roman" panose="02020603050405020304" pitchFamily="18" charset="0"/>
              </a:rPr>
              <a:t>x + 1</a:t>
            </a:r>
          </a:p>
          <a:p>
            <a:pPr algn="just"/>
            <a:r>
              <a:rPr lang="en-US" altLang="en-US" sz="2400" dirty="0">
                <a:solidFill>
                  <a:schemeClr val="hlink"/>
                </a:solidFill>
                <a:latin typeface="Times New Roman" panose="02020603050405020304" pitchFamily="18" charset="0"/>
                <a:cs typeface="Times New Roman" panose="02020603050405020304" pitchFamily="18" charset="0"/>
              </a:rPr>
              <a:t>x</a:t>
            </a:r>
            <a:r>
              <a:rPr lang="en-US" altLang="en-US" sz="2400" baseline="30000" dirty="0">
                <a:solidFill>
                  <a:schemeClr val="hlink"/>
                </a:solidFill>
                <a:latin typeface="Times New Roman" panose="02020603050405020304" pitchFamily="18" charset="0"/>
                <a:cs typeface="Times New Roman" panose="02020603050405020304" pitchFamily="18" charset="0"/>
              </a:rPr>
              <a:t>2</a:t>
            </a:r>
            <a:r>
              <a:rPr lang="en-US" altLang="en-US" sz="2400" dirty="0">
                <a:solidFill>
                  <a:schemeClr val="hlink"/>
                </a:solidFill>
                <a:latin typeface="Times New Roman" panose="02020603050405020304" pitchFamily="18" charset="0"/>
                <a:cs typeface="Times New Roman" panose="02020603050405020304" pitchFamily="18" charset="0"/>
              </a:rPr>
              <a:t> + 1</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It is obvious that we cannot choose </a:t>
            </a:r>
            <a:r>
              <a:rPr lang="en-US" altLang="en-US" sz="2400" dirty="0">
                <a:solidFill>
                  <a:schemeClr val="hlink"/>
                </a:solidFill>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(binary 10) or </a:t>
            </a:r>
            <a:r>
              <a:rPr lang="en-US" altLang="en-US" sz="2400" dirty="0">
                <a:solidFill>
                  <a:schemeClr val="hlink"/>
                </a:solidFill>
                <a:latin typeface="Times New Roman" panose="02020603050405020304" pitchFamily="18" charset="0"/>
                <a:cs typeface="Times New Roman" panose="02020603050405020304" pitchFamily="18" charset="0"/>
              </a:rPr>
              <a:t>x</a:t>
            </a:r>
            <a:r>
              <a:rPr lang="en-US" altLang="en-US" sz="2400" baseline="30000" dirty="0">
                <a:solidFill>
                  <a:schemeClr val="hlink"/>
                </a:solidFill>
                <a:latin typeface="Times New Roman" panose="02020603050405020304" pitchFamily="18" charset="0"/>
                <a:cs typeface="Times New Roman" panose="02020603050405020304" pitchFamily="18" charset="0"/>
              </a:rPr>
              <a:t>2</a:t>
            </a:r>
            <a:r>
              <a:rPr lang="en-US" altLang="en-US" sz="2400" dirty="0">
                <a:solidFill>
                  <a:schemeClr val="hlink"/>
                </a:solidFill>
                <a:latin typeface="Times New Roman" panose="02020603050405020304" pitchFamily="18" charset="0"/>
                <a:cs typeface="Times New Roman" panose="02020603050405020304" pitchFamily="18" charset="0"/>
              </a:rPr>
              <a:t> + x</a:t>
            </a:r>
            <a:r>
              <a:rPr lang="en-US" altLang="en-US" sz="2400" dirty="0">
                <a:latin typeface="Times New Roman" panose="02020603050405020304" pitchFamily="18" charset="0"/>
                <a:cs typeface="Times New Roman" panose="02020603050405020304" pitchFamily="18" charset="0"/>
              </a:rPr>
              <a:t> (binary 110) as the polynomial because both are divisible by x. </a:t>
            </a:r>
          </a:p>
          <a:p>
            <a:pPr algn="just"/>
            <a:r>
              <a:rPr lang="en-US" altLang="en-US" sz="2400" dirty="0">
                <a:latin typeface="Times New Roman" panose="02020603050405020304" pitchFamily="18" charset="0"/>
                <a:cs typeface="Times New Roman" panose="02020603050405020304" pitchFamily="18" charset="0"/>
              </a:rPr>
              <a:t>However, we can choose </a:t>
            </a:r>
            <a:r>
              <a:rPr lang="en-US" altLang="en-US" sz="2400" dirty="0">
                <a:solidFill>
                  <a:schemeClr val="hlink"/>
                </a:solidFill>
                <a:latin typeface="Times New Roman" panose="02020603050405020304" pitchFamily="18" charset="0"/>
                <a:cs typeface="Times New Roman" panose="02020603050405020304" pitchFamily="18" charset="0"/>
              </a:rPr>
              <a:t>x + 1</a:t>
            </a:r>
            <a:r>
              <a:rPr lang="en-US" altLang="en-US" sz="2400" dirty="0">
                <a:latin typeface="Times New Roman" panose="02020603050405020304" pitchFamily="18" charset="0"/>
                <a:cs typeface="Times New Roman" panose="02020603050405020304" pitchFamily="18" charset="0"/>
              </a:rPr>
              <a:t> (binary 11) because it is not divisible by x, but is divisible by x + 1. </a:t>
            </a:r>
          </a:p>
          <a:p>
            <a:pPr algn="just"/>
            <a:r>
              <a:rPr lang="en-US" altLang="en-US" sz="2400" dirty="0">
                <a:latin typeface="Times New Roman" panose="02020603050405020304" pitchFamily="18" charset="0"/>
                <a:cs typeface="Times New Roman" panose="02020603050405020304" pitchFamily="18" charset="0"/>
              </a:rPr>
              <a:t>We can also choose </a:t>
            </a:r>
            <a:r>
              <a:rPr lang="en-US" altLang="en-US" sz="2400" dirty="0">
                <a:solidFill>
                  <a:schemeClr val="hlink"/>
                </a:solidFill>
                <a:latin typeface="Times New Roman" panose="02020603050405020304" pitchFamily="18" charset="0"/>
                <a:cs typeface="Times New Roman" panose="02020603050405020304" pitchFamily="18" charset="0"/>
              </a:rPr>
              <a:t>x</a:t>
            </a:r>
            <a:r>
              <a:rPr lang="en-US" altLang="en-US" sz="2400" baseline="30000" dirty="0">
                <a:solidFill>
                  <a:schemeClr val="hlink"/>
                </a:solidFill>
                <a:latin typeface="Times New Roman" panose="02020603050405020304" pitchFamily="18" charset="0"/>
                <a:cs typeface="Times New Roman" panose="02020603050405020304" pitchFamily="18" charset="0"/>
              </a:rPr>
              <a:t>2</a:t>
            </a:r>
            <a:r>
              <a:rPr lang="en-US" altLang="en-US" sz="2400" dirty="0">
                <a:solidFill>
                  <a:schemeClr val="hlink"/>
                </a:solidFill>
                <a:latin typeface="Times New Roman" panose="02020603050405020304" pitchFamily="18" charset="0"/>
                <a:cs typeface="Times New Roman" panose="02020603050405020304" pitchFamily="18" charset="0"/>
              </a:rPr>
              <a:t> + 1</a:t>
            </a:r>
            <a:r>
              <a:rPr lang="en-US" altLang="en-US" sz="2400" dirty="0">
                <a:latin typeface="Times New Roman" panose="02020603050405020304" pitchFamily="18" charset="0"/>
                <a:cs typeface="Times New Roman" panose="02020603050405020304" pitchFamily="18" charset="0"/>
              </a:rPr>
              <a:t> (binary 101) because it is divisible by x + 1 (binary division). </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p:blipFill>
        <p:spPr>
          <a:xfrm>
            <a:off x="10134720" y="0"/>
            <a:ext cx="2055600" cy="497160"/>
          </a:xfrm>
          <a:prstGeom prst="rect">
            <a:avLst/>
          </a:prstGeom>
          <a:ln w="9360">
            <a:noFill/>
          </a:ln>
        </p:spPr>
      </p:pic>
    </p:spTree>
    <p:extLst>
      <p:ext uri="{BB962C8B-B14F-4D97-AF65-F5344CB8AC3E}">
        <p14:creationId xmlns:p14="http://schemas.microsoft.com/office/powerpoint/2010/main" val="202521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0362" y="233339"/>
            <a:ext cx="11849668" cy="23083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en-US" sz="2400" b="0" dirty="0">
                <a:latin typeface="Times New Roman" panose="02020603050405020304" pitchFamily="18" charset="0"/>
                <a:cs typeface="Times New Roman" panose="02020603050405020304" pitchFamily="18" charset="0"/>
              </a:rPr>
              <a:t>The CRC-12 </a:t>
            </a:r>
          </a:p>
          <a:p>
            <a:pPr eaLnBrk="1" hangingPunct="1">
              <a:spcBef>
                <a:spcPct val="50000"/>
              </a:spcBef>
            </a:pPr>
            <a:r>
              <a:rPr lang="en-US" altLang="en-US" sz="2400" b="0" dirty="0">
                <a:latin typeface="Times New Roman" panose="02020603050405020304" pitchFamily="18" charset="0"/>
                <a:cs typeface="Times New Roman" panose="02020603050405020304" pitchFamily="18" charset="0"/>
              </a:rPr>
              <a:t>                   </a:t>
            </a:r>
            <a:r>
              <a:rPr lang="en-US" altLang="en-US" sz="2400" dirty="0">
                <a:solidFill>
                  <a:schemeClr val="hlink"/>
                </a:solidFill>
                <a:latin typeface="Times New Roman" panose="02020603050405020304" pitchFamily="18" charset="0"/>
                <a:cs typeface="Times New Roman" panose="02020603050405020304" pitchFamily="18" charset="0"/>
              </a:rPr>
              <a:t>x</a:t>
            </a:r>
            <a:r>
              <a:rPr lang="en-US" altLang="en-US" sz="2400" baseline="30000" dirty="0">
                <a:solidFill>
                  <a:schemeClr val="hlink"/>
                </a:solidFill>
                <a:latin typeface="Times New Roman" panose="02020603050405020304" pitchFamily="18" charset="0"/>
                <a:cs typeface="Times New Roman" panose="02020603050405020304" pitchFamily="18" charset="0"/>
              </a:rPr>
              <a:t>12</a:t>
            </a:r>
            <a:r>
              <a:rPr lang="en-US" altLang="en-US" sz="2400" dirty="0">
                <a:solidFill>
                  <a:schemeClr val="hlink"/>
                </a:solidFill>
                <a:latin typeface="Times New Roman" panose="02020603050405020304" pitchFamily="18" charset="0"/>
                <a:cs typeface="Times New Roman" panose="02020603050405020304" pitchFamily="18" charset="0"/>
              </a:rPr>
              <a:t> + x</a:t>
            </a:r>
            <a:r>
              <a:rPr lang="en-US" altLang="en-US" sz="2400" baseline="30000" dirty="0">
                <a:solidFill>
                  <a:schemeClr val="hlink"/>
                </a:solidFill>
                <a:latin typeface="Times New Roman" panose="02020603050405020304" pitchFamily="18" charset="0"/>
                <a:cs typeface="Times New Roman" panose="02020603050405020304" pitchFamily="18" charset="0"/>
              </a:rPr>
              <a:t>11</a:t>
            </a:r>
            <a:r>
              <a:rPr lang="en-US" altLang="en-US" sz="2400" dirty="0">
                <a:solidFill>
                  <a:schemeClr val="hlink"/>
                </a:solidFill>
                <a:latin typeface="Times New Roman" panose="02020603050405020304" pitchFamily="18" charset="0"/>
                <a:cs typeface="Times New Roman" panose="02020603050405020304" pitchFamily="18" charset="0"/>
              </a:rPr>
              <a:t> + x</a:t>
            </a:r>
            <a:r>
              <a:rPr lang="en-US" altLang="en-US" sz="2400" baseline="30000" dirty="0">
                <a:solidFill>
                  <a:schemeClr val="hlink"/>
                </a:solidFill>
                <a:latin typeface="Times New Roman" panose="02020603050405020304" pitchFamily="18" charset="0"/>
                <a:cs typeface="Times New Roman" panose="02020603050405020304" pitchFamily="18" charset="0"/>
              </a:rPr>
              <a:t>3</a:t>
            </a:r>
            <a:r>
              <a:rPr lang="en-US" altLang="en-US" sz="2400" dirty="0">
                <a:solidFill>
                  <a:schemeClr val="hlink"/>
                </a:solidFill>
                <a:latin typeface="Times New Roman" panose="02020603050405020304" pitchFamily="18" charset="0"/>
                <a:cs typeface="Times New Roman" panose="02020603050405020304" pitchFamily="18" charset="0"/>
              </a:rPr>
              <a:t> + x + 1</a:t>
            </a:r>
          </a:p>
          <a:p>
            <a:pPr eaLnBrk="1" hangingPunct="1">
              <a:spcBef>
                <a:spcPct val="50000"/>
              </a:spcBef>
            </a:pPr>
            <a:r>
              <a:rPr lang="en-US" altLang="en-US" sz="2400" b="0" dirty="0">
                <a:latin typeface="Times New Roman" panose="02020603050405020304" pitchFamily="18" charset="0"/>
                <a:cs typeface="Times New Roman" panose="02020603050405020304" pitchFamily="18" charset="0"/>
              </a:rPr>
              <a:t>which has a degree of 12, will detect all burst errors affecting an odd number of bits, will detect all burst errors with a length less than or equal to 12, and will detect, 99.97 percent of the time, burst errors with a length of 12 or more.</a:t>
            </a:r>
          </a:p>
        </p:txBody>
      </p:sp>
      <p:pic>
        <p:nvPicPr>
          <p:cNvPr id="3" name="Picture 2"/>
          <p:cNvPicPr/>
          <p:nvPr/>
        </p:nvPicPr>
        <p:blipFill>
          <a:blip r:embed="rId2"/>
          <a:stretch/>
        </p:blipFill>
        <p:spPr>
          <a:xfrm>
            <a:off x="10134720" y="0"/>
            <a:ext cx="2055600" cy="497160"/>
          </a:xfrm>
          <a:prstGeom prst="rect">
            <a:avLst/>
          </a:prstGeom>
          <a:ln w="9360">
            <a:noFill/>
          </a:ln>
        </p:spPr>
      </p:pic>
    </p:spTree>
    <p:extLst>
      <p:ext uri="{BB962C8B-B14F-4D97-AF65-F5344CB8AC3E}">
        <p14:creationId xmlns:p14="http://schemas.microsoft.com/office/powerpoint/2010/main" val="247461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639F-D780-44D7-A95B-71964BBE3DCB}"/>
              </a:ext>
            </a:extLst>
          </p:cNvPr>
          <p:cNvSpPr>
            <a:spLocks noGrp="1"/>
          </p:cNvSpPr>
          <p:nvPr>
            <p:ph type="title"/>
          </p:nvPr>
        </p:nvSpPr>
        <p:spPr>
          <a:xfrm>
            <a:off x="838200" y="365125"/>
            <a:ext cx="10515600" cy="499579"/>
          </a:xfrm>
        </p:spPr>
        <p:txBody>
          <a:bodyPr>
            <a:normAutofit fontScale="90000"/>
          </a:bodyPr>
          <a:lstStyle/>
          <a:p>
            <a:r>
              <a:rPr lang="en-US" sz="4400" b="0" i="0" u="none" strike="noStrike" baseline="0" dirty="0">
                <a:solidFill>
                  <a:srgbClr val="000000"/>
                </a:solidFill>
                <a:latin typeface="Times New Roman" panose="02020603050405020304" pitchFamily="18" charset="0"/>
              </a:rPr>
              <a:t>Introduction and Services</a:t>
            </a:r>
            <a:endParaRPr lang="en-IN" dirty="0"/>
          </a:p>
        </p:txBody>
      </p:sp>
      <p:sp>
        <p:nvSpPr>
          <p:cNvPr id="3" name="Content Placeholder 2">
            <a:extLst>
              <a:ext uri="{FF2B5EF4-FFF2-40B4-BE49-F238E27FC236}">
                <a16:creationId xmlns:a16="http://schemas.microsoft.com/office/drawing/2014/main" id="{3587015F-0015-4821-8C95-10643BE94235}"/>
              </a:ext>
            </a:extLst>
          </p:cNvPr>
          <p:cNvSpPr>
            <a:spLocks noGrp="1"/>
          </p:cNvSpPr>
          <p:nvPr>
            <p:ph idx="1"/>
          </p:nvPr>
        </p:nvSpPr>
        <p:spPr>
          <a:xfrm>
            <a:off x="838200" y="1053548"/>
            <a:ext cx="10515600" cy="5123415"/>
          </a:xfrm>
        </p:spPr>
        <p:txBody>
          <a:bodyPr/>
          <a:lstStyle/>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Data link layer is responsible for carrying packets from one hop to the next hop</a:t>
            </a:r>
          </a:p>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Data link layer has local responsibility</a:t>
            </a:r>
          </a:p>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Data link layer is divided into two functionality-oriented sublayers </a:t>
            </a:r>
          </a:p>
          <a:p>
            <a:pPr marL="0" indent="0">
              <a:buNone/>
            </a:pPr>
            <a:r>
              <a:rPr lang="en-US" altLang="en-US" sz="2800" dirty="0">
                <a:latin typeface="Times New Roman" panose="02020603050405020304" pitchFamily="18" charset="0"/>
                <a:cs typeface="Times New Roman" panose="02020603050405020304" pitchFamily="18" charset="0"/>
              </a:rPr>
              <a:t>                             -  Logical Link Control (LLC)</a:t>
            </a:r>
          </a:p>
          <a:p>
            <a:pPr marL="0" indent="0">
              <a:buNone/>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  Medium Access Control (MAC)</a:t>
            </a:r>
          </a:p>
          <a:p>
            <a:endParaRPr lang="en-IN" dirty="0"/>
          </a:p>
        </p:txBody>
      </p:sp>
      <p:pic>
        <p:nvPicPr>
          <p:cNvPr id="5" name="Picture 4">
            <a:extLst>
              <a:ext uri="{FF2B5EF4-FFF2-40B4-BE49-F238E27FC236}">
                <a16:creationId xmlns:a16="http://schemas.microsoft.com/office/drawing/2014/main" id="{7041D680-EC2F-429B-8080-2244D0068CD4}"/>
              </a:ext>
            </a:extLst>
          </p:cNvPr>
          <p:cNvPicPr>
            <a:picLocks noChangeAspect="1"/>
          </p:cNvPicPr>
          <p:nvPr/>
        </p:nvPicPr>
        <p:blipFill>
          <a:blip r:embed="rId2"/>
          <a:stretch>
            <a:fillRect/>
          </a:stretch>
        </p:blipFill>
        <p:spPr>
          <a:xfrm>
            <a:off x="1322939" y="3988628"/>
            <a:ext cx="6067425" cy="2504247"/>
          </a:xfrm>
          <a:prstGeom prst="rect">
            <a:avLst/>
          </a:prstGeom>
        </p:spPr>
      </p:pic>
    </p:spTree>
    <p:extLst>
      <p:ext uri="{BB962C8B-B14F-4D97-AF65-F5344CB8AC3E}">
        <p14:creationId xmlns:p14="http://schemas.microsoft.com/office/powerpoint/2010/main" val="294935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9DEA0-8F0D-AF89-2E39-D98E12E37F6C}"/>
              </a:ext>
            </a:extLst>
          </p:cNvPr>
          <p:cNvSpPr>
            <a:spLocks noGrp="1"/>
          </p:cNvSpPr>
          <p:nvPr>
            <p:ph idx="1"/>
          </p:nvPr>
        </p:nvSpPr>
        <p:spPr/>
        <p:txBody>
          <a:bodyPr/>
          <a:lstStyle/>
          <a:p>
            <a:pPr algn="l" fontAlgn="base"/>
            <a:r>
              <a:rPr lang="en-US" b="0" i="0" dirty="0">
                <a:solidFill>
                  <a:srgbClr val="303030"/>
                </a:solidFill>
                <a:effectLst/>
                <a:latin typeface="Arimo"/>
              </a:rPr>
              <a:t>A bit stream 10011101 is transmitted using the standard CRC method. The generator polynomial is x</a:t>
            </a:r>
            <a:r>
              <a:rPr lang="en-US" b="0" i="0" baseline="30000" dirty="0">
                <a:solidFill>
                  <a:srgbClr val="303030"/>
                </a:solidFill>
                <a:effectLst/>
                <a:latin typeface="Arimo"/>
              </a:rPr>
              <a:t>3</a:t>
            </a:r>
            <a:r>
              <a:rPr lang="en-US" b="0" i="0" dirty="0">
                <a:solidFill>
                  <a:srgbClr val="303030"/>
                </a:solidFill>
                <a:effectLst/>
                <a:latin typeface="Arimo"/>
              </a:rPr>
              <a:t>+1.</a:t>
            </a:r>
          </a:p>
          <a:p>
            <a:pPr algn="l" fontAlgn="base">
              <a:buFont typeface="+mj-lt"/>
              <a:buAutoNum type="arabicPeriod"/>
            </a:pPr>
            <a:r>
              <a:rPr lang="en-US" b="0" i="0" dirty="0">
                <a:solidFill>
                  <a:srgbClr val="303030"/>
                </a:solidFill>
                <a:effectLst/>
                <a:latin typeface="Arimo"/>
              </a:rPr>
              <a:t>What is the actual bit string transmitted?</a:t>
            </a:r>
          </a:p>
          <a:p>
            <a:pPr algn="l" fontAlgn="base">
              <a:buFont typeface="+mj-lt"/>
              <a:buAutoNum type="arabicPeriod"/>
            </a:pPr>
            <a:r>
              <a:rPr lang="en-US" b="0" i="0" dirty="0">
                <a:solidFill>
                  <a:srgbClr val="303030"/>
                </a:solidFill>
                <a:effectLst/>
                <a:latin typeface="Arimo"/>
              </a:rPr>
              <a:t>Suppose the third bit from the left is inverted during transmission. How will receiver detect this error?</a:t>
            </a:r>
          </a:p>
          <a:p>
            <a:endParaRPr lang="en-US" dirty="0"/>
          </a:p>
        </p:txBody>
      </p:sp>
    </p:spTree>
    <p:extLst>
      <p:ext uri="{BB962C8B-B14F-4D97-AF65-F5344CB8AC3E}">
        <p14:creationId xmlns:p14="http://schemas.microsoft.com/office/powerpoint/2010/main" val="140960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40A4-99B3-B913-E151-03CFC17C3257}"/>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FAA460C7-8FCD-B07A-C6D9-21A09F234817}"/>
              </a:ext>
            </a:extLst>
          </p:cNvPr>
          <p:cNvSpPr>
            <a:spLocks noGrp="1"/>
          </p:cNvSpPr>
          <p:nvPr>
            <p:ph idx="1"/>
          </p:nvPr>
        </p:nvSpPr>
        <p:spPr/>
        <p:txBody>
          <a:bodyPr>
            <a:normAutofit fontScale="92500" lnSpcReduction="20000"/>
          </a:bodyPr>
          <a:lstStyle/>
          <a:p>
            <a:r>
              <a:rPr lang="en-US" b="0" i="0" dirty="0">
                <a:solidFill>
                  <a:srgbClr val="303030"/>
                </a:solidFill>
                <a:effectLst/>
                <a:latin typeface="Arimo"/>
              </a:rPr>
              <a:t>Checksum is an error detection method.</a:t>
            </a:r>
          </a:p>
          <a:p>
            <a:r>
              <a:rPr lang="en-US" b="0" i="0" dirty="0">
                <a:solidFill>
                  <a:srgbClr val="303030"/>
                </a:solidFill>
                <a:effectLst/>
                <a:latin typeface="Arimo"/>
              </a:rPr>
              <a:t>Error detection using checksum method involves the following steps-</a:t>
            </a:r>
            <a:endParaRPr lang="en-US" dirty="0">
              <a:solidFill>
                <a:srgbClr val="303030"/>
              </a:solidFill>
              <a:latin typeface="Arimo"/>
            </a:endParaRPr>
          </a:p>
          <a:p>
            <a:pPr marL="0" indent="0" algn="l" fontAlgn="base">
              <a:buNone/>
            </a:pPr>
            <a:endParaRPr lang="en-US" b="1" i="0" u="sng" dirty="0">
              <a:solidFill>
                <a:srgbClr val="303030"/>
              </a:solidFill>
              <a:effectLst/>
              <a:latin typeface="Roboto Condensed" panose="02000000000000000000" pitchFamily="2" charset="0"/>
            </a:endParaRPr>
          </a:p>
          <a:p>
            <a:pPr marL="0" indent="0" algn="l" fontAlgn="base">
              <a:buNone/>
            </a:pPr>
            <a:r>
              <a:rPr lang="en-US" b="1" i="0" u="sng" dirty="0">
                <a:solidFill>
                  <a:srgbClr val="303030"/>
                </a:solidFill>
                <a:effectLst/>
                <a:latin typeface="Roboto Condensed" panose="02000000000000000000" pitchFamily="2" charset="0"/>
              </a:rPr>
              <a:t>Step-01:</a:t>
            </a:r>
            <a:endParaRPr lang="en-US" b="0" i="0" dirty="0">
              <a:solidFill>
                <a:srgbClr val="303030"/>
              </a:solidFill>
              <a:effectLst/>
              <a:latin typeface="Arimo"/>
            </a:endParaRPr>
          </a:p>
          <a:p>
            <a:pPr algn="just" fontAlgn="base"/>
            <a:r>
              <a:rPr lang="en-US" b="0" i="0" dirty="0">
                <a:solidFill>
                  <a:srgbClr val="303030"/>
                </a:solidFill>
                <a:effectLst/>
                <a:latin typeface="Arimo"/>
              </a:rPr>
              <a:t>At sender side,</a:t>
            </a:r>
          </a:p>
          <a:p>
            <a:pPr algn="just" fontAlgn="base">
              <a:buFont typeface="Arial" panose="020B0604020202020204" pitchFamily="34" charset="0"/>
              <a:buChar char="•"/>
            </a:pPr>
            <a:r>
              <a:rPr lang="en-US" b="0" i="0" dirty="0">
                <a:solidFill>
                  <a:srgbClr val="303030"/>
                </a:solidFill>
                <a:effectLst/>
                <a:latin typeface="Arimo"/>
              </a:rPr>
              <a:t>If m bit checksum is used, the data unit to be transmitted is divided into segments of m bits.</a:t>
            </a:r>
          </a:p>
          <a:p>
            <a:pPr algn="just" fontAlgn="base">
              <a:buFont typeface="Arial" panose="020B0604020202020204" pitchFamily="34" charset="0"/>
              <a:buChar char="•"/>
            </a:pPr>
            <a:r>
              <a:rPr lang="en-US" b="0" i="0" dirty="0">
                <a:solidFill>
                  <a:srgbClr val="303030"/>
                </a:solidFill>
                <a:effectLst/>
                <a:latin typeface="Arimo"/>
              </a:rPr>
              <a:t>All the m bit segments are added.</a:t>
            </a:r>
          </a:p>
          <a:p>
            <a:pPr algn="just" fontAlgn="base">
              <a:buFont typeface="Arial" panose="020B0604020202020204" pitchFamily="34" charset="0"/>
              <a:buChar char="•"/>
            </a:pPr>
            <a:r>
              <a:rPr lang="en-US" b="0" i="0" dirty="0">
                <a:solidFill>
                  <a:srgbClr val="303030"/>
                </a:solidFill>
                <a:effectLst/>
                <a:latin typeface="Arimo"/>
              </a:rPr>
              <a:t>The result of the sum is then complemented using 1’s complement arithmetic.</a:t>
            </a:r>
          </a:p>
          <a:p>
            <a:pPr algn="just" fontAlgn="base">
              <a:buFont typeface="Arial" panose="020B0604020202020204" pitchFamily="34" charset="0"/>
              <a:buChar char="•"/>
            </a:pPr>
            <a:r>
              <a:rPr lang="en-US" b="0" i="0" dirty="0">
                <a:solidFill>
                  <a:srgbClr val="303030"/>
                </a:solidFill>
                <a:effectLst/>
                <a:latin typeface="Arimo"/>
              </a:rPr>
              <a:t>The value so obtained is called as </a:t>
            </a:r>
            <a:r>
              <a:rPr lang="en-US" b="1" i="0" dirty="0">
                <a:solidFill>
                  <a:srgbClr val="303030"/>
                </a:solidFill>
                <a:effectLst/>
                <a:latin typeface="Arimo"/>
              </a:rPr>
              <a:t>checksum</a:t>
            </a:r>
            <a:r>
              <a:rPr lang="en-US" b="0" i="0" dirty="0">
                <a:solidFill>
                  <a:srgbClr val="303030"/>
                </a:solidFill>
                <a:effectLst/>
                <a:latin typeface="Arimo"/>
              </a:rPr>
              <a:t>.</a:t>
            </a:r>
          </a:p>
          <a:p>
            <a:endParaRPr lang="en-US" dirty="0"/>
          </a:p>
        </p:txBody>
      </p:sp>
    </p:spTree>
    <p:extLst>
      <p:ext uri="{BB962C8B-B14F-4D97-AF65-F5344CB8AC3E}">
        <p14:creationId xmlns:p14="http://schemas.microsoft.com/office/powerpoint/2010/main" val="243137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F76-E3C8-A609-CEDA-CE6E27993D1A}"/>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B7B3D757-9259-2D7D-AB54-01CFD78EFA20}"/>
              </a:ext>
            </a:extLst>
          </p:cNvPr>
          <p:cNvSpPr>
            <a:spLocks noGrp="1"/>
          </p:cNvSpPr>
          <p:nvPr>
            <p:ph idx="1"/>
          </p:nvPr>
        </p:nvSpPr>
        <p:spPr/>
        <p:txBody>
          <a:bodyPr>
            <a:normAutofit/>
          </a:bodyPr>
          <a:lstStyle/>
          <a:p>
            <a:pPr marL="0" indent="0" algn="l" fontAlgn="base">
              <a:buNone/>
            </a:pPr>
            <a:r>
              <a:rPr lang="en-US" b="1" i="0" u="sng" dirty="0">
                <a:solidFill>
                  <a:srgbClr val="303030"/>
                </a:solidFill>
                <a:effectLst/>
                <a:latin typeface="Roboto Condensed" panose="02000000000000000000" pitchFamily="2" charset="0"/>
              </a:rPr>
              <a:t>Step-02:</a:t>
            </a:r>
            <a:endParaRPr lang="en-US" b="0" i="0" dirty="0">
              <a:solidFill>
                <a:srgbClr val="303030"/>
              </a:solidFill>
              <a:effectLst/>
              <a:latin typeface="Arimo"/>
            </a:endParaRPr>
          </a:p>
          <a:p>
            <a:pPr algn="l" fontAlgn="base">
              <a:buFont typeface="Arial" panose="020B0604020202020204" pitchFamily="34" charset="0"/>
              <a:buChar char="•"/>
            </a:pPr>
            <a:r>
              <a:rPr lang="en-US" b="0" i="0" dirty="0">
                <a:solidFill>
                  <a:srgbClr val="303030"/>
                </a:solidFill>
                <a:effectLst/>
                <a:latin typeface="Arimo"/>
              </a:rPr>
              <a:t>The data along with the checksum value is transmitted to the receiver.</a:t>
            </a:r>
          </a:p>
          <a:p>
            <a:pPr marL="0" indent="0" algn="l" fontAlgn="base">
              <a:buNone/>
            </a:pPr>
            <a:r>
              <a:rPr lang="en-US" b="1" i="0" u="sng" dirty="0">
                <a:solidFill>
                  <a:srgbClr val="303030"/>
                </a:solidFill>
                <a:effectLst/>
                <a:latin typeface="Roboto Condensed" panose="02000000000000000000" pitchFamily="2" charset="0"/>
              </a:rPr>
              <a:t>Step-03:</a:t>
            </a:r>
            <a:endParaRPr lang="en-US" b="0" i="0" dirty="0">
              <a:solidFill>
                <a:srgbClr val="303030"/>
              </a:solidFill>
              <a:effectLst/>
              <a:latin typeface="Arimo"/>
            </a:endParaRPr>
          </a:p>
          <a:p>
            <a:pPr algn="l" fontAlgn="base"/>
            <a:r>
              <a:rPr lang="en-US" b="0" i="0" dirty="0">
                <a:solidFill>
                  <a:srgbClr val="303030"/>
                </a:solidFill>
                <a:effectLst/>
                <a:latin typeface="Arimo"/>
              </a:rPr>
              <a:t>At receiver side,</a:t>
            </a:r>
          </a:p>
          <a:p>
            <a:pPr algn="l" fontAlgn="base">
              <a:buFont typeface="Arial" panose="020B0604020202020204" pitchFamily="34" charset="0"/>
              <a:buChar char="•"/>
            </a:pPr>
            <a:r>
              <a:rPr lang="en-US" b="0" i="0" dirty="0">
                <a:solidFill>
                  <a:srgbClr val="303030"/>
                </a:solidFill>
                <a:effectLst/>
                <a:latin typeface="Arimo"/>
              </a:rPr>
              <a:t>If m bit checksum is being used, the received data unit is divided into segments of m bits.</a:t>
            </a:r>
          </a:p>
          <a:p>
            <a:pPr algn="l" fontAlgn="base">
              <a:buFont typeface="Arial" panose="020B0604020202020204" pitchFamily="34" charset="0"/>
              <a:buChar char="•"/>
            </a:pPr>
            <a:r>
              <a:rPr lang="en-US" b="0" i="0" dirty="0">
                <a:solidFill>
                  <a:srgbClr val="303030"/>
                </a:solidFill>
                <a:effectLst/>
                <a:latin typeface="Arimo"/>
              </a:rPr>
              <a:t>All the m bit segments are added along with the checksum value.</a:t>
            </a:r>
          </a:p>
          <a:p>
            <a:pPr algn="l" fontAlgn="base">
              <a:buFont typeface="Arial" panose="020B0604020202020204" pitchFamily="34" charset="0"/>
              <a:buChar char="•"/>
            </a:pPr>
            <a:r>
              <a:rPr lang="en-US" b="0" i="0" dirty="0">
                <a:solidFill>
                  <a:srgbClr val="303030"/>
                </a:solidFill>
                <a:effectLst/>
                <a:latin typeface="Arimo"/>
              </a:rPr>
              <a:t>The value so obtained is complemented and the result is checked.</a:t>
            </a:r>
          </a:p>
          <a:p>
            <a:pPr marL="0" indent="0" algn="l" fontAlgn="base">
              <a:buNone/>
            </a:pPr>
            <a:endParaRPr lang="en-US" b="0" i="0" dirty="0">
              <a:solidFill>
                <a:srgbClr val="303030"/>
              </a:solidFill>
              <a:effectLst/>
              <a:latin typeface="Arimo"/>
            </a:endParaRPr>
          </a:p>
          <a:p>
            <a:endParaRPr lang="en-US" dirty="0"/>
          </a:p>
        </p:txBody>
      </p:sp>
    </p:spTree>
    <p:extLst>
      <p:ext uri="{BB962C8B-B14F-4D97-AF65-F5344CB8AC3E}">
        <p14:creationId xmlns:p14="http://schemas.microsoft.com/office/powerpoint/2010/main" val="303200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F76-E3C8-A609-CEDA-CE6E27993D1A}"/>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B7B3D757-9259-2D7D-AB54-01CFD78EFA20}"/>
              </a:ext>
            </a:extLst>
          </p:cNvPr>
          <p:cNvSpPr>
            <a:spLocks noGrp="1"/>
          </p:cNvSpPr>
          <p:nvPr>
            <p:ph idx="1"/>
          </p:nvPr>
        </p:nvSpPr>
        <p:spPr/>
        <p:txBody>
          <a:bodyPr>
            <a:normAutofit fontScale="92500" lnSpcReduction="20000"/>
          </a:bodyPr>
          <a:lstStyle/>
          <a:p>
            <a:pPr marL="0" indent="0">
              <a:lnSpc>
                <a:spcPct val="100000"/>
              </a:lnSpc>
              <a:buNone/>
            </a:pPr>
            <a:r>
              <a:rPr lang="en-US" sz="2800" dirty="0">
                <a:solidFill>
                  <a:srgbClr val="303030"/>
                </a:solidFill>
                <a:latin typeface="Times" panose="02020603050405020304" pitchFamily="18" charset="0"/>
                <a:cs typeface="Times" panose="02020603050405020304" pitchFamily="18" charset="0"/>
              </a:rPr>
              <a:t>Then, following two cases are possible-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sng" strike="noStrike" cap="none" normalizeH="0" baseline="0" dirty="0">
              <a:ln>
                <a:noFill/>
              </a:ln>
              <a:solidFill>
                <a:srgbClr val="303030"/>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303030"/>
                </a:solidFill>
                <a:effectLst/>
                <a:latin typeface="Times" panose="02020603050405020304" pitchFamily="18" charset="0"/>
                <a:cs typeface="Times" panose="02020603050405020304" pitchFamily="18" charset="0"/>
              </a:rPr>
              <a:t>Case-01: Result = 0</a:t>
            </a:r>
            <a:endParaRPr kumimoji="0" lang="en-US" altLang="en-US" sz="2800" b="1" i="0" u="none" strike="noStrike" cap="none" normalizeH="0" baseline="0" dirty="0">
              <a:ln>
                <a:noFill/>
              </a:ln>
              <a:solidFill>
                <a:srgbClr val="303030"/>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Times" panose="02020603050405020304" pitchFamily="18" charset="0"/>
                <a:cs typeface="Times" panose="02020603050405020304" pitchFamily="18" charset="0"/>
              </a:rPr>
              <a:t> </a:t>
            </a:r>
            <a:endParaRPr kumimoji="0" lang="en-US" altLang="en-US" sz="2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Times" panose="02020603050405020304" pitchFamily="18" charset="0"/>
                <a:cs typeface="Times" panose="02020603050405020304" pitchFamily="18" charset="0"/>
              </a:rPr>
              <a:t>If the result is zero,</a:t>
            </a:r>
            <a:endParaRPr kumimoji="0" lang="en-US" altLang="en-US" sz="2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03030"/>
                </a:solidFill>
                <a:effectLst/>
                <a:latin typeface="Times" panose="02020603050405020304" pitchFamily="18" charset="0"/>
                <a:cs typeface="Times" panose="02020603050405020304" pitchFamily="18" charset="0"/>
              </a:rPr>
              <a:t>Receiver assumes that no error occurred in the data during the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03030"/>
                </a:solidFill>
                <a:effectLst/>
                <a:latin typeface="Times" panose="02020603050405020304" pitchFamily="18" charset="0"/>
                <a:cs typeface="Times" panose="02020603050405020304" pitchFamily="18" charset="0"/>
              </a:rPr>
              <a:t>Receiver accepts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Times" panose="02020603050405020304" pitchFamily="18" charset="0"/>
                <a:cs typeface="Times" panose="02020603050405020304" pitchFamily="18" charset="0"/>
              </a:rPr>
              <a:t> </a:t>
            </a:r>
            <a:endParaRPr kumimoji="0" lang="en-US" altLang="en-US" sz="2800" b="1" i="0" u="none" strike="noStrike" cap="none" normalizeH="0" baseline="0" dirty="0">
              <a:ln>
                <a:noFill/>
              </a:ln>
              <a:solidFill>
                <a:srgbClr val="303030"/>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303030"/>
                </a:solidFill>
                <a:effectLst/>
                <a:latin typeface="Times" panose="02020603050405020304" pitchFamily="18" charset="0"/>
                <a:cs typeface="Times" panose="02020603050405020304" pitchFamily="18" charset="0"/>
              </a:rPr>
              <a:t>Case-02: Result ≠ 0</a:t>
            </a:r>
            <a:endParaRPr kumimoji="0" lang="en-US" altLang="en-US" sz="2800" b="1" i="0" u="none" strike="noStrike" cap="none" normalizeH="0" baseline="0" dirty="0">
              <a:ln>
                <a:noFill/>
              </a:ln>
              <a:solidFill>
                <a:srgbClr val="303030"/>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Times" panose="02020603050405020304" pitchFamily="18" charset="0"/>
                <a:cs typeface="Times" panose="02020603050405020304" pitchFamily="18" charset="0"/>
              </a:rPr>
              <a:t> </a:t>
            </a:r>
            <a:endParaRPr kumimoji="0" lang="en-US" altLang="en-US" sz="2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03030"/>
                </a:solidFill>
                <a:effectLst/>
                <a:latin typeface="Times" panose="02020603050405020304" pitchFamily="18" charset="0"/>
                <a:cs typeface="Times" panose="02020603050405020304" pitchFamily="18" charset="0"/>
              </a:rPr>
              <a:t>If the result is non-zero,</a:t>
            </a:r>
            <a:endParaRPr kumimoji="0" lang="en-US" altLang="en-US" sz="2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03030"/>
                </a:solidFill>
                <a:effectLst/>
                <a:latin typeface="Times" panose="02020603050405020304" pitchFamily="18" charset="0"/>
                <a:cs typeface="Times" panose="02020603050405020304" pitchFamily="18" charset="0"/>
              </a:rPr>
              <a:t>Receiver assumes that error occurred in the data during the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03030"/>
                </a:solidFill>
                <a:effectLst/>
                <a:latin typeface="Times" panose="02020603050405020304" pitchFamily="18" charset="0"/>
                <a:cs typeface="Times" panose="02020603050405020304" pitchFamily="18" charset="0"/>
              </a:rPr>
              <a:t>Receiver discards the data and asks the sender for retransmission.</a:t>
            </a:r>
          </a:p>
          <a:p>
            <a:endParaRPr lang="en-US" dirty="0"/>
          </a:p>
        </p:txBody>
      </p:sp>
    </p:spTree>
    <p:extLst>
      <p:ext uri="{BB962C8B-B14F-4D97-AF65-F5344CB8AC3E}">
        <p14:creationId xmlns:p14="http://schemas.microsoft.com/office/powerpoint/2010/main" val="239704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F76-E3C8-A609-CEDA-CE6E27993D1A}"/>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B7B3D757-9259-2D7D-AB54-01CFD78EFA20}"/>
              </a:ext>
            </a:extLst>
          </p:cNvPr>
          <p:cNvSpPr>
            <a:spLocks noGrp="1"/>
          </p:cNvSpPr>
          <p:nvPr>
            <p:ph idx="1"/>
          </p:nvPr>
        </p:nvSpPr>
        <p:spPr>
          <a:xfrm>
            <a:off x="838200" y="1447800"/>
            <a:ext cx="10515600" cy="4391025"/>
          </a:xfrm>
        </p:spPr>
        <p:txBody>
          <a:bodyPr>
            <a:normAutofit/>
          </a:bodyPr>
          <a:lstStyle/>
          <a:p>
            <a:pPr marL="0" indent="0" algn="l" fontAlgn="base">
              <a:buNone/>
            </a:pPr>
            <a:endParaRPr lang="en-US" b="0" i="0" dirty="0">
              <a:solidFill>
                <a:srgbClr val="303030"/>
              </a:solidFill>
              <a:effectLst/>
              <a:latin typeface="Arimo"/>
            </a:endParaRPr>
          </a:p>
          <a:p>
            <a:pPr algn="l" fontAlgn="base"/>
            <a:r>
              <a:rPr lang="en-US" b="0" i="0" dirty="0">
                <a:solidFill>
                  <a:srgbClr val="303030"/>
                </a:solidFill>
                <a:effectLst/>
                <a:latin typeface="Arimo"/>
              </a:rPr>
              <a:t>Consider the data unit to be transmitted </a:t>
            </a:r>
          </a:p>
          <a:p>
            <a:pPr marL="0" indent="0" algn="ctr" fontAlgn="base">
              <a:buNone/>
            </a:pPr>
            <a:r>
              <a:rPr lang="en-US" b="0" i="0" dirty="0">
                <a:solidFill>
                  <a:srgbClr val="303030"/>
                </a:solidFill>
                <a:effectLst/>
                <a:latin typeface="Arimo"/>
              </a:rPr>
              <a:t>10011001111000100010010010000100</a:t>
            </a:r>
          </a:p>
          <a:p>
            <a:pPr algn="l" fontAlgn="base"/>
            <a:r>
              <a:rPr lang="en-US" b="0" i="0" dirty="0">
                <a:solidFill>
                  <a:srgbClr val="303030"/>
                </a:solidFill>
                <a:effectLst/>
                <a:latin typeface="Arimo"/>
              </a:rPr>
              <a:t>Consider 8 bit checksum is used.</a:t>
            </a:r>
          </a:p>
          <a:p>
            <a:pPr algn="l" fontAlgn="base"/>
            <a:r>
              <a:rPr lang="en-US" b="0" i="0" dirty="0">
                <a:solidFill>
                  <a:srgbClr val="303030"/>
                </a:solidFill>
                <a:effectLst/>
                <a:latin typeface="Arimo"/>
              </a:rPr>
              <a:t>At sender side, The given data unit is divided into segments of 8 bits as-</a:t>
            </a:r>
          </a:p>
          <a:p>
            <a:pPr marL="0" indent="0" algn="l" fontAlgn="base">
              <a:buNone/>
            </a:pPr>
            <a:endParaRPr lang="en-US" b="0" i="0" dirty="0">
              <a:solidFill>
                <a:srgbClr val="303030"/>
              </a:solidFill>
              <a:effectLst/>
              <a:latin typeface="Arimo"/>
            </a:endParaRPr>
          </a:p>
          <a:p>
            <a:pPr algn="l" fontAlgn="base"/>
            <a:endParaRPr lang="en-US" b="0" i="0" dirty="0">
              <a:solidFill>
                <a:srgbClr val="303030"/>
              </a:solidFill>
              <a:effectLst/>
              <a:latin typeface="Arimo"/>
            </a:endParaRPr>
          </a:p>
          <a:p>
            <a:endParaRPr lang="en-US" dirty="0"/>
          </a:p>
        </p:txBody>
      </p:sp>
      <p:pic>
        <p:nvPicPr>
          <p:cNvPr id="5" name="Picture 4">
            <a:extLst>
              <a:ext uri="{FF2B5EF4-FFF2-40B4-BE49-F238E27FC236}">
                <a16:creationId xmlns:a16="http://schemas.microsoft.com/office/drawing/2014/main" id="{7E707E43-689E-9265-DCD5-0C81C0395FC2}"/>
              </a:ext>
            </a:extLst>
          </p:cNvPr>
          <p:cNvPicPr>
            <a:picLocks noChangeAspect="1"/>
          </p:cNvPicPr>
          <p:nvPr/>
        </p:nvPicPr>
        <p:blipFill>
          <a:blip r:embed="rId2"/>
          <a:stretch>
            <a:fillRect/>
          </a:stretch>
        </p:blipFill>
        <p:spPr>
          <a:xfrm>
            <a:off x="2224087" y="4619625"/>
            <a:ext cx="7058025" cy="1000125"/>
          </a:xfrm>
          <a:prstGeom prst="rect">
            <a:avLst/>
          </a:prstGeom>
        </p:spPr>
      </p:pic>
    </p:spTree>
    <p:extLst>
      <p:ext uri="{BB962C8B-B14F-4D97-AF65-F5344CB8AC3E}">
        <p14:creationId xmlns:p14="http://schemas.microsoft.com/office/powerpoint/2010/main" val="3269334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F76-E3C8-A609-CEDA-CE6E27993D1A}"/>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B7B3D757-9259-2D7D-AB54-01CFD78EFA20}"/>
              </a:ext>
            </a:extLst>
          </p:cNvPr>
          <p:cNvSpPr>
            <a:spLocks noGrp="1"/>
          </p:cNvSpPr>
          <p:nvPr>
            <p:ph idx="1"/>
          </p:nvPr>
        </p:nvSpPr>
        <p:spPr>
          <a:xfrm>
            <a:off x="838199" y="1825625"/>
            <a:ext cx="10772775" cy="4351338"/>
          </a:xfrm>
        </p:spPr>
        <p:txBody>
          <a:bodyPr>
            <a:normAutofit/>
          </a:bodyPr>
          <a:lstStyle/>
          <a:p>
            <a:pPr algn="just" fontAlgn="base"/>
            <a:r>
              <a:rPr lang="en-US" b="0" i="0" dirty="0">
                <a:solidFill>
                  <a:srgbClr val="303030"/>
                </a:solidFill>
                <a:effectLst/>
                <a:latin typeface="Arimo"/>
              </a:rPr>
              <a:t>Now, all the segments are added and the result is obtained as-</a:t>
            </a:r>
          </a:p>
          <a:p>
            <a:pPr marL="0" indent="0" algn="just" fontAlgn="base">
              <a:buNone/>
            </a:pPr>
            <a:r>
              <a:rPr lang="en-US" b="0" i="0" dirty="0">
                <a:solidFill>
                  <a:srgbClr val="303030"/>
                </a:solidFill>
                <a:effectLst/>
                <a:latin typeface="Arimo"/>
              </a:rPr>
              <a:t>10011001 + 11100010 + 00100100 + 10000100 = 1000100011</a:t>
            </a:r>
          </a:p>
          <a:p>
            <a:pPr algn="just" fontAlgn="base">
              <a:buFont typeface="Arial" panose="020B0604020202020204" pitchFamily="34" charset="0"/>
              <a:buChar char="•"/>
            </a:pPr>
            <a:r>
              <a:rPr lang="en-US" b="0" i="0" dirty="0">
                <a:solidFill>
                  <a:srgbClr val="303030"/>
                </a:solidFill>
                <a:effectLst/>
                <a:latin typeface="Arimo"/>
              </a:rPr>
              <a:t>Since the result consists of 10 bits, so extra 2 bits are wrapped around.</a:t>
            </a:r>
          </a:p>
          <a:p>
            <a:pPr algn="just" fontAlgn="base">
              <a:buFont typeface="Arial" panose="020B0604020202020204" pitchFamily="34" charset="0"/>
              <a:buChar char="•"/>
            </a:pPr>
            <a:r>
              <a:rPr lang="en-US" b="0" i="0" dirty="0">
                <a:solidFill>
                  <a:srgbClr val="303030"/>
                </a:solidFill>
                <a:effectLst/>
                <a:latin typeface="Arimo"/>
              </a:rPr>
              <a:t>00100011 + 10 = 00100101 (8 bits)</a:t>
            </a:r>
          </a:p>
          <a:p>
            <a:pPr algn="just" fontAlgn="base">
              <a:buFont typeface="Arial" panose="020B0604020202020204" pitchFamily="34" charset="0"/>
              <a:buChar char="•"/>
            </a:pPr>
            <a:r>
              <a:rPr lang="en-US" b="0" i="0" dirty="0">
                <a:solidFill>
                  <a:srgbClr val="303030"/>
                </a:solidFill>
                <a:effectLst/>
                <a:latin typeface="Arimo"/>
              </a:rPr>
              <a:t>Now, 1’s complement is taken which is 11011010.</a:t>
            </a:r>
          </a:p>
          <a:p>
            <a:pPr algn="just" fontAlgn="base">
              <a:buFont typeface="Arial" panose="020B0604020202020204" pitchFamily="34" charset="0"/>
              <a:buChar char="•"/>
            </a:pPr>
            <a:r>
              <a:rPr lang="en-US" b="0" i="0" dirty="0">
                <a:solidFill>
                  <a:srgbClr val="303030"/>
                </a:solidFill>
                <a:effectLst/>
                <a:latin typeface="Arimo"/>
              </a:rPr>
              <a:t>Thus, checksum value = 11011010</a:t>
            </a:r>
          </a:p>
          <a:p>
            <a:pPr algn="just"/>
            <a:endParaRPr lang="en-US" dirty="0"/>
          </a:p>
        </p:txBody>
      </p:sp>
    </p:spTree>
    <p:extLst>
      <p:ext uri="{BB962C8B-B14F-4D97-AF65-F5344CB8AC3E}">
        <p14:creationId xmlns:p14="http://schemas.microsoft.com/office/powerpoint/2010/main" val="130387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AE4B-0F2E-6A7D-3ADC-BA9A2E684CE2}"/>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5A70BD18-F0DD-A2CF-50ED-52EDDC2DBB18}"/>
              </a:ext>
            </a:extLst>
          </p:cNvPr>
          <p:cNvSpPr>
            <a:spLocks noGrp="1"/>
          </p:cNvSpPr>
          <p:nvPr>
            <p:ph idx="1"/>
          </p:nvPr>
        </p:nvSpPr>
        <p:spPr>
          <a:xfrm>
            <a:off x="457200" y="1690688"/>
            <a:ext cx="11220450" cy="4486275"/>
          </a:xfrm>
        </p:spPr>
        <p:txBody>
          <a:bodyPr>
            <a:normAutofit fontScale="92500" lnSpcReduction="10000"/>
          </a:bodyPr>
          <a:lstStyle/>
          <a:p>
            <a:pPr algn="just" fontAlgn="base"/>
            <a:r>
              <a:rPr lang="en-US" b="1" i="0" u="sng" dirty="0">
                <a:solidFill>
                  <a:srgbClr val="303030"/>
                </a:solidFill>
                <a:effectLst/>
                <a:latin typeface="Roboto Condensed" panose="02000000000000000000" pitchFamily="2" charset="0"/>
              </a:rPr>
              <a:t>Step-02:</a:t>
            </a:r>
            <a:endParaRPr lang="en-US" b="0" i="0" dirty="0">
              <a:solidFill>
                <a:srgbClr val="303030"/>
              </a:solidFill>
              <a:effectLst/>
              <a:latin typeface="Arimo"/>
            </a:endParaRPr>
          </a:p>
          <a:p>
            <a:pPr algn="just" fontAlgn="base">
              <a:buFont typeface="Arial" panose="020B0604020202020204" pitchFamily="34" charset="0"/>
              <a:buChar char="•"/>
            </a:pPr>
            <a:r>
              <a:rPr lang="en-US" b="0" i="0" dirty="0">
                <a:solidFill>
                  <a:srgbClr val="303030"/>
                </a:solidFill>
                <a:effectLst/>
                <a:latin typeface="Arimo"/>
              </a:rPr>
              <a:t>The data along with the checksum value is transmitted to the receiver.</a:t>
            </a:r>
          </a:p>
          <a:p>
            <a:pPr algn="just" fontAlgn="base"/>
            <a:r>
              <a:rPr lang="en-US" b="1" i="0" u="sng" dirty="0">
                <a:solidFill>
                  <a:srgbClr val="303030"/>
                </a:solidFill>
                <a:effectLst/>
                <a:latin typeface="Roboto Condensed" panose="02000000000000000000" pitchFamily="2" charset="0"/>
              </a:rPr>
              <a:t>Step-03:</a:t>
            </a:r>
            <a:endParaRPr lang="en-US" b="0" i="0" dirty="0">
              <a:solidFill>
                <a:srgbClr val="303030"/>
              </a:solidFill>
              <a:effectLst/>
              <a:latin typeface="Arimo"/>
            </a:endParaRPr>
          </a:p>
          <a:p>
            <a:pPr algn="just" fontAlgn="base"/>
            <a:r>
              <a:rPr lang="en-US" b="0" i="0" dirty="0">
                <a:solidFill>
                  <a:srgbClr val="303030"/>
                </a:solidFill>
                <a:effectLst/>
                <a:latin typeface="Arimo"/>
              </a:rPr>
              <a:t>At receiver side,</a:t>
            </a:r>
          </a:p>
          <a:p>
            <a:pPr algn="just" fontAlgn="base">
              <a:buFont typeface="Arial" panose="020B0604020202020204" pitchFamily="34" charset="0"/>
              <a:buChar char="•"/>
            </a:pPr>
            <a:r>
              <a:rPr lang="en-US" b="0" i="0" dirty="0">
                <a:solidFill>
                  <a:srgbClr val="303030"/>
                </a:solidFill>
                <a:effectLst/>
                <a:latin typeface="Arimo"/>
              </a:rPr>
              <a:t>The received data unit is divided into segments of 8 bits.</a:t>
            </a:r>
          </a:p>
          <a:p>
            <a:pPr algn="just" fontAlgn="base">
              <a:buFont typeface="Arial" panose="020B0604020202020204" pitchFamily="34" charset="0"/>
              <a:buChar char="•"/>
            </a:pPr>
            <a:r>
              <a:rPr lang="en-US" b="0" i="0" dirty="0">
                <a:solidFill>
                  <a:srgbClr val="303030"/>
                </a:solidFill>
                <a:effectLst/>
                <a:latin typeface="Arimo"/>
              </a:rPr>
              <a:t>All the segments along with the checksum value are added.</a:t>
            </a:r>
          </a:p>
          <a:p>
            <a:pPr algn="just" fontAlgn="base">
              <a:buFont typeface="Arial" panose="020B0604020202020204" pitchFamily="34" charset="0"/>
              <a:buChar char="•"/>
            </a:pPr>
            <a:r>
              <a:rPr lang="en-US" b="0" i="0" dirty="0">
                <a:solidFill>
                  <a:srgbClr val="303030"/>
                </a:solidFill>
                <a:effectLst/>
                <a:latin typeface="Arimo"/>
              </a:rPr>
              <a:t>Sum of all segments + Checksum value = 00100101 + 11011010 = 11111111</a:t>
            </a:r>
          </a:p>
          <a:p>
            <a:pPr algn="just" fontAlgn="base">
              <a:buFont typeface="Arial" panose="020B0604020202020204" pitchFamily="34" charset="0"/>
              <a:buChar char="•"/>
            </a:pPr>
            <a:r>
              <a:rPr lang="en-US" b="0" i="0" dirty="0">
                <a:solidFill>
                  <a:srgbClr val="303030"/>
                </a:solidFill>
                <a:effectLst/>
                <a:latin typeface="Arimo"/>
              </a:rPr>
              <a:t>Complemented value = 00000000</a:t>
            </a:r>
          </a:p>
          <a:p>
            <a:pPr algn="just" fontAlgn="base">
              <a:buFont typeface="Arial" panose="020B0604020202020204" pitchFamily="34" charset="0"/>
              <a:buChar char="•"/>
            </a:pPr>
            <a:r>
              <a:rPr lang="en-US" b="0" i="0" dirty="0">
                <a:solidFill>
                  <a:srgbClr val="303030"/>
                </a:solidFill>
                <a:effectLst/>
                <a:latin typeface="Arimo"/>
              </a:rPr>
              <a:t>Since the result is 0, receiver assumes no error occurred in the data and therefore accepts it.</a:t>
            </a:r>
          </a:p>
        </p:txBody>
      </p:sp>
    </p:spTree>
    <p:extLst>
      <p:ext uri="{BB962C8B-B14F-4D97-AF65-F5344CB8AC3E}">
        <p14:creationId xmlns:p14="http://schemas.microsoft.com/office/powerpoint/2010/main" val="2767463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14" y="143302"/>
            <a:ext cx="11936105" cy="655775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Error Correction Methods:</a:t>
            </a:r>
          </a:p>
          <a:p>
            <a:pPr marL="0" indent="0">
              <a:buNone/>
            </a:pPr>
            <a:endParaRPr lang="en-US" dirty="0">
              <a:latin typeface="Times New Roman" panose="02020603050405020304" pitchFamily="18" charset="0"/>
              <a:cs typeface="Times New Roman" panose="02020603050405020304" pitchFamily="18" charset="0"/>
            </a:endParaRPr>
          </a:p>
          <a:p>
            <a:pPr marL="1774825" indent="-403225"/>
            <a:r>
              <a:rPr lang="en-US" altLang="en-US" dirty="0">
                <a:latin typeface="Times New Roman" panose="02020603050405020304" pitchFamily="18" charset="0"/>
                <a:cs typeface="Times New Roman" panose="02020603050405020304" pitchFamily="18" charset="0"/>
              </a:rPr>
              <a:t>Retransmission</a:t>
            </a:r>
          </a:p>
          <a:p>
            <a:pPr marL="2232025" lvl="1" indent="-403225"/>
            <a:endParaRPr lang="en-US" altLang="en-US" dirty="0">
              <a:latin typeface="Times New Roman" panose="02020603050405020304" pitchFamily="18" charset="0"/>
              <a:cs typeface="Times New Roman" panose="02020603050405020304" pitchFamily="18" charset="0"/>
            </a:endParaRPr>
          </a:p>
          <a:p>
            <a:pPr marL="2232025" lvl="1" indent="-403225"/>
            <a:r>
              <a:rPr lang="en-US" altLang="en-US" dirty="0">
                <a:latin typeface="Times New Roman" panose="02020603050405020304" pitchFamily="18" charset="0"/>
                <a:cs typeface="Times New Roman" panose="02020603050405020304" pitchFamily="18" charset="0"/>
              </a:rPr>
              <a:t>Receiver asks for retransmission of entire data</a:t>
            </a:r>
          </a:p>
          <a:p>
            <a:pPr marL="1774825" indent="-403225"/>
            <a:endParaRPr lang="en-US" altLang="en-US" dirty="0">
              <a:latin typeface="Times New Roman" panose="02020603050405020304" pitchFamily="18" charset="0"/>
              <a:cs typeface="Times New Roman" panose="02020603050405020304" pitchFamily="18" charset="0"/>
            </a:endParaRPr>
          </a:p>
          <a:p>
            <a:pPr marL="1774825" indent="-403225"/>
            <a:r>
              <a:rPr lang="en-US" altLang="en-US" dirty="0">
                <a:latin typeface="Times New Roman" panose="02020603050405020304" pitchFamily="18" charset="0"/>
                <a:cs typeface="Times New Roman" panose="02020603050405020304" pitchFamily="18" charset="0"/>
              </a:rPr>
              <a:t>Forward Error Correction</a:t>
            </a:r>
          </a:p>
          <a:p>
            <a:pPr marL="1774825" indent="-403225"/>
            <a:endParaRPr lang="en-US" altLang="en-US" dirty="0">
              <a:latin typeface="Times New Roman" panose="02020603050405020304" pitchFamily="18" charset="0"/>
              <a:cs typeface="Times New Roman" panose="02020603050405020304" pitchFamily="18" charset="0"/>
            </a:endParaRPr>
          </a:p>
          <a:p>
            <a:pPr marL="1774825" indent="-403225"/>
            <a:r>
              <a:rPr lang="en-US" altLang="en-US" dirty="0">
                <a:latin typeface="Times New Roman" panose="02020603050405020304" pitchFamily="18" charset="0"/>
                <a:cs typeface="Times New Roman" panose="02020603050405020304" pitchFamily="18" charset="0"/>
              </a:rPr>
              <a:t>Burst Error Correction</a:t>
            </a:r>
          </a:p>
        </p:txBody>
      </p:sp>
      <p:pic>
        <p:nvPicPr>
          <p:cNvPr id="4" name="Picture 3"/>
          <p:cNvPicPr/>
          <p:nvPr/>
        </p:nvPicPr>
        <p:blipFill>
          <a:blip r:embed="rId2"/>
          <a:stretch/>
        </p:blipFill>
        <p:spPr>
          <a:xfrm>
            <a:off x="10134720" y="0"/>
            <a:ext cx="2055600" cy="497160"/>
          </a:xfrm>
          <a:prstGeom prst="rect">
            <a:avLst/>
          </a:prstGeom>
          <a:ln w="9360">
            <a:noFill/>
          </a:ln>
        </p:spPr>
      </p:pic>
    </p:spTree>
    <p:extLst>
      <p:ext uri="{BB962C8B-B14F-4D97-AF65-F5344CB8AC3E}">
        <p14:creationId xmlns:p14="http://schemas.microsoft.com/office/powerpoint/2010/main" val="221255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41699"/>
          </a:xfrm>
        </p:spPr>
        <p:txBody>
          <a:bodyPr>
            <a:noAutofit/>
          </a:bodyPr>
          <a:lstStyle/>
          <a:p>
            <a:r>
              <a:rPr lang="en-US" sz="2800" b="1" dirty="0">
                <a:latin typeface="Times New Roman" panose="02020603050405020304" pitchFamily="18" charset="0"/>
                <a:cs typeface="Times New Roman" panose="02020603050405020304" pitchFamily="18" charset="0"/>
              </a:rPr>
              <a:t>ERROR CORRECTION:</a:t>
            </a:r>
          </a:p>
        </p:txBody>
      </p:sp>
      <p:sp>
        <p:nvSpPr>
          <p:cNvPr id="3" name="Content Placeholder 2"/>
          <p:cNvSpPr>
            <a:spLocks noGrp="1"/>
          </p:cNvSpPr>
          <p:nvPr>
            <p:ph idx="1"/>
          </p:nvPr>
        </p:nvSpPr>
        <p:spPr>
          <a:xfrm>
            <a:off x="210403" y="497160"/>
            <a:ext cx="11826922" cy="6176595"/>
          </a:xfrm>
        </p:spPr>
        <p:txBody>
          <a:bodyPr>
            <a:noAutofit/>
          </a:bodyPr>
          <a:lstStyle/>
          <a:p>
            <a:pPr marL="0" indent="0">
              <a:buNone/>
            </a:pPr>
            <a:r>
              <a:rPr lang="en-US" altLang="en-US" sz="2400" b="1" dirty="0">
                <a:latin typeface="Times New Roman" panose="02020603050405020304" pitchFamily="18" charset="0"/>
                <a:cs typeface="Times New Roman" panose="02020603050405020304" pitchFamily="18" charset="0"/>
              </a:rPr>
              <a:t>Forward error correction:</a:t>
            </a:r>
          </a:p>
          <a:p>
            <a:r>
              <a:rPr lang="en-US" altLang="en-US" sz="2400" dirty="0">
                <a:latin typeface="Times New Roman" panose="02020603050405020304" pitchFamily="18" charset="0"/>
                <a:cs typeface="Times New Roman" panose="02020603050405020304" pitchFamily="18" charset="0"/>
              </a:rPr>
              <a:t>Consider single bit error has occurred in ASCII character, error is detected by error detecting code and error correcting code must determine which 7 bits has changed</a:t>
            </a:r>
          </a:p>
          <a:p>
            <a:r>
              <a:rPr lang="en-US" altLang="en-US" sz="2400" dirty="0">
                <a:latin typeface="Times New Roman" panose="02020603050405020304" pitchFamily="18" charset="0"/>
                <a:cs typeface="Times New Roman" panose="02020603050405020304" pitchFamily="18" charset="0"/>
              </a:rPr>
              <a:t>Define 8 states</a:t>
            </a:r>
          </a:p>
          <a:p>
            <a:pPr marL="457200" indent="-457200">
              <a:buAutoNum type="arabicPeriod"/>
            </a:pPr>
            <a:r>
              <a:rPr lang="en-US" altLang="en-US" sz="2400" dirty="0">
                <a:latin typeface="Times New Roman" panose="02020603050405020304" pitchFamily="18" charset="0"/>
                <a:cs typeface="Times New Roman" panose="02020603050405020304" pitchFamily="18" charset="0"/>
              </a:rPr>
              <a:t>No error</a:t>
            </a:r>
          </a:p>
          <a:p>
            <a:pPr marL="457200" indent="-457200">
              <a:buAutoNum type="arabicPeriod"/>
            </a:pPr>
            <a:r>
              <a:rPr lang="en-US" altLang="en-US" sz="2400" dirty="0">
                <a:latin typeface="Times New Roman" panose="02020603050405020304" pitchFamily="18" charset="0"/>
                <a:cs typeface="Times New Roman" panose="02020603050405020304" pitchFamily="18" charset="0"/>
              </a:rPr>
              <a:t>Error in bit 1</a:t>
            </a:r>
          </a:p>
          <a:p>
            <a:pPr marL="457200" indent="-457200">
              <a:buFont typeface="Arial" panose="020B0604020202020204" pitchFamily="34" charset="0"/>
              <a:buAutoNum type="arabicPeriod"/>
            </a:pPr>
            <a:r>
              <a:rPr lang="en-US" altLang="en-US" sz="2400" dirty="0">
                <a:latin typeface="Times New Roman" panose="02020603050405020304" pitchFamily="18" charset="0"/>
                <a:cs typeface="Times New Roman" panose="02020603050405020304" pitchFamily="18" charset="0"/>
              </a:rPr>
              <a:t>Error in bit 2</a:t>
            </a:r>
          </a:p>
          <a:p>
            <a:pPr marL="457200" indent="-457200">
              <a:buFont typeface="Arial" panose="020B0604020202020204" pitchFamily="34" charset="0"/>
              <a:buAutoNum type="arabicPeriod"/>
            </a:pPr>
            <a:r>
              <a:rPr lang="en-US" altLang="en-US" sz="2400" dirty="0">
                <a:latin typeface="Times New Roman" panose="02020603050405020304" pitchFamily="18" charset="0"/>
                <a:cs typeface="Times New Roman" panose="02020603050405020304" pitchFamily="18" charset="0"/>
              </a:rPr>
              <a:t>Error in bit 3</a:t>
            </a:r>
          </a:p>
          <a:p>
            <a:pPr marL="457200" indent="-457200">
              <a:buFont typeface="Arial" panose="020B0604020202020204" pitchFamily="34" charset="0"/>
              <a:buAutoNum type="arabicPeriod"/>
            </a:pPr>
            <a:r>
              <a:rPr lang="en-US" altLang="en-US" sz="2400" dirty="0">
                <a:latin typeface="Times New Roman" panose="02020603050405020304" pitchFamily="18" charset="0"/>
                <a:cs typeface="Times New Roman" panose="02020603050405020304" pitchFamily="18" charset="0"/>
              </a:rPr>
              <a:t>Error in bit 4</a:t>
            </a:r>
          </a:p>
          <a:p>
            <a:pPr marL="457200" indent="-457200">
              <a:buFont typeface="Arial" panose="020B0604020202020204" pitchFamily="34" charset="0"/>
              <a:buAutoNum type="arabicPeriod"/>
            </a:pPr>
            <a:r>
              <a:rPr lang="en-US" altLang="en-US" sz="2400" dirty="0">
                <a:latin typeface="Times New Roman" panose="02020603050405020304" pitchFamily="18" charset="0"/>
                <a:cs typeface="Times New Roman" panose="02020603050405020304" pitchFamily="18" charset="0"/>
              </a:rPr>
              <a:t>Error in bit 5</a:t>
            </a:r>
          </a:p>
          <a:p>
            <a:pPr marL="457200" indent="-457200">
              <a:buFont typeface="Arial" panose="020B0604020202020204" pitchFamily="34" charset="0"/>
              <a:buAutoNum type="arabicPeriod"/>
            </a:pPr>
            <a:r>
              <a:rPr lang="en-US" altLang="en-US" sz="2400" dirty="0">
                <a:latin typeface="Times New Roman" panose="02020603050405020304" pitchFamily="18" charset="0"/>
                <a:cs typeface="Times New Roman" panose="02020603050405020304" pitchFamily="18" charset="0"/>
              </a:rPr>
              <a:t>Error in bit 6</a:t>
            </a:r>
          </a:p>
          <a:p>
            <a:pPr marL="457200" indent="-457200">
              <a:buFont typeface="Arial" panose="020B0604020202020204" pitchFamily="34" charset="0"/>
              <a:buAutoNum type="arabicPeriod"/>
            </a:pPr>
            <a:r>
              <a:rPr lang="en-US" altLang="en-US" sz="2400" dirty="0">
                <a:latin typeface="Times New Roman" panose="02020603050405020304" pitchFamily="18" charset="0"/>
                <a:cs typeface="Times New Roman" panose="02020603050405020304" pitchFamily="18" charset="0"/>
              </a:rPr>
              <a:t>Error in bit 7</a:t>
            </a:r>
          </a:p>
          <a:p>
            <a:r>
              <a:rPr lang="en-US" altLang="en-US" sz="2400" dirty="0">
                <a:latin typeface="Times New Roman" panose="02020603050405020304" pitchFamily="18" charset="0"/>
                <a:cs typeface="Times New Roman" panose="02020603050405020304" pitchFamily="18" charset="0"/>
              </a:rPr>
              <a:t>Redundancy bits are required to show the above states</a:t>
            </a:r>
          </a:p>
          <a:p>
            <a:r>
              <a:rPr lang="en-US" altLang="en-US" sz="2400" dirty="0">
                <a:latin typeface="Times New Roman" panose="02020603050405020304" pitchFamily="18" charset="0"/>
                <a:cs typeface="Times New Roman" panose="02020603050405020304" pitchFamily="18" charset="0"/>
              </a:rPr>
              <a:t>3 bit redundancy code is enough to show 000 to 111</a:t>
            </a:r>
          </a:p>
          <a:p>
            <a:pPr marL="457200" indent="-457200">
              <a:buFont typeface="Arial" panose="020B0604020202020204" pitchFamily="34" charset="0"/>
              <a:buAutoNum type="arabicPeriod"/>
            </a:pPr>
            <a:endParaRPr lang="en-US" altLang="en-US" sz="2400" dirty="0">
              <a:latin typeface="Times New Roman" panose="02020603050405020304" pitchFamily="18" charset="0"/>
              <a:cs typeface="Times New Roman" panose="02020603050405020304" pitchFamily="18" charset="0"/>
            </a:endParaRPr>
          </a:p>
          <a:p>
            <a:pPr marL="457200" indent="-457200">
              <a:buAutoNum type="arabicPeriod"/>
            </a:pPr>
            <a:endParaRPr lang="en-US" altLang="en-US" sz="2400" dirty="0">
              <a:latin typeface="Times New Roman" panose="02020603050405020304" pitchFamily="18" charset="0"/>
              <a:cs typeface="Times New Roman" panose="02020603050405020304" pitchFamily="18" charset="0"/>
            </a:endParaRPr>
          </a:p>
          <a:p>
            <a:pPr marL="457200" indent="-457200">
              <a:buAutoNum type="arabicPeriod"/>
            </a:pP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a:latin typeface="Times New Roman" panose="02020603050405020304" pitchFamily="18" charset="0"/>
                <a:cs typeface="Times New Roman" panose="02020603050405020304" pitchFamily="18" charset="0"/>
              </a:rPr>
              <a:t>             </a:t>
            </a:r>
          </a:p>
          <a:p>
            <a:pPr marL="0" indent="0">
              <a:buNone/>
            </a:pPr>
            <a:endParaRPr lang="en-US" altLang="en-US" sz="24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p:blipFill>
        <p:spPr>
          <a:xfrm>
            <a:off x="10134720" y="0"/>
            <a:ext cx="2055600" cy="497160"/>
          </a:xfrm>
          <a:prstGeom prst="rect">
            <a:avLst/>
          </a:prstGeom>
          <a:ln w="9360">
            <a:noFill/>
          </a:ln>
        </p:spPr>
      </p:pic>
    </p:spTree>
    <p:extLst>
      <p:ext uri="{BB962C8B-B14F-4D97-AF65-F5344CB8AC3E}">
        <p14:creationId xmlns:p14="http://schemas.microsoft.com/office/powerpoint/2010/main" val="98921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41699"/>
          </a:xfrm>
        </p:spPr>
        <p:txBody>
          <a:bodyPr>
            <a:noAutofit/>
          </a:bodyPr>
          <a:lstStyle/>
          <a:p>
            <a:r>
              <a:rPr lang="en-US" sz="2800" b="1" dirty="0">
                <a:latin typeface="Times New Roman" panose="02020603050405020304" pitchFamily="18" charset="0"/>
                <a:cs typeface="Times New Roman" panose="02020603050405020304" pitchFamily="18" charset="0"/>
              </a:rPr>
              <a:t>ERROR CORRECTION:</a:t>
            </a:r>
          </a:p>
        </p:txBody>
      </p:sp>
      <p:sp>
        <p:nvSpPr>
          <p:cNvPr id="3" name="Content Placeholder 2"/>
          <p:cNvSpPr>
            <a:spLocks noGrp="1"/>
          </p:cNvSpPr>
          <p:nvPr>
            <p:ph idx="1"/>
          </p:nvPr>
        </p:nvSpPr>
        <p:spPr>
          <a:xfrm>
            <a:off x="210403" y="497160"/>
            <a:ext cx="11826922" cy="6176595"/>
          </a:xfrm>
        </p:spPr>
        <p:txBody>
          <a:bodyPr>
            <a:normAutofit/>
          </a:bodyPr>
          <a:lstStyle/>
          <a:p>
            <a:pPr marL="0" indent="0">
              <a:buNone/>
            </a:pPr>
            <a:r>
              <a:rPr lang="en-US" altLang="en-US" sz="2400" b="1" dirty="0">
                <a:latin typeface="Times New Roman" panose="02020603050405020304" pitchFamily="18" charset="0"/>
                <a:cs typeface="Times New Roman" panose="02020603050405020304" pitchFamily="18" charset="0"/>
              </a:rPr>
              <a:t>Forward error correction:</a:t>
            </a:r>
          </a:p>
          <a:p>
            <a:r>
              <a:rPr lang="en-US" altLang="en-US" sz="2400" dirty="0">
                <a:latin typeface="Times New Roman" panose="02020603050405020304" pitchFamily="18" charset="0"/>
                <a:cs typeface="Times New Roman" panose="02020603050405020304" pitchFamily="18" charset="0"/>
              </a:rPr>
              <a:t>Suppose error occurs in redundancy bit itself. i.e. data (7) + redundancy bits (3)=10 bits</a:t>
            </a:r>
          </a:p>
          <a:p>
            <a:r>
              <a:rPr lang="en-US" altLang="en-US" sz="2400" dirty="0">
                <a:latin typeface="Times New Roman" panose="02020603050405020304" pitchFamily="18" charset="0"/>
                <a:cs typeface="Times New Roman" panose="02020603050405020304" pitchFamily="18" charset="0"/>
              </a:rPr>
              <a:t>If 3 bits are taken then it will identify only 8 states, additional bits are required to cover all error</a:t>
            </a:r>
          </a:p>
          <a:p>
            <a:r>
              <a:rPr lang="en-US" altLang="en-US" sz="2400" dirty="0">
                <a:latin typeface="Times New Roman" panose="02020603050405020304" pitchFamily="18" charset="0"/>
                <a:cs typeface="Times New Roman" panose="02020603050405020304" pitchFamily="18" charset="0"/>
              </a:rPr>
              <a:t>2</a:t>
            </a:r>
            <a:r>
              <a:rPr lang="en-US" altLang="en-US" sz="2400" baseline="30000" dirty="0">
                <a:latin typeface="Times New Roman" panose="02020603050405020304" pitchFamily="18" charset="0"/>
                <a:cs typeface="Times New Roman" panose="02020603050405020304" pitchFamily="18" charset="0"/>
              </a:rPr>
              <a:t>r  </a:t>
            </a:r>
            <a:r>
              <a:rPr lang="en-US" altLang="en-US" sz="2400" dirty="0">
                <a:latin typeface="Times New Roman" panose="02020603050405020304" pitchFamily="18" charset="0"/>
                <a:cs typeface="Times New Roman" panose="02020603050405020304" pitchFamily="18" charset="0"/>
              </a:rPr>
              <a:t>&gt;= m + r + 1</a:t>
            </a:r>
          </a:p>
          <a:p>
            <a:r>
              <a:rPr lang="en-US" altLang="en-US" sz="2400" dirty="0">
                <a:latin typeface="Times New Roman" panose="02020603050405020304" pitchFamily="18" charset="0"/>
                <a:cs typeface="Times New Roman" panose="02020603050405020304" pitchFamily="18" charset="0"/>
              </a:rPr>
              <a:t>Where m = number of data bits in message</a:t>
            </a:r>
          </a:p>
          <a:p>
            <a:pPr marL="0" indent="0">
              <a:buNone/>
            </a:pPr>
            <a:r>
              <a:rPr lang="en-US" altLang="en-US" sz="2400" dirty="0">
                <a:latin typeface="Times New Roman" panose="02020603050405020304" pitchFamily="18" charset="0"/>
                <a:cs typeface="Times New Roman" panose="02020603050405020304" pitchFamily="18" charset="0"/>
              </a:rPr>
              <a:t>	   r = number of redundant bits </a:t>
            </a:r>
          </a:p>
          <a:p>
            <a:r>
              <a:rPr lang="en-US" altLang="en-US" sz="2400" dirty="0">
                <a:latin typeface="Times New Roman" panose="02020603050405020304" pitchFamily="18" charset="0"/>
                <a:cs typeface="Times New Roman" panose="02020603050405020304" pitchFamily="18" charset="0"/>
              </a:rPr>
              <a:t>Length of the resulting code= m + r</a:t>
            </a:r>
          </a:p>
          <a:p>
            <a:r>
              <a:rPr lang="en-US" altLang="en-US" sz="2400" dirty="0">
                <a:latin typeface="Times New Roman" panose="02020603050405020304" pitchFamily="18" charset="0"/>
                <a:cs typeface="Times New Roman" panose="02020603050405020304" pitchFamily="18" charset="0"/>
              </a:rPr>
              <a:t>If m= 7, then r = ?     4</a:t>
            </a:r>
          </a:p>
          <a:p>
            <a:pPr marL="0" indent="0">
              <a:buNone/>
            </a:pPr>
            <a:r>
              <a:rPr lang="en-US" altLang="en-US" sz="2400" dirty="0">
                <a:latin typeface="Times New Roman" panose="02020603050405020304" pitchFamily="18" charset="0"/>
                <a:cs typeface="Times New Roman" panose="02020603050405020304" pitchFamily="18" charset="0"/>
              </a:rPr>
              <a:t>Redundant bits are represented as r</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r</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r</a:t>
            </a:r>
            <a:r>
              <a:rPr lang="en-US" altLang="en-US" sz="2400" baseline="-25000" dirty="0">
                <a:latin typeface="Times New Roman" panose="02020603050405020304" pitchFamily="18" charset="0"/>
                <a:cs typeface="Times New Roman" panose="02020603050405020304" pitchFamily="18" charset="0"/>
              </a:rPr>
              <a:t>4</a:t>
            </a:r>
            <a:r>
              <a:rPr lang="en-US" altLang="en-US" sz="2400" dirty="0">
                <a:latin typeface="Times New Roman" panose="02020603050405020304" pitchFamily="18" charset="0"/>
                <a:cs typeface="Times New Roman" panose="02020603050405020304" pitchFamily="18" charset="0"/>
              </a:rPr>
              <a:t>, r</a:t>
            </a:r>
            <a:r>
              <a:rPr lang="en-US" altLang="en-US" sz="2400" baseline="-25000" dirty="0">
                <a:latin typeface="Times New Roman" panose="02020603050405020304" pitchFamily="18" charset="0"/>
                <a:cs typeface="Times New Roman" panose="02020603050405020304" pitchFamily="18" charset="0"/>
              </a:rPr>
              <a:t>8</a:t>
            </a: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a:latin typeface="Times New Roman" panose="02020603050405020304" pitchFamily="18" charset="0"/>
                <a:cs typeface="Times New Roman" panose="02020603050405020304" pitchFamily="18" charset="0"/>
              </a:rPr>
              <a:t>m + r = 7 + 4 = 11</a:t>
            </a: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endParaRPr lang="en-US" altLang="en-US" sz="2400" dirty="0">
              <a:latin typeface="Times New Roman" panose="02020603050405020304" pitchFamily="18" charset="0"/>
              <a:cs typeface="Times New Roman" panose="02020603050405020304" pitchFamily="18" charset="0"/>
            </a:endParaRP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49" y="5449421"/>
            <a:ext cx="10479837" cy="122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p:blipFill>
        <p:spPr>
          <a:xfrm>
            <a:off x="10134720" y="0"/>
            <a:ext cx="2055600" cy="497160"/>
          </a:xfrm>
          <a:prstGeom prst="rect">
            <a:avLst/>
          </a:prstGeom>
          <a:ln w="9360">
            <a:noFill/>
          </a:ln>
        </p:spPr>
      </p:pic>
    </p:spTree>
    <p:extLst>
      <p:ext uri="{BB962C8B-B14F-4D97-AF65-F5344CB8AC3E}">
        <p14:creationId xmlns:p14="http://schemas.microsoft.com/office/powerpoint/2010/main" val="195737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3E67-0099-47CD-9815-0B87B5887E92}"/>
              </a:ext>
            </a:extLst>
          </p:cNvPr>
          <p:cNvSpPr>
            <a:spLocks noGrp="1"/>
          </p:cNvSpPr>
          <p:nvPr>
            <p:ph type="title"/>
          </p:nvPr>
        </p:nvSpPr>
        <p:spPr>
          <a:xfrm>
            <a:off x="0" y="76054"/>
            <a:ext cx="10515600" cy="439944"/>
          </a:xfrm>
        </p:spPr>
        <p:txBody>
          <a:bodyPr>
            <a:normAutofit fontScale="90000"/>
          </a:bodyPr>
          <a:lstStyle/>
          <a:p>
            <a:r>
              <a:rPr lang="en-US" dirty="0"/>
              <a:t>Error Detection and Correction:</a:t>
            </a:r>
            <a:endParaRPr lang="en-IN" dirty="0"/>
          </a:p>
        </p:txBody>
      </p:sp>
      <p:sp>
        <p:nvSpPr>
          <p:cNvPr id="4" name="Content Placeholder 2">
            <a:extLst>
              <a:ext uri="{FF2B5EF4-FFF2-40B4-BE49-F238E27FC236}">
                <a16:creationId xmlns:a16="http://schemas.microsoft.com/office/drawing/2014/main" id="{959BAFB0-8D2A-43D3-B301-DB94D8500351}"/>
              </a:ext>
            </a:extLst>
          </p:cNvPr>
          <p:cNvSpPr txBox="1">
            <a:spLocks/>
          </p:cNvSpPr>
          <p:nvPr/>
        </p:nvSpPr>
        <p:spPr>
          <a:xfrm>
            <a:off x="986897" y="919536"/>
            <a:ext cx="10945906" cy="5018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i="1" dirty="0"/>
              <a:t>Data can be corrupted during transmission. </a:t>
            </a:r>
          </a:p>
          <a:p>
            <a:pPr marL="0" indent="0">
              <a:buFont typeface="Arial" panose="020B0604020202020204" pitchFamily="34" charset="0"/>
              <a:buNone/>
            </a:pPr>
            <a:r>
              <a:rPr lang="en-US" altLang="en-US" dirty="0">
                <a:effectLst>
                  <a:outerShdw blurRad="38100" dist="38100" dir="2700000" algn="tl">
                    <a:srgbClr val="000000"/>
                  </a:outerShdw>
                </a:effectLst>
                <a:latin typeface="Arial" panose="020B0604020202020204" pitchFamily="34" charset="0"/>
              </a:rPr>
              <a:t>Types of Error :</a:t>
            </a:r>
          </a:p>
          <a:p>
            <a:pPr marL="1828800"/>
            <a:r>
              <a:rPr lang="en-US" altLang="en-US" i="1" dirty="0"/>
              <a:t>Single-Bit Error</a:t>
            </a:r>
          </a:p>
          <a:p>
            <a:pPr marL="1828800"/>
            <a:r>
              <a:rPr lang="en-US" altLang="en-US" i="1" dirty="0"/>
              <a:t>Burst Error</a:t>
            </a:r>
          </a:p>
          <a:p>
            <a:pPr marL="0" indent="0">
              <a:buFont typeface="Arial" panose="020B0604020202020204" pitchFamily="34" charset="0"/>
              <a:buNone/>
            </a:pPr>
            <a:r>
              <a:rPr lang="en-US" altLang="en-US" b="1" i="1" dirty="0"/>
              <a:t>Single bit error:</a:t>
            </a:r>
          </a:p>
          <a:p>
            <a:pPr marL="0" indent="0">
              <a:buFont typeface="Arial" panose="020B0604020202020204" pitchFamily="34" charset="0"/>
              <a:buNone/>
            </a:pPr>
            <a:r>
              <a:rPr lang="en-US" altLang="en-US" i="1" dirty="0"/>
              <a:t>In a single-bit error, only one bit in the data unit has changed.</a:t>
            </a:r>
          </a:p>
          <a:p>
            <a:pPr marL="0" indent="0">
              <a:buFont typeface="Arial" panose="020B0604020202020204" pitchFamily="34" charset="0"/>
              <a:buNone/>
            </a:pPr>
            <a:endParaRPr lang="en-US" dirty="0"/>
          </a:p>
        </p:txBody>
      </p:sp>
      <p:pic>
        <p:nvPicPr>
          <p:cNvPr id="5" name="Picture 10">
            <a:extLst>
              <a:ext uri="{FF2B5EF4-FFF2-40B4-BE49-F238E27FC236}">
                <a16:creationId xmlns:a16="http://schemas.microsoft.com/office/drawing/2014/main" id="{D7DCFC0F-1647-4C3B-9829-7AC0FCE3E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7" y="4005470"/>
            <a:ext cx="6507163"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13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8" y="88519"/>
            <a:ext cx="10515600" cy="621166"/>
          </a:xfrm>
        </p:spPr>
        <p:txBody>
          <a:bodyPr>
            <a:normAutofit/>
          </a:bodyPr>
          <a:lstStyle/>
          <a:p>
            <a:r>
              <a:rPr lang="en-US" sz="2800" b="1" dirty="0">
                <a:latin typeface="Times New Roman" panose="02020603050405020304" pitchFamily="18" charset="0"/>
                <a:cs typeface="Times New Roman" panose="02020603050405020304" pitchFamily="18" charset="0"/>
              </a:rPr>
              <a:t>Hamming code:</a:t>
            </a:r>
          </a:p>
        </p:txBody>
      </p:sp>
      <p:sp>
        <p:nvSpPr>
          <p:cNvPr id="3" name="Content Placeholder 2"/>
          <p:cNvSpPr>
            <a:spLocks noGrp="1"/>
          </p:cNvSpPr>
          <p:nvPr>
            <p:ph idx="1"/>
          </p:nvPr>
        </p:nvSpPr>
        <p:spPr>
          <a:xfrm>
            <a:off x="114868" y="747453"/>
            <a:ext cx="11922457" cy="5926302"/>
          </a:xfrm>
        </p:spPr>
        <p:txBody>
          <a:bodyPr>
            <a:normAutofit/>
          </a:bodyPr>
          <a:lstStyle/>
          <a:p>
            <a:r>
              <a:rPr lang="en-US" sz="2400" dirty="0">
                <a:latin typeface="Times New Roman" panose="02020603050405020304" pitchFamily="18" charset="0"/>
                <a:cs typeface="Times New Roman" panose="02020603050405020304" pitchFamily="18" charset="0"/>
              </a:rPr>
              <a:t>Provides practical solution</a:t>
            </a:r>
          </a:p>
          <a:p>
            <a:r>
              <a:rPr lang="en-US" sz="2400" dirty="0">
                <a:latin typeface="Times New Roman" panose="02020603050405020304" pitchFamily="18" charset="0"/>
                <a:cs typeface="Times New Roman" panose="02020603050405020304" pitchFamily="18" charset="0"/>
              </a:rPr>
              <a:t>Applied to data unit of any length</a:t>
            </a:r>
          </a:p>
          <a:p>
            <a:endParaRPr lang="en-US" sz="2400" dirty="0">
              <a:latin typeface="Times New Roman" panose="02020603050405020304" pitchFamily="18" charset="0"/>
              <a:cs typeface="Times New Roman" panose="02020603050405020304" pitchFamily="18" charset="0"/>
            </a:endParaRPr>
          </a:p>
        </p:txBody>
      </p:sp>
      <p:graphicFrame>
        <p:nvGraphicFramePr>
          <p:cNvPr id="4" name="Group 73"/>
          <p:cNvGraphicFramePr>
            <a:graphicFrameLocks noGrp="1"/>
          </p:cNvGraphicFramePr>
          <p:nvPr/>
        </p:nvGraphicFramePr>
        <p:xfrm>
          <a:off x="114868" y="1801363"/>
          <a:ext cx="5345373" cy="4872392"/>
        </p:xfrm>
        <a:graphic>
          <a:graphicData uri="http://schemas.openxmlformats.org/drawingml/2006/table">
            <a:tbl>
              <a:tblPr/>
              <a:tblGrid>
                <a:gridCol w="1644530">
                  <a:extLst>
                    <a:ext uri="{9D8B030D-6E8A-4147-A177-3AD203B41FA5}">
                      <a16:colId xmlns:a16="http://schemas.microsoft.com/office/drawing/2014/main" val="242890943"/>
                    </a:ext>
                  </a:extLst>
                </a:gridCol>
                <a:gridCol w="2604057">
                  <a:extLst>
                    <a:ext uri="{9D8B030D-6E8A-4147-A177-3AD203B41FA5}">
                      <a16:colId xmlns:a16="http://schemas.microsoft.com/office/drawing/2014/main" val="2366949582"/>
                    </a:ext>
                  </a:extLst>
                </a:gridCol>
                <a:gridCol w="1096786">
                  <a:extLst>
                    <a:ext uri="{9D8B030D-6E8A-4147-A177-3AD203B41FA5}">
                      <a16:colId xmlns:a16="http://schemas.microsoft.com/office/drawing/2014/main" val="3454040751"/>
                    </a:ext>
                  </a:extLst>
                </a:gridCol>
              </a:tblGrid>
              <a:tr h="126174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dirty="0">
                          <a:ln>
                            <a:noFill/>
                          </a:ln>
                          <a:solidFill>
                            <a:schemeClr val="bg1"/>
                          </a:solidFill>
                          <a:effectLst/>
                          <a:latin typeface="Times New Roman" panose="02020603050405020304" pitchFamily="18" charset="0"/>
                        </a:rPr>
                        <a:t>Number of</a:t>
                      </a:r>
                      <a:br>
                        <a:rPr kumimoji="0" lang="en-US" altLang="en-US" sz="1800" b="1" i="0" u="none" strike="noStrike" cap="none" normalizeH="0" baseline="0" dirty="0">
                          <a:ln>
                            <a:noFill/>
                          </a:ln>
                          <a:solidFill>
                            <a:schemeClr val="bg1"/>
                          </a:solidFill>
                          <a:effectLst/>
                          <a:latin typeface="Times New Roman" panose="02020603050405020304" pitchFamily="18" charset="0"/>
                        </a:rPr>
                      </a:br>
                      <a:r>
                        <a:rPr kumimoji="0" lang="en-US" altLang="en-US" sz="1800" b="1" i="0" u="none" strike="noStrike" cap="none" normalizeH="0" baseline="0" dirty="0">
                          <a:ln>
                            <a:noFill/>
                          </a:ln>
                          <a:solidFill>
                            <a:schemeClr val="bg1"/>
                          </a:solidFill>
                          <a:effectLst/>
                          <a:latin typeface="Times New Roman" panose="02020603050405020304" pitchFamily="18" charset="0"/>
                        </a:rPr>
                        <a:t>data bits</a:t>
                      </a:r>
                      <a:br>
                        <a:rPr kumimoji="0" lang="en-US" altLang="en-US" sz="1800" b="1" i="0" u="none" strike="noStrike" cap="none" normalizeH="0" baseline="0" dirty="0">
                          <a:ln>
                            <a:noFill/>
                          </a:ln>
                          <a:solidFill>
                            <a:schemeClr val="bg1"/>
                          </a:solidFill>
                          <a:effectLst/>
                          <a:latin typeface="Times New Roman" panose="02020603050405020304" pitchFamily="18" charset="0"/>
                        </a:rPr>
                      </a:br>
                      <a:r>
                        <a:rPr kumimoji="0" lang="en-US" altLang="en-US" sz="1800" b="1" i="0" u="none" strike="noStrike" cap="none" normalizeH="0" baseline="0" dirty="0">
                          <a:ln>
                            <a:noFill/>
                          </a:ln>
                          <a:solidFill>
                            <a:schemeClr val="bg1"/>
                          </a:solidFill>
                          <a:effectLst/>
                          <a:latin typeface="Times New Roman" panose="02020603050405020304" pitchFamily="18" charset="0"/>
                        </a:rPr>
                        <a:t>m</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dirty="0">
                          <a:ln>
                            <a:noFill/>
                          </a:ln>
                          <a:solidFill>
                            <a:schemeClr val="bg1"/>
                          </a:solidFill>
                          <a:effectLst/>
                          <a:latin typeface="Times New Roman" panose="02020603050405020304" pitchFamily="18" charset="0"/>
                        </a:rPr>
                        <a:t>Number of </a:t>
                      </a:r>
                      <a:br>
                        <a:rPr kumimoji="0" lang="en-US" altLang="en-US" sz="1800" b="1" i="0" u="none" strike="noStrike" cap="none" normalizeH="0" baseline="0" dirty="0">
                          <a:ln>
                            <a:noFill/>
                          </a:ln>
                          <a:solidFill>
                            <a:schemeClr val="bg1"/>
                          </a:solidFill>
                          <a:effectLst/>
                          <a:latin typeface="Times New Roman" panose="02020603050405020304" pitchFamily="18" charset="0"/>
                        </a:rPr>
                      </a:br>
                      <a:r>
                        <a:rPr kumimoji="0" lang="en-US" altLang="en-US" sz="1800" b="1" i="0" u="none" strike="noStrike" cap="none" normalizeH="0" baseline="0" dirty="0">
                          <a:ln>
                            <a:noFill/>
                          </a:ln>
                          <a:solidFill>
                            <a:schemeClr val="bg1"/>
                          </a:solidFill>
                          <a:effectLst/>
                          <a:latin typeface="Times New Roman" panose="02020603050405020304" pitchFamily="18" charset="0"/>
                        </a:rPr>
                        <a:t>redundancy bits</a:t>
                      </a:r>
                      <a:br>
                        <a:rPr kumimoji="0" lang="en-US" altLang="en-US" sz="1800" b="1" i="0" u="none" strike="noStrike" cap="none" normalizeH="0" baseline="0" dirty="0">
                          <a:ln>
                            <a:noFill/>
                          </a:ln>
                          <a:solidFill>
                            <a:schemeClr val="bg1"/>
                          </a:solidFill>
                          <a:effectLst/>
                          <a:latin typeface="Times New Roman" panose="02020603050405020304" pitchFamily="18" charset="0"/>
                        </a:rPr>
                      </a:br>
                      <a:r>
                        <a:rPr kumimoji="0" lang="en-US" altLang="en-US" sz="1800" b="1" i="0" u="none" strike="noStrike" cap="none" normalizeH="0" baseline="0" dirty="0">
                          <a:ln>
                            <a:noFill/>
                          </a:ln>
                          <a:solidFill>
                            <a:schemeClr val="bg1"/>
                          </a:solidFill>
                          <a:effectLst/>
                          <a:latin typeface="Times New Roman" panose="02020603050405020304" pitchFamily="18"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Total </a:t>
                      </a:r>
                      <a:br>
                        <a:rPr kumimoji="0" lang="en-US" altLang="en-US" sz="1800" b="1" i="0" u="none" strike="noStrike" cap="none" normalizeH="0" baseline="0">
                          <a:ln>
                            <a:noFill/>
                          </a:ln>
                          <a:solidFill>
                            <a:schemeClr val="bg1"/>
                          </a:solidFill>
                          <a:effectLst/>
                          <a:latin typeface="Times New Roman" panose="02020603050405020304" pitchFamily="18" charset="0"/>
                        </a:rPr>
                      </a:br>
                      <a:r>
                        <a:rPr kumimoji="0" lang="en-US" altLang="en-US" sz="1800" b="1" i="0" u="none" strike="noStrike" cap="none" normalizeH="0" baseline="0">
                          <a:ln>
                            <a:noFill/>
                          </a:ln>
                          <a:solidFill>
                            <a:schemeClr val="bg1"/>
                          </a:solidFill>
                          <a:effectLst/>
                          <a:latin typeface="Times New Roman" panose="02020603050405020304" pitchFamily="18" charset="0"/>
                        </a:rPr>
                        <a:t>bits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m + r</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927750194"/>
                  </a:ext>
                </a:extLst>
              </a:tr>
              <a:tr h="51580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2024701275"/>
                  </a:ext>
                </a:extLst>
              </a:tr>
              <a:tr h="51580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2</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5</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940572526"/>
                  </a:ext>
                </a:extLst>
              </a:tr>
              <a:tr h="51580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3</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6</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275253711"/>
                  </a:ext>
                </a:extLst>
              </a:tr>
              <a:tr h="51580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4</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7</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2867829552"/>
                  </a:ext>
                </a:extLst>
              </a:tr>
              <a:tr h="51580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5</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altLang="en-US" sz="1800" b="1" i="0" u="none" strike="noStrike" cap="none" normalizeH="0" baseline="0" dirty="0">
                          <a:ln>
                            <a:noFill/>
                          </a:ln>
                          <a:solidFill>
                            <a:schemeClr val="bg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9</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3865344837"/>
                  </a:ext>
                </a:extLst>
              </a:tr>
              <a:tr h="51580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6</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10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2678279706"/>
                  </a:ext>
                </a:extLst>
              </a:tr>
              <a:tr h="51580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1" i="0" u="none" strike="noStrike" cap="none" normalizeH="0" baseline="0">
                          <a:ln>
                            <a:noFill/>
                          </a:ln>
                          <a:solidFill>
                            <a:schemeClr val="hlink"/>
                          </a:solidFill>
                          <a:effectLst>
                            <a:outerShdw blurRad="38100" dist="38100" dir="2700000" algn="tl">
                              <a:srgbClr val="C0C0C0"/>
                            </a:outerShdw>
                          </a:effectLst>
                          <a:latin typeface="Times New Roman" panose="02020603050405020304" pitchFamily="18" charset="0"/>
                        </a:rPr>
                        <a:t>7</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ts val="300"/>
                        </a:spcAft>
                        <a:buClr>
                          <a:schemeClr val="folHlink"/>
                        </a:buClr>
                        <a:buSzPct val="60000"/>
                        <a:buFont typeface="Wingdings" panose="05000000000000000000" pitchFamily="2" charset="2"/>
                        <a:buNone/>
                        <a:tabLst/>
                      </a:pPr>
                      <a:r>
                        <a:rPr kumimoji="0" lang="en-US" altLang="en-US" sz="1800" b="1" i="0" u="none" strike="noStrike" cap="none" normalizeH="0" baseline="0">
                          <a:ln>
                            <a:noFill/>
                          </a:ln>
                          <a:solidFill>
                            <a:schemeClr val="bg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33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1" i="0" u="none" strike="noStrike" cap="none" normalizeH="0" baseline="0" dirty="0">
                          <a:ln>
                            <a:noFill/>
                          </a:ln>
                          <a:solidFill>
                            <a:schemeClr val="bg1"/>
                          </a:solidFill>
                          <a:effectLst/>
                          <a:latin typeface="Times New Roman" panose="02020603050405020304" pitchFamily="18" charset="0"/>
                        </a:rPr>
                        <a:t>11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996590698"/>
                  </a:ext>
                </a:extLst>
              </a:tr>
            </a:tbl>
          </a:graphicData>
        </a:graphic>
      </p:graphicFrame>
      <p:pic>
        <p:nvPicPr>
          <p:cNvPr id="5" name="Picture 4"/>
          <p:cNvPicPr/>
          <p:nvPr/>
        </p:nvPicPr>
        <p:blipFill>
          <a:blip r:embed="rId2"/>
          <a:stretch/>
        </p:blipFill>
        <p:spPr>
          <a:xfrm>
            <a:off x="10134720" y="0"/>
            <a:ext cx="2055600" cy="497160"/>
          </a:xfrm>
          <a:prstGeom prst="rect">
            <a:avLst/>
          </a:prstGeom>
          <a:ln w="9360">
            <a:noFill/>
          </a:ln>
        </p:spPr>
      </p:pic>
    </p:spTree>
    <p:extLst>
      <p:ext uri="{BB962C8B-B14F-4D97-AF65-F5344CB8AC3E}">
        <p14:creationId xmlns:p14="http://schemas.microsoft.com/office/powerpoint/2010/main" val="620411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1951" y="87727"/>
          <a:ext cx="5646270" cy="6644640"/>
        </p:xfrm>
        <a:graphic>
          <a:graphicData uri="http://schemas.openxmlformats.org/drawingml/2006/table">
            <a:tbl>
              <a:tblPr firstRow="1" bandRow="1">
                <a:tableStyleId>{5C22544A-7EE6-4342-B048-85BDC9FD1C3A}</a:tableStyleId>
              </a:tblPr>
              <a:tblGrid>
                <a:gridCol w="1129254">
                  <a:extLst>
                    <a:ext uri="{9D8B030D-6E8A-4147-A177-3AD203B41FA5}">
                      <a16:colId xmlns:a16="http://schemas.microsoft.com/office/drawing/2014/main" val="20000"/>
                    </a:ext>
                  </a:extLst>
                </a:gridCol>
                <a:gridCol w="1129254">
                  <a:extLst>
                    <a:ext uri="{9D8B030D-6E8A-4147-A177-3AD203B41FA5}">
                      <a16:colId xmlns:a16="http://schemas.microsoft.com/office/drawing/2014/main" val="20001"/>
                    </a:ext>
                  </a:extLst>
                </a:gridCol>
                <a:gridCol w="1129254">
                  <a:extLst>
                    <a:ext uri="{9D8B030D-6E8A-4147-A177-3AD203B41FA5}">
                      <a16:colId xmlns:a16="http://schemas.microsoft.com/office/drawing/2014/main" val="20002"/>
                    </a:ext>
                  </a:extLst>
                </a:gridCol>
                <a:gridCol w="1129254">
                  <a:extLst>
                    <a:ext uri="{9D8B030D-6E8A-4147-A177-3AD203B41FA5}">
                      <a16:colId xmlns:a16="http://schemas.microsoft.com/office/drawing/2014/main" val="20003"/>
                    </a:ext>
                  </a:extLst>
                </a:gridCol>
                <a:gridCol w="1129254">
                  <a:extLst>
                    <a:ext uri="{9D8B030D-6E8A-4147-A177-3AD203B41FA5}">
                      <a16:colId xmlns:a16="http://schemas.microsoft.com/office/drawing/2014/main" val="20004"/>
                    </a:ext>
                  </a:extLst>
                </a:gridCol>
              </a:tblGrid>
              <a:tr h="370840">
                <a:tc>
                  <a:txBody>
                    <a:bodyPr/>
                    <a:lstStyle/>
                    <a:p>
                      <a:r>
                        <a:rPr lang="en-US" sz="2000" dirty="0">
                          <a:latin typeface="Times New Roman" panose="02020603050405020304" pitchFamily="18" charset="0"/>
                          <a:cs typeface="Times New Roman" panose="02020603050405020304" pitchFamily="18" charset="0"/>
                        </a:rPr>
                        <a:t>r</a:t>
                      </a:r>
                      <a:r>
                        <a:rPr lang="en-US" sz="2000" baseline="-25000" dirty="0">
                          <a:latin typeface="Times New Roman" panose="02020603050405020304" pitchFamily="18" charset="0"/>
                          <a:cs typeface="Times New Roman" panose="02020603050405020304" pitchFamily="18" charset="0"/>
                        </a:rPr>
                        <a:t>8</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a:t>
                      </a:r>
                      <a:r>
                        <a:rPr lang="en-US" sz="2000" baseline="-25000" dirty="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a:t>
                      </a:r>
                      <a:r>
                        <a:rPr lang="en-US" sz="2000" baseline="-25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a:t>
                      </a:r>
                      <a:r>
                        <a:rPr lang="en-US" sz="2000" baseline="-25000" dirty="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r>
                        <a:rPr lang="en-US" sz="2000" baseline="0" dirty="0">
                          <a:latin typeface="Times New Roman" panose="02020603050405020304" pitchFamily="18" charset="0"/>
                          <a:cs typeface="Times New Roman" panose="02020603050405020304" pitchFamily="18" charset="0"/>
                        </a:rPr>
                        <a:t> of bits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1"/>
                  </a:ext>
                </a:extLst>
              </a:tr>
              <a:tr h="370840">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0002"/>
                  </a:ext>
                </a:extLst>
              </a:tr>
              <a:tr h="370840">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0003"/>
                  </a:ext>
                </a:extLst>
              </a:tr>
              <a:tr h="370840">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4"/>
                  </a:ext>
                </a:extLst>
              </a:tr>
              <a:tr h="370840">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0005"/>
                  </a:ext>
                </a:extLst>
              </a:tr>
              <a:tr h="370840">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0006"/>
                  </a:ext>
                </a:extLst>
              </a:tr>
              <a:tr h="370840">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007"/>
                  </a:ext>
                </a:extLst>
              </a:tr>
              <a:tr h="37084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10008"/>
                  </a:ext>
                </a:extLst>
              </a:tr>
              <a:tr h="37084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9"/>
                  </a:ext>
                </a:extLst>
              </a:tr>
              <a:tr h="37084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0010"/>
                  </a:ext>
                </a:extLst>
              </a:tr>
              <a:tr h="37084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10011"/>
                  </a:ext>
                </a:extLst>
              </a:tr>
              <a:tr h="37084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10012"/>
                  </a:ext>
                </a:extLst>
              </a:tr>
              <a:tr h="37084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0013"/>
                  </a:ext>
                </a:extLst>
              </a:tr>
              <a:tr h="37084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0</a:t>
                      </a:r>
                    </a:p>
                  </a:txBody>
                  <a:tcPr/>
                </a:tc>
                <a:tc>
                  <a:txBody>
                    <a:bodyPr/>
                    <a:lstStyle/>
                    <a:p>
                      <a:r>
                        <a:rPr lang="en-US" sz="200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10014"/>
                  </a:ext>
                </a:extLst>
              </a:tr>
              <a:tr h="370840">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10015"/>
                  </a:ext>
                </a:extLst>
              </a:tr>
            </a:tbl>
          </a:graphicData>
        </a:graphic>
      </p:graphicFrame>
      <p:sp>
        <p:nvSpPr>
          <p:cNvPr id="5" name="TextBox 4"/>
          <p:cNvSpPr txBox="1"/>
          <p:nvPr/>
        </p:nvSpPr>
        <p:spPr>
          <a:xfrm>
            <a:off x="6040740" y="732391"/>
            <a:ext cx="5000298"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1 , 3, 5, 7, 9, 11, 13……..</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2, 3, 6, 7, 10, 11………….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    4, 5, 6,7, 12, 13, 14, 15,………..</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8  </a:t>
            </a:r>
            <a:r>
              <a:rPr lang="en-US" sz="2400" dirty="0">
                <a:latin typeface="Times New Roman" panose="02020603050405020304" pitchFamily="18" charset="0"/>
                <a:cs typeface="Times New Roman" panose="02020603050405020304" pitchFamily="18" charset="0"/>
              </a:rPr>
              <a:t>:   8, 9, 10, 11, 12, 13, 14, 15,………</a:t>
            </a:r>
          </a:p>
        </p:txBody>
      </p:sp>
      <p:pic>
        <p:nvPicPr>
          <p:cNvPr id="6" name="Picture 5"/>
          <p:cNvPicPr/>
          <p:nvPr/>
        </p:nvPicPr>
        <p:blipFill>
          <a:blip r:embed="rId2"/>
          <a:stretch/>
        </p:blipFill>
        <p:spPr>
          <a:xfrm>
            <a:off x="10134720" y="0"/>
            <a:ext cx="2055600" cy="497160"/>
          </a:xfrm>
          <a:prstGeom prst="rect">
            <a:avLst/>
          </a:prstGeom>
          <a:ln w="9360">
            <a:noFill/>
          </a:ln>
        </p:spPr>
      </p:pic>
    </p:spTree>
    <p:extLst>
      <p:ext uri="{BB962C8B-B14F-4D97-AF65-F5344CB8AC3E}">
        <p14:creationId xmlns:p14="http://schemas.microsoft.com/office/powerpoint/2010/main" val="1057596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74079"/>
            <a:ext cx="10515600" cy="441699"/>
          </a:xfrm>
        </p:spPr>
        <p:txBody>
          <a:bodyPr>
            <a:noAutofit/>
          </a:bodyPr>
          <a:lstStyle/>
          <a:p>
            <a:r>
              <a:rPr lang="en-US" sz="2800" b="1" dirty="0">
                <a:latin typeface="Times New Roman" panose="02020603050405020304" pitchFamily="18" charset="0"/>
                <a:cs typeface="Times New Roman" panose="02020603050405020304" pitchFamily="18" charset="0"/>
              </a:rPr>
              <a:t>Hamming code:</a:t>
            </a:r>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962" y="712788"/>
            <a:ext cx="11450791" cy="6042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p:blipFill>
        <p:spPr>
          <a:xfrm>
            <a:off x="10134720" y="0"/>
            <a:ext cx="2055600" cy="497160"/>
          </a:xfrm>
          <a:prstGeom prst="rect">
            <a:avLst/>
          </a:prstGeom>
          <a:ln w="9360">
            <a:noFill/>
          </a:ln>
        </p:spPr>
      </p:pic>
    </p:spTree>
    <p:extLst>
      <p:ext uri="{BB962C8B-B14F-4D97-AF65-F5344CB8AC3E}">
        <p14:creationId xmlns:p14="http://schemas.microsoft.com/office/powerpoint/2010/main" val="2976008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02245"/>
            <a:ext cx="10515600" cy="441699"/>
          </a:xfrm>
        </p:spPr>
        <p:txBody>
          <a:bodyPr>
            <a:noAutofit/>
          </a:bodyPr>
          <a:lstStyle/>
          <a:p>
            <a:r>
              <a:rPr lang="en-US" sz="2800" b="1" dirty="0">
                <a:latin typeface="Times New Roman" panose="02020603050405020304" pitchFamily="18" charset="0"/>
                <a:cs typeface="Times New Roman" panose="02020603050405020304" pitchFamily="18" charset="0"/>
              </a:rPr>
              <a:t>Finding r values:</a:t>
            </a:r>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78" y="1035852"/>
            <a:ext cx="11956906" cy="547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p:blipFill>
        <p:spPr>
          <a:xfrm>
            <a:off x="10134720" y="0"/>
            <a:ext cx="2055600" cy="497160"/>
          </a:xfrm>
          <a:prstGeom prst="rect">
            <a:avLst/>
          </a:prstGeom>
          <a:ln w="9360">
            <a:noFill/>
          </a:ln>
        </p:spPr>
      </p:pic>
    </p:spTree>
    <p:extLst>
      <p:ext uri="{BB962C8B-B14F-4D97-AF65-F5344CB8AC3E}">
        <p14:creationId xmlns:p14="http://schemas.microsoft.com/office/powerpoint/2010/main" val="1892381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102245"/>
            <a:ext cx="10515600" cy="441699"/>
          </a:xfrm>
        </p:spPr>
        <p:txBody>
          <a:bodyPr>
            <a:noAutofit/>
          </a:bodyPr>
          <a:lstStyle/>
          <a:p>
            <a:r>
              <a:rPr lang="en-US" sz="2800" b="1" dirty="0">
                <a:latin typeface="Times New Roman" panose="02020603050405020304" pitchFamily="18" charset="0"/>
                <a:cs typeface="Times New Roman" panose="02020603050405020304" pitchFamily="18" charset="0"/>
              </a:rPr>
              <a:t>Hamming code:</a:t>
            </a:r>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508" y="646189"/>
            <a:ext cx="11085202" cy="605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p:blipFill>
        <p:spPr>
          <a:xfrm>
            <a:off x="10134720" y="0"/>
            <a:ext cx="2055600" cy="497160"/>
          </a:xfrm>
          <a:prstGeom prst="rect">
            <a:avLst/>
          </a:prstGeom>
          <a:ln w="9360">
            <a:noFill/>
          </a:ln>
        </p:spPr>
      </p:pic>
    </p:spTree>
    <p:extLst>
      <p:ext uri="{BB962C8B-B14F-4D97-AF65-F5344CB8AC3E}">
        <p14:creationId xmlns:p14="http://schemas.microsoft.com/office/powerpoint/2010/main" val="3795722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102245"/>
            <a:ext cx="10515600" cy="441699"/>
          </a:xfrm>
        </p:spPr>
        <p:txBody>
          <a:bodyPr>
            <a:noAutofit/>
          </a:bodyPr>
          <a:lstStyle/>
          <a:p>
            <a:r>
              <a:rPr lang="en-US" sz="2800" b="1" dirty="0">
                <a:latin typeface="Times New Roman" panose="02020603050405020304" pitchFamily="18" charset="0"/>
                <a:cs typeface="Times New Roman" panose="02020603050405020304" pitchFamily="18" charset="0"/>
              </a:rPr>
              <a:t>Hamming code:</a:t>
            </a:r>
          </a:p>
        </p:txBody>
      </p:sp>
      <p:pic>
        <p:nvPicPr>
          <p:cNvPr id="5" name="Picture 4"/>
          <p:cNvPicPr/>
          <p:nvPr/>
        </p:nvPicPr>
        <p:blipFill>
          <a:blip r:embed="rId2"/>
          <a:stretch/>
        </p:blipFill>
        <p:spPr>
          <a:xfrm>
            <a:off x="10134720" y="0"/>
            <a:ext cx="2055600" cy="497160"/>
          </a:xfrm>
          <a:prstGeom prst="rect">
            <a:avLst/>
          </a:prstGeom>
          <a:ln w="9360">
            <a:noFill/>
          </a:ln>
        </p:spPr>
      </p:pic>
      <p:sp>
        <p:nvSpPr>
          <p:cNvPr id="3" name="Content Placeholder 2"/>
          <p:cNvSpPr>
            <a:spLocks noGrp="1"/>
          </p:cNvSpPr>
          <p:nvPr>
            <p:ph idx="1"/>
          </p:nvPr>
        </p:nvSpPr>
        <p:spPr>
          <a:xfrm>
            <a:off x="122830" y="802043"/>
            <a:ext cx="11859904"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Easily implemented using hardware</a:t>
            </a:r>
          </a:p>
          <a:p>
            <a:pPr algn="just"/>
            <a:r>
              <a:rPr lang="en-US" sz="2400" dirty="0">
                <a:latin typeface="Times New Roman" panose="02020603050405020304" pitchFamily="18" charset="0"/>
                <a:cs typeface="Times New Roman" panose="02020603050405020304" pitchFamily="18" charset="0"/>
              </a:rPr>
              <a:t>Code is corrected before the receiver knows about it</a:t>
            </a:r>
          </a:p>
        </p:txBody>
      </p:sp>
    </p:spTree>
    <p:extLst>
      <p:ext uri="{BB962C8B-B14F-4D97-AF65-F5344CB8AC3E}">
        <p14:creationId xmlns:p14="http://schemas.microsoft.com/office/powerpoint/2010/main" val="1082796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77422"/>
            <a:ext cx="11928143" cy="545909"/>
          </a:xfrm>
        </p:spPr>
        <p:txBody>
          <a:bodyPr>
            <a:normAutofit/>
          </a:bodyPr>
          <a:lstStyle/>
          <a:p>
            <a:pPr marL="0" indent="0">
              <a:buNone/>
            </a:pPr>
            <a:r>
              <a:rPr lang="en-US" altLang="en-US" b="1" dirty="0">
                <a:latin typeface="Times New Roman" panose="02020603050405020304" pitchFamily="18" charset="0"/>
                <a:cs typeface="Times New Roman" panose="02020603050405020304" pitchFamily="18" charset="0"/>
              </a:rPr>
              <a:t>Burst Error Correction:</a:t>
            </a: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9" y="900753"/>
            <a:ext cx="11928143" cy="4553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a:blip r:embed="rId3"/>
          <a:stretch/>
        </p:blipFill>
        <p:spPr>
          <a:xfrm>
            <a:off x="10134720" y="0"/>
            <a:ext cx="2055600" cy="497160"/>
          </a:xfrm>
          <a:prstGeom prst="rect">
            <a:avLst/>
          </a:prstGeom>
          <a:ln w="9360">
            <a:noFill/>
          </a:ln>
        </p:spPr>
      </p:pic>
    </p:spTree>
    <p:extLst>
      <p:ext uri="{BB962C8B-B14F-4D97-AF65-F5344CB8AC3E}">
        <p14:creationId xmlns:p14="http://schemas.microsoft.com/office/powerpoint/2010/main" val="25169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41699"/>
          </a:xfrm>
        </p:spPr>
        <p:txBody>
          <a:bodyPr>
            <a:normAutofit fontScale="90000"/>
          </a:bodyPr>
          <a:lstStyle/>
          <a:p>
            <a:r>
              <a:rPr lang="en-US" dirty="0"/>
              <a:t>Error Detection and Correction:</a:t>
            </a:r>
          </a:p>
        </p:txBody>
      </p:sp>
      <p:sp>
        <p:nvSpPr>
          <p:cNvPr id="3" name="Content Placeholder 2"/>
          <p:cNvSpPr>
            <a:spLocks noGrp="1"/>
          </p:cNvSpPr>
          <p:nvPr>
            <p:ph idx="1"/>
          </p:nvPr>
        </p:nvSpPr>
        <p:spPr>
          <a:xfrm>
            <a:off x="838200" y="712694"/>
            <a:ext cx="10515600" cy="5464269"/>
          </a:xfrm>
        </p:spPr>
        <p:txBody>
          <a:bodyPr/>
          <a:lstStyle/>
          <a:p>
            <a:pPr marL="0" indent="0">
              <a:buNone/>
            </a:pPr>
            <a:r>
              <a:rPr lang="en-US" b="1" dirty="0"/>
              <a:t>Burst Error:</a:t>
            </a:r>
          </a:p>
          <a:p>
            <a:pPr marL="0" indent="0">
              <a:buNone/>
            </a:pPr>
            <a:r>
              <a:rPr lang="en-US" altLang="en-US" i="1" dirty="0"/>
              <a:t>A burst error means that 2 or more bits in the data unit have changed.</a:t>
            </a:r>
          </a:p>
          <a:p>
            <a:pPr marL="0" indent="0">
              <a:buNone/>
            </a:pPr>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047" y="2475566"/>
            <a:ext cx="9130553"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2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41699"/>
          </a:xfrm>
        </p:spPr>
        <p:txBody>
          <a:bodyPr>
            <a:normAutofit fontScale="90000"/>
          </a:bodyPr>
          <a:lstStyle/>
          <a:p>
            <a:r>
              <a:rPr lang="en-US" dirty="0"/>
              <a:t>Error Detection and Correction:</a:t>
            </a:r>
          </a:p>
        </p:txBody>
      </p:sp>
      <p:sp>
        <p:nvSpPr>
          <p:cNvPr id="3" name="Content Placeholder 2"/>
          <p:cNvSpPr>
            <a:spLocks noGrp="1"/>
          </p:cNvSpPr>
          <p:nvPr>
            <p:ph idx="1"/>
          </p:nvPr>
        </p:nvSpPr>
        <p:spPr>
          <a:xfrm>
            <a:off x="838200" y="712694"/>
            <a:ext cx="10515600" cy="5464269"/>
          </a:xfrm>
        </p:spPr>
        <p:txBody>
          <a:bodyPr/>
          <a:lstStyle/>
          <a:p>
            <a:pPr marL="0" indent="0">
              <a:buNone/>
            </a:pPr>
            <a:r>
              <a:rPr lang="en-US" dirty="0"/>
              <a:t>Error Detection:</a:t>
            </a:r>
          </a:p>
          <a:p>
            <a:pPr marL="0" indent="0">
              <a:buNone/>
            </a:pPr>
            <a:r>
              <a:rPr lang="en-US" altLang="en-US" i="1" dirty="0"/>
              <a:t>Error detection uses the concept of redundancy, which means adding extra bits for detecting errors at the destination.</a:t>
            </a:r>
          </a:p>
          <a:p>
            <a:pPr marL="0" indent="0">
              <a:buNone/>
            </a:pPr>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341" y="2168525"/>
            <a:ext cx="7696200" cy="400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11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41699"/>
          </a:xfrm>
        </p:spPr>
        <p:txBody>
          <a:bodyPr>
            <a:normAutofit fontScale="90000"/>
          </a:bodyPr>
          <a:lstStyle/>
          <a:p>
            <a:r>
              <a:rPr lang="en-US" dirty="0"/>
              <a:t>Error Detection and Correction:</a:t>
            </a:r>
          </a:p>
        </p:txBody>
      </p:sp>
      <p:sp>
        <p:nvSpPr>
          <p:cNvPr id="3" name="Content Placeholder 2"/>
          <p:cNvSpPr>
            <a:spLocks noGrp="1"/>
          </p:cNvSpPr>
          <p:nvPr>
            <p:ph idx="1"/>
          </p:nvPr>
        </p:nvSpPr>
        <p:spPr>
          <a:xfrm>
            <a:off x="838200" y="712694"/>
            <a:ext cx="10515600" cy="5464269"/>
          </a:xfrm>
        </p:spPr>
        <p:txBody>
          <a:bodyPr/>
          <a:lstStyle/>
          <a:p>
            <a:pPr marL="0" indent="0">
              <a:buNone/>
            </a:pPr>
            <a:r>
              <a:rPr lang="en-US" dirty="0"/>
              <a:t>Error Detection Methods:</a:t>
            </a:r>
          </a:p>
          <a:p>
            <a:pPr marL="0" indent="0">
              <a:buNone/>
            </a:pPr>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506" y="2093353"/>
            <a:ext cx="8866094" cy="270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55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41699"/>
          </a:xfrm>
        </p:spPr>
        <p:txBody>
          <a:bodyPr>
            <a:noAutofit/>
          </a:bodyPr>
          <a:lstStyle/>
          <a:p>
            <a:r>
              <a:rPr lang="en-US" sz="3200" dirty="0"/>
              <a:t>Error Detection and Correction:</a:t>
            </a:r>
          </a:p>
        </p:txBody>
      </p:sp>
      <p:sp>
        <p:nvSpPr>
          <p:cNvPr id="3" name="Content Placeholder 2"/>
          <p:cNvSpPr>
            <a:spLocks noGrp="1"/>
          </p:cNvSpPr>
          <p:nvPr>
            <p:ph idx="1"/>
          </p:nvPr>
        </p:nvSpPr>
        <p:spPr>
          <a:xfrm>
            <a:off x="174812" y="491948"/>
            <a:ext cx="11860306" cy="1156446"/>
          </a:xfrm>
        </p:spPr>
        <p:txBody>
          <a:bodyPr>
            <a:normAutofit fontScale="25000" lnSpcReduction="20000"/>
          </a:bodyPr>
          <a:lstStyle/>
          <a:p>
            <a:pPr marL="0" indent="0">
              <a:buNone/>
            </a:pPr>
            <a:r>
              <a:rPr lang="en-US" sz="12800" dirty="0"/>
              <a:t>Simple Parity Check:</a:t>
            </a:r>
          </a:p>
          <a:p>
            <a:pPr marL="0" indent="0">
              <a:buNone/>
            </a:pPr>
            <a:r>
              <a:rPr lang="en-US" sz="9600" dirty="0"/>
              <a:t>     Even or Odd parity check: </a:t>
            </a:r>
            <a:r>
              <a:rPr lang="en-US" altLang="en-US" sz="9600" i="1" dirty="0"/>
              <a:t>In parity check, a parity bit is added to every data unit so that the total number of 1s is even (or odd for odd-parity).</a:t>
            </a:r>
          </a:p>
          <a:p>
            <a:pPr marL="0" indent="0">
              <a:buNone/>
            </a:pPr>
            <a:endParaRPr lang="en-US" dirty="0"/>
          </a:p>
          <a:p>
            <a:pPr marL="0" indent="0">
              <a:buNone/>
            </a:pPr>
            <a:endParaRPr lang="en-US" dirty="0"/>
          </a:p>
          <a:p>
            <a:pPr marL="0" indent="0">
              <a:buNone/>
            </a:pPr>
            <a:r>
              <a:rPr lang="en-US" dirty="0"/>
              <a:t>     </a:t>
            </a: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741" y="1842247"/>
            <a:ext cx="8014447" cy="440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42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41699"/>
          </a:xfrm>
        </p:spPr>
        <p:txBody>
          <a:bodyPr>
            <a:normAutofit fontScale="90000"/>
          </a:bodyPr>
          <a:lstStyle/>
          <a:p>
            <a:r>
              <a:rPr lang="en-US" dirty="0"/>
              <a:t>Error Detection and Correction:</a:t>
            </a:r>
          </a:p>
        </p:txBody>
      </p:sp>
      <p:sp>
        <p:nvSpPr>
          <p:cNvPr id="6" name="Content Placeholder 5"/>
          <p:cNvSpPr>
            <a:spLocks noGrp="1"/>
          </p:cNvSpPr>
          <p:nvPr>
            <p:ph idx="1"/>
          </p:nvPr>
        </p:nvSpPr>
        <p:spPr>
          <a:xfrm>
            <a:off x="107576" y="712788"/>
            <a:ext cx="11860306" cy="6007799"/>
          </a:xfrm>
          <a:prstGeom prst="rect">
            <a:avLst/>
          </a:prstGeom>
        </p:spPr>
        <p:txBody>
          <a:bodyPr wrap="square">
            <a:spAutoFit/>
          </a:bodyPr>
          <a:lstStyle/>
          <a:p>
            <a:pPr marL="0" indent="0">
              <a:spcBef>
                <a:spcPct val="50000"/>
              </a:spcBef>
              <a:buNone/>
            </a:pPr>
            <a:r>
              <a:rPr lang="en-US" altLang="en-US" sz="2000" dirty="0"/>
              <a:t>Suppose the sender wants to send the word </a:t>
            </a:r>
            <a:r>
              <a:rPr lang="en-US" altLang="en-US" sz="2000" i="1" dirty="0"/>
              <a:t>world</a:t>
            </a:r>
            <a:r>
              <a:rPr lang="en-US" altLang="en-US" sz="2000" dirty="0"/>
              <a:t>. In ASCII the five characters are coded as </a:t>
            </a:r>
          </a:p>
          <a:p>
            <a:pPr marL="0" indent="0">
              <a:spcBef>
                <a:spcPct val="50000"/>
              </a:spcBef>
              <a:buNone/>
            </a:pPr>
            <a:r>
              <a:rPr lang="en-US" altLang="en-US" sz="2000" dirty="0"/>
              <a:t>1110111   1101111   1110010   1101100   1100100</a:t>
            </a:r>
          </a:p>
          <a:p>
            <a:pPr marL="0" indent="0">
              <a:spcBef>
                <a:spcPct val="50000"/>
              </a:spcBef>
              <a:buNone/>
            </a:pPr>
            <a:r>
              <a:rPr lang="en-US" altLang="en-US" sz="2000" dirty="0"/>
              <a:t>The following shows the actual bits sent </a:t>
            </a:r>
          </a:p>
          <a:p>
            <a:pPr marL="0" indent="0">
              <a:spcBef>
                <a:spcPct val="50000"/>
              </a:spcBef>
              <a:buNone/>
            </a:pPr>
            <a:r>
              <a:rPr lang="en-US" altLang="en-US" sz="2000" dirty="0"/>
              <a:t> 1110111</a:t>
            </a:r>
            <a:r>
              <a:rPr lang="en-US" altLang="en-US" sz="2000" u="sng" dirty="0">
                <a:solidFill>
                  <a:schemeClr val="hlink"/>
                </a:solidFill>
              </a:rPr>
              <a:t>0</a:t>
            </a:r>
            <a:r>
              <a:rPr lang="en-US" altLang="en-US" sz="2000" dirty="0"/>
              <a:t>   1101111</a:t>
            </a:r>
            <a:r>
              <a:rPr lang="en-US" altLang="en-US" sz="2000" u="sng" dirty="0">
                <a:solidFill>
                  <a:schemeClr val="hlink"/>
                </a:solidFill>
              </a:rPr>
              <a:t>0</a:t>
            </a:r>
            <a:r>
              <a:rPr lang="en-US" altLang="en-US" sz="2000" dirty="0"/>
              <a:t>   1110010</a:t>
            </a:r>
            <a:r>
              <a:rPr lang="en-US" altLang="en-US" sz="2000" u="sng" dirty="0">
                <a:solidFill>
                  <a:schemeClr val="hlink"/>
                </a:solidFill>
              </a:rPr>
              <a:t>0</a:t>
            </a:r>
            <a:r>
              <a:rPr lang="en-US" altLang="en-US" sz="2000" dirty="0"/>
              <a:t>   1101100</a:t>
            </a:r>
            <a:r>
              <a:rPr lang="en-US" altLang="en-US" sz="2000" u="sng" dirty="0">
                <a:solidFill>
                  <a:schemeClr val="hlink"/>
                </a:solidFill>
              </a:rPr>
              <a:t>0</a:t>
            </a:r>
            <a:r>
              <a:rPr lang="en-US" altLang="en-US" sz="2000" dirty="0"/>
              <a:t>   1100100</a:t>
            </a:r>
            <a:r>
              <a:rPr lang="en-US" altLang="en-US" sz="2000" u="sng" dirty="0">
                <a:solidFill>
                  <a:schemeClr val="hlink"/>
                </a:solidFill>
              </a:rPr>
              <a:t>1</a:t>
            </a:r>
          </a:p>
          <a:p>
            <a:pPr marL="0" indent="0">
              <a:spcBef>
                <a:spcPct val="50000"/>
              </a:spcBef>
              <a:buNone/>
            </a:pPr>
            <a:r>
              <a:rPr lang="en-US" altLang="en-US" sz="2000" dirty="0"/>
              <a:t>Now suppose the word world is received by the receiver without being corrupted in transmission. </a:t>
            </a:r>
          </a:p>
          <a:p>
            <a:pPr marL="0" indent="0">
              <a:spcBef>
                <a:spcPct val="50000"/>
              </a:spcBef>
              <a:buNone/>
            </a:pPr>
            <a:r>
              <a:rPr lang="en-US" altLang="en-US" sz="2000" dirty="0"/>
              <a:t>11101110   11011110   11100100   11011000   11001001</a:t>
            </a:r>
          </a:p>
          <a:p>
            <a:pPr marL="0" indent="0">
              <a:spcBef>
                <a:spcPct val="50000"/>
              </a:spcBef>
              <a:buNone/>
            </a:pPr>
            <a:r>
              <a:rPr lang="en-US" altLang="en-US" sz="2000" dirty="0"/>
              <a:t>The receiver counts the 1s in each character and comes up with even numbers (6, 6, 4, 4, 4). The data are accepted. </a:t>
            </a:r>
          </a:p>
          <a:p>
            <a:pPr marL="0" indent="0">
              <a:spcBef>
                <a:spcPct val="50000"/>
              </a:spcBef>
              <a:buNone/>
            </a:pPr>
            <a:r>
              <a:rPr lang="en-US" altLang="en-US" sz="2000" dirty="0"/>
              <a:t>Now suppose the word world is corrupted during transmission. </a:t>
            </a:r>
          </a:p>
          <a:p>
            <a:pPr marL="0" indent="0">
              <a:spcBef>
                <a:spcPct val="50000"/>
              </a:spcBef>
              <a:buNone/>
            </a:pPr>
            <a:r>
              <a:rPr lang="en-US" altLang="en-US" sz="2000" dirty="0"/>
              <a:t> 11111110   11011110   11101100   11011000   11001001</a:t>
            </a:r>
          </a:p>
          <a:p>
            <a:pPr marL="0" indent="0">
              <a:spcBef>
                <a:spcPct val="50000"/>
              </a:spcBef>
              <a:buNone/>
            </a:pPr>
            <a:r>
              <a:rPr lang="en-US" altLang="en-US" sz="2000" dirty="0"/>
              <a:t>The receiver counts the 1s in each character and comes up with even and odd numbers (7, 6, 5, 4, 4). The receiver knows that the data are corrupted, discards them, and asks for retransmission.</a:t>
            </a:r>
          </a:p>
          <a:p>
            <a:pPr marL="0" indent="0">
              <a:spcBef>
                <a:spcPct val="50000"/>
              </a:spcBef>
              <a:buNone/>
            </a:pPr>
            <a:endParaRPr lang="en-US" altLang="en-US" dirty="0">
              <a:latin typeface="Times" panose="02020603050405020304" pitchFamily="18" charset="0"/>
            </a:endParaRPr>
          </a:p>
          <a:p>
            <a:pPr marL="0" indent="0">
              <a:spcBef>
                <a:spcPct val="50000"/>
              </a:spcBef>
              <a:buNone/>
            </a:pPr>
            <a:endParaRPr lang="en-US" altLang="en-US" u="sng" dirty="0">
              <a:solidFill>
                <a:schemeClr val="hlink"/>
              </a:solidFill>
              <a:latin typeface="Times" panose="02020603050405020304" pitchFamily="18" charset="0"/>
            </a:endParaRPr>
          </a:p>
        </p:txBody>
      </p:sp>
    </p:spTree>
    <p:extLst>
      <p:ext uri="{BB962C8B-B14F-4D97-AF65-F5344CB8AC3E}">
        <p14:creationId xmlns:p14="http://schemas.microsoft.com/office/powerpoint/2010/main" val="87776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565"/>
            <a:ext cx="10515600" cy="5558398"/>
          </a:xfrm>
        </p:spPr>
        <p:txBody>
          <a:bodyPr/>
          <a:lstStyle/>
          <a:p>
            <a:pPr marL="0" indent="0">
              <a:buNone/>
            </a:pPr>
            <a:r>
              <a:rPr lang="en-US" dirty="0"/>
              <a:t>110110001--- data unit</a:t>
            </a:r>
          </a:p>
          <a:p>
            <a:pPr marL="0" indent="0">
              <a:buNone/>
            </a:pPr>
            <a:r>
              <a:rPr lang="en-US" dirty="0" err="1"/>
              <a:t>Codeword</a:t>
            </a:r>
            <a:r>
              <a:rPr lang="en-US" dirty="0"/>
              <a:t>--- even parity check--- </a:t>
            </a:r>
            <a:r>
              <a:rPr lang="en-US" dirty="0">
                <a:solidFill>
                  <a:srgbClr val="FF0000"/>
                </a:solidFill>
              </a:rPr>
              <a:t>110110001</a:t>
            </a:r>
            <a:r>
              <a:rPr lang="en-US" dirty="0"/>
              <a:t>1--</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err="1">
                <a:sym typeface="Wingdings" panose="05000000000000000000" pitchFamily="2" charset="2"/>
              </a:rPr>
              <a:t>Codeword</a:t>
            </a:r>
            <a:r>
              <a:rPr lang="en-US" dirty="0">
                <a:sym typeface="Wingdings" panose="05000000000000000000" pitchFamily="2" charset="2"/>
              </a:rPr>
              <a:t> received-----   1101100011--- 6 1’s---even---- no error</a:t>
            </a:r>
          </a:p>
          <a:p>
            <a:pPr marL="0" indent="0">
              <a:buNone/>
            </a:pPr>
            <a:r>
              <a:rPr lang="en-US" dirty="0">
                <a:sym typeface="Wingdings" panose="05000000000000000000" pitchFamily="2" charset="2"/>
              </a:rPr>
              <a:t>What if ---- 1</a:t>
            </a:r>
            <a:r>
              <a:rPr lang="en-US" dirty="0">
                <a:solidFill>
                  <a:srgbClr val="FF0000"/>
                </a:solidFill>
                <a:sym typeface="Wingdings" panose="05000000000000000000" pitchFamily="2" charset="2"/>
              </a:rPr>
              <a:t>0</a:t>
            </a:r>
            <a:r>
              <a:rPr lang="en-US" dirty="0">
                <a:sym typeface="Wingdings" panose="05000000000000000000" pitchFamily="2" charset="2"/>
              </a:rPr>
              <a:t>01100011—5 1’s ---odd --- error---- discard &amp; retransmission</a:t>
            </a:r>
          </a:p>
          <a:p>
            <a:pPr marL="0" indent="0">
              <a:buNone/>
            </a:pPr>
            <a:r>
              <a:rPr lang="en-US" dirty="0">
                <a:sym typeface="Wingdings" panose="05000000000000000000" pitchFamily="2" charset="2"/>
              </a:rPr>
              <a:t>What if ---1</a:t>
            </a:r>
            <a:r>
              <a:rPr lang="en-US" dirty="0">
                <a:solidFill>
                  <a:srgbClr val="FF0000"/>
                </a:solidFill>
                <a:sym typeface="Wingdings" panose="05000000000000000000" pitchFamily="2" charset="2"/>
              </a:rPr>
              <a:t>01</a:t>
            </a:r>
            <a:r>
              <a:rPr lang="en-US" dirty="0">
                <a:sym typeface="Wingdings" panose="05000000000000000000" pitchFamily="2" charset="2"/>
              </a:rPr>
              <a:t>1100011---6 1’s ---even --- no error---wrong decision</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Simple parity check is suitable for detecting single bit error. </a:t>
            </a:r>
            <a:r>
              <a:rPr lang="en-US" altLang="en-US" sz="2800" i="1" dirty="0">
                <a:effectLst>
                  <a:outerShdw blurRad="38100" dist="38100" dir="2700000" algn="tl">
                    <a:srgbClr val="C0C0C0"/>
                  </a:outerShdw>
                </a:effectLst>
              </a:rPr>
              <a:t>It can detect burst errors only if the total number of errors in each data unit is odd.</a:t>
            </a:r>
            <a:endParaRPr lang="en-US" dirty="0"/>
          </a:p>
        </p:txBody>
      </p:sp>
    </p:spTree>
    <p:extLst>
      <p:ext uri="{BB962C8B-B14F-4D97-AF65-F5344CB8AC3E}">
        <p14:creationId xmlns:p14="http://schemas.microsoft.com/office/powerpoint/2010/main" val="382405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11090</TotalTime>
  <Words>1930</Words>
  <Application>Microsoft Office PowerPoint</Application>
  <PresentationFormat>Widescreen</PresentationFormat>
  <Paragraphs>338</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Arimo</vt:lpstr>
      <vt:lpstr>Calibri</vt:lpstr>
      <vt:lpstr>Calibri Light</vt:lpstr>
      <vt:lpstr>Roboto Condensed</vt:lpstr>
      <vt:lpstr>Times</vt:lpstr>
      <vt:lpstr>Times New Roman</vt:lpstr>
      <vt:lpstr>Wingdings</vt:lpstr>
      <vt:lpstr>Office Theme</vt:lpstr>
      <vt:lpstr>The Link Layer and Local Area Networks</vt:lpstr>
      <vt:lpstr>Introduction and Services</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PowerPoint Presentation</vt:lpstr>
      <vt:lpstr>PowerPoint Presentation</vt:lpstr>
      <vt:lpstr>Error Detection and Correction:</vt:lpstr>
      <vt:lpstr>PowerPoint Presentation</vt:lpstr>
      <vt:lpstr>PowerPoint Presentation</vt:lpstr>
      <vt:lpstr>CRC:</vt:lpstr>
      <vt:lpstr>CRC Generator:</vt:lpstr>
      <vt:lpstr>CRC Checker:</vt:lpstr>
      <vt:lpstr>PowerPoint Presentation</vt:lpstr>
      <vt:lpstr>CRC Polynomials:</vt:lpstr>
      <vt:lpstr>PowerPoint Presentation</vt:lpstr>
      <vt:lpstr>PowerPoint Presentation</vt:lpstr>
      <vt:lpstr>Checksum</vt:lpstr>
      <vt:lpstr>Checksum</vt:lpstr>
      <vt:lpstr>Checksum</vt:lpstr>
      <vt:lpstr>Checksum</vt:lpstr>
      <vt:lpstr>Checksum</vt:lpstr>
      <vt:lpstr>Checksum</vt:lpstr>
      <vt:lpstr>PowerPoint Presentation</vt:lpstr>
      <vt:lpstr>ERROR CORRECTION:</vt:lpstr>
      <vt:lpstr>ERROR CORRECTION:</vt:lpstr>
      <vt:lpstr>Hamming code:</vt:lpstr>
      <vt:lpstr>PowerPoint Presentation</vt:lpstr>
      <vt:lpstr>Hamming code:</vt:lpstr>
      <vt:lpstr>Finding r values:</vt:lpstr>
      <vt:lpstr>Hamming code:</vt:lpstr>
      <vt:lpstr>Hamming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Review</dc:title>
  <dc:creator>Admin</dc:creator>
  <cp:lastModifiedBy>dura muru</cp:lastModifiedBy>
  <cp:revision>403</cp:revision>
  <dcterms:created xsi:type="dcterms:W3CDTF">2020-07-12T09:45:32Z</dcterms:created>
  <dcterms:modified xsi:type="dcterms:W3CDTF">2023-03-27T13:47:14Z</dcterms:modified>
</cp:coreProperties>
</file>