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43" r:id="rId4"/>
    <p:sldId id="337" r:id="rId5"/>
    <p:sldId id="339" r:id="rId6"/>
    <p:sldId id="338" r:id="rId7"/>
    <p:sldId id="310" r:id="rId8"/>
    <p:sldId id="335" r:id="rId9"/>
    <p:sldId id="341" r:id="rId10"/>
    <p:sldId id="34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ABBB-6209-7A9D-5760-58FDBB3C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C2C82-CC69-0047-AA8B-93ED124D9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8650-04E1-E506-7DD0-9140387B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6B50-CEA6-481E-9778-88D3F923A4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92E5-86A4-7250-69B8-518D567F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F973-B206-E0F5-2D6B-051051D4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7322-2B31-4427-915E-6634E9F2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C64D-91AD-5FE2-478E-48B2565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253C7-1955-45CA-DE84-BBBD7A645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CEFD-701C-4BAC-962E-C1EC45F1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6B50-CEA6-481E-9778-88D3F923A4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E598-A64A-4931-2306-922278F7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4191-D22B-9214-F4F5-FF7DEA98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7322-2B31-4427-915E-6634E9F2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84ADD-DC5C-A455-5B6E-CF873D0D4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A93FB-1AA8-A6AC-BC47-477D4CD80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EF87-E9DE-0307-59C1-F5BCC30E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6B50-CEA6-481E-9778-88D3F923A4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6AFAE-9824-DEB5-492F-346FF340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3ADA-C92F-68FF-5976-9F7E636B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7322-2B31-4427-915E-6634E9F2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23F7-8D3F-1F26-0470-24F28B4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2EA2-09D9-587E-B6C1-681B14D9F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D93A-EE3A-9A1E-FAC7-4AA2D013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6B50-CEA6-481E-9778-88D3F923A4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80B14-4BBC-1F35-5101-90C5245E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8602-60CA-095E-9FF0-17A97121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7322-2B31-4427-915E-6634E9F2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1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073C-374E-4080-91B3-ACEF9333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CB9FE-5233-D562-301A-BA0AE899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D77B-4F64-8B2A-CF20-2EE589B1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6B50-CEA6-481E-9778-88D3F923A4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099B-63D2-2C0E-6E43-219B91E5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B29F-E535-5F5C-9265-EF9C08DF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7322-2B31-4427-915E-6634E9F2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3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7C04-2DE4-4CCB-CAEC-9B45F848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D199-B979-1D55-0075-CE1AAA51A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D44DF-0A02-620C-DBEF-792BF00EE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82F76-AB9A-A5C0-2AFA-90742394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6B50-CEA6-481E-9778-88D3F923A4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46495-4824-F795-CC43-25A3553F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89F4E-090F-0025-9058-8069D2C5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7322-2B31-4427-915E-6634E9F2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3C0B-E3C6-D5D2-E9D8-8831C782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89ABE-4B71-A34E-19B6-6FE21DCF7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45B5C-0714-9ED6-608F-D548D78A0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36FE2-F145-448B-A4AA-20B23AC53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0BF7D-1A00-5824-74B1-77F6DC68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0F130-0DFD-C2FC-70D5-168B398E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6B50-CEA6-481E-9778-88D3F923A4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D01B-0062-0F41-79A1-81CA485B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A5582-3275-C1DC-7DCB-7CC1F9B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7322-2B31-4427-915E-6634E9F2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6B11-65B9-B7B4-502F-22C62C43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19116-07CC-DB07-305F-DFDD3125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6B50-CEA6-481E-9778-88D3F923A4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54299-7FAF-C3A6-2077-22FC5ABF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8B110-DF8B-37AE-BAD4-410314FF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7322-2B31-4427-915E-6634E9F2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BC481-CDAE-94CA-7901-5E441BB0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6B50-CEA6-481E-9778-88D3F923A4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A8599-F578-8A75-4764-E6E31FDB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F6E76-86DF-F164-B8D6-3E5F6644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7322-2B31-4427-915E-6634E9F2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5EAA-7C57-DEDB-B2E5-118418F0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F08B-AEB8-660F-BC72-73677B8E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6B916-38AD-3114-6CD5-393596F8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66827-F963-5B4B-EE2E-4CA877B2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6B50-CEA6-481E-9778-88D3F923A4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1535-06FF-800B-C2BC-4120E06C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A1F1A-3AC8-80E6-7D44-7C4303A1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7322-2B31-4427-915E-6634E9F2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3B20-0CF0-4EF0-B9BE-2DAB20B3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9D272-000E-7D92-E640-9B5444987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B0F73-477C-D33B-6582-7756B3A9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62DD-EC43-09AF-C8E3-8E468456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6B50-CEA6-481E-9778-88D3F923A4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556F-AD12-7861-DBBF-420AF97E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A159D-C2B1-57E6-FD2E-C568C6FA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7322-2B31-4427-915E-6634E9F2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7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5A906-9014-DDD9-BAD1-58ADE592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FF46-E2B8-82E4-CA8C-CF3E6608D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72C84-5016-623B-7116-729397F30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6B50-CEA6-481E-9778-88D3F923A4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E212-62A8-F06E-93C8-4EABE2B8A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C8A3-C978-88A2-A1C3-CBA426FCA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7322-2B31-4427-915E-6634E9F2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5.png"/><Relationship Id="rId11" Type="http://schemas.openxmlformats.org/officeDocument/2006/relationships/image" Target="../media/image3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8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3.png"/><Relationship Id="rId4" Type="http://schemas.openxmlformats.org/officeDocument/2006/relationships/image" Target="../media/image41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3.png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76B1-59A6-3C7F-B937-F99DC18D9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B40A1-1917-8F6B-59D3-B572F7502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 as Solving System of Linear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Eqs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form of the lin. reg. model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akin to a system of linear equation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training examples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features each, we have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However, in regression, we rarely have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but rather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Thus we have an </a:t>
                </a:r>
                <a:r>
                  <a:rPr lang="en-GB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underdetermined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) or </a:t>
                </a:r>
                <a:r>
                  <a:rPr lang="en-GB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overdetermined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) system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Methods to solve over/underdetermined systems can be used for </a:t>
                </a:r>
                <a:r>
                  <a:rPr lang="en-GB" sz="2000" dirty="0" err="1">
                    <a:latin typeface="Abadi Extra Light" panose="020B0204020104020204" pitchFamily="34" charset="0"/>
                  </a:rPr>
                  <a:t>lin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-reg as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Many of these methods don’t require expensive matrix inversion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F9352-17F2-4122-A687-954102785875}"/>
                  </a:ext>
                </a:extLst>
              </p:cNvPr>
              <p:cNvSpPr txBox="1"/>
              <p:nvPr/>
            </p:nvSpPr>
            <p:spPr>
              <a:xfrm>
                <a:off x="3811849" y="2170545"/>
                <a:ext cx="4568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F9352-17F2-4122-A687-95410278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2170545"/>
                <a:ext cx="4568302" cy="369332"/>
              </a:xfrm>
              <a:prstGeom prst="rect">
                <a:avLst/>
              </a:prstGeom>
              <a:blipFill>
                <a:blip r:embed="rId4"/>
                <a:stretch>
                  <a:fillRect l="-12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9FB36-A200-4637-B67B-9EA297F5F371}"/>
                  </a:ext>
                </a:extLst>
              </p:cNvPr>
              <p:cNvSpPr txBox="1"/>
              <p:nvPr/>
            </p:nvSpPr>
            <p:spPr>
              <a:xfrm>
                <a:off x="3811849" y="2670122"/>
                <a:ext cx="4568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9FB36-A200-4637-B67B-9EA297F5F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2670122"/>
                <a:ext cx="4568302" cy="369332"/>
              </a:xfrm>
              <a:prstGeom prst="rect">
                <a:avLst/>
              </a:prstGeom>
              <a:blipFill>
                <a:blip r:embed="rId5"/>
                <a:stretch>
                  <a:fillRect l="-1467" r="-2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BA07B-9540-482B-8CF8-5A64F3C51FF5}"/>
                  </a:ext>
                </a:extLst>
              </p:cNvPr>
              <p:cNvSpPr txBox="1"/>
              <p:nvPr/>
            </p:nvSpPr>
            <p:spPr>
              <a:xfrm>
                <a:off x="3811849" y="3818547"/>
                <a:ext cx="47623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BA07B-9540-482B-8CF8-5A64F3C51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3818547"/>
                <a:ext cx="4762329" cy="369332"/>
              </a:xfrm>
              <a:prstGeom prst="rect">
                <a:avLst/>
              </a:prstGeom>
              <a:blipFill>
                <a:blip r:embed="rId6"/>
                <a:stretch>
                  <a:fillRect l="-11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A5B6AD-F8A0-4D28-B1A3-05FA86F489A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93013" y="3072115"/>
            <a:ext cx="1" cy="74643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33FBE4-92EC-4A04-948B-0CF00FB6C7E1}"/>
              </a:ext>
            </a:extLst>
          </p:cNvPr>
          <p:cNvSpPr txBox="1"/>
          <p:nvPr/>
        </p:nvSpPr>
        <p:spPr>
          <a:xfrm>
            <a:off x="1154546" y="2179720"/>
            <a:ext cx="22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training example: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1FDCA-B669-47C8-9301-70BBB379631B}"/>
              </a:ext>
            </a:extLst>
          </p:cNvPr>
          <p:cNvSpPr txBox="1"/>
          <p:nvPr/>
        </p:nvSpPr>
        <p:spPr>
          <a:xfrm>
            <a:off x="1154546" y="2652523"/>
            <a:ext cx="25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Second training example: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3CD90-B8A3-450D-89CB-55FF3323838A}"/>
              </a:ext>
            </a:extLst>
          </p:cNvPr>
          <p:cNvSpPr txBox="1"/>
          <p:nvPr/>
        </p:nvSpPr>
        <p:spPr>
          <a:xfrm>
            <a:off x="1154546" y="3820728"/>
            <a:ext cx="22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N-</a:t>
            </a:r>
            <a:r>
              <a:rPr lang="en-IN" dirty="0" err="1"/>
              <a:t>th</a:t>
            </a:r>
            <a:r>
              <a:rPr lang="en-IN" dirty="0"/>
              <a:t> training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DF5E81-2A5E-4555-8B57-98098D74E7BF}"/>
                  </a:ext>
                </a:extLst>
              </p:cNvPr>
              <p:cNvSpPr txBox="1"/>
              <p:nvPr/>
            </p:nvSpPr>
            <p:spPr>
              <a:xfrm>
                <a:off x="9145380" y="2148791"/>
                <a:ext cx="2479962" cy="835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Note: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feature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training example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DF5E81-2A5E-4555-8B57-98098D74E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80" y="2148791"/>
                <a:ext cx="2479962" cy="835934"/>
              </a:xfrm>
              <a:prstGeom prst="rect">
                <a:avLst/>
              </a:prstGeom>
              <a:blipFill>
                <a:blip r:embed="rId7"/>
                <a:stretch>
                  <a:fillRect l="-5651" t="-9420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D3DCC-BEBC-421A-8282-3D0F2BE2E0F7}"/>
                  </a:ext>
                </a:extLst>
              </p:cNvPr>
              <p:cNvSpPr txBox="1"/>
              <p:nvPr/>
            </p:nvSpPr>
            <p:spPr>
              <a:xfrm>
                <a:off x="9145380" y="3152001"/>
                <a:ext cx="274364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b="0" dirty="0">
                    <a:latin typeface="Abadi Extra Light" panose="020B0204020104020204" pitchFamily="34" charset="0"/>
                  </a:rPr>
                  <a:t> equations and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b="0" dirty="0">
                    <a:latin typeface="Abadi Extra Light" panose="020B0204020104020204" pitchFamily="34" charset="0"/>
                  </a:rPr>
                  <a:t> unknowns 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IN" b="0" dirty="0">
                    <a:latin typeface="Abadi Extra Light" panose="020B0204020104020204" pitchFamily="34" charset="0"/>
                  </a:rPr>
                  <a:t>)</a:t>
                </a: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D3DCC-BEBC-421A-8282-3D0F2BE2E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80" y="3152001"/>
                <a:ext cx="2743644" cy="553998"/>
              </a:xfrm>
              <a:prstGeom prst="rect">
                <a:avLst/>
              </a:prstGeom>
              <a:blipFill>
                <a:blip r:embed="rId8"/>
                <a:stretch>
                  <a:fillRect l="-5111" t="-14286" r="-5556" b="-25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79505A-1A6D-490F-B0AD-E41B7712FF8E}"/>
                  </a:ext>
                </a:extLst>
              </p:cNvPr>
              <p:cNvSpPr txBox="1"/>
              <p:nvPr/>
            </p:nvSpPr>
            <p:spPr>
              <a:xfrm>
                <a:off x="2570409" y="5976150"/>
                <a:ext cx="2526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79505A-1A6D-490F-B0AD-E41B7712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09" y="5976150"/>
                <a:ext cx="2526076" cy="369332"/>
              </a:xfrm>
              <a:prstGeom prst="rect">
                <a:avLst/>
              </a:prstGeom>
              <a:blipFill>
                <a:blip r:embed="rId9"/>
                <a:stretch>
                  <a:fillRect l="-1208" r="-2657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53CB06-EB68-4CA8-A3B9-1C064996F481}"/>
                  </a:ext>
                </a:extLst>
              </p:cNvPr>
              <p:cNvSpPr txBox="1"/>
              <p:nvPr/>
            </p:nvSpPr>
            <p:spPr>
              <a:xfrm>
                <a:off x="6696175" y="5985348"/>
                <a:ext cx="53096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sz="2400" b="1" dirty="0"/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 </a:t>
                </a:r>
                <a:endParaRPr lang="en-IN" sz="24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53CB06-EB68-4CA8-A3B9-1C064996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75" y="5985348"/>
                <a:ext cx="5309687" cy="369332"/>
              </a:xfrm>
              <a:prstGeom prst="rect">
                <a:avLst/>
              </a:prstGeom>
              <a:blipFill>
                <a:blip r:embed="rId10"/>
                <a:stretch>
                  <a:fillRect l="-1952" t="-28333" b="-4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5507A0-4376-421D-A045-8838564F10F2}"/>
              </a:ext>
            </a:extLst>
          </p:cNvPr>
          <p:cNvSpPr/>
          <p:nvPr/>
        </p:nvSpPr>
        <p:spPr>
          <a:xfrm>
            <a:off x="5635231" y="6077712"/>
            <a:ext cx="683492" cy="166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DF4ECF-E3FD-4BFA-A0A8-7FA7BA41DAF4}"/>
              </a:ext>
            </a:extLst>
          </p:cNvPr>
          <p:cNvSpPr/>
          <p:nvPr/>
        </p:nvSpPr>
        <p:spPr>
          <a:xfrm>
            <a:off x="6577341" y="5976150"/>
            <a:ext cx="1163782" cy="369332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A07315A5-F50F-46DF-93E0-9988922D446E}"/>
                  </a:ext>
                </a:extLst>
              </p:cNvPr>
              <p:cNvSpPr/>
              <p:nvPr/>
            </p:nvSpPr>
            <p:spPr>
              <a:xfrm>
                <a:off x="7359971" y="6406081"/>
                <a:ext cx="4645891" cy="270006"/>
              </a:xfrm>
              <a:prstGeom prst="wedgeRectCallout">
                <a:avLst>
                  <a:gd name="adj1" fmla="val -42306"/>
                  <a:gd name="adj2" fmla="val -919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System of lin.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Eqns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equations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unknowns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A07315A5-F50F-46DF-93E0-9988922D4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71" y="6406081"/>
                <a:ext cx="4645891" cy="270006"/>
              </a:xfrm>
              <a:prstGeom prst="wedgeRectCallout">
                <a:avLst>
                  <a:gd name="adj1" fmla="val -42306"/>
                  <a:gd name="adj2" fmla="val -91946"/>
                </a:avLst>
              </a:prstGeom>
              <a:blipFill>
                <a:blip r:embed="rId11"/>
                <a:stretch>
                  <a:fillRect l="-523" b="-253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4BAA17C-1162-44B2-BFEB-DFAB3CEFF493}"/>
              </a:ext>
            </a:extLst>
          </p:cNvPr>
          <p:cNvSpPr txBox="1"/>
          <p:nvPr/>
        </p:nvSpPr>
        <p:spPr>
          <a:xfrm>
            <a:off x="378593" y="5920754"/>
            <a:ext cx="196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Solving </a:t>
            </a:r>
            <a:r>
              <a:rPr lang="en-IN" dirty="0" err="1">
                <a:latin typeface="Abadi Extra Light" panose="020B0204020104020204" pitchFamily="34" charset="0"/>
              </a:rPr>
              <a:t>lin</a:t>
            </a:r>
            <a:r>
              <a:rPr lang="en-IN" dirty="0">
                <a:latin typeface="Abadi Extra Light" panose="020B0204020104020204" pitchFamily="34" charset="0"/>
              </a:rPr>
              <a:t>-reg </a:t>
            </a:r>
          </a:p>
          <a:p>
            <a:r>
              <a:rPr lang="en-IN" dirty="0">
                <a:latin typeface="Abadi Extra Light" panose="020B0204020104020204" pitchFamily="34" charset="0"/>
              </a:rPr>
              <a:t>as system of </a:t>
            </a:r>
            <a:r>
              <a:rPr lang="en-IN" dirty="0" err="1">
                <a:latin typeface="Abadi Extra Light" panose="020B0204020104020204" pitchFamily="34" charset="0"/>
              </a:rPr>
              <a:t>lin</a:t>
            </a:r>
            <a:r>
              <a:rPr lang="en-IN" dirty="0">
                <a:latin typeface="Abadi Extra Light" panose="020B0204020104020204" pitchFamily="34" charset="0"/>
              </a:rPr>
              <a:t> eq.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59C4B3-A53E-4B3C-A770-FBC19E3A14BD}"/>
              </a:ext>
            </a:extLst>
          </p:cNvPr>
          <p:cNvSpPr/>
          <p:nvPr/>
        </p:nvSpPr>
        <p:spPr>
          <a:xfrm>
            <a:off x="378593" y="5894753"/>
            <a:ext cx="1960665" cy="64633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9D0B4ED-1A62-4930-B2B4-923DB9D5DAC6}"/>
              </a:ext>
            </a:extLst>
          </p:cNvPr>
          <p:cNvSpPr/>
          <p:nvPr/>
        </p:nvSpPr>
        <p:spPr>
          <a:xfrm>
            <a:off x="7692947" y="5672486"/>
            <a:ext cx="1452434" cy="230834"/>
          </a:xfrm>
          <a:prstGeom prst="wedgeRectCallout">
            <a:avLst>
              <a:gd name="adj1" fmla="val -49624"/>
              <a:gd name="adj2" fmla="val 904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Now solve this!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4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549"/>
    </mc:Choice>
    <mc:Fallback xmlns="">
      <p:transition spd="slow" advTm="380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8D10-74A5-BBA6-AFBE-14F09728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11F37-C7D6-17CE-D5EC-AD1F20F4F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458" y="1825624"/>
                <a:ext cx="10661342" cy="5032375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𝒚</m:t>
                    </m:r>
                    <m:r>
                      <a:rPr lang="en-US" sz="2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𝑛𝑑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𝑛𝑑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𝒅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𝑨𝒘</m:t>
                    </m:r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11F37-C7D6-17CE-D5EC-AD1F20F4F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458" y="1825624"/>
                <a:ext cx="10661342" cy="5032375"/>
              </a:xfrm>
              <a:blipFill>
                <a:blip r:embed="rId2"/>
                <a:stretch>
                  <a:fillRect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43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9745-98F7-FBEA-770B-49FB4483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EB7974-C266-6FC5-7B09-9644DDE03A80}"/>
                  </a:ext>
                </a:extLst>
              </p:cNvPr>
              <p:cNvSpPr txBox="1"/>
              <p:nvPr/>
            </p:nvSpPr>
            <p:spPr>
              <a:xfrm>
                <a:off x="685060" y="1899821"/>
                <a:ext cx="10668740" cy="3696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𝒚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𝑨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are known and we have to solve for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𝒘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Now,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𝑨𝒘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is a vector which is in the column space of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𝑨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.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𝒚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∈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𝑪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𝑨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,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then we have a perfect solution, where the error is 0. However, in most practical situations, this would not be the case.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Let us assume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is the optimal solution to the above problem and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𝑨</m:t>
                    </m:r>
                    <m:acc>
                      <m:accPr>
                        <m:chr m:val="̂"/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𝒘</m:t>
                        </m:r>
                      </m:e>
                    </m:acc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.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Then the error vector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𝒚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𝒚</m:t>
                        </m:r>
                      </m:e>
                    </m:acc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,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must be orthogonal to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𝑪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𝑨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so that its length is minimized.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In other words,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∀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,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𝑨𝒘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𝒚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𝒚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−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𝑨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𝒚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𝑨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This is only possible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𝒚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𝑨</m:t>
                    </m:r>
                    <m:acc>
                      <m:accPr>
                        <m:chr m:val="̂"/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𝒘</m:t>
                        </m:r>
                      </m:e>
                    </m:acc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𝟎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𝑨</m:t>
                    </m:r>
                    <m:acc>
                      <m:accPr>
                        <m:chr m:val="̂"/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𝒘</m:t>
                        </m:r>
                      </m:e>
                    </m:acc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𝒚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→</m:t>
                    </m:r>
                    <m:borderBox>
                      <m:borderBox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borderBox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 panose="02040503050203030202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Mangal" panose="02040503050203030202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Mangal" panose="02040503050203030202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Mangal" panose="02040503050203030202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 panose="02040503050203030202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−</m:t>
                            </m:r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𝒚</m:t>
                        </m:r>
                      </m:e>
                    </m:borderBox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𝑨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exists only when 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has independent columns. In case 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doesn’t have independent columns, we can remove the dependent columns (or redundant attributes) and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which can be used to solve for the regression equations.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EB7974-C266-6FC5-7B09-9644DDE03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60" y="1899821"/>
                <a:ext cx="10668740" cy="3696909"/>
              </a:xfrm>
              <a:prstGeom prst="rect">
                <a:avLst/>
              </a:prstGeom>
              <a:blipFill>
                <a:blip r:embed="rId2"/>
                <a:stretch>
                  <a:fillRect l="-457" t="-825" r="-857" b="-1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42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DC3A79-E458-491A-9230-4B04268E7CC7}"/>
              </a:ext>
            </a:extLst>
          </p:cNvPr>
          <p:cNvSpPr/>
          <p:nvPr/>
        </p:nvSpPr>
        <p:spPr>
          <a:xfrm>
            <a:off x="733738" y="5321947"/>
            <a:ext cx="9309789" cy="8306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 with Squared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this case, the loss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IN" dirty="0">
                    <a:latin typeface="Abadi Extra Light" panose="020B0204020104020204" pitchFamily="34" charset="0"/>
                  </a:rPr>
                  <a:t>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 us find the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that optimizes (minimizes) the above squared loss</a:t>
                </a:r>
                <a:endParaRPr lang="en-GB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need calculus and optimization to do this!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LS problem can be solved easily and has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closed form </a:t>
                </a:r>
                <a:r>
                  <a:rPr lang="en-GB" dirty="0">
                    <a:latin typeface="Abadi Extra Light" panose="020B0204020104020204" pitchFamily="34" charset="0"/>
                  </a:rPr>
                  <a:t>solution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A43BC2-C34D-4D97-9097-9036AACB3C99}"/>
                  </a:ext>
                </a:extLst>
              </p:cNvPr>
              <p:cNvSpPr txBox="1"/>
              <p:nvPr/>
            </p:nvSpPr>
            <p:spPr>
              <a:xfrm>
                <a:off x="3516186" y="1743915"/>
                <a:ext cx="4718664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A43BC2-C34D-4D97-9097-9036AACB3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186" y="1743915"/>
                <a:ext cx="4718664" cy="501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D91AF0-F0E8-4CA1-80E9-4CA34202B3FC}"/>
                  </a:ext>
                </a:extLst>
              </p:cNvPr>
              <p:cNvSpPr txBox="1"/>
              <p:nvPr/>
            </p:nvSpPr>
            <p:spPr>
              <a:xfrm>
                <a:off x="975603" y="4613051"/>
                <a:ext cx="8890832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3200" dirty="0"/>
                          <m:t>arg</m:t>
                        </m:r>
                        <m:r>
                          <m:rPr>
                            <m:nor/>
                          </m:rPr>
                          <a:rPr lang="en-IN" sz="3200" dirty="0"/>
                          <m:t> </m:t>
                        </m:r>
                        <m:r>
                          <m:rPr>
                            <m:nor/>
                          </m:rPr>
                          <a:rPr lang="en-IN" sz="3200" dirty="0"/>
                          <m:t>min</m:t>
                        </m:r>
                      </m:e>
                      <m:sub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3200" dirty="0"/>
                          <m:t>arg</m:t>
                        </m:r>
                        <m:r>
                          <m:rPr>
                            <m:nor/>
                          </m:rPr>
                          <a:rPr lang="en-IN" sz="3200" dirty="0"/>
                          <m:t> </m:t>
                        </m:r>
                        <m:r>
                          <m:rPr>
                            <m:nor/>
                          </m:rPr>
                          <a:rPr lang="en-IN" sz="3200" dirty="0"/>
                          <m:t>min</m:t>
                        </m:r>
                      </m:e>
                      <m:sub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D91AF0-F0E8-4CA1-80E9-4CA34202B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03" y="4613051"/>
                <a:ext cx="8890832" cy="501035"/>
              </a:xfrm>
              <a:prstGeom prst="rect">
                <a:avLst/>
              </a:prstGeom>
              <a:blipFill>
                <a:blip r:embed="rId5"/>
                <a:stretch>
                  <a:fillRect t="-23171" b="-48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/>
              <p:nvPr/>
            </p:nvSpPr>
            <p:spPr>
              <a:xfrm>
                <a:off x="931755" y="5362502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55" y="5362502"/>
                <a:ext cx="5892767" cy="597215"/>
              </a:xfrm>
              <a:prstGeom prst="rect">
                <a:avLst/>
              </a:prstGeom>
              <a:blipFill>
                <a:blip r:embed="rId6"/>
                <a:stretch>
                  <a:fillRect t="-3061" b="-408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54A7C806-EF34-46FA-934B-CFE07B048C81}"/>
                  </a:ext>
                </a:extLst>
              </p:cNvPr>
              <p:cNvSpPr/>
              <p:nvPr/>
            </p:nvSpPr>
            <p:spPr>
              <a:xfrm>
                <a:off x="6003640" y="852610"/>
                <a:ext cx="4884298" cy="665577"/>
              </a:xfrm>
              <a:prstGeom prst="wedgeRectCallout">
                <a:avLst>
                  <a:gd name="adj1" fmla="val -40936"/>
                  <a:gd name="adj2" fmla="val 8267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matrix-vector notation, can write it compactly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𝑿𝒘</m:t>
                            </m:r>
                          </m:e>
                        </m:d>
                      </m:e>
                      <m:sub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54A7C806-EF34-46FA-934B-CFE07B048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40" y="852610"/>
                <a:ext cx="4884298" cy="665577"/>
              </a:xfrm>
              <a:prstGeom prst="wedgeRectCallout">
                <a:avLst>
                  <a:gd name="adj1" fmla="val -40936"/>
                  <a:gd name="adj2" fmla="val 82670"/>
                </a:avLst>
              </a:prstGeom>
              <a:blipFill>
                <a:blip r:embed="rId7"/>
                <a:stretch>
                  <a:fillRect l="-1245" t="-5405" r="-224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/>
              <p:nvPr/>
            </p:nvSpPr>
            <p:spPr>
              <a:xfrm>
                <a:off x="6995018" y="5506015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018" y="5506015"/>
                <a:ext cx="292894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DFB69396-9A2B-4E0F-873B-D88087CE67D5}"/>
              </a:ext>
            </a:extLst>
          </p:cNvPr>
          <p:cNvSpPr/>
          <p:nvPr/>
        </p:nvSpPr>
        <p:spPr>
          <a:xfrm>
            <a:off x="8363531" y="3128907"/>
            <a:ext cx="3552303" cy="600185"/>
          </a:xfrm>
          <a:prstGeom prst="wedgeRectCallout">
            <a:avLst>
              <a:gd name="adj1" fmla="val -39045"/>
              <a:gd name="adj2" fmla="val -807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“least squares” (LS)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problem Gauss-Legendre, 18</a:t>
            </a:r>
            <a:r>
              <a:rPr lang="en-IN" sz="2000" b="0" baseline="30000" dirty="0">
                <a:solidFill>
                  <a:schemeClr val="tx1"/>
                </a:solidFill>
                <a:latin typeface="Abadi Extra Light" panose="020B0204020104020204" pitchFamily="34" charset="0"/>
              </a:rPr>
              <a:t>th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century)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CDDBA46-C7E6-4918-A151-2166B0F4F9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2019" y="5178497"/>
            <a:ext cx="1004822" cy="965223"/>
          </a:xfrm>
          <a:prstGeom prst="rect">
            <a:avLst/>
          </a:prstGeom>
        </p:spPr>
      </p:pic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2AA52F9F-39BD-432F-A337-D8713753DB7C}"/>
              </a:ext>
            </a:extLst>
          </p:cNvPr>
          <p:cNvSpPr/>
          <p:nvPr/>
        </p:nvSpPr>
        <p:spPr>
          <a:xfrm>
            <a:off x="10129372" y="4180548"/>
            <a:ext cx="1982364" cy="965223"/>
          </a:xfrm>
          <a:prstGeom prst="wedgeRectCallout">
            <a:avLst>
              <a:gd name="adj1" fmla="val 2125"/>
              <a:gd name="adj2" fmla="val 770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Closed form solutions to ML problems are rare.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CA172B1-48CE-446E-A761-C04A0547057D}"/>
                  </a:ext>
                </a:extLst>
              </p:cNvPr>
              <p:cNvSpPr/>
              <p:nvPr/>
            </p:nvSpPr>
            <p:spPr>
              <a:xfrm>
                <a:off x="6003640" y="6212373"/>
                <a:ext cx="4508379" cy="600185"/>
              </a:xfrm>
              <a:prstGeom prst="wedgeRectCallout">
                <a:avLst>
                  <a:gd name="adj1" fmla="val 5795"/>
                  <a:gd name="adj2" fmla="val -8384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inversion – can be expensive. Ways to handle this. Will see later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CA172B1-48CE-446E-A761-C04A05470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40" y="6212373"/>
                <a:ext cx="4508379" cy="600185"/>
              </a:xfrm>
              <a:prstGeom prst="wedgeRectCallout">
                <a:avLst>
                  <a:gd name="adj1" fmla="val 5795"/>
                  <a:gd name="adj2" fmla="val -83848"/>
                </a:avLst>
              </a:prstGeom>
              <a:blipFill>
                <a:blip r:embed="rId12"/>
                <a:stretch>
                  <a:fillRect l="-1350" r="-2429" b="-1851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406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383"/>
    </mc:Choice>
    <mc:Fallback xmlns="">
      <p:transition spd="slow" advTm="388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/>
      <p:bldP spid="3" grpId="0"/>
      <p:bldP spid="54" grpId="0"/>
      <p:bldP spid="58" grpId="0" animBg="1"/>
      <p:bldP spid="6" grpId="0"/>
      <p:bldP spid="56" grpId="0" animBg="1"/>
      <p:bldP spid="6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Proof: A bit of calculus/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optim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(more on this later)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wanted to find the minima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 us apply basic rule of calculus: Take first derivative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set to zero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Using the fact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1" i="1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>
                    <a:latin typeface="Abadi Extra Light" panose="020B0204020104020204" pitchFamily="34" charset="0"/>
                  </a:rPr>
                  <a:t>we get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To separate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get a solution, we write the above as </a:t>
                </a:r>
              </a:p>
              <a:p>
                <a:pPr marL="0" indent="0">
                  <a:buNone/>
                </a:pPr>
                <a:endParaRPr lang="en-GB" sz="8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7B168E-DFD5-4F13-9818-E617DE2FFD68}"/>
                  </a:ext>
                </a:extLst>
              </p:cNvPr>
              <p:cNvSpPr txBox="1"/>
              <p:nvPr/>
            </p:nvSpPr>
            <p:spPr>
              <a:xfrm>
                <a:off x="621107" y="2531738"/>
                <a:ext cx="11148180" cy="64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</m:e>
                    </m:nary>
                    <m:d>
                      <m:dPr>
                        <m:ctrlPr>
                          <a:rPr lang="en-I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7B168E-DFD5-4F13-9818-E617DE2FF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7" y="2531738"/>
                <a:ext cx="11148180" cy="641907"/>
              </a:xfrm>
              <a:prstGeom prst="rect">
                <a:avLst/>
              </a:prstGeom>
              <a:blipFill>
                <a:blip r:embed="rId4"/>
                <a:stretch>
                  <a:fillRect l="-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E04861-D48A-477C-8B59-D93E21DDB141}"/>
                  </a:ext>
                </a:extLst>
              </p:cNvPr>
              <p:cNvSpPr txBox="1"/>
              <p:nvPr/>
            </p:nvSpPr>
            <p:spPr>
              <a:xfrm>
                <a:off x="2031080" y="4574597"/>
                <a:ext cx="316362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E04861-D48A-477C-8B59-D93E21DDB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080" y="4574597"/>
                <a:ext cx="3163623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D6FC9161-EEC4-4201-A3C9-C3524760EC4B}"/>
              </a:ext>
            </a:extLst>
          </p:cNvPr>
          <p:cNvSpPr/>
          <p:nvPr/>
        </p:nvSpPr>
        <p:spPr>
          <a:xfrm>
            <a:off x="5388759" y="5003098"/>
            <a:ext cx="621378" cy="28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CFF396-99BE-4F9E-A8F3-1667158E895B}"/>
                  </a:ext>
                </a:extLst>
              </p:cNvPr>
              <p:cNvSpPr txBox="1"/>
              <p:nvPr/>
            </p:nvSpPr>
            <p:spPr>
              <a:xfrm>
                <a:off x="6096000" y="4566062"/>
                <a:ext cx="307866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CFF396-99BE-4F9E-A8F3-1667158E8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66062"/>
                <a:ext cx="3078663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6D80DB-8FC4-49B7-8D41-924E0E5FFBC4}"/>
                  </a:ext>
                </a:extLst>
              </p:cNvPr>
              <p:cNvSpPr txBox="1"/>
              <p:nvPr/>
            </p:nvSpPr>
            <p:spPr>
              <a:xfrm>
                <a:off x="1234535" y="5753965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6D80DB-8FC4-49B7-8D41-924E0E5FF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35" y="5753965"/>
                <a:ext cx="5892767" cy="597215"/>
              </a:xfrm>
              <a:prstGeom prst="rect">
                <a:avLst/>
              </a:prstGeom>
              <a:blipFill>
                <a:blip r:embed="rId7"/>
                <a:stretch>
                  <a:fillRect t="-3061" b="-408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9A66FEF-677B-4A9F-BAF6-2F39827DB4FA}"/>
              </a:ext>
            </a:extLst>
          </p:cNvPr>
          <p:cNvSpPr/>
          <p:nvPr/>
        </p:nvSpPr>
        <p:spPr>
          <a:xfrm>
            <a:off x="9492813" y="2295103"/>
            <a:ext cx="2078080" cy="333667"/>
          </a:xfrm>
          <a:prstGeom prst="wedgeRectCallout">
            <a:avLst>
              <a:gd name="adj1" fmla="val -62067"/>
              <a:gd name="adj2" fmla="val 484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Chain rule of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24FC87B4-901B-412F-9A3D-2100D69990AA}"/>
                  </a:ext>
                </a:extLst>
              </p:cNvPr>
              <p:cNvSpPr/>
              <p:nvPr/>
            </p:nvSpPr>
            <p:spPr>
              <a:xfrm>
                <a:off x="2927350" y="3116878"/>
                <a:ext cx="4622742" cy="333667"/>
              </a:xfrm>
              <a:prstGeom prst="wedgeRectCallout">
                <a:avLst>
                  <a:gd name="adj1" fmla="val -36175"/>
                  <a:gd name="adj2" fmla="val 8361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Partial derivative of dot product w.r.t each element of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24FC87B4-901B-412F-9A3D-2100D6999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50" y="3116878"/>
                <a:ext cx="4622742" cy="333667"/>
              </a:xfrm>
              <a:prstGeom prst="wedgeRectCallout">
                <a:avLst>
                  <a:gd name="adj1" fmla="val -36175"/>
                  <a:gd name="adj2" fmla="val 83616"/>
                </a:avLst>
              </a:prstGeom>
              <a:blipFill>
                <a:blip r:embed="rId8"/>
                <a:stretch>
                  <a:fillRect l="-525" t="-259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1C0E786-CBD4-4D1C-97DB-4B42FB58E7C8}"/>
                  </a:ext>
                </a:extLst>
              </p:cNvPr>
              <p:cNvSpPr/>
              <p:nvPr/>
            </p:nvSpPr>
            <p:spPr>
              <a:xfrm>
                <a:off x="7635331" y="3184790"/>
                <a:ext cx="4291424" cy="333667"/>
              </a:xfrm>
              <a:prstGeom prst="wedgeRectCallout">
                <a:avLst>
                  <a:gd name="adj1" fmla="val -52955"/>
                  <a:gd name="adj2" fmla="val 64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Result of this derivative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 same size as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1C0E786-CBD4-4D1C-97DB-4B42FB58E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31" y="3184790"/>
                <a:ext cx="4291424" cy="333667"/>
              </a:xfrm>
              <a:prstGeom prst="wedgeRectCallout">
                <a:avLst>
                  <a:gd name="adj1" fmla="val -52955"/>
                  <a:gd name="adj2" fmla="val 648"/>
                </a:avLst>
              </a:prstGeom>
              <a:blipFill>
                <a:blip r:embed="rId9"/>
                <a:stretch>
                  <a:fillRect t="-3448" b="-1896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7E14E6-8248-40EC-9ADC-16A9EFE518AE}"/>
                  </a:ext>
                </a:extLst>
              </p:cNvPr>
              <p:cNvSpPr txBox="1"/>
              <p:nvPr/>
            </p:nvSpPr>
            <p:spPr>
              <a:xfrm>
                <a:off x="7124794" y="5858737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7E14E6-8248-40EC-9ADC-16A9EFE51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794" y="5858737"/>
                <a:ext cx="292894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05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202"/>
    </mc:Choice>
    <mc:Fallback xmlns="">
      <p:transition spd="slow" advTm="2752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20" grpId="0"/>
      <p:bldP spid="24" grpId="0"/>
      <p:bldP spid="11" grpId="0" animBg="1"/>
      <p:bldP spid="12" grpId="0" animBg="1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minimized the objective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got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Problem: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may not be invertible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This may lead to non-unique solutions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Problem: Overfitting since we only minimized loss defined on training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Weights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b="1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may become arbitrarily large to fit training data perfectly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Such weights may perform poorly on the test data however</a:t>
                </a:r>
              </a:p>
              <a:p>
                <a:pPr marL="457200" lvl="1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One Solution: Minimize a </a:t>
                </a:r>
                <a:r>
                  <a:rPr lang="en-IN" b="1" dirty="0">
                    <a:latin typeface="Abadi Extra Light" panose="020B0204020104020204" pitchFamily="34" charset="0"/>
                  </a:rPr>
                  <a:t>regularized objective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reg. will prevent the elements 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b="1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from becoming too large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Reason: Now we are minimizing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training error </a:t>
                </a:r>
                <a:r>
                  <a:rPr lang="en-IN" dirty="0">
                    <a:latin typeface="Abadi Extra Light" panose="020B0204020104020204" pitchFamily="34" charset="0"/>
                  </a:rPr>
                  <a:t>+ </a:t>
                </a:r>
                <a:r>
                  <a:rPr lang="en-IN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magnitude of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0B7C1B5-3176-4080-B64A-BFD8FD179C12}"/>
              </a:ext>
            </a:extLst>
          </p:cNvPr>
          <p:cNvSpPr/>
          <p:nvPr/>
        </p:nvSpPr>
        <p:spPr>
          <a:xfrm>
            <a:off x="6979640" y="5256056"/>
            <a:ext cx="2422839" cy="40651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Problem(s) with the Solution!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/>
              <p:nvPr/>
            </p:nvSpPr>
            <p:spPr>
              <a:xfrm>
                <a:off x="1505998" y="1776845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98" y="1776845"/>
                <a:ext cx="5892767" cy="597215"/>
              </a:xfrm>
              <a:prstGeom prst="rect">
                <a:avLst/>
              </a:prstGeom>
              <a:blipFill>
                <a:blip r:embed="rId4"/>
                <a:stretch>
                  <a:fillRect t="-2041" b="-418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/>
              <p:nvPr/>
            </p:nvSpPr>
            <p:spPr>
              <a:xfrm>
                <a:off x="7569261" y="1881617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1" y="1881617"/>
                <a:ext cx="292894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F6159CC-BEF7-45CB-9135-254E8B021AA3}"/>
                  </a:ext>
                </a:extLst>
              </p:cNvPr>
              <p:cNvSpPr/>
              <p:nvPr/>
            </p:nvSpPr>
            <p:spPr>
              <a:xfrm>
                <a:off x="8369203" y="4667074"/>
                <a:ext cx="3697155" cy="588982"/>
              </a:xfrm>
              <a:prstGeom prst="wedgeRectCallout">
                <a:avLst>
                  <a:gd name="adj1" fmla="val -37887"/>
                  <a:gd name="adj2" fmla="val 6970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called the </a:t>
                </a:r>
                <a:r>
                  <a:rPr lang="en-IN" sz="2000" b="0" dirty="0" err="1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measures the “magnitude” of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20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F6159CC-BEF7-45CB-9135-254E8B02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203" y="4667074"/>
                <a:ext cx="3697155" cy="588982"/>
              </a:xfrm>
              <a:prstGeom prst="wedgeRectCallout">
                <a:avLst>
                  <a:gd name="adj1" fmla="val -37887"/>
                  <a:gd name="adj2" fmla="val 69702"/>
                </a:avLst>
              </a:prstGeom>
              <a:blipFill>
                <a:blip r:embed="rId6"/>
                <a:stretch>
                  <a:fillRect l="-1645" t="-11864" r="-658" b="-508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09904C-C015-41B8-8B1A-1595247D65E5}"/>
                  </a:ext>
                </a:extLst>
              </p:cNvPr>
              <p:cNvSpPr/>
              <p:nvPr/>
            </p:nvSpPr>
            <p:spPr>
              <a:xfrm>
                <a:off x="9588617" y="5544163"/>
                <a:ext cx="2603383" cy="1144155"/>
              </a:xfrm>
              <a:prstGeom prst="wedgeRectCallout">
                <a:avLst>
                  <a:gd name="adj1" fmla="val -93846"/>
                  <a:gd name="adj2" fmla="val -4450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reg. </a:t>
                </a:r>
                <a:r>
                  <a:rPr lang="en-IN" sz="1600" b="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hyperparam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C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ontrols how much we wish to regularize (needs to be tuned via cross-validation)</a:t>
                </a:r>
                <a:endParaRPr lang="en-IN" sz="16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09904C-C015-41B8-8B1A-1595247D6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617" y="5544163"/>
                <a:ext cx="2603383" cy="1144155"/>
              </a:xfrm>
              <a:prstGeom prst="wedgeRectCallout">
                <a:avLst>
                  <a:gd name="adj1" fmla="val -93846"/>
                  <a:gd name="adj2" fmla="val -44502"/>
                </a:avLst>
              </a:prstGeom>
              <a:blipFill>
                <a:blip r:embed="rId7"/>
                <a:stretch>
                  <a:fillRect r="-801" b="-315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62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841"/>
    </mc:Choice>
    <mc:Fallback xmlns="">
      <p:transition spd="slow" advTm="433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/>
      <p:bldP spid="6" grpId="0"/>
      <p:bldP spid="1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E4822D-8FBF-48F6-A98A-E5B0E4057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Recall that the regularized objective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One possible/popular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IN" dirty="0">
                    <a:latin typeface="Abadi Extra Light" panose="020B0204020104020204" pitchFamily="34" charset="0"/>
                  </a:rPr>
                  <a:t>: the squared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squared) norm 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With this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IN" dirty="0">
                    <a:latin typeface="Abadi Extra Light" panose="020B0204020104020204" pitchFamily="34" charset="0"/>
                  </a:rPr>
                  <a:t>, we have the regularized least squares problem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Proceeding just like the LS case, we can find the optimal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which is given by </a:t>
                </a:r>
              </a:p>
              <a:p>
                <a:pPr marL="0" indent="0">
                  <a:buNone/>
                </a:pPr>
                <a:endParaRPr lang="en-IN" i="1" dirty="0">
                  <a:solidFill>
                    <a:srgbClr val="00B050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E4822D-8FBF-48F6-A98A-E5B0E4057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6DD584-20FC-42AB-AEF8-6B24E413FA5B}"/>
                  </a:ext>
                </a:extLst>
              </p:cNvPr>
              <p:cNvSpPr txBox="1"/>
              <p:nvPr/>
            </p:nvSpPr>
            <p:spPr>
              <a:xfrm>
                <a:off x="386783" y="5645936"/>
                <a:ext cx="7779107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IN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6DD584-20FC-42AB-AEF8-6B24E413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3" y="5645936"/>
                <a:ext cx="7779107" cy="597215"/>
              </a:xfrm>
              <a:prstGeom prst="rect">
                <a:avLst/>
              </a:prstGeom>
              <a:blipFill>
                <a:blip r:embed="rId4"/>
                <a:stretch>
                  <a:fillRect t="-6122" b="-37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533DA38-FEC5-4953-8978-C1D48731F640}"/>
              </a:ext>
            </a:extLst>
          </p:cNvPr>
          <p:cNvSpPr/>
          <p:nvPr/>
        </p:nvSpPr>
        <p:spPr>
          <a:xfrm>
            <a:off x="304297" y="5557644"/>
            <a:ext cx="11667496" cy="8306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Regularized Least Squares (a.k.a. Ridge Regression)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27B9C-AC82-4EBE-AA16-669F993CA515}"/>
                  </a:ext>
                </a:extLst>
              </p:cNvPr>
              <p:cNvSpPr txBox="1"/>
              <p:nvPr/>
            </p:nvSpPr>
            <p:spPr>
              <a:xfrm>
                <a:off x="4244829" y="2402768"/>
                <a:ext cx="3592137" cy="43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8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8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27B9C-AC82-4EBE-AA16-669F993CA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9" y="2402768"/>
                <a:ext cx="3592137" cy="43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70D8B-7CFE-4912-9965-9791F629A77A}"/>
                  </a:ext>
                </a:extLst>
              </p:cNvPr>
              <p:cNvSpPr txBox="1"/>
              <p:nvPr/>
            </p:nvSpPr>
            <p:spPr>
              <a:xfrm>
                <a:off x="2881938" y="3523391"/>
                <a:ext cx="499072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m:rPr>
                        <m:nor/>
                      </m:rPr>
                      <a:rPr lang="en-I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sz="2800" dirty="0"/>
                      <m:t> 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sz="2800" dirty="0">
                    <a:solidFill>
                      <a:srgbClr val="FF0000"/>
                    </a:solidFill>
                  </a:rPr>
                  <a:t> </a:t>
                </a:r>
                <a:r>
                  <a:rPr lang="en-IN" sz="2800" dirty="0"/>
                  <a:t>+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70D8B-7CFE-4912-9965-9791F629A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38" y="3523391"/>
                <a:ext cx="4990725" cy="465897"/>
              </a:xfrm>
              <a:prstGeom prst="rect">
                <a:avLst/>
              </a:prstGeom>
              <a:blipFill>
                <a:blip r:embed="rId6"/>
                <a:stretch>
                  <a:fillRect t="-22368" b="-39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F60C5-176D-49BE-AD9E-CD5EF258F736}"/>
                  </a:ext>
                </a:extLst>
              </p:cNvPr>
              <p:cNvSpPr/>
              <p:nvPr/>
            </p:nvSpPr>
            <p:spPr>
              <a:xfrm>
                <a:off x="3690684" y="3976855"/>
                <a:ext cx="6547755" cy="974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nor/>
                            </m:rPr>
                            <a:rPr lang="en-IN" sz="2800" dirty="0"/>
                            <m:t>arg</m:t>
                          </m:r>
                          <m:r>
                            <m:rPr>
                              <m:nor/>
                            </m:rPr>
                            <a:rPr lang="en-IN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800" dirty="0"/>
                            <m:t>min</m:t>
                          </m:r>
                        </m:e>
                        <m:sub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I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F60C5-176D-49BE-AD9E-CD5EF258F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84" y="3976855"/>
                <a:ext cx="6547755" cy="974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5FB04C-E62E-4D14-9196-F4B889000713}"/>
                  </a:ext>
                </a:extLst>
              </p:cNvPr>
              <p:cNvSpPr txBox="1"/>
              <p:nvPr/>
            </p:nvSpPr>
            <p:spPr>
              <a:xfrm>
                <a:off x="7826697" y="5716594"/>
                <a:ext cx="417916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5FB04C-E62E-4D14-9196-F4B88900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697" y="5716594"/>
                <a:ext cx="417916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75E9D91B-EC18-48E5-984C-6EFA34C0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9" y="360682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BAE2EBB-9AF3-4EF1-86A6-76CE06366C2C}"/>
              </a:ext>
            </a:extLst>
          </p:cNvPr>
          <p:cNvSpPr/>
          <p:nvPr/>
        </p:nvSpPr>
        <p:spPr>
          <a:xfrm>
            <a:off x="1063156" y="4128586"/>
            <a:ext cx="2119486" cy="465897"/>
          </a:xfrm>
          <a:prstGeom prst="wedgeRectCallout">
            <a:avLst>
              <a:gd name="adj1" fmla="val -67837"/>
              <a:gd name="adj2" fmla="val 5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Why is the method called “ridge” regression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26A28D-A33E-4278-B360-B798A1DB65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9502" y="2432719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10D5986-4182-4F58-A323-A999F4D1E2D0}"/>
                  </a:ext>
                </a:extLst>
              </p:cNvPr>
              <p:cNvSpPr/>
              <p:nvPr/>
            </p:nvSpPr>
            <p:spPr>
              <a:xfrm>
                <a:off x="8493814" y="3334416"/>
                <a:ext cx="3368781" cy="965223"/>
              </a:xfrm>
              <a:prstGeom prst="wedgeRectCallout">
                <a:avLst>
                  <a:gd name="adj1" fmla="val 33049"/>
                  <a:gd name="adj2" fmla="val -950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Look at the form of the solution. We are adding a small value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the diagonals of the </a:t>
                </a:r>
                <a:r>
                  <a:rPr lang="en-IN" sz="16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DxD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(like adding a ridge/mountain to some land)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10D5986-4182-4F58-A323-A999F4D1E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14" y="3334416"/>
                <a:ext cx="3368781" cy="965223"/>
              </a:xfrm>
              <a:prstGeom prst="wedgeRectCallout">
                <a:avLst>
                  <a:gd name="adj1" fmla="val 33049"/>
                  <a:gd name="adj2" fmla="val -95071"/>
                </a:avLst>
              </a:prstGeom>
              <a:blipFill>
                <a:blip r:embed="rId11"/>
                <a:stretch>
                  <a:fillRect l="-721" r="-2342" b="-905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26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357"/>
    </mc:Choice>
    <mc:Fallback xmlns="">
      <p:transition spd="slow" advTm="312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3" grpId="0"/>
      <p:bldP spid="5" grpId="0"/>
      <p:bldP spid="7" grpId="0"/>
      <p:bldP spid="13" grpId="0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A closer look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regularization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3"/>
                <a:stretch>
                  <a:fillRect l="-2130"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regularized objective we minimized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gives a solution for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that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Keeps the training error small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Has a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squared norm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Small entries in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are good since they lead to “smooth” models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0CE1D-80D8-470A-8CD9-710D2FA7A9BE}"/>
                  </a:ext>
                </a:extLst>
              </p:cNvPr>
              <p:cNvSpPr/>
              <p:nvPr/>
            </p:nvSpPr>
            <p:spPr>
              <a:xfrm>
                <a:off x="3660461" y="1613891"/>
                <a:ext cx="4688335" cy="722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0CE1D-80D8-470A-8CD9-710D2FA7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61" y="1613891"/>
                <a:ext cx="4688335" cy="722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0B422CB-E913-410C-B62E-622BFAAE7C51}"/>
                  </a:ext>
                </a:extLst>
              </p:cNvPr>
              <p:cNvSpPr/>
              <p:nvPr/>
            </p:nvSpPr>
            <p:spPr>
              <a:xfrm>
                <a:off x="7134282" y="2862433"/>
                <a:ext cx="2861701" cy="1093964"/>
              </a:xfrm>
              <a:prstGeom prst="wedgeRectCallout">
                <a:avLst>
                  <a:gd name="adj1" fmla="val -64965"/>
                  <a:gd name="adj2" fmla="val 132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Good because, consequently, the individual entries of the weight vector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also prevented from becoming too large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0B422CB-E913-410C-B62E-622BFAAE7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82" y="2862433"/>
                <a:ext cx="2861701" cy="1093964"/>
              </a:xfrm>
              <a:prstGeom prst="wedgeRectCallout">
                <a:avLst>
                  <a:gd name="adj1" fmla="val -64965"/>
                  <a:gd name="adj2" fmla="val 13291"/>
                </a:avLst>
              </a:prstGeom>
              <a:blipFill>
                <a:blip r:embed="rId6"/>
                <a:stretch>
                  <a:fillRect r="-914" b="-49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8AF9502-2385-4636-8018-57CDE34BB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5102" y="1953497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424ADAB-DDCD-4E40-B5AA-6242C8AE27B5}"/>
              </a:ext>
            </a:extLst>
          </p:cNvPr>
          <p:cNvSpPr/>
          <p:nvPr/>
        </p:nvSpPr>
        <p:spPr>
          <a:xfrm>
            <a:off x="8978233" y="539166"/>
            <a:ext cx="2708578" cy="1297601"/>
          </a:xfrm>
          <a:prstGeom prst="wedgeRectCallout">
            <a:avLst>
              <a:gd name="adj1" fmla="val 38164"/>
              <a:gd name="adj2" fmla="val 786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 – in general, weights with large magnitude are bad since they can cause overfitting on training data and may not work well on test data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7F22197B-A8DF-4E43-AB15-620205CF2664}"/>
              </a:ext>
            </a:extLst>
          </p:cNvPr>
          <p:cNvGraphicFramePr>
            <a:graphicFrameLocks noGrp="1"/>
          </p:cNvGraphicFramePr>
          <p:nvPr/>
        </p:nvGraphicFramePr>
        <p:xfrm>
          <a:off x="1794547" y="4803445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67DFBE7-D7C0-4E0C-9B6D-92522078DB97}"/>
              </a:ext>
            </a:extLst>
          </p:cNvPr>
          <p:cNvSpPr txBox="1"/>
          <p:nvPr/>
        </p:nvSpPr>
        <p:spPr>
          <a:xfrm>
            <a:off x="1877674" y="491017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C09EB-1649-4486-A04B-754CF50AA8F3}"/>
              </a:ext>
            </a:extLst>
          </p:cNvPr>
          <p:cNvSpPr txBox="1"/>
          <p:nvPr/>
        </p:nvSpPr>
        <p:spPr>
          <a:xfrm>
            <a:off x="2341033" y="49101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069CD-5F1D-430A-9500-68D00C82DC53}"/>
              </a:ext>
            </a:extLst>
          </p:cNvPr>
          <p:cNvSpPr txBox="1"/>
          <p:nvPr/>
        </p:nvSpPr>
        <p:spPr>
          <a:xfrm>
            <a:off x="2809578" y="490602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D0700-E2B9-47EA-8FFB-FBA504A756D3}"/>
              </a:ext>
            </a:extLst>
          </p:cNvPr>
          <p:cNvSpPr txBox="1"/>
          <p:nvPr/>
        </p:nvSpPr>
        <p:spPr>
          <a:xfrm>
            <a:off x="3278123" y="490906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8198-7C5C-4395-9AB7-3DF8FABFC8DC}"/>
              </a:ext>
            </a:extLst>
          </p:cNvPr>
          <p:cNvSpPr txBox="1"/>
          <p:nvPr/>
        </p:nvSpPr>
        <p:spPr>
          <a:xfrm>
            <a:off x="3806051" y="490602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198A9-E4BC-4026-9B22-815A88653DE1}"/>
              </a:ext>
            </a:extLst>
          </p:cNvPr>
          <p:cNvSpPr txBox="1"/>
          <p:nvPr/>
        </p:nvSpPr>
        <p:spPr>
          <a:xfrm>
            <a:off x="4304331" y="490602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CCDE4-2765-48E9-A75D-54D2BC19259C}"/>
              </a:ext>
            </a:extLst>
          </p:cNvPr>
          <p:cNvSpPr txBox="1"/>
          <p:nvPr/>
        </p:nvSpPr>
        <p:spPr>
          <a:xfrm>
            <a:off x="4802524" y="49060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4B04A-4D19-43E3-B910-43148C708B49}"/>
              </a:ext>
            </a:extLst>
          </p:cNvPr>
          <p:cNvSpPr txBox="1"/>
          <p:nvPr/>
        </p:nvSpPr>
        <p:spPr>
          <a:xfrm>
            <a:off x="5257384" y="49060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2.1</a:t>
            </a:r>
          </a:p>
        </p:txBody>
      </p:sp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3FAE1CF5-FF89-4EBB-B0E2-6747DAD0BF5E}"/>
              </a:ext>
            </a:extLst>
          </p:cNvPr>
          <p:cNvGraphicFramePr>
            <a:graphicFrameLocks noGrp="1"/>
          </p:cNvGraphicFramePr>
          <p:nvPr/>
        </p:nvGraphicFramePr>
        <p:xfrm>
          <a:off x="1794547" y="5433512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FEB8472-6A69-4B90-A696-F7A133263906}"/>
              </a:ext>
            </a:extLst>
          </p:cNvPr>
          <p:cNvSpPr txBox="1"/>
          <p:nvPr/>
        </p:nvSpPr>
        <p:spPr>
          <a:xfrm>
            <a:off x="1877674" y="554024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0895FC-4B85-45CB-B864-9AC964FFF82E}"/>
              </a:ext>
            </a:extLst>
          </p:cNvPr>
          <p:cNvSpPr txBox="1"/>
          <p:nvPr/>
        </p:nvSpPr>
        <p:spPr>
          <a:xfrm>
            <a:off x="2341033" y="55402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58AB6-4BCA-458E-A3B1-EF6E068CF3A2}"/>
              </a:ext>
            </a:extLst>
          </p:cNvPr>
          <p:cNvSpPr txBox="1"/>
          <p:nvPr/>
        </p:nvSpPr>
        <p:spPr>
          <a:xfrm>
            <a:off x="2809578" y="553609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C8261A-0E01-4545-AEA1-A573A5DA3018}"/>
              </a:ext>
            </a:extLst>
          </p:cNvPr>
          <p:cNvSpPr txBox="1"/>
          <p:nvPr/>
        </p:nvSpPr>
        <p:spPr>
          <a:xfrm>
            <a:off x="3278123" y="553912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A7D99-F105-45C8-A72F-7371CD06681A}"/>
                  </a:ext>
                </a:extLst>
              </p:cNvPr>
              <p:cNvSpPr txBox="1"/>
              <p:nvPr/>
            </p:nvSpPr>
            <p:spPr>
              <a:xfrm>
                <a:off x="3666960" y="5536091"/>
                <a:ext cx="6447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b="1" dirty="0"/>
                  <a:t>0.8 </a:t>
                </a:r>
                <a14:m>
                  <m:oMath xmlns:m="http://schemas.openxmlformats.org/officeDocument/2006/math">
                    <m:r>
                      <a:rPr lang="en-IN" sz="1200" b="1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12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IN" sz="12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A7D99-F105-45C8-A72F-7371CD066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60" y="5536091"/>
                <a:ext cx="644728" cy="276999"/>
              </a:xfrm>
              <a:prstGeom prst="rect">
                <a:avLst/>
              </a:prstGeom>
              <a:blipFill>
                <a:blip r:embed="rId8"/>
                <a:stretch>
                  <a:fillRect l="-952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9D71273-FCE1-47AF-93AF-499C50B7883D}"/>
              </a:ext>
            </a:extLst>
          </p:cNvPr>
          <p:cNvSpPr txBox="1"/>
          <p:nvPr/>
        </p:nvSpPr>
        <p:spPr>
          <a:xfrm>
            <a:off x="4304331" y="553609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5808-F96B-4FBD-B491-935C42BD299A}"/>
              </a:ext>
            </a:extLst>
          </p:cNvPr>
          <p:cNvSpPr txBox="1"/>
          <p:nvPr/>
        </p:nvSpPr>
        <p:spPr>
          <a:xfrm>
            <a:off x="4802524" y="553609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E2D6C-0380-4AE8-98C7-C2CD4D1FD908}"/>
              </a:ext>
            </a:extLst>
          </p:cNvPr>
          <p:cNvSpPr txBox="1"/>
          <p:nvPr/>
        </p:nvSpPr>
        <p:spPr>
          <a:xfrm>
            <a:off x="5257384" y="553609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E1091A-AEB9-41A8-9F37-768F4776F76B}"/>
                  </a:ext>
                </a:extLst>
              </p:cNvPr>
              <p:cNvSpPr txBox="1"/>
              <p:nvPr/>
            </p:nvSpPr>
            <p:spPr>
              <a:xfrm>
                <a:off x="858687" y="4859857"/>
                <a:ext cx="791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E1091A-AEB9-41A8-9F37-768F4776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87" y="4859857"/>
                <a:ext cx="791370" cy="369332"/>
              </a:xfrm>
              <a:prstGeom prst="rect">
                <a:avLst/>
              </a:prstGeom>
              <a:blipFill>
                <a:blip r:embed="rId9"/>
                <a:stretch>
                  <a:fillRect l="-5385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38DAE-9E8C-4271-BAC5-614829A75355}"/>
                  </a:ext>
                </a:extLst>
              </p:cNvPr>
              <p:cNvSpPr txBox="1"/>
              <p:nvPr/>
            </p:nvSpPr>
            <p:spPr>
              <a:xfrm>
                <a:off x="812071" y="5450486"/>
                <a:ext cx="848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38DAE-9E8C-4271-BAC5-614829A75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1" y="5450486"/>
                <a:ext cx="848437" cy="369332"/>
              </a:xfrm>
              <a:prstGeom prst="rect">
                <a:avLst/>
              </a:prstGeom>
              <a:blipFill>
                <a:blip r:embed="rId10"/>
                <a:stretch>
                  <a:fillRect l="-5036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F2B947-078D-49E8-9C7E-CCD3DABE1ED1}"/>
                  </a:ext>
                </a:extLst>
              </p:cNvPr>
              <p:cNvSpPr txBox="1"/>
              <p:nvPr/>
            </p:nvSpPr>
            <p:spPr>
              <a:xfrm>
                <a:off x="6102939" y="4822929"/>
                <a:ext cx="1245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=0.8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F2B947-078D-49E8-9C7E-CCD3DABE1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939" y="4822929"/>
                <a:ext cx="1245726" cy="369332"/>
              </a:xfrm>
              <a:prstGeom prst="rect">
                <a:avLst/>
              </a:prstGeom>
              <a:blipFill>
                <a:blip r:embed="rId11"/>
                <a:stretch>
                  <a:fillRect l="-5882" r="-4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6C44C0-62C4-4CCC-B5D0-B850667C5BF3}"/>
                  </a:ext>
                </a:extLst>
              </p:cNvPr>
              <p:cNvSpPr txBox="1"/>
              <p:nvPr/>
            </p:nvSpPr>
            <p:spPr>
              <a:xfrm>
                <a:off x="6087528" y="5351425"/>
                <a:ext cx="14172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6C44C0-62C4-4CCC-B5D0-B850667C5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28" y="5351425"/>
                <a:ext cx="1417247" cy="369332"/>
              </a:xfrm>
              <a:prstGeom prst="rect">
                <a:avLst/>
              </a:prstGeom>
              <a:blipFill>
                <a:blip r:embed="rId12"/>
                <a:stretch>
                  <a:fillRect l="-4741" r="-43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A8061AB-64F3-42D5-A25C-C5024AD57C01}"/>
              </a:ext>
            </a:extLst>
          </p:cNvPr>
          <p:cNvSpPr/>
          <p:nvPr/>
        </p:nvSpPr>
        <p:spPr>
          <a:xfrm>
            <a:off x="3732983" y="4683371"/>
            <a:ext cx="499926" cy="1320800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423FC6-F5C5-46D0-93B5-0DFBC8DF359E}"/>
              </a:ext>
            </a:extLst>
          </p:cNvPr>
          <p:cNvSpPr txBox="1"/>
          <p:nvPr/>
        </p:nvSpPr>
        <p:spPr>
          <a:xfrm>
            <a:off x="2145530" y="5953585"/>
            <a:ext cx="31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Exact same feature vectors only differing in just one feature by a small amount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14BF48-B9ED-42A2-918C-FF43FF73B327}"/>
              </a:ext>
            </a:extLst>
          </p:cNvPr>
          <p:cNvCxnSpPr>
            <a:cxnSpLocks/>
          </p:cNvCxnSpPr>
          <p:nvPr/>
        </p:nvCxnSpPr>
        <p:spPr>
          <a:xfrm flipV="1">
            <a:off x="6722489" y="5720758"/>
            <a:ext cx="189980" cy="232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5FF4A16-7F72-467E-9EC2-87BD0C8C64D2}"/>
              </a:ext>
            </a:extLst>
          </p:cNvPr>
          <p:cNvSpPr txBox="1"/>
          <p:nvPr/>
        </p:nvSpPr>
        <p:spPr>
          <a:xfrm>
            <a:off x="5288910" y="5923975"/>
            <a:ext cx="31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Very different outputs though (maybe one of these two training ex. is an outlier)</a:t>
            </a:r>
          </a:p>
        </p:txBody>
      </p:sp>
      <p:graphicFrame>
        <p:nvGraphicFramePr>
          <p:cNvPr id="44" name="Table 12">
            <a:extLst>
              <a:ext uri="{FF2B5EF4-FFF2-40B4-BE49-F238E27FC236}">
                <a16:creationId xmlns:a16="http://schemas.microsoft.com/office/drawing/2014/main" id="{4A7E16F8-66CB-4ED4-952C-12874E962E00}"/>
              </a:ext>
            </a:extLst>
          </p:cNvPr>
          <p:cNvGraphicFramePr>
            <a:graphicFrameLocks noGrp="1"/>
          </p:cNvGraphicFramePr>
          <p:nvPr/>
        </p:nvGraphicFramePr>
        <p:xfrm>
          <a:off x="7874910" y="4946466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EF14BAC1-8985-411B-B2A7-BFAD8E8BE6A0}"/>
              </a:ext>
            </a:extLst>
          </p:cNvPr>
          <p:cNvSpPr txBox="1"/>
          <p:nvPr/>
        </p:nvSpPr>
        <p:spPr>
          <a:xfrm>
            <a:off x="9815606" y="504452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10000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CE8A43-9190-4A8D-9BCF-FF0584FEF673}"/>
              </a:ext>
            </a:extLst>
          </p:cNvPr>
          <p:cNvSpPr txBox="1"/>
          <p:nvPr/>
        </p:nvSpPr>
        <p:spPr>
          <a:xfrm>
            <a:off x="7928862" y="504452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3.2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CA0E59-9E9E-4093-9756-2EAD6B9C62A7}"/>
              </a:ext>
            </a:extLst>
          </p:cNvPr>
          <p:cNvSpPr txBox="1"/>
          <p:nvPr/>
        </p:nvSpPr>
        <p:spPr>
          <a:xfrm>
            <a:off x="8412216" y="504539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0073FE-65B0-4C66-A97E-4F43D7FEDD98}"/>
              </a:ext>
            </a:extLst>
          </p:cNvPr>
          <p:cNvSpPr txBox="1"/>
          <p:nvPr/>
        </p:nvSpPr>
        <p:spPr>
          <a:xfrm>
            <a:off x="8890132" y="504469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8D584-9658-4B4E-A468-EFD69CF6C3E5}"/>
              </a:ext>
            </a:extLst>
          </p:cNvPr>
          <p:cNvSpPr txBox="1"/>
          <p:nvPr/>
        </p:nvSpPr>
        <p:spPr>
          <a:xfrm>
            <a:off x="9390732" y="505319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C38C7A-4F42-40C9-B888-CBFDC05C058E}"/>
              </a:ext>
            </a:extLst>
          </p:cNvPr>
          <p:cNvSpPr txBox="1"/>
          <p:nvPr/>
        </p:nvSpPr>
        <p:spPr>
          <a:xfrm>
            <a:off x="10350306" y="50366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19721C-FDF3-4F2C-AF33-E948CD2918AE}"/>
              </a:ext>
            </a:extLst>
          </p:cNvPr>
          <p:cNvSpPr txBox="1"/>
          <p:nvPr/>
        </p:nvSpPr>
        <p:spPr>
          <a:xfrm>
            <a:off x="10850906" y="504539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3.1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655AE5-4003-44B5-A74A-9894D4AE1A53}"/>
              </a:ext>
            </a:extLst>
          </p:cNvPr>
          <p:cNvSpPr txBox="1"/>
          <p:nvPr/>
        </p:nvSpPr>
        <p:spPr>
          <a:xfrm>
            <a:off x="11351506" y="504586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E4566C-E5B8-41D8-BC2A-93B3F3101EA6}"/>
                  </a:ext>
                </a:extLst>
              </p:cNvPr>
              <p:cNvSpPr txBox="1"/>
              <p:nvPr/>
            </p:nvSpPr>
            <p:spPr>
              <a:xfrm>
                <a:off x="8228544" y="4634805"/>
                <a:ext cx="320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A typical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learned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reg.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E4566C-E5B8-41D8-BC2A-93B3F3101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544" y="4634805"/>
                <a:ext cx="3208955" cy="276999"/>
              </a:xfrm>
              <a:prstGeom prst="rect">
                <a:avLst/>
              </a:prstGeom>
              <a:blipFill>
                <a:blip r:embed="rId13"/>
                <a:stretch>
                  <a:fillRect l="-4563" t="-28261" r="-3422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182BC9F5-D6CF-4BD8-A3D4-B133FACDCBEA}"/>
              </a:ext>
            </a:extLst>
          </p:cNvPr>
          <p:cNvSpPr/>
          <p:nvPr/>
        </p:nvSpPr>
        <p:spPr>
          <a:xfrm>
            <a:off x="8516493" y="5634937"/>
            <a:ext cx="3410262" cy="876219"/>
          </a:xfrm>
          <a:prstGeom prst="wedgeRectCallout">
            <a:avLst>
              <a:gd name="adj1" fmla="val -5149"/>
              <a:gd name="adj2" fmla="val -7769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Just to fit the training data where one of the inputs was possibly an outlier, this weight became too big. Such a weight vector will possibly do poorly on normal test inputs</a:t>
            </a:r>
          </a:p>
        </p:txBody>
      </p: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2C532004-D75E-4E52-9455-B7683D021C95}"/>
              </a:ext>
            </a:extLst>
          </p:cNvPr>
          <p:cNvSpPr/>
          <p:nvPr/>
        </p:nvSpPr>
        <p:spPr>
          <a:xfrm>
            <a:off x="10172326" y="3016777"/>
            <a:ext cx="1860687" cy="1401245"/>
          </a:xfrm>
          <a:prstGeom prst="wedgeRectCallout">
            <a:avLst>
              <a:gd name="adj1" fmla="val -60745"/>
              <a:gd name="adj2" fmla="val 690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a “smooth” model since its test data predictions may change drastically even with small changes in some feature’s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8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222"/>
    </mc:Choice>
    <mc:Fallback xmlns="">
      <p:transition spd="slow" advTm="412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1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Other Ways to Control Overfitting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defined by other norms,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non-regularization based approaches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Early-stopping (stopping training just when we have a decent val. set accuracy)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Dropout (in each iteration, don’t update some of the weights)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Injecting noise in the inputs 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/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/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nnz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blipFill>
                <a:blip r:embed="rId5"/>
                <a:stretch>
                  <a:fillRect r="-3856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E792E6A0-4D4F-4330-9F67-DBBD518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8" y="270843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/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When should I used these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instead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regularizer?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blipFill>
                <a:blip r:embed="rId7"/>
                <a:stretch>
                  <a:fillRect t="-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CD1A647-4D92-4416-B003-E230697AB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0775" y="1908559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403CEE2-F9C6-4320-80E0-BF1A2D8A90C3}"/>
              </a:ext>
            </a:extLst>
          </p:cNvPr>
          <p:cNvSpPr/>
          <p:nvPr/>
        </p:nvSpPr>
        <p:spPr>
          <a:xfrm>
            <a:off x="8003066" y="1635532"/>
            <a:ext cx="2669320" cy="1238250"/>
          </a:xfrm>
          <a:prstGeom prst="wedgeRectCallout">
            <a:avLst>
              <a:gd name="adj1" fmla="val 62699"/>
              <a:gd name="adj2" fmla="val 562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 them if you have a very large number of features but many irrelevant features. These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regularizers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can help in </a:t>
            </a:r>
            <a:r>
              <a:rPr lang="en-IN" sz="16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automatic feature selection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B74535C-86A7-4497-8730-F6FEE30DC735}"/>
              </a:ext>
            </a:extLst>
          </p:cNvPr>
          <p:cNvSpPr/>
          <p:nvPr/>
        </p:nvSpPr>
        <p:spPr>
          <a:xfrm>
            <a:off x="1497665" y="3482326"/>
            <a:ext cx="2153469" cy="755912"/>
          </a:xfrm>
          <a:prstGeom prst="wedgeRectCallout">
            <a:avLst>
              <a:gd name="adj1" fmla="val -76021"/>
              <a:gd name="adj2" fmla="val -385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Automatic feature selection? Wow, cool!!! </a:t>
            </a: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But how exactly?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/>
              <p:nvPr/>
            </p:nvSpPr>
            <p:spPr>
              <a:xfrm>
                <a:off x="6893605" y="3121536"/>
                <a:ext cx="2472068" cy="75591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such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a </a:t>
                </a:r>
                <a:r>
                  <a:rPr lang="en-IN" sz="16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sparse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weight vector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solution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05" y="3121536"/>
                <a:ext cx="2472068" cy="75591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blipFill>
                <a:blip r:embed="rId9"/>
                <a:stretch>
                  <a:fillRect l="-1225" r="-1471" b="-988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/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sparse means many entries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zero or near zero. Thus those features will be considered irrelevant by the model and will not influence prediction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blipFill>
                <a:blip r:embed="rId10"/>
                <a:stretch>
                  <a:fillRect t="-3689" r="-3023" b="-737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/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norm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/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norm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(counts number of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nonzeros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blipFill>
                <a:blip r:embed="rId12"/>
                <a:stretch>
                  <a:fillRect l="-985" r="-985" b="-105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843566A-2F53-4574-823F-B3840C0AB306}"/>
              </a:ext>
            </a:extLst>
          </p:cNvPr>
          <p:cNvSpPr/>
          <p:nvPr/>
        </p:nvSpPr>
        <p:spPr>
          <a:xfrm>
            <a:off x="8854008" y="5433317"/>
            <a:ext cx="3151854" cy="993848"/>
          </a:xfrm>
          <a:prstGeom prst="wedgeRectCallout">
            <a:avLst>
              <a:gd name="adj1" fmla="val -61428"/>
              <a:gd name="adj2" fmla="val -2712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of these are very popular ways to control overfitting in deep learning models. More on these later when we talk about deep learning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50F65B2-3B38-4C7A-964A-4816DA501798}"/>
              </a:ext>
            </a:extLst>
          </p:cNvPr>
          <p:cNvSpPr/>
          <p:nvPr/>
        </p:nvSpPr>
        <p:spPr>
          <a:xfrm>
            <a:off x="8854008" y="136939"/>
            <a:ext cx="3023794" cy="1197336"/>
          </a:xfrm>
          <a:prstGeom prst="wedgeRectCallout">
            <a:avLst>
              <a:gd name="adj1" fmla="val 21495"/>
              <a:gd name="adj2" fmla="val 1014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that optimizing loss functions with such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is usually harder than ridge reg. but several advanced techniques exist (we will see some of those later)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652"/>
    </mc:Choice>
    <mc:Fallback xmlns="">
      <p:transition spd="slow" advTm="406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.8|9.4|51.8|23.7|13|8.4|17.3|57.9|45.8|26.8|13.8|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3.7|25.4|33.4|15.1|56.2|56.1|1.8|11.4|3.8|7.2|2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.3|3.4|2.6|47.4|15.9|47.2|56.4|23.4|31.2|37.4|69.5|4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26.7|36.5|18.7|9.4|46|32.2|1.2|51.4|21.6|8.6|1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.4|8.7|1.8|17.1|21|13.5|14.9|39.1|92|151.3|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6.4|10.4|4.7|10.1|15.7|24.6|52.3|15.2|28.4|82.8|21|19.2|40|14.6|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|23.9|6.5|34.7|12.5|26.7|22.4|13.2|10.1|21.4|31.6|19.1|0.8|104.5|13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1455</Words>
  <Application>Microsoft Office PowerPoint</Application>
  <PresentationFormat>Widescreen</PresentationFormat>
  <Paragraphs>194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 Extra Light</vt:lpstr>
      <vt:lpstr>Arial</vt:lpstr>
      <vt:lpstr>Calibri</vt:lpstr>
      <vt:lpstr>Calibri Light</vt:lpstr>
      <vt:lpstr>Cambria Math</vt:lpstr>
      <vt:lpstr>Wingdings</vt:lpstr>
      <vt:lpstr>Office Theme</vt:lpstr>
      <vt:lpstr>Linear Regression </vt:lpstr>
      <vt:lpstr>PowerPoint Presentation</vt:lpstr>
      <vt:lpstr>Solution</vt:lpstr>
      <vt:lpstr>Linear Regression with Squared Loss</vt:lpstr>
      <vt:lpstr>Proof: A bit of calculus/optim. (more on this later)</vt:lpstr>
      <vt:lpstr>Problem(s) with the Solution!</vt:lpstr>
      <vt:lpstr>Regularized Least Squares (a.k.a. Ridge Regression)</vt:lpstr>
      <vt:lpstr>A closer look at ℓ_2 regularization</vt:lpstr>
      <vt:lpstr>Other Ways to Control Overfitting</vt:lpstr>
      <vt:lpstr>Linear Regression as Solving System of Linear Eqs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</dc:title>
  <dc:creator>Gagan Gupta</dc:creator>
  <cp:lastModifiedBy>Gagan Gupta</cp:lastModifiedBy>
  <cp:revision>1</cp:revision>
  <dcterms:created xsi:type="dcterms:W3CDTF">2023-08-10T15:04:52Z</dcterms:created>
  <dcterms:modified xsi:type="dcterms:W3CDTF">2023-08-11T07:25:16Z</dcterms:modified>
</cp:coreProperties>
</file>