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34" r:id="rId2"/>
    <p:sldId id="343" r:id="rId3"/>
    <p:sldId id="345" r:id="rId4"/>
    <p:sldId id="353" r:id="rId5"/>
    <p:sldId id="347" r:id="rId6"/>
    <p:sldId id="344" r:id="rId7"/>
    <p:sldId id="346" r:id="rId8"/>
    <p:sldId id="349" r:id="rId9"/>
    <p:sldId id="350" r:id="rId10"/>
    <p:sldId id="348" r:id="rId11"/>
    <p:sldId id="351" r:id="rId12"/>
    <p:sldId id="354" r:id="rId13"/>
    <p:sldId id="356" r:id="rId14"/>
    <p:sldId id="357" r:id="rId15"/>
    <p:sldId id="368" r:id="rId16"/>
    <p:sldId id="360" r:id="rId17"/>
    <p:sldId id="362" r:id="rId18"/>
    <p:sldId id="359" r:id="rId19"/>
    <p:sldId id="358" r:id="rId20"/>
    <p:sldId id="361" r:id="rId21"/>
    <p:sldId id="369" r:id="rId22"/>
    <p:sldId id="364" r:id="rId23"/>
    <p:sldId id="365" r:id="rId24"/>
    <p:sldId id="366" r:id="rId25"/>
    <p:sldId id="367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9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1" Type="http://schemas.openxmlformats.org/officeDocument/2006/relationships/tags" Target="../tags/tag19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1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9" Type="http://schemas.openxmlformats.org/officeDocument/2006/relationships/image" Target="../media/image370.png"/><Relationship Id="rId14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9" Type="http://schemas.openxmlformats.org/officeDocument/2006/relationships/image" Target="../media/image4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20.png"/><Relationship Id="rId5" Type="http://schemas.openxmlformats.org/officeDocument/2006/relationships/image" Target="../media/image5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0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2.png"/><Relationship Id="rId7" Type="http://schemas.openxmlformats.org/officeDocument/2006/relationships/image" Target="../media/image6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12.png"/><Relationship Id="rId5" Type="http://schemas.openxmlformats.org/officeDocument/2006/relationships/image" Target="../media/image412.png"/><Relationship Id="rId4" Type="http://schemas.openxmlformats.org/officeDocument/2006/relationships/image" Target="../media/image312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11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32.xml"/><Relationship Id="rId7" Type="http://schemas.openxmlformats.org/officeDocument/2006/relationships/image" Target="../media/image161.png"/><Relationship Id="rId12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51.png"/><Relationship Id="rId11" Type="http://schemas.openxmlformats.org/officeDocument/2006/relationships/image" Target="../media/image66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3.png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Relationship Id="rId9" Type="http://schemas.openxmlformats.org/officeDocument/2006/relationships/image" Target="../media/image2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31.png"/><Relationship Id="rId7" Type="http://schemas.openxmlformats.org/officeDocument/2006/relationships/image" Target="../media/image3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72.png"/><Relationship Id="rId5" Type="http://schemas.openxmlformats.org/officeDocument/2006/relationships/image" Target="../media/image351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481.png"/><Relationship Id="rId5" Type="http://schemas.openxmlformats.org/officeDocument/2006/relationships/image" Target="../media/image471.png"/><Relationship Id="rId10" Type="http://schemas.openxmlformats.org/officeDocument/2006/relationships/image" Target="../media/image513.png"/><Relationship Id="rId4" Type="http://schemas.openxmlformats.org/officeDocument/2006/relationships/image" Target="../media/image46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Calculus and Optimization for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Regularized Linear Regression (a.k.a. Ridge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Getting closed-form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soln</a:t>
                </a:r>
                <a:r>
                  <a:rPr lang="en-IN" dirty="0">
                    <a:latin typeface="Abadi Extra Light" panose="020B0204020104020204" pitchFamily="34" charset="0"/>
                  </a:rPr>
                  <a:t> required simple calculus, but is expensive to compute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Especially when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very large (since we need to invert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matrix)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to solve this and other (possibly more difficult) optimization problems arising in ML efficiently?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What’s the basic calculus and optimization knowledge we need for ML?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/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arg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min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IN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/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Solution more compactly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blipFill>
                <a:blip r:embed="rId5"/>
                <a:stretch>
                  <a:fillRect l="-585" b="-1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/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Problem more compactly written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min</m:t>
                        </m:r>
                      </m:e>
                      <m:sub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blipFill>
                <a:blip r:embed="rId6"/>
                <a:stretch>
                  <a:fillRect l="-535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06"/>
    </mc:Choice>
    <mc:Fallback xmlns="">
      <p:transition spd="slow" advTm="1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5"/>
    </mc:Choice>
    <mc:Fallback xmlns=""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6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6"/>
    </mc:Choice>
    <mc:Fallback xmlns=""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15"/>
    </mc:Choice>
    <mc:Fallback xmlns=""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 for 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F5DAB2-4701-4DF8-A380-D96F4CEE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0" y="1090569"/>
            <a:ext cx="11895652" cy="53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8"/>
    </mc:Choice>
    <mc:Fallback xmlns="">
      <p:transition spd="slow" advTm="2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basic techniques for solving 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First-order optimality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Dealing with non-differentiable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Sub-gradients and sub-differential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3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3"/>
    </mc:Choice>
    <mc:Fallback xmlns="">
      <p:transition spd="slow" advTm="50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loss function to be optimized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atmost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no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specified, it is an unconstrained optimization problem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/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and ridge regression that we saw were unconstrained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a real-valued vector)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blipFill>
                <a:blip r:embed="rId7"/>
                <a:stretch>
                  <a:fillRect t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F946B80-BDD8-4C72-88B7-BD3E9109A654}"/>
              </a:ext>
            </a:extLst>
          </p:cNvPr>
          <p:cNvSpPr/>
          <p:nvPr/>
        </p:nvSpPr>
        <p:spPr>
          <a:xfrm>
            <a:off x="9296579" y="2124003"/>
            <a:ext cx="2488733" cy="1219070"/>
          </a:xfrm>
          <a:prstGeom prst="wedgeRectCallout">
            <a:avLst>
              <a:gd name="adj1" fmla="val -999"/>
              <a:gd name="adj2" fmla="val 66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However, possible to have linear/ridge regression where solution has some constraints (e.g., non-neg, sparsity, or even both)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617B15-FE70-4300-A8DF-75E85E98F86D}"/>
              </a:ext>
            </a:extLst>
          </p:cNvPr>
          <p:cNvSpPr/>
          <p:nvPr/>
        </p:nvSpPr>
        <p:spPr>
          <a:xfrm>
            <a:off x="205496" y="1593130"/>
            <a:ext cx="3389322" cy="662020"/>
          </a:xfrm>
          <a:prstGeom prst="wedgeRectCallout">
            <a:avLst>
              <a:gd name="adj1" fmla="val -610"/>
              <a:gd name="adj2" fmla="val 7614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a sum of the training error + </a:t>
            </a:r>
            <a:r>
              <a:rPr lang="en-IN" sz="2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</a:t>
            </a:r>
            <a:endParaRPr lang="en-IN" sz="2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30"/>
    </mc:Choice>
    <mc:Fallback xmlns="">
      <p:transition spd="slow" advTm="198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"/>
    </mc:Choice>
    <mc:Fallback xmlns="">
      <p:transition spd="slow" advTm="60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convergence?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18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88" y="1490382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5" y="4059971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65643" y="964764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948"/>
    </mc:Choice>
    <mc:Fallback xmlns="">
      <p:transition spd="slow" advTm="434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optima (maxima, minima), and maybe 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747BA4-C6D9-416A-B4A4-7A760BBC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038" y="2816505"/>
            <a:ext cx="1004822" cy="965223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unconstrained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86"/>
    </mc:Choice>
    <mc:Fallback xmlns=""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/>
      <p:bldP spid="20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77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6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20"/>
    </mc:Choice>
    <mc:Fallback xmlns="">
      <p:transition spd="slow" advTm="224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40"/>
    </mc:Choice>
    <mc:Fallback xmlns=""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4"/>
    </mc:Choice>
    <mc:Fallback xmlns=""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Stochastic Gradient Descent (SGD)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(sub)gradient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blipFill>
                <a:blip r:embed="rId4"/>
                <a:stretch>
                  <a:fillRect t="-5385" r="-213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(Sub)gradient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5"/>
                <a:stretch>
                  <a:fillRect t="-15584" r="-2228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E365ED1-AF55-4606-8274-B08B4C5D7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4625" y="4897881"/>
            <a:ext cx="892255" cy="857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unbiased estimate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14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63"/>
    </mc:Choice>
    <mc:Fallback xmlns=""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0" grpId="0" animBg="1"/>
      <p:bldP spid="9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2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23"/>
    </mc:Choice>
    <mc:Fallback xmlns=""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3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47"/>
    </mc:Choice>
    <mc:Fallback xmlns=""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stationary points (optima or saddle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“flat”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 xmlns="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5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13"/>
    </mc:Choice>
    <mc:Fallback xmlns=""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1" grpId="0" animBg="1"/>
      <p:bldP spid="52" grpId="0"/>
      <p:bldP spid="62" grpId="0"/>
      <p:bldP spid="6" grpId="0"/>
      <p:bldP spid="85" grpId="0"/>
      <p:bldP spid="86" grpId="0"/>
      <p:bldP spid="97" grpId="0"/>
      <p:bldP spid="99" grpId="0" animBg="1"/>
      <p:bldP spid="25" grpId="0" animBg="1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8240" y="1969002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791781" y="2242133"/>
            <a:ext cx="2237477" cy="970066"/>
          </a:xfrm>
          <a:prstGeom prst="wedgeRectCallout">
            <a:avLst>
              <a:gd name="adj1" fmla="val 72559"/>
              <a:gd name="adj2" fmla="val -353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61"/>
    </mc:Choice>
    <mc:Fallback xmlns=""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E5AA0E-5CE8-44FA-BE8E-D16EA6C9DD22}"/>
              </a:ext>
            </a:extLst>
          </p:cNvPr>
          <p:cNvSpPr/>
          <p:nvPr/>
        </p:nvSpPr>
        <p:spPr>
          <a:xfrm>
            <a:off x="594414" y="4037929"/>
            <a:ext cx="6711437" cy="27406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Proximal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minimizing a regularized loss function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Proximal GD popular when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non-differentiable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Do GD 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use a prox. operator to regularize via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its prox. operator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/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/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reg.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part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itself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blipFill>
                <a:blip r:embed="rId5"/>
                <a:stretch>
                  <a:fillRect t="-9412" b="-211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/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Assume reg. loss function of the form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Calculate the (sub)gradient of train. Loss (w/o reg.) </a:t>
                </a:r>
              </a:p>
              <a:p>
                <a:pPr lvl="1"/>
                <a:r>
                  <a:rPr lang="en-IN" sz="2000" dirty="0">
                    <a:latin typeface="Abadi Extra Light" panose="020B0204020104020204" pitchFamily="34" charset="0"/>
                  </a:rPr>
                  <a:t>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blipFill>
                <a:blip r:embed="rId6"/>
                <a:stretch>
                  <a:fillRect l="-843" t="-1351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7E224EA-EDD0-4CA3-BF7E-D86A3458DE76}"/>
              </a:ext>
            </a:extLst>
          </p:cNvPr>
          <p:cNvSpPr txBox="1"/>
          <p:nvPr/>
        </p:nvSpPr>
        <p:spPr>
          <a:xfrm>
            <a:off x="3184332" y="3601930"/>
            <a:ext cx="172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Proximal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/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i.e. scaling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  <a:blipFill>
                <a:blip r:embed="rId7"/>
                <a:stretch>
                  <a:fillRect t="-3738" r="-1271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/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is, regularize by reducing the value of each component of the the vector 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half</a:t>
                </a:r>
                <a:endParaRPr lang="en-IN" sz="12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blipFill>
                <a:blip r:embed="rId8"/>
                <a:stretch>
                  <a:fillRect t="-67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/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/>
                  <a:t> defines a set based constraint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:=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pro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  <a:blipFill>
                <a:blip r:embed="rId9"/>
                <a:stretch>
                  <a:fillRect t="-3974" r="-966" b="-1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A8331CA5-03BB-4FA0-810D-BB923C1A0EEB}"/>
              </a:ext>
            </a:extLst>
          </p:cNvPr>
          <p:cNvSpPr/>
          <p:nvPr/>
        </p:nvSpPr>
        <p:spPr>
          <a:xfrm>
            <a:off x="8162235" y="6192189"/>
            <a:ext cx="2638801" cy="496129"/>
          </a:xfrm>
          <a:prstGeom prst="wedgeRectCallout">
            <a:avLst>
              <a:gd name="adj1" fmla="val 38041"/>
              <a:gd name="adj2" fmla="val -720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Prox. GD becomes equivalen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 to projected GD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E1D33-94D8-4B83-90E2-DEAFDF47CE55}"/>
              </a:ext>
            </a:extLst>
          </p:cNvPr>
          <p:cNvSpPr txBox="1"/>
          <p:nvPr/>
        </p:nvSpPr>
        <p:spPr>
          <a:xfrm>
            <a:off x="8241868" y="387498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Special Cases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1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936"/>
    </mc:Choice>
    <mc:Fallback xmlns="">
      <p:transition spd="slow" advTm="407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/>
      <p:bldP spid="44" grpId="0" animBg="1"/>
      <p:bldP spid="49" grpId="0"/>
      <p:bldP spid="7" grpId="0"/>
      <p:bldP spid="53" grpId="0" animBg="1"/>
      <p:bldP spid="54" grpId="0"/>
      <p:bldP spid="55" grpId="0" animBg="1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4158307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903435-3F0F-4C3E-8EED-BEDC63E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5700919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6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83"/>
    </mc:Choice>
    <mc:Fallback xmlns=""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958FFF0B-414E-4A48-9ADA-7EDE8AA2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" y="1619250"/>
            <a:ext cx="10887075" cy="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9106516" y="1771650"/>
            <a:ext cx="2075155" cy="62865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/>
          <p:nvPr/>
        </p:nvCxnSpPr>
        <p:spPr>
          <a:xfrm flipH="1">
            <a:off x="10144093" y="1290215"/>
            <a:ext cx="90153" cy="48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8C98570E-FF05-4139-BD16-4B36262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05" y="3808748"/>
            <a:ext cx="991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408405" y="3808748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7"/>
                <a:stretch>
                  <a:fillRect l="-2012" b="-232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09"/>
    </mc:Choice>
    <mc:Fallback xmlns=""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5E10F4-3A35-4FCA-A7F8-B543CB25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01" y="4714360"/>
            <a:ext cx="8143508" cy="2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89"/>
    </mc:Choice>
    <mc:Fallback xmlns=""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1" y="2458732"/>
            <a:ext cx="9924176" cy="1940536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Some other useful optimization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3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4"/>
    </mc:Choice>
    <mc:Fallback xmlns="">
      <p:transition spd="slow" advTm="29924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w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535" b="-38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">
            <a:extLst>
              <a:ext uri="{FF2B5EF4-FFF2-40B4-BE49-F238E27FC236}">
                <a16:creationId xmlns:a16="http://schemas.microsoft.com/office/drawing/2014/main" id="{018E3807-4890-405D-8F96-23C5ADC4B286}"/>
              </a:ext>
            </a:extLst>
          </p:cNvPr>
          <p:cNvGraphicFramePr>
            <a:graphicFrameLocks noGrp="1"/>
          </p:cNvGraphicFramePr>
          <p:nvPr/>
        </p:nvGraphicFramePr>
        <p:xfrm>
          <a:off x="3607448" y="3043960"/>
          <a:ext cx="358775" cy="369252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969747185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0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437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964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9839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20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5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774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924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265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9973"/>
                  </a:ext>
                </a:extLst>
              </a:tr>
            </a:tbl>
          </a:graphicData>
        </a:graphic>
      </p:graphicFrame>
      <p:graphicFrame>
        <p:nvGraphicFramePr>
          <p:cNvPr id="10" name="Group 43">
            <a:extLst>
              <a:ext uri="{FF2B5EF4-FFF2-40B4-BE49-F238E27FC236}">
                <a16:creationId xmlns:a16="http://schemas.microsoft.com/office/drawing/2014/main" id="{A9E8788F-1BA8-4465-BB5F-77EC4D634ADA}"/>
              </a:ext>
            </a:extLst>
          </p:cNvPr>
          <p:cNvGraphicFramePr>
            <a:graphicFrameLocks noGrp="1"/>
          </p:cNvGraphicFramePr>
          <p:nvPr/>
        </p:nvGraphicFramePr>
        <p:xfrm>
          <a:off x="8436623" y="3015385"/>
          <a:ext cx="342900" cy="369411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8567278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5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3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31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438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04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4919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7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7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31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02493"/>
                  </a:ext>
                </a:extLst>
              </a:tr>
            </a:tbl>
          </a:graphicData>
        </a:graphic>
      </p:graphicFrame>
      <p:graphicFrame>
        <p:nvGraphicFramePr>
          <p:cNvPr id="11" name="Group 85">
            <a:extLst>
              <a:ext uri="{FF2B5EF4-FFF2-40B4-BE49-F238E27FC236}">
                <a16:creationId xmlns:a16="http://schemas.microsoft.com/office/drawing/2014/main" id="{F67F0A5E-FC84-4D09-84C4-DA7E37AEEF72}"/>
              </a:ext>
            </a:extLst>
          </p:cNvPr>
          <p:cNvGraphicFramePr>
            <a:graphicFrameLocks noGrp="1"/>
          </p:cNvGraphicFramePr>
          <p:nvPr/>
        </p:nvGraphicFramePr>
        <p:xfrm>
          <a:off x="5874398" y="3036023"/>
          <a:ext cx="349250" cy="3695701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397759376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5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34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3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25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7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3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449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441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42009"/>
                  </a:ext>
                </a:extLst>
              </a:tr>
            </a:tbl>
          </a:graphicData>
        </a:graphic>
      </p:graphicFrame>
      <p:sp>
        <p:nvSpPr>
          <p:cNvPr id="13" name="Text Box 127">
            <a:extLst>
              <a:ext uri="{FF2B5EF4-FFF2-40B4-BE49-F238E27FC236}">
                <a16:creationId xmlns:a16="http://schemas.microsoft.com/office/drawing/2014/main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14" name="Group 128">
            <a:extLst>
              <a:ext uri="{FF2B5EF4-FFF2-40B4-BE49-F238E27FC236}">
                <a16:creationId xmlns:a16="http://schemas.microsoft.com/office/drawing/2014/main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" name="Group 142">
            <a:extLst>
              <a:ext uri="{FF2B5EF4-FFF2-40B4-BE49-F238E27FC236}">
                <a16:creationId xmlns:a16="http://schemas.microsoft.com/office/drawing/2014/main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" name="Group 148">
            <a:extLst>
              <a:ext uri="{FF2B5EF4-FFF2-40B4-BE49-F238E27FC236}">
                <a16:creationId xmlns:a16="http://schemas.microsoft.com/office/drawing/2014/main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153">
            <a:extLst>
              <a:ext uri="{FF2B5EF4-FFF2-40B4-BE49-F238E27FC236}">
                <a16:creationId xmlns:a16="http://schemas.microsoft.com/office/drawing/2014/main" id="{731F6450-F375-4B03-AAB1-F8687EB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66" y="2992461"/>
            <a:ext cx="6264275" cy="431800"/>
          </a:xfrm>
          <a:prstGeom prst="rect">
            <a:avLst/>
          </a:prstGeom>
          <a:solidFill>
            <a:srgbClr val="729FCF">
              <a:alpha val="42000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51"/>
    </mc:Choice>
    <mc:Fallback xmlns=""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118 0.48982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222 0.48311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3" grpId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619"/>
    </mc:Choice>
    <mc:Fallback xmlns=""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Unlike GD and its variants, </a:t>
                </a:r>
                <a:r>
                  <a:rPr lang="en-GB" dirty="0">
                    <a:latin typeface="Abadi Extra Light" panose="020B0204020104020204" pitchFamily="34" charset="0"/>
                  </a:rPr>
                  <a:t>Newton’s method uses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second-order</a:t>
                </a:r>
                <a:r>
                  <a:rPr lang="en-GB" dirty="0">
                    <a:latin typeface="Abadi Extra Light" panose="020B0204020104020204" pitchFamily="34" charset="0"/>
                  </a:rPr>
                  <a:t> information (second derivative, a.k.a. the Hessian)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each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minimize the quadratic (second-order) approx.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/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000" dirty="0"/>
                  <a:t> [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dirty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Abadi Extra Light" panose="020B0204020104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blipFill>
                <a:blip r:embed="rId4"/>
                <a:stretch>
                  <a:fillRect r="-746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1">
            <a:extLst>
              <a:ext uri="{FF2B5EF4-FFF2-40B4-BE49-F238E27FC236}">
                <a16:creationId xmlns:a16="http://schemas.microsoft.com/office/drawing/2014/main" id="{8CC23C72-4A3D-408C-9177-63CB594B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63" y="2735870"/>
            <a:ext cx="2628900" cy="5214937"/>
          </a:xfrm>
          <a:custGeom>
            <a:avLst/>
            <a:gdLst>
              <a:gd name="T0" fmla="*/ 0 w 7301"/>
              <a:gd name="T1" fmla="*/ 4000 h 14488"/>
              <a:gd name="T2" fmla="*/ 7300 w 7301"/>
              <a:gd name="T3" fmla="*/ 6187 h 14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01" h="14488">
                <a:moveTo>
                  <a:pt x="0" y="4000"/>
                </a:moveTo>
                <a:cubicBezTo>
                  <a:pt x="3100" y="0"/>
                  <a:pt x="3100" y="14487"/>
                  <a:pt x="7300" y="6187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59C14A3-2B3C-497D-88F7-15D2DBBA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75" y="3383570"/>
            <a:ext cx="1296988" cy="3060700"/>
          </a:xfrm>
          <a:custGeom>
            <a:avLst/>
            <a:gdLst>
              <a:gd name="T0" fmla="*/ 0 w 3601"/>
              <a:gd name="T1" fmla="*/ 4400 h 8501"/>
              <a:gd name="T2" fmla="*/ 3600 w 3601"/>
              <a:gd name="T3" fmla="*/ 3600 h 85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1" h="8501">
                <a:moveTo>
                  <a:pt x="0" y="4400"/>
                </a:moveTo>
                <a:cubicBezTo>
                  <a:pt x="1700" y="0"/>
                  <a:pt x="2000" y="8500"/>
                  <a:pt x="3600" y="3600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">
            <a:extLst>
              <a:ext uri="{FF2B5EF4-FFF2-40B4-BE49-F238E27FC236}">
                <a16:creationId xmlns:a16="http://schemas.microsoft.com/office/drawing/2014/main" id="{2D19464A-1495-4700-869E-BC6C940B7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650" y="6223607"/>
            <a:ext cx="5330825" cy="4763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65342964-2708-48D7-ABED-028CE809A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600" y="3420082"/>
            <a:ext cx="36513" cy="3024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8F46869-3021-4E47-8D88-9052CCB7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51" y="3632807"/>
            <a:ext cx="1409976" cy="2124075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553BC19-553F-46AE-8E6D-0002AA5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36" y="4694844"/>
            <a:ext cx="1463236" cy="2058774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6B1837-2F98-4F81-9CF2-196B9F02A04D}"/>
              </a:ext>
            </a:extLst>
          </p:cNvPr>
          <p:cNvCxnSpPr>
            <a:cxnSpLocks/>
          </p:cNvCxnSpPr>
          <p:nvPr/>
        </p:nvCxnSpPr>
        <p:spPr>
          <a:xfrm>
            <a:off x="4062051" y="5838694"/>
            <a:ext cx="0" cy="3849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/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blipFill>
                <a:blip r:embed="rId5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/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blipFill>
                <a:blip r:embed="rId6"/>
                <a:stretch>
                  <a:fillRect l="-11111" t="-2174" r="-1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/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/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blipFill>
                <a:blip r:embed="rId8"/>
                <a:stretch>
                  <a:fillRect l="-1051" b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8416C7B-12A0-4DE2-AF54-CFE91634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3607" y="4325874"/>
            <a:ext cx="892255" cy="857092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93C1F67-9F43-4297-9B0E-E90CA1079E08}"/>
              </a:ext>
            </a:extLst>
          </p:cNvPr>
          <p:cNvSpPr/>
          <p:nvPr/>
        </p:nvSpPr>
        <p:spPr>
          <a:xfrm>
            <a:off x="6468390" y="4654210"/>
            <a:ext cx="4615969" cy="819707"/>
          </a:xfrm>
          <a:prstGeom prst="wedgeRectCallout">
            <a:avLst>
              <a:gd name="adj1" fmla="val 59231"/>
              <a:gd name="adj2" fmla="val -447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Converges much faster than GD (very fast for convex functions). Also no “learning rate”. But per iteration cost is slower due to Hessian computation and inversion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658782-744C-481F-B170-7562BD22C547}"/>
              </a:ext>
            </a:extLst>
          </p:cNvPr>
          <p:cNvSpPr/>
          <p:nvPr/>
        </p:nvSpPr>
        <p:spPr>
          <a:xfrm>
            <a:off x="7185824" y="5607790"/>
            <a:ext cx="4484880" cy="753032"/>
          </a:xfrm>
          <a:prstGeom prst="wedgeRectCallout">
            <a:avLst>
              <a:gd name="adj1" fmla="val 1002"/>
              <a:gd name="adj2" fmla="val -720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Faster versions of Newton’s method also exist, e.g., those based on approximating Hessian using previous gradients (see L-BFGS which is a popular method)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3E7034-FFB8-4BAB-A52A-9CD958706031}"/>
              </a:ext>
            </a:extLst>
          </p:cNvPr>
          <p:cNvCxnSpPr>
            <a:cxnSpLocks/>
          </p:cNvCxnSpPr>
          <p:nvPr/>
        </p:nvCxnSpPr>
        <p:spPr>
          <a:xfrm>
            <a:off x="3572189" y="4828618"/>
            <a:ext cx="0" cy="13949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/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4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6" grpId="0"/>
      <p:bldP spid="37" grpId="0"/>
      <p:bldP spid="38" grpId="0"/>
      <p:bldP spid="39" grpId="0"/>
      <p:bldP spid="41" grpId="0" animBg="1"/>
      <p:bldP spid="42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01"/>
    </mc:Choice>
    <mc:Fallback xmlns=""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F08253E-E0FD-43AC-A15E-36B5A8456D8A}"/>
              </a:ext>
            </a:extLst>
          </p:cNvPr>
          <p:cNvSpPr/>
          <p:nvPr/>
        </p:nvSpPr>
        <p:spPr>
          <a:xfrm>
            <a:off x="3262703" y="1927496"/>
            <a:ext cx="2483526" cy="1354173"/>
          </a:xfrm>
          <a:prstGeom prst="wedgeRectCallout">
            <a:avLst>
              <a:gd name="adj1" fmla="val 49659"/>
              <a:gd name="adj2" fmla="val 6072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just before 𝑥 𝑓’(𝑥)= 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may be a saddle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/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a saddle. May need higher derivatives</a:t>
                </a:r>
              </a:p>
            </p:txBody>
          </p:sp>
        </mc:Choice>
        <mc:Fallback xmlns="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7"/>
                <a:stretch>
                  <a:fillRect l="-1804" b="-97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7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79"/>
    </mc:Choice>
    <mc:Fallback xmlns="">
      <p:transition spd="slow" advTm="165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1" y="1865415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4FABE3-7D8C-4DFE-8708-895095B4E74E}"/>
              </a:ext>
            </a:extLst>
          </p:cNvPr>
          <p:cNvSpPr/>
          <p:nvPr/>
        </p:nvSpPr>
        <p:spPr>
          <a:xfrm>
            <a:off x="2047875" y="2131244"/>
            <a:ext cx="3743325" cy="2160300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7980">
                <a:moveTo>
                  <a:pt x="0" y="2017980"/>
                </a:moveTo>
                <a:cubicBezTo>
                  <a:pt x="70644" y="1450448"/>
                  <a:pt x="141288" y="882917"/>
                  <a:pt x="257175" y="789255"/>
                </a:cubicBezTo>
                <a:cubicBezTo>
                  <a:pt x="373062" y="695593"/>
                  <a:pt x="513158" y="1468914"/>
                  <a:pt x="695325" y="1456005"/>
                </a:cubicBezTo>
                <a:cubicBezTo>
                  <a:pt x="877492" y="1443096"/>
                  <a:pt x="1152537" y="858060"/>
                  <a:pt x="1350175" y="711801"/>
                </a:cubicBezTo>
                <a:cubicBezTo>
                  <a:pt x="1547813" y="565542"/>
                  <a:pt x="1725168" y="696485"/>
                  <a:pt x="1881151" y="578449"/>
                </a:cubicBezTo>
                <a:cubicBezTo>
                  <a:pt x="2037134" y="460413"/>
                  <a:pt x="2183673" y="-47422"/>
                  <a:pt x="2286073" y="3587"/>
                </a:cubicBezTo>
                <a:cubicBezTo>
                  <a:pt x="2388473" y="54596"/>
                  <a:pt x="2408250" y="810710"/>
                  <a:pt x="2495550" y="884505"/>
                </a:cubicBezTo>
                <a:cubicBezTo>
                  <a:pt x="2582850" y="958300"/>
                  <a:pt x="2809875" y="446355"/>
                  <a:pt x="2809875" y="446355"/>
                </a:cubicBezTo>
                <a:lnTo>
                  <a:pt x="2809875" y="446355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D9A92-A035-479C-976C-52B8797DE128}"/>
              </a:ext>
            </a:extLst>
          </p:cNvPr>
          <p:cNvCxnSpPr>
            <a:cxnSpLocks/>
          </p:cNvCxnSpPr>
          <p:nvPr/>
        </p:nvCxnSpPr>
        <p:spPr>
          <a:xfrm>
            <a:off x="2216842" y="29644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87B80-6873-42DD-BA75-ADBC8CEB6AC2}"/>
              </a:ext>
            </a:extLst>
          </p:cNvPr>
          <p:cNvCxnSpPr>
            <a:cxnSpLocks/>
          </p:cNvCxnSpPr>
          <p:nvPr/>
        </p:nvCxnSpPr>
        <p:spPr>
          <a:xfrm>
            <a:off x="2731192" y="37074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E37E0-9CFA-4301-B0AE-720340069533}"/>
              </a:ext>
            </a:extLst>
          </p:cNvPr>
          <p:cNvCxnSpPr>
            <a:cxnSpLocks/>
          </p:cNvCxnSpPr>
          <p:nvPr/>
        </p:nvCxnSpPr>
        <p:spPr>
          <a:xfrm>
            <a:off x="4095750" y="278351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0E121C-9241-404B-A1EB-3366011524C2}"/>
              </a:ext>
            </a:extLst>
          </p:cNvPr>
          <p:cNvCxnSpPr>
            <a:cxnSpLocks/>
          </p:cNvCxnSpPr>
          <p:nvPr/>
        </p:nvCxnSpPr>
        <p:spPr>
          <a:xfrm>
            <a:off x="4743450" y="2131244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D67086A-CB84-4203-B432-3DA3C9445D02}"/>
              </a:ext>
            </a:extLst>
          </p:cNvPr>
          <p:cNvSpPr/>
          <p:nvPr/>
        </p:nvSpPr>
        <p:spPr>
          <a:xfrm>
            <a:off x="3600451" y="3140342"/>
            <a:ext cx="2190749" cy="723876"/>
          </a:xfrm>
          <a:prstGeom prst="wedgeRectCallout">
            <a:avLst>
              <a:gd name="adj1" fmla="val -12282"/>
              <a:gd name="adj2" fmla="val -87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Saddle is a point of inflection where the derivative is also zero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4535304-2180-4B1A-9EA0-FD8BA6E44CCF}"/>
              </a:ext>
            </a:extLst>
          </p:cNvPr>
          <p:cNvSpPr/>
          <p:nvPr/>
        </p:nvSpPr>
        <p:spPr>
          <a:xfrm>
            <a:off x="3086101" y="2306952"/>
            <a:ext cx="1333500" cy="320779"/>
          </a:xfrm>
          <a:prstGeom prst="wedgeRectCallout">
            <a:avLst>
              <a:gd name="adj1" fmla="val 47412"/>
              <a:gd name="adj2" fmla="val 792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saddle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2"/>
    </mc:Choice>
    <mc:Fallback xmlns=""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1"/>
    </mc:Choice>
    <mc:Fallback xmlns=""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Optima and saddle points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that we saw for one-dim case must be satisfied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along all the directions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this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0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26"/>
    </mc:Choice>
    <mc:Fallback xmlns=""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3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10"/>
    </mc:Choice>
    <mc:Fallback xmlns=""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4|21.1|9|8.5|16.6|6|3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6|4.4|8.4|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7.6|9.9|10.2|20|36.4|47.4|1.3|3|7.7|4.2|3.4|10.8|13.1|5.7|24.5|20.8|12.8|40.9|38.9|60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4045</Words>
  <Application>Microsoft Office PowerPoint</Application>
  <PresentationFormat>Widescreen</PresentationFormat>
  <Paragraphs>763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Abadi Extra Light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Calculus and Optimization for ML</vt:lpstr>
      <vt:lpstr>Functions and their optima</vt:lpstr>
      <vt:lpstr>Derivatives</vt:lpstr>
      <vt:lpstr>Rules of Derivatives</vt:lpstr>
      <vt:lpstr>Derivatives</vt:lpstr>
      <vt:lpstr>Saddle Points</vt:lpstr>
      <vt:lpstr>Multivariate Functions</vt:lpstr>
      <vt:lpstr>Derivatives of Multivariate Functions</vt:lpstr>
      <vt:lpstr>The Hessian</vt:lpstr>
      <vt:lpstr>Convex and Non-Convex Functions</vt:lpstr>
      <vt:lpstr>Convex Sets</vt:lpstr>
      <vt:lpstr>Convex Functions </vt:lpstr>
      <vt:lpstr>Some Basic Rules for Convex Functions </vt:lpstr>
      <vt:lpstr>The Plan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Descent: An Illustration</vt:lpstr>
      <vt:lpstr>GD: An Example</vt:lpstr>
      <vt:lpstr>Dealing with Non-differentiable Functions</vt:lpstr>
      <vt:lpstr>Sub-gradients</vt:lpstr>
      <vt:lpstr>Sub-gradients, Sub-differential, and Some Rules</vt:lpstr>
      <vt:lpstr>Sub-Gradient For Absolute Loss Regression</vt:lpstr>
      <vt:lpstr>Sub-Gradient Descent</vt:lpstr>
      <vt:lpstr>Stochastic Gradient Descent (SGD)</vt:lpstr>
      <vt:lpstr>Minibatch SGD</vt:lpstr>
      <vt:lpstr>Constrained Optimization</vt:lpstr>
      <vt:lpstr>Projected Gradient Descent</vt:lpstr>
      <vt:lpstr>Projected GD: How to Project?</vt:lpstr>
      <vt:lpstr>Proximal Gradient Descent</vt:lpstr>
      <vt:lpstr>Constrained Opt. via Lagrangian</vt:lpstr>
      <vt:lpstr>Constrained Opt. via Lagrangian</vt:lpstr>
      <vt:lpstr>Constrained Opt. with Multiple Constraints</vt:lpstr>
      <vt:lpstr>   Some other useful optimization methods</vt:lpstr>
      <vt:lpstr>Co-ordinate Descent (CD)</vt:lpstr>
      <vt:lpstr>Alternating Optimization (ALT-OPT)</vt:lpstr>
      <vt:lpstr>Newton’s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Gagan Gupta</cp:lastModifiedBy>
  <cp:revision>1051</cp:revision>
  <dcterms:created xsi:type="dcterms:W3CDTF">2020-07-07T20:42:16Z</dcterms:created>
  <dcterms:modified xsi:type="dcterms:W3CDTF">2022-08-08T14:34:06Z</dcterms:modified>
</cp:coreProperties>
</file>