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" r:id="rId2"/>
    <p:sldId id="423" r:id="rId3"/>
    <p:sldId id="426" r:id="rId4"/>
    <p:sldId id="425" r:id="rId5"/>
    <p:sldId id="427" r:id="rId6"/>
    <p:sldId id="428" r:id="rId7"/>
    <p:sldId id="467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39" r:id="rId18"/>
    <p:sldId id="482" r:id="rId19"/>
    <p:sldId id="440" r:id="rId20"/>
    <p:sldId id="441" r:id="rId21"/>
    <p:sldId id="442" r:id="rId22"/>
    <p:sldId id="256" r:id="rId23"/>
    <p:sldId id="314" r:id="rId24"/>
    <p:sldId id="325" r:id="rId25"/>
    <p:sldId id="327" r:id="rId26"/>
    <p:sldId id="328" r:id="rId27"/>
    <p:sldId id="329" r:id="rId28"/>
    <p:sldId id="330" r:id="rId29"/>
    <p:sldId id="331" r:id="rId30"/>
    <p:sldId id="332" r:id="rId31"/>
    <p:sldId id="335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06BB-8BC6-C4DD-7835-3E4EC9686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51721-3AE9-E21C-CF5A-05485C7B2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257-EBA5-D9D6-6875-8A1A87A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103D-6C94-8982-9DF5-F3A0E557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FA96-6D95-4085-7158-D6DFB2F9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6AA8-647D-4856-4D7F-7F02EED6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3F456-B76C-532A-0D46-CCC9FC0CD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9FEB-2B59-270C-817B-618F8195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2F20-FF8F-6ABC-E238-2AE01A5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733E-F9F1-78DE-0746-609E416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487C9-1863-C841-2C6E-2F976D39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3DB2-374A-0974-4DB4-14F996EE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0FD2-0907-00E1-DBAD-56621FB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355F-AAA3-AB19-D44A-D890DFA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611-465C-3140-F6B0-61361FEA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770B-5420-EE30-63FB-3B60AF12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18FC-0093-5A4F-BD76-F79B9C02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C1FE-08F8-4EC7-B222-0405AB4E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1FA3-403C-0EB5-7C64-772D3D4E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69F1-6BEC-598C-5C37-2C78560B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2F4-D761-FC9B-0F13-942F5A51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2B6D-E843-FE27-B066-EF1BDEC0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5FB9-F7EB-217F-0C57-BA56C766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C42D-2542-AB64-9B15-F37B396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9F1B-4F64-12CE-F2CA-71CE836D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9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2867-C37E-C254-2D89-090D7A41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EAC4-727F-DC39-12C3-55017C27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BB664-5BED-D596-ADA3-09AEA8CC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69A4-BF6E-6620-8B43-D12CBA89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B633-05C0-ED5C-13C9-601AD790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CFBA-6F55-72C4-5390-70F0EC58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94CE-A2FF-66B1-5875-4F51DEB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C5D6A-EBBC-5D95-796F-F8B93C6B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26A9-AFB1-43C0-C16F-CE0579B5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1891C-B21C-0D32-DDD0-E19C9F1F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50BE-28A6-9065-2199-DCDC6E6B4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D6830-5A8C-8B7F-B645-A6C33966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A4125-915F-679D-99A7-DBEED39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3F316-63A3-835D-890F-5655FE8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957-5531-3FF5-23D5-483F7D31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3-BD8C-55D5-DBF8-EABEC10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6384C-2E1E-784B-DC58-C4F78AAE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704C3-1FE1-4027-36A6-BD0B7F8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263D1-C446-3947-9F89-91B85AC1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59954-C960-F03E-641F-12A38781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B8A6-FEC5-D129-7F59-E526704F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4DCA-D213-BFD2-1BC4-3838C028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191-6351-3027-6C6F-D53CE0B7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96A11-B4AE-9B38-5205-5E94C22CD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2B90-FE64-A5B5-551C-0817FDA6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116E3-F90C-5B07-CB90-D9A520C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B5C3-FB58-92DF-01D5-03393D41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B3C-7125-B639-F818-8E75B34C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63C70-8FB2-82D4-EA07-AF163F9E7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388E-C10A-B47D-C1FC-D4F271CF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A114-C2BD-3577-DB1B-2E1DECEB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06B81-0499-00A4-386D-DBEEAD78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529-2116-9F49-3A27-0973E168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30DD-F1F4-CD8A-7220-BD34319E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699D-82B3-6912-0A17-6CB0F7B4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9D24-BBB9-8BA2-36D1-07C6D98B3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F27C-41F4-4DBA-9938-DF1B836608C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D15F-7844-078F-D50A-2D63B327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504F-4556-9E6D-13C8-3636CF757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3C67-E7CF-4348-985F-D124D1376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7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280.png"/><Relationship Id="rId9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330.png"/><Relationship Id="rId9" Type="http://schemas.openxmlformats.org/officeDocument/2006/relationships/image" Target="../media/image3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71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5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0.png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11" Type="http://schemas.openxmlformats.org/officeDocument/2006/relationships/image" Target="../media/image450.png"/><Relationship Id="rId5" Type="http://schemas.openxmlformats.org/officeDocument/2006/relationships/image" Target="../media/image400.png"/><Relationship Id="rId15" Type="http://schemas.openxmlformats.org/officeDocument/2006/relationships/image" Target="../media/image490.png"/><Relationship Id="rId10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7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1.png"/><Relationship Id="rId11" Type="http://schemas.openxmlformats.org/officeDocument/2006/relationships/image" Target="../media/image581.png"/><Relationship Id="rId5" Type="http://schemas.openxmlformats.org/officeDocument/2006/relationships/image" Target="../media/image52.png"/><Relationship Id="rId10" Type="http://schemas.openxmlformats.org/officeDocument/2006/relationships/image" Target="../media/image571.png"/><Relationship Id="rId9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5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7" Type="http://schemas.openxmlformats.org/officeDocument/2006/relationships/image" Target="../media/image24.png"/><Relationship Id="rId12" Type="http://schemas.openxmlformats.org/officeDocument/2006/relationships/image" Target="../media/image680.png"/><Relationship Id="rId17" Type="http://schemas.openxmlformats.org/officeDocument/2006/relationships/image" Target="../media/image7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21.png"/><Relationship Id="rId15" Type="http://schemas.openxmlformats.org/officeDocument/2006/relationships/image" Target="../media/image71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Relationship Id="rId14" Type="http://schemas.openxmlformats.org/officeDocument/2006/relationships/image" Target="../media/image7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74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5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openxmlformats.org/officeDocument/2006/relationships/image" Target="../media/image7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6.png"/><Relationship Id="rId5" Type="http://schemas.openxmlformats.org/officeDocument/2006/relationships/image" Target="NUL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8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17" Type="http://schemas.openxmlformats.org/officeDocument/2006/relationships/image" Target="../media/image1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0.png"/><Relationship Id="rId20" Type="http://schemas.openxmlformats.org/officeDocument/2006/relationships/image" Target="../media/image1810.png"/><Relationship Id="rId1" Type="http://schemas.openxmlformats.org/officeDocument/2006/relationships/tags" Target="../tags/tag6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10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9" Type="http://schemas.openxmlformats.org/officeDocument/2006/relationships/image" Target="../media/image7.png"/><Relationship Id="rId14" Type="http://schemas.openxmlformats.org/officeDocument/2006/relationships/image" Target="../media/image1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7" Type="http://schemas.openxmlformats.org/officeDocument/2006/relationships/image" Target="../media/image210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10.png"/><Relationship Id="rId11" Type="http://schemas.openxmlformats.org/officeDocument/2006/relationships/image" Target="../media/image250.png"/><Relationship Id="rId5" Type="http://schemas.openxmlformats.org/officeDocument/2006/relationships/image" Target="../media/image1910.png"/><Relationship Id="rId10" Type="http://schemas.openxmlformats.org/officeDocument/2006/relationships/image" Target="../media/image240.png"/><Relationship Id="rId9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CF815-7937-359B-C8EC-5131E85E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Based classifiers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5FA51-7182-4E8D-280A-E652CF708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(More Commonly Used)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Allow some training examples to fall within the no-man’s land (margin region)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Even okay for some training examples to fall totally on the wrong side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h.p.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Extent of “violation” by a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is known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means totally on the wrong side</a:t>
                </a: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  <a:blipFill>
                <a:blip r:embed="rId5"/>
                <a:stretch>
                  <a:fillRect l="-1391" t="-2463" r="-2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7CFC167-FBD7-497C-95D4-5FCB44F1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055507"/>
            <a:ext cx="48863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/>
              <p:nvPr/>
            </p:nvSpPr>
            <p:spPr>
              <a:xfrm>
                <a:off x="5034029" y="4762133"/>
                <a:ext cx="5419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≥1 −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29" y="4762133"/>
                <a:ext cx="54192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/>
              <p:nvPr/>
            </p:nvSpPr>
            <p:spPr>
              <a:xfrm>
                <a:off x="4995863" y="5283453"/>
                <a:ext cx="5529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≤−1+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63" y="5283453"/>
                <a:ext cx="55298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/>
              <p:nvPr/>
            </p:nvSpPr>
            <p:spPr>
              <a:xfrm>
                <a:off x="5123906" y="5847788"/>
                <a:ext cx="460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06" y="5847788"/>
                <a:ext cx="46017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7782EA-45D3-4E02-8565-DBED576AE3D7}"/>
              </a:ext>
            </a:extLst>
          </p:cNvPr>
          <p:cNvSpPr txBox="1"/>
          <p:nvPr/>
        </p:nvSpPr>
        <p:spPr>
          <a:xfrm>
            <a:off x="1543050" y="5847788"/>
            <a:ext cx="334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badi Extra Light" panose="020B0204020104020204" pitchFamily="34" charset="0"/>
              </a:rPr>
              <a:t>Soft-margin constraint: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57"/>
    </mc:Choice>
    <mc:Fallback xmlns="">
      <p:transition spd="slow" advTm="308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Goal: Still want to maximize the margin such that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Soft-margin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)≥1 −</m:t>
                    </m:r>
                    <m:sSub>
                      <m:sSubPr>
                        <m:ctrlP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are satisfied for all training ex. 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not have too many margin violations (sum of slacks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be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  <a:blipFill>
                <a:blip r:embed="rId5"/>
                <a:stretch>
                  <a:fillRect l="-843"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37B0A111-4816-4463-8F85-76CC33CF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1" y="2892705"/>
            <a:ext cx="3512327" cy="28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/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soft-margin SVM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controls the trade off between large margin and small training error (need to tune)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small training error but also small margin (bad)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large margin but large training error (bad)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blipFill>
                <a:blip r:embed="rId7"/>
                <a:stretch>
                  <a:fillRect l="-946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644F72B-BC3D-45F8-99A4-BDA33AE21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30" y="3275558"/>
            <a:ext cx="697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/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blipFill>
                <a:blip r:embed="rId9"/>
                <a:stretch>
                  <a:fillRect t="-7453" r="-398" b="-111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17CE12-10F8-4E6B-A6A0-C90D341F46AA}"/>
              </a:ext>
            </a:extLst>
          </p:cNvPr>
          <p:cNvSpPr/>
          <p:nvPr/>
        </p:nvSpPr>
        <p:spPr>
          <a:xfrm>
            <a:off x="9469727" y="1126496"/>
            <a:ext cx="1854203" cy="539798"/>
          </a:xfrm>
          <a:prstGeom prst="wedgeRectCallout">
            <a:avLst>
              <a:gd name="adj1" fmla="val -61298"/>
              <a:gd name="adj2" fmla="val 1501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Sum of slacks is like the training error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DD8BAA-C4CE-4784-84C2-A12A1FCF51A6}"/>
              </a:ext>
            </a:extLst>
          </p:cNvPr>
          <p:cNvSpPr/>
          <p:nvPr/>
        </p:nvSpPr>
        <p:spPr>
          <a:xfrm>
            <a:off x="7837780" y="327555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96B0F-8ED5-44BC-97D0-02FE924674E7}"/>
              </a:ext>
            </a:extLst>
          </p:cNvPr>
          <p:cNvSpPr/>
          <p:nvPr/>
        </p:nvSpPr>
        <p:spPr>
          <a:xfrm>
            <a:off x="6642060" y="325043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711890-66E7-4472-8B13-32C8671FFC39}"/>
              </a:ext>
            </a:extLst>
          </p:cNvPr>
          <p:cNvSpPr/>
          <p:nvPr/>
        </p:nvSpPr>
        <p:spPr>
          <a:xfrm>
            <a:off x="5190836" y="3074242"/>
            <a:ext cx="1406086" cy="539798"/>
          </a:xfrm>
          <a:prstGeom prst="wedgeRectCallout">
            <a:avLst>
              <a:gd name="adj1" fmla="val 59077"/>
              <a:gd name="adj2" fmla="val 30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Inversely prop. to margin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0ACDD0-D5F8-478B-AF32-51F51F3EBE4C}"/>
              </a:ext>
            </a:extLst>
          </p:cNvPr>
          <p:cNvSpPr/>
          <p:nvPr/>
        </p:nvSpPr>
        <p:spPr>
          <a:xfrm>
            <a:off x="8769151" y="3188848"/>
            <a:ext cx="880102" cy="425192"/>
          </a:xfrm>
          <a:prstGeom prst="wedgeRectCallout">
            <a:avLst>
              <a:gd name="adj1" fmla="val -58589"/>
              <a:gd name="adj2" fmla="val 1005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error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4B390A7-4806-4734-9779-2BF14EBC396D}"/>
              </a:ext>
            </a:extLst>
          </p:cNvPr>
          <p:cNvSpPr/>
          <p:nvPr/>
        </p:nvSpPr>
        <p:spPr>
          <a:xfrm>
            <a:off x="7144785" y="3046928"/>
            <a:ext cx="1549563" cy="310585"/>
          </a:xfrm>
          <a:prstGeom prst="wedgeRectCallout">
            <a:avLst>
              <a:gd name="adj1" fmla="val -17036"/>
              <a:gd name="adj2" fmla="val 1377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Trade-off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endParaRPr lang="en-IN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22"/>
    </mc:Choice>
    <mc:Fallback xmlns="">
      <p:transition spd="slow" advTm="378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21" y="2750957"/>
            <a:ext cx="5897430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the SVM Problem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optimization problem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constrained optimization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problem. One option is to solve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Lagrange’s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one for each constraint, and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denotes the vector of Lagrange multipliers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It is easier (and helpful; we will soon see why) to solve the dual: min and then max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311AFF-DE77-4436-931C-2B1CFE72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0" y="1538287"/>
            <a:ext cx="6457950" cy="14573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D11945-3668-4C71-9CCA-0270B59E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214813"/>
            <a:ext cx="7048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96"/>
    </mc:Choice>
    <mc:Fallback xmlns="">
      <p:transition spd="slow" advTm="150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problem (min then max) is</a:t>
                </a: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them to zero gives (verify)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simply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weighted sum of all the training inputs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we get the dual problem as (verify)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2450042E-EEE1-4155-ABA2-B76D7280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64" y="1509044"/>
            <a:ext cx="5494472" cy="8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070D38-88C1-4ED0-8FB5-1ED679EB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2778421"/>
            <a:ext cx="2762250" cy="9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CD1326-BD54-47AD-950F-4F47304E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30" y="2786701"/>
            <a:ext cx="276225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4B9050-BA15-477C-BF36-B5061596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4894188"/>
            <a:ext cx="4514703" cy="8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AE182-0ACE-47FA-9090-4F4B4F639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40" y="4816922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4F0405-49CD-45EA-8882-0F2129224FDC}"/>
              </a:ext>
            </a:extLst>
          </p:cNvPr>
          <p:cNvSpPr/>
          <p:nvPr/>
        </p:nvSpPr>
        <p:spPr>
          <a:xfrm>
            <a:off x="7355121" y="4893267"/>
            <a:ext cx="3456702" cy="702009"/>
          </a:xfrm>
          <a:prstGeom prst="wedgeRectCallout">
            <a:avLst>
              <a:gd name="adj1" fmla="val 61345"/>
              <a:gd name="adj2" fmla="val -136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inputs appear only as pairwise dot products. This will be useful later on when we make SVM nonlinear using </a:t>
            </a:r>
            <a:r>
              <a:rPr lang="en-IN" sz="1400" dirty="0">
                <a:solidFill>
                  <a:srgbClr val="B806AB"/>
                </a:solidFill>
                <a:latin typeface="Abadi Extra Light" panose="020B0204020104020204" pitchFamily="34" charset="0"/>
              </a:rPr>
              <a:t>kernel methods</a:t>
            </a:r>
            <a:endParaRPr lang="en-IN" sz="1400" b="1" dirty="0">
              <a:solidFill>
                <a:srgbClr val="B806AB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/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important training example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blipFill>
                <a:blip r:embed="rId11"/>
                <a:stretch>
                  <a:fillRect l="-1256" t="-1626" r="-27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>
            <a:extLst>
              <a:ext uri="{FF2B5EF4-FFF2-40B4-BE49-F238E27FC236}">
                <a16:creationId xmlns:a16="http://schemas.microsoft.com/office/drawing/2014/main" id="{D574D164-2246-43AC-BB67-A4AE4968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13" y="5741377"/>
            <a:ext cx="3045819" cy="6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/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1" i="0" dirty="0">
                    <a:solidFill>
                      <a:schemeClr val="tx1"/>
                    </a:solidFill>
                    <a:latin typeface="+mj-lt"/>
                  </a:rPr>
                  <a:t>G</a:t>
                </a:r>
                <a:r>
                  <a:rPr lang="en-IN" sz="1600" b="0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</a:rPr>
                  <a:t>p.s.d.</a:t>
                </a:r>
                <a:r>
                  <a:rPr lang="en-IN" sz="1600" dirty="0">
                    <a:solidFill>
                      <a:schemeClr val="tx1"/>
                    </a:solidFill>
                  </a:rPr>
                  <a:t> matrix, also called the </a:t>
                </a:r>
                <a:r>
                  <a:rPr lang="en-IN" sz="1600" b="0" dirty="0">
                    <a:solidFill>
                      <a:srgbClr val="0000FF"/>
                    </a:solidFill>
                  </a:rPr>
                  <a:t>Gram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1s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blipFill>
                <a:blip r:embed="rId13"/>
                <a:stretch>
                  <a:fillRect t="-1000" b="-1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/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4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/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also a </a:t>
                </a:r>
                <a:r>
                  <a:rPr lang="en-IN" sz="1600" i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“quadratic program” (QP) </a:t>
                </a:r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– a quadratic function of the variables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blipFill>
                <a:blip r:embed="rId15"/>
                <a:stretch>
                  <a:fillRect l="-11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45238C-63B7-42D0-A9A0-03DADCD003AE}"/>
              </a:ext>
            </a:extLst>
          </p:cNvPr>
          <p:cNvSpPr txBox="1"/>
          <p:nvPr/>
        </p:nvSpPr>
        <p:spPr>
          <a:xfrm>
            <a:off x="4067174" y="655896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0EC44E-73E0-4A57-91CF-B845E0A03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6671" y="58686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/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6"/>
                <a:stretch>
                  <a:fillRect l="-292" t="-15254" b="-398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/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ascent can’t easily be applied</a:t>
                </a: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blipFill>
                <a:blip r:embed="rId17"/>
                <a:stretch>
                  <a:fillRect l="-424" b="-67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1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43"/>
    </mc:Choice>
    <mc:Fallback xmlns="">
      <p:transition spd="slow" advTm="565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7" grpId="0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we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by solving the dual, we can get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00" b="1" dirty="0">
                    <a:latin typeface="Abadi Extra Light" panose="020B0204020104020204" pitchFamily="34" charset="0"/>
                  </a:rPr>
                  <a:t>          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nice property: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in the solution will be zero (sparse solution)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F9B6254-AA19-4C68-B39A-4DCBDCFA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719263"/>
            <a:ext cx="7505700" cy="10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526C6D-0695-48B0-8901-F7F8485F8AC9}"/>
              </a:ext>
            </a:extLst>
          </p:cNvPr>
          <p:cNvSpPr/>
          <p:nvPr/>
        </p:nvSpPr>
        <p:spPr>
          <a:xfrm>
            <a:off x="759584" y="537568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645446-7E92-43E5-B206-5CCBAAE4823A}"/>
              </a:ext>
            </a:extLst>
          </p:cNvPr>
          <p:cNvSpPr/>
          <p:nvPr/>
        </p:nvSpPr>
        <p:spPr>
          <a:xfrm>
            <a:off x="1305894" y="37813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61F612-AD13-482C-AB19-30B097401987}"/>
              </a:ext>
            </a:extLst>
          </p:cNvPr>
          <p:cNvSpPr/>
          <p:nvPr/>
        </p:nvSpPr>
        <p:spPr>
          <a:xfrm>
            <a:off x="1024736" y="38912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76871F-CC89-4759-9268-2AD5A983C6A2}"/>
              </a:ext>
            </a:extLst>
          </p:cNvPr>
          <p:cNvSpPr/>
          <p:nvPr/>
        </p:nvSpPr>
        <p:spPr>
          <a:xfrm>
            <a:off x="1251370" y="406168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3F984-F330-4DE5-BC9C-C2C4538357A1}"/>
              </a:ext>
            </a:extLst>
          </p:cNvPr>
          <p:cNvSpPr/>
          <p:nvPr/>
        </p:nvSpPr>
        <p:spPr>
          <a:xfrm>
            <a:off x="1024736" y="469139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51F89-0C36-4418-9174-CA935151D5CD}"/>
              </a:ext>
            </a:extLst>
          </p:cNvPr>
          <p:cNvSpPr/>
          <p:nvPr/>
        </p:nvSpPr>
        <p:spPr>
          <a:xfrm>
            <a:off x="904809" y="42913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95D484-CF98-430A-B065-D5A3A0DBE908}"/>
              </a:ext>
            </a:extLst>
          </p:cNvPr>
          <p:cNvSpPr/>
          <p:nvPr/>
        </p:nvSpPr>
        <p:spPr>
          <a:xfrm>
            <a:off x="709071" y="450683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2A3B25-EB9E-40A1-BD32-B5D4555E6F0D}"/>
              </a:ext>
            </a:extLst>
          </p:cNvPr>
          <p:cNvSpPr/>
          <p:nvPr/>
        </p:nvSpPr>
        <p:spPr>
          <a:xfrm>
            <a:off x="759584" y="495183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B67339-066D-4FE3-B135-3698E318BD37}"/>
              </a:ext>
            </a:extLst>
          </p:cNvPr>
          <p:cNvSpPr/>
          <p:nvPr/>
        </p:nvSpPr>
        <p:spPr>
          <a:xfrm>
            <a:off x="1217810" y="445469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A9224-18DE-4332-AEC5-57D98FE2A445}"/>
              </a:ext>
            </a:extLst>
          </p:cNvPr>
          <p:cNvSpPr/>
          <p:nvPr/>
        </p:nvSpPr>
        <p:spPr>
          <a:xfrm>
            <a:off x="1988981" y="368664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DDAD4-0903-45E1-A69E-7A2D4A1CCB49}"/>
              </a:ext>
            </a:extLst>
          </p:cNvPr>
          <p:cNvSpPr/>
          <p:nvPr/>
        </p:nvSpPr>
        <p:spPr>
          <a:xfrm>
            <a:off x="1533507" y="415396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C42E4-D0D5-44A7-A8CC-AAA3D65B00A0}"/>
              </a:ext>
            </a:extLst>
          </p:cNvPr>
          <p:cNvSpPr/>
          <p:nvPr/>
        </p:nvSpPr>
        <p:spPr>
          <a:xfrm>
            <a:off x="1853977" y="439058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92DAA4-CFD8-4BD2-A5A0-DFEEC69EC45F}"/>
              </a:ext>
            </a:extLst>
          </p:cNvPr>
          <p:cNvSpPr/>
          <p:nvPr/>
        </p:nvSpPr>
        <p:spPr>
          <a:xfrm>
            <a:off x="1627001" y="38073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A87FE-6F39-4B05-9002-0717BD49FA19}"/>
              </a:ext>
            </a:extLst>
          </p:cNvPr>
          <p:cNvSpPr/>
          <p:nvPr/>
        </p:nvSpPr>
        <p:spPr>
          <a:xfrm rot="1917477">
            <a:off x="2173221" y="556602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59B97-5C3A-4965-9D4F-736A70B0E244}"/>
              </a:ext>
            </a:extLst>
          </p:cNvPr>
          <p:cNvSpPr/>
          <p:nvPr/>
        </p:nvSpPr>
        <p:spPr>
          <a:xfrm rot="1917477">
            <a:off x="3043534" y="45225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2D2064-C6C7-4AF0-969D-D6A0DA94F696}"/>
              </a:ext>
            </a:extLst>
          </p:cNvPr>
          <p:cNvSpPr/>
          <p:nvPr/>
        </p:nvSpPr>
        <p:spPr>
          <a:xfrm rot="1917477">
            <a:off x="3201823" y="515862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B312D3-22D8-42A3-A45D-8E671362D587}"/>
              </a:ext>
            </a:extLst>
          </p:cNvPr>
          <p:cNvSpPr/>
          <p:nvPr/>
        </p:nvSpPr>
        <p:spPr>
          <a:xfrm rot="1917477">
            <a:off x="3392994" y="423919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DE4225-56B5-496D-807E-A7C90D6E07ED}"/>
              </a:ext>
            </a:extLst>
          </p:cNvPr>
          <p:cNvSpPr/>
          <p:nvPr/>
        </p:nvSpPr>
        <p:spPr>
          <a:xfrm rot="1917477">
            <a:off x="2231146" y="604012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D9D8D0-EE3E-4D39-8E34-61E530C8FD1E}"/>
              </a:ext>
            </a:extLst>
          </p:cNvPr>
          <p:cNvSpPr/>
          <p:nvPr/>
        </p:nvSpPr>
        <p:spPr>
          <a:xfrm rot="1917477">
            <a:off x="2679437" y="519613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9D300F-8A93-4454-AF9D-1FBF18CF7C84}"/>
              </a:ext>
            </a:extLst>
          </p:cNvPr>
          <p:cNvSpPr/>
          <p:nvPr/>
        </p:nvSpPr>
        <p:spPr>
          <a:xfrm rot="1917477">
            <a:off x="3529814" y="516807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DDCAF-1D61-4970-A705-728CFB7C31C5}"/>
              </a:ext>
            </a:extLst>
          </p:cNvPr>
          <p:cNvSpPr/>
          <p:nvPr/>
        </p:nvSpPr>
        <p:spPr>
          <a:xfrm rot="1917477">
            <a:off x="2706156" y="563052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9DD61-8E98-48AF-AACD-0497DE3C2CD5}"/>
              </a:ext>
            </a:extLst>
          </p:cNvPr>
          <p:cNvSpPr/>
          <p:nvPr/>
        </p:nvSpPr>
        <p:spPr>
          <a:xfrm rot="1917477">
            <a:off x="2733201" y="59743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C83C75-92D2-4BBC-9D80-99FFB25C77F9}"/>
              </a:ext>
            </a:extLst>
          </p:cNvPr>
          <p:cNvSpPr/>
          <p:nvPr/>
        </p:nvSpPr>
        <p:spPr>
          <a:xfrm rot="1917477">
            <a:off x="3003657" y="485955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8897DA-CB16-44B7-9587-3F94D09914BA}"/>
              </a:ext>
            </a:extLst>
          </p:cNvPr>
          <p:cNvSpPr/>
          <p:nvPr/>
        </p:nvSpPr>
        <p:spPr>
          <a:xfrm rot="1917477">
            <a:off x="3078245" y="55376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7222DE-9C57-46B7-8D5A-BB841679923B}"/>
              </a:ext>
            </a:extLst>
          </p:cNvPr>
          <p:cNvSpPr/>
          <p:nvPr/>
        </p:nvSpPr>
        <p:spPr>
          <a:xfrm rot="1917477">
            <a:off x="3398159" y="468539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20E9DE-79B8-49EB-85B1-A7AD01B221E2}"/>
              </a:ext>
            </a:extLst>
          </p:cNvPr>
          <p:cNvCxnSpPr>
            <a:cxnSpLocks/>
          </p:cNvCxnSpPr>
          <p:nvPr/>
        </p:nvCxnSpPr>
        <p:spPr>
          <a:xfrm flipH="1">
            <a:off x="1428485" y="3910777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8A6EB5-898C-4DEC-BB7C-89E916307566}"/>
              </a:ext>
            </a:extLst>
          </p:cNvPr>
          <p:cNvCxnSpPr>
            <a:cxnSpLocks/>
          </p:cNvCxnSpPr>
          <p:nvPr/>
        </p:nvCxnSpPr>
        <p:spPr>
          <a:xfrm flipH="1">
            <a:off x="1159135" y="3801748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A409B-D41A-4CED-BCDA-D132FF9B3CD7}"/>
              </a:ext>
            </a:extLst>
          </p:cNvPr>
          <p:cNvCxnSpPr>
            <a:cxnSpLocks/>
          </p:cNvCxnSpPr>
          <p:nvPr/>
        </p:nvCxnSpPr>
        <p:spPr>
          <a:xfrm flipH="1">
            <a:off x="1726928" y="4061689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070750-87E0-4E66-9F7B-BEBA1D7A1EA4}"/>
              </a:ext>
            </a:extLst>
          </p:cNvPr>
          <p:cNvSpPr/>
          <p:nvPr/>
        </p:nvSpPr>
        <p:spPr>
          <a:xfrm>
            <a:off x="1191180" y="495691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/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blipFill>
                <a:blip r:embed="rId7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/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blipFill>
                <a:blip r:embed="rId8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/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412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/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Reason: KKT conditions</a:t>
                </a:r>
              </a:p>
              <a:p>
                <a:endParaRPr lang="en-IN" sz="2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’s, we must have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endParaRPr lang="en-GB" sz="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nonzero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i.e., the training example lies on the boundary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These examples are called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support vectors 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	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blipFill>
                <a:blip r:embed="rId10"/>
                <a:stretch>
                  <a:fillRect l="-1228" t="-1721" r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/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blipFill>
                <a:blip r:embed="rId11"/>
                <a:stretch>
                  <a:fillRect l="-673" r="-151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91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92"/>
    </mc:Choice>
    <mc:Fallback xmlns="">
      <p:transition spd="slow" advTm="15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/>
      <p:bldP spid="37" grpId="0"/>
      <p:bldP spid="3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5258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35"/>
    </mc:Choice>
    <mc:Fallback xmlns=""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2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3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5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7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8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56"/>
    </mc:Choice>
    <mc:Fallback xmlns=""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Vectors in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solution had only one type of support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 lied on the supporting hyperplanes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and</a:t>
                </a:r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IN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26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/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The soft-margin SVM solution has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three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types of support vectors (with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)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3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F3CEE21B-D9B8-4222-841B-E2BF6166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57525"/>
            <a:ext cx="3781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98BF-040E-41C8-BD65-C616056CD125}"/>
              </a:ext>
            </a:extLst>
          </p:cNvPr>
          <p:cNvSpPr txBox="1"/>
          <p:nvPr/>
        </p:nvSpPr>
        <p:spPr>
          <a:xfrm>
            <a:off x="5362576" y="3152775"/>
            <a:ext cx="5799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supporting hyperplanes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within the margin region but still on the correct side of the hyperplane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wrong side of the hyperplane (misclassified training examples)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2"/>
    </mc:Choice>
    <mc:Fallback xmlns="">
      <p:transition spd="slow" advTm="120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SVMs via Dual Formulation: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final dual objectives for hard-margin and soft-margin SVM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formulation is nice due to two primary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conveniently handling the margin based constraint (via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Lagrangians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learning nonlinear separators by replacing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inner products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by general kernel-based similarities (more on this when we talk about kernels)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dual formulation can be expensive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(esp. compared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solve 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pre-compute and store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gram matrix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 of work on speeding up SVM in these settings (e.g., can use co-ord. descent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F50F3-6E62-4030-9921-FF700651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2" y="1599743"/>
            <a:ext cx="4628790" cy="14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/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Both these ignore the bias term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otherwise will need another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blipFill>
                <a:blip r:embed="rId7"/>
                <a:stretch>
                  <a:fillRect b="-631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1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11"/>
    </mc:Choice>
    <mc:Fallback xmlns="">
      <p:transition spd="slow" advTm="25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regression (assuming linear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some common loss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measure the difference between the true output and model’s prediction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What about loss functions for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Perhaps the most natural classification loss function would be a </a:t>
                </a:r>
                <a:r>
                  <a:rPr lang="en-GB" b="1" dirty="0">
                    <a:latin typeface="Abadi Extra Light" panose="020B0204020104020204" pitchFamily="34" charset="0"/>
                  </a:rPr>
                  <a:t>“0-1 Loss”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= 1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Loss = 0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labels as +1/-1, it means 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br>
                  <a:rPr lang="en-GB" dirty="0">
                    <a:latin typeface="Abadi Extra Light" panose="020B0204020104020204" pitchFamily="34" charset="0"/>
                  </a:rPr>
                </a:b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/>
              <p:nvPr/>
            </p:nvSpPr>
            <p:spPr>
              <a:xfrm>
                <a:off x="1008188" y="4511277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acc>
                        <m:accPr>
                          <m:chr m:val="̂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88" y="4511277"/>
                <a:ext cx="2692866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/>
              <p:nvPr/>
            </p:nvSpPr>
            <p:spPr>
              <a:xfrm>
                <a:off x="3986280" y="4507302"/>
                <a:ext cx="2332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32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80" y="4507302"/>
                <a:ext cx="2332498" cy="584775"/>
              </a:xfrm>
              <a:prstGeom prst="rect">
                <a:avLst/>
              </a:prstGeom>
              <a:blipFill>
                <a:blip r:embed="rId5"/>
                <a:stretch>
                  <a:fillRect l="-6789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/>
              <p:nvPr/>
            </p:nvSpPr>
            <p:spPr>
              <a:xfrm>
                <a:off x="3944584" y="4991452"/>
                <a:ext cx="2332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32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84" y="4991452"/>
                <a:ext cx="2332498" cy="584775"/>
              </a:xfrm>
              <a:prstGeom prst="rect">
                <a:avLst/>
              </a:prstGeom>
              <a:blipFill>
                <a:blip r:embed="rId6"/>
                <a:stretch>
                  <a:fillRect l="-652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">
            <a:extLst>
              <a:ext uri="{FF2B5EF4-FFF2-40B4-BE49-F238E27FC236}">
                <a16:creationId xmlns:a16="http://schemas.microsoft.com/office/drawing/2014/main" id="{585114DB-9CCE-4055-A4DC-AC1D1905A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4525" y="6220465"/>
            <a:ext cx="3962400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Line 2">
            <a:extLst>
              <a:ext uri="{FF2B5EF4-FFF2-40B4-BE49-F238E27FC236}">
                <a16:creationId xmlns:a16="http://schemas.microsoft.com/office/drawing/2014/main" id="{40EC9EED-1785-43FD-87E1-714478C2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7624" y="4059878"/>
            <a:ext cx="3175" cy="2160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Line 3">
            <a:extLst>
              <a:ext uri="{FF2B5EF4-FFF2-40B4-BE49-F238E27FC236}">
                <a16:creationId xmlns:a16="http://schemas.microsoft.com/office/drawing/2014/main" id="{CD785B0C-BDBD-4EA4-B2F0-581239CD1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213" y="5428303"/>
            <a:ext cx="1587" cy="75565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1ED31B75-52AF-4709-BF24-F9427C48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7625" y="6183953"/>
            <a:ext cx="2019300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FE4BE7ED-589B-42E0-B8CD-B17830B1C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4525" y="5463228"/>
            <a:ext cx="1911350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Text Box 126">
            <a:extLst>
              <a:ext uri="{FF2B5EF4-FFF2-40B4-BE49-F238E27FC236}">
                <a16:creationId xmlns:a16="http://schemas.microsoft.com/office/drawing/2014/main" id="{A66E5FE4-A3B0-4D4E-A9AE-4F74633FC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338" y="6220465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13" name="Text Box 127">
            <a:extLst>
              <a:ext uri="{FF2B5EF4-FFF2-40B4-BE49-F238E27FC236}">
                <a16:creationId xmlns:a16="http://schemas.microsoft.com/office/drawing/2014/main" id="{3038EEA7-2EC0-4E1B-B194-65061647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288" y="528384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A4A1438-473C-4D0A-AC36-1096CECC232E}"/>
              </a:ext>
            </a:extLst>
          </p:cNvPr>
          <p:cNvSpPr txBox="1"/>
          <p:nvPr/>
        </p:nvSpPr>
        <p:spPr>
          <a:xfrm>
            <a:off x="8697371" y="35767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0-1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/>
              <p:nvPr/>
            </p:nvSpPr>
            <p:spPr>
              <a:xfrm>
                <a:off x="10554782" y="6220465"/>
                <a:ext cx="86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782" y="6220465"/>
                <a:ext cx="86107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2B9250-2C47-432C-9313-4F0BD323807F}"/>
                  </a:ext>
                </a:extLst>
              </p:cNvPr>
              <p:cNvSpPr txBox="1"/>
              <p:nvPr/>
            </p:nvSpPr>
            <p:spPr>
              <a:xfrm>
                <a:off x="393321" y="5878489"/>
                <a:ext cx="6448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Same as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28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&lt;0]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ctrlP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sign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2B9250-2C47-432C-9313-4F0BD323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1" y="5878489"/>
                <a:ext cx="6448497" cy="430887"/>
              </a:xfrm>
              <a:prstGeom prst="rect">
                <a:avLst/>
              </a:prstGeom>
              <a:blipFill>
                <a:blip r:embed="rId8"/>
                <a:stretch>
                  <a:fillRect l="-3406" t="-23944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ACE8351B-4544-4195-A2E9-964458FC1390}"/>
              </a:ext>
            </a:extLst>
          </p:cNvPr>
          <p:cNvSpPr/>
          <p:nvPr/>
        </p:nvSpPr>
        <p:spPr>
          <a:xfrm>
            <a:off x="9481268" y="3990676"/>
            <a:ext cx="2365310" cy="1069854"/>
          </a:xfrm>
          <a:prstGeom prst="wedgeRectCallout">
            <a:avLst>
              <a:gd name="adj1" fmla="val -49362"/>
              <a:gd name="adj2" fmla="val 6236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Non-convex, non-differentiable, and NP-Hard to optimize (also no useful gradient info for the most part)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BE9274-5F1D-4F40-A092-9FAAC15E5D60}"/>
                  </a:ext>
                </a:extLst>
              </p:cNvPr>
              <p:cNvSpPr txBox="1"/>
              <p:nvPr/>
            </p:nvSpPr>
            <p:spPr>
              <a:xfrm>
                <a:off x="2491013" y="1651104"/>
                <a:ext cx="2907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sz="2800" dirty="0"/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BE9274-5F1D-4F40-A092-9FAAC15E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13" y="1651104"/>
                <a:ext cx="290714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3F1F8AF-950B-48B4-A5CE-BB575B173EEA}"/>
                  </a:ext>
                </a:extLst>
              </p:cNvPr>
              <p:cNvSpPr txBox="1"/>
              <p:nvPr/>
            </p:nvSpPr>
            <p:spPr>
              <a:xfrm>
                <a:off x="6744021" y="1628741"/>
                <a:ext cx="2669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800" dirty="0"/>
                          <m:t> </m:t>
                        </m:r>
                        <m:acc>
                          <m:accPr>
                            <m:chr m:val="̂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3F1F8AF-950B-48B4-A5CE-BB575B17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1" y="1628741"/>
                <a:ext cx="266919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34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112" grpId="0"/>
      <p:bldP spid="113" grpId="0"/>
      <p:bldP spid="114" grpId="0"/>
      <p:bldP spid="115" grpId="0"/>
      <p:bldP spid="117" grpId="0"/>
      <p:bldP spid="118" grpId="0" animBg="1"/>
      <p:bldP spid="1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for SVM in the Primal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margin subject to constraints led to the soft-margin formulation of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{0,1−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i.e., hinge loss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above is equivalent to minimizing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regularized hinge loss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Sum of slacks is like sum of hinge losses,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play similar roles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directly by minimizing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using (stochastic)(sub)grad.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Hinge-loss version preferred for linear SVMs, or with other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D3FED400-B1C1-41DB-B934-6116770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6" y="1628775"/>
            <a:ext cx="5870286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992CE5-969F-47E4-B7C6-90A2D94E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77" y="4043284"/>
            <a:ext cx="5601350" cy="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57"/>
    </mc:Choice>
    <mc:Fallback xmlns="">
      <p:transition spd="slow" advTm="386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hugely (perhaps the most!) popular classification algorithm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Reasonably mature, highly optimized SVM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softwares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freely available (perhaps the reason why it is more popular than various other competing algorithms)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popular ones: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libSVM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LIBLINEAR,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sklearn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also provides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Lots of work on scaling up SVMs</a:t>
                </a:r>
                <a:r>
                  <a:rPr lang="en-GB" sz="2600" baseline="30000" dirty="0">
                    <a:latin typeface="Abadi Extra Light" panose="020B0204020104020204" pitchFamily="34" charset="0"/>
                  </a:rPr>
                  <a:t>*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(both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Extensions beyond binary classification (e.g., multiclass, structured outputs)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even be used for regression problems (Support Vector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extensions possible via kernels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2FC55C-F793-4069-B824-E90DDD42420C}"/>
              </a:ext>
            </a:extLst>
          </p:cNvPr>
          <p:cNvSpPr txBox="1"/>
          <p:nvPr/>
        </p:nvSpPr>
        <p:spPr>
          <a:xfrm>
            <a:off x="92364" y="6411319"/>
            <a:ext cx="381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aseline="30000" dirty="0">
                <a:latin typeface="Abadi Extra Light" panose="020B0204020104020204" pitchFamily="34" charset="0"/>
              </a:rPr>
              <a:t>* </a:t>
            </a:r>
            <a:r>
              <a:rPr lang="en-GB" sz="1200" dirty="0"/>
              <a:t>See: 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7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4E32-DB83-96FA-F3C3-4427467D9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0C770-5C0D-1EF3-A7D1-9D7C773B4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F1A1476-F9D9-4287-8F69-FC7DA4DC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38" y="43245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9D10E42-10E5-45FA-B100-8D9B9CACF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7944" y="3370595"/>
            <a:ext cx="1010687" cy="965223"/>
          </a:xfrm>
          <a:prstGeom prst="rect">
            <a:avLst/>
          </a:prstGeom>
        </p:spPr>
      </p:pic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of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pic>
        <p:nvPicPr>
          <p:cNvPr id="132" name="Picture 131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2F153669-D5AD-446A-9EB1-7A47A223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2" y="542201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61"/>
    </mc:Choice>
    <mc:Fallback xmlns=""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98"/>
    </mc:Choice>
    <mc:Fallback xmlns="">
      <p:transition spd="slow" advTm="165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7" grpId="0" animBg="1"/>
      <p:bldP spid="3" grpId="0"/>
      <p:bldP spid="4" grpId="0" animBg="1"/>
      <p:bldP spid="5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Loss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 ideal loss function for classification should be such 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is small/zero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match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is large/non-zero if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do not match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Large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⇒ small/zero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Large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⇒ large/non-zero 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47">
            <a:extLst>
              <a:ext uri="{FF2B5EF4-FFF2-40B4-BE49-F238E27FC236}">
                <a16:creationId xmlns:a16="http://schemas.microsoft.com/office/drawing/2014/main" id="{0D5621AD-AC9C-43EC-B70E-7BDE1897B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843" y="3467765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9D60D052-3234-4EF1-B5D1-D0C72D77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369" y="1498853"/>
            <a:ext cx="17462" cy="1968912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49">
            <a:extLst>
              <a:ext uri="{FF2B5EF4-FFF2-40B4-BE49-F238E27FC236}">
                <a16:creationId xmlns:a16="http://schemas.microsoft.com/office/drawing/2014/main" id="{B9B99ACF-16BB-469C-9E69-5744E590C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1993" y="1738977"/>
            <a:ext cx="1598613" cy="1719263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50">
            <a:extLst>
              <a:ext uri="{FF2B5EF4-FFF2-40B4-BE49-F238E27FC236}">
                <a16:creationId xmlns:a16="http://schemas.microsoft.com/office/drawing/2014/main" id="{9E384CE2-CB54-4F47-9ABF-6FDA4A687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9493" y="3431252"/>
            <a:ext cx="2301875" cy="1588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" name="Group 80">
            <a:extLst>
              <a:ext uri="{FF2B5EF4-FFF2-40B4-BE49-F238E27FC236}">
                <a16:creationId xmlns:a16="http://schemas.microsoft.com/office/drawing/2014/main" id="{FB8E3126-E1D3-4E9A-9306-1F4DA460CC2D}"/>
              </a:ext>
            </a:extLst>
          </p:cNvPr>
          <p:cNvGrpSpPr>
            <a:grpSpLocks/>
          </p:cNvGrpSpPr>
          <p:nvPr/>
        </p:nvGrpSpPr>
        <p:grpSpPr bwMode="auto">
          <a:xfrm>
            <a:off x="9853481" y="1596102"/>
            <a:ext cx="2005012" cy="317500"/>
            <a:chOff x="4725" y="930"/>
            <a:chExt cx="1263" cy="200"/>
          </a:xfrm>
        </p:grpSpPr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F80FCC2-7C2F-407B-9729-8C636741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930"/>
              <a:ext cx="1264" cy="200"/>
            </a:xfrm>
            <a:custGeom>
              <a:avLst/>
              <a:gdLst>
                <a:gd name="T0" fmla="*/ 2790 w 5577"/>
                <a:gd name="T1" fmla="*/ 884 h 885"/>
                <a:gd name="T2" fmla="*/ 0 w 5577"/>
                <a:gd name="T3" fmla="*/ 884 h 885"/>
                <a:gd name="T4" fmla="*/ 0 w 5577"/>
                <a:gd name="T5" fmla="*/ 0 h 885"/>
                <a:gd name="T6" fmla="*/ 5576 w 5577"/>
                <a:gd name="T7" fmla="*/ 0 h 885"/>
                <a:gd name="T8" fmla="*/ 5576 w 5577"/>
                <a:gd name="T9" fmla="*/ 884 h 885"/>
                <a:gd name="T10" fmla="*/ 2790 w 5577"/>
                <a:gd name="T11" fmla="*/ 88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7" h="885">
                  <a:moveTo>
                    <a:pt x="2790" y="884"/>
                  </a:moveTo>
                  <a:lnTo>
                    <a:pt x="0" y="884"/>
                  </a:lnTo>
                  <a:lnTo>
                    <a:pt x="0" y="0"/>
                  </a:lnTo>
                  <a:lnTo>
                    <a:pt x="5576" y="0"/>
                  </a:lnTo>
                  <a:lnTo>
                    <a:pt x="5576" y="884"/>
                  </a:lnTo>
                  <a:lnTo>
                    <a:pt x="2790" y="88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49CCE36E-62DC-4091-871F-D4FA06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010"/>
              <a:ext cx="135" cy="77"/>
            </a:xfrm>
            <a:custGeom>
              <a:avLst/>
              <a:gdLst>
                <a:gd name="T0" fmla="*/ 58 w 599"/>
                <a:gd name="T1" fmla="*/ 75 h 342"/>
                <a:gd name="T2" fmla="*/ 58 w 599"/>
                <a:gd name="T3" fmla="*/ 284 h 342"/>
                <a:gd name="T4" fmla="*/ 0 w 599"/>
                <a:gd name="T5" fmla="*/ 317 h 342"/>
                <a:gd name="T6" fmla="*/ 0 w 599"/>
                <a:gd name="T7" fmla="*/ 341 h 342"/>
                <a:gd name="T8" fmla="*/ 87 w 599"/>
                <a:gd name="T9" fmla="*/ 339 h 342"/>
                <a:gd name="T10" fmla="*/ 172 w 599"/>
                <a:gd name="T11" fmla="*/ 341 h 342"/>
                <a:gd name="T12" fmla="*/ 172 w 599"/>
                <a:gd name="T13" fmla="*/ 317 h 342"/>
                <a:gd name="T14" fmla="*/ 112 w 599"/>
                <a:gd name="T15" fmla="*/ 284 h 342"/>
                <a:gd name="T16" fmla="*/ 112 w 599"/>
                <a:gd name="T17" fmla="*/ 140 h 342"/>
                <a:gd name="T18" fmla="*/ 216 w 599"/>
                <a:gd name="T19" fmla="*/ 18 h 342"/>
                <a:gd name="T20" fmla="*/ 274 w 599"/>
                <a:gd name="T21" fmla="*/ 102 h 342"/>
                <a:gd name="T22" fmla="*/ 274 w 599"/>
                <a:gd name="T23" fmla="*/ 284 h 342"/>
                <a:gd name="T24" fmla="*/ 214 w 599"/>
                <a:gd name="T25" fmla="*/ 317 h 342"/>
                <a:gd name="T26" fmla="*/ 214 w 599"/>
                <a:gd name="T27" fmla="*/ 341 h 342"/>
                <a:gd name="T28" fmla="*/ 301 w 599"/>
                <a:gd name="T29" fmla="*/ 339 h 342"/>
                <a:gd name="T30" fmla="*/ 388 w 599"/>
                <a:gd name="T31" fmla="*/ 341 h 342"/>
                <a:gd name="T32" fmla="*/ 388 w 599"/>
                <a:gd name="T33" fmla="*/ 317 h 342"/>
                <a:gd name="T34" fmla="*/ 326 w 599"/>
                <a:gd name="T35" fmla="*/ 284 h 342"/>
                <a:gd name="T36" fmla="*/ 326 w 599"/>
                <a:gd name="T37" fmla="*/ 140 h 342"/>
                <a:gd name="T38" fmla="*/ 431 w 599"/>
                <a:gd name="T39" fmla="*/ 18 h 342"/>
                <a:gd name="T40" fmla="*/ 486 w 599"/>
                <a:gd name="T41" fmla="*/ 102 h 342"/>
                <a:gd name="T42" fmla="*/ 486 w 599"/>
                <a:gd name="T43" fmla="*/ 284 h 342"/>
                <a:gd name="T44" fmla="*/ 426 w 599"/>
                <a:gd name="T45" fmla="*/ 317 h 342"/>
                <a:gd name="T46" fmla="*/ 426 w 599"/>
                <a:gd name="T47" fmla="*/ 341 h 342"/>
                <a:gd name="T48" fmla="*/ 513 w 599"/>
                <a:gd name="T49" fmla="*/ 339 h 342"/>
                <a:gd name="T50" fmla="*/ 598 w 599"/>
                <a:gd name="T51" fmla="*/ 341 h 342"/>
                <a:gd name="T52" fmla="*/ 598 w 599"/>
                <a:gd name="T53" fmla="*/ 317 h 342"/>
                <a:gd name="T54" fmla="*/ 540 w 599"/>
                <a:gd name="T55" fmla="*/ 294 h 342"/>
                <a:gd name="T56" fmla="*/ 540 w 599"/>
                <a:gd name="T57" fmla="*/ 146 h 342"/>
                <a:gd name="T58" fmla="*/ 515 w 599"/>
                <a:gd name="T59" fmla="*/ 29 h 342"/>
                <a:gd name="T60" fmla="*/ 435 w 599"/>
                <a:gd name="T61" fmla="*/ 0 h 342"/>
                <a:gd name="T62" fmla="*/ 324 w 599"/>
                <a:gd name="T63" fmla="*/ 75 h 342"/>
                <a:gd name="T64" fmla="*/ 221 w 599"/>
                <a:gd name="T65" fmla="*/ 0 h 342"/>
                <a:gd name="T66" fmla="*/ 109 w 599"/>
                <a:gd name="T67" fmla="*/ 80 h 342"/>
                <a:gd name="T68" fmla="*/ 109 w 599"/>
                <a:gd name="T69" fmla="*/ 0 h 342"/>
                <a:gd name="T70" fmla="*/ 0 w 599"/>
                <a:gd name="T71" fmla="*/ 9 h 342"/>
                <a:gd name="T72" fmla="*/ 0 w 599"/>
                <a:gd name="T73" fmla="*/ 33 h 342"/>
                <a:gd name="T74" fmla="*/ 58 w 599"/>
                <a:gd name="T75" fmla="*/ 7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9" h="342">
                  <a:moveTo>
                    <a:pt x="58" y="75"/>
                  </a:moveTo>
                  <a:lnTo>
                    <a:pt x="58" y="284"/>
                  </a:lnTo>
                  <a:cubicBezTo>
                    <a:pt x="58" y="317"/>
                    <a:pt x="53" y="317"/>
                    <a:pt x="0" y="317"/>
                  </a:cubicBezTo>
                  <a:lnTo>
                    <a:pt x="0" y="341"/>
                  </a:lnTo>
                  <a:cubicBezTo>
                    <a:pt x="25" y="341"/>
                    <a:pt x="65" y="339"/>
                    <a:pt x="87" y="339"/>
                  </a:cubicBezTo>
                  <a:cubicBezTo>
                    <a:pt x="107" y="339"/>
                    <a:pt x="145" y="341"/>
                    <a:pt x="172" y="341"/>
                  </a:cubicBezTo>
                  <a:lnTo>
                    <a:pt x="172" y="317"/>
                  </a:lnTo>
                  <a:cubicBezTo>
                    <a:pt x="121" y="317"/>
                    <a:pt x="112" y="317"/>
                    <a:pt x="112" y="284"/>
                  </a:cubicBezTo>
                  <a:lnTo>
                    <a:pt x="112" y="140"/>
                  </a:lnTo>
                  <a:cubicBezTo>
                    <a:pt x="112" y="58"/>
                    <a:pt x="167" y="18"/>
                    <a:pt x="216" y="18"/>
                  </a:cubicBezTo>
                  <a:cubicBezTo>
                    <a:pt x="265" y="18"/>
                    <a:pt x="274" y="58"/>
                    <a:pt x="274" y="102"/>
                  </a:cubicBezTo>
                  <a:lnTo>
                    <a:pt x="274" y="284"/>
                  </a:lnTo>
                  <a:cubicBezTo>
                    <a:pt x="274" y="317"/>
                    <a:pt x="265" y="317"/>
                    <a:pt x="214" y="317"/>
                  </a:cubicBezTo>
                  <a:lnTo>
                    <a:pt x="214" y="341"/>
                  </a:lnTo>
                  <a:cubicBezTo>
                    <a:pt x="239" y="341"/>
                    <a:pt x="279" y="339"/>
                    <a:pt x="301" y="339"/>
                  </a:cubicBezTo>
                  <a:cubicBezTo>
                    <a:pt x="319" y="339"/>
                    <a:pt x="361" y="341"/>
                    <a:pt x="388" y="341"/>
                  </a:cubicBezTo>
                  <a:lnTo>
                    <a:pt x="388" y="317"/>
                  </a:lnTo>
                  <a:cubicBezTo>
                    <a:pt x="335" y="317"/>
                    <a:pt x="326" y="317"/>
                    <a:pt x="326" y="284"/>
                  </a:cubicBezTo>
                  <a:lnTo>
                    <a:pt x="326" y="140"/>
                  </a:lnTo>
                  <a:cubicBezTo>
                    <a:pt x="326" y="58"/>
                    <a:pt x="381" y="18"/>
                    <a:pt x="431" y="18"/>
                  </a:cubicBezTo>
                  <a:cubicBezTo>
                    <a:pt x="479" y="18"/>
                    <a:pt x="486" y="58"/>
                    <a:pt x="486" y="102"/>
                  </a:cubicBezTo>
                  <a:lnTo>
                    <a:pt x="486" y="284"/>
                  </a:lnTo>
                  <a:cubicBezTo>
                    <a:pt x="486" y="317"/>
                    <a:pt x="479" y="317"/>
                    <a:pt x="426" y="317"/>
                  </a:cubicBezTo>
                  <a:lnTo>
                    <a:pt x="426" y="341"/>
                  </a:lnTo>
                  <a:cubicBezTo>
                    <a:pt x="453" y="341"/>
                    <a:pt x="491" y="339"/>
                    <a:pt x="513" y="339"/>
                  </a:cubicBezTo>
                  <a:cubicBezTo>
                    <a:pt x="533" y="339"/>
                    <a:pt x="573" y="341"/>
                    <a:pt x="598" y="341"/>
                  </a:cubicBezTo>
                  <a:lnTo>
                    <a:pt x="598" y="317"/>
                  </a:lnTo>
                  <a:cubicBezTo>
                    <a:pt x="558" y="317"/>
                    <a:pt x="540" y="317"/>
                    <a:pt x="540" y="294"/>
                  </a:cubicBezTo>
                  <a:lnTo>
                    <a:pt x="540" y="146"/>
                  </a:lnTo>
                  <a:cubicBezTo>
                    <a:pt x="540" y="80"/>
                    <a:pt x="540" y="57"/>
                    <a:pt x="515" y="29"/>
                  </a:cubicBezTo>
                  <a:cubicBezTo>
                    <a:pt x="504" y="15"/>
                    <a:pt x="479" y="0"/>
                    <a:pt x="435" y="0"/>
                  </a:cubicBezTo>
                  <a:cubicBezTo>
                    <a:pt x="370" y="0"/>
                    <a:pt x="335" y="46"/>
                    <a:pt x="324" y="75"/>
                  </a:cubicBezTo>
                  <a:cubicBezTo>
                    <a:pt x="314" y="9"/>
                    <a:pt x="257" y="0"/>
                    <a:pt x="221" y="0"/>
                  </a:cubicBezTo>
                  <a:cubicBezTo>
                    <a:pt x="165" y="0"/>
                    <a:pt x="129" y="33"/>
                    <a:pt x="109" y="80"/>
                  </a:cubicBezTo>
                  <a:lnTo>
                    <a:pt x="109" y="0"/>
                  </a:lnTo>
                  <a:lnTo>
                    <a:pt x="0" y="9"/>
                  </a:lnTo>
                  <a:lnTo>
                    <a:pt x="0" y="33"/>
                  </a:lnTo>
                  <a:cubicBezTo>
                    <a:pt x="54" y="33"/>
                    <a:pt x="58" y="40"/>
                    <a:pt x="58" y="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A54BC654-BAFF-4E32-BCAC-EF2D7323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008"/>
              <a:ext cx="78" cy="80"/>
            </a:xfrm>
            <a:custGeom>
              <a:avLst/>
              <a:gdLst>
                <a:gd name="T0" fmla="*/ 221 w 347"/>
                <a:gd name="T1" fmla="*/ 286 h 355"/>
                <a:gd name="T2" fmla="*/ 283 w 347"/>
                <a:gd name="T3" fmla="*/ 350 h 355"/>
                <a:gd name="T4" fmla="*/ 346 w 347"/>
                <a:gd name="T5" fmla="*/ 275 h 355"/>
                <a:gd name="T6" fmla="*/ 346 w 347"/>
                <a:gd name="T7" fmla="*/ 233 h 355"/>
                <a:gd name="T8" fmla="*/ 326 w 347"/>
                <a:gd name="T9" fmla="*/ 233 h 355"/>
                <a:gd name="T10" fmla="*/ 326 w 347"/>
                <a:gd name="T11" fmla="*/ 275 h 355"/>
                <a:gd name="T12" fmla="*/ 301 w 347"/>
                <a:gd name="T13" fmla="*/ 328 h 355"/>
                <a:gd name="T14" fmla="*/ 272 w 347"/>
                <a:gd name="T15" fmla="*/ 288 h 355"/>
                <a:gd name="T16" fmla="*/ 272 w 347"/>
                <a:gd name="T17" fmla="*/ 133 h 355"/>
                <a:gd name="T18" fmla="*/ 243 w 347"/>
                <a:gd name="T19" fmla="*/ 42 h 355"/>
                <a:gd name="T20" fmla="*/ 138 w 347"/>
                <a:gd name="T21" fmla="*/ 0 h 355"/>
                <a:gd name="T22" fmla="*/ 22 w 347"/>
                <a:gd name="T23" fmla="*/ 88 h 355"/>
                <a:gd name="T24" fmla="*/ 56 w 347"/>
                <a:gd name="T25" fmla="*/ 124 h 355"/>
                <a:gd name="T26" fmla="*/ 91 w 347"/>
                <a:gd name="T27" fmla="*/ 88 h 355"/>
                <a:gd name="T28" fmla="*/ 54 w 347"/>
                <a:gd name="T29" fmla="*/ 53 h 355"/>
                <a:gd name="T30" fmla="*/ 138 w 347"/>
                <a:gd name="T31" fmla="*/ 18 h 355"/>
                <a:gd name="T32" fmla="*/ 218 w 347"/>
                <a:gd name="T33" fmla="*/ 117 h 355"/>
                <a:gd name="T34" fmla="*/ 218 w 347"/>
                <a:gd name="T35" fmla="*/ 144 h 355"/>
                <a:gd name="T36" fmla="*/ 76 w 347"/>
                <a:gd name="T37" fmla="*/ 171 h 355"/>
                <a:gd name="T38" fmla="*/ 0 w 347"/>
                <a:gd name="T39" fmla="*/ 273 h 355"/>
                <a:gd name="T40" fmla="*/ 123 w 347"/>
                <a:gd name="T41" fmla="*/ 354 h 355"/>
                <a:gd name="T42" fmla="*/ 221 w 347"/>
                <a:gd name="T43" fmla="*/ 286 h 355"/>
                <a:gd name="T44" fmla="*/ 218 w 347"/>
                <a:gd name="T45" fmla="*/ 162 h 355"/>
                <a:gd name="T46" fmla="*/ 218 w 347"/>
                <a:gd name="T47" fmla="*/ 239 h 355"/>
                <a:gd name="T48" fmla="*/ 129 w 347"/>
                <a:gd name="T49" fmla="*/ 337 h 355"/>
                <a:gd name="T50" fmla="*/ 58 w 347"/>
                <a:gd name="T51" fmla="*/ 272 h 355"/>
                <a:gd name="T52" fmla="*/ 218 w 347"/>
                <a:gd name="T53" fmla="*/ 16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355">
                  <a:moveTo>
                    <a:pt x="221" y="286"/>
                  </a:moveTo>
                  <a:cubicBezTo>
                    <a:pt x="227" y="319"/>
                    <a:pt x="248" y="350"/>
                    <a:pt x="283" y="350"/>
                  </a:cubicBezTo>
                  <a:cubicBezTo>
                    <a:pt x="301" y="350"/>
                    <a:pt x="346" y="339"/>
                    <a:pt x="346" y="275"/>
                  </a:cubicBezTo>
                  <a:lnTo>
                    <a:pt x="346" y="233"/>
                  </a:lnTo>
                  <a:lnTo>
                    <a:pt x="326" y="233"/>
                  </a:lnTo>
                  <a:lnTo>
                    <a:pt x="326" y="275"/>
                  </a:lnTo>
                  <a:cubicBezTo>
                    <a:pt x="326" y="321"/>
                    <a:pt x="308" y="328"/>
                    <a:pt x="301" y="328"/>
                  </a:cubicBezTo>
                  <a:cubicBezTo>
                    <a:pt x="274" y="328"/>
                    <a:pt x="272" y="294"/>
                    <a:pt x="272" y="288"/>
                  </a:cubicBezTo>
                  <a:lnTo>
                    <a:pt x="272" y="133"/>
                  </a:lnTo>
                  <a:cubicBezTo>
                    <a:pt x="272" y="100"/>
                    <a:pt x="272" y="73"/>
                    <a:pt x="243" y="42"/>
                  </a:cubicBezTo>
                  <a:cubicBezTo>
                    <a:pt x="214" y="13"/>
                    <a:pt x="176" y="0"/>
                    <a:pt x="138" y="0"/>
                  </a:cubicBezTo>
                  <a:cubicBezTo>
                    <a:pt x="74" y="0"/>
                    <a:pt x="22" y="36"/>
                    <a:pt x="22" y="88"/>
                  </a:cubicBezTo>
                  <a:cubicBezTo>
                    <a:pt x="22" y="109"/>
                    <a:pt x="40" y="124"/>
                    <a:pt x="56" y="124"/>
                  </a:cubicBezTo>
                  <a:cubicBezTo>
                    <a:pt x="78" y="124"/>
                    <a:pt x="91" y="109"/>
                    <a:pt x="91" y="88"/>
                  </a:cubicBezTo>
                  <a:cubicBezTo>
                    <a:pt x="91" y="78"/>
                    <a:pt x="89" y="53"/>
                    <a:pt x="54" y="53"/>
                  </a:cubicBezTo>
                  <a:cubicBezTo>
                    <a:pt x="74" y="26"/>
                    <a:pt x="111" y="18"/>
                    <a:pt x="138" y="18"/>
                  </a:cubicBezTo>
                  <a:cubicBezTo>
                    <a:pt x="174" y="18"/>
                    <a:pt x="218" y="47"/>
                    <a:pt x="218" y="117"/>
                  </a:cubicBezTo>
                  <a:lnTo>
                    <a:pt x="218" y="144"/>
                  </a:lnTo>
                  <a:cubicBezTo>
                    <a:pt x="178" y="146"/>
                    <a:pt x="127" y="149"/>
                    <a:pt x="76" y="171"/>
                  </a:cubicBezTo>
                  <a:cubicBezTo>
                    <a:pt x="20" y="197"/>
                    <a:pt x="0" y="239"/>
                    <a:pt x="0" y="273"/>
                  </a:cubicBezTo>
                  <a:cubicBezTo>
                    <a:pt x="0" y="337"/>
                    <a:pt x="74" y="354"/>
                    <a:pt x="123" y="354"/>
                  </a:cubicBezTo>
                  <a:cubicBezTo>
                    <a:pt x="174" y="354"/>
                    <a:pt x="208" y="325"/>
                    <a:pt x="221" y="286"/>
                  </a:cubicBezTo>
                  <a:close/>
                  <a:moveTo>
                    <a:pt x="218" y="162"/>
                  </a:moveTo>
                  <a:lnTo>
                    <a:pt x="218" y="239"/>
                  </a:lnTo>
                  <a:cubicBezTo>
                    <a:pt x="218" y="310"/>
                    <a:pt x="163" y="337"/>
                    <a:pt x="129" y="337"/>
                  </a:cubicBezTo>
                  <a:cubicBezTo>
                    <a:pt x="91" y="337"/>
                    <a:pt x="58" y="310"/>
                    <a:pt x="58" y="272"/>
                  </a:cubicBezTo>
                  <a:cubicBezTo>
                    <a:pt x="58" y="230"/>
                    <a:pt x="91" y="164"/>
                    <a:pt x="2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D592F111-BE53-402A-B167-EBE8B212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1012"/>
              <a:ext cx="87" cy="75"/>
            </a:xfrm>
            <a:custGeom>
              <a:avLst/>
              <a:gdLst>
                <a:gd name="T0" fmla="*/ 210 w 389"/>
                <a:gd name="T1" fmla="*/ 153 h 333"/>
                <a:gd name="T2" fmla="*/ 283 w 389"/>
                <a:gd name="T3" fmla="*/ 66 h 333"/>
                <a:gd name="T4" fmla="*/ 372 w 389"/>
                <a:gd name="T5" fmla="*/ 24 h 333"/>
                <a:gd name="T6" fmla="*/ 372 w 389"/>
                <a:gd name="T7" fmla="*/ 0 h 333"/>
                <a:gd name="T8" fmla="*/ 308 w 389"/>
                <a:gd name="T9" fmla="*/ 2 h 333"/>
                <a:gd name="T10" fmla="*/ 237 w 389"/>
                <a:gd name="T11" fmla="*/ 0 h 333"/>
                <a:gd name="T12" fmla="*/ 237 w 389"/>
                <a:gd name="T13" fmla="*/ 24 h 333"/>
                <a:gd name="T14" fmla="*/ 259 w 389"/>
                <a:gd name="T15" fmla="*/ 47 h 333"/>
                <a:gd name="T16" fmla="*/ 248 w 389"/>
                <a:gd name="T17" fmla="*/ 75 h 333"/>
                <a:gd name="T18" fmla="*/ 199 w 389"/>
                <a:gd name="T19" fmla="*/ 135 h 333"/>
                <a:gd name="T20" fmla="*/ 140 w 389"/>
                <a:gd name="T21" fmla="*/ 57 h 333"/>
                <a:gd name="T22" fmla="*/ 132 w 389"/>
                <a:gd name="T23" fmla="*/ 44 h 333"/>
                <a:gd name="T24" fmla="*/ 161 w 389"/>
                <a:gd name="T25" fmla="*/ 24 h 333"/>
                <a:gd name="T26" fmla="*/ 161 w 389"/>
                <a:gd name="T27" fmla="*/ 0 h 333"/>
                <a:gd name="T28" fmla="*/ 76 w 389"/>
                <a:gd name="T29" fmla="*/ 2 h 333"/>
                <a:gd name="T30" fmla="*/ 4 w 389"/>
                <a:gd name="T31" fmla="*/ 0 h 333"/>
                <a:gd name="T32" fmla="*/ 4 w 389"/>
                <a:gd name="T33" fmla="*/ 24 h 333"/>
                <a:gd name="T34" fmla="*/ 94 w 389"/>
                <a:gd name="T35" fmla="*/ 73 h 333"/>
                <a:gd name="T36" fmla="*/ 170 w 389"/>
                <a:gd name="T37" fmla="*/ 171 h 333"/>
                <a:gd name="T38" fmla="*/ 98 w 389"/>
                <a:gd name="T39" fmla="*/ 263 h 333"/>
                <a:gd name="T40" fmla="*/ 0 w 389"/>
                <a:gd name="T41" fmla="*/ 310 h 333"/>
                <a:gd name="T42" fmla="*/ 0 w 389"/>
                <a:gd name="T43" fmla="*/ 332 h 333"/>
                <a:gd name="T44" fmla="*/ 65 w 389"/>
                <a:gd name="T45" fmla="*/ 330 h 333"/>
                <a:gd name="T46" fmla="*/ 138 w 389"/>
                <a:gd name="T47" fmla="*/ 332 h 333"/>
                <a:gd name="T48" fmla="*/ 138 w 389"/>
                <a:gd name="T49" fmla="*/ 310 h 333"/>
                <a:gd name="T50" fmla="*/ 116 w 389"/>
                <a:gd name="T51" fmla="*/ 284 h 333"/>
                <a:gd name="T52" fmla="*/ 183 w 389"/>
                <a:gd name="T53" fmla="*/ 188 h 333"/>
                <a:gd name="T54" fmla="*/ 241 w 389"/>
                <a:gd name="T55" fmla="*/ 264 h 333"/>
                <a:gd name="T56" fmla="*/ 257 w 389"/>
                <a:gd name="T57" fmla="*/ 292 h 333"/>
                <a:gd name="T58" fmla="*/ 230 w 389"/>
                <a:gd name="T59" fmla="*/ 310 h 333"/>
                <a:gd name="T60" fmla="*/ 230 w 389"/>
                <a:gd name="T61" fmla="*/ 332 h 333"/>
                <a:gd name="T62" fmla="*/ 314 w 389"/>
                <a:gd name="T63" fmla="*/ 330 h 333"/>
                <a:gd name="T64" fmla="*/ 388 w 389"/>
                <a:gd name="T65" fmla="*/ 332 h 333"/>
                <a:gd name="T66" fmla="*/ 388 w 389"/>
                <a:gd name="T67" fmla="*/ 310 h 333"/>
                <a:gd name="T68" fmla="*/ 314 w 389"/>
                <a:gd name="T69" fmla="*/ 284 h 333"/>
                <a:gd name="T70" fmla="*/ 210 w 389"/>
                <a:gd name="T71" fmla="*/ 15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9" h="333">
                  <a:moveTo>
                    <a:pt x="210" y="153"/>
                  </a:moveTo>
                  <a:cubicBezTo>
                    <a:pt x="236" y="122"/>
                    <a:pt x="263" y="84"/>
                    <a:pt x="283" y="66"/>
                  </a:cubicBezTo>
                  <a:cubicBezTo>
                    <a:pt x="306" y="36"/>
                    <a:pt x="337" y="24"/>
                    <a:pt x="372" y="24"/>
                  </a:cubicBezTo>
                  <a:lnTo>
                    <a:pt x="372" y="0"/>
                  </a:lnTo>
                  <a:cubicBezTo>
                    <a:pt x="352" y="2"/>
                    <a:pt x="330" y="2"/>
                    <a:pt x="308" y="2"/>
                  </a:cubicBezTo>
                  <a:cubicBezTo>
                    <a:pt x="286" y="2"/>
                    <a:pt x="248" y="0"/>
                    <a:pt x="237" y="0"/>
                  </a:cubicBezTo>
                  <a:lnTo>
                    <a:pt x="237" y="24"/>
                  </a:lnTo>
                  <a:cubicBezTo>
                    <a:pt x="252" y="26"/>
                    <a:pt x="259" y="35"/>
                    <a:pt x="259" y="47"/>
                  </a:cubicBezTo>
                  <a:cubicBezTo>
                    <a:pt x="259" y="58"/>
                    <a:pt x="250" y="69"/>
                    <a:pt x="248" y="75"/>
                  </a:cubicBezTo>
                  <a:lnTo>
                    <a:pt x="199" y="135"/>
                  </a:lnTo>
                  <a:lnTo>
                    <a:pt x="140" y="57"/>
                  </a:lnTo>
                  <a:cubicBezTo>
                    <a:pt x="132" y="47"/>
                    <a:pt x="132" y="47"/>
                    <a:pt x="132" y="44"/>
                  </a:cubicBezTo>
                  <a:cubicBezTo>
                    <a:pt x="132" y="31"/>
                    <a:pt x="143" y="24"/>
                    <a:pt x="161" y="24"/>
                  </a:cubicBezTo>
                  <a:lnTo>
                    <a:pt x="161" y="0"/>
                  </a:lnTo>
                  <a:cubicBezTo>
                    <a:pt x="140" y="0"/>
                    <a:pt x="89" y="2"/>
                    <a:pt x="76" y="2"/>
                  </a:cubicBezTo>
                  <a:cubicBezTo>
                    <a:pt x="62" y="2"/>
                    <a:pt x="24" y="2"/>
                    <a:pt x="4" y="0"/>
                  </a:cubicBezTo>
                  <a:lnTo>
                    <a:pt x="4" y="24"/>
                  </a:lnTo>
                  <a:cubicBezTo>
                    <a:pt x="56" y="24"/>
                    <a:pt x="58" y="24"/>
                    <a:pt x="94" y="73"/>
                  </a:cubicBezTo>
                  <a:lnTo>
                    <a:pt x="170" y="171"/>
                  </a:lnTo>
                  <a:lnTo>
                    <a:pt x="98" y="263"/>
                  </a:lnTo>
                  <a:cubicBezTo>
                    <a:pt x="62" y="308"/>
                    <a:pt x="15" y="310"/>
                    <a:pt x="0" y="310"/>
                  </a:cubicBezTo>
                  <a:lnTo>
                    <a:pt x="0" y="332"/>
                  </a:lnTo>
                  <a:cubicBezTo>
                    <a:pt x="20" y="330"/>
                    <a:pt x="44" y="330"/>
                    <a:pt x="65" y="330"/>
                  </a:cubicBezTo>
                  <a:cubicBezTo>
                    <a:pt x="85" y="330"/>
                    <a:pt x="118" y="332"/>
                    <a:pt x="138" y="332"/>
                  </a:cubicBezTo>
                  <a:lnTo>
                    <a:pt x="138" y="310"/>
                  </a:lnTo>
                  <a:cubicBezTo>
                    <a:pt x="120" y="306"/>
                    <a:pt x="116" y="297"/>
                    <a:pt x="116" y="284"/>
                  </a:cubicBezTo>
                  <a:cubicBezTo>
                    <a:pt x="116" y="266"/>
                    <a:pt x="138" y="242"/>
                    <a:pt x="183" y="188"/>
                  </a:cubicBezTo>
                  <a:lnTo>
                    <a:pt x="241" y="264"/>
                  </a:lnTo>
                  <a:cubicBezTo>
                    <a:pt x="248" y="273"/>
                    <a:pt x="257" y="284"/>
                    <a:pt x="257" y="292"/>
                  </a:cubicBezTo>
                  <a:cubicBezTo>
                    <a:pt x="257" y="297"/>
                    <a:pt x="250" y="308"/>
                    <a:pt x="230" y="310"/>
                  </a:cubicBezTo>
                  <a:lnTo>
                    <a:pt x="230" y="332"/>
                  </a:lnTo>
                  <a:cubicBezTo>
                    <a:pt x="254" y="332"/>
                    <a:pt x="295" y="330"/>
                    <a:pt x="314" y="330"/>
                  </a:cubicBezTo>
                  <a:cubicBezTo>
                    <a:pt x="335" y="330"/>
                    <a:pt x="363" y="330"/>
                    <a:pt x="388" y="332"/>
                  </a:cubicBezTo>
                  <a:lnTo>
                    <a:pt x="388" y="310"/>
                  </a:lnTo>
                  <a:cubicBezTo>
                    <a:pt x="346" y="310"/>
                    <a:pt x="334" y="308"/>
                    <a:pt x="314" y="284"/>
                  </a:cubicBezTo>
                  <a:lnTo>
                    <a:pt x="210" y="1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DB1E63AC-E2B7-4DC8-AA8F-43092924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956"/>
              <a:ext cx="61" cy="174"/>
            </a:xfrm>
            <a:custGeom>
              <a:avLst/>
              <a:gdLst>
                <a:gd name="T0" fmla="*/ 161 w 275"/>
                <a:gd name="T1" fmla="*/ 102 h 770"/>
                <a:gd name="T2" fmla="*/ 265 w 275"/>
                <a:gd name="T3" fmla="*/ 18 h 770"/>
                <a:gd name="T4" fmla="*/ 274 w 275"/>
                <a:gd name="T5" fmla="*/ 9 h 770"/>
                <a:gd name="T6" fmla="*/ 259 w 275"/>
                <a:gd name="T7" fmla="*/ 0 h 770"/>
                <a:gd name="T8" fmla="*/ 111 w 275"/>
                <a:gd name="T9" fmla="*/ 97 h 770"/>
                <a:gd name="T10" fmla="*/ 111 w 275"/>
                <a:gd name="T11" fmla="*/ 272 h 770"/>
                <a:gd name="T12" fmla="*/ 80 w 275"/>
                <a:gd name="T13" fmla="*/ 352 h 770"/>
                <a:gd name="T14" fmla="*/ 7 w 275"/>
                <a:gd name="T15" fmla="*/ 376 h 770"/>
                <a:gd name="T16" fmla="*/ 0 w 275"/>
                <a:gd name="T17" fmla="*/ 385 h 770"/>
                <a:gd name="T18" fmla="*/ 13 w 275"/>
                <a:gd name="T19" fmla="*/ 394 h 770"/>
                <a:gd name="T20" fmla="*/ 109 w 275"/>
                <a:gd name="T21" fmla="*/ 461 h 770"/>
                <a:gd name="T22" fmla="*/ 111 w 275"/>
                <a:gd name="T23" fmla="*/ 501 h 770"/>
                <a:gd name="T24" fmla="*/ 111 w 275"/>
                <a:gd name="T25" fmla="*/ 654 h 770"/>
                <a:gd name="T26" fmla="*/ 149 w 275"/>
                <a:gd name="T27" fmla="*/ 740 h 770"/>
                <a:gd name="T28" fmla="*/ 259 w 275"/>
                <a:gd name="T29" fmla="*/ 769 h 770"/>
                <a:gd name="T30" fmla="*/ 274 w 275"/>
                <a:gd name="T31" fmla="*/ 762 h 770"/>
                <a:gd name="T32" fmla="*/ 261 w 275"/>
                <a:gd name="T33" fmla="*/ 755 h 770"/>
                <a:gd name="T34" fmla="*/ 165 w 275"/>
                <a:gd name="T35" fmla="*/ 687 h 770"/>
                <a:gd name="T36" fmla="*/ 161 w 275"/>
                <a:gd name="T37" fmla="*/ 653 h 770"/>
                <a:gd name="T38" fmla="*/ 161 w 275"/>
                <a:gd name="T39" fmla="*/ 489 h 770"/>
                <a:gd name="T40" fmla="*/ 132 w 275"/>
                <a:gd name="T41" fmla="*/ 416 h 770"/>
                <a:gd name="T42" fmla="*/ 73 w 275"/>
                <a:gd name="T43" fmla="*/ 385 h 770"/>
                <a:gd name="T44" fmla="*/ 161 w 275"/>
                <a:gd name="T45" fmla="*/ 286 h 770"/>
                <a:gd name="T46" fmla="*/ 161 w 275"/>
                <a:gd name="T47" fmla="*/ 10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61" y="102"/>
                  </a:moveTo>
                  <a:cubicBezTo>
                    <a:pt x="161" y="73"/>
                    <a:pt x="183" y="22"/>
                    <a:pt x="265" y="18"/>
                  </a:cubicBezTo>
                  <a:cubicBezTo>
                    <a:pt x="270" y="15"/>
                    <a:pt x="274" y="13"/>
                    <a:pt x="274" y="9"/>
                  </a:cubicBezTo>
                  <a:cubicBezTo>
                    <a:pt x="274" y="0"/>
                    <a:pt x="265" y="0"/>
                    <a:pt x="259" y="0"/>
                  </a:cubicBezTo>
                  <a:cubicBezTo>
                    <a:pt x="181" y="0"/>
                    <a:pt x="111" y="40"/>
                    <a:pt x="111" y="97"/>
                  </a:cubicBezTo>
                  <a:lnTo>
                    <a:pt x="111" y="272"/>
                  </a:lnTo>
                  <a:cubicBezTo>
                    <a:pt x="111" y="303"/>
                    <a:pt x="111" y="328"/>
                    <a:pt x="80" y="352"/>
                  </a:cubicBezTo>
                  <a:cubicBezTo>
                    <a:pt x="54" y="374"/>
                    <a:pt x="24" y="376"/>
                    <a:pt x="7" y="376"/>
                  </a:cubicBezTo>
                  <a:cubicBezTo>
                    <a:pt x="4" y="379"/>
                    <a:pt x="0" y="381"/>
                    <a:pt x="0" y="385"/>
                  </a:cubicBezTo>
                  <a:cubicBezTo>
                    <a:pt x="0" y="394"/>
                    <a:pt x="4" y="394"/>
                    <a:pt x="13" y="394"/>
                  </a:cubicBezTo>
                  <a:cubicBezTo>
                    <a:pt x="63" y="397"/>
                    <a:pt x="100" y="425"/>
                    <a:pt x="109" y="461"/>
                  </a:cubicBezTo>
                  <a:cubicBezTo>
                    <a:pt x="111" y="470"/>
                    <a:pt x="111" y="472"/>
                    <a:pt x="111" y="501"/>
                  </a:cubicBezTo>
                  <a:lnTo>
                    <a:pt x="111" y="654"/>
                  </a:lnTo>
                  <a:cubicBezTo>
                    <a:pt x="111" y="685"/>
                    <a:pt x="111" y="711"/>
                    <a:pt x="149" y="740"/>
                  </a:cubicBezTo>
                  <a:cubicBezTo>
                    <a:pt x="178" y="762"/>
                    <a:pt x="228" y="769"/>
                    <a:pt x="259" y="769"/>
                  </a:cubicBezTo>
                  <a:cubicBezTo>
                    <a:pt x="265" y="769"/>
                    <a:pt x="274" y="769"/>
                    <a:pt x="274" y="762"/>
                  </a:cubicBezTo>
                  <a:cubicBezTo>
                    <a:pt x="274" y="755"/>
                    <a:pt x="268" y="755"/>
                    <a:pt x="261" y="755"/>
                  </a:cubicBezTo>
                  <a:cubicBezTo>
                    <a:pt x="214" y="751"/>
                    <a:pt x="174" y="726"/>
                    <a:pt x="165" y="687"/>
                  </a:cubicBezTo>
                  <a:cubicBezTo>
                    <a:pt x="161" y="680"/>
                    <a:pt x="161" y="678"/>
                    <a:pt x="161" y="653"/>
                  </a:cubicBezTo>
                  <a:lnTo>
                    <a:pt x="161" y="489"/>
                  </a:lnTo>
                  <a:cubicBezTo>
                    <a:pt x="161" y="452"/>
                    <a:pt x="156" y="439"/>
                    <a:pt x="132" y="416"/>
                  </a:cubicBezTo>
                  <a:cubicBezTo>
                    <a:pt x="116" y="397"/>
                    <a:pt x="91" y="392"/>
                    <a:pt x="73" y="385"/>
                  </a:cubicBezTo>
                  <a:cubicBezTo>
                    <a:pt x="134" y="368"/>
                    <a:pt x="161" y="332"/>
                    <a:pt x="161" y="286"/>
                  </a:cubicBezTo>
                  <a:lnTo>
                    <a:pt x="161" y="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FEFF1D5E-8AFA-4494-99D2-D221F4FE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970"/>
              <a:ext cx="73" cy="120"/>
            </a:xfrm>
            <a:custGeom>
              <a:avLst/>
              <a:gdLst>
                <a:gd name="T0" fmla="*/ 324 w 325"/>
                <a:gd name="T1" fmla="*/ 266 h 533"/>
                <a:gd name="T2" fmla="*/ 292 w 325"/>
                <a:gd name="T3" fmla="*/ 86 h 533"/>
                <a:gd name="T4" fmla="*/ 161 w 325"/>
                <a:gd name="T5" fmla="*/ 0 h 533"/>
                <a:gd name="T6" fmla="*/ 29 w 325"/>
                <a:gd name="T7" fmla="*/ 91 h 533"/>
                <a:gd name="T8" fmla="*/ 0 w 325"/>
                <a:gd name="T9" fmla="*/ 266 h 533"/>
                <a:gd name="T10" fmla="*/ 34 w 325"/>
                <a:gd name="T11" fmla="*/ 452 h 533"/>
                <a:gd name="T12" fmla="*/ 161 w 325"/>
                <a:gd name="T13" fmla="*/ 532 h 533"/>
                <a:gd name="T14" fmla="*/ 295 w 325"/>
                <a:gd name="T15" fmla="*/ 441 h 533"/>
                <a:gd name="T16" fmla="*/ 324 w 325"/>
                <a:gd name="T17" fmla="*/ 266 h 533"/>
                <a:gd name="T18" fmla="*/ 161 w 325"/>
                <a:gd name="T19" fmla="*/ 514 h 533"/>
                <a:gd name="T20" fmla="*/ 74 w 325"/>
                <a:gd name="T21" fmla="*/ 419 h 533"/>
                <a:gd name="T22" fmla="*/ 65 w 325"/>
                <a:gd name="T23" fmla="*/ 259 h 533"/>
                <a:gd name="T24" fmla="*/ 69 w 325"/>
                <a:gd name="T25" fmla="*/ 117 h 533"/>
                <a:gd name="T26" fmla="*/ 161 w 325"/>
                <a:gd name="T27" fmla="*/ 18 h 533"/>
                <a:gd name="T28" fmla="*/ 252 w 325"/>
                <a:gd name="T29" fmla="*/ 108 h 533"/>
                <a:gd name="T30" fmla="*/ 259 w 325"/>
                <a:gd name="T31" fmla="*/ 259 h 533"/>
                <a:gd name="T32" fmla="*/ 250 w 325"/>
                <a:gd name="T33" fmla="*/ 416 h 533"/>
                <a:gd name="T34" fmla="*/ 161 w 325"/>
                <a:gd name="T35" fmla="*/ 51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533">
                  <a:moveTo>
                    <a:pt x="324" y="266"/>
                  </a:moveTo>
                  <a:cubicBezTo>
                    <a:pt x="324" y="206"/>
                    <a:pt x="319" y="144"/>
                    <a:pt x="292" y="86"/>
                  </a:cubicBezTo>
                  <a:cubicBezTo>
                    <a:pt x="257" y="13"/>
                    <a:pt x="196" y="0"/>
                    <a:pt x="161" y="0"/>
                  </a:cubicBezTo>
                  <a:cubicBezTo>
                    <a:pt x="118" y="0"/>
                    <a:pt x="58" y="20"/>
                    <a:pt x="29" y="91"/>
                  </a:cubicBezTo>
                  <a:cubicBezTo>
                    <a:pt x="4" y="144"/>
                    <a:pt x="0" y="206"/>
                    <a:pt x="0" y="266"/>
                  </a:cubicBezTo>
                  <a:cubicBezTo>
                    <a:pt x="0" y="326"/>
                    <a:pt x="4" y="394"/>
                    <a:pt x="34" y="452"/>
                  </a:cubicBezTo>
                  <a:cubicBezTo>
                    <a:pt x="67" y="514"/>
                    <a:pt x="123" y="532"/>
                    <a:pt x="161" y="532"/>
                  </a:cubicBezTo>
                  <a:cubicBezTo>
                    <a:pt x="205" y="532"/>
                    <a:pt x="261" y="514"/>
                    <a:pt x="295" y="441"/>
                  </a:cubicBezTo>
                  <a:cubicBezTo>
                    <a:pt x="319" y="390"/>
                    <a:pt x="324" y="328"/>
                    <a:pt x="324" y="266"/>
                  </a:cubicBezTo>
                  <a:close/>
                  <a:moveTo>
                    <a:pt x="161" y="514"/>
                  </a:moveTo>
                  <a:cubicBezTo>
                    <a:pt x="132" y="514"/>
                    <a:pt x="85" y="496"/>
                    <a:pt x="74" y="419"/>
                  </a:cubicBezTo>
                  <a:cubicBezTo>
                    <a:pt x="65" y="374"/>
                    <a:pt x="65" y="303"/>
                    <a:pt x="65" y="259"/>
                  </a:cubicBezTo>
                  <a:cubicBezTo>
                    <a:pt x="65" y="208"/>
                    <a:pt x="65" y="157"/>
                    <a:pt x="69" y="117"/>
                  </a:cubicBezTo>
                  <a:cubicBezTo>
                    <a:pt x="85" y="24"/>
                    <a:pt x="143" y="18"/>
                    <a:pt x="161" y="18"/>
                  </a:cubicBezTo>
                  <a:cubicBezTo>
                    <a:pt x="187" y="18"/>
                    <a:pt x="239" y="31"/>
                    <a:pt x="252" y="108"/>
                  </a:cubicBezTo>
                  <a:cubicBezTo>
                    <a:pt x="259" y="151"/>
                    <a:pt x="259" y="208"/>
                    <a:pt x="259" y="259"/>
                  </a:cubicBezTo>
                  <a:cubicBezTo>
                    <a:pt x="259" y="315"/>
                    <a:pt x="259" y="368"/>
                    <a:pt x="250" y="416"/>
                  </a:cubicBezTo>
                  <a:cubicBezTo>
                    <a:pt x="239" y="490"/>
                    <a:pt x="196" y="514"/>
                    <a:pt x="161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83031336-BA0B-436B-9804-F019C1CC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068"/>
              <a:ext cx="20" cy="52"/>
            </a:xfrm>
            <a:custGeom>
              <a:avLst/>
              <a:gdLst>
                <a:gd name="T0" fmla="*/ 91 w 92"/>
                <a:gd name="T1" fmla="*/ 80 h 233"/>
                <a:gd name="T2" fmla="*/ 42 w 92"/>
                <a:gd name="T3" fmla="*/ 0 h 233"/>
                <a:gd name="T4" fmla="*/ 0 w 92"/>
                <a:gd name="T5" fmla="*/ 40 h 233"/>
                <a:gd name="T6" fmla="*/ 42 w 92"/>
                <a:gd name="T7" fmla="*/ 84 h 233"/>
                <a:gd name="T8" fmla="*/ 67 w 92"/>
                <a:gd name="T9" fmla="*/ 73 h 233"/>
                <a:gd name="T10" fmla="*/ 74 w 92"/>
                <a:gd name="T11" fmla="*/ 69 h 233"/>
                <a:gd name="T12" fmla="*/ 74 w 92"/>
                <a:gd name="T13" fmla="*/ 80 h 233"/>
                <a:gd name="T14" fmla="*/ 22 w 92"/>
                <a:gd name="T15" fmla="*/ 210 h 233"/>
                <a:gd name="T16" fmla="*/ 13 w 92"/>
                <a:gd name="T17" fmla="*/ 222 h 233"/>
                <a:gd name="T18" fmla="*/ 22 w 92"/>
                <a:gd name="T19" fmla="*/ 232 h 233"/>
                <a:gd name="T20" fmla="*/ 91 w 92"/>
                <a:gd name="T21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33">
                  <a:moveTo>
                    <a:pt x="91" y="80"/>
                  </a:moveTo>
                  <a:cubicBezTo>
                    <a:pt x="91" y="31"/>
                    <a:pt x="73" y="0"/>
                    <a:pt x="42" y="0"/>
                  </a:cubicBezTo>
                  <a:cubicBezTo>
                    <a:pt x="15" y="0"/>
                    <a:pt x="0" y="20"/>
                    <a:pt x="0" y="40"/>
                  </a:cubicBezTo>
                  <a:cubicBezTo>
                    <a:pt x="0" y="62"/>
                    <a:pt x="15" y="84"/>
                    <a:pt x="42" y="84"/>
                  </a:cubicBezTo>
                  <a:cubicBezTo>
                    <a:pt x="51" y="84"/>
                    <a:pt x="62" y="78"/>
                    <a:pt x="67" y="73"/>
                  </a:cubicBezTo>
                  <a:cubicBezTo>
                    <a:pt x="73" y="69"/>
                    <a:pt x="73" y="69"/>
                    <a:pt x="74" y="69"/>
                  </a:cubicBezTo>
                  <a:lnTo>
                    <a:pt x="74" y="80"/>
                  </a:lnTo>
                  <a:cubicBezTo>
                    <a:pt x="74" y="139"/>
                    <a:pt x="47" y="186"/>
                    <a:pt x="22" y="210"/>
                  </a:cubicBezTo>
                  <a:cubicBezTo>
                    <a:pt x="13" y="219"/>
                    <a:pt x="13" y="221"/>
                    <a:pt x="13" y="222"/>
                  </a:cubicBezTo>
                  <a:cubicBezTo>
                    <a:pt x="13" y="230"/>
                    <a:pt x="15" y="232"/>
                    <a:pt x="22" y="232"/>
                  </a:cubicBezTo>
                  <a:cubicBezTo>
                    <a:pt x="31" y="232"/>
                    <a:pt x="91" y="171"/>
                    <a:pt x="91" y="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A1A3A3A1-A05A-4562-9F61-A4D1F5B5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1040"/>
              <a:ext cx="105" cy="7"/>
            </a:xfrm>
            <a:custGeom>
              <a:avLst/>
              <a:gdLst>
                <a:gd name="T0" fmla="*/ 442 w 469"/>
                <a:gd name="T1" fmla="*/ 33 h 34"/>
                <a:gd name="T2" fmla="*/ 468 w 469"/>
                <a:gd name="T3" fmla="*/ 15 h 34"/>
                <a:gd name="T4" fmla="*/ 442 w 469"/>
                <a:gd name="T5" fmla="*/ 0 h 34"/>
                <a:gd name="T6" fmla="*/ 25 w 469"/>
                <a:gd name="T7" fmla="*/ 0 h 34"/>
                <a:gd name="T8" fmla="*/ 0 w 469"/>
                <a:gd name="T9" fmla="*/ 15 h 34"/>
                <a:gd name="T10" fmla="*/ 25 w 469"/>
                <a:gd name="T11" fmla="*/ 33 h 34"/>
                <a:gd name="T12" fmla="*/ 442 w 469"/>
                <a:gd name="T1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34">
                  <a:moveTo>
                    <a:pt x="442" y="33"/>
                  </a:moveTo>
                  <a:cubicBezTo>
                    <a:pt x="455" y="33"/>
                    <a:pt x="468" y="33"/>
                    <a:pt x="468" y="15"/>
                  </a:cubicBezTo>
                  <a:cubicBezTo>
                    <a:pt x="468" y="0"/>
                    <a:pt x="455" y="0"/>
                    <a:pt x="442" y="0"/>
                  </a:cubicBezTo>
                  <a:lnTo>
                    <a:pt x="25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3"/>
                    <a:pt x="13" y="33"/>
                    <a:pt x="25" y="33"/>
                  </a:cubicBezTo>
                  <a:lnTo>
                    <a:pt x="44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381B63C2-656C-4BE9-B197-ADFFCA05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1010"/>
              <a:ext cx="79" cy="113"/>
            </a:xfrm>
            <a:custGeom>
              <a:avLst/>
              <a:gdLst>
                <a:gd name="T0" fmla="*/ 352 w 353"/>
                <a:gd name="T1" fmla="*/ 47 h 501"/>
                <a:gd name="T2" fmla="*/ 352 w 353"/>
                <a:gd name="T3" fmla="*/ 31 h 501"/>
                <a:gd name="T4" fmla="*/ 334 w 353"/>
                <a:gd name="T5" fmla="*/ 9 h 501"/>
                <a:gd name="T6" fmla="*/ 305 w 353"/>
                <a:gd name="T7" fmla="*/ 24 h 501"/>
                <a:gd name="T8" fmla="*/ 294 w 353"/>
                <a:gd name="T9" fmla="*/ 66 h 501"/>
                <a:gd name="T10" fmla="*/ 279 w 353"/>
                <a:gd name="T11" fmla="*/ 128 h 501"/>
                <a:gd name="T12" fmla="*/ 243 w 353"/>
                <a:gd name="T13" fmla="*/ 266 h 501"/>
                <a:gd name="T14" fmla="*/ 156 w 353"/>
                <a:gd name="T15" fmla="*/ 332 h 501"/>
                <a:gd name="T16" fmla="*/ 109 w 353"/>
                <a:gd name="T17" fmla="*/ 270 h 501"/>
                <a:gd name="T18" fmla="*/ 150 w 353"/>
                <a:gd name="T19" fmla="*/ 118 h 501"/>
                <a:gd name="T20" fmla="*/ 163 w 353"/>
                <a:gd name="T21" fmla="*/ 64 h 501"/>
                <a:gd name="T22" fmla="*/ 100 w 353"/>
                <a:gd name="T23" fmla="*/ 0 h 501"/>
                <a:gd name="T24" fmla="*/ 0 w 353"/>
                <a:gd name="T25" fmla="*/ 118 h 501"/>
                <a:gd name="T26" fmla="*/ 9 w 353"/>
                <a:gd name="T27" fmla="*/ 128 h 501"/>
                <a:gd name="T28" fmla="*/ 22 w 353"/>
                <a:gd name="T29" fmla="*/ 111 h 501"/>
                <a:gd name="T30" fmla="*/ 100 w 353"/>
                <a:gd name="T31" fmla="*/ 18 h 501"/>
                <a:gd name="T32" fmla="*/ 118 w 353"/>
                <a:gd name="T33" fmla="*/ 42 h 501"/>
                <a:gd name="T34" fmla="*/ 105 w 353"/>
                <a:gd name="T35" fmla="*/ 97 h 501"/>
                <a:gd name="T36" fmla="*/ 62 w 353"/>
                <a:gd name="T37" fmla="*/ 259 h 501"/>
                <a:gd name="T38" fmla="*/ 154 w 353"/>
                <a:gd name="T39" fmla="*/ 350 h 501"/>
                <a:gd name="T40" fmla="*/ 230 w 353"/>
                <a:gd name="T41" fmla="*/ 315 h 501"/>
                <a:gd name="T42" fmla="*/ 183 w 353"/>
                <a:gd name="T43" fmla="*/ 434 h 501"/>
                <a:gd name="T44" fmla="*/ 98 w 353"/>
                <a:gd name="T45" fmla="*/ 483 h 501"/>
                <a:gd name="T46" fmla="*/ 40 w 353"/>
                <a:gd name="T47" fmla="*/ 450 h 501"/>
                <a:gd name="T48" fmla="*/ 73 w 353"/>
                <a:gd name="T49" fmla="*/ 441 h 501"/>
                <a:gd name="T50" fmla="*/ 87 w 353"/>
                <a:gd name="T51" fmla="*/ 408 h 501"/>
                <a:gd name="T52" fmla="*/ 58 w 353"/>
                <a:gd name="T53" fmla="*/ 381 h 501"/>
                <a:gd name="T54" fmla="*/ 15 w 353"/>
                <a:gd name="T55" fmla="*/ 434 h 501"/>
                <a:gd name="T56" fmla="*/ 98 w 353"/>
                <a:gd name="T57" fmla="*/ 500 h 501"/>
                <a:gd name="T58" fmla="*/ 276 w 353"/>
                <a:gd name="T59" fmla="*/ 341 h 501"/>
                <a:gd name="T60" fmla="*/ 352 w 353"/>
                <a:gd name="T61" fmla="*/ 4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3" h="501">
                  <a:moveTo>
                    <a:pt x="352" y="47"/>
                  </a:moveTo>
                  <a:cubicBezTo>
                    <a:pt x="352" y="36"/>
                    <a:pt x="352" y="35"/>
                    <a:pt x="352" y="31"/>
                  </a:cubicBezTo>
                  <a:cubicBezTo>
                    <a:pt x="352" y="15"/>
                    <a:pt x="344" y="9"/>
                    <a:pt x="334" y="9"/>
                  </a:cubicBezTo>
                  <a:cubicBezTo>
                    <a:pt x="324" y="9"/>
                    <a:pt x="312" y="13"/>
                    <a:pt x="305" y="24"/>
                  </a:cubicBezTo>
                  <a:cubicBezTo>
                    <a:pt x="303" y="29"/>
                    <a:pt x="297" y="53"/>
                    <a:pt x="294" y="66"/>
                  </a:cubicBezTo>
                  <a:cubicBezTo>
                    <a:pt x="290" y="86"/>
                    <a:pt x="283" y="108"/>
                    <a:pt x="279" y="128"/>
                  </a:cubicBezTo>
                  <a:lnTo>
                    <a:pt x="243" y="266"/>
                  </a:lnTo>
                  <a:cubicBezTo>
                    <a:pt x="241" y="277"/>
                    <a:pt x="208" y="332"/>
                    <a:pt x="156" y="332"/>
                  </a:cubicBezTo>
                  <a:cubicBezTo>
                    <a:pt x="118" y="332"/>
                    <a:pt x="109" y="299"/>
                    <a:pt x="109" y="270"/>
                  </a:cubicBezTo>
                  <a:cubicBezTo>
                    <a:pt x="109" y="233"/>
                    <a:pt x="123" y="188"/>
                    <a:pt x="150" y="118"/>
                  </a:cubicBezTo>
                  <a:cubicBezTo>
                    <a:pt x="161" y="88"/>
                    <a:pt x="163" y="78"/>
                    <a:pt x="163" y="64"/>
                  </a:cubicBezTo>
                  <a:cubicBezTo>
                    <a:pt x="163" y="29"/>
                    <a:pt x="140" y="0"/>
                    <a:pt x="100" y="0"/>
                  </a:cubicBezTo>
                  <a:cubicBezTo>
                    <a:pt x="29" y="0"/>
                    <a:pt x="0" y="111"/>
                    <a:pt x="0" y="118"/>
                  </a:cubicBezTo>
                  <a:cubicBezTo>
                    <a:pt x="0" y="128"/>
                    <a:pt x="7" y="128"/>
                    <a:pt x="9" y="128"/>
                  </a:cubicBezTo>
                  <a:cubicBezTo>
                    <a:pt x="18" y="128"/>
                    <a:pt x="18" y="124"/>
                    <a:pt x="22" y="111"/>
                  </a:cubicBezTo>
                  <a:cubicBezTo>
                    <a:pt x="42" y="40"/>
                    <a:pt x="74" y="18"/>
                    <a:pt x="100" y="18"/>
                  </a:cubicBezTo>
                  <a:cubicBezTo>
                    <a:pt x="105" y="18"/>
                    <a:pt x="118" y="18"/>
                    <a:pt x="118" y="42"/>
                  </a:cubicBezTo>
                  <a:cubicBezTo>
                    <a:pt x="118" y="62"/>
                    <a:pt x="111" y="80"/>
                    <a:pt x="105" y="97"/>
                  </a:cubicBezTo>
                  <a:cubicBezTo>
                    <a:pt x="74" y="177"/>
                    <a:pt x="62" y="222"/>
                    <a:pt x="62" y="259"/>
                  </a:cubicBezTo>
                  <a:cubicBezTo>
                    <a:pt x="62" y="326"/>
                    <a:pt x="109" y="350"/>
                    <a:pt x="154" y="350"/>
                  </a:cubicBezTo>
                  <a:cubicBezTo>
                    <a:pt x="185" y="350"/>
                    <a:pt x="210" y="337"/>
                    <a:pt x="230" y="315"/>
                  </a:cubicBezTo>
                  <a:cubicBezTo>
                    <a:pt x="221" y="354"/>
                    <a:pt x="214" y="392"/>
                    <a:pt x="183" y="434"/>
                  </a:cubicBezTo>
                  <a:cubicBezTo>
                    <a:pt x="161" y="461"/>
                    <a:pt x="132" y="483"/>
                    <a:pt x="98" y="483"/>
                  </a:cubicBezTo>
                  <a:cubicBezTo>
                    <a:pt x="87" y="483"/>
                    <a:pt x="53" y="479"/>
                    <a:pt x="40" y="450"/>
                  </a:cubicBezTo>
                  <a:cubicBezTo>
                    <a:pt x="53" y="450"/>
                    <a:pt x="62" y="450"/>
                    <a:pt x="73" y="441"/>
                  </a:cubicBezTo>
                  <a:cubicBezTo>
                    <a:pt x="80" y="434"/>
                    <a:pt x="87" y="425"/>
                    <a:pt x="87" y="408"/>
                  </a:cubicBezTo>
                  <a:cubicBezTo>
                    <a:pt x="87" y="385"/>
                    <a:pt x="65" y="381"/>
                    <a:pt x="58" y="381"/>
                  </a:cubicBezTo>
                  <a:cubicBezTo>
                    <a:pt x="42" y="381"/>
                    <a:pt x="15" y="394"/>
                    <a:pt x="15" y="434"/>
                  </a:cubicBezTo>
                  <a:cubicBezTo>
                    <a:pt x="15" y="470"/>
                    <a:pt x="51" y="500"/>
                    <a:pt x="98" y="500"/>
                  </a:cubicBezTo>
                  <a:cubicBezTo>
                    <a:pt x="178" y="500"/>
                    <a:pt x="257" y="428"/>
                    <a:pt x="276" y="341"/>
                  </a:cubicBezTo>
                  <a:lnTo>
                    <a:pt x="352" y="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7906900F-9E13-49B9-8B05-7AAFFAA3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008"/>
              <a:ext cx="132" cy="80"/>
            </a:xfrm>
            <a:custGeom>
              <a:avLst/>
              <a:gdLst>
                <a:gd name="T0" fmla="*/ 402 w 588"/>
                <a:gd name="T1" fmla="*/ 75 h 358"/>
                <a:gd name="T2" fmla="*/ 410 w 588"/>
                <a:gd name="T3" fmla="*/ 40 h 358"/>
                <a:gd name="T4" fmla="*/ 373 w 588"/>
                <a:gd name="T5" fmla="*/ 7 h 358"/>
                <a:gd name="T6" fmla="*/ 323 w 588"/>
                <a:gd name="T7" fmla="*/ 47 h 358"/>
                <a:gd name="T8" fmla="*/ 283 w 588"/>
                <a:gd name="T9" fmla="*/ 206 h 358"/>
                <a:gd name="T10" fmla="*/ 279 w 588"/>
                <a:gd name="T11" fmla="*/ 252 h 358"/>
                <a:gd name="T12" fmla="*/ 281 w 588"/>
                <a:gd name="T13" fmla="*/ 275 h 358"/>
                <a:gd name="T14" fmla="*/ 214 w 588"/>
                <a:gd name="T15" fmla="*/ 328 h 358"/>
                <a:gd name="T16" fmla="*/ 152 w 588"/>
                <a:gd name="T17" fmla="*/ 264 h 358"/>
                <a:gd name="T18" fmla="*/ 194 w 588"/>
                <a:gd name="T19" fmla="*/ 118 h 358"/>
                <a:gd name="T20" fmla="*/ 207 w 588"/>
                <a:gd name="T21" fmla="*/ 69 h 358"/>
                <a:gd name="T22" fmla="*/ 120 w 588"/>
                <a:gd name="T23" fmla="*/ 0 h 358"/>
                <a:gd name="T24" fmla="*/ 0 w 588"/>
                <a:gd name="T25" fmla="*/ 120 h 358"/>
                <a:gd name="T26" fmla="*/ 20 w 588"/>
                <a:gd name="T27" fmla="*/ 131 h 358"/>
                <a:gd name="T28" fmla="*/ 36 w 588"/>
                <a:gd name="T29" fmla="*/ 122 h 358"/>
                <a:gd name="T30" fmla="*/ 116 w 588"/>
                <a:gd name="T31" fmla="*/ 29 h 358"/>
                <a:gd name="T32" fmla="*/ 129 w 588"/>
                <a:gd name="T33" fmla="*/ 46 h 358"/>
                <a:gd name="T34" fmla="*/ 111 w 588"/>
                <a:gd name="T35" fmla="*/ 106 h 358"/>
                <a:gd name="T36" fmla="*/ 69 w 588"/>
                <a:gd name="T37" fmla="*/ 250 h 358"/>
                <a:gd name="T38" fmla="*/ 208 w 588"/>
                <a:gd name="T39" fmla="*/ 357 h 358"/>
                <a:gd name="T40" fmla="*/ 295 w 588"/>
                <a:gd name="T41" fmla="*/ 314 h 358"/>
                <a:gd name="T42" fmla="*/ 411 w 588"/>
                <a:gd name="T43" fmla="*/ 357 h 358"/>
                <a:gd name="T44" fmla="*/ 533 w 588"/>
                <a:gd name="T45" fmla="*/ 266 h 358"/>
                <a:gd name="T46" fmla="*/ 587 w 588"/>
                <a:gd name="T47" fmla="*/ 69 h 358"/>
                <a:gd name="T48" fmla="*/ 535 w 588"/>
                <a:gd name="T49" fmla="*/ 0 h 358"/>
                <a:gd name="T50" fmla="*/ 477 w 588"/>
                <a:gd name="T51" fmla="*/ 58 h 358"/>
                <a:gd name="T52" fmla="*/ 500 w 588"/>
                <a:gd name="T53" fmla="*/ 91 h 358"/>
                <a:gd name="T54" fmla="*/ 537 w 588"/>
                <a:gd name="T55" fmla="*/ 142 h 358"/>
                <a:gd name="T56" fmla="*/ 493 w 588"/>
                <a:gd name="T57" fmla="*/ 270 h 358"/>
                <a:gd name="T58" fmla="*/ 415 w 588"/>
                <a:gd name="T59" fmla="*/ 328 h 358"/>
                <a:gd name="T60" fmla="*/ 361 w 588"/>
                <a:gd name="T61" fmla="*/ 266 h 358"/>
                <a:gd name="T62" fmla="*/ 372 w 588"/>
                <a:gd name="T63" fmla="*/ 197 h 358"/>
                <a:gd name="T64" fmla="*/ 392 w 588"/>
                <a:gd name="T65" fmla="*/ 118 h 358"/>
                <a:gd name="T66" fmla="*/ 402 w 588"/>
                <a:gd name="T67" fmla="*/ 7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8" h="358">
                  <a:moveTo>
                    <a:pt x="402" y="75"/>
                  </a:moveTo>
                  <a:cubicBezTo>
                    <a:pt x="404" y="66"/>
                    <a:pt x="410" y="46"/>
                    <a:pt x="410" y="40"/>
                  </a:cubicBezTo>
                  <a:cubicBezTo>
                    <a:pt x="410" y="24"/>
                    <a:pt x="395" y="7"/>
                    <a:pt x="373" y="7"/>
                  </a:cubicBezTo>
                  <a:cubicBezTo>
                    <a:pt x="361" y="7"/>
                    <a:pt x="334" y="13"/>
                    <a:pt x="323" y="47"/>
                  </a:cubicBezTo>
                  <a:cubicBezTo>
                    <a:pt x="308" y="97"/>
                    <a:pt x="295" y="153"/>
                    <a:pt x="283" y="206"/>
                  </a:cubicBezTo>
                  <a:cubicBezTo>
                    <a:pt x="279" y="232"/>
                    <a:pt x="279" y="242"/>
                    <a:pt x="279" y="252"/>
                  </a:cubicBezTo>
                  <a:cubicBezTo>
                    <a:pt x="279" y="273"/>
                    <a:pt x="281" y="273"/>
                    <a:pt x="281" y="275"/>
                  </a:cubicBezTo>
                  <a:cubicBezTo>
                    <a:pt x="281" y="283"/>
                    <a:pt x="259" y="328"/>
                    <a:pt x="214" y="328"/>
                  </a:cubicBezTo>
                  <a:cubicBezTo>
                    <a:pt x="152" y="328"/>
                    <a:pt x="152" y="283"/>
                    <a:pt x="152" y="264"/>
                  </a:cubicBezTo>
                  <a:cubicBezTo>
                    <a:pt x="152" y="232"/>
                    <a:pt x="161" y="197"/>
                    <a:pt x="194" y="118"/>
                  </a:cubicBezTo>
                  <a:cubicBezTo>
                    <a:pt x="198" y="100"/>
                    <a:pt x="207" y="84"/>
                    <a:pt x="207" y="69"/>
                  </a:cubicBezTo>
                  <a:cubicBezTo>
                    <a:pt x="207" y="26"/>
                    <a:pt x="161" y="0"/>
                    <a:pt x="120" y="0"/>
                  </a:cubicBezTo>
                  <a:cubicBezTo>
                    <a:pt x="40" y="0"/>
                    <a:pt x="0" y="106"/>
                    <a:pt x="0" y="120"/>
                  </a:cubicBezTo>
                  <a:cubicBezTo>
                    <a:pt x="0" y="131"/>
                    <a:pt x="13" y="131"/>
                    <a:pt x="20" y="131"/>
                  </a:cubicBezTo>
                  <a:cubicBezTo>
                    <a:pt x="29" y="131"/>
                    <a:pt x="33" y="131"/>
                    <a:pt x="36" y="122"/>
                  </a:cubicBezTo>
                  <a:cubicBezTo>
                    <a:pt x="62" y="36"/>
                    <a:pt x="102" y="29"/>
                    <a:pt x="116" y="29"/>
                  </a:cubicBezTo>
                  <a:cubicBezTo>
                    <a:pt x="120" y="29"/>
                    <a:pt x="129" y="29"/>
                    <a:pt x="129" y="46"/>
                  </a:cubicBezTo>
                  <a:cubicBezTo>
                    <a:pt x="129" y="64"/>
                    <a:pt x="120" y="84"/>
                    <a:pt x="111" y="106"/>
                  </a:cubicBezTo>
                  <a:cubicBezTo>
                    <a:pt x="83" y="179"/>
                    <a:pt x="69" y="219"/>
                    <a:pt x="69" y="250"/>
                  </a:cubicBezTo>
                  <a:cubicBezTo>
                    <a:pt x="69" y="337"/>
                    <a:pt x="143" y="357"/>
                    <a:pt x="208" y="357"/>
                  </a:cubicBezTo>
                  <a:cubicBezTo>
                    <a:pt x="225" y="357"/>
                    <a:pt x="259" y="357"/>
                    <a:pt x="295" y="314"/>
                  </a:cubicBezTo>
                  <a:cubicBezTo>
                    <a:pt x="317" y="339"/>
                    <a:pt x="350" y="357"/>
                    <a:pt x="411" y="357"/>
                  </a:cubicBezTo>
                  <a:cubicBezTo>
                    <a:pt x="457" y="357"/>
                    <a:pt x="499" y="335"/>
                    <a:pt x="533" y="266"/>
                  </a:cubicBezTo>
                  <a:cubicBezTo>
                    <a:pt x="562" y="208"/>
                    <a:pt x="587" y="109"/>
                    <a:pt x="587" y="69"/>
                  </a:cubicBezTo>
                  <a:cubicBezTo>
                    <a:pt x="587" y="0"/>
                    <a:pt x="535" y="0"/>
                    <a:pt x="535" y="0"/>
                  </a:cubicBezTo>
                  <a:cubicBezTo>
                    <a:pt x="504" y="0"/>
                    <a:pt x="477" y="31"/>
                    <a:pt x="477" y="58"/>
                  </a:cubicBezTo>
                  <a:cubicBezTo>
                    <a:pt x="477" y="80"/>
                    <a:pt x="491" y="89"/>
                    <a:pt x="500" y="91"/>
                  </a:cubicBezTo>
                  <a:cubicBezTo>
                    <a:pt x="529" y="111"/>
                    <a:pt x="537" y="128"/>
                    <a:pt x="537" y="142"/>
                  </a:cubicBezTo>
                  <a:cubicBezTo>
                    <a:pt x="537" y="153"/>
                    <a:pt x="518" y="228"/>
                    <a:pt x="493" y="270"/>
                  </a:cubicBezTo>
                  <a:cubicBezTo>
                    <a:pt x="475" y="308"/>
                    <a:pt x="448" y="328"/>
                    <a:pt x="415" y="328"/>
                  </a:cubicBezTo>
                  <a:cubicBezTo>
                    <a:pt x="361" y="328"/>
                    <a:pt x="361" y="284"/>
                    <a:pt x="361" y="266"/>
                  </a:cubicBezTo>
                  <a:cubicBezTo>
                    <a:pt x="361" y="248"/>
                    <a:pt x="361" y="237"/>
                    <a:pt x="372" y="197"/>
                  </a:cubicBezTo>
                  <a:cubicBezTo>
                    <a:pt x="379" y="175"/>
                    <a:pt x="388" y="135"/>
                    <a:pt x="392" y="118"/>
                  </a:cubicBezTo>
                  <a:lnTo>
                    <a:pt x="402" y="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736D8BC-BF15-4A89-8B9A-EDC1668E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930"/>
              <a:ext cx="89" cy="84"/>
            </a:xfrm>
            <a:custGeom>
              <a:avLst/>
              <a:gdLst>
                <a:gd name="T0" fmla="*/ 214 w 396"/>
                <a:gd name="T1" fmla="*/ 26 h 375"/>
                <a:gd name="T2" fmla="*/ 377 w 396"/>
                <a:gd name="T3" fmla="*/ 26 h 375"/>
                <a:gd name="T4" fmla="*/ 395 w 396"/>
                <a:gd name="T5" fmla="*/ 13 h 375"/>
                <a:gd name="T6" fmla="*/ 377 w 396"/>
                <a:gd name="T7" fmla="*/ 0 h 375"/>
                <a:gd name="T8" fmla="*/ 22 w 396"/>
                <a:gd name="T9" fmla="*/ 0 h 375"/>
                <a:gd name="T10" fmla="*/ 0 w 396"/>
                <a:gd name="T11" fmla="*/ 13 h 375"/>
                <a:gd name="T12" fmla="*/ 22 w 396"/>
                <a:gd name="T13" fmla="*/ 26 h 375"/>
                <a:gd name="T14" fmla="*/ 187 w 396"/>
                <a:gd name="T15" fmla="*/ 26 h 375"/>
                <a:gd name="T16" fmla="*/ 187 w 396"/>
                <a:gd name="T17" fmla="*/ 354 h 375"/>
                <a:gd name="T18" fmla="*/ 198 w 396"/>
                <a:gd name="T19" fmla="*/ 374 h 375"/>
                <a:gd name="T20" fmla="*/ 214 w 396"/>
                <a:gd name="T21" fmla="*/ 354 h 375"/>
                <a:gd name="T22" fmla="*/ 214 w 396"/>
                <a:gd name="T23" fmla="*/ 2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375">
                  <a:moveTo>
                    <a:pt x="214" y="26"/>
                  </a:moveTo>
                  <a:lnTo>
                    <a:pt x="377" y="26"/>
                  </a:lnTo>
                  <a:cubicBezTo>
                    <a:pt x="384" y="26"/>
                    <a:pt x="395" y="26"/>
                    <a:pt x="395" y="13"/>
                  </a:cubicBezTo>
                  <a:cubicBezTo>
                    <a:pt x="395" y="0"/>
                    <a:pt x="384" y="0"/>
                    <a:pt x="377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6"/>
                    <a:pt x="13" y="26"/>
                    <a:pt x="22" y="26"/>
                  </a:cubicBezTo>
                  <a:lnTo>
                    <a:pt x="187" y="26"/>
                  </a:lnTo>
                  <a:lnTo>
                    <a:pt x="187" y="354"/>
                  </a:lnTo>
                  <a:cubicBezTo>
                    <a:pt x="187" y="363"/>
                    <a:pt x="187" y="374"/>
                    <a:pt x="198" y="374"/>
                  </a:cubicBezTo>
                  <a:cubicBezTo>
                    <a:pt x="214" y="374"/>
                    <a:pt x="214" y="363"/>
                    <a:pt x="214" y="354"/>
                  </a:cubicBezTo>
                  <a:lnTo>
                    <a:pt x="21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B9CD6622-6065-4AC5-9798-E98B134E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" y="1008"/>
              <a:ext cx="98" cy="80"/>
            </a:xfrm>
            <a:custGeom>
              <a:avLst/>
              <a:gdLst>
                <a:gd name="T0" fmla="*/ 382 w 436"/>
                <a:gd name="T1" fmla="*/ 40 h 355"/>
                <a:gd name="T2" fmla="*/ 341 w 436"/>
                <a:gd name="T3" fmla="*/ 91 h 355"/>
                <a:gd name="T4" fmla="*/ 379 w 436"/>
                <a:gd name="T5" fmla="*/ 128 h 355"/>
                <a:gd name="T6" fmla="*/ 435 w 436"/>
                <a:gd name="T7" fmla="*/ 67 h 355"/>
                <a:gd name="T8" fmla="*/ 346 w 436"/>
                <a:gd name="T9" fmla="*/ 0 h 355"/>
                <a:gd name="T10" fmla="*/ 265 w 436"/>
                <a:gd name="T11" fmla="*/ 47 h 355"/>
                <a:gd name="T12" fmla="*/ 160 w 436"/>
                <a:gd name="T13" fmla="*/ 0 h 355"/>
                <a:gd name="T14" fmla="*/ 11 w 436"/>
                <a:gd name="T15" fmla="*/ 120 h 355"/>
                <a:gd name="T16" fmla="*/ 29 w 436"/>
                <a:gd name="T17" fmla="*/ 131 h 355"/>
                <a:gd name="T18" fmla="*/ 45 w 436"/>
                <a:gd name="T19" fmla="*/ 120 h 355"/>
                <a:gd name="T20" fmla="*/ 154 w 436"/>
                <a:gd name="T21" fmla="*/ 29 h 355"/>
                <a:gd name="T22" fmla="*/ 198 w 436"/>
                <a:gd name="T23" fmla="*/ 66 h 355"/>
                <a:gd name="T24" fmla="*/ 181 w 436"/>
                <a:gd name="T25" fmla="*/ 153 h 355"/>
                <a:gd name="T26" fmla="*/ 154 w 436"/>
                <a:gd name="T27" fmla="*/ 259 h 355"/>
                <a:gd name="T28" fmla="*/ 89 w 436"/>
                <a:gd name="T29" fmla="*/ 328 h 355"/>
                <a:gd name="T30" fmla="*/ 53 w 436"/>
                <a:gd name="T31" fmla="*/ 317 h 355"/>
                <a:gd name="T32" fmla="*/ 94 w 436"/>
                <a:gd name="T33" fmla="*/ 263 h 355"/>
                <a:gd name="T34" fmla="*/ 56 w 436"/>
                <a:gd name="T35" fmla="*/ 228 h 355"/>
                <a:gd name="T36" fmla="*/ 0 w 436"/>
                <a:gd name="T37" fmla="*/ 286 h 355"/>
                <a:gd name="T38" fmla="*/ 87 w 436"/>
                <a:gd name="T39" fmla="*/ 354 h 355"/>
                <a:gd name="T40" fmla="*/ 170 w 436"/>
                <a:gd name="T41" fmla="*/ 308 h 355"/>
                <a:gd name="T42" fmla="*/ 274 w 436"/>
                <a:gd name="T43" fmla="*/ 354 h 355"/>
                <a:gd name="T44" fmla="*/ 424 w 436"/>
                <a:gd name="T45" fmla="*/ 233 h 355"/>
                <a:gd name="T46" fmla="*/ 404 w 436"/>
                <a:gd name="T47" fmla="*/ 222 h 355"/>
                <a:gd name="T48" fmla="*/ 388 w 436"/>
                <a:gd name="T49" fmla="*/ 233 h 355"/>
                <a:gd name="T50" fmla="*/ 281 w 436"/>
                <a:gd name="T51" fmla="*/ 328 h 355"/>
                <a:gd name="T52" fmla="*/ 237 w 436"/>
                <a:gd name="T53" fmla="*/ 288 h 355"/>
                <a:gd name="T54" fmla="*/ 254 w 436"/>
                <a:gd name="T55" fmla="*/ 204 h 355"/>
                <a:gd name="T56" fmla="*/ 281 w 436"/>
                <a:gd name="T57" fmla="*/ 98 h 355"/>
                <a:gd name="T58" fmla="*/ 344 w 436"/>
                <a:gd name="T59" fmla="*/ 29 h 355"/>
                <a:gd name="T60" fmla="*/ 382 w 436"/>
                <a:gd name="T61" fmla="*/ 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355">
                  <a:moveTo>
                    <a:pt x="382" y="40"/>
                  </a:moveTo>
                  <a:cubicBezTo>
                    <a:pt x="355" y="47"/>
                    <a:pt x="341" y="75"/>
                    <a:pt x="341" y="91"/>
                  </a:cubicBezTo>
                  <a:cubicBezTo>
                    <a:pt x="341" y="109"/>
                    <a:pt x="352" y="128"/>
                    <a:pt x="379" y="128"/>
                  </a:cubicBezTo>
                  <a:cubicBezTo>
                    <a:pt x="404" y="128"/>
                    <a:pt x="435" y="106"/>
                    <a:pt x="435" y="67"/>
                  </a:cubicBezTo>
                  <a:cubicBezTo>
                    <a:pt x="435" y="26"/>
                    <a:pt x="393" y="0"/>
                    <a:pt x="346" y="0"/>
                  </a:cubicBezTo>
                  <a:cubicBezTo>
                    <a:pt x="303" y="0"/>
                    <a:pt x="274" y="33"/>
                    <a:pt x="265" y="47"/>
                  </a:cubicBezTo>
                  <a:cubicBezTo>
                    <a:pt x="247" y="13"/>
                    <a:pt x="203" y="0"/>
                    <a:pt x="160" y="0"/>
                  </a:cubicBezTo>
                  <a:cubicBezTo>
                    <a:pt x="63" y="0"/>
                    <a:pt x="11" y="95"/>
                    <a:pt x="11" y="120"/>
                  </a:cubicBezTo>
                  <a:cubicBezTo>
                    <a:pt x="11" y="131"/>
                    <a:pt x="22" y="131"/>
                    <a:pt x="29" y="131"/>
                  </a:cubicBezTo>
                  <a:cubicBezTo>
                    <a:pt x="40" y="131"/>
                    <a:pt x="44" y="131"/>
                    <a:pt x="45" y="120"/>
                  </a:cubicBezTo>
                  <a:cubicBezTo>
                    <a:pt x="67" y="51"/>
                    <a:pt x="123" y="29"/>
                    <a:pt x="154" y="29"/>
                  </a:cubicBezTo>
                  <a:cubicBezTo>
                    <a:pt x="185" y="29"/>
                    <a:pt x="198" y="42"/>
                    <a:pt x="198" y="66"/>
                  </a:cubicBezTo>
                  <a:cubicBezTo>
                    <a:pt x="198" y="80"/>
                    <a:pt x="187" y="124"/>
                    <a:pt x="181" y="153"/>
                  </a:cubicBezTo>
                  <a:lnTo>
                    <a:pt x="154" y="259"/>
                  </a:lnTo>
                  <a:cubicBezTo>
                    <a:pt x="143" y="304"/>
                    <a:pt x="116" y="328"/>
                    <a:pt x="89" y="328"/>
                  </a:cubicBezTo>
                  <a:cubicBezTo>
                    <a:pt x="85" y="328"/>
                    <a:pt x="67" y="328"/>
                    <a:pt x="53" y="317"/>
                  </a:cubicBezTo>
                  <a:cubicBezTo>
                    <a:pt x="80" y="308"/>
                    <a:pt x="94" y="283"/>
                    <a:pt x="94" y="263"/>
                  </a:cubicBezTo>
                  <a:cubicBezTo>
                    <a:pt x="94" y="244"/>
                    <a:pt x="80" y="228"/>
                    <a:pt x="56" y="228"/>
                  </a:cubicBezTo>
                  <a:cubicBezTo>
                    <a:pt x="29" y="228"/>
                    <a:pt x="0" y="250"/>
                    <a:pt x="0" y="286"/>
                  </a:cubicBezTo>
                  <a:cubicBezTo>
                    <a:pt x="0" y="328"/>
                    <a:pt x="40" y="354"/>
                    <a:pt x="87" y="354"/>
                  </a:cubicBezTo>
                  <a:cubicBezTo>
                    <a:pt x="131" y="354"/>
                    <a:pt x="161" y="321"/>
                    <a:pt x="170" y="308"/>
                  </a:cubicBezTo>
                  <a:cubicBezTo>
                    <a:pt x="189" y="341"/>
                    <a:pt x="230" y="354"/>
                    <a:pt x="274" y="354"/>
                  </a:cubicBezTo>
                  <a:cubicBezTo>
                    <a:pt x="372" y="354"/>
                    <a:pt x="424" y="261"/>
                    <a:pt x="424" y="233"/>
                  </a:cubicBezTo>
                  <a:cubicBezTo>
                    <a:pt x="424" y="222"/>
                    <a:pt x="413" y="222"/>
                    <a:pt x="404" y="222"/>
                  </a:cubicBezTo>
                  <a:cubicBezTo>
                    <a:pt x="395" y="222"/>
                    <a:pt x="392" y="222"/>
                    <a:pt x="388" y="233"/>
                  </a:cubicBezTo>
                  <a:cubicBezTo>
                    <a:pt x="366" y="304"/>
                    <a:pt x="312" y="328"/>
                    <a:pt x="281" y="328"/>
                  </a:cubicBezTo>
                  <a:cubicBezTo>
                    <a:pt x="250" y="328"/>
                    <a:pt x="237" y="314"/>
                    <a:pt x="237" y="288"/>
                  </a:cubicBezTo>
                  <a:cubicBezTo>
                    <a:pt x="237" y="273"/>
                    <a:pt x="248" y="232"/>
                    <a:pt x="254" y="204"/>
                  </a:cubicBezTo>
                  <a:cubicBezTo>
                    <a:pt x="259" y="184"/>
                    <a:pt x="276" y="109"/>
                    <a:pt x="281" y="98"/>
                  </a:cubicBezTo>
                  <a:cubicBezTo>
                    <a:pt x="292" y="53"/>
                    <a:pt x="317" y="29"/>
                    <a:pt x="344" y="29"/>
                  </a:cubicBezTo>
                  <a:cubicBezTo>
                    <a:pt x="350" y="29"/>
                    <a:pt x="368" y="29"/>
                    <a:pt x="382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9EBCBE42-DF63-43D4-9F3F-274A7904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956"/>
              <a:ext cx="61" cy="174"/>
            </a:xfrm>
            <a:custGeom>
              <a:avLst/>
              <a:gdLst>
                <a:gd name="T0" fmla="*/ 111 w 275"/>
                <a:gd name="T1" fmla="*/ 669 h 770"/>
                <a:gd name="T2" fmla="*/ 7 w 275"/>
                <a:gd name="T3" fmla="*/ 755 h 770"/>
                <a:gd name="T4" fmla="*/ 0 w 275"/>
                <a:gd name="T5" fmla="*/ 762 h 770"/>
                <a:gd name="T6" fmla="*/ 15 w 275"/>
                <a:gd name="T7" fmla="*/ 769 h 770"/>
                <a:gd name="T8" fmla="*/ 161 w 275"/>
                <a:gd name="T9" fmla="*/ 675 h 770"/>
                <a:gd name="T10" fmla="*/ 161 w 275"/>
                <a:gd name="T11" fmla="*/ 500 h 770"/>
                <a:gd name="T12" fmla="*/ 194 w 275"/>
                <a:gd name="T13" fmla="*/ 417 h 770"/>
                <a:gd name="T14" fmla="*/ 265 w 275"/>
                <a:gd name="T15" fmla="*/ 394 h 770"/>
                <a:gd name="T16" fmla="*/ 274 w 275"/>
                <a:gd name="T17" fmla="*/ 385 h 770"/>
                <a:gd name="T18" fmla="*/ 261 w 275"/>
                <a:gd name="T19" fmla="*/ 376 h 770"/>
                <a:gd name="T20" fmla="*/ 165 w 275"/>
                <a:gd name="T21" fmla="*/ 308 h 770"/>
                <a:gd name="T22" fmla="*/ 161 w 275"/>
                <a:gd name="T23" fmla="*/ 272 h 770"/>
                <a:gd name="T24" fmla="*/ 161 w 275"/>
                <a:gd name="T25" fmla="*/ 118 h 770"/>
                <a:gd name="T26" fmla="*/ 127 w 275"/>
                <a:gd name="T27" fmla="*/ 31 h 770"/>
                <a:gd name="T28" fmla="*/ 15 w 275"/>
                <a:gd name="T29" fmla="*/ 0 h 770"/>
                <a:gd name="T30" fmla="*/ 0 w 275"/>
                <a:gd name="T31" fmla="*/ 9 h 770"/>
                <a:gd name="T32" fmla="*/ 13 w 275"/>
                <a:gd name="T33" fmla="*/ 18 h 770"/>
                <a:gd name="T34" fmla="*/ 109 w 275"/>
                <a:gd name="T35" fmla="*/ 84 h 770"/>
                <a:gd name="T36" fmla="*/ 111 w 275"/>
                <a:gd name="T37" fmla="*/ 120 h 770"/>
                <a:gd name="T38" fmla="*/ 111 w 275"/>
                <a:gd name="T39" fmla="*/ 283 h 770"/>
                <a:gd name="T40" fmla="*/ 141 w 275"/>
                <a:gd name="T41" fmla="*/ 354 h 770"/>
                <a:gd name="T42" fmla="*/ 203 w 275"/>
                <a:gd name="T43" fmla="*/ 385 h 770"/>
                <a:gd name="T44" fmla="*/ 111 w 275"/>
                <a:gd name="T45" fmla="*/ 483 h 770"/>
                <a:gd name="T46" fmla="*/ 111 w 275"/>
                <a:gd name="T47" fmla="*/ 66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11" y="669"/>
                  </a:moveTo>
                  <a:cubicBezTo>
                    <a:pt x="111" y="698"/>
                    <a:pt x="91" y="751"/>
                    <a:pt x="7" y="755"/>
                  </a:cubicBezTo>
                  <a:cubicBezTo>
                    <a:pt x="4" y="755"/>
                    <a:pt x="0" y="758"/>
                    <a:pt x="0" y="762"/>
                  </a:cubicBezTo>
                  <a:cubicBezTo>
                    <a:pt x="0" y="769"/>
                    <a:pt x="9" y="769"/>
                    <a:pt x="15" y="769"/>
                  </a:cubicBezTo>
                  <a:cubicBezTo>
                    <a:pt x="91" y="769"/>
                    <a:pt x="161" y="733"/>
                    <a:pt x="161" y="675"/>
                  </a:cubicBezTo>
                  <a:lnTo>
                    <a:pt x="161" y="500"/>
                  </a:lnTo>
                  <a:cubicBezTo>
                    <a:pt x="161" y="470"/>
                    <a:pt x="161" y="445"/>
                    <a:pt x="194" y="417"/>
                  </a:cubicBezTo>
                  <a:cubicBezTo>
                    <a:pt x="219" y="396"/>
                    <a:pt x="248" y="394"/>
                    <a:pt x="265" y="394"/>
                  </a:cubicBezTo>
                  <a:cubicBezTo>
                    <a:pt x="270" y="394"/>
                    <a:pt x="274" y="390"/>
                    <a:pt x="274" y="385"/>
                  </a:cubicBezTo>
                  <a:cubicBezTo>
                    <a:pt x="274" y="379"/>
                    <a:pt x="268" y="379"/>
                    <a:pt x="261" y="376"/>
                  </a:cubicBezTo>
                  <a:cubicBezTo>
                    <a:pt x="210" y="374"/>
                    <a:pt x="172" y="346"/>
                    <a:pt x="165" y="308"/>
                  </a:cubicBezTo>
                  <a:cubicBezTo>
                    <a:pt x="161" y="299"/>
                    <a:pt x="161" y="297"/>
                    <a:pt x="161" y="272"/>
                  </a:cubicBezTo>
                  <a:lnTo>
                    <a:pt x="161" y="118"/>
                  </a:lnTo>
                  <a:cubicBezTo>
                    <a:pt x="161" y="86"/>
                    <a:pt x="161" y="62"/>
                    <a:pt x="127" y="31"/>
                  </a:cubicBezTo>
                  <a:cubicBezTo>
                    <a:pt x="94" y="7"/>
                    <a:pt x="42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5"/>
                    <a:pt x="4" y="15"/>
                    <a:pt x="13" y="18"/>
                  </a:cubicBezTo>
                  <a:cubicBezTo>
                    <a:pt x="62" y="20"/>
                    <a:pt x="100" y="46"/>
                    <a:pt x="109" y="84"/>
                  </a:cubicBezTo>
                  <a:cubicBezTo>
                    <a:pt x="111" y="91"/>
                    <a:pt x="111" y="91"/>
                    <a:pt x="111" y="120"/>
                  </a:cubicBezTo>
                  <a:lnTo>
                    <a:pt x="111" y="283"/>
                  </a:lnTo>
                  <a:cubicBezTo>
                    <a:pt x="111" y="317"/>
                    <a:pt x="118" y="330"/>
                    <a:pt x="141" y="354"/>
                  </a:cubicBezTo>
                  <a:cubicBezTo>
                    <a:pt x="160" y="372"/>
                    <a:pt x="178" y="381"/>
                    <a:pt x="203" y="385"/>
                  </a:cubicBezTo>
                  <a:cubicBezTo>
                    <a:pt x="140" y="403"/>
                    <a:pt x="111" y="439"/>
                    <a:pt x="111" y="483"/>
                  </a:cubicBezTo>
                  <a:lnTo>
                    <a:pt x="111" y="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953F3026-9BDA-4A44-940C-38A89C7274B4}"/>
              </a:ext>
            </a:extLst>
          </p:cNvPr>
          <p:cNvGrpSpPr>
            <a:grpSpLocks/>
          </p:cNvGrpSpPr>
          <p:nvPr/>
        </p:nvGrpSpPr>
        <p:grpSpPr bwMode="auto">
          <a:xfrm>
            <a:off x="11209206" y="3504277"/>
            <a:ext cx="754062" cy="322263"/>
            <a:chOff x="5579" y="2132"/>
            <a:chExt cx="475" cy="203"/>
          </a:xfrm>
        </p:grpSpPr>
        <p:sp>
          <p:nvSpPr>
            <p:cNvPr id="33" name="Freeform 109">
              <a:extLst>
                <a:ext uri="{FF2B5EF4-FFF2-40B4-BE49-F238E27FC236}">
                  <a16:creationId xmlns:a16="http://schemas.microsoft.com/office/drawing/2014/main" id="{01EA7A84-D072-45F7-91B6-BC1E84AA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133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998BD81-23F0-4589-95BE-8E10143D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2216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111">
              <a:extLst>
                <a:ext uri="{FF2B5EF4-FFF2-40B4-BE49-F238E27FC236}">
                  <a16:creationId xmlns:a16="http://schemas.microsoft.com/office/drawing/2014/main" id="{37E20A39-F4FF-40E0-B794-CAF07257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214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12">
              <a:extLst>
                <a:ext uri="{FF2B5EF4-FFF2-40B4-BE49-F238E27FC236}">
                  <a16:creationId xmlns:a16="http://schemas.microsoft.com/office/drawing/2014/main" id="{5E4FCBAD-C4E8-4499-9193-2D6B0A23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2132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13">
              <a:extLst>
                <a:ext uri="{FF2B5EF4-FFF2-40B4-BE49-F238E27FC236}">
                  <a16:creationId xmlns:a16="http://schemas.microsoft.com/office/drawing/2014/main" id="{062A237B-03E1-43E9-8E2B-F586BAD3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2215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Text Box 128">
            <a:extLst>
              <a:ext uri="{FF2B5EF4-FFF2-40B4-BE49-F238E27FC236}">
                <a16:creationId xmlns:a16="http://schemas.microsoft.com/office/drawing/2014/main" id="{AE941821-2907-4901-B960-5A9141B4C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806" y="344554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EFA8A-D3CE-43EF-A838-158B22DBA49F}"/>
              </a:ext>
            </a:extLst>
          </p:cNvPr>
          <p:cNvSpPr txBox="1"/>
          <p:nvPr/>
        </p:nvSpPr>
        <p:spPr>
          <a:xfrm>
            <a:off x="8869231" y="1147983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“Perceptron” Loss</a:t>
            </a: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5C095044-9C64-46B0-81C5-D0611916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8605" y="6168172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D0AF7061-082A-420D-B676-2F6286FD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568" y="3791684"/>
            <a:ext cx="36512" cy="23764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A6EA52DF-E67C-463A-9934-712962A0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55" y="3864709"/>
            <a:ext cx="3421063" cy="2268538"/>
          </a:xfrm>
          <a:custGeom>
            <a:avLst/>
            <a:gdLst>
              <a:gd name="T0" fmla="*/ 0 w 9501"/>
              <a:gd name="T1" fmla="*/ 0 h 6301"/>
              <a:gd name="T2" fmla="*/ 6500 w 9501"/>
              <a:gd name="T3" fmla="*/ 6200 h 6301"/>
              <a:gd name="T4" fmla="*/ 9500 w 9501"/>
              <a:gd name="T5" fmla="*/ 6300 h 6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1" h="6301">
                <a:moveTo>
                  <a:pt x="0" y="0"/>
                </a:moveTo>
                <a:cubicBezTo>
                  <a:pt x="1100" y="2000"/>
                  <a:pt x="3400" y="5900"/>
                  <a:pt x="6500" y="6200"/>
                </a:cubicBezTo>
                <a:lnTo>
                  <a:pt x="9500" y="6300"/>
                </a:ln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64593369-A2E8-4167-A06C-367BD240FDEF}"/>
              </a:ext>
            </a:extLst>
          </p:cNvPr>
          <p:cNvGrpSpPr>
            <a:grpSpLocks/>
          </p:cNvGrpSpPr>
          <p:nvPr/>
        </p:nvGrpSpPr>
        <p:grpSpPr bwMode="auto">
          <a:xfrm>
            <a:off x="2973330" y="4289365"/>
            <a:ext cx="2782888" cy="388938"/>
            <a:chOff x="1774" y="3212"/>
            <a:chExt cx="1428" cy="245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E7DE1B1-E060-4078-A052-FA2883E3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213"/>
              <a:ext cx="1428" cy="245"/>
            </a:xfrm>
            <a:custGeom>
              <a:avLst/>
              <a:gdLst>
                <a:gd name="T0" fmla="*/ 3151 w 6301"/>
                <a:gd name="T1" fmla="*/ 1083 h 1084"/>
                <a:gd name="T2" fmla="*/ 0 w 6301"/>
                <a:gd name="T3" fmla="*/ 1083 h 1084"/>
                <a:gd name="T4" fmla="*/ 0 w 6301"/>
                <a:gd name="T5" fmla="*/ 0 h 1084"/>
                <a:gd name="T6" fmla="*/ 6300 w 6301"/>
                <a:gd name="T7" fmla="*/ 0 h 1084"/>
                <a:gd name="T8" fmla="*/ 6300 w 6301"/>
                <a:gd name="T9" fmla="*/ 1083 h 1084"/>
                <a:gd name="T10" fmla="*/ 3151 w 6301"/>
                <a:gd name="T11" fmla="*/ 108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01" h="1084">
                  <a:moveTo>
                    <a:pt x="3151" y="1083"/>
                  </a:moveTo>
                  <a:lnTo>
                    <a:pt x="0" y="1083"/>
                  </a:lnTo>
                  <a:lnTo>
                    <a:pt x="0" y="0"/>
                  </a:lnTo>
                  <a:lnTo>
                    <a:pt x="6300" y="0"/>
                  </a:lnTo>
                  <a:lnTo>
                    <a:pt x="6300" y="1083"/>
                  </a:lnTo>
                  <a:lnTo>
                    <a:pt x="3151" y="10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D8D6F770-842A-442E-8E1A-D7F6323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256"/>
              <a:ext cx="33" cy="148"/>
            </a:xfrm>
            <a:custGeom>
              <a:avLst/>
              <a:gdLst>
                <a:gd name="T0" fmla="*/ 95 w 149"/>
                <a:gd name="T1" fmla="*/ 0 h 657"/>
                <a:gd name="T2" fmla="*/ 0 w 149"/>
                <a:gd name="T3" fmla="*/ 11 h 657"/>
                <a:gd name="T4" fmla="*/ 0 w 149"/>
                <a:gd name="T5" fmla="*/ 40 h 657"/>
                <a:gd name="T6" fmla="*/ 53 w 149"/>
                <a:gd name="T7" fmla="*/ 92 h 657"/>
                <a:gd name="T8" fmla="*/ 53 w 149"/>
                <a:gd name="T9" fmla="*/ 585 h 657"/>
                <a:gd name="T10" fmla="*/ 0 w 149"/>
                <a:gd name="T11" fmla="*/ 627 h 657"/>
                <a:gd name="T12" fmla="*/ 0 w 149"/>
                <a:gd name="T13" fmla="*/ 656 h 657"/>
                <a:gd name="T14" fmla="*/ 73 w 149"/>
                <a:gd name="T15" fmla="*/ 654 h 657"/>
                <a:gd name="T16" fmla="*/ 148 w 149"/>
                <a:gd name="T17" fmla="*/ 656 h 657"/>
                <a:gd name="T18" fmla="*/ 148 w 149"/>
                <a:gd name="T19" fmla="*/ 627 h 657"/>
                <a:gd name="T20" fmla="*/ 95 w 149"/>
                <a:gd name="T21" fmla="*/ 585 h 657"/>
                <a:gd name="T22" fmla="*/ 95 w 149"/>
                <a:gd name="T2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657">
                  <a:moveTo>
                    <a:pt x="95" y="0"/>
                  </a:move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3" y="49"/>
                    <a:pt x="53" y="92"/>
                  </a:cubicBezTo>
                  <a:lnTo>
                    <a:pt x="53" y="585"/>
                  </a:lnTo>
                  <a:cubicBezTo>
                    <a:pt x="53" y="627"/>
                    <a:pt x="45" y="627"/>
                    <a:pt x="0" y="627"/>
                  </a:cubicBezTo>
                  <a:lnTo>
                    <a:pt x="0" y="656"/>
                  </a:lnTo>
                  <a:cubicBezTo>
                    <a:pt x="22" y="654"/>
                    <a:pt x="56" y="654"/>
                    <a:pt x="73" y="654"/>
                  </a:cubicBezTo>
                  <a:cubicBezTo>
                    <a:pt x="90" y="654"/>
                    <a:pt x="123" y="654"/>
                    <a:pt x="148" y="656"/>
                  </a:cubicBezTo>
                  <a:lnTo>
                    <a:pt x="148" y="627"/>
                  </a:lnTo>
                  <a:cubicBezTo>
                    <a:pt x="103" y="627"/>
                    <a:pt x="95" y="627"/>
                    <a:pt x="95" y="585"/>
                  </a:cubicBezTo>
                  <a:lnTo>
                    <a:pt x="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D62F28D0-FA42-40A1-B456-A7C8536C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309"/>
              <a:ext cx="66" cy="97"/>
            </a:xfrm>
            <a:custGeom>
              <a:avLst/>
              <a:gdLst>
                <a:gd name="T0" fmla="*/ 293 w 294"/>
                <a:gd name="T1" fmla="*/ 219 h 434"/>
                <a:gd name="T2" fmla="*/ 147 w 294"/>
                <a:gd name="T3" fmla="*/ 0 h 434"/>
                <a:gd name="T4" fmla="*/ 0 w 294"/>
                <a:gd name="T5" fmla="*/ 219 h 434"/>
                <a:gd name="T6" fmla="*/ 147 w 294"/>
                <a:gd name="T7" fmla="*/ 433 h 434"/>
                <a:gd name="T8" fmla="*/ 293 w 294"/>
                <a:gd name="T9" fmla="*/ 219 h 434"/>
                <a:gd name="T10" fmla="*/ 147 w 294"/>
                <a:gd name="T11" fmla="*/ 413 h 434"/>
                <a:gd name="T12" fmla="*/ 72 w 294"/>
                <a:gd name="T13" fmla="*/ 348 h 434"/>
                <a:gd name="T14" fmla="*/ 56 w 294"/>
                <a:gd name="T15" fmla="*/ 214 h 434"/>
                <a:gd name="T16" fmla="*/ 72 w 294"/>
                <a:gd name="T17" fmla="*/ 83 h 434"/>
                <a:gd name="T18" fmla="*/ 147 w 294"/>
                <a:gd name="T19" fmla="*/ 22 h 434"/>
                <a:gd name="T20" fmla="*/ 221 w 294"/>
                <a:gd name="T21" fmla="*/ 80 h 434"/>
                <a:gd name="T22" fmla="*/ 237 w 294"/>
                <a:gd name="T23" fmla="*/ 214 h 434"/>
                <a:gd name="T24" fmla="*/ 223 w 294"/>
                <a:gd name="T25" fmla="*/ 339 h 434"/>
                <a:gd name="T26" fmla="*/ 147 w 294"/>
                <a:gd name="T27" fmla="*/ 4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434">
                  <a:moveTo>
                    <a:pt x="293" y="219"/>
                  </a:moveTo>
                  <a:cubicBezTo>
                    <a:pt x="293" y="103"/>
                    <a:pt x="226" y="0"/>
                    <a:pt x="147" y="0"/>
                  </a:cubicBezTo>
                  <a:cubicBezTo>
                    <a:pt x="64" y="0"/>
                    <a:pt x="0" y="103"/>
                    <a:pt x="0" y="219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93" y="339"/>
                    <a:pt x="293" y="219"/>
                  </a:cubicBezTo>
                  <a:close/>
                  <a:moveTo>
                    <a:pt x="147" y="413"/>
                  </a:moveTo>
                  <a:cubicBezTo>
                    <a:pt x="119" y="413"/>
                    <a:pt x="90" y="391"/>
                    <a:pt x="72" y="348"/>
                  </a:cubicBezTo>
                  <a:cubicBezTo>
                    <a:pt x="56" y="306"/>
                    <a:pt x="56" y="250"/>
                    <a:pt x="56" y="214"/>
                  </a:cubicBezTo>
                  <a:cubicBezTo>
                    <a:pt x="56" y="176"/>
                    <a:pt x="56" y="125"/>
                    <a:pt x="72" y="83"/>
                  </a:cubicBezTo>
                  <a:cubicBezTo>
                    <a:pt x="87" y="40"/>
                    <a:pt x="120" y="22"/>
                    <a:pt x="147" y="22"/>
                  </a:cubicBezTo>
                  <a:cubicBezTo>
                    <a:pt x="176" y="22"/>
                    <a:pt x="204" y="40"/>
                    <a:pt x="221" y="80"/>
                  </a:cubicBezTo>
                  <a:cubicBezTo>
                    <a:pt x="237" y="123"/>
                    <a:pt x="237" y="176"/>
                    <a:pt x="237" y="214"/>
                  </a:cubicBezTo>
                  <a:cubicBezTo>
                    <a:pt x="237" y="250"/>
                    <a:pt x="237" y="299"/>
                    <a:pt x="223" y="339"/>
                  </a:cubicBezTo>
                  <a:cubicBezTo>
                    <a:pt x="209" y="384"/>
                    <a:pt x="179" y="413"/>
                    <a:pt x="147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84BE449B-FAB8-4BFB-9463-99240191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308"/>
              <a:ext cx="68" cy="141"/>
            </a:xfrm>
            <a:custGeom>
              <a:avLst/>
              <a:gdLst>
                <a:gd name="T0" fmla="*/ 129 w 304"/>
                <a:gd name="T1" fmla="*/ 266 h 626"/>
                <a:gd name="T2" fmla="*/ 72 w 304"/>
                <a:gd name="T3" fmla="*/ 150 h 626"/>
                <a:gd name="T4" fmla="*/ 81 w 304"/>
                <a:gd name="T5" fmla="*/ 69 h 626"/>
                <a:gd name="T6" fmla="*/ 129 w 304"/>
                <a:gd name="T7" fmla="*/ 31 h 626"/>
                <a:gd name="T8" fmla="*/ 186 w 304"/>
                <a:gd name="T9" fmla="*/ 147 h 626"/>
                <a:gd name="T10" fmla="*/ 176 w 304"/>
                <a:gd name="T11" fmla="*/ 228 h 626"/>
                <a:gd name="T12" fmla="*/ 129 w 304"/>
                <a:gd name="T13" fmla="*/ 266 h 626"/>
                <a:gd name="T14" fmla="*/ 50 w 304"/>
                <a:gd name="T15" fmla="*/ 304 h 626"/>
                <a:gd name="T16" fmla="*/ 64 w 304"/>
                <a:gd name="T17" fmla="*/ 257 h 626"/>
                <a:gd name="T18" fmla="*/ 129 w 304"/>
                <a:gd name="T19" fmla="*/ 286 h 626"/>
                <a:gd name="T20" fmla="*/ 236 w 304"/>
                <a:gd name="T21" fmla="*/ 150 h 626"/>
                <a:gd name="T22" fmla="*/ 207 w 304"/>
                <a:gd name="T23" fmla="*/ 58 h 626"/>
                <a:gd name="T24" fmla="*/ 268 w 304"/>
                <a:gd name="T25" fmla="*/ 22 h 626"/>
                <a:gd name="T26" fmla="*/ 273 w 304"/>
                <a:gd name="T27" fmla="*/ 22 h 626"/>
                <a:gd name="T28" fmla="*/ 264 w 304"/>
                <a:gd name="T29" fmla="*/ 49 h 626"/>
                <a:gd name="T30" fmla="*/ 282 w 304"/>
                <a:gd name="T31" fmla="*/ 76 h 626"/>
                <a:gd name="T32" fmla="*/ 303 w 304"/>
                <a:gd name="T33" fmla="*/ 49 h 626"/>
                <a:gd name="T34" fmla="*/ 268 w 304"/>
                <a:gd name="T35" fmla="*/ 0 h 626"/>
                <a:gd name="T36" fmla="*/ 198 w 304"/>
                <a:gd name="T37" fmla="*/ 45 h 626"/>
                <a:gd name="T38" fmla="*/ 129 w 304"/>
                <a:gd name="T39" fmla="*/ 11 h 626"/>
                <a:gd name="T40" fmla="*/ 20 w 304"/>
                <a:gd name="T41" fmla="*/ 147 h 626"/>
                <a:gd name="T42" fmla="*/ 53 w 304"/>
                <a:gd name="T43" fmla="*/ 246 h 626"/>
                <a:gd name="T44" fmla="*/ 31 w 304"/>
                <a:gd name="T45" fmla="*/ 324 h 626"/>
                <a:gd name="T46" fmla="*/ 62 w 304"/>
                <a:gd name="T47" fmla="*/ 406 h 626"/>
                <a:gd name="T48" fmla="*/ 0 w 304"/>
                <a:gd name="T49" fmla="*/ 505 h 626"/>
                <a:gd name="T50" fmla="*/ 147 w 304"/>
                <a:gd name="T51" fmla="*/ 625 h 626"/>
                <a:gd name="T52" fmla="*/ 293 w 304"/>
                <a:gd name="T53" fmla="*/ 500 h 626"/>
                <a:gd name="T54" fmla="*/ 251 w 304"/>
                <a:gd name="T55" fmla="*/ 391 h 626"/>
                <a:gd name="T56" fmla="*/ 137 w 304"/>
                <a:gd name="T57" fmla="*/ 366 h 626"/>
                <a:gd name="T58" fmla="*/ 86 w 304"/>
                <a:gd name="T59" fmla="*/ 366 h 626"/>
                <a:gd name="T60" fmla="*/ 50 w 304"/>
                <a:gd name="T61" fmla="*/ 304 h 626"/>
                <a:gd name="T62" fmla="*/ 147 w 304"/>
                <a:gd name="T63" fmla="*/ 601 h 626"/>
                <a:gd name="T64" fmla="*/ 34 w 304"/>
                <a:gd name="T65" fmla="*/ 505 h 626"/>
                <a:gd name="T66" fmla="*/ 87 w 304"/>
                <a:gd name="T67" fmla="*/ 424 h 626"/>
                <a:gd name="T68" fmla="*/ 128 w 304"/>
                <a:gd name="T69" fmla="*/ 424 h 626"/>
                <a:gd name="T70" fmla="*/ 259 w 304"/>
                <a:gd name="T71" fmla="*/ 505 h 626"/>
                <a:gd name="T72" fmla="*/ 147 w 304"/>
                <a:gd name="T73" fmla="*/ 60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626">
                  <a:moveTo>
                    <a:pt x="129" y="266"/>
                  </a:moveTo>
                  <a:cubicBezTo>
                    <a:pt x="72" y="266"/>
                    <a:pt x="72" y="172"/>
                    <a:pt x="72" y="150"/>
                  </a:cubicBezTo>
                  <a:cubicBezTo>
                    <a:pt x="72" y="123"/>
                    <a:pt x="72" y="94"/>
                    <a:pt x="81" y="69"/>
                  </a:cubicBezTo>
                  <a:cubicBezTo>
                    <a:pt x="86" y="58"/>
                    <a:pt x="101" y="31"/>
                    <a:pt x="129" y="31"/>
                  </a:cubicBezTo>
                  <a:cubicBezTo>
                    <a:pt x="186" y="31"/>
                    <a:pt x="186" y="125"/>
                    <a:pt x="186" y="147"/>
                  </a:cubicBezTo>
                  <a:cubicBezTo>
                    <a:pt x="186" y="174"/>
                    <a:pt x="186" y="203"/>
                    <a:pt x="176" y="228"/>
                  </a:cubicBezTo>
                  <a:cubicBezTo>
                    <a:pt x="168" y="241"/>
                    <a:pt x="153" y="266"/>
                    <a:pt x="129" y="266"/>
                  </a:cubicBezTo>
                  <a:close/>
                  <a:moveTo>
                    <a:pt x="50" y="304"/>
                  </a:moveTo>
                  <a:cubicBezTo>
                    <a:pt x="50" y="297"/>
                    <a:pt x="50" y="277"/>
                    <a:pt x="64" y="257"/>
                  </a:cubicBezTo>
                  <a:cubicBezTo>
                    <a:pt x="87" y="284"/>
                    <a:pt x="115" y="286"/>
                    <a:pt x="129" y="286"/>
                  </a:cubicBezTo>
                  <a:cubicBezTo>
                    <a:pt x="190" y="286"/>
                    <a:pt x="236" y="223"/>
                    <a:pt x="236" y="150"/>
                  </a:cubicBezTo>
                  <a:cubicBezTo>
                    <a:pt x="236" y="112"/>
                    <a:pt x="225" y="80"/>
                    <a:pt x="207" y="58"/>
                  </a:cubicBezTo>
                  <a:cubicBezTo>
                    <a:pt x="232" y="27"/>
                    <a:pt x="256" y="22"/>
                    <a:pt x="268" y="22"/>
                  </a:cubicBezTo>
                  <a:cubicBezTo>
                    <a:pt x="270" y="22"/>
                    <a:pt x="273" y="22"/>
                    <a:pt x="273" y="22"/>
                  </a:cubicBezTo>
                  <a:cubicBezTo>
                    <a:pt x="265" y="27"/>
                    <a:pt x="264" y="38"/>
                    <a:pt x="264" y="49"/>
                  </a:cubicBezTo>
                  <a:cubicBezTo>
                    <a:pt x="264" y="65"/>
                    <a:pt x="273" y="76"/>
                    <a:pt x="282" y="76"/>
                  </a:cubicBezTo>
                  <a:cubicBezTo>
                    <a:pt x="289" y="76"/>
                    <a:pt x="303" y="69"/>
                    <a:pt x="303" y="49"/>
                  </a:cubicBezTo>
                  <a:cubicBezTo>
                    <a:pt x="303" y="29"/>
                    <a:pt x="293" y="0"/>
                    <a:pt x="268" y="0"/>
                  </a:cubicBezTo>
                  <a:cubicBezTo>
                    <a:pt x="254" y="0"/>
                    <a:pt x="226" y="4"/>
                    <a:pt x="198" y="45"/>
                  </a:cubicBezTo>
                  <a:cubicBezTo>
                    <a:pt x="170" y="13"/>
                    <a:pt x="142" y="11"/>
                    <a:pt x="129" y="11"/>
                  </a:cubicBezTo>
                  <a:cubicBezTo>
                    <a:pt x="67" y="11"/>
                    <a:pt x="20" y="76"/>
                    <a:pt x="20" y="147"/>
                  </a:cubicBezTo>
                  <a:cubicBezTo>
                    <a:pt x="20" y="190"/>
                    <a:pt x="36" y="225"/>
                    <a:pt x="53" y="246"/>
                  </a:cubicBezTo>
                  <a:cubicBezTo>
                    <a:pt x="44" y="259"/>
                    <a:pt x="31" y="292"/>
                    <a:pt x="31" y="324"/>
                  </a:cubicBezTo>
                  <a:cubicBezTo>
                    <a:pt x="31" y="353"/>
                    <a:pt x="41" y="391"/>
                    <a:pt x="62" y="406"/>
                  </a:cubicBezTo>
                  <a:cubicBezTo>
                    <a:pt x="20" y="424"/>
                    <a:pt x="0" y="467"/>
                    <a:pt x="0" y="505"/>
                  </a:cubicBezTo>
                  <a:cubicBezTo>
                    <a:pt x="0" y="572"/>
                    <a:pt x="66" y="625"/>
                    <a:pt x="147" y="625"/>
                  </a:cubicBezTo>
                  <a:cubicBezTo>
                    <a:pt x="225" y="625"/>
                    <a:pt x="293" y="576"/>
                    <a:pt x="293" y="500"/>
                  </a:cubicBezTo>
                  <a:cubicBezTo>
                    <a:pt x="293" y="467"/>
                    <a:pt x="282" y="420"/>
                    <a:pt x="251" y="391"/>
                  </a:cubicBezTo>
                  <a:cubicBezTo>
                    <a:pt x="214" y="366"/>
                    <a:pt x="176" y="366"/>
                    <a:pt x="137" y="366"/>
                  </a:cubicBezTo>
                  <a:cubicBezTo>
                    <a:pt x="120" y="366"/>
                    <a:pt x="92" y="366"/>
                    <a:pt x="86" y="366"/>
                  </a:cubicBezTo>
                  <a:cubicBezTo>
                    <a:pt x="66" y="362"/>
                    <a:pt x="50" y="333"/>
                    <a:pt x="50" y="304"/>
                  </a:cubicBezTo>
                  <a:close/>
                  <a:moveTo>
                    <a:pt x="147" y="601"/>
                  </a:moveTo>
                  <a:cubicBezTo>
                    <a:pt x="78" y="601"/>
                    <a:pt x="34" y="554"/>
                    <a:pt x="34" y="505"/>
                  </a:cubicBezTo>
                  <a:cubicBezTo>
                    <a:pt x="34" y="458"/>
                    <a:pt x="59" y="424"/>
                    <a:pt x="87" y="424"/>
                  </a:cubicBezTo>
                  <a:lnTo>
                    <a:pt x="128" y="424"/>
                  </a:lnTo>
                  <a:cubicBezTo>
                    <a:pt x="184" y="424"/>
                    <a:pt x="259" y="424"/>
                    <a:pt x="259" y="505"/>
                  </a:cubicBezTo>
                  <a:cubicBezTo>
                    <a:pt x="259" y="554"/>
                    <a:pt x="212" y="601"/>
                    <a:pt x="147" y="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8C76D27-4BAF-4A46-AD45-74308355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93986CA-BEA1-4944-A524-4B13D202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262"/>
              <a:ext cx="49" cy="142"/>
            </a:xfrm>
            <a:custGeom>
              <a:avLst/>
              <a:gdLst>
                <a:gd name="T0" fmla="*/ 137 w 219"/>
                <a:gd name="T1" fmla="*/ 25 h 631"/>
                <a:gd name="T2" fmla="*/ 122 w 219"/>
                <a:gd name="T3" fmla="*/ 0 h 631"/>
                <a:gd name="T4" fmla="*/ 0 w 219"/>
                <a:gd name="T5" fmla="*/ 58 h 631"/>
                <a:gd name="T6" fmla="*/ 0 w 219"/>
                <a:gd name="T7" fmla="*/ 92 h 631"/>
                <a:gd name="T8" fmla="*/ 86 w 219"/>
                <a:gd name="T9" fmla="*/ 65 h 631"/>
                <a:gd name="T10" fmla="*/ 86 w 219"/>
                <a:gd name="T11" fmla="*/ 554 h 631"/>
                <a:gd name="T12" fmla="*/ 27 w 219"/>
                <a:gd name="T13" fmla="*/ 601 h 631"/>
                <a:gd name="T14" fmla="*/ 3 w 219"/>
                <a:gd name="T15" fmla="*/ 601 h 631"/>
                <a:gd name="T16" fmla="*/ 3 w 219"/>
                <a:gd name="T17" fmla="*/ 630 h 631"/>
                <a:gd name="T18" fmla="*/ 111 w 219"/>
                <a:gd name="T19" fmla="*/ 627 h 631"/>
                <a:gd name="T20" fmla="*/ 218 w 219"/>
                <a:gd name="T21" fmla="*/ 630 h 631"/>
                <a:gd name="T22" fmla="*/ 218 w 219"/>
                <a:gd name="T23" fmla="*/ 601 h 631"/>
                <a:gd name="T24" fmla="*/ 198 w 219"/>
                <a:gd name="T25" fmla="*/ 601 h 631"/>
                <a:gd name="T26" fmla="*/ 137 w 219"/>
                <a:gd name="T27" fmla="*/ 554 h 631"/>
                <a:gd name="T28" fmla="*/ 137 w 219"/>
                <a:gd name="T29" fmla="*/ 2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631">
                  <a:moveTo>
                    <a:pt x="137" y="25"/>
                  </a:moveTo>
                  <a:cubicBezTo>
                    <a:pt x="137" y="2"/>
                    <a:pt x="137" y="0"/>
                    <a:pt x="122" y="0"/>
                  </a:cubicBezTo>
                  <a:cubicBezTo>
                    <a:pt x="78" y="58"/>
                    <a:pt x="20" y="58"/>
                    <a:pt x="0" y="58"/>
                  </a:cubicBezTo>
                  <a:lnTo>
                    <a:pt x="0" y="92"/>
                  </a:lnTo>
                  <a:cubicBezTo>
                    <a:pt x="12" y="92"/>
                    <a:pt x="53" y="92"/>
                    <a:pt x="86" y="65"/>
                  </a:cubicBezTo>
                  <a:lnTo>
                    <a:pt x="86" y="554"/>
                  </a:lnTo>
                  <a:cubicBezTo>
                    <a:pt x="86" y="589"/>
                    <a:pt x="86" y="601"/>
                    <a:pt x="27" y="601"/>
                  </a:cubicBezTo>
                  <a:lnTo>
                    <a:pt x="3" y="601"/>
                  </a:lnTo>
                  <a:lnTo>
                    <a:pt x="3" y="630"/>
                  </a:lnTo>
                  <a:cubicBezTo>
                    <a:pt x="27" y="627"/>
                    <a:pt x="86" y="627"/>
                    <a:pt x="111" y="627"/>
                  </a:cubicBezTo>
                  <a:cubicBezTo>
                    <a:pt x="139" y="627"/>
                    <a:pt x="195" y="627"/>
                    <a:pt x="218" y="630"/>
                  </a:cubicBezTo>
                  <a:lnTo>
                    <a:pt x="218" y="601"/>
                  </a:lnTo>
                  <a:lnTo>
                    <a:pt x="198" y="601"/>
                  </a:lnTo>
                  <a:cubicBezTo>
                    <a:pt x="139" y="601"/>
                    <a:pt x="137" y="589"/>
                    <a:pt x="137" y="554"/>
                  </a:cubicBezTo>
                  <a:lnTo>
                    <a:pt x="137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F858BA1-D4FF-456D-9707-3F958F64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280"/>
              <a:ext cx="99" cy="142"/>
            </a:xfrm>
            <a:custGeom>
              <a:avLst/>
              <a:gdLst>
                <a:gd name="T0" fmla="*/ 234 w 439"/>
                <a:gd name="T1" fmla="*/ 335 h 631"/>
                <a:gd name="T2" fmla="*/ 418 w 439"/>
                <a:gd name="T3" fmla="*/ 335 h 631"/>
                <a:gd name="T4" fmla="*/ 438 w 439"/>
                <a:gd name="T5" fmla="*/ 317 h 631"/>
                <a:gd name="T6" fmla="*/ 418 w 439"/>
                <a:gd name="T7" fmla="*/ 295 h 631"/>
                <a:gd name="T8" fmla="*/ 234 w 439"/>
                <a:gd name="T9" fmla="*/ 295 h 631"/>
                <a:gd name="T10" fmla="*/ 234 w 439"/>
                <a:gd name="T11" fmla="*/ 31 h 631"/>
                <a:gd name="T12" fmla="*/ 221 w 439"/>
                <a:gd name="T13" fmla="*/ 0 h 631"/>
                <a:gd name="T14" fmla="*/ 206 w 439"/>
                <a:gd name="T15" fmla="*/ 31 h 631"/>
                <a:gd name="T16" fmla="*/ 206 w 439"/>
                <a:gd name="T17" fmla="*/ 295 h 631"/>
                <a:gd name="T18" fmla="*/ 22 w 439"/>
                <a:gd name="T19" fmla="*/ 295 h 631"/>
                <a:gd name="T20" fmla="*/ 0 w 439"/>
                <a:gd name="T21" fmla="*/ 317 h 631"/>
                <a:gd name="T22" fmla="*/ 22 w 439"/>
                <a:gd name="T23" fmla="*/ 335 h 631"/>
                <a:gd name="T24" fmla="*/ 206 w 439"/>
                <a:gd name="T25" fmla="*/ 335 h 631"/>
                <a:gd name="T26" fmla="*/ 206 w 439"/>
                <a:gd name="T27" fmla="*/ 598 h 631"/>
                <a:gd name="T28" fmla="*/ 221 w 439"/>
                <a:gd name="T29" fmla="*/ 630 h 631"/>
                <a:gd name="T30" fmla="*/ 234 w 439"/>
                <a:gd name="T31" fmla="*/ 598 h 631"/>
                <a:gd name="T32" fmla="*/ 234 w 439"/>
                <a:gd name="T33" fmla="*/ 33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631">
                  <a:moveTo>
                    <a:pt x="234" y="335"/>
                  </a:moveTo>
                  <a:lnTo>
                    <a:pt x="418" y="335"/>
                  </a:lnTo>
                  <a:cubicBezTo>
                    <a:pt x="427" y="335"/>
                    <a:pt x="438" y="335"/>
                    <a:pt x="438" y="317"/>
                  </a:cubicBezTo>
                  <a:cubicBezTo>
                    <a:pt x="438" y="295"/>
                    <a:pt x="427" y="295"/>
                    <a:pt x="418" y="295"/>
                  </a:cubicBezTo>
                  <a:lnTo>
                    <a:pt x="234" y="295"/>
                  </a:lnTo>
                  <a:lnTo>
                    <a:pt x="234" y="31"/>
                  </a:lnTo>
                  <a:cubicBezTo>
                    <a:pt x="234" y="16"/>
                    <a:pt x="234" y="0"/>
                    <a:pt x="221" y="0"/>
                  </a:cubicBezTo>
                  <a:cubicBezTo>
                    <a:pt x="206" y="0"/>
                    <a:pt x="206" y="16"/>
                    <a:pt x="206" y="31"/>
                  </a:cubicBezTo>
                  <a:lnTo>
                    <a:pt x="206" y="295"/>
                  </a:lnTo>
                  <a:lnTo>
                    <a:pt x="22" y="295"/>
                  </a:lnTo>
                  <a:cubicBezTo>
                    <a:pt x="11" y="295"/>
                    <a:pt x="0" y="295"/>
                    <a:pt x="0" y="317"/>
                  </a:cubicBezTo>
                  <a:cubicBezTo>
                    <a:pt x="0" y="335"/>
                    <a:pt x="11" y="335"/>
                    <a:pt x="22" y="335"/>
                  </a:cubicBezTo>
                  <a:lnTo>
                    <a:pt x="206" y="335"/>
                  </a:lnTo>
                  <a:lnTo>
                    <a:pt x="206" y="598"/>
                  </a:lnTo>
                  <a:cubicBezTo>
                    <a:pt x="206" y="612"/>
                    <a:pt x="206" y="630"/>
                    <a:pt x="221" y="630"/>
                  </a:cubicBezTo>
                  <a:cubicBezTo>
                    <a:pt x="234" y="630"/>
                    <a:pt x="234" y="612"/>
                    <a:pt x="234" y="598"/>
                  </a:cubicBezTo>
                  <a:lnTo>
                    <a:pt x="234" y="3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555206D7-1A9F-4AF9-B427-98AEBD6E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309"/>
              <a:ext cx="57" cy="97"/>
            </a:xfrm>
            <a:custGeom>
              <a:avLst/>
              <a:gdLst>
                <a:gd name="T0" fmla="*/ 56 w 257"/>
                <a:gd name="T1" fmla="*/ 188 h 434"/>
                <a:gd name="T2" fmla="*/ 139 w 257"/>
                <a:gd name="T3" fmla="*/ 22 h 434"/>
                <a:gd name="T4" fmla="*/ 214 w 257"/>
                <a:gd name="T5" fmla="*/ 188 h 434"/>
                <a:gd name="T6" fmla="*/ 56 w 257"/>
                <a:gd name="T7" fmla="*/ 188 h 434"/>
                <a:gd name="T8" fmla="*/ 56 w 257"/>
                <a:gd name="T9" fmla="*/ 205 h 434"/>
                <a:gd name="T10" fmla="*/ 240 w 257"/>
                <a:gd name="T11" fmla="*/ 205 h 434"/>
                <a:gd name="T12" fmla="*/ 256 w 257"/>
                <a:gd name="T13" fmla="*/ 188 h 434"/>
                <a:gd name="T14" fmla="*/ 139 w 257"/>
                <a:gd name="T15" fmla="*/ 0 h 434"/>
                <a:gd name="T16" fmla="*/ 0 w 257"/>
                <a:gd name="T17" fmla="*/ 217 h 434"/>
                <a:gd name="T18" fmla="*/ 147 w 257"/>
                <a:gd name="T19" fmla="*/ 433 h 434"/>
                <a:gd name="T20" fmla="*/ 256 w 257"/>
                <a:gd name="T21" fmla="*/ 310 h 434"/>
                <a:gd name="T22" fmla="*/ 246 w 257"/>
                <a:gd name="T23" fmla="*/ 299 h 434"/>
                <a:gd name="T24" fmla="*/ 240 w 257"/>
                <a:gd name="T25" fmla="*/ 313 h 434"/>
                <a:gd name="T26" fmla="*/ 150 w 257"/>
                <a:gd name="T27" fmla="*/ 413 h 434"/>
                <a:gd name="T28" fmla="*/ 75 w 257"/>
                <a:gd name="T29" fmla="*/ 348 h 434"/>
                <a:gd name="T30" fmla="*/ 56 w 257"/>
                <a:gd name="T31" fmla="*/ 20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434">
                  <a:moveTo>
                    <a:pt x="56" y="188"/>
                  </a:moveTo>
                  <a:cubicBezTo>
                    <a:pt x="59" y="45"/>
                    <a:pt x="115" y="22"/>
                    <a:pt x="139" y="22"/>
                  </a:cubicBezTo>
                  <a:cubicBezTo>
                    <a:pt x="206" y="22"/>
                    <a:pt x="214" y="147"/>
                    <a:pt x="214" y="188"/>
                  </a:cubicBezTo>
                  <a:lnTo>
                    <a:pt x="56" y="188"/>
                  </a:lnTo>
                  <a:close/>
                  <a:moveTo>
                    <a:pt x="56" y="205"/>
                  </a:moveTo>
                  <a:lnTo>
                    <a:pt x="240" y="205"/>
                  </a:lnTo>
                  <a:cubicBezTo>
                    <a:pt x="254" y="205"/>
                    <a:pt x="256" y="205"/>
                    <a:pt x="256" y="188"/>
                  </a:cubicBezTo>
                  <a:cubicBezTo>
                    <a:pt x="256" y="92"/>
                    <a:pt x="221" y="0"/>
                    <a:pt x="139" y="0"/>
                  </a:cubicBezTo>
                  <a:cubicBezTo>
                    <a:pt x="62" y="0"/>
                    <a:pt x="0" y="96"/>
                    <a:pt x="0" y="217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56" y="330"/>
                    <a:pt x="256" y="310"/>
                  </a:cubicBezTo>
                  <a:cubicBezTo>
                    <a:pt x="256" y="304"/>
                    <a:pt x="251" y="299"/>
                    <a:pt x="246" y="299"/>
                  </a:cubicBezTo>
                  <a:cubicBezTo>
                    <a:pt x="242" y="299"/>
                    <a:pt x="240" y="306"/>
                    <a:pt x="240" y="313"/>
                  </a:cubicBezTo>
                  <a:cubicBezTo>
                    <a:pt x="215" y="413"/>
                    <a:pt x="156" y="413"/>
                    <a:pt x="150" y="413"/>
                  </a:cubicBezTo>
                  <a:cubicBezTo>
                    <a:pt x="115" y="413"/>
                    <a:pt x="90" y="380"/>
                    <a:pt x="75" y="348"/>
                  </a:cubicBezTo>
                  <a:cubicBezTo>
                    <a:pt x="56" y="304"/>
                    <a:pt x="56" y="241"/>
                    <a:pt x="56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D66E4EA-231D-4AE8-B0AE-83B33764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313"/>
              <a:ext cx="75" cy="91"/>
            </a:xfrm>
            <a:custGeom>
              <a:avLst/>
              <a:gdLst>
                <a:gd name="T0" fmla="*/ 181 w 335"/>
                <a:gd name="T1" fmla="*/ 188 h 407"/>
                <a:gd name="T2" fmla="*/ 243 w 335"/>
                <a:gd name="T3" fmla="*/ 80 h 407"/>
                <a:gd name="T4" fmla="*/ 320 w 335"/>
                <a:gd name="T5" fmla="*/ 29 h 407"/>
                <a:gd name="T6" fmla="*/ 320 w 335"/>
                <a:gd name="T7" fmla="*/ 0 h 407"/>
                <a:gd name="T8" fmla="*/ 265 w 335"/>
                <a:gd name="T9" fmla="*/ 2 h 407"/>
                <a:gd name="T10" fmla="*/ 204 w 335"/>
                <a:gd name="T11" fmla="*/ 0 h 407"/>
                <a:gd name="T12" fmla="*/ 204 w 335"/>
                <a:gd name="T13" fmla="*/ 29 h 407"/>
                <a:gd name="T14" fmla="*/ 223 w 335"/>
                <a:gd name="T15" fmla="*/ 58 h 407"/>
                <a:gd name="T16" fmla="*/ 214 w 335"/>
                <a:gd name="T17" fmla="*/ 92 h 407"/>
                <a:gd name="T18" fmla="*/ 172 w 335"/>
                <a:gd name="T19" fmla="*/ 165 h 407"/>
                <a:gd name="T20" fmla="*/ 120 w 335"/>
                <a:gd name="T21" fmla="*/ 69 h 407"/>
                <a:gd name="T22" fmla="*/ 114 w 335"/>
                <a:gd name="T23" fmla="*/ 54 h 407"/>
                <a:gd name="T24" fmla="*/ 139 w 335"/>
                <a:gd name="T25" fmla="*/ 29 h 407"/>
                <a:gd name="T26" fmla="*/ 139 w 335"/>
                <a:gd name="T27" fmla="*/ 0 h 407"/>
                <a:gd name="T28" fmla="*/ 66 w 335"/>
                <a:gd name="T29" fmla="*/ 2 h 407"/>
                <a:gd name="T30" fmla="*/ 3 w 335"/>
                <a:gd name="T31" fmla="*/ 0 h 407"/>
                <a:gd name="T32" fmla="*/ 3 w 335"/>
                <a:gd name="T33" fmla="*/ 29 h 407"/>
                <a:gd name="T34" fmla="*/ 81 w 335"/>
                <a:gd name="T35" fmla="*/ 89 h 407"/>
                <a:gd name="T36" fmla="*/ 147 w 335"/>
                <a:gd name="T37" fmla="*/ 210 h 407"/>
                <a:gd name="T38" fmla="*/ 84 w 335"/>
                <a:gd name="T39" fmla="*/ 321 h 407"/>
                <a:gd name="T40" fmla="*/ 0 w 335"/>
                <a:gd name="T41" fmla="*/ 380 h 407"/>
                <a:gd name="T42" fmla="*/ 0 w 335"/>
                <a:gd name="T43" fmla="*/ 406 h 407"/>
                <a:gd name="T44" fmla="*/ 56 w 335"/>
                <a:gd name="T45" fmla="*/ 404 h 407"/>
                <a:gd name="T46" fmla="*/ 119 w 335"/>
                <a:gd name="T47" fmla="*/ 406 h 407"/>
                <a:gd name="T48" fmla="*/ 119 w 335"/>
                <a:gd name="T49" fmla="*/ 380 h 407"/>
                <a:gd name="T50" fmla="*/ 100 w 335"/>
                <a:gd name="T51" fmla="*/ 348 h 407"/>
                <a:gd name="T52" fmla="*/ 158 w 335"/>
                <a:gd name="T53" fmla="*/ 230 h 407"/>
                <a:gd name="T54" fmla="*/ 207 w 335"/>
                <a:gd name="T55" fmla="*/ 324 h 407"/>
                <a:gd name="T56" fmla="*/ 221 w 335"/>
                <a:gd name="T57" fmla="*/ 357 h 407"/>
                <a:gd name="T58" fmla="*/ 198 w 335"/>
                <a:gd name="T59" fmla="*/ 380 h 407"/>
                <a:gd name="T60" fmla="*/ 198 w 335"/>
                <a:gd name="T61" fmla="*/ 406 h 407"/>
                <a:gd name="T62" fmla="*/ 270 w 335"/>
                <a:gd name="T63" fmla="*/ 404 h 407"/>
                <a:gd name="T64" fmla="*/ 334 w 335"/>
                <a:gd name="T65" fmla="*/ 406 h 407"/>
                <a:gd name="T66" fmla="*/ 334 w 335"/>
                <a:gd name="T67" fmla="*/ 380 h 407"/>
                <a:gd name="T68" fmla="*/ 270 w 335"/>
                <a:gd name="T69" fmla="*/ 348 h 407"/>
                <a:gd name="T70" fmla="*/ 181 w 335"/>
                <a:gd name="T71" fmla="*/ 18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5" h="407">
                  <a:moveTo>
                    <a:pt x="181" y="188"/>
                  </a:moveTo>
                  <a:cubicBezTo>
                    <a:pt x="203" y="150"/>
                    <a:pt x="226" y="103"/>
                    <a:pt x="243" y="80"/>
                  </a:cubicBezTo>
                  <a:cubicBezTo>
                    <a:pt x="264" y="45"/>
                    <a:pt x="290" y="29"/>
                    <a:pt x="320" y="29"/>
                  </a:cubicBezTo>
                  <a:lnTo>
                    <a:pt x="320" y="0"/>
                  </a:lnTo>
                  <a:cubicBezTo>
                    <a:pt x="303" y="2"/>
                    <a:pt x="284" y="2"/>
                    <a:pt x="265" y="2"/>
                  </a:cubicBezTo>
                  <a:cubicBezTo>
                    <a:pt x="246" y="2"/>
                    <a:pt x="214" y="0"/>
                    <a:pt x="204" y="0"/>
                  </a:cubicBezTo>
                  <a:lnTo>
                    <a:pt x="204" y="29"/>
                  </a:lnTo>
                  <a:cubicBezTo>
                    <a:pt x="217" y="31"/>
                    <a:pt x="223" y="42"/>
                    <a:pt x="223" y="58"/>
                  </a:cubicBezTo>
                  <a:cubicBezTo>
                    <a:pt x="223" y="71"/>
                    <a:pt x="215" y="85"/>
                    <a:pt x="214" y="92"/>
                  </a:cubicBezTo>
                  <a:lnTo>
                    <a:pt x="172" y="165"/>
                  </a:lnTo>
                  <a:lnTo>
                    <a:pt x="120" y="69"/>
                  </a:lnTo>
                  <a:cubicBezTo>
                    <a:pt x="114" y="58"/>
                    <a:pt x="114" y="58"/>
                    <a:pt x="114" y="54"/>
                  </a:cubicBezTo>
                  <a:cubicBezTo>
                    <a:pt x="114" y="38"/>
                    <a:pt x="123" y="29"/>
                    <a:pt x="139" y="29"/>
                  </a:cubicBezTo>
                  <a:lnTo>
                    <a:pt x="139" y="0"/>
                  </a:lnTo>
                  <a:cubicBezTo>
                    <a:pt x="120" y="0"/>
                    <a:pt x="76" y="2"/>
                    <a:pt x="66" y="2"/>
                  </a:cubicBezTo>
                  <a:cubicBezTo>
                    <a:pt x="53" y="2"/>
                    <a:pt x="20" y="2"/>
                    <a:pt x="3" y="0"/>
                  </a:cubicBezTo>
                  <a:lnTo>
                    <a:pt x="3" y="29"/>
                  </a:lnTo>
                  <a:cubicBezTo>
                    <a:pt x="48" y="29"/>
                    <a:pt x="50" y="29"/>
                    <a:pt x="81" y="89"/>
                  </a:cubicBezTo>
                  <a:lnTo>
                    <a:pt x="147" y="210"/>
                  </a:lnTo>
                  <a:lnTo>
                    <a:pt x="84" y="321"/>
                  </a:lnTo>
                  <a:cubicBezTo>
                    <a:pt x="53" y="377"/>
                    <a:pt x="12" y="380"/>
                    <a:pt x="0" y="380"/>
                  </a:cubicBezTo>
                  <a:lnTo>
                    <a:pt x="0" y="406"/>
                  </a:lnTo>
                  <a:cubicBezTo>
                    <a:pt x="17" y="404"/>
                    <a:pt x="37" y="404"/>
                    <a:pt x="56" y="404"/>
                  </a:cubicBezTo>
                  <a:cubicBezTo>
                    <a:pt x="73" y="404"/>
                    <a:pt x="101" y="406"/>
                    <a:pt x="119" y="406"/>
                  </a:cubicBezTo>
                  <a:lnTo>
                    <a:pt x="119" y="380"/>
                  </a:lnTo>
                  <a:cubicBezTo>
                    <a:pt x="103" y="375"/>
                    <a:pt x="100" y="364"/>
                    <a:pt x="100" y="348"/>
                  </a:cubicBezTo>
                  <a:cubicBezTo>
                    <a:pt x="100" y="326"/>
                    <a:pt x="119" y="297"/>
                    <a:pt x="158" y="230"/>
                  </a:cubicBezTo>
                  <a:lnTo>
                    <a:pt x="207" y="324"/>
                  </a:lnTo>
                  <a:cubicBezTo>
                    <a:pt x="214" y="335"/>
                    <a:pt x="221" y="348"/>
                    <a:pt x="221" y="357"/>
                  </a:cubicBezTo>
                  <a:cubicBezTo>
                    <a:pt x="221" y="364"/>
                    <a:pt x="215" y="377"/>
                    <a:pt x="198" y="380"/>
                  </a:cubicBezTo>
                  <a:lnTo>
                    <a:pt x="198" y="406"/>
                  </a:lnTo>
                  <a:cubicBezTo>
                    <a:pt x="218" y="406"/>
                    <a:pt x="254" y="404"/>
                    <a:pt x="270" y="404"/>
                  </a:cubicBezTo>
                  <a:cubicBezTo>
                    <a:pt x="289" y="404"/>
                    <a:pt x="312" y="404"/>
                    <a:pt x="334" y="406"/>
                  </a:cubicBezTo>
                  <a:lnTo>
                    <a:pt x="334" y="380"/>
                  </a:lnTo>
                  <a:cubicBezTo>
                    <a:pt x="298" y="380"/>
                    <a:pt x="287" y="377"/>
                    <a:pt x="270" y="348"/>
                  </a:cubicBezTo>
                  <a:lnTo>
                    <a:pt x="18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6E57DF0-CCB4-4644-9DE9-B3B726BA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3310"/>
              <a:ext cx="73" cy="136"/>
            </a:xfrm>
            <a:custGeom>
              <a:avLst/>
              <a:gdLst>
                <a:gd name="T0" fmla="*/ 95 w 327"/>
                <a:gd name="T1" fmla="*/ 63 h 602"/>
                <a:gd name="T2" fmla="*/ 95 w 327"/>
                <a:gd name="T3" fmla="*/ 0 h 602"/>
                <a:gd name="T4" fmla="*/ 0 w 327"/>
                <a:gd name="T5" fmla="*/ 11 h 602"/>
                <a:gd name="T6" fmla="*/ 0 w 327"/>
                <a:gd name="T7" fmla="*/ 40 h 602"/>
                <a:gd name="T8" fmla="*/ 50 w 327"/>
                <a:gd name="T9" fmla="*/ 89 h 602"/>
                <a:gd name="T10" fmla="*/ 50 w 327"/>
                <a:gd name="T11" fmla="*/ 531 h 602"/>
                <a:gd name="T12" fmla="*/ 0 w 327"/>
                <a:gd name="T13" fmla="*/ 574 h 602"/>
                <a:gd name="T14" fmla="*/ 0 w 327"/>
                <a:gd name="T15" fmla="*/ 601 h 602"/>
                <a:gd name="T16" fmla="*/ 73 w 327"/>
                <a:gd name="T17" fmla="*/ 598 h 602"/>
                <a:gd name="T18" fmla="*/ 148 w 327"/>
                <a:gd name="T19" fmla="*/ 601 h 602"/>
                <a:gd name="T20" fmla="*/ 148 w 327"/>
                <a:gd name="T21" fmla="*/ 574 h 602"/>
                <a:gd name="T22" fmla="*/ 97 w 327"/>
                <a:gd name="T23" fmla="*/ 531 h 602"/>
                <a:gd name="T24" fmla="*/ 97 w 327"/>
                <a:gd name="T25" fmla="*/ 371 h 602"/>
                <a:gd name="T26" fmla="*/ 97 w 327"/>
                <a:gd name="T27" fmla="*/ 362 h 602"/>
                <a:gd name="T28" fmla="*/ 178 w 327"/>
                <a:gd name="T29" fmla="*/ 429 h 602"/>
                <a:gd name="T30" fmla="*/ 326 w 327"/>
                <a:gd name="T31" fmla="*/ 214 h 602"/>
                <a:gd name="T32" fmla="*/ 187 w 327"/>
                <a:gd name="T33" fmla="*/ 0 h 602"/>
                <a:gd name="T34" fmla="*/ 95 w 327"/>
                <a:gd name="T35" fmla="*/ 63 h 602"/>
                <a:gd name="T36" fmla="*/ 97 w 327"/>
                <a:gd name="T37" fmla="*/ 310 h 602"/>
                <a:gd name="T38" fmla="*/ 97 w 327"/>
                <a:gd name="T39" fmla="*/ 98 h 602"/>
                <a:gd name="T40" fmla="*/ 184 w 327"/>
                <a:gd name="T41" fmla="*/ 25 h 602"/>
                <a:gd name="T42" fmla="*/ 271 w 327"/>
                <a:gd name="T43" fmla="*/ 214 h 602"/>
                <a:gd name="T44" fmla="*/ 176 w 327"/>
                <a:gd name="T45" fmla="*/ 406 h 602"/>
                <a:gd name="T46" fmla="*/ 106 w 327"/>
                <a:gd name="T47" fmla="*/ 348 h 602"/>
                <a:gd name="T48" fmla="*/ 97 w 327"/>
                <a:gd name="T49" fmla="*/ 31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602">
                  <a:moveTo>
                    <a:pt x="95" y="63"/>
                  </a:moveTo>
                  <a:lnTo>
                    <a:pt x="95" y="0"/>
                  </a:ln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0" y="45"/>
                    <a:pt x="50" y="89"/>
                  </a:cubicBezTo>
                  <a:lnTo>
                    <a:pt x="50" y="531"/>
                  </a:lnTo>
                  <a:cubicBezTo>
                    <a:pt x="50" y="574"/>
                    <a:pt x="45" y="574"/>
                    <a:pt x="0" y="574"/>
                  </a:cubicBezTo>
                  <a:lnTo>
                    <a:pt x="0" y="601"/>
                  </a:lnTo>
                  <a:cubicBezTo>
                    <a:pt x="22" y="601"/>
                    <a:pt x="56" y="598"/>
                    <a:pt x="73" y="598"/>
                  </a:cubicBezTo>
                  <a:cubicBezTo>
                    <a:pt x="92" y="598"/>
                    <a:pt x="125" y="601"/>
                    <a:pt x="148" y="601"/>
                  </a:cubicBezTo>
                  <a:lnTo>
                    <a:pt x="148" y="574"/>
                  </a:lnTo>
                  <a:cubicBezTo>
                    <a:pt x="105" y="574"/>
                    <a:pt x="97" y="574"/>
                    <a:pt x="97" y="531"/>
                  </a:cubicBezTo>
                  <a:lnTo>
                    <a:pt x="97" y="371"/>
                  </a:lnTo>
                  <a:lnTo>
                    <a:pt x="97" y="362"/>
                  </a:lnTo>
                  <a:cubicBezTo>
                    <a:pt x="101" y="377"/>
                    <a:pt x="129" y="429"/>
                    <a:pt x="178" y="429"/>
                  </a:cubicBezTo>
                  <a:cubicBezTo>
                    <a:pt x="259" y="429"/>
                    <a:pt x="326" y="337"/>
                    <a:pt x="326" y="214"/>
                  </a:cubicBezTo>
                  <a:cubicBezTo>
                    <a:pt x="326" y="94"/>
                    <a:pt x="262" y="0"/>
                    <a:pt x="187" y="0"/>
                  </a:cubicBezTo>
                  <a:cubicBezTo>
                    <a:pt x="137" y="0"/>
                    <a:pt x="109" y="40"/>
                    <a:pt x="95" y="63"/>
                  </a:cubicBezTo>
                  <a:close/>
                  <a:moveTo>
                    <a:pt x="97" y="310"/>
                  </a:moveTo>
                  <a:lnTo>
                    <a:pt x="97" y="98"/>
                  </a:lnTo>
                  <a:cubicBezTo>
                    <a:pt x="115" y="51"/>
                    <a:pt x="148" y="25"/>
                    <a:pt x="184" y="25"/>
                  </a:cubicBezTo>
                  <a:cubicBezTo>
                    <a:pt x="231" y="25"/>
                    <a:pt x="271" y="107"/>
                    <a:pt x="271" y="214"/>
                  </a:cubicBezTo>
                  <a:cubicBezTo>
                    <a:pt x="271" y="326"/>
                    <a:pt x="225" y="406"/>
                    <a:pt x="176" y="406"/>
                  </a:cubicBezTo>
                  <a:cubicBezTo>
                    <a:pt x="150" y="406"/>
                    <a:pt x="123" y="388"/>
                    <a:pt x="106" y="348"/>
                  </a:cubicBezTo>
                  <a:cubicBezTo>
                    <a:pt x="97" y="330"/>
                    <a:pt x="97" y="326"/>
                    <a:pt x="97" y="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E41AF66-38C9-4AD2-AAF7-B8685816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FEF1715-0D9A-4822-9625-4C28F8C3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3347"/>
              <a:ext cx="90" cy="8"/>
            </a:xfrm>
            <a:custGeom>
              <a:avLst/>
              <a:gdLst>
                <a:gd name="T0" fmla="*/ 381 w 403"/>
                <a:gd name="T1" fmla="*/ 40 h 41"/>
                <a:gd name="T2" fmla="*/ 402 w 403"/>
                <a:gd name="T3" fmla="*/ 18 h 41"/>
                <a:gd name="T4" fmla="*/ 381 w 403"/>
                <a:gd name="T5" fmla="*/ 0 h 41"/>
                <a:gd name="T6" fmla="*/ 22 w 403"/>
                <a:gd name="T7" fmla="*/ 0 h 41"/>
                <a:gd name="T8" fmla="*/ 0 w 403"/>
                <a:gd name="T9" fmla="*/ 18 h 41"/>
                <a:gd name="T10" fmla="*/ 22 w 403"/>
                <a:gd name="T11" fmla="*/ 40 h 41"/>
                <a:gd name="T12" fmla="*/ 381 w 403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41">
                  <a:moveTo>
                    <a:pt x="381" y="40"/>
                  </a:moveTo>
                  <a:cubicBezTo>
                    <a:pt x="392" y="40"/>
                    <a:pt x="402" y="40"/>
                    <a:pt x="402" y="18"/>
                  </a:cubicBezTo>
                  <a:cubicBezTo>
                    <a:pt x="402" y="0"/>
                    <a:pt x="392" y="0"/>
                    <a:pt x="38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8"/>
                  </a:cubicBezTo>
                  <a:cubicBezTo>
                    <a:pt x="0" y="40"/>
                    <a:pt x="11" y="40"/>
                    <a:pt x="22" y="40"/>
                  </a:cubicBezTo>
                  <a:lnTo>
                    <a:pt x="381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5F29D5CB-30E3-4E90-8D3A-91F1CF3D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10"/>
              <a:ext cx="69" cy="138"/>
            </a:xfrm>
            <a:custGeom>
              <a:avLst/>
              <a:gdLst>
                <a:gd name="T0" fmla="*/ 303 w 307"/>
                <a:gd name="T1" fmla="*/ 58 h 613"/>
                <a:gd name="T2" fmla="*/ 306 w 307"/>
                <a:gd name="T3" fmla="*/ 38 h 613"/>
                <a:gd name="T4" fmla="*/ 287 w 307"/>
                <a:gd name="T5" fmla="*/ 11 h 613"/>
                <a:gd name="T6" fmla="*/ 262 w 307"/>
                <a:gd name="T7" fmla="*/ 29 h 613"/>
                <a:gd name="T8" fmla="*/ 253 w 307"/>
                <a:gd name="T9" fmla="*/ 80 h 613"/>
                <a:gd name="T10" fmla="*/ 240 w 307"/>
                <a:gd name="T11" fmla="*/ 156 h 613"/>
                <a:gd name="T12" fmla="*/ 209 w 307"/>
                <a:gd name="T13" fmla="*/ 326 h 613"/>
                <a:gd name="T14" fmla="*/ 137 w 307"/>
                <a:gd name="T15" fmla="*/ 406 h 613"/>
                <a:gd name="T16" fmla="*/ 94 w 307"/>
                <a:gd name="T17" fmla="*/ 330 h 613"/>
                <a:gd name="T18" fmla="*/ 129 w 307"/>
                <a:gd name="T19" fmla="*/ 145 h 613"/>
                <a:gd name="T20" fmla="*/ 140 w 307"/>
                <a:gd name="T21" fmla="*/ 78 h 613"/>
                <a:gd name="T22" fmla="*/ 86 w 307"/>
                <a:gd name="T23" fmla="*/ 0 h 613"/>
                <a:gd name="T24" fmla="*/ 0 w 307"/>
                <a:gd name="T25" fmla="*/ 145 h 613"/>
                <a:gd name="T26" fmla="*/ 8 w 307"/>
                <a:gd name="T27" fmla="*/ 156 h 613"/>
                <a:gd name="T28" fmla="*/ 19 w 307"/>
                <a:gd name="T29" fmla="*/ 136 h 613"/>
                <a:gd name="T30" fmla="*/ 86 w 307"/>
                <a:gd name="T31" fmla="*/ 22 h 613"/>
                <a:gd name="T32" fmla="*/ 101 w 307"/>
                <a:gd name="T33" fmla="*/ 51 h 613"/>
                <a:gd name="T34" fmla="*/ 90 w 307"/>
                <a:gd name="T35" fmla="*/ 118 h 613"/>
                <a:gd name="T36" fmla="*/ 53 w 307"/>
                <a:gd name="T37" fmla="*/ 317 h 613"/>
                <a:gd name="T38" fmla="*/ 133 w 307"/>
                <a:gd name="T39" fmla="*/ 429 h 613"/>
                <a:gd name="T40" fmla="*/ 198 w 307"/>
                <a:gd name="T41" fmla="*/ 386 h 613"/>
                <a:gd name="T42" fmla="*/ 158 w 307"/>
                <a:gd name="T43" fmla="*/ 531 h 613"/>
                <a:gd name="T44" fmla="*/ 84 w 307"/>
                <a:gd name="T45" fmla="*/ 592 h 613"/>
                <a:gd name="T46" fmla="*/ 34 w 307"/>
                <a:gd name="T47" fmla="*/ 551 h 613"/>
                <a:gd name="T48" fmla="*/ 64 w 307"/>
                <a:gd name="T49" fmla="*/ 540 h 613"/>
                <a:gd name="T50" fmla="*/ 75 w 307"/>
                <a:gd name="T51" fmla="*/ 500 h 613"/>
                <a:gd name="T52" fmla="*/ 50 w 307"/>
                <a:gd name="T53" fmla="*/ 467 h 613"/>
                <a:gd name="T54" fmla="*/ 12 w 307"/>
                <a:gd name="T55" fmla="*/ 531 h 613"/>
                <a:gd name="T56" fmla="*/ 84 w 307"/>
                <a:gd name="T57" fmla="*/ 612 h 613"/>
                <a:gd name="T58" fmla="*/ 237 w 307"/>
                <a:gd name="T59" fmla="*/ 417 h 613"/>
                <a:gd name="T60" fmla="*/ 303 w 307"/>
                <a:gd name="T61" fmla="*/ 5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7" h="613">
                  <a:moveTo>
                    <a:pt x="303" y="58"/>
                  </a:moveTo>
                  <a:cubicBezTo>
                    <a:pt x="306" y="45"/>
                    <a:pt x="306" y="42"/>
                    <a:pt x="306" y="38"/>
                  </a:cubicBezTo>
                  <a:cubicBezTo>
                    <a:pt x="306" y="18"/>
                    <a:pt x="296" y="11"/>
                    <a:pt x="287" y="11"/>
                  </a:cubicBezTo>
                  <a:cubicBezTo>
                    <a:pt x="279" y="11"/>
                    <a:pt x="268" y="16"/>
                    <a:pt x="262" y="29"/>
                  </a:cubicBezTo>
                  <a:cubicBezTo>
                    <a:pt x="260" y="36"/>
                    <a:pt x="256" y="65"/>
                    <a:pt x="253" y="80"/>
                  </a:cubicBezTo>
                  <a:cubicBezTo>
                    <a:pt x="250" y="105"/>
                    <a:pt x="243" y="132"/>
                    <a:pt x="240" y="156"/>
                  </a:cubicBezTo>
                  <a:lnTo>
                    <a:pt x="209" y="326"/>
                  </a:lnTo>
                  <a:cubicBezTo>
                    <a:pt x="207" y="339"/>
                    <a:pt x="179" y="406"/>
                    <a:pt x="137" y="406"/>
                  </a:cubicBezTo>
                  <a:cubicBezTo>
                    <a:pt x="101" y="406"/>
                    <a:pt x="94" y="366"/>
                    <a:pt x="94" y="330"/>
                  </a:cubicBezTo>
                  <a:cubicBezTo>
                    <a:pt x="94" y="286"/>
                    <a:pt x="106" y="230"/>
                    <a:pt x="129" y="145"/>
                  </a:cubicBezTo>
                  <a:cubicBezTo>
                    <a:pt x="139" y="107"/>
                    <a:pt x="140" y="96"/>
                    <a:pt x="140" y="78"/>
                  </a:cubicBezTo>
                  <a:cubicBezTo>
                    <a:pt x="140" y="36"/>
                    <a:pt x="120" y="0"/>
                    <a:pt x="86" y="0"/>
                  </a:cubicBezTo>
                  <a:cubicBezTo>
                    <a:pt x="25" y="0"/>
                    <a:pt x="0" y="136"/>
                    <a:pt x="0" y="145"/>
                  </a:cubicBezTo>
                  <a:cubicBezTo>
                    <a:pt x="0" y="156"/>
                    <a:pt x="6" y="156"/>
                    <a:pt x="8" y="156"/>
                  </a:cubicBezTo>
                  <a:cubicBezTo>
                    <a:pt x="16" y="156"/>
                    <a:pt x="16" y="152"/>
                    <a:pt x="19" y="136"/>
                  </a:cubicBezTo>
                  <a:cubicBezTo>
                    <a:pt x="36" y="49"/>
                    <a:pt x="64" y="22"/>
                    <a:pt x="86" y="22"/>
                  </a:cubicBezTo>
                  <a:cubicBezTo>
                    <a:pt x="90" y="22"/>
                    <a:pt x="101" y="22"/>
                    <a:pt x="101" y="51"/>
                  </a:cubicBezTo>
                  <a:cubicBezTo>
                    <a:pt x="101" y="76"/>
                    <a:pt x="95" y="98"/>
                    <a:pt x="90" y="118"/>
                  </a:cubicBezTo>
                  <a:cubicBezTo>
                    <a:pt x="64" y="217"/>
                    <a:pt x="53" y="272"/>
                    <a:pt x="53" y="317"/>
                  </a:cubicBezTo>
                  <a:cubicBezTo>
                    <a:pt x="53" y="400"/>
                    <a:pt x="94" y="429"/>
                    <a:pt x="133" y="429"/>
                  </a:cubicBezTo>
                  <a:cubicBezTo>
                    <a:pt x="159" y="429"/>
                    <a:pt x="181" y="413"/>
                    <a:pt x="198" y="386"/>
                  </a:cubicBezTo>
                  <a:cubicBezTo>
                    <a:pt x="190" y="433"/>
                    <a:pt x="184" y="480"/>
                    <a:pt x="158" y="531"/>
                  </a:cubicBezTo>
                  <a:cubicBezTo>
                    <a:pt x="139" y="565"/>
                    <a:pt x="114" y="592"/>
                    <a:pt x="84" y="592"/>
                  </a:cubicBezTo>
                  <a:cubicBezTo>
                    <a:pt x="75" y="592"/>
                    <a:pt x="45" y="587"/>
                    <a:pt x="34" y="551"/>
                  </a:cubicBezTo>
                  <a:cubicBezTo>
                    <a:pt x="45" y="551"/>
                    <a:pt x="53" y="551"/>
                    <a:pt x="64" y="540"/>
                  </a:cubicBezTo>
                  <a:cubicBezTo>
                    <a:pt x="69" y="531"/>
                    <a:pt x="75" y="520"/>
                    <a:pt x="75" y="500"/>
                  </a:cubicBezTo>
                  <a:cubicBezTo>
                    <a:pt x="75" y="471"/>
                    <a:pt x="56" y="467"/>
                    <a:pt x="50" y="467"/>
                  </a:cubicBezTo>
                  <a:cubicBezTo>
                    <a:pt x="36" y="467"/>
                    <a:pt x="12" y="482"/>
                    <a:pt x="12" y="531"/>
                  </a:cubicBezTo>
                  <a:cubicBezTo>
                    <a:pt x="12" y="576"/>
                    <a:pt x="44" y="612"/>
                    <a:pt x="84" y="612"/>
                  </a:cubicBezTo>
                  <a:cubicBezTo>
                    <a:pt x="153" y="612"/>
                    <a:pt x="221" y="525"/>
                    <a:pt x="237" y="417"/>
                  </a:cubicBezTo>
                  <a:lnTo>
                    <a:pt x="303" y="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34B4A2B-DD8D-4D2E-B684-FB12FF3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308"/>
              <a:ext cx="114" cy="99"/>
            </a:xfrm>
            <a:custGeom>
              <a:avLst/>
              <a:gdLst>
                <a:gd name="T0" fmla="*/ 346 w 506"/>
                <a:gd name="T1" fmla="*/ 92 h 439"/>
                <a:gd name="T2" fmla="*/ 353 w 506"/>
                <a:gd name="T3" fmla="*/ 49 h 439"/>
                <a:gd name="T4" fmla="*/ 321 w 506"/>
                <a:gd name="T5" fmla="*/ 9 h 439"/>
                <a:gd name="T6" fmla="*/ 278 w 506"/>
                <a:gd name="T7" fmla="*/ 58 h 439"/>
                <a:gd name="T8" fmla="*/ 243 w 506"/>
                <a:gd name="T9" fmla="*/ 252 h 439"/>
                <a:gd name="T10" fmla="*/ 237 w 506"/>
                <a:gd name="T11" fmla="*/ 308 h 439"/>
                <a:gd name="T12" fmla="*/ 242 w 506"/>
                <a:gd name="T13" fmla="*/ 337 h 439"/>
                <a:gd name="T14" fmla="*/ 184 w 506"/>
                <a:gd name="T15" fmla="*/ 402 h 439"/>
                <a:gd name="T16" fmla="*/ 131 w 506"/>
                <a:gd name="T17" fmla="*/ 324 h 439"/>
                <a:gd name="T18" fmla="*/ 167 w 506"/>
                <a:gd name="T19" fmla="*/ 145 h 439"/>
                <a:gd name="T20" fmla="*/ 178 w 506"/>
                <a:gd name="T21" fmla="*/ 85 h 439"/>
                <a:gd name="T22" fmla="*/ 103 w 506"/>
                <a:gd name="T23" fmla="*/ 0 h 439"/>
                <a:gd name="T24" fmla="*/ 0 w 506"/>
                <a:gd name="T25" fmla="*/ 147 h 439"/>
                <a:gd name="T26" fmla="*/ 17 w 506"/>
                <a:gd name="T27" fmla="*/ 161 h 439"/>
                <a:gd name="T28" fmla="*/ 31 w 506"/>
                <a:gd name="T29" fmla="*/ 150 h 439"/>
                <a:gd name="T30" fmla="*/ 100 w 506"/>
                <a:gd name="T31" fmla="*/ 36 h 439"/>
                <a:gd name="T32" fmla="*/ 111 w 506"/>
                <a:gd name="T33" fmla="*/ 56 h 439"/>
                <a:gd name="T34" fmla="*/ 95 w 506"/>
                <a:gd name="T35" fmla="*/ 129 h 439"/>
                <a:gd name="T36" fmla="*/ 59 w 506"/>
                <a:gd name="T37" fmla="*/ 306 h 439"/>
                <a:gd name="T38" fmla="*/ 179 w 506"/>
                <a:gd name="T39" fmla="*/ 438 h 439"/>
                <a:gd name="T40" fmla="*/ 254 w 506"/>
                <a:gd name="T41" fmla="*/ 384 h 439"/>
                <a:gd name="T42" fmla="*/ 354 w 506"/>
                <a:gd name="T43" fmla="*/ 438 h 439"/>
                <a:gd name="T44" fmla="*/ 459 w 506"/>
                <a:gd name="T45" fmla="*/ 326 h 439"/>
                <a:gd name="T46" fmla="*/ 505 w 506"/>
                <a:gd name="T47" fmla="*/ 85 h 439"/>
                <a:gd name="T48" fmla="*/ 460 w 506"/>
                <a:gd name="T49" fmla="*/ 0 h 439"/>
                <a:gd name="T50" fmla="*/ 410 w 506"/>
                <a:gd name="T51" fmla="*/ 71 h 439"/>
                <a:gd name="T52" fmla="*/ 431 w 506"/>
                <a:gd name="T53" fmla="*/ 112 h 439"/>
                <a:gd name="T54" fmla="*/ 462 w 506"/>
                <a:gd name="T55" fmla="*/ 174 h 439"/>
                <a:gd name="T56" fmla="*/ 424 w 506"/>
                <a:gd name="T57" fmla="*/ 330 h 439"/>
                <a:gd name="T58" fmla="*/ 357 w 506"/>
                <a:gd name="T59" fmla="*/ 402 h 439"/>
                <a:gd name="T60" fmla="*/ 310 w 506"/>
                <a:gd name="T61" fmla="*/ 326 h 439"/>
                <a:gd name="T62" fmla="*/ 320 w 506"/>
                <a:gd name="T63" fmla="*/ 241 h 439"/>
                <a:gd name="T64" fmla="*/ 337 w 506"/>
                <a:gd name="T65" fmla="*/ 145 h 439"/>
                <a:gd name="T66" fmla="*/ 346 w 506"/>
                <a:gd name="T67" fmla="*/ 9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39">
                  <a:moveTo>
                    <a:pt x="346" y="92"/>
                  </a:moveTo>
                  <a:cubicBezTo>
                    <a:pt x="348" y="80"/>
                    <a:pt x="353" y="56"/>
                    <a:pt x="353" y="49"/>
                  </a:cubicBezTo>
                  <a:cubicBezTo>
                    <a:pt x="353" y="29"/>
                    <a:pt x="340" y="9"/>
                    <a:pt x="321" y="9"/>
                  </a:cubicBezTo>
                  <a:cubicBezTo>
                    <a:pt x="310" y="9"/>
                    <a:pt x="287" y="16"/>
                    <a:pt x="278" y="58"/>
                  </a:cubicBezTo>
                  <a:cubicBezTo>
                    <a:pt x="265" y="118"/>
                    <a:pt x="254" y="188"/>
                    <a:pt x="243" y="252"/>
                  </a:cubicBezTo>
                  <a:cubicBezTo>
                    <a:pt x="237" y="284"/>
                    <a:pt x="237" y="297"/>
                    <a:pt x="237" y="308"/>
                  </a:cubicBezTo>
                  <a:cubicBezTo>
                    <a:pt x="237" y="335"/>
                    <a:pt x="242" y="335"/>
                    <a:pt x="242" y="337"/>
                  </a:cubicBezTo>
                  <a:cubicBezTo>
                    <a:pt x="242" y="346"/>
                    <a:pt x="223" y="402"/>
                    <a:pt x="184" y="402"/>
                  </a:cubicBezTo>
                  <a:cubicBezTo>
                    <a:pt x="131" y="402"/>
                    <a:pt x="131" y="346"/>
                    <a:pt x="131" y="324"/>
                  </a:cubicBezTo>
                  <a:cubicBezTo>
                    <a:pt x="131" y="284"/>
                    <a:pt x="139" y="241"/>
                    <a:pt x="167" y="145"/>
                  </a:cubicBezTo>
                  <a:cubicBezTo>
                    <a:pt x="170" y="123"/>
                    <a:pt x="178" y="103"/>
                    <a:pt x="178" y="85"/>
                  </a:cubicBezTo>
                  <a:cubicBezTo>
                    <a:pt x="178" y="31"/>
                    <a:pt x="139" y="0"/>
                    <a:pt x="103" y="0"/>
                  </a:cubicBezTo>
                  <a:cubicBezTo>
                    <a:pt x="34" y="0"/>
                    <a:pt x="0" y="129"/>
                    <a:pt x="0" y="147"/>
                  </a:cubicBezTo>
                  <a:cubicBezTo>
                    <a:pt x="0" y="161"/>
                    <a:pt x="11" y="161"/>
                    <a:pt x="17" y="161"/>
                  </a:cubicBezTo>
                  <a:cubicBezTo>
                    <a:pt x="25" y="161"/>
                    <a:pt x="28" y="161"/>
                    <a:pt x="31" y="150"/>
                  </a:cubicBezTo>
                  <a:cubicBezTo>
                    <a:pt x="53" y="45"/>
                    <a:pt x="87" y="36"/>
                    <a:pt x="100" y="36"/>
                  </a:cubicBezTo>
                  <a:cubicBezTo>
                    <a:pt x="103" y="36"/>
                    <a:pt x="111" y="36"/>
                    <a:pt x="111" y="56"/>
                  </a:cubicBezTo>
                  <a:cubicBezTo>
                    <a:pt x="111" y="78"/>
                    <a:pt x="103" y="103"/>
                    <a:pt x="95" y="129"/>
                  </a:cubicBezTo>
                  <a:cubicBezTo>
                    <a:pt x="72" y="219"/>
                    <a:pt x="59" y="268"/>
                    <a:pt x="59" y="306"/>
                  </a:cubicBezTo>
                  <a:cubicBezTo>
                    <a:pt x="59" y="413"/>
                    <a:pt x="123" y="438"/>
                    <a:pt x="179" y="438"/>
                  </a:cubicBezTo>
                  <a:cubicBezTo>
                    <a:pt x="193" y="438"/>
                    <a:pt x="223" y="438"/>
                    <a:pt x="254" y="384"/>
                  </a:cubicBezTo>
                  <a:cubicBezTo>
                    <a:pt x="273" y="415"/>
                    <a:pt x="301" y="438"/>
                    <a:pt x="354" y="438"/>
                  </a:cubicBezTo>
                  <a:cubicBezTo>
                    <a:pt x="393" y="438"/>
                    <a:pt x="429" y="411"/>
                    <a:pt x="459" y="326"/>
                  </a:cubicBezTo>
                  <a:cubicBezTo>
                    <a:pt x="482" y="255"/>
                    <a:pt x="505" y="134"/>
                    <a:pt x="505" y="85"/>
                  </a:cubicBezTo>
                  <a:cubicBezTo>
                    <a:pt x="505" y="0"/>
                    <a:pt x="460" y="0"/>
                    <a:pt x="460" y="0"/>
                  </a:cubicBezTo>
                  <a:cubicBezTo>
                    <a:pt x="434" y="0"/>
                    <a:pt x="410" y="38"/>
                    <a:pt x="410" y="71"/>
                  </a:cubicBezTo>
                  <a:cubicBezTo>
                    <a:pt x="410" y="98"/>
                    <a:pt x="423" y="109"/>
                    <a:pt x="431" y="112"/>
                  </a:cubicBezTo>
                  <a:cubicBezTo>
                    <a:pt x="454" y="136"/>
                    <a:pt x="462" y="156"/>
                    <a:pt x="462" y="174"/>
                  </a:cubicBezTo>
                  <a:cubicBezTo>
                    <a:pt x="462" y="188"/>
                    <a:pt x="446" y="279"/>
                    <a:pt x="424" y="330"/>
                  </a:cubicBezTo>
                  <a:cubicBezTo>
                    <a:pt x="409" y="377"/>
                    <a:pt x="385" y="402"/>
                    <a:pt x="357" y="402"/>
                  </a:cubicBezTo>
                  <a:cubicBezTo>
                    <a:pt x="310" y="402"/>
                    <a:pt x="310" y="348"/>
                    <a:pt x="310" y="326"/>
                  </a:cubicBezTo>
                  <a:cubicBezTo>
                    <a:pt x="310" y="304"/>
                    <a:pt x="310" y="290"/>
                    <a:pt x="320" y="241"/>
                  </a:cubicBezTo>
                  <a:cubicBezTo>
                    <a:pt x="326" y="214"/>
                    <a:pt x="334" y="165"/>
                    <a:pt x="337" y="145"/>
                  </a:cubicBezTo>
                  <a:lnTo>
                    <a:pt x="346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E588CD8-A3CC-4104-8D78-0C2227AE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212"/>
              <a:ext cx="76" cy="103"/>
            </a:xfrm>
            <a:custGeom>
              <a:avLst/>
              <a:gdLst>
                <a:gd name="T0" fmla="*/ 184 w 341"/>
                <a:gd name="T1" fmla="*/ 31 h 459"/>
                <a:gd name="T2" fmla="*/ 324 w 341"/>
                <a:gd name="T3" fmla="*/ 31 h 459"/>
                <a:gd name="T4" fmla="*/ 340 w 341"/>
                <a:gd name="T5" fmla="*/ 16 h 459"/>
                <a:gd name="T6" fmla="*/ 324 w 341"/>
                <a:gd name="T7" fmla="*/ 0 h 459"/>
                <a:gd name="T8" fmla="*/ 19 w 341"/>
                <a:gd name="T9" fmla="*/ 0 h 459"/>
                <a:gd name="T10" fmla="*/ 0 w 341"/>
                <a:gd name="T11" fmla="*/ 16 h 459"/>
                <a:gd name="T12" fmla="*/ 19 w 341"/>
                <a:gd name="T13" fmla="*/ 31 h 459"/>
                <a:gd name="T14" fmla="*/ 161 w 341"/>
                <a:gd name="T15" fmla="*/ 31 h 459"/>
                <a:gd name="T16" fmla="*/ 161 w 341"/>
                <a:gd name="T17" fmla="*/ 433 h 459"/>
                <a:gd name="T18" fmla="*/ 170 w 341"/>
                <a:gd name="T19" fmla="*/ 458 h 459"/>
                <a:gd name="T20" fmla="*/ 184 w 341"/>
                <a:gd name="T21" fmla="*/ 433 h 459"/>
                <a:gd name="T22" fmla="*/ 184 w 341"/>
                <a:gd name="T23" fmla="*/ 3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459">
                  <a:moveTo>
                    <a:pt x="184" y="31"/>
                  </a:moveTo>
                  <a:lnTo>
                    <a:pt x="324" y="31"/>
                  </a:lnTo>
                  <a:cubicBezTo>
                    <a:pt x="331" y="31"/>
                    <a:pt x="340" y="31"/>
                    <a:pt x="340" y="16"/>
                  </a:cubicBezTo>
                  <a:cubicBezTo>
                    <a:pt x="340" y="0"/>
                    <a:pt x="331" y="0"/>
                    <a:pt x="324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1" y="31"/>
                    <a:pt x="19" y="31"/>
                  </a:cubicBezTo>
                  <a:lnTo>
                    <a:pt x="161" y="31"/>
                  </a:lnTo>
                  <a:lnTo>
                    <a:pt x="161" y="433"/>
                  </a:lnTo>
                  <a:cubicBezTo>
                    <a:pt x="161" y="444"/>
                    <a:pt x="161" y="458"/>
                    <a:pt x="170" y="458"/>
                  </a:cubicBezTo>
                  <a:cubicBezTo>
                    <a:pt x="184" y="458"/>
                    <a:pt x="184" y="444"/>
                    <a:pt x="184" y="433"/>
                  </a:cubicBezTo>
                  <a:lnTo>
                    <a:pt x="184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3707F6C-F507-46E9-B3EA-6E3B8491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09"/>
              <a:ext cx="84" cy="97"/>
            </a:xfrm>
            <a:custGeom>
              <a:avLst/>
              <a:gdLst>
                <a:gd name="T0" fmla="*/ 329 w 375"/>
                <a:gd name="T1" fmla="*/ 49 h 434"/>
                <a:gd name="T2" fmla="*/ 293 w 375"/>
                <a:gd name="T3" fmla="*/ 112 h 434"/>
                <a:gd name="T4" fmla="*/ 326 w 375"/>
                <a:gd name="T5" fmla="*/ 156 h 434"/>
                <a:gd name="T6" fmla="*/ 374 w 375"/>
                <a:gd name="T7" fmla="*/ 83 h 434"/>
                <a:gd name="T8" fmla="*/ 298 w 375"/>
                <a:gd name="T9" fmla="*/ 0 h 434"/>
                <a:gd name="T10" fmla="*/ 228 w 375"/>
                <a:gd name="T11" fmla="*/ 58 h 434"/>
                <a:gd name="T12" fmla="*/ 137 w 375"/>
                <a:gd name="T13" fmla="*/ 0 h 434"/>
                <a:gd name="T14" fmla="*/ 9 w 375"/>
                <a:gd name="T15" fmla="*/ 147 h 434"/>
                <a:gd name="T16" fmla="*/ 25 w 375"/>
                <a:gd name="T17" fmla="*/ 161 h 434"/>
                <a:gd name="T18" fmla="*/ 39 w 375"/>
                <a:gd name="T19" fmla="*/ 147 h 434"/>
                <a:gd name="T20" fmla="*/ 133 w 375"/>
                <a:gd name="T21" fmla="*/ 36 h 434"/>
                <a:gd name="T22" fmla="*/ 170 w 375"/>
                <a:gd name="T23" fmla="*/ 80 h 434"/>
                <a:gd name="T24" fmla="*/ 156 w 375"/>
                <a:gd name="T25" fmla="*/ 188 h 434"/>
                <a:gd name="T26" fmla="*/ 133 w 375"/>
                <a:gd name="T27" fmla="*/ 317 h 434"/>
                <a:gd name="T28" fmla="*/ 76 w 375"/>
                <a:gd name="T29" fmla="*/ 402 h 434"/>
                <a:gd name="T30" fmla="*/ 45 w 375"/>
                <a:gd name="T31" fmla="*/ 388 h 434"/>
                <a:gd name="T32" fmla="*/ 81 w 375"/>
                <a:gd name="T33" fmla="*/ 321 h 434"/>
                <a:gd name="T34" fmla="*/ 48 w 375"/>
                <a:gd name="T35" fmla="*/ 279 h 434"/>
                <a:gd name="T36" fmla="*/ 0 w 375"/>
                <a:gd name="T37" fmla="*/ 351 h 434"/>
                <a:gd name="T38" fmla="*/ 75 w 375"/>
                <a:gd name="T39" fmla="*/ 433 h 434"/>
                <a:gd name="T40" fmla="*/ 147 w 375"/>
                <a:gd name="T41" fmla="*/ 377 h 434"/>
                <a:gd name="T42" fmla="*/ 236 w 375"/>
                <a:gd name="T43" fmla="*/ 433 h 434"/>
                <a:gd name="T44" fmla="*/ 365 w 375"/>
                <a:gd name="T45" fmla="*/ 286 h 434"/>
                <a:gd name="T46" fmla="*/ 348 w 375"/>
                <a:gd name="T47" fmla="*/ 272 h 434"/>
                <a:gd name="T48" fmla="*/ 334 w 375"/>
                <a:gd name="T49" fmla="*/ 286 h 434"/>
                <a:gd name="T50" fmla="*/ 242 w 375"/>
                <a:gd name="T51" fmla="*/ 402 h 434"/>
                <a:gd name="T52" fmla="*/ 204 w 375"/>
                <a:gd name="T53" fmla="*/ 353 h 434"/>
                <a:gd name="T54" fmla="*/ 218 w 375"/>
                <a:gd name="T55" fmla="*/ 250 h 434"/>
                <a:gd name="T56" fmla="*/ 242 w 375"/>
                <a:gd name="T57" fmla="*/ 121 h 434"/>
                <a:gd name="T58" fmla="*/ 296 w 375"/>
                <a:gd name="T59" fmla="*/ 36 h 434"/>
                <a:gd name="T60" fmla="*/ 329 w 375"/>
                <a:gd name="T61" fmla="*/ 4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5" h="434">
                  <a:moveTo>
                    <a:pt x="329" y="49"/>
                  </a:moveTo>
                  <a:cubicBezTo>
                    <a:pt x="306" y="58"/>
                    <a:pt x="293" y="92"/>
                    <a:pt x="293" y="112"/>
                  </a:cubicBezTo>
                  <a:cubicBezTo>
                    <a:pt x="293" y="134"/>
                    <a:pt x="303" y="156"/>
                    <a:pt x="326" y="156"/>
                  </a:cubicBezTo>
                  <a:cubicBezTo>
                    <a:pt x="348" y="156"/>
                    <a:pt x="374" y="129"/>
                    <a:pt x="374" y="83"/>
                  </a:cubicBezTo>
                  <a:cubicBezTo>
                    <a:pt x="374" y="31"/>
                    <a:pt x="338" y="0"/>
                    <a:pt x="298" y="0"/>
                  </a:cubicBezTo>
                  <a:cubicBezTo>
                    <a:pt x="260" y="0"/>
                    <a:pt x="236" y="40"/>
                    <a:pt x="228" y="58"/>
                  </a:cubicBezTo>
                  <a:cubicBezTo>
                    <a:pt x="212" y="16"/>
                    <a:pt x="175" y="0"/>
                    <a:pt x="137" y="0"/>
                  </a:cubicBezTo>
                  <a:cubicBezTo>
                    <a:pt x="55" y="0"/>
                    <a:pt x="9" y="116"/>
                    <a:pt x="9" y="147"/>
                  </a:cubicBezTo>
                  <a:cubicBezTo>
                    <a:pt x="9" y="161"/>
                    <a:pt x="19" y="161"/>
                    <a:pt x="25" y="161"/>
                  </a:cubicBezTo>
                  <a:cubicBezTo>
                    <a:pt x="34" y="161"/>
                    <a:pt x="37" y="161"/>
                    <a:pt x="39" y="147"/>
                  </a:cubicBezTo>
                  <a:cubicBezTo>
                    <a:pt x="58" y="63"/>
                    <a:pt x="106" y="36"/>
                    <a:pt x="133" y="36"/>
                  </a:cubicBezTo>
                  <a:cubicBezTo>
                    <a:pt x="159" y="36"/>
                    <a:pt x="170" y="51"/>
                    <a:pt x="170" y="80"/>
                  </a:cubicBezTo>
                  <a:cubicBezTo>
                    <a:pt x="170" y="98"/>
                    <a:pt x="161" y="152"/>
                    <a:pt x="156" y="188"/>
                  </a:cubicBezTo>
                  <a:lnTo>
                    <a:pt x="133" y="317"/>
                  </a:lnTo>
                  <a:cubicBezTo>
                    <a:pt x="123" y="373"/>
                    <a:pt x="100" y="402"/>
                    <a:pt x="76" y="402"/>
                  </a:cubicBezTo>
                  <a:cubicBezTo>
                    <a:pt x="73" y="402"/>
                    <a:pt x="58" y="402"/>
                    <a:pt x="45" y="388"/>
                  </a:cubicBezTo>
                  <a:cubicBezTo>
                    <a:pt x="69" y="377"/>
                    <a:pt x="81" y="346"/>
                    <a:pt x="81" y="321"/>
                  </a:cubicBezTo>
                  <a:cubicBezTo>
                    <a:pt x="81" y="299"/>
                    <a:pt x="69" y="279"/>
                    <a:pt x="48" y="279"/>
                  </a:cubicBezTo>
                  <a:cubicBezTo>
                    <a:pt x="25" y="279"/>
                    <a:pt x="0" y="306"/>
                    <a:pt x="0" y="351"/>
                  </a:cubicBezTo>
                  <a:cubicBezTo>
                    <a:pt x="0" y="402"/>
                    <a:pt x="34" y="433"/>
                    <a:pt x="75" y="433"/>
                  </a:cubicBezTo>
                  <a:cubicBezTo>
                    <a:pt x="112" y="433"/>
                    <a:pt x="139" y="393"/>
                    <a:pt x="147" y="377"/>
                  </a:cubicBezTo>
                  <a:cubicBezTo>
                    <a:pt x="162" y="417"/>
                    <a:pt x="198" y="433"/>
                    <a:pt x="236" y="433"/>
                  </a:cubicBezTo>
                  <a:cubicBezTo>
                    <a:pt x="320" y="433"/>
                    <a:pt x="365" y="319"/>
                    <a:pt x="365" y="286"/>
                  </a:cubicBezTo>
                  <a:cubicBezTo>
                    <a:pt x="365" y="272"/>
                    <a:pt x="356" y="272"/>
                    <a:pt x="348" y="272"/>
                  </a:cubicBezTo>
                  <a:cubicBezTo>
                    <a:pt x="340" y="272"/>
                    <a:pt x="337" y="272"/>
                    <a:pt x="334" y="286"/>
                  </a:cubicBezTo>
                  <a:cubicBezTo>
                    <a:pt x="315" y="373"/>
                    <a:pt x="268" y="402"/>
                    <a:pt x="242" y="402"/>
                  </a:cubicBezTo>
                  <a:cubicBezTo>
                    <a:pt x="215" y="402"/>
                    <a:pt x="204" y="384"/>
                    <a:pt x="204" y="353"/>
                  </a:cubicBezTo>
                  <a:cubicBezTo>
                    <a:pt x="204" y="335"/>
                    <a:pt x="214" y="284"/>
                    <a:pt x="218" y="250"/>
                  </a:cubicBezTo>
                  <a:cubicBezTo>
                    <a:pt x="223" y="225"/>
                    <a:pt x="237" y="134"/>
                    <a:pt x="242" y="121"/>
                  </a:cubicBezTo>
                  <a:cubicBezTo>
                    <a:pt x="251" y="65"/>
                    <a:pt x="273" y="36"/>
                    <a:pt x="296" y="36"/>
                  </a:cubicBezTo>
                  <a:cubicBezTo>
                    <a:pt x="301" y="36"/>
                    <a:pt x="317" y="36"/>
                    <a:pt x="329" y="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51FB5B3-7CB8-4881-8B86-CCFDA8DC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7691F5D-2D58-4D92-BAE5-22BBEEDE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114">
            <a:extLst>
              <a:ext uri="{FF2B5EF4-FFF2-40B4-BE49-F238E27FC236}">
                <a16:creationId xmlns:a16="http://schemas.microsoft.com/office/drawing/2014/main" id="{9D2A3F0D-1164-4CAF-B005-9B703A249FFA}"/>
              </a:ext>
            </a:extLst>
          </p:cNvPr>
          <p:cNvGrpSpPr>
            <a:grpSpLocks/>
          </p:cNvGrpSpPr>
          <p:nvPr/>
        </p:nvGrpSpPr>
        <p:grpSpPr bwMode="auto">
          <a:xfrm>
            <a:off x="4381368" y="6206272"/>
            <a:ext cx="754062" cy="322262"/>
            <a:chOff x="2721" y="4393"/>
            <a:chExt cx="475" cy="203"/>
          </a:xfrm>
        </p:grpSpPr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F54B8D4-17C4-4F8B-A6DD-54BF6316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4394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2E1C033D-5D7C-46FD-A67F-C9AC686E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4478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23FED6A1-64A6-4F15-9AB3-0B61CD5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4476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C83FBA25-D024-4E79-84A7-CBB9B6E7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4393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859C67CA-5391-4BDA-826B-84E480F8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4476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" name="Text Box 131">
            <a:extLst>
              <a:ext uri="{FF2B5EF4-FFF2-40B4-BE49-F238E27FC236}">
                <a16:creationId xmlns:a16="http://schemas.microsoft.com/office/drawing/2014/main" id="{46392A7B-69B9-4263-BCEB-C7DC5EC2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118" y="6158647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A8ED00C1-5BF6-4E7D-B317-8DD216447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030" y="6168172"/>
            <a:ext cx="381952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26776A5-E187-4CA2-95C2-9EAFF286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8918" y="3791685"/>
            <a:ext cx="36512" cy="23764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2657E294-E2EE-42FA-8873-E3B8E31C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943" y="4088547"/>
            <a:ext cx="1917700" cy="2079625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31ECAE9C-946A-42B7-B7CC-62445D1B3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3130" y="6131660"/>
            <a:ext cx="1622425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32">
            <a:extLst>
              <a:ext uri="{FF2B5EF4-FFF2-40B4-BE49-F238E27FC236}">
                <a16:creationId xmlns:a16="http://schemas.microsoft.com/office/drawing/2014/main" id="{CD290CFA-3652-4E35-9295-1CBEE942297A}"/>
              </a:ext>
            </a:extLst>
          </p:cNvPr>
          <p:cNvGrpSpPr>
            <a:grpSpLocks/>
          </p:cNvGrpSpPr>
          <p:nvPr/>
        </p:nvGrpSpPr>
        <p:grpSpPr bwMode="auto">
          <a:xfrm>
            <a:off x="7891330" y="4193322"/>
            <a:ext cx="2090738" cy="352425"/>
            <a:chOff x="4782" y="3110"/>
            <a:chExt cx="1317" cy="222"/>
          </a:xfrm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0699B5AF-CEB8-487C-9C4E-27EEF3E6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111"/>
              <a:ext cx="1317" cy="222"/>
            </a:xfrm>
            <a:custGeom>
              <a:avLst/>
              <a:gdLst>
                <a:gd name="T0" fmla="*/ 2907 w 5814"/>
                <a:gd name="T1" fmla="*/ 983 h 984"/>
                <a:gd name="T2" fmla="*/ 0 w 5814"/>
                <a:gd name="T3" fmla="*/ 983 h 984"/>
                <a:gd name="T4" fmla="*/ 0 w 5814"/>
                <a:gd name="T5" fmla="*/ 0 h 984"/>
                <a:gd name="T6" fmla="*/ 5813 w 5814"/>
                <a:gd name="T7" fmla="*/ 0 h 984"/>
                <a:gd name="T8" fmla="*/ 5813 w 5814"/>
                <a:gd name="T9" fmla="*/ 983 h 984"/>
                <a:gd name="T10" fmla="*/ 2907 w 5814"/>
                <a:gd name="T11" fmla="*/ 98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4" h="984">
                  <a:moveTo>
                    <a:pt x="2907" y="983"/>
                  </a:moveTo>
                  <a:lnTo>
                    <a:pt x="0" y="983"/>
                  </a:lnTo>
                  <a:lnTo>
                    <a:pt x="0" y="0"/>
                  </a:lnTo>
                  <a:lnTo>
                    <a:pt x="5813" y="0"/>
                  </a:lnTo>
                  <a:lnTo>
                    <a:pt x="5813" y="983"/>
                  </a:lnTo>
                  <a:lnTo>
                    <a:pt x="2907" y="9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252C6A-30A1-4F39-9551-7047BB43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199"/>
              <a:ext cx="124" cy="85"/>
            </a:xfrm>
            <a:custGeom>
              <a:avLst/>
              <a:gdLst>
                <a:gd name="T0" fmla="*/ 54 w 553"/>
                <a:gd name="T1" fmla="*/ 83 h 380"/>
                <a:gd name="T2" fmla="*/ 54 w 553"/>
                <a:gd name="T3" fmla="*/ 316 h 380"/>
                <a:gd name="T4" fmla="*/ 0 w 553"/>
                <a:gd name="T5" fmla="*/ 353 h 380"/>
                <a:gd name="T6" fmla="*/ 0 w 553"/>
                <a:gd name="T7" fmla="*/ 379 h 380"/>
                <a:gd name="T8" fmla="*/ 80 w 553"/>
                <a:gd name="T9" fmla="*/ 377 h 380"/>
                <a:gd name="T10" fmla="*/ 159 w 553"/>
                <a:gd name="T11" fmla="*/ 379 h 380"/>
                <a:gd name="T12" fmla="*/ 159 w 553"/>
                <a:gd name="T13" fmla="*/ 353 h 380"/>
                <a:gd name="T14" fmla="*/ 104 w 553"/>
                <a:gd name="T15" fmla="*/ 316 h 380"/>
                <a:gd name="T16" fmla="*/ 104 w 553"/>
                <a:gd name="T17" fmla="*/ 156 h 380"/>
                <a:gd name="T18" fmla="*/ 199 w 553"/>
                <a:gd name="T19" fmla="*/ 20 h 380"/>
                <a:gd name="T20" fmla="*/ 253 w 553"/>
                <a:gd name="T21" fmla="*/ 113 h 380"/>
                <a:gd name="T22" fmla="*/ 253 w 553"/>
                <a:gd name="T23" fmla="*/ 316 h 380"/>
                <a:gd name="T24" fmla="*/ 197 w 553"/>
                <a:gd name="T25" fmla="*/ 353 h 380"/>
                <a:gd name="T26" fmla="*/ 197 w 553"/>
                <a:gd name="T27" fmla="*/ 379 h 380"/>
                <a:gd name="T28" fmla="*/ 278 w 553"/>
                <a:gd name="T29" fmla="*/ 377 h 380"/>
                <a:gd name="T30" fmla="*/ 358 w 553"/>
                <a:gd name="T31" fmla="*/ 379 h 380"/>
                <a:gd name="T32" fmla="*/ 358 w 553"/>
                <a:gd name="T33" fmla="*/ 353 h 380"/>
                <a:gd name="T34" fmla="*/ 301 w 553"/>
                <a:gd name="T35" fmla="*/ 316 h 380"/>
                <a:gd name="T36" fmla="*/ 301 w 553"/>
                <a:gd name="T37" fmla="*/ 156 h 380"/>
                <a:gd name="T38" fmla="*/ 398 w 553"/>
                <a:gd name="T39" fmla="*/ 20 h 380"/>
                <a:gd name="T40" fmla="*/ 448 w 553"/>
                <a:gd name="T41" fmla="*/ 113 h 380"/>
                <a:gd name="T42" fmla="*/ 448 w 553"/>
                <a:gd name="T43" fmla="*/ 316 h 380"/>
                <a:gd name="T44" fmla="*/ 393 w 553"/>
                <a:gd name="T45" fmla="*/ 353 h 380"/>
                <a:gd name="T46" fmla="*/ 393 w 553"/>
                <a:gd name="T47" fmla="*/ 379 h 380"/>
                <a:gd name="T48" fmla="*/ 474 w 553"/>
                <a:gd name="T49" fmla="*/ 377 h 380"/>
                <a:gd name="T50" fmla="*/ 552 w 553"/>
                <a:gd name="T51" fmla="*/ 379 h 380"/>
                <a:gd name="T52" fmla="*/ 552 w 553"/>
                <a:gd name="T53" fmla="*/ 353 h 380"/>
                <a:gd name="T54" fmla="*/ 499 w 553"/>
                <a:gd name="T55" fmla="*/ 326 h 380"/>
                <a:gd name="T56" fmla="*/ 499 w 553"/>
                <a:gd name="T57" fmla="*/ 162 h 380"/>
                <a:gd name="T58" fmla="*/ 477 w 553"/>
                <a:gd name="T59" fmla="*/ 32 h 380"/>
                <a:gd name="T60" fmla="*/ 402 w 553"/>
                <a:gd name="T61" fmla="*/ 0 h 380"/>
                <a:gd name="T62" fmla="*/ 300 w 553"/>
                <a:gd name="T63" fmla="*/ 83 h 380"/>
                <a:gd name="T64" fmla="*/ 204 w 553"/>
                <a:gd name="T65" fmla="*/ 0 h 380"/>
                <a:gd name="T66" fmla="*/ 100 w 553"/>
                <a:gd name="T67" fmla="*/ 89 h 380"/>
                <a:gd name="T68" fmla="*/ 100 w 553"/>
                <a:gd name="T69" fmla="*/ 0 h 380"/>
                <a:gd name="T70" fmla="*/ 0 w 553"/>
                <a:gd name="T71" fmla="*/ 10 h 380"/>
                <a:gd name="T72" fmla="*/ 0 w 553"/>
                <a:gd name="T73" fmla="*/ 36 h 380"/>
                <a:gd name="T74" fmla="*/ 54 w 553"/>
                <a:gd name="T75" fmla="*/ 8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380">
                  <a:moveTo>
                    <a:pt x="54" y="83"/>
                  </a:moveTo>
                  <a:lnTo>
                    <a:pt x="54" y="316"/>
                  </a:lnTo>
                  <a:cubicBezTo>
                    <a:pt x="54" y="353"/>
                    <a:pt x="49" y="353"/>
                    <a:pt x="0" y="353"/>
                  </a:cubicBezTo>
                  <a:lnTo>
                    <a:pt x="0" y="379"/>
                  </a:lnTo>
                  <a:cubicBezTo>
                    <a:pt x="23" y="379"/>
                    <a:pt x="60" y="377"/>
                    <a:pt x="80" y="377"/>
                  </a:cubicBezTo>
                  <a:cubicBezTo>
                    <a:pt x="99" y="377"/>
                    <a:pt x="134" y="379"/>
                    <a:pt x="159" y="379"/>
                  </a:cubicBezTo>
                  <a:lnTo>
                    <a:pt x="159" y="353"/>
                  </a:lnTo>
                  <a:cubicBezTo>
                    <a:pt x="112" y="353"/>
                    <a:pt x="104" y="353"/>
                    <a:pt x="104" y="316"/>
                  </a:cubicBezTo>
                  <a:lnTo>
                    <a:pt x="104" y="156"/>
                  </a:lnTo>
                  <a:cubicBezTo>
                    <a:pt x="104" y="65"/>
                    <a:pt x="154" y="20"/>
                    <a:pt x="199" y="20"/>
                  </a:cubicBezTo>
                  <a:cubicBezTo>
                    <a:pt x="244" y="20"/>
                    <a:pt x="253" y="65"/>
                    <a:pt x="253" y="113"/>
                  </a:cubicBezTo>
                  <a:lnTo>
                    <a:pt x="253" y="316"/>
                  </a:lnTo>
                  <a:cubicBezTo>
                    <a:pt x="253" y="353"/>
                    <a:pt x="244" y="353"/>
                    <a:pt x="197" y="353"/>
                  </a:cubicBezTo>
                  <a:lnTo>
                    <a:pt x="197" y="379"/>
                  </a:lnTo>
                  <a:cubicBezTo>
                    <a:pt x="221" y="379"/>
                    <a:pt x="258" y="377"/>
                    <a:pt x="278" y="377"/>
                  </a:cubicBezTo>
                  <a:cubicBezTo>
                    <a:pt x="294" y="377"/>
                    <a:pt x="333" y="379"/>
                    <a:pt x="358" y="379"/>
                  </a:cubicBezTo>
                  <a:lnTo>
                    <a:pt x="358" y="353"/>
                  </a:lnTo>
                  <a:cubicBezTo>
                    <a:pt x="310" y="353"/>
                    <a:pt x="301" y="353"/>
                    <a:pt x="301" y="316"/>
                  </a:cubicBezTo>
                  <a:lnTo>
                    <a:pt x="301" y="156"/>
                  </a:lnTo>
                  <a:cubicBezTo>
                    <a:pt x="301" y="65"/>
                    <a:pt x="351" y="20"/>
                    <a:pt x="398" y="20"/>
                  </a:cubicBezTo>
                  <a:cubicBezTo>
                    <a:pt x="442" y="20"/>
                    <a:pt x="448" y="65"/>
                    <a:pt x="448" y="113"/>
                  </a:cubicBezTo>
                  <a:lnTo>
                    <a:pt x="448" y="316"/>
                  </a:lnTo>
                  <a:cubicBezTo>
                    <a:pt x="448" y="353"/>
                    <a:pt x="442" y="353"/>
                    <a:pt x="393" y="353"/>
                  </a:cubicBezTo>
                  <a:lnTo>
                    <a:pt x="393" y="379"/>
                  </a:lnTo>
                  <a:cubicBezTo>
                    <a:pt x="418" y="379"/>
                    <a:pt x="453" y="377"/>
                    <a:pt x="474" y="377"/>
                  </a:cubicBezTo>
                  <a:cubicBezTo>
                    <a:pt x="492" y="377"/>
                    <a:pt x="529" y="379"/>
                    <a:pt x="552" y="379"/>
                  </a:cubicBezTo>
                  <a:lnTo>
                    <a:pt x="552" y="353"/>
                  </a:lnTo>
                  <a:cubicBezTo>
                    <a:pt x="517" y="353"/>
                    <a:pt x="499" y="353"/>
                    <a:pt x="499" y="326"/>
                  </a:cubicBezTo>
                  <a:lnTo>
                    <a:pt x="499" y="162"/>
                  </a:lnTo>
                  <a:cubicBezTo>
                    <a:pt x="499" y="89"/>
                    <a:pt x="499" y="63"/>
                    <a:pt x="477" y="32"/>
                  </a:cubicBezTo>
                  <a:cubicBezTo>
                    <a:pt x="467" y="16"/>
                    <a:pt x="442" y="0"/>
                    <a:pt x="402" y="0"/>
                  </a:cubicBezTo>
                  <a:cubicBezTo>
                    <a:pt x="341" y="0"/>
                    <a:pt x="310" y="51"/>
                    <a:pt x="300" y="83"/>
                  </a:cubicBezTo>
                  <a:cubicBezTo>
                    <a:pt x="289" y="10"/>
                    <a:pt x="238" y="0"/>
                    <a:pt x="204" y="0"/>
                  </a:cubicBezTo>
                  <a:cubicBezTo>
                    <a:pt x="152" y="0"/>
                    <a:pt x="119" y="36"/>
                    <a:pt x="100" y="89"/>
                  </a:cubicBezTo>
                  <a:lnTo>
                    <a:pt x="100" y="0"/>
                  </a:lnTo>
                  <a:lnTo>
                    <a:pt x="0" y="10"/>
                  </a:lnTo>
                  <a:lnTo>
                    <a:pt x="0" y="36"/>
                  </a:lnTo>
                  <a:cubicBezTo>
                    <a:pt x="50" y="36"/>
                    <a:pt x="54" y="45"/>
                    <a:pt x="54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EC35F31-EE6B-4B0A-8F5E-6F5CEC5B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197"/>
              <a:ext cx="72" cy="88"/>
            </a:xfrm>
            <a:custGeom>
              <a:avLst/>
              <a:gdLst>
                <a:gd name="T0" fmla="*/ 204 w 321"/>
                <a:gd name="T1" fmla="*/ 318 h 394"/>
                <a:gd name="T2" fmla="*/ 261 w 321"/>
                <a:gd name="T3" fmla="*/ 389 h 394"/>
                <a:gd name="T4" fmla="*/ 320 w 321"/>
                <a:gd name="T5" fmla="*/ 306 h 394"/>
                <a:gd name="T6" fmla="*/ 320 w 321"/>
                <a:gd name="T7" fmla="*/ 259 h 394"/>
                <a:gd name="T8" fmla="*/ 301 w 321"/>
                <a:gd name="T9" fmla="*/ 259 h 394"/>
                <a:gd name="T10" fmla="*/ 301 w 321"/>
                <a:gd name="T11" fmla="*/ 306 h 394"/>
                <a:gd name="T12" fmla="*/ 278 w 321"/>
                <a:gd name="T13" fmla="*/ 365 h 394"/>
                <a:gd name="T14" fmla="*/ 251 w 321"/>
                <a:gd name="T15" fmla="*/ 320 h 394"/>
                <a:gd name="T16" fmla="*/ 251 w 321"/>
                <a:gd name="T17" fmla="*/ 148 h 394"/>
                <a:gd name="T18" fmla="*/ 224 w 321"/>
                <a:gd name="T19" fmla="*/ 47 h 394"/>
                <a:gd name="T20" fmla="*/ 127 w 321"/>
                <a:gd name="T21" fmla="*/ 0 h 394"/>
                <a:gd name="T22" fmla="*/ 20 w 321"/>
                <a:gd name="T23" fmla="*/ 97 h 394"/>
                <a:gd name="T24" fmla="*/ 52 w 321"/>
                <a:gd name="T25" fmla="*/ 138 h 394"/>
                <a:gd name="T26" fmla="*/ 84 w 321"/>
                <a:gd name="T27" fmla="*/ 97 h 394"/>
                <a:gd name="T28" fmla="*/ 50 w 321"/>
                <a:gd name="T29" fmla="*/ 59 h 394"/>
                <a:gd name="T30" fmla="*/ 127 w 321"/>
                <a:gd name="T31" fmla="*/ 20 h 394"/>
                <a:gd name="T32" fmla="*/ 201 w 321"/>
                <a:gd name="T33" fmla="*/ 130 h 394"/>
                <a:gd name="T34" fmla="*/ 201 w 321"/>
                <a:gd name="T35" fmla="*/ 160 h 394"/>
                <a:gd name="T36" fmla="*/ 70 w 321"/>
                <a:gd name="T37" fmla="*/ 191 h 394"/>
                <a:gd name="T38" fmla="*/ 0 w 321"/>
                <a:gd name="T39" fmla="*/ 304 h 394"/>
                <a:gd name="T40" fmla="*/ 114 w 321"/>
                <a:gd name="T41" fmla="*/ 393 h 394"/>
                <a:gd name="T42" fmla="*/ 204 w 321"/>
                <a:gd name="T43" fmla="*/ 318 h 394"/>
                <a:gd name="T44" fmla="*/ 201 w 321"/>
                <a:gd name="T45" fmla="*/ 180 h 394"/>
                <a:gd name="T46" fmla="*/ 201 w 321"/>
                <a:gd name="T47" fmla="*/ 266 h 394"/>
                <a:gd name="T48" fmla="*/ 119 w 321"/>
                <a:gd name="T49" fmla="*/ 375 h 394"/>
                <a:gd name="T50" fmla="*/ 54 w 321"/>
                <a:gd name="T51" fmla="*/ 302 h 394"/>
                <a:gd name="T52" fmla="*/ 201 w 321"/>
                <a:gd name="T53" fmla="*/ 18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394">
                  <a:moveTo>
                    <a:pt x="204" y="318"/>
                  </a:moveTo>
                  <a:cubicBezTo>
                    <a:pt x="209" y="355"/>
                    <a:pt x="229" y="389"/>
                    <a:pt x="261" y="389"/>
                  </a:cubicBezTo>
                  <a:cubicBezTo>
                    <a:pt x="278" y="389"/>
                    <a:pt x="320" y="377"/>
                    <a:pt x="320" y="306"/>
                  </a:cubicBezTo>
                  <a:lnTo>
                    <a:pt x="320" y="259"/>
                  </a:lnTo>
                  <a:lnTo>
                    <a:pt x="301" y="259"/>
                  </a:lnTo>
                  <a:lnTo>
                    <a:pt x="301" y="306"/>
                  </a:lnTo>
                  <a:cubicBezTo>
                    <a:pt x="301" y="357"/>
                    <a:pt x="284" y="365"/>
                    <a:pt x="278" y="365"/>
                  </a:cubicBezTo>
                  <a:cubicBezTo>
                    <a:pt x="253" y="365"/>
                    <a:pt x="251" y="326"/>
                    <a:pt x="251" y="320"/>
                  </a:cubicBezTo>
                  <a:lnTo>
                    <a:pt x="251" y="148"/>
                  </a:lnTo>
                  <a:cubicBezTo>
                    <a:pt x="251" y="111"/>
                    <a:pt x="251" y="81"/>
                    <a:pt x="224" y="47"/>
                  </a:cubicBezTo>
                  <a:cubicBezTo>
                    <a:pt x="197" y="14"/>
                    <a:pt x="162" y="0"/>
                    <a:pt x="127" y="0"/>
                  </a:cubicBezTo>
                  <a:cubicBezTo>
                    <a:pt x="69" y="0"/>
                    <a:pt x="20" y="41"/>
                    <a:pt x="20" y="97"/>
                  </a:cubicBezTo>
                  <a:cubicBezTo>
                    <a:pt x="20" y="122"/>
                    <a:pt x="37" y="138"/>
                    <a:pt x="52" y="138"/>
                  </a:cubicBezTo>
                  <a:cubicBezTo>
                    <a:pt x="72" y="138"/>
                    <a:pt x="84" y="122"/>
                    <a:pt x="84" y="97"/>
                  </a:cubicBezTo>
                  <a:cubicBezTo>
                    <a:pt x="84" y="87"/>
                    <a:pt x="82" y="59"/>
                    <a:pt x="50" y="59"/>
                  </a:cubicBezTo>
                  <a:cubicBezTo>
                    <a:pt x="69" y="28"/>
                    <a:pt x="102" y="20"/>
                    <a:pt x="127" y="20"/>
                  </a:cubicBezTo>
                  <a:cubicBezTo>
                    <a:pt x="161" y="20"/>
                    <a:pt x="201" y="53"/>
                    <a:pt x="201" y="130"/>
                  </a:cubicBezTo>
                  <a:lnTo>
                    <a:pt x="201" y="160"/>
                  </a:lnTo>
                  <a:cubicBezTo>
                    <a:pt x="164" y="162"/>
                    <a:pt x="117" y="166"/>
                    <a:pt x="70" y="191"/>
                  </a:cubicBezTo>
                  <a:cubicBezTo>
                    <a:pt x="18" y="219"/>
                    <a:pt x="0" y="266"/>
                    <a:pt x="0" y="304"/>
                  </a:cubicBezTo>
                  <a:cubicBezTo>
                    <a:pt x="0" y="375"/>
                    <a:pt x="69" y="393"/>
                    <a:pt x="114" y="393"/>
                  </a:cubicBezTo>
                  <a:cubicBezTo>
                    <a:pt x="161" y="393"/>
                    <a:pt x="192" y="361"/>
                    <a:pt x="204" y="318"/>
                  </a:cubicBezTo>
                  <a:close/>
                  <a:moveTo>
                    <a:pt x="201" y="180"/>
                  </a:moveTo>
                  <a:lnTo>
                    <a:pt x="201" y="266"/>
                  </a:lnTo>
                  <a:cubicBezTo>
                    <a:pt x="201" y="345"/>
                    <a:pt x="151" y="375"/>
                    <a:pt x="119" y="375"/>
                  </a:cubicBezTo>
                  <a:cubicBezTo>
                    <a:pt x="84" y="375"/>
                    <a:pt x="54" y="345"/>
                    <a:pt x="54" y="302"/>
                  </a:cubicBezTo>
                  <a:cubicBezTo>
                    <a:pt x="54" y="255"/>
                    <a:pt x="84" y="182"/>
                    <a:pt x="201" y="1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41A01B89-FDB1-4C10-80B3-2D8DB4AC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3201"/>
              <a:ext cx="80" cy="83"/>
            </a:xfrm>
            <a:custGeom>
              <a:avLst/>
              <a:gdLst>
                <a:gd name="T0" fmla="*/ 194 w 359"/>
                <a:gd name="T1" fmla="*/ 170 h 370"/>
                <a:gd name="T2" fmla="*/ 261 w 359"/>
                <a:gd name="T3" fmla="*/ 73 h 370"/>
                <a:gd name="T4" fmla="*/ 343 w 359"/>
                <a:gd name="T5" fmla="*/ 26 h 370"/>
                <a:gd name="T6" fmla="*/ 343 w 359"/>
                <a:gd name="T7" fmla="*/ 0 h 370"/>
                <a:gd name="T8" fmla="*/ 284 w 359"/>
                <a:gd name="T9" fmla="*/ 2 h 370"/>
                <a:gd name="T10" fmla="*/ 219 w 359"/>
                <a:gd name="T11" fmla="*/ 0 h 370"/>
                <a:gd name="T12" fmla="*/ 219 w 359"/>
                <a:gd name="T13" fmla="*/ 26 h 370"/>
                <a:gd name="T14" fmla="*/ 239 w 359"/>
                <a:gd name="T15" fmla="*/ 53 h 370"/>
                <a:gd name="T16" fmla="*/ 229 w 359"/>
                <a:gd name="T17" fmla="*/ 83 h 370"/>
                <a:gd name="T18" fmla="*/ 184 w 359"/>
                <a:gd name="T19" fmla="*/ 150 h 370"/>
                <a:gd name="T20" fmla="*/ 129 w 359"/>
                <a:gd name="T21" fmla="*/ 63 h 370"/>
                <a:gd name="T22" fmla="*/ 122 w 359"/>
                <a:gd name="T23" fmla="*/ 49 h 370"/>
                <a:gd name="T24" fmla="*/ 149 w 359"/>
                <a:gd name="T25" fmla="*/ 26 h 370"/>
                <a:gd name="T26" fmla="*/ 149 w 359"/>
                <a:gd name="T27" fmla="*/ 0 h 370"/>
                <a:gd name="T28" fmla="*/ 70 w 359"/>
                <a:gd name="T29" fmla="*/ 2 h 370"/>
                <a:gd name="T30" fmla="*/ 3 w 359"/>
                <a:gd name="T31" fmla="*/ 0 h 370"/>
                <a:gd name="T32" fmla="*/ 3 w 359"/>
                <a:gd name="T33" fmla="*/ 26 h 370"/>
                <a:gd name="T34" fmla="*/ 87 w 359"/>
                <a:gd name="T35" fmla="*/ 81 h 370"/>
                <a:gd name="T36" fmla="*/ 157 w 359"/>
                <a:gd name="T37" fmla="*/ 191 h 370"/>
                <a:gd name="T38" fmla="*/ 90 w 359"/>
                <a:gd name="T39" fmla="*/ 292 h 370"/>
                <a:gd name="T40" fmla="*/ 0 w 359"/>
                <a:gd name="T41" fmla="*/ 345 h 370"/>
                <a:gd name="T42" fmla="*/ 0 w 359"/>
                <a:gd name="T43" fmla="*/ 369 h 370"/>
                <a:gd name="T44" fmla="*/ 60 w 359"/>
                <a:gd name="T45" fmla="*/ 367 h 370"/>
                <a:gd name="T46" fmla="*/ 127 w 359"/>
                <a:gd name="T47" fmla="*/ 369 h 370"/>
                <a:gd name="T48" fmla="*/ 127 w 359"/>
                <a:gd name="T49" fmla="*/ 345 h 370"/>
                <a:gd name="T50" fmla="*/ 107 w 359"/>
                <a:gd name="T51" fmla="*/ 316 h 370"/>
                <a:gd name="T52" fmla="*/ 169 w 359"/>
                <a:gd name="T53" fmla="*/ 209 h 370"/>
                <a:gd name="T54" fmla="*/ 223 w 359"/>
                <a:gd name="T55" fmla="*/ 294 h 370"/>
                <a:gd name="T56" fmla="*/ 238 w 359"/>
                <a:gd name="T57" fmla="*/ 324 h 370"/>
                <a:gd name="T58" fmla="*/ 213 w 359"/>
                <a:gd name="T59" fmla="*/ 345 h 370"/>
                <a:gd name="T60" fmla="*/ 213 w 359"/>
                <a:gd name="T61" fmla="*/ 369 h 370"/>
                <a:gd name="T62" fmla="*/ 289 w 359"/>
                <a:gd name="T63" fmla="*/ 367 h 370"/>
                <a:gd name="T64" fmla="*/ 358 w 359"/>
                <a:gd name="T65" fmla="*/ 369 h 370"/>
                <a:gd name="T66" fmla="*/ 358 w 359"/>
                <a:gd name="T67" fmla="*/ 345 h 370"/>
                <a:gd name="T68" fmla="*/ 289 w 359"/>
                <a:gd name="T69" fmla="*/ 316 h 370"/>
                <a:gd name="T70" fmla="*/ 194 w 359"/>
                <a:gd name="T71" fmla="*/ 1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370">
                  <a:moveTo>
                    <a:pt x="194" y="170"/>
                  </a:moveTo>
                  <a:cubicBezTo>
                    <a:pt x="218" y="136"/>
                    <a:pt x="243" y="93"/>
                    <a:pt x="261" y="73"/>
                  </a:cubicBezTo>
                  <a:cubicBezTo>
                    <a:pt x="283" y="41"/>
                    <a:pt x="311" y="26"/>
                    <a:pt x="343" y="26"/>
                  </a:cubicBezTo>
                  <a:lnTo>
                    <a:pt x="343" y="0"/>
                  </a:lnTo>
                  <a:cubicBezTo>
                    <a:pt x="325" y="2"/>
                    <a:pt x="305" y="2"/>
                    <a:pt x="284" y="2"/>
                  </a:cubicBezTo>
                  <a:cubicBezTo>
                    <a:pt x="264" y="2"/>
                    <a:pt x="229" y="0"/>
                    <a:pt x="219" y="0"/>
                  </a:cubicBezTo>
                  <a:lnTo>
                    <a:pt x="219" y="26"/>
                  </a:lnTo>
                  <a:cubicBezTo>
                    <a:pt x="233" y="28"/>
                    <a:pt x="239" y="39"/>
                    <a:pt x="239" y="53"/>
                  </a:cubicBezTo>
                  <a:cubicBezTo>
                    <a:pt x="239" y="65"/>
                    <a:pt x="231" y="77"/>
                    <a:pt x="229" y="83"/>
                  </a:cubicBezTo>
                  <a:lnTo>
                    <a:pt x="184" y="150"/>
                  </a:lnTo>
                  <a:lnTo>
                    <a:pt x="129" y="63"/>
                  </a:lnTo>
                  <a:cubicBezTo>
                    <a:pt x="122" y="53"/>
                    <a:pt x="122" y="53"/>
                    <a:pt x="122" y="49"/>
                  </a:cubicBezTo>
                  <a:cubicBezTo>
                    <a:pt x="122" y="34"/>
                    <a:pt x="132" y="26"/>
                    <a:pt x="149" y="26"/>
                  </a:cubicBezTo>
                  <a:lnTo>
                    <a:pt x="149" y="0"/>
                  </a:lnTo>
                  <a:cubicBezTo>
                    <a:pt x="129" y="0"/>
                    <a:pt x="82" y="2"/>
                    <a:pt x="70" y="2"/>
                  </a:cubicBezTo>
                  <a:cubicBezTo>
                    <a:pt x="57" y="2"/>
                    <a:pt x="22" y="2"/>
                    <a:pt x="3" y="0"/>
                  </a:cubicBezTo>
                  <a:lnTo>
                    <a:pt x="3" y="26"/>
                  </a:lnTo>
                  <a:cubicBezTo>
                    <a:pt x="52" y="26"/>
                    <a:pt x="54" y="26"/>
                    <a:pt x="87" y="81"/>
                  </a:cubicBezTo>
                  <a:lnTo>
                    <a:pt x="157" y="191"/>
                  </a:lnTo>
                  <a:lnTo>
                    <a:pt x="90" y="292"/>
                  </a:lnTo>
                  <a:cubicBezTo>
                    <a:pt x="57" y="343"/>
                    <a:pt x="13" y="345"/>
                    <a:pt x="0" y="345"/>
                  </a:cubicBezTo>
                  <a:lnTo>
                    <a:pt x="0" y="369"/>
                  </a:lnTo>
                  <a:cubicBezTo>
                    <a:pt x="18" y="367"/>
                    <a:pt x="40" y="367"/>
                    <a:pt x="60" y="367"/>
                  </a:cubicBezTo>
                  <a:cubicBezTo>
                    <a:pt x="79" y="367"/>
                    <a:pt x="109" y="369"/>
                    <a:pt x="127" y="369"/>
                  </a:cubicBezTo>
                  <a:lnTo>
                    <a:pt x="127" y="345"/>
                  </a:lnTo>
                  <a:cubicBezTo>
                    <a:pt x="110" y="340"/>
                    <a:pt x="107" y="330"/>
                    <a:pt x="107" y="316"/>
                  </a:cubicBezTo>
                  <a:cubicBezTo>
                    <a:pt x="107" y="296"/>
                    <a:pt x="127" y="270"/>
                    <a:pt x="169" y="209"/>
                  </a:cubicBezTo>
                  <a:lnTo>
                    <a:pt x="223" y="294"/>
                  </a:lnTo>
                  <a:cubicBezTo>
                    <a:pt x="229" y="304"/>
                    <a:pt x="238" y="316"/>
                    <a:pt x="238" y="324"/>
                  </a:cubicBezTo>
                  <a:cubicBezTo>
                    <a:pt x="238" y="330"/>
                    <a:pt x="231" y="343"/>
                    <a:pt x="213" y="345"/>
                  </a:cubicBezTo>
                  <a:lnTo>
                    <a:pt x="213" y="369"/>
                  </a:lnTo>
                  <a:cubicBezTo>
                    <a:pt x="234" y="369"/>
                    <a:pt x="273" y="367"/>
                    <a:pt x="289" y="367"/>
                  </a:cubicBezTo>
                  <a:cubicBezTo>
                    <a:pt x="310" y="367"/>
                    <a:pt x="335" y="367"/>
                    <a:pt x="358" y="369"/>
                  </a:cubicBezTo>
                  <a:lnTo>
                    <a:pt x="358" y="345"/>
                  </a:lnTo>
                  <a:cubicBezTo>
                    <a:pt x="320" y="345"/>
                    <a:pt x="308" y="343"/>
                    <a:pt x="289" y="316"/>
                  </a:cubicBezTo>
                  <a:lnTo>
                    <a:pt x="194" y="1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47DD9A13-A30D-4FBA-98C5-2345BE4C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3140"/>
              <a:ext cx="57" cy="193"/>
            </a:xfrm>
            <a:custGeom>
              <a:avLst/>
              <a:gdLst>
                <a:gd name="T0" fmla="*/ 149 w 254"/>
                <a:gd name="T1" fmla="*/ 113 h 856"/>
                <a:gd name="T2" fmla="*/ 244 w 254"/>
                <a:gd name="T3" fmla="*/ 20 h 856"/>
                <a:gd name="T4" fmla="*/ 253 w 254"/>
                <a:gd name="T5" fmla="*/ 10 h 856"/>
                <a:gd name="T6" fmla="*/ 239 w 254"/>
                <a:gd name="T7" fmla="*/ 0 h 856"/>
                <a:gd name="T8" fmla="*/ 102 w 254"/>
                <a:gd name="T9" fmla="*/ 107 h 856"/>
                <a:gd name="T10" fmla="*/ 102 w 254"/>
                <a:gd name="T11" fmla="*/ 302 h 856"/>
                <a:gd name="T12" fmla="*/ 74 w 254"/>
                <a:gd name="T13" fmla="*/ 391 h 856"/>
                <a:gd name="T14" fmla="*/ 7 w 254"/>
                <a:gd name="T15" fmla="*/ 418 h 856"/>
                <a:gd name="T16" fmla="*/ 0 w 254"/>
                <a:gd name="T17" fmla="*/ 428 h 856"/>
                <a:gd name="T18" fmla="*/ 12 w 254"/>
                <a:gd name="T19" fmla="*/ 438 h 856"/>
                <a:gd name="T20" fmla="*/ 100 w 254"/>
                <a:gd name="T21" fmla="*/ 513 h 856"/>
                <a:gd name="T22" fmla="*/ 102 w 254"/>
                <a:gd name="T23" fmla="*/ 557 h 856"/>
                <a:gd name="T24" fmla="*/ 102 w 254"/>
                <a:gd name="T25" fmla="*/ 728 h 856"/>
                <a:gd name="T26" fmla="*/ 137 w 254"/>
                <a:gd name="T27" fmla="*/ 823 h 856"/>
                <a:gd name="T28" fmla="*/ 239 w 254"/>
                <a:gd name="T29" fmla="*/ 855 h 856"/>
                <a:gd name="T30" fmla="*/ 253 w 254"/>
                <a:gd name="T31" fmla="*/ 847 h 856"/>
                <a:gd name="T32" fmla="*/ 241 w 254"/>
                <a:gd name="T33" fmla="*/ 839 h 856"/>
                <a:gd name="T34" fmla="*/ 152 w 254"/>
                <a:gd name="T35" fmla="*/ 764 h 856"/>
                <a:gd name="T36" fmla="*/ 149 w 254"/>
                <a:gd name="T37" fmla="*/ 726 h 856"/>
                <a:gd name="T38" fmla="*/ 149 w 254"/>
                <a:gd name="T39" fmla="*/ 543 h 856"/>
                <a:gd name="T40" fmla="*/ 122 w 254"/>
                <a:gd name="T41" fmla="*/ 462 h 856"/>
                <a:gd name="T42" fmla="*/ 67 w 254"/>
                <a:gd name="T43" fmla="*/ 428 h 856"/>
                <a:gd name="T44" fmla="*/ 149 w 254"/>
                <a:gd name="T45" fmla="*/ 318 h 856"/>
                <a:gd name="T46" fmla="*/ 149 w 254"/>
                <a:gd name="T47" fmla="*/ 11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49" y="113"/>
                  </a:moveTo>
                  <a:cubicBezTo>
                    <a:pt x="149" y="81"/>
                    <a:pt x="169" y="24"/>
                    <a:pt x="244" y="20"/>
                  </a:cubicBezTo>
                  <a:cubicBezTo>
                    <a:pt x="249" y="16"/>
                    <a:pt x="253" y="14"/>
                    <a:pt x="253" y="10"/>
                  </a:cubicBezTo>
                  <a:cubicBezTo>
                    <a:pt x="253" y="0"/>
                    <a:pt x="244" y="0"/>
                    <a:pt x="239" y="0"/>
                  </a:cubicBezTo>
                  <a:cubicBezTo>
                    <a:pt x="167" y="0"/>
                    <a:pt x="102" y="45"/>
                    <a:pt x="102" y="107"/>
                  </a:cubicBezTo>
                  <a:lnTo>
                    <a:pt x="102" y="302"/>
                  </a:lnTo>
                  <a:cubicBezTo>
                    <a:pt x="102" y="336"/>
                    <a:pt x="102" y="365"/>
                    <a:pt x="74" y="391"/>
                  </a:cubicBezTo>
                  <a:cubicBezTo>
                    <a:pt x="50" y="415"/>
                    <a:pt x="22" y="418"/>
                    <a:pt x="7" y="418"/>
                  </a:cubicBezTo>
                  <a:cubicBezTo>
                    <a:pt x="3" y="422"/>
                    <a:pt x="0" y="424"/>
                    <a:pt x="0" y="428"/>
                  </a:cubicBezTo>
                  <a:cubicBezTo>
                    <a:pt x="0" y="438"/>
                    <a:pt x="3" y="438"/>
                    <a:pt x="12" y="438"/>
                  </a:cubicBezTo>
                  <a:cubicBezTo>
                    <a:pt x="59" y="442"/>
                    <a:pt x="92" y="472"/>
                    <a:pt x="100" y="513"/>
                  </a:cubicBezTo>
                  <a:cubicBezTo>
                    <a:pt x="102" y="523"/>
                    <a:pt x="102" y="525"/>
                    <a:pt x="102" y="557"/>
                  </a:cubicBezTo>
                  <a:lnTo>
                    <a:pt x="102" y="728"/>
                  </a:lnTo>
                  <a:cubicBezTo>
                    <a:pt x="102" y="762"/>
                    <a:pt x="102" y="790"/>
                    <a:pt x="137" y="823"/>
                  </a:cubicBezTo>
                  <a:cubicBezTo>
                    <a:pt x="164" y="847"/>
                    <a:pt x="211" y="855"/>
                    <a:pt x="239" y="855"/>
                  </a:cubicBezTo>
                  <a:cubicBezTo>
                    <a:pt x="244" y="855"/>
                    <a:pt x="253" y="855"/>
                    <a:pt x="253" y="847"/>
                  </a:cubicBezTo>
                  <a:cubicBezTo>
                    <a:pt x="253" y="839"/>
                    <a:pt x="248" y="839"/>
                    <a:pt x="241" y="839"/>
                  </a:cubicBezTo>
                  <a:cubicBezTo>
                    <a:pt x="197" y="835"/>
                    <a:pt x="161" y="807"/>
                    <a:pt x="152" y="764"/>
                  </a:cubicBezTo>
                  <a:cubicBezTo>
                    <a:pt x="149" y="756"/>
                    <a:pt x="149" y="754"/>
                    <a:pt x="149" y="726"/>
                  </a:cubicBezTo>
                  <a:lnTo>
                    <a:pt x="149" y="543"/>
                  </a:lnTo>
                  <a:cubicBezTo>
                    <a:pt x="149" y="503"/>
                    <a:pt x="144" y="488"/>
                    <a:pt x="122" y="462"/>
                  </a:cubicBezTo>
                  <a:cubicBezTo>
                    <a:pt x="107" y="442"/>
                    <a:pt x="84" y="436"/>
                    <a:pt x="67" y="428"/>
                  </a:cubicBezTo>
                  <a:cubicBezTo>
                    <a:pt x="124" y="409"/>
                    <a:pt x="149" y="369"/>
                    <a:pt x="149" y="318"/>
                  </a:cubicBezTo>
                  <a:lnTo>
                    <a:pt x="149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9EE267E6-F74D-4DA5-9259-BDD9F590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3155"/>
              <a:ext cx="67" cy="133"/>
            </a:xfrm>
            <a:custGeom>
              <a:avLst/>
              <a:gdLst>
                <a:gd name="T0" fmla="*/ 300 w 301"/>
                <a:gd name="T1" fmla="*/ 296 h 593"/>
                <a:gd name="T2" fmla="*/ 269 w 301"/>
                <a:gd name="T3" fmla="*/ 95 h 593"/>
                <a:gd name="T4" fmla="*/ 149 w 301"/>
                <a:gd name="T5" fmla="*/ 0 h 593"/>
                <a:gd name="T6" fmla="*/ 27 w 301"/>
                <a:gd name="T7" fmla="*/ 101 h 593"/>
                <a:gd name="T8" fmla="*/ 0 w 301"/>
                <a:gd name="T9" fmla="*/ 296 h 593"/>
                <a:gd name="T10" fmla="*/ 32 w 301"/>
                <a:gd name="T11" fmla="*/ 503 h 593"/>
                <a:gd name="T12" fmla="*/ 149 w 301"/>
                <a:gd name="T13" fmla="*/ 592 h 593"/>
                <a:gd name="T14" fmla="*/ 273 w 301"/>
                <a:gd name="T15" fmla="*/ 490 h 593"/>
                <a:gd name="T16" fmla="*/ 300 w 301"/>
                <a:gd name="T17" fmla="*/ 296 h 593"/>
                <a:gd name="T18" fmla="*/ 149 w 301"/>
                <a:gd name="T19" fmla="*/ 572 h 593"/>
                <a:gd name="T20" fmla="*/ 69 w 301"/>
                <a:gd name="T21" fmla="*/ 466 h 593"/>
                <a:gd name="T22" fmla="*/ 60 w 301"/>
                <a:gd name="T23" fmla="*/ 288 h 593"/>
                <a:gd name="T24" fmla="*/ 64 w 301"/>
                <a:gd name="T25" fmla="*/ 130 h 593"/>
                <a:gd name="T26" fmla="*/ 149 w 301"/>
                <a:gd name="T27" fmla="*/ 20 h 593"/>
                <a:gd name="T28" fmla="*/ 233 w 301"/>
                <a:gd name="T29" fmla="*/ 120 h 593"/>
                <a:gd name="T30" fmla="*/ 239 w 301"/>
                <a:gd name="T31" fmla="*/ 288 h 593"/>
                <a:gd name="T32" fmla="*/ 231 w 301"/>
                <a:gd name="T33" fmla="*/ 462 h 593"/>
                <a:gd name="T34" fmla="*/ 149 w 301"/>
                <a:gd name="T35" fmla="*/ 57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593">
                  <a:moveTo>
                    <a:pt x="300" y="296"/>
                  </a:moveTo>
                  <a:cubicBezTo>
                    <a:pt x="300" y="229"/>
                    <a:pt x="294" y="160"/>
                    <a:pt x="269" y="95"/>
                  </a:cubicBezTo>
                  <a:cubicBezTo>
                    <a:pt x="238" y="14"/>
                    <a:pt x="181" y="0"/>
                    <a:pt x="149" y="0"/>
                  </a:cubicBezTo>
                  <a:cubicBezTo>
                    <a:pt x="109" y="0"/>
                    <a:pt x="54" y="22"/>
                    <a:pt x="27" y="101"/>
                  </a:cubicBezTo>
                  <a:cubicBezTo>
                    <a:pt x="3" y="160"/>
                    <a:pt x="0" y="229"/>
                    <a:pt x="0" y="296"/>
                  </a:cubicBezTo>
                  <a:cubicBezTo>
                    <a:pt x="0" y="363"/>
                    <a:pt x="3" y="438"/>
                    <a:pt x="32" y="503"/>
                  </a:cubicBezTo>
                  <a:cubicBezTo>
                    <a:pt x="62" y="572"/>
                    <a:pt x="114" y="592"/>
                    <a:pt x="149" y="592"/>
                  </a:cubicBezTo>
                  <a:cubicBezTo>
                    <a:pt x="189" y="592"/>
                    <a:pt x="241" y="572"/>
                    <a:pt x="273" y="490"/>
                  </a:cubicBezTo>
                  <a:cubicBezTo>
                    <a:pt x="294" y="434"/>
                    <a:pt x="300" y="365"/>
                    <a:pt x="300" y="296"/>
                  </a:cubicBezTo>
                  <a:close/>
                  <a:moveTo>
                    <a:pt x="149" y="572"/>
                  </a:moveTo>
                  <a:cubicBezTo>
                    <a:pt x="122" y="572"/>
                    <a:pt x="79" y="551"/>
                    <a:pt x="69" y="466"/>
                  </a:cubicBezTo>
                  <a:cubicBezTo>
                    <a:pt x="60" y="415"/>
                    <a:pt x="60" y="336"/>
                    <a:pt x="60" y="288"/>
                  </a:cubicBezTo>
                  <a:cubicBezTo>
                    <a:pt x="60" y="231"/>
                    <a:pt x="60" y="174"/>
                    <a:pt x="64" y="130"/>
                  </a:cubicBezTo>
                  <a:cubicBezTo>
                    <a:pt x="79" y="26"/>
                    <a:pt x="132" y="20"/>
                    <a:pt x="149" y="20"/>
                  </a:cubicBezTo>
                  <a:cubicBezTo>
                    <a:pt x="172" y="20"/>
                    <a:pt x="221" y="34"/>
                    <a:pt x="233" y="120"/>
                  </a:cubicBezTo>
                  <a:cubicBezTo>
                    <a:pt x="239" y="168"/>
                    <a:pt x="239" y="231"/>
                    <a:pt x="239" y="288"/>
                  </a:cubicBezTo>
                  <a:cubicBezTo>
                    <a:pt x="239" y="351"/>
                    <a:pt x="239" y="409"/>
                    <a:pt x="231" y="462"/>
                  </a:cubicBezTo>
                  <a:cubicBezTo>
                    <a:pt x="221" y="545"/>
                    <a:pt x="181" y="572"/>
                    <a:pt x="149" y="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BA925033-F2AE-4286-8173-5FC48156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3264"/>
              <a:ext cx="18" cy="58"/>
            </a:xfrm>
            <a:custGeom>
              <a:avLst/>
              <a:gdLst>
                <a:gd name="T0" fmla="*/ 84 w 85"/>
                <a:gd name="T1" fmla="*/ 89 h 258"/>
                <a:gd name="T2" fmla="*/ 38 w 85"/>
                <a:gd name="T3" fmla="*/ 0 h 258"/>
                <a:gd name="T4" fmla="*/ 0 w 85"/>
                <a:gd name="T5" fmla="*/ 45 h 258"/>
                <a:gd name="T6" fmla="*/ 38 w 85"/>
                <a:gd name="T7" fmla="*/ 93 h 258"/>
                <a:gd name="T8" fmla="*/ 62 w 85"/>
                <a:gd name="T9" fmla="*/ 81 h 258"/>
                <a:gd name="T10" fmla="*/ 69 w 85"/>
                <a:gd name="T11" fmla="*/ 77 h 258"/>
                <a:gd name="T12" fmla="*/ 69 w 85"/>
                <a:gd name="T13" fmla="*/ 89 h 258"/>
                <a:gd name="T14" fmla="*/ 20 w 85"/>
                <a:gd name="T15" fmla="*/ 233 h 258"/>
                <a:gd name="T16" fmla="*/ 12 w 85"/>
                <a:gd name="T17" fmla="*/ 247 h 258"/>
                <a:gd name="T18" fmla="*/ 20 w 85"/>
                <a:gd name="T19" fmla="*/ 257 h 258"/>
                <a:gd name="T20" fmla="*/ 84 w 85"/>
                <a:gd name="T21" fmla="*/ 8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258">
                  <a:moveTo>
                    <a:pt x="84" y="89"/>
                  </a:moveTo>
                  <a:cubicBezTo>
                    <a:pt x="84" y="34"/>
                    <a:pt x="67" y="0"/>
                    <a:pt x="38" y="0"/>
                  </a:cubicBezTo>
                  <a:cubicBezTo>
                    <a:pt x="13" y="0"/>
                    <a:pt x="0" y="22"/>
                    <a:pt x="0" y="45"/>
                  </a:cubicBezTo>
                  <a:cubicBezTo>
                    <a:pt x="0" y="69"/>
                    <a:pt x="13" y="93"/>
                    <a:pt x="38" y="93"/>
                  </a:cubicBezTo>
                  <a:cubicBezTo>
                    <a:pt x="47" y="93"/>
                    <a:pt x="57" y="87"/>
                    <a:pt x="62" y="81"/>
                  </a:cubicBezTo>
                  <a:cubicBezTo>
                    <a:pt x="67" y="77"/>
                    <a:pt x="67" y="77"/>
                    <a:pt x="69" y="77"/>
                  </a:cubicBezTo>
                  <a:lnTo>
                    <a:pt x="69" y="89"/>
                  </a:lnTo>
                  <a:cubicBezTo>
                    <a:pt x="69" y="154"/>
                    <a:pt x="44" y="207"/>
                    <a:pt x="20" y="233"/>
                  </a:cubicBezTo>
                  <a:cubicBezTo>
                    <a:pt x="12" y="243"/>
                    <a:pt x="12" y="245"/>
                    <a:pt x="12" y="247"/>
                  </a:cubicBezTo>
                  <a:cubicBezTo>
                    <a:pt x="12" y="255"/>
                    <a:pt x="13" y="257"/>
                    <a:pt x="20" y="257"/>
                  </a:cubicBezTo>
                  <a:cubicBezTo>
                    <a:pt x="28" y="257"/>
                    <a:pt x="84" y="191"/>
                    <a:pt x="84" y="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3509D267-9A60-40FA-8C1F-961F13E8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3155"/>
              <a:ext cx="52" cy="129"/>
            </a:xfrm>
            <a:custGeom>
              <a:avLst/>
              <a:gdLst>
                <a:gd name="T0" fmla="*/ 147 w 235"/>
                <a:gd name="T1" fmla="*/ 22 h 573"/>
                <a:gd name="T2" fmla="*/ 129 w 235"/>
                <a:gd name="T3" fmla="*/ 0 h 573"/>
                <a:gd name="T4" fmla="*/ 0 w 235"/>
                <a:gd name="T5" fmla="*/ 53 h 573"/>
                <a:gd name="T6" fmla="*/ 0 w 235"/>
                <a:gd name="T7" fmla="*/ 83 h 573"/>
                <a:gd name="T8" fmla="*/ 92 w 235"/>
                <a:gd name="T9" fmla="*/ 59 h 573"/>
                <a:gd name="T10" fmla="*/ 92 w 235"/>
                <a:gd name="T11" fmla="*/ 503 h 573"/>
                <a:gd name="T12" fmla="*/ 28 w 235"/>
                <a:gd name="T13" fmla="*/ 545 h 573"/>
                <a:gd name="T14" fmla="*/ 3 w 235"/>
                <a:gd name="T15" fmla="*/ 545 h 573"/>
                <a:gd name="T16" fmla="*/ 3 w 235"/>
                <a:gd name="T17" fmla="*/ 572 h 573"/>
                <a:gd name="T18" fmla="*/ 119 w 235"/>
                <a:gd name="T19" fmla="*/ 570 h 573"/>
                <a:gd name="T20" fmla="*/ 234 w 235"/>
                <a:gd name="T21" fmla="*/ 572 h 573"/>
                <a:gd name="T22" fmla="*/ 234 w 235"/>
                <a:gd name="T23" fmla="*/ 545 h 573"/>
                <a:gd name="T24" fmla="*/ 213 w 235"/>
                <a:gd name="T25" fmla="*/ 545 h 573"/>
                <a:gd name="T26" fmla="*/ 147 w 235"/>
                <a:gd name="T27" fmla="*/ 503 h 573"/>
                <a:gd name="T28" fmla="*/ 147 w 235"/>
                <a:gd name="T29" fmla="*/ 2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573">
                  <a:moveTo>
                    <a:pt x="147" y="22"/>
                  </a:moveTo>
                  <a:cubicBezTo>
                    <a:pt x="147" y="2"/>
                    <a:pt x="147" y="0"/>
                    <a:pt x="129" y="0"/>
                  </a:cubicBezTo>
                  <a:cubicBezTo>
                    <a:pt x="84" y="53"/>
                    <a:pt x="22" y="53"/>
                    <a:pt x="0" y="53"/>
                  </a:cubicBezTo>
                  <a:lnTo>
                    <a:pt x="0" y="83"/>
                  </a:lnTo>
                  <a:cubicBezTo>
                    <a:pt x="13" y="83"/>
                    <a:pt x="57" y="83"/>
                    <a:pt x="92" y="59"/>
                  </a:cubicBezTo>
                  <a:lnTo>
                    <a:pt x="92" y="503"/>
                  </a:lnTo>
                  <a:cubicBezTo>
                    <a:pt x="92" y="535"/>
                    <a:pt x="92" y="545"/>
                    <a:pt x="28" y="545"/>
                  </a:cubicBezTo>
                  <a:lnTo>
                    <a:pt x="3" y="545"/>
                  </a:lnTo>
                  <a:lnTo>
                    <a:pt x="3" y="572"/>
                  </a:lnTo>
                  <a:cubicBezTo>
                    <a:pt x="28" y="570"/>
                    <a:pt x="92" y="570"/>
                    <a:pt x="119" y="570"/>
                  </a:cubicBezTo>
                  <a:cubicBezTo>
                    <a:pt x="149" y="570"/>
                    <a:pt x="209" y="570"/>
                    <a:pt x="234" y="572"/>
                  </a:cubicBezTo>
                  <a:lnTo>
                    <a:pt x="234" y="545"/>
                  </a:lnTo>
                  <a:lnTo>
                    <a:pt x="213" y="545"/>
                  </a:lnTo>
                  <a:cubicBezTo>
                    <a:pt x="149" y="545"/>
                    <a:pt x="147" y="535"/>
                    <a:pt x="147" y="503"/>
                  </a:cubicBezTo>
                  <a:lnTo>
                    <a:pt x="14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33090A75-E833-411B-8F89-CE8D2198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" y="3232"/>
              <a:ext cx="97" cy="7"/>
            </a:xfrm>
            <a:custGeom>
              <a:avLst/>
              <a:gdLst>
                <a:gd name="T0" fmla="*/ 408 w 433"/>
                <a:gd name="T1" fmla="*/ 36 h 37"/>
                <a:gd name="T2" fmla="*/ 432 w 433"/>
                <a:gd name="T3" fmla="*/ 16 h 37"/>
                <a:gd name="T4" fmla="*/ 408 w 433"/>
                <a:gd name="T5" fmla="*/ 0 h 37"/>
                <a:gd name="T6" fmla="*/ 23 w 433"/>
                <a:gd name="T7" fmla="*/ 0 h 37"/>
                <a:gd name="T8" fmla="*/ 0 w 433"/>
                <a:gd name="T9" fmla="*/ 16 h 37"/>
                <a:gd name="T10" fmla="*/ 23 w 433"/>
                <a:gd name="T11" fmla="*/ 36 h 37"/>
                <a:gd name="T12" fmla="*/ 408 w 433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7">
                  <a:moveTo>
                    <a:pt x="408" y="36"/>
                  </a:moveTo>
                  <a:cubicBezTo>
                    <a:pt x="420" y="36"/>
                    <a:pt x="432" y="36"/>
                    <a:pt x="432" y="16"/>
                  </a:cubicBezTo>
                  <a:cubicBezTo>
                    <a:pt x="432" y="0"/>
                    <a:pt x="420" y="0"/>
                    <a:pt x="408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6"/>
                    <a:pt x="12" y="36"/>
                    <a:pt x="23" y="36"/>
                  </a:cubicBezTo>
                  <a:lnTo>
                    <a:pt x="40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BE14CE6B-70DD-4AC5-A456-847A3FE5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3199"/>
              <a:ext cx="74" cy="125"/>
            </a:xfrm>
            <a:custGeom>
              <a:avLst/>
              <a:gdLst>
                <a:gd name="T0" fmla="*/ 325 w 329"/>
                <a:gd name="T1" fmla="*/ 53 h 556"/>
                <a:gd name="T2" fmla="*/ 328 w 329"/>
                <a:gd name="T3" fmla="*/ 34 h 556"/>
                <a:gd name="T4" fmla="*/ 308 w 329"/>
                <a:gd name="T5" fmla="*/ 10 h 556"/>
                <a:gd name="T6" fmla="*/ 281 w 329"/>
                <a:gd name="T7" fmla="*/ 26 h 556"/>
                <a:gd name="T8" fmla="*/ 271 w 329"/>
                <a:gd name="T9" fmla="*/ 73 h 556"/>
                <a:gd name="T10" fmla="*/ 258 w 329"/>
                <a:gd name="T11" fmla="*/ 142 h 556"/>
                <a:gd name="T12" fmla="*/ 224 w 329"/>
                <a:gd name="T13" fmla="*/ 296 h 556"/>
                <a:gd name="T14" fmla="*/ 144 w 329"/>
                <a:gd name="T15" fmla="*/ 369 h 556"/>
                <a:gd name="T16" fmla="*/ 100 w 329"/>
                <a:gd name="T17" fmla="*/ 300 h 556"/>
                <a:gd name="T18" fmla="*/ 139 w 329"/>
                <a:gd name="T19" fmla="*/ 132 h 556"/>
                <a:gd name="T20" fmla="*/ 151 w 329"/>
                <a:gd name="T21" fmla="*/ 71 h 556"/>
                <a:gd name="T22" fmla="*/ 92 w 329"/>
                <a:gd name="T23" fmla="*/ 0 h 556"/>
                <a:gd name="T24" fmla="*/ 0 w 329"/>
                <a:gd name="T25" fmla="*/ 132 h 556"/>
                <a:gd name="T26" fmla="*/ 8 w 329"/>
                <a:gd name="T27" fmla="*/ 142 h 556"/>
                <a:gd name="T28" fmla="*/ 20 w 329"/>
                <a:gd name="T29" fmla="*/ 124 h 556"/>
                <a:gd name="T30" fmla="*/ 92 w 329"/>
                <a:gd name="T31" fmla="*/ 20 h 556"/>
                <a:gd name="T32" fmla="*/ 109 w 329"/>
                <a:gd name="T33" fmla="*/ 47 h 556"/>
                <a:gd name="T34" fmla="*/ 97 w 329"/>
                <a:gd name="T35" fmla="*/ 107 h 556"/>
                <a:gd name="T36" fmla="*/ 57 w 329"/>
                <a:gd name="T37" fmla="*/ 288 h 556"/>
                <a:gd name="T38" fmla="*/ 142 w 329"/>
                <a:gd name="T39" fmla="*/ 389 h 556"/>
                <a:gd name="T40" fmla="*/ 213 w 329"/>
                <a:gd name="T41" fmla="*/ 351 h 556"/>
                <a:gd name="T42" fmla="*/ 169 w 329"/>
                <a:gd name="T43" fmla="*/ 482 h 556"/>
                <a:gd name="T44" fmla="*/ 90 w 329"/>
                <a:gd name="T45" fmla="*/ 537 h 556"/>
                <a:gd name="T46" fmla="*/ 37 w 329"/>
                <a:gd name="T47" fmla="*/ 501 h 556"/>
                <a:gd name="T48" fmla="*/ 69 w 329"/>
                <a:gd name="T49" fmla="*/ 490 h 556"/>
                <a:gd name="T50" fmla="*/ 80 w 329"/>
                <a:gd name="T51" fmla="*/ 454 h 556"/>
                <a:gd name="T52" fmla="*/ 54 w 329"/>
                <a:gd name="T53" fmla="*/ 424 h 556"/>
                <a:gd name="T54" fmla="*/ 13 w 329"/>
                <a:gd name="T55" fmla="*/ 482 h 556"/>
                <a:gd name="T56" fmla="*/ 90 w 329"/>
                <a:gd name="T57" fmla="*/ 555 h 556"/>
                <a:gd name="T58" fmla="*/ 254 w 329"/>
                <a:gd name="T59" fmla="*/ 379 h 556"/>
                <a:gd name="T60" fmla="*/ 325 w 329"/>
                <a:gd name="T61" fmla="*/ 5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9" h="556">
                  <a:moveTo>
                    <a:pt x="325" y="53"/>
                  </a:moveTo>
                  <a:cubicBezTo>
                    <a:pt x="328" y="41"/>
                    <a:pt x="328" y="39"/>
                    <a:pt x="328" y="34"/>
                  </a:cubicBezTo>
                  <a:cubicBezTo>
                    <a:pt x="328" y="16"/>
                    <a:pt x="318" y="10"/>
                    <a:pt x="308" y="10"/>
                  </a:cubicBezTo>
                  <a:cubicBezTo>
                    <a:pt x="300" y="10"/>
                    <a:pt x="288" y="14"/>
                    <a:pt x="281" y="26"/>
                  </a:cubicBezTo>
                  <a:cubicBezTo>
                    <a:pt x="279" y="32"/>
                    <a:pt x="274" y="59"/>
                    <a:pt x="271" y="73"/>
                  </a:cubicBezTo>
                  <a:cubicBezTo>
                    <a:pt x="268" y="95"/>
                    <a:pt x="261" y="120"/>
                    <a:pt x="258" y="142"/>
                  </a:cubicBezTo>
                  <a:lnTo>
                    <a:pt x="224" y="296"/>
                  </a:lnTo>
                  <a:cubicBezTo>
                    <a:pt x="223" y="308"/>
                    <a:pt x="192" y="369"/>
                    <a:pt x="144" y="369"/>
                  </a:cubicBezTo>
                  <a:cubicBezTo>
                    <a:pt x="109" y="369"/>
                    <a:pt x="100" y="332"/>
                    <a:pt x="100" y="300"/>
                  </a:cubicBezTo>
                  <a:cubicBezTo>
                    <a:pt x="100" y="259"/>
                    <a:pt x="114" y="209"/>
                    <a:pt x="139" y="132"/>
                  </a:cubicBezTo>
                  <a:cubicBezTo>
                    <a:pt x="149" y="97"/>
                    <a:pt x="151" y="87"/>
                    <a:pt x="151" y="71"/>
                  </a:cubicBezTo>
                  <a:cubicBezTo>
                    <a:pt x="151" y="32"/>
                    <a:pt x="129" y="0"/>
                    <a:pt x="92" y="0"/>
                  </a:cubicBezTo>
                  <a:cubicBezTo>
                    <a:pt x="27" y="0"/>
                    <a:pt x="0" y="124"/>
                    <a:pt x="0" y="132"/>
                  </a:cubicBezTo>
                  <a:cubicBezTo>
                    <a:pt x="0" y="142"/>
                    <a:pt x="7" y="142"/>
                    <a:pt x="8" y="142"/>
                  </a:cubicBezTo>
                  <a:cubicBezTo>
                    <a:pt x="17" y="142"/>
                    <a:pt x="17" y="138"/>
                    <a:pt x="20" y="124"/>
                  </a:cubicBezTo>
                  <a:cubicBezTo>
                    <a:pt x="38" y="45"/>
                    <a:pt x="69" y="20"/>
                    <a:pt x="92" y="20"/>
                  </a:cubicBezTo>
                  <a:cubicBezTo>
                    <a:pt x="97" y="20"/>
                    <a:pt x="109" y="20"/>
                    <a:pt x="109" y="47"/>
                  </a:cubicBezTo>
                  <a:cubicBezTo>
                    <a:pt x="109" y="69"/>
                    <a:pt x="102" y="89"/>
                    <a:pt x="97" y="107"/>
                  </a:cubicBezTo>
                  <a:cubicBezTo>
                    <a:pt x="69" y="197"/>
                    <a:pt x="57" y="247"/>
                    <a:pt x="57" y="288"/>
                  </a:cubicBezTo>
                  <a:cubicBezTo>
                    <a:pt x="57" y="363"/>
                    <a:pt x="100" y="389"/>
                    <a:pt x="142" y="389"/>
                  </a:cubicBezTo>
                  <a:cubicBezTo>
                    <a:pt x="171" y="389"/>
                    <a:pt x="194" y="375"/>
                    <a:pt x="213" y="351"/>
                  </a:cubicBezTo>
                  <a:cubicBezTo>
                    <a:pt x="204" y="393"/>
                    <a:pt x="197" y="436"/>
                    <a:pt x="169" y="482"/>
                  </a:cubicBezTo>
                  <a:cubicBezTo>
                    <a:pt x="149" y="513"/>
                    <a:pt x="122" y="537"/>
                    <a:pt x="90" y="537"/>
                  </a:cubicBezTo>
                  <a:cubicBezTo>
                    <a:pt x="80" y="537"/>
                    <a:pt x="49" y="533"/>
                    <a:pt x="37" y="501"/>
                  </a:cubicBezTo>
                  <a:cubicBezTo>
                    <a:pt x="49" y="501"/>
                    <a:pt x="57" y="501"/>
                    <a:pt x="69" y="490"/>
                  </a:cubicBezTo>
                  <a:cubicBezTo>
                    <a:pt x="74" y="482"/>
                    <a:pt x="80" y="472"/>
                    <a:pt x="80" y="454"/>
                  </a:cubicBezTo>
                  <a:cubicBezTo>
                    <a:pt x="80" y="428"/>
                    <a:pt x="60" y="424"/>
                    <a:pt x="54" y="424"/>
                  </a:cubicBezTo>
                  <a:cubicBezTo>
                    <a:pt x="38" y="424"/>
                    <a:pt x="13" y="438"/>
                    <a:pt x="13" y="482"/>
                  </a:cubicBezTo>
                  <a:cubicBezTo>
                    <a:pt x="13" y="523"/>
                    <a:pt x="47" y="555"/>
                    <a:pt x="90" y="555"/>
                  </a:cubicBezTo>
                  <a:cubicBezTo>
                    <a:pt x="164" y="555"/>
                    <a:pt x="238" y="476"/>
                    <a:pt x="254" y="379"/>
                  </a:cubicBezTo>
                  <a:lnTo>
                    <a:pt x="325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9EAA854C-87B9-4FE0-98F1-0CCCDAC8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" y="3197"/>
              <a:ext cx="122" cy="89"/>
            </a:xfrm>
            <a:custGeom>
              <a:avLst/>
              <a:gdLst>
                <a:gd name="T0" fmla="*/ 371 w 543"/>
                <a:gd name="T1" fmla="*/ 83 h 398"/>
                <a:gd name="T2" fmla="*/ 378 w 543"/>
                <a:gd name="T3" fmla="*/ 45 h 398"/>
                <a:gd name="T4" fmla="*/ 345 w 543"/>
                <a:gd name="T5" fmla="*/ 8 h 398"/>
                <a:gd name="T6" fmla="*/ 298 w 543"/>
                <a:gd name="T7" fmla="*/ 53 h 398"/>
                <a:gd name="T8" fmla="*/ 261 w 543"/>
                <a:gd name="T9" fmla="*/ 229 h 398"/>
                <a:gd name="T10" fmla="*/ 254 w 543"/>
                <a:gd name="T11" fmla="*/ 280 h 398"/>
                <a:gd name="T12" fmla="*/ 259 w 543"/>
                <a:gd name="T13" fmla="*/ 306 h 398"/>
                <a:gd name="T14" fmla="*/ 197 w 543"/>
                <a:gd name="T15" fmla="*/ 365 h 398"/>
                <a:gd name="T16" fmla="*/ 141 w 543"/>
                <a:gd name="T17" fmla="*/ 294 h 398"/>
                <a:gd name="T18" fmla="*/ 179 w 543"/>
                <a:gd name="T19" fmla="*/ 132 h 398"/>
                <a:gd name="T20" fmla="*/ 191 w 543"/>
                <a:gd name="T21" fmla="*/ 77 h 398"/>
                <a:gd name="T22" fmla="*/ 110 w 543"/>
                <a:gd name="T23" fmla="*/ 0 h 398"/>
                <a:gd name="T24" fmla="*/ 0 w 543"/>
                <a:gd name="T25" fmla="*/ 134 h 398"/>
                <a:gd name="T26" fmla="*/ 18 w 543"/>
                <a:gd name="T27" fmla="*/ 146 h 398"/>
                <a:gd name="T28" fmla="*/ 33 w 543"/>
                <a:gd name="T29" fmla="*/ 136 h 398"/>
                <a:gd name="T30" fmla="*/ 107 w 543"/>
                <a:gd name="T31" fmla="*/ 32 h 398"/>
                <a:gd name="T32" fmla="*/ 119 w 543"/>
                <a:gd name="T33" fmla="*/ 51 h 398"/>
                <a:gd name="T34" fmla="*/ 102 w 543"/>
                <a:gd name="T35" fmla="*/ 118 h 398"/>
                <a:gd name="T36" fmla="*/ 64 w 543"/>
                <a:gd name="T37" fmla="*/ 278 h 398"/>
                <a:gd name="T38" fmla="*/ 192 w 543"/>
                <a:gd name="T39" fmla="*/ 397 h 398"/>
                <a:gd name="T40" fmla="*/ 273 w 543"/>
                <a:gd name="T41" fmla="*/ 349 h 398"/>
                <a:gd name="T42" fmla="*/ 380 w 543"/>
                <a:gd name="T43" fmla="*/ 397 h 398"/>
                <a:gd name="T44" fmla="*/ 492 w 543"/>
                <a:gd name="T45" fmla="*/ 296 h 398"/>
                <a:gd name="T46" fmla="*/ 542 w 543"/>
                <a:gd name="T47" fmla="*/ 77 h 398"/>
                <a:gd name="T48" fmla="*/ 494 w 543"/>
                <a:gd name="T49" fmla="*/ 0 h 398"/>
                <a:gd name="T50" fmla="*/ 440 w 543"/>
                <a:gd name="T51" fmla="*/ 65 h 398"/>
                <a:gd name="T52" fmla="*/ 462 w 543"/>
                <a:gd name="T53" fmla="*/ 101 h 398"/>
                <a:gd name="T54" fmla="*/ 497 w 543"/>
                <a:gd name="T55" fmla="*/ 158 h 398"/>
                <a:gd name="T56" fmla="*/ 457 w 543"/>
                <a:gd name="T57" fmla="*/ 300 h 398"/>
                <a:gd name="T58" fmla="*/ 383 w 543"/>
                <a:gd name="T59" fmla="*/ 365 h 398"/>
                <a:gd name="T60" fmla="*/ 333 w 543"/>
                <a:gd name="T61" fmla="*/ 296 h 398"/>
                <a:gd name="T62" fmla="*/ 343 w 543"/>
                <a:gd name="T63" fmla="*/ 219 h 398"/>
                <a:gd name="T64" fmla="*/ 361 w 543"/>
                <a:gd name="T65" fmla="*/ 132 h 398"/>
                <a:gd name="T66" fmla="*/ 371 w 543"/>
                <a:gd name="T67" fmla="*/ 8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3" h="398">
                  <a:moveTo>
                    <a:pt x="371" y="83"/>
                  </a:moveTo>
                  <a:cubicBezTo>
                    <a:pt x="373" y="73"/>
                    <a:pt x="378" y="51"/>
                    <a:pt x="378" y="45"/>
                  </a:cubicBezTo>
                  <a:cubicBezTo>
                    <a:pt x="378" y="26"/>
                    <a:pt x="365" y="8"/>
                    <a:pt x="345" y="8"/>
                  </a:cubicBezTo>
                  <a:cubicBezTo>
                    <a:pt x="333" y="8"/>
                    <a:pt x="308" y="14"/>
                    <a:pt x="298" y="53"/>
                  </a:cubicBezTo>
                  <a:cubicBezTo>
                    <a:pt x="284" y="107"/>
                    <a:pt x="273" y="170"/>
                    <a:pt x="261" y="229"/>
                  </a:cubicBezTo>
                  <a:cubicBezTo>
                    <a:pt x="254" y="257"/>
                    <a:pt x="254" y="270"/>
                    <a:pt x="254" y="280"/>
                  </a:cubicBezTo>
                  <a:cubicBezTo>
                    <a:pt x="254" y="304"/>
                    <a:pt x="259" y="304"/>
                    <a:pt x="259" y="306"/>
                  </a:cubicBezTo>
                  <a:cubicBezTo>
                    <a:pt x="259" y="314"/>
                    <a:pt x="239" y="365"/>
                    <a:pt x="197" y="365"/>
                  </a:cubicBezTo>
                  <a:cubicBezTo>
                    <a:pt x="141" y="365"/>
                    <a:pt x="141" y="314"/>
                    <a:pt x="141" y="294"/>
                  </a:cubicBezTo>
                  <a:cubicBezTo>
                    <a:pt x="141" y="257"/>
                    <a:pt x="149" y="219"/>
                    <a:pt x="179" y="132"/>
                  </a:cubicBezTo>
                  <a:cubicBezTo>
                    <a:pt x="182" y="111"/>
                    <a:pt x="191" y="93"/>
                    <a:pt x="191" y="77"/>
                  </a:cubicBezTo>
                  <a:cubicBezTo>
                    <a:pt x="191" y="28"/>
                    <a:pt x="149" y="0"/>
                    <a:pt x="110" y="0"/>
                  </a:cubicBezTo>
                  <a:cubicBezTo>
                    <a:pt x="37" y="0"/>
                    <a:pt x="0" y="118"/>
                    <a:pt x="0" y="134"/>
                  </a:cubicBezTo>
                  <a:cubicBezTo>
                    <a:pt x="0" y="146"/>
                    <a:pt x="12" y="146"/>
                    <a:pt x="18" y="146"/>
                  </a:cubicBezTo>
                  <a:cubicBezTo>
                    <a:pt x="27" y="146"/>
                    <a:pt x="30" y="146"/>
                    <a:pt x="33" y="136"/>
                  </a:cubicBezTo>
                  <a:cubicBezTo>
                    <a:pt x="57" y="41"/>
                    <a:pt x="94" y="32"/>
                    <a:pt x="107" y="32"/>
                  </a:cubicBezTo>
                  <a:cubicBezTo>
                    <a:pt x="110" y="32"/>
                    <a:pt x="119" y="32"/>
                    <a:pt x="119" y="51"/>
                  </a:cubicBezTo>
                  <a:cubicBezTo>
                    <a:pt x="119" y="71"/>
                    <a:pt x="110" y="93"/>
                    <a:pt x="102" y="118"/>
                  </a:cubicBezTo>
                  <a:cubicBezTo>
                    <a:pt x="77" y="199"/>
                    <a:pt x="64" y="243"/>
                    <a:pt x="64" y="278"/>
                  </a:cubicBezTo>
                  <a:cubicBezTo>
                    <a:pt x="64" y="375"/>
                    <a:pt x="132" y="397"/>
                    <a:pt x="192" y="397"/>
                  </a:cubicBezTo>
                  <a:cubicBezTo>
                    <a:pt x="207" y="397"/>
                    <a:pt x="239" y="397"/>
                    <a:pt x="273" y="349"/>
                  </a:cubicBezTo>
                  <a:cubicBezTo>
                    <a:pt x="293" y="377"/>
                    <a:pt x="323" y="397"/>
                    <a:pt x="380" y="397"/>
                  </a:cubicBezTo>
                  <a:cubicBezTo>
                    <a:pt x="422" y="397"/>
                    <a:pt x="458" y="373"/>
                    <a:pt x="492" y="296"/>
                  </a:cubicBezTo>
                  <a:cubicBezTo>
                    <a:pt x="519" y="231"/>
                    <a:pt x="542" y="122"/>
                    <a:pt x="542" y="77"/>
                  </a:cubicBezTo>
                  <a:cubicBezTo>
                    <a:pt x="542" y="0"/>
                    <a:pt x="494" y="0"/>
                    <a:pt x="494" y="0"/>
                  </a:cubicBezTo>
                  <a:cubicBezTo>
                    <a:pt x="467" y="0"/>
                    <a:pt x="440" y="34"/>
                    <a:pt x="440" y="65"/>
                  </a:cubicBezTo>
                  <a:cubicBezTo>
                    <a:pt x="440" y="89"/>
                    <a:pt x="453" y="99"/>
                    <a:pt x="462" y="101"/>
                  </a:cubicBezTo>
                  <a:cubicBezTo>
                    <a:pt x="489" y="124"/>
                    <a:pt x="497" y="142"/>
                    <a:pt x="497" y="158"/>
                  </a:cubicBezTo>
                  <a:cubicBezTo>
                    <a:pt x="497" y="170"/>
                    <a:pt x="479" y="253"/>
                    <a:pt x="457" y="300"/>
                  </a:cubicBezTo>
                  <a:cubicBezTo>
                    <a:pt x="438" y="343"/>
                    <a:pt x="413" y="365"/>
                    <a:pt x="383" y="365"/>
                  </a:cubicBezTo>
                  <a:cubicBezTo>
                    <a:pt x="333" y="365"/>
                    <a:pt x="333" y="316"/>
                    <a:pt x="333" y="296"/>
                  </a:cubicBezTo>
                  <a:cubicBezTo>
                    <a:pt x="333" y="276"/>
                    <a:pt x="333" y="263"/>
                    <a:pt x="343" y="219"/>
                  </a:cubicBezTo>
                  <a:cubicBezTo>
                    <a:pt x="350" y="195"/>
                    <a:pt x="358" y="150"/>
                    <a:pt x="361" y="132"/>
                  </a:cubicBezTo>
                  <a:lnTo>
                    <a:pt x="371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2893F471-388D-4943-BC28-582CEB07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" y="3110"/>
              <a:ext cx="82" cy="93"/>
            </a:xfrm>
            <a:custGeom>
              <a:avLst/>
              <a:gdLst>
                <a:gd name="T0" fmla="*/ 197 w 366"/>
                <a:gd name="T1" fmla="*/ 28 h 416"/>
                <a:gd name="T2" fmla="*/ 348 w 366"/>
                <a:gd name="T3" fmla="*/ 28 h 416"/>
                <a:gd name="T4" fmla="*/ 365 w 366"/>
                <a:gd name="T5" fmla="*/ 14 h 416"/>
                <a:gd name="T6" fmla="*/ 348 w 366"/>
                <a:gd name="T7" fmla="*/ 0 h 416"/>
                <a:gd name="T8" fmla="*/ 20 w 366"/>
                <a:gd name="T9" fmla="*/ 0 h 416"/>
                <a:gd name="T10" fmla="*/ 0 w 366"/>
                <a:gd name="T11" fmla="*/ 14 h 416"/>
                <a:gd name="T12" fmla="*/ 20 w 366"/>
                <a:gd name="T13" fmla="*/ 28 h 416"/>
                <a:gd name="T14" fmla="*/ 172 w 366"/>
                <a:gd name="T15" fmla="*/ 28 h 416"/>
                <a:gd name="T16" fmla="*/ 172 w 366"/>
                <a:gd name="T17" fmla="*/ 393 h 416"/>
                <a:gd name="T18" fmla="*/ 182 w 366"/>
                <a:gd name="T19" fmla="*/ 415 h 416"/>
                <a:gd name="T20" fmla="*/ 197 w 366"/>
                <a:gd name="T21" fmla="*/ 393 h 416"/>
                <a:gd name="T22" fmla="*/ 197 w 366"/>
                <a:gd name="T23" fmla="*/ 2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416">
                  <a:moveTo>
                    <a:pt x="197" y="28"/>
                  </a:moveTo>
                  <a:lnTo>
                    <a:pt x="348" y="28"/>
                  </a:lnTo>
                  <a:cubicBezTo>
                    <a:pt x="355" y="28"/>
                    <a:pt x="365" y="28"/>
                    <a:pt x="365" y="14"/>
                  </a:cubicBezTo>
                  <a:cubicBezTo>
                    <a:pt x="365" y="0"/>
                    <a:pt x="355" y="0"/>
                    <a:pt x="3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0" y="28"/>
                  </a:cubicBezTo>
                  <a:lnTo>
                    <a:pt x="172" y="28"/>
                  </a:lnTo>
                  <a:lnTo>
                    <a:pt x="172" y="393"/>
                  </a:lnTo>
                  <a:cubicBezTo>
                    <a:pt x="172" y="403"/>
                    <a:pt x="172" y="415"/>
                    <a:pt x="182" y="415"/>
                  </a:cubicBezTo>
                  <a:cubicBezTo>
                    <a:pt x="197" y="415"/>
                    <a:pt x="197" y="403"/>
                    <a:pt x="197" y="393"/>
                  </a:cubicBezTo>
                  <a:lnTo>
                    <a:pt x="197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AB0C6B23-49C8-47EB-8274-8A5EA839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" y="3197"/>
              <a:ext cx="90" cy="88"/>
            </a:xfrm>
            <a:custGeom>
              <a:avLst/>
              <a:gdLst>
                <a:gd name="T0" fmla="*/ 353 w 403"/>
                <a:gd name="T1" fmla="*/ 45 h 394"/>
                <a:gd name="T2" fmla="*/ 315 w 403"/>
                <a:gd name="T3" fmla="*/ 101 h 394"/>
                <a:gd name="T4" fmla="*/ 350 w 403"/>
                <a:gd name="T5" fmla="*/ 142 h 394"/>
                <a:gd name="T6" fmla="*/ 402 w 403"/>
                <a:gd name="T7" fmla="*/ 75 h 394"/>
                <a:gd name="T8" fmla="*/ 320 w 403"/>
                <a:gd name="T9" fmla="*/ 0 h 394"/>
                <a:gd name="T10" fmla="*/ 244 w 403"/>
                <a:gd name="T11" fmla="*/ 53 h 394"/>
                <a:gd name="T12" fmla="*/ 147 w 403"/>
                <a:gd name="T13" fmla="*/ 0 h 394"/>
                <a:gd name="T14" fmla="*/ 10 w 403"/>
                <a:gd name="T15" fmla="*/ 134 h 394"/>
                <a:gd name="T16" fmla="*/ 27 w 403"/>
                <a:gd name="T17" fmla="*/ 146 h 394"/>
                <a:gd name="T18" fmla="*/ 42 w 403"/>
                <a:gd name="T19" fmla="*/ 134 h 394"/>
                <a:gd name="T20" fmla="*/ 142 w 403"/>
                <a:gd name="T21" fmla="*/ 32 h 394"/>
                <a:gd name="T22" fmla="*/ 182 w 403"/>
                <a:gd name="T23" fmla="*/ 73 h 394"/>
                <a:gd name="T24" fmla="*/ 167 w 403"/>
                <a:gd name="T25" fmla="*/ 170 h 394"/>
                <a:gd name="T26" fmla="*/ 142 w 403"/>
                <a:gd name="T27" fmla="*/ 288 h 394"/>
                <a:gd name="T28" fmla="*/ 82 w 403"/>
                <a:gd name="T29" fmla="*/ 365 h 394"/>
                <a:gd name="T30" fmla="*/ 49 w 403"/>
                <a:gd name="T31" fmla="*/ 353 h 394"/>
                <a:gd name="T32" fmla="*/ 87 w 403"/>
                <a:gd name="T33" fmla="*/ 292 h 394"/>
                <a:gd name="T34" fmla="*/ 52 w 403"/>
                <a:gd name="T35" fmla="*/ 253 h 394"/>
                <a:gd name="T36" fmla="*/ 0 w 403"/>
                <a:gd name="T37" fmla="*/ 318 h 394"/>
                <a:gd name="T38" fmla="*/ 80 w 403"/>
                <a:gd name="T39" fmla="*/ 393 h 394"/>
                <a:gd name="T40" fmla="*/ 157 w 403"/>
                <a:gd name="T41" fmla="*/ 343 h 394"/>
                <a:gd name="T42" fmla="*/ 253 w 403"/>
                <a:gd name="T43" fmla="*/ 393 h 394"/>
                <a:gd name="T44" fmla="*/ 392 w 403"/>
                <a:gd name="T45" fmla="*/ 259 h 394"/>
                <a:gd name="T46" fmla="*/ 373 w 403"/>
                <a:gd name="T47" fmla="*/ 247 h 394"/>
                <a:gd name="T48" fmla="*/ 358 w 403"/>
                <a:gd name="T49" fmla="*/ 259 h 394"/>
                <a:gd name="T50" fmla="*/ 259 w 403"/>
                <a:gd name="T51" fmla="*/ 365 h 394"/>
                <a:gd name="T52" fmla="*/ 219 w 403"/>
                <a:gd name="T53" fmla="*/ 320 h 394"/>
                <a:gd name="T54" fmla="*/ 234 w 403"/>
                <a:gd name="T55" fmla="*/ 227 h 394"/>
                <a:gd name="T56" fmla="*/ 259 w 403"/>
                <a:gd name="T57" fmla="*/ 109 h 394"/>
                <a:gd name="T58" fmla="*/ 318 w 403"/>
                <a:gd name="T59" fmla="*/ 32 h 394"/>
                <a:gd name="T60" fmla="*/ 353 w 403"/>
                <a:gd name="T61" fmla="*/ 45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" h="394">
                  <a:moveTo>
                    <a:pt x="353" y="45"/>
                  </a:moveTo>
                  <a:cubicBezTo>
                    <a:pt x="328" y="53"/>
                    <a:pt x="315" y="83"/>
                    <a:pt x="315" y="101"/>
                  </a:cubicBezTo>
                  <a:cubicBezTo>
                    <a:pt x="315" y="122"/>
                    <a:pt x="325" y="142"/>
                    <a:pt x="350" y="142"/>
                  </a:cubicBezTo>
                  <a:cubicBezTo>
                    <a:pt x="373" y="142"/>
                    <a:pt x="402" y="118"/>
                    <a:pt x="402" y="75"/>
                  </a:cubicBezTo>
                  <a:cubicBezTo>
                    <a:pt x="402" y="28"/>
                    <a:pt x="363" y="0"/>
                    <a:pt x="320" y="0"/>
                  </a:cubicBezTo>
                  <a:cubicBezTo>
                    <a:pt x="279" y="0"/>
                    <a:pt x="253" y="36"/>
                    <a:pt x="244" y="53"/>
                  </a:cubicBezTo>
                  <a:cubicBezTo>
                    <a:pt x="228" y="14"/>
                    <a:pt x="187" y="0"/>
                    <a:pt x="147" y="0"/>
                  </a:cubicBezTo>
                  <a:cubicBezTo>
                    <a:pt x="59" y="0"/>
                    <a:pt x="10" y="105"/>
                    <a:pt x="10" y="134"/>
                  </a:cubicBezTo>
                  <a:cubicBezTo>
                    <a:pt x="10" y="146"/>
                    <a:pt x="20" y="146"/>
                    <a:pt x="27" y="146"/>
                  </a:cubicBezTo>
                  <a:cubicBezTo>
                    <a:pt x="37" y="146"/>
                    <a:pt x="40" y="146"/>
                    <a:pt x="42" y="134"/>
                  </a:cubicBezTo>
                  <a:cubicBezTo>
                    <a:pt x="62" y="57"/>
                    <a:pt x="114" y="32"/>
                    <a:pt x="142" y="32"/>
                  </a:cubicBezTo>
                  <a:cubicBezTo>
                    <a:pt x="171" y="32"/>
                    <a:pt x="182" y="47"/>
                    <a:pt x="182" y="73"/>
                  </a:cubicBezTo>
                  <a:cubicBezTo>
                    <a:pt x="182" y="89"/>
                    <a:pt x="172" y="138"/>
                    <a:pt x="167" y="170"/>
                  </a:cubicBezTo>
                  <a:lnTo>
                    <a:pt x="142" y="288"/>
                  </a:lnTo>
                  <a:cubicBezTo>
                    <a:pt x="132" y="338"/>
                    <a:pt x="107" y="365"/>
                    <a:pt x="82" y="365"/>
                  </a:cubicBezTo>
                  <a:cubicBezTo>
                    <a:pt x="79" y="365"/>
                    <a:pt x="62" y="365"/>
                    <a:pt x="49" y="353"/>
                  </a:cubicBezTo>
                  <a:cubicBezTo>
                    <a:pt x="74" y="343"/>
                    <a:pt x="87" y="314"/>
                    <a:pt x="87" y="292"/>
                  </a:cubicBezTo>
                  <a:cubicBezTo>
                    <a:pt x="87" y="272"/>
                    <a:pt x="74" y="253"/>
                    <a:pt x="52" y="253"/>
                  </a:cubicBezTo>
                  <a:cubicBezTo>
                    <a:pt x="27" y="253"/>
                    <a:pt x="0" y="278"/>
                    <a:pt x="0" y="318"/>
                  </a:cubicBezTo>
                  <a:cubicBezTo>
                    <a:pt x="0" y="365"/>
                    <a:pt x="37" y="393"/>
                    <a:pt x="80" y="393"/>
                  </a:cubicBezTo>
                  <a:cubicBezTo>
                    <a:pt x="120" y="393"/>
                    <a:pt x="149" y="357"/>
                    <a:pt x="157" y="343"/>
                  </a:cubicBezTo>
                  <a:cubicBezTo>
                    <a:pt x="172" y="379"/>
                    <a:pt x="213" y="393"/>
                    <a:pt x="253" y="393"/>
                  </a:cubicBezTo>
                  <a:cubicBezTo>
                    <a:pt x="343" y="393"/>
                    <a:pt x="392" y="290"/>
                    <a:pt x="392" y="259"/>
                  </a:cubicBezTo>
                  <a:cubicBezTo>
                    <a:pt x="392" y="247"/>
                    <a:pt x="382" y="247"/>
                    <a:pt x="373" y="247"/>
                  </a:cubicBezTo>
                  <a:cubicBezTo>
                    <a:pt x="365" y="247"/>
                    <a:pt x="361" y="247"/>
                    <a:pt x="358" y="259"/>
                  </a:cubicBezTo>
                  <a:cubicBezTo>
                    <a:pt x="338" y="338"/>
                    <a:pt x="288" y="365"/>
                    <a:pt x="259" y="365"/>
                  </a:cubicBezTo>
                  <a:cubicBezTo>
                    <a:pt x="231" y="365"/>
                    <a:pt x="219" y="349"/>
                    <a:pt x="219" y="320"/>
                  </a:cubicBezTo>
                  <a:cubicBezTo>
                    <a:pt x="219" y="304"/>
                    <a:pt x="229" y="257"/>
                    <a:pt x="234" y="227"/>
                  </a:cubicBezTo>
                  <a:cubicBezTo>
                    <a:pt x="239" y="205"/>
                    <a:pt x="254" y="122"/>
                    <a:pt x="259" y="109"/>
                  </a:cubicBezTo>
                  <a:cubicBezTo>
                    <a:pt x="269" y="59"/>
                    <a:pt x="293" y="32"/>
                    <a:pt x="318" y="32"/>
                  </a:cubicBezTo>
                  <a:cubicBezTo>
                    <a:pt x="323" y="32"/>
                    <a:pt x="340" y="32"/>
                    <a:pt x="353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3B62634-DD4A-449D-B7D2-B1779245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3140"/>
              <a:ext cx="57" cy="193"/>
            </a:xfrm>
            <a:custGeom>
              <a:avLst/>
              <a:gdLst>
                <a:gd name="T0" fmla="*/ 102 w 254"/>
                <a:gd name="T1" fmla="*/ 744 h 856"/>
                <a:gd name="T2" fmla="*/ 7 w 254"/>
                <a:gd name="T3" fmla="*/ 839 h 856"/>
                <a:gd name="T4" fmla="*/ 0 w 254"/>
                <a:gd name="T5" fmla="*/ 847 h 856"/>
                <a:gd name="T6" fmla="*/ 13 w 254"/>
                <a:gd name="T7" fmla="*/ 855 h 856"/>
                <a:gd name="T8" fmla="*/ 149 w 254"/>
                <a:gd name="T9" fmla="*/ 750 h 856"/>
                <a:gd name="T10" fmla="*/ 149 w 254"/>
                <a:gd name="T11" fmla="*/ 555 h 856"/>
                <a:gd name="T12" fmla="*/ 179 w 254"/>
                <a:gd name="T13" fmla="*/ 464 h 856"/>
                <a:gd name="T14" fmla="*/ 244 w 254"/>
                <a:gd name="T15" fmla="*/ 438 h 856"/>
                <a:gd name="T16" fmla="*/ 253 w 254"/>
                <a:gd name="T17" fmla="*/ 428 h 856"/>
                <a:gd name="T18" fmla="*/ 241 w 254"/>
                <a:gd name="T19" fmla="*/ 418 h 856"/>
                <a:gd name="T20" fmla="*/ 152 w 254"/>
                <a:gd name="T21" fmla="*/ 343 h 856"/>
                <a:gd name="T22" fmla="*/ 149 w 254"/>
                <a:gd name="T23" fmla="*/ 302 h 856"/>
                <a:gd name="T24" fmla="*/ 149 w 254"/>
                <a:gd name="T25" fmla="*/ 132 h 856"/>
                <a:gd name="T26" fmla="*/ 117 w 254"/>
                <a:gd name="T27" fmla="*/ 34 h 856"/>
                <a:gd name="T28" fmla="*/ 13 w 254"/>
                <a:gd name="T29" fmla="*/ 0 h 856"/>
                <a:gd name="T30" fmla="*/ 0 w 254"/>
                <a:gd name="T31" fmla="*/ 10 h 856"/>
                <a:gd name="T32" fmla="*/ 12 w 254"/>
                <a:gd name="T33" fmla="*/ 20 h 856"/>
                <a:gd name="T34" fmla="*/ 100 w 254"/>
                <a:gd name="T35" fmla="*/ 93 h 856"/>
                <a:gd name="T36" fmla="*/ 102 w 254"/>
                <a:gd name="T37" fmla="*/ 134 h 856"/>
                <a:gd name="T38" fmla="*/ 102 w 254"/>
                <a:gd name="T39" fmla="*/ 314 h 856"/>
                <a:gd name="T40" fmla="*/ 131 w 254"/>
                <a:gd name="T41" fmla="*/ 393 h 856"/>
                <a:gd name="T42" fmla="*/ 187 w 254"/>
                <a:gd name="T43" fmla="*/ 428 h 856"/>
                <a:gd name="T44" fmla="*/ 102 w 254"/>
                <a:gd name="T45" fmla="*/ 537 h 856"/>
                <a:gd name="T46" fmla="*/ 102 w 254"/>
                <a:gd name="T47" fmla="*/ 74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02" y="744"/>
                  </a:moveTo>
                  <a:cubicBezTo>
                    <a:pt x="102" y="776"/>
                    <a:pt x="84" y="835"/>
                    <a:pt x="7" y="839"/>
                  </a:cubicBezTo>
                  <a:cubicBezTo>
                    <a:pt x="3" y="839"/>
                    <a:pt x="0" y="843"/>
                    <a:pt x="0" y="847"/>
                  </a:cubicBezTo>
                  <a:cubicBezTo>
                    <a:pt x="0" y="855"/>
                    <a:pt x="8" y="855"/>
                    <a:pt x="13" y="855"/>
                  </a:cubicBezTo>
                  <a:cubicBezTo>
                    <a:pt x="84" y="855"/>
                    <a:pt x="149" y="815"/>
                    <a:pt x="149" y="750"/>
                  </a:cubicBezTo>
                  <a:lnTo>
                    <a:pt x="149" y="555"/>
                  </a:lnTo>
                  <a:cubicBezTo>
                    <a:pt x="149" y="523"/>
                    <a:pt x="149" y="495"/>
                    <a:pt x="179" y="464"/>
                  </a:cubicBezTo>
                  <a:cubicBezTo>
                    <a:pt x="202" y="440"/>
                    <a:pt x="229" y="438"/>
                    <a:pt x="244" y="438"/>
                  </a:cubicBezTo>
                  <a:cubicBezTo>
                    <a:pt x="249" y="438"/>
                    <a:pt x="253" y="434"/>
                    <a:pt x="253" y="428"/>
                  </a:cubicBezTo>
                  <a:cubicBezTo>
                    <a:pt x="253" y="422"/>
                    <a:pt x="248" y="422"/>
                    <a:pt x="241" y="418"/>
                  </a:cubicBezTo>
                  <a:cubicBezTo>
                    <a:pt x="194" y="415"/>
                    <a:pt x="159" y="385"/>
                    <a:pt x="152" y="343"/>
                  </a:cubicBezTo>
                  <a:cubicBezTo>
                    <a:pt x="149" y="332"/>
                    <a:pt x="149" y="330"/>
                    <a:pt x="149" y="302"/>
                  </a:cubicBezTo>
                  <a:lnTo>
                    <a:pt x="149" y="132"/>
                  </a:lnTo>
                  <a:cubicBezTo>
                    <a:pt x="149" y="95"/>
                    <a:pt x="149" y="69"/>
                    <a:pt x="117" y="34"/>
                  </a:cubicBezTo>
                  <a:cubicBezTo>
                    <a:pt x="87" y="8"/>
                    <a:pt x="38" y="0"/>
                    <a:pt x="13" y="0"/>
                  </a:cubicBezTo>
                  <a:cubicBezTo>
                    <a:pt x="8" y="0"/>
                    <a:pt x="0" y="0"/>
                    <a:pt x="0" y="10"/>
                  </a:cubicBezTo>
                  <a:cubicBezTo>
                    <a:pt x="0" y="16"/>
                    <a:pt x="3" y="16"/>
                    <a:pt x="12" y="20"/>
                  </a:cubicBezTo>
                  <a:cubicBezTo>
                    <a:pt x="57" y="22"/>
                    <a:pt x="92" y="51"/>
                    <a:pt x="100" y="93"/>
                  </a:cubicBezTo>
                  <a:cubicBezTo>
                    <a:pt x="102" y="101"/>
                    <a:pt x="102" y="101"/>
                    <a:pt x="102" y="134"/>
                  </a:cubicBezTo>
                  <a:lnTo>
                    <a:pt x="102" y="314"/>
                  </a:lnTo>
                  <a:cubicBezTo>
                    <a:pt x="102" y="353"/>
                    <a:pt x="109" y="367"/>
                    <a:pt x="131" y="393"/>
                  </a:cubicBezTo>
                  <a:cubicBezTo>
                    <a:pt x="147" y="413"/>
                    <a:pt x="164" y="424"/>
                    <a:pt x="187" y="428"/>
                  </a:cubicBezTo>
                  <a:cubicBezTo>
                    <a:pt x="129" y="448"/>
                    <a:pt x="102" y="488"/>
                    <a:pt x="102" y="537"/>
                  </a:cubicBezTo>
                  <a:lnTo>
                    <a:pt x="102" y="7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6" name="Group 120">
            <a:extLst>
              <a:ext uri="{FF2B5EF4-FFF2-40B4-BE49-F238E27FC236}">
                <a16:creationId xmlns:a16="http://schemas.microsoft.com/office/drawing/2014/main" id="{47802AB1-3498-4474-8FA3-0E6A1DCD7EA6}"/>
              </a:ext>
            </a:extLst>
          </p:cNvPr>
          <p:cNvGrpSpPr>
            <a:grpSpLocks/>
          </p:cNvGrpSpPr>
          <p:nvPr/>
        </p:nvGrpSpPr>
        <p:grpSpPr bwMode="auto">
          <a:xfrm>
            <a:off x="9156568" y="6204685"/>
            <a:ext cx="754062" cy="322262"/>
            <a:chOff x="5579" y="4377"/>
            <a:chExt cx="475" cy="203"/>
          </a:xfrm>
        </p:grpSpPr>
        <p:sp>
          <p:nvSpPr>
            <p:cNvPr id="97" name="Freeform 121">
              <a:extLst>
                <a:ext uri="{FF2B5EF4-FFF2-40B4-BE49-F238E27FC236}">
                  <a16:creationId xmlns:a16="http://schemas.microsoft.com/office/drawing/2014/main" id="{E22996D8-6AE8-41CF-8AB5-7A02FAC5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378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122">
              <a:extLst>
                <a:ext uri="{FF2B5EF4-FFF2-40B4-BE49-F238E27FC236}">
                  <a16:creationId xmlns:a16="http://schemas.microsoft.com/office/drawing/2014/main" id="{8AEA1672-C825-4B3A-8519-D6C788A0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4462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23">
              <a:extLst>
                <a:ext uri="{FF2B5EF4-FFF2-40B4-BE49-F238E27FC236}">
                  <a16:creationId xmlns:a16="http://schemas.microsoft.com/office/drawing/2014/main" id="{8BAB4CAE-DB57-43F7-B978-B4C9B60A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4459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124">
              <a:extLst>
                <a:ext uri="{FF2B5EF4-FFF2-40B4-BE49-F238E27FC236}">
                  <a16:creationId xmlns:a16="http://schemas.microsoft.com/office/drawing/2014/main" id="{CF8D4A95-5E87-4CBF-9C72-D23746E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4377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125">
              <a:extLst>
                <a:ext uri="{FF2B5EF4-FFF2-40B4-BE49-F238E27FC236}">
                  <a16:creationId xmlns:a16="http://schemas.microsoft.com/office/drawing/2014/main" id="{C1B92693-E94F-42B6-9164-924FF19A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4460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" name="Text Box 129">
            <a:extLst>
              <a:ext uri="{FF2B5EF4-FFF2-40B4-BE49-F238E27FC236}">
                <a16:creationId xmlns:a16="http://schemas.microsoft.com/office/drawing/2014/main" id="{94BE71E4-BAB7-47D2-8478-0826CBE0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168" y="5106135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03" name="Text Box 130">
            <a:extLst>
              <a:ext uri="{FF2B5EF4-FFF2-40B4-BE49-F238E27FC236}">
                <a16:creationId xmlns:a16="http://schemas.microsoft.com/office/drawing/2014/main" id="{6DB8532C-B7A8-464F-923A-C1D8032E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993" y="613166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104" name="Text Box 132">
            <a:extLst>
              <a:ext uri="{FF2B5EF4-FFF2-40B4-BE49-F238E27FC236}">
                <a16:creationId xmlns:a16="http://schemas.microsoft.com/office/drawing/2014/main" id="{0905B68C-B86A-43C7-B68B-476DB5F7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68" y="613166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EA999F-7493-46FD-BAD3-9F21D2B99EC8}"/>
              </a:ext>
            </a:extLst>
          </p:cNvPr>
          <p:cNvSpPr txBox="1"/>
          <p:nvPr/>
        </p:nvSpPr>
        <p:spPr>
          <a:xfrm>
            <a:off x="2012147" y="3508198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Log(</a:t>
            </a:r>
            <a:r>
              <a:rPr lang="en-IN" dirty="0" err="1">
                <a:solidFill>
                  <a:srgbClr val="0000FF"/>
                </a:solidFill>
              </a:rPr>
              <a:t>istic</a:t>
            </a:r>
            <a:r>
              <a:rPr lang="en-IN" dirty="0">
                <a:solidFill>
                  <a:srgbClr val="0000FF"/>
                </a:solidFill>
              </a:rPr>
              <a:t>) Loss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9C0A63-BFAF-4B5B-AE18-A7B0F19681BC}"/>
              </a:ext>
            </a:extLst>
          </p:cNvPr>
          <p:cNvSpPr txBox="1"/>
          <p:nvPr/>
        </p:nvSpPr>
        <p:spPr>
          <a:xfrm>
            <a:off x="7049814" y="3509074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Hinge Loss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49726CA9-41BB-4F8A-B6AD-549D75F66A2F}"/>
              </a:ext>
            </a:extLst>
          </p:cNvPr>
          <p:cNvSpPr/>
          <p:nvPr/>
        </p:nvSpPr>
        <p:spPr>
          <a:xfrm>
            <a:off x="3549345" y="3279105"/>
            <a:ext cx="2365310" cy="62528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Already saw this in logistic regression (the likelihood resulted in this loss function)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49F13C04-A7EF-445F-B2EB-9671A17049B0}"/>
              </a:ext>
            </a:extLst>
          </p:cNvPr>
          <p:cNvSpPr/>
          <p:nvPr/>
        </p:nvSpPr>
        <p:spPr>
          <a:xfrm>
            <a:off x="3411810" y="5365811"/>
            <a:ext cx="2002973" cy="39995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Differentiable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218EDA61-9AE7-4F3B-A611-7DF2423E2F74}"/>
              </a:ext>
            </a:extLst>
          </p:cNvPr>
          <p:cNvSpPr/>
          <p:nvPr/>
        </p:nvSpPr>
        <p:spPr>
          <a:xfrm>
            <a:off x="8510908" y="5403255"/>
            <a:ext cx="2376035" cy="399956"/>
          </a:xfrm>
          <a:prstGeom prst="wedgeRectCallout">
            <a:avLst>
              <a:gd name="adj1" fmla="val -52395"/>
              <a:gd name="adj2" fmla="val 85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77482EA4-3B73-4B9D-A04E-E275F661C2B0}"/>
              </a:ext>
            </a:extLst>
          </p:cNvPr>
          <p:cNvSpPr/>
          <p:nvPr/>
        </p:nvSpPr>
        <p:spPr>
          <a:xfrm>
            <a:off x="9817761" y="2691689"/>
            <a:ext cx="2301875" cy="399956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1" grpId="0" animBg="1"/>
      <p:bldP spid="42" grpId="0" animBg="1"/>
      <p:bldP spid="43" grpId="0" animBg="1"/>
      <p:bldP spid="75" grpId="0"/>
      <p:bldP spid="76" grpId="0" animBg="1"/>
      <p:bldP spid="77" grpId="0" animBg="1"/>
      <p:bldP spid="78" grpId="0" animBg="1"/>
      <p:bldP spid="79" grpId="0" animBg="1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79CC-5E5B-45AC-9F45-60AEA013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84" y="1732717"/>
            <a:ext cx="1010687" cy="96522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9672C0-038D-450A-8032-4EAB9B814A71}"/>
              </a:ext>
            </a:extLst>
          </p:cNvPr>
          <p:cNvSpPr/>
          <p:nvPr/>
        </p:nvSpPr>
        <p:spPr>
          <a:xfrm>
            <a:off x="8698523" y="169682"/>
            <a:ext cx="3228232" cy="1563035"/>
          </a:xfrm>
          <a:prstGeom prst="wedgeRectCallout">
            <a:avLst>
              <a:gd name="adj1" fmla="val 35910"/>
              <a:gd name="adj2" fmla="val 63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regression, outputs are real-valued and we don’t have a “set” of classes, so quantities like entropy/IG/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gini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etc. are undefined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0FADC6-95CD-403F-956B-39A2EC841ED1}"/>
              </a:ext>
            </a:extLst>
          </p:cNvPr>
          <p:cNvSpPr/>
          <p:nvPr/>
        </p:nvSpPr>
        <p:spPr>
          <a:xfrm>
            <a:off x="4928466" y="2217693"/>
            <a:ext cx="3548784" cy="307777"/>
          </a:xfrm>
          <a:prstGeom prst="wedgeRectCallout">
            <a:avLst>
              <a:gd name="adj1" fmla="val -45577"/>
              <a:gd name="adj2" fmla="val 1941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illustration on the next slide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11"/>
    </mc:Choice>
    <mc:Fallback xmlns=""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Illustration: DT with Real-Valued Features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1A6AFE1-57F9-4BA8-9DFA-54ADD1F729D5}"/>
              </a:ext>
            </a:extLst>
          </p:cNvPr>
          <p:cNvSpPr/>
          <p:nvPr/>
        </p:nvSpPr>
        <p:spPr>
          <a:xfrm>
            <a:off x="6374468" y="1601707"/>
            <a:ext cx="1481044" cy="2040500"/>
          </a:xfrm>
          <a:custGeom>
            <a:avLst/>
            <a:gdLst>
              <a:gd name="connsiteX0" fmla="*/ 0 w 1481044"/>
              <a:gd name="connsiteY0" fmla="*/ 0 h 2040500"/>
              <a:gd name="connsiteX1" fmla="*/ 1140954 w 1481044"/>
              <a:gd name="connsiteY1" fmla="*/ 0 h 2040500"/>
              <a:gd name="connsiteX2" fmla="*/ 1481044 w 1481044"/>
              <a:gd name="connsiteY2" fmla="*/ 340090 h 2040500"/>
              <a:gd name="connsiteX3" fmla="*/ 1481044 w 1481044"/>
              <a:gd name="connsiteY3" fmla="*/ 1700410 h 2040500"/>
              <a:gd name="connsiteX4" fmla="*/ 1140954 w 1481044"/>
              <a:gd name="connsiteY4" fmla="*/ 2040500 h 2040500"/>
              <a:gd name="connsiteX5" fmla="*/ 0 w 1481044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6453A83-8655-4A70-B373-3A389862A4DF}"/>
              </a:ext>
            </a:extLst>
          </p:cNvPr>
          <p:cNvSpPr/>
          <p:nvPr/>
        </p:nvSpPr>
        <p:spPr>
          <a:xfrm>
            <a:off x="4342604" y="1601707"/>
            <a:ext cx="2031864" cy="2040500"/>
          </a:xfrm>
          <a:custGeom>
            <a:avLst/>
            <a:gdLst>
              <a:gd name="connsiteX0" fmla="*/ 340090 w 2031864"/>
              <a:gd name="connsiteY0" fmla="*/ 0 h 2040500"/>
              <a:gd name="connsiteX1" fmla="*/ 2031864 w 2031864"/>
              <a:gd name="connsiteY1" fmla="*/ 0 h 2040500"/>
              <a:gd name="connsiteX2" fmla="*/ 2031864 w 2031864"/>
              <a:gd name="connsiteY2" fmla="*/ 2040500 h 2040500"/>
              <a:gd name="connsiteX3" fmla="*/ 340090 w 2031864"/>
              <a:gd name="connsiteY3" fmla="*/ 2040500 h 2040500"/>
              <a:gd name="connsiteX4" fmla="*/ 0 w 2031864"/>
              <a:gd name="connsiteY4" fmla="*/ 1700410 h 2040500"/>
              <a:gd name="connsiteX5" fmla="*/ 0 w 2031864"/>
              <a:gd name="connsiteY5" fmla="*/ 340090 h 2040500"/>
              <a:gd name="connsiteX6" fmla="*/ 340090 w 2031864"/>
              <a:gd name="connsiteY6" fmla="*/ 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88AD2AF1-FECE-4BCD-9C74-598ACD54B096}"/>
              </a:ext>
            </a:extLst>
          </p:cNvPr>
          <p:cNvSpPr>
            <a:spLocks noChangeAspect="1"/>
          </p:cNvSpPr>
          <p:nvPr/>
        </p:nvSpPr>
        <p:spPr>
          <a:xfrm>
            <a:off x="4339549" y="1607849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C54753-1888-41D1-9B8C-EA08234D17C4}"/>
              </a:ext>
            </a:extLst>
          </p:cNvPr>
          <p:cNvGrpSpPr/>
          <p:nvPr/>
        </p:nvGrpSpPr>
        <p:grpSpPr>
          <a:xfrm>
            <a:off x="3505439" y="2753598"/>
            <a:ext cx="5181128" cy="1527979"/>
            <a:chOff x="3505439" y="2628099"/>
            <a:chExt cx="5181128" cy="15279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F675C3-30A8-4067-83BA-64E4CDD59DC5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3505439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D6F4BC-D0A8-4426-9E37-0972D402BE8C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852457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A7425D-EA38-4A7F-BF39-194DF9C45058}"/>
              </a:ext>
            </a:extLst>
          </p:cNvPr>
          <p:cNvGrpSpPr/>
          <p:nvPr/>
        </p:nvGrpSpPr>
        <p:grpSpPr>
          <a:xfrm>
            <a:off x="4674846" y="1904536"/>
            <a:ext cx="1373938" cy="1531682"/>
            <a:chOff x="4674843" y="1550437"/>
            <a:chExt cx="1373938" cy="153168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AA9503-E6DA-4442-8B0F-0451BFD70C97}"/>
                </a:ext>
              </a:extLst>
            </p:cNvPr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AFB5FC-5CD7-475E-9162-B79E6DA43918}"/>
                </a:ext>
              </a:extLst>
            </p:cNvPr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8A7AC0-A90D-4A9E-9AB0-F21BF862D7F8}"/>
                </a:ext>
              </a:extLst>
            </p:cNvPr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A8E8C7-E1FF-469A-9369-14026FBA7EAF}"/>
                </a:ext>
              </a:extLst>
            </p:cNvPr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EADFC3-45D1-4CCE-BE90-23A0FF14D64B}"/>
                </a:ext>
              </a:extLst>
            </p:cNvPr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E2921-3EC7-4505-AC7E-0F5E03C5DB95}"/>
              </a:ext>
            </a:extLst>
          </p:cNvPr>
          <p:cNvGrpSpPr/>
          <p:nvPr/>
        </p:nvGrpSpPr>
        <p:grpSpPr>
          <a:xfrm>
            <a:off x="6486738" y="1904536"/>
            <a:ext cx="1135302" cy="1483566"/>
            <a:chOff x="6486735" y="1550437"/>
            <a:chExt cx="1135302" cy="14835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839A17-CD1A-4AE0-B28F-D81E912E5D25}"/>
                </a:ext>
              </a:extLst>
            </p:cNvPr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E58DC0-2F09-4178-8D2E-443503BC95B7}"/>
                </a:ext>
              </a:extLst>
            </p:cNvPr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5497B2-6C3B-4260-9DD1-88D1DB4FAABE}"/>
                </a:ext>
              </a:extLst>
            </p:cNvPr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53C3DE-AF48-4F22-BD7B-3A72EAFBC5C5}"/>
                </a:ext>
              </a:extLst>
            </p:cNvPr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5CC1C4-4BED-4CAA-8BE3-EA9F9CB40FCF}"/>
                </a:ext>
              </a:extLst>
            </p:cNvPr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6229815D-6F02-4A12-94F6-11EAF4630F3C}"/>
              </a:ext>
            </a:extLst>
          </p:cNvPr>
          <p:cNvSpPr>
            <a:spLocks noChangeAspect="1"/>
          </p:cNvSpPr>
          <p:nvPr/>
        </p:nvSpPr>
        <p:spPr>
          <a:xfrm>
            <a:off x="1288818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F7F9E2EB-DD99-4EDE-AA51-CE6A05B1AFD8}"/>
              </a:ext>
            </a:extLst>
          </p:cNvPr>
          <p:cNvSpPr>
            <a:spLocks noChangeAspect="1"/>
          </p:cNvSpPr>
          <p:nvPr/>
        </p:nvSpPr>
        <p:spPr>
          <a:xfrm>
            <a:off x="7598382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43779B-4186-4905-BBCC-A6F5B0A7DF0F}"/>
              </a:ext>
            </a:extLst>
          </p:cNvPr>
          <p:cNvSpPr/>
          <p:nvPr/>
        </p:nvSpPr>
        <p:spPr>
          <a:xfrm>
            <a:off x="5940459" y="114741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DA2C1-3A72-4AB2-B265-8361D5FA21ED}"/>
              </a:ext>
            </a:extLst>
          </p:cNvPr>
          <p:cNvCxnSpPr/>
          <p:nvPr/>
        </p:nvCxnSpPr>
        <p:spPr>
          <a:xfrm>
            <a:off x="6371413" y="1147411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5031-9819-4B49-AF09-C7F56FB3324A}"/>
              </a:ext>
            </a:extLst>
          </p:cNvPr>
          <p:cNvCxnSpPr/>
          <p:nvPr/>
        </p:nvCxnSpPr>
        <p:spPr>
          <a:xfrm flipH="1">
            <a:off x="3982568" y="2472556"/>
            <a:ext cx="432403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5AC46-DDE5-4FF0-88B7-EF7D95C6CE50}"/>
              </a:ext>
            </a:extLst>
          </p:cNvPr>
          <p:cNvSpPr/>
          <p:nvPr/>
        </p:nvSpPr>
        <p:spPr>
          <a:xfrm>
            <a:off x="1143109" y="2318866"/>
            <a:ext cx="149810" cy="108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BAC2CB-7267-4DC1-9720-6C0AAE7DEBC6}"/>
              </a:ext>
            </a:extLst>
          </p:cNvPr>
          <p:cNvSpPr/>
          <p:nvPr/>
        </p:nvSpPr>
        <p:spPr>
          <a:xfrm>
            <a:off x="1506774" y="2678866"/>
            <a:ext cx="149810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4EF0F5-2F50-471E-834C-FB089578B633}"/>
              </a:ext>
            </a:extLst>
          </p:cNvPr>
          <p:cNvCxnSpPr/>
          <p:nvPr/>
        </p:nvCxnSpPr>
        <p:spPr>
          <a:xfrm>
            <a:off x="906330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19C04-8DEF-4B76-A087-100ABBB4713B}"/>
              </a:ext>
            </a:extLst>
          </p:cNvPr>
          <p:cNvSpPr/>
          <p:nvPr/>
        </p:nvSpPr>
        <p:spPr>
          <a:xfrm>
            <a:off x="2394051" y="2662021"/>
            <a:ext cx="149810" cy="72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63562-9703-44E9-A0C5-755AB64CC160}"/>
              </a:ext>
            </a:extLst>
          </p:cNvPr>
          <p:cNvSpPr/>
          <p:nvPr/>
        </p:nvSpPr>
        <p:spPr>
          <a:xfrm>
            <a:off x="2757716" y="2302021"/>
            <a:ext cx="149810" cy="108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54616B-F15F-465B-A10F-4974C118081C}"/>
              </a:ext>
            </a:extLst>
          </p:cNvPr>
          <p:cNvCxnSpPr/>
          <p:nvPr/>
        </p:nvCxnSpPr>
        <p:spPr>
          <a:xfrm>
            <a:off x="2157272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1667B8-6244-463A-ACAF-C508A5A96095}"/>
              </a:ext>
            </a:extLst>
          </p:cNvPr>
          <p:cNvSpPr txBox="1"/>
          <p:nvPr/>
        </p:nvSpPr>
        <p:spPr>
          <a:xfrm>
            <a:off x="335026" y="1120657"/>
            <a:ext cx="3605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 (purest possible) Horizontal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BF512-9C2A-4A8C-8B0B-54F7C8DA3909}"/>
              </a:ext>
            </a:extLst>
          </p:cNvPr>
          <p:cNvSpPr/>
          <p:nvPr/>
        </p:nvSpPr>
        <p:spPr>
          <a:xfrm>
            <a:off x="9228140" y="1948102"/>
            <a:ext cx="149810" cy="144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D7D68-A1B5-4B5B-ABC2-331A63FE8B8C}"/>
              </a:ext>
            </a:extLst>
          </p:cNvPr>
          <p:cNvSpPr/>
          <p:nvPr/>
        </p:nvSpPr>
        <p:spPr>
          <a:xfrm>
            <a:off x="9591805" y="3028102"/>
            <a:ext cx="149810" cy="36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028990-7FF6-4AB0-87CD-9405E087414A}"/>
              </a:ext>
            </a:extLst>
          </p:cNvPr>
          <p:cNvCxnSpPr/>
          <p:nvPr/>
        </p:nvCxnSpPr>
        <p:spPr>
          <a:xfrm>
            <a:off x="8991361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A9DA7-1DB3-48D8-9E41-662931431897}"/>
              </a:ext>
            </a:extLst>
          </p:cNvPr>
          <p:cNvSpPr/>
          <p:nvPr/>
        </p:nvSpPr>
        <p:spPr>
          <a:xfrm>
            <a:off x="10479082" y="3048711"/>
            <a:ext cx="149810" cy="36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27A3F-8C81-45EC-A982-8119C6EBB25D}"/>
              </a:ext>
            </a:extLst>
          </p:cNvPr>
          <p:cNvSpPr/>
          <p:nvPr/>
        </p:nvSpPr>
        <p:spPr>
          <a:xfrm>
            <a:off x="10842747" y="1968711"/>
            <a:ext cx="149810" cy="144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5EE108-F5DF-44F0-8D3F-ED560DCE422A}"/>
              </a:ext>
            </a:extLst>
          </p:cNvPr>
          <p:cNvCxnSpPr/>
          <p:nvPr/>
        </p:nvCxnSpPr>
        <p:spPr>
          <a:xfrm>
            <a:off x="10242303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96008F-AC26-48CF-9F63-FB0160D5D870}"/>
              </a:ext>
            </a:extLst>
          </p:cNvPr>
          <p:cNvSpPr txBox="1"/>
          <p:nvPr/>
        </p:nvSpPr>
        <p:spPr>
          <a:xfrm>
            <a:off x="8369750" y="1060310"/>
            <a:ext cx="355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“Best”(purest possible) Vertical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983DC-8ABC-4E38-A4C6-745041C028B4}"/>
              </a:ext>
            </a:extLst>
          </p:cNvPr>
          <p:cNvSpPr txBox="1"/>
          <p:nvPr/>
        </p:nvSpPr>
        <p:spPr>
          <a:xfrm>
            <a:off x="656705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Up        Down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FD69CA-B229-4AD7-9890-B7266D57E630}"/>
              </a:ext>
            </a:extLst>
          </p:cNvPr>
          <p:cNvSpPr txBox="1"/>
          <p:nvPr/>
        </p:nvSpPr>
        <p:spPr>
          <a:xfrm>
            <a:off x="8760694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174B6-598F-42B3-909C-A158BFF13026}"/>
              </a:ext>
            </a:extLst>
          </p:cNvPr>
          <p:cNvSpPr txBox="1"/>
          <p:nvPr/>
        </p:nvSpPr>
        <p:spPr>
          <a:xfrm>
            <a:off x="6251544" y="833591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example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1F92817-103B-4A49-9228-45778F0F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07" y="5870605"/>
            <a:ext cx="1010687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C2366FCF-1D62-4BA4-A2BC-3F8C90FF6D81}"/>
              </a:ext>
            </a:extLst>
          </p:cNvPr>
          <p:cNvSpPr/>
          <p:nvPr/>
        </p:nvSpPr>
        <p:spPr>
          <a:xfrm>
            <a:off x="4515349" y="4455666"/>
            <a:ext cx="3712127" cy="1391782"/>
          </a:xfrm>
          <a:prstGeom prst="wedgeRectCallout">
            <a:avLst>
              <a:gd name="adj1" fmla="val 5376"/>
              <a:gd name="adj2" fmla="val 699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Between the best horizontal vs best vertical split, the vertical split is better (more pure), hence we use this rule for the internal node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BDB88A-BECB-49DD-BF39-2834EA2ACD9D}"/>
              </a:ext>
            </a:extLst>
          </p:cNvPr>
          <p:cNvSpPr txBox="1"/>
          <p:nvPr/>
        </p:nvSpPr>
        <p:spPr>
          <a:xfrm>
            <a:off x="0" y="6520145"/>
            <a:ext cx="2627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This illustration’s credit: </a:t>
            </a:r>
            <a:r>
              <a:rPr lang="en-GB" sz="1200" dirty="0" err="1">
                <a:latin typeface="Abadi Extra Light" panose="020B0204020104020204" pitchFamily="34" charset="0"/>
              </a:rPr>
              <a:t>Purushottam</a:t>
            </a:r>
            <a:r>
              <a:rPr lang="en-GB" sz="1200" dirty="0">
                <a:latin typeface="Abadi Extra Light" panose="020B0204020104020204" pitchFamily="34" charset="0"/>
              </a:rPr>
              <a:t> Kar</a:t>
            </a:r>
            <a:endParaRPr lang="en-IN" sz="12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84"/>
    </mc:Choice>
    <mc:Fallback xmlns="">
      <p:transition spd="slow" advTm="207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0105 0.1557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6 L 3.54167E-6 1.85185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612 0.0020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9 L 0.11289 0.002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9 L 3.95833E-6 -3.7037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8372 -0.006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06666 -0.0027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2384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5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5 L -0.27031 0.59143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4" grpId="0" animBg="1"/>
      <p:bldP spid="35" grpId="0" animBg="1"/>
      <p:bldP spid="37" grpId="0" animBg="1"/>
      <p:bldP spid="38" grpId="0" animBg="1"/>
      <p:bldP spid="40" grpId="0"/>
      <p:bldP spid="41" grpId="0" animBg="1"/>
      <p:bldP spid="42" grpId="0" animBg="1"/>
      <p:bldP spid="44" grpId="0" animBg="1"/>
      <p:bldP spid="45" grpId="0" animBg="1"/>
      <p:bldP spid="48" grpId="0"/>
      <p:bldP spid="49" grpId="0"/>
      <p:bldP spid="50" grpId="0"/>
      <p:bldP spid="10" grpId="0"/>
      <p:bldP spid="10" grpId="1"/>
      <p:bldP spid="63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(e.g., Decision Forests; will see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14487" y="4292273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by Optimizing Perceptron Loss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ignore the bias term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now. So the hyperplane is simply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Perceptron loss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{0,−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Let’s do SGD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use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3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Non-zero gradients only when the model makes a mistake on current example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SGD will update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only when there is a mistake (</a:t>
                </a:r>
                <a:r>
                  <a:rPr lang="en-GB" sz="2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mistake-driven 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A751177-1B2B-4FC0-9B0C-3DE17545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88" y="2328862"/>
            <a:ext cx="34575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0D504E-6A42-4EF4-AF02-675F8D2C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30" y="2901455"/>
            <a:ext cx="6515565" cy="12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/>
              <p:nvPr/>
            </p:nvSpPr>
            <p:spPr>
              <a:xfrm>
                <a:off x="6541864" y="2333974"/>
                <a:ext cx="2685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err="1">
                    <a:latin typeface="Abadi Extra Light" panose="020B0204020104020204" pitchFamily="34" charset="0"/>
                  </a:rPr>
                  <a:t>Subgradients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64" y="2333974"/>
                <a:ext cx="2685415" cy="461665"/>
              </a:xfrm>
              <a:prstGeom prst="rect">
                <a:avLst/>
              </a:prstGeom>
              <a:blipFill>
                <a:blip r:embed="rId6"/>
                <a:stretch>
                  <a:fillRect l="-3401"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DF2CF71-CAF6-44F8-9C53-59B99F66CB63}"/>
              </a:ext>
            </a:extLst>
          </p:cNvPr>
          <p:cNvSpPr/>
          <p:nvPr/>
        </p:nvSpPr>
        <p:spPr>
          <a:xfrm>
            <a:off x="9575000" y="2361895"/>
            <a:ext cx="2301875" cy="539560"/>
          </a:xfrm>
          <a:prstGeom prst="wedgeRectCallout">
            <a:avLst>
              <a:gd name="adj1" fmla="val 28375"/>
              <a:gd name="adj2" fmla="val -110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One randomly chosen example in each iteration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3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Perceptron Algorithm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Sub-grad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desc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on Perceptron loss is also known as the Perceptron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 example of an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online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algorithm (processes one training ex. at a time)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easy to see that the final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has the form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1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is total number of mistakes made by the algorithm on example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As we’ll see, many other models also have weights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the form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468" b="-7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94AE56F4-B530-4D02-BDDA-7667AF68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59" y="1808708"/>
            <a:ext cx="8556769" cy="26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D54269-3EA4-4BEC-8EEF-E854E8DA2843}"/>
              </a:ext>
            </a:extLst>
          </p:cNvPr>
          <p:cNvSpPr/>
          <p:nvPr/>
        </p:nvSpPr>
        <p:spPr>
          <a:xfrm>
            <a:off x="186139" y="2295792"/>
            <a:ext cx="1600716" cy="821500"/>
          </a:xfrm>
          <a:prstGeom prst="wedgeRectCallout">
            <a:avLst>
              <a:gd name="adj1" fmla="val 64539"/>
              <a:gd name="adj2" fmla="val 128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An example may get chosen several times during the entire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/>
              <p:nvPr/>
            </p:nvSpPr>
            <p:spPr>
              <a:xfrm>
                <a:off x="10114079" y="5580406"/>
                <a:ext cx="1345284" cy="427840"/>
              </a:xfrm>
              <a:prstGeom prst="wedgeRectCallout">
                <a:avLst>
                  <a:gd name="adj1" fmla="val -48611"/>
                  <a:gd name="adj2" fmla="val 787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different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079" y="5580406"/>
                <a:ext cx="1345284" cy="427840"/>
              </a:xfrm>
              <a:prstGeom prst="wedgeRectCallout">
                <a:avLst>
                  <a:gd name="adj1" fmla="val -48611"/>
                  <a:gd name="adj2" fmla="val 78786"/>
                </a:avLst>
              </a:prstGeom>
              <a:blipFill>
                <a:blip r:embed="rId5"/>
                <a:stretch>
                  <a:fillRect t="-8247" r="-13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F1AB46-4B3F-4E6B-B0B7-D538FE06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0217" y="167674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/>
              <p:nvPr/>
            </p:nvSpPr>
            <p:spPr>
              <a:xfrm>
                <a:off x="8067836" y="1770275"/>
                <a:ext cx="3122287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Updates are “corrective”: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negative. Likewise,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positive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36" y="1770275"/>
                <a:ext cx="3122287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blipFill>
                <a:blip r:embed="rId7"/>
                <a:stretch>
                  <a:fillRect l="-359" t="-521" b="-4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3D2378C-3AB0-450E-B6B2-26FD01822F3A}"/>
              </a:ext>
            </a:extLst>
          </p:cNvPr>
          <p:cNvSpPr/>
          <p:nvPr/>
        </p:nvSpPr>
        <p:spPr>
          <a:xfrm>
            <a:off x="8931392" y="3117292"/>
            <a:ext cx="2898658" cy="1069854"/>
          </a:xfrm>
          <a:prstGeom prst="wedgeRectCallout">
            <a:avLst>
              <a:gd name="adj1" fmla="val -1944"/>
              <a:gd name="adj2" fmla="val -75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training data is linearly separable, the Perceptron algo will converge in a finite number of iterations </a:t>
            </a:r>
          </a:p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(Block &amp;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Novikoff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theorem)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3F8239-66CD-4DDF-8342-FDD618F9FCD9}"/>
              </a:ext>
            </a:extLst>
          </p:cNvPr>
          <p:cNvSpPr/>
          <p:nvPr/>
        </p:nvSpPr>
        <p:spPr>
          <a:xfrm>
            <a:off x="6330040" y="2526178"/>
            <a:ext cx="1439706" cy="360727"/>
          </a:xfrm>
          <a:prstGeom prst="wedgeRectCallout">
            <a:avLst>
              <a:gd name="adj1" fmla="val -38556"/>
              <a:gd name="adj2" fmla="val 9181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 condition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0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and (lack of) Margins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Perceptron would learn a hyperplane (of many possible) that separates the classes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Doesn’t guarantee any “margin” around the hyperplane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hyperplane can get arbitrarily close to some training example(s) on either side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may not be good for generalization performance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artificially introduce margin by changing the mistake condition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Support Vector Machine (SVM) does it directly by learning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max. margin hyperplane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0C708A-EABF-45FB-9ABB-095BB45C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79" y="1758891"/>
            <a:ext cx="2236922" cy="1946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/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Basically, it will learn the hyperplane which corresponds to the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the Perceptron loss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blipFill>
                <a:blip r:embed="rId5"/>
                <a:stretch>
                  <a:fillRect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/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pre-specified margin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81B1213-B7FC-4094-BEC0-5506A50A9944}"/>
              </a:ext>
            </a:extLst>
          </p:cNvPr>
          <p:cNvSpPr/>
          <p:nvPr/>
        </p:nvSpPr>
        <p:spPr>
          <a:xfrm>
            <a:off x="8865365" y="3143951"/>
            <a:ext cx="2759977" cy="895349"/>
          </a:xfrm>
          <a:prstGeom prst="wedgeRectCallout">
            <a:avLst>
              <a:gd name="adj1" fmla="val -37440"/>
              <a:gd name="adj2" fmla="val 742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an “unsafe” situation to have – ideally would like it to be reasonably away from closest training examples from either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C2B26-D058-AF70-4857-EDCA0410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9BDE-6555-B9DB-2961-D34D4783D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 Machine (SVM)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Hyperplane based classifier. Ensures a large margin around the hyperplane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assume a linear hyperplane to be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(nonlinear ext.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other “supporting” hyperplanes defining a “no man’s land”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Ensure that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zero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training examples fall in this region (will relax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SVM idea: Position the hyperplane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this region is as “wide” as possible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8BBE80-9C7A-47F4-97BF-7B13DFFFEC07}"/>
              </a:ext>
            </a:extLst>
          </p:cNvPr>
          <p:cNvSpPr/>
          <p:nvPr/>
        </p:nvSpPr>
        <p:spPr>
          <a:xfrm>
            <a:off x="1654933" y="412130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98C4F-4E0F-4F03-A704-A0D5245B8CEE}"/>
              </a:ext>
            </a:extLst>
          </p:cNvPr>
          <p:cNvSpPr/>
          <p:nvPr/>
        </p:nvSpPr>
        <p:spPr>
          <a:xfrm>
            <a:off x="2201243" y="25269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1946F4-CC7E-4CEC-9537-2431C56CAAAC}"/>
              </a:ext>
            </a:extLst>
          </p:cNvPr>
          <p:cNvSpPr/>
          <p:nvPr/>
        </p:nvSpPr>
        <p:spPr>
          <a:xfrm>
            <a:off x="1920085" y="26368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CFB0E-B2C0-4F6D-A4B3-C58982163004}"/>
              </a:ext>
            </a:extLst>
          </p:cNvPr>
          <p:cNvSpPr/>
          <p:nvPr/>
        </p:nvSpPr>
        <p:spPr>
          <a:xfrm>
            <a:off x="2146719" y="280730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B689D-EA34-4A2F-89D9-172964C95BAB}"/>
              </a:ext>
            </a:extLst>
          </p:cNvPr>
          <p:cNvSpPr/>
          <p:nvPr/>
        </p:nvSpPr>
        <p:spPr>
          <a:xfrm>
            <a:off x="1920085" y="343700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9D163B-5885-41F3-AA57-42F8C169A6F8}"/>
              </a:ext>
            </a:extLst>
          </p:cNvPr>
          <p:cNvSpPr/>
          <p:nvPr/>
        </p:nvSpPr>
        <p:spPr>
          <a:xfrm>
            <a:off x="1800158" y="3036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A18A8-1FDF-4536-9651-DA066DDCFA4B}"/>
              </a:ext>
            </a:extLst>
          </p:cNvPr>
          <p:cNvSpPr/>
          <p:nvPr/>
        </p:nvSpPr>
        <p:spPr>
          <a:xfrm>
            <a:off x="1604420" y="325244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15AB88-3065-4678-840D-1EE678511B34}"/>
              </a:ext>
            </a:extLst>
          </p:cNvPr>
          <p:cNvSpPr/>
          <p:nvPr/>
        </p:nvSpPr>
        <p:spPr>
          <a:xfrm>
            <a:off x="1654933" y="369744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D895A-E43D-401D-9256-E03514428122}"/>
              </a:ext>
            </a:extLst>
          </p:cNvPr>
          <p:cNvSpPr/>
          <p:nvPr/>
        </p:nvSpPr>
        <p:spPr>
          <a:xfrm>
            <a:off x="2113159" y="320030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034B60-2A4E-4040-8C93-92BE930EB7C9}"/>
              </a:ext>
            </a:extLst>
          </p:cNvPr>
          <p:cNvSpPr/>
          <p:nvPr/>
        </p:nvSpPr>
        <p:spPr>
          <a:xfrm>
            <a:off x="2884330" y="243225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0CD2A-23BB-4A38-9DA0-F68116C68C48}"/>
              </a:ext>
            </a:extLst>
          </p:cNvPr>
          <p:cNvSpPr/>
          <p:nvPr/>
        </p:nvSpPr>
        <p:spPr>
          <a:xfrm>
            <a:off x="2428856" y="289958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F78864-F9A8-4C56-93EF-957F00C8CCDC}"/>
              </a:ext>
            </a:extLst>
          </p:cNvPr>
          <p:cNvSpPr/>
          <p:nvPr/>
        </p:nvSpPr>
        <p:spPr>
          <a:xfrm>
            <a:off x="2749326" y="31362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EDDF5D-02CD-4225-AE52-BDB119EC8E71}"/>
              </a:ext>
            </a:extLst>
          </p:cNvPr>
          <p:cNvSpPr/>
          <p:nvPr/>
        </p:nvSpPr>
        <p:spPr>
          <a:xfrm>
            <a:off x="2522350" y="255294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42E51-5102-4272-8451-41B58A2A61C6}"/>
              </a:ext>
            </a:extLst>
          </p:cNvPr>
          <p:cNvSpPr/>
          <p:nvPr/>
        </p:nvSpPr>
        <p:spPr>
          <a:xfrm rot="1917477">
            <a:off x="3068570" y="431164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04B767-8906-4D08-8795-2C88D922A690}"/>
              </a:ext>
            </a:extLst>
          </p:cNvPr>
          <p:cNvSpPr/>
          <p:nvPr/>
        </p:nvSpPr>
        <p:spPr>
          <a:xfrm rot="1917477">
            <a:off x="3938883" y="326815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BB11C1-E6BA-4B23-BE59-F80200746DFA}"/>
              </a:ext>
            </a:extLst>
          </p:cNvPr>
          <p:cNvSpPr/>
          <p:nvPr/>
        </p:nvSpPr>
        <p:spPr>
          <a:xfrm rot="1917477">
            <a:off x="4097172" y="390424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199467-344D-4327-B201-FC5C74C62A2C}"/>
              </a:ext>
            </a:extLst>
          </p:cNvPr>
          <p:cNvSpPr/>
          <p:nvPr/>
        </p:nvSpPr>
        <p:spPr>
          <a:xfrm rot="1917477">
            <a:off x="4288343" y="298480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44801E-3891-4C75-86BB-98199EC9E5CA}"/>
              </a:ext>
            </a:extLst>
          </p:cNvPr>
          <p:cNvSpPr/>
          <p:nvPr/>
        </p:nvSpPr>
        <p:spPr>
          <a:xfrm rot="1917477">
            <a:off x="3126495" y="47857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1E2CCD-E7DE-4346-95C5-4B6AD0A8D2AA}"/>
              </a:ext>
            </a:extLst>
          </p:cNvPr>
          <p:cNvSpPr/>
          <p:nvPr/>
        </p:nvSpPr>
        <p:spPr>
          <a:xfrm rot="1917477">
            <a:off x="3574786" y="394174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CC16F2-8138-4F06-B6DA-181A6CA7DC3B}"/>
              </a:ext>
            </a:extLst>
          </p:cNvPr>
          <p:cNvSpPr/>
          <p:nvPr/>
        </p:nvSpPr>
        <p:spPr>
          <a:xfrm rot="1917477">
            <a:off x="4425163" y="391368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22C3C8-EFD8-40F6-B62A-F24478D26ABA}"/>
              </a:ext>
            </a:extLst>
          </p:cNvPr>
          <p:cNvSpPr/>
          <p:nvPr/>
        </p:nvSpPr>
        <p:spPr>
          <a:xfrm rot="1917477">
            <a:off x="3601505" y="437613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7F9C40-7A74-48B9-B5F0-8C781DF5E1E4}"/>
              </a:ext>
            </a:extLst>
          </p:cNvPr>
          <p:cNvSpPr/>
          <p:nvPr/>
        </p:nvSpPr>
        <p:spPr>
          <a:xfrm rot="1917477">
            <a:off x="3628550" y="471997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7D8934-1C0A-4B1F-8109-EAE894BB2093}"/>
              </a:ext>
            </a:extLst>
          </p:cNvPr>
          <p:cNvSpPr/>
          <p:nvPr/>
        </p:nvSpPr>
        <p:spPr>
          <a:xfrm rot="1917477">
            <a:off x="3899006" y="360516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CF7ACF-E200-407E-8189-0AA25707553B}"/>
              </a:ext>
            </a:extLst>
          </p:cNvPr>
          <p:cNvSpPr/>
          <p:nvPr/>
        </p:nvSpPr>
        <p:spPr>
          <a:xfrm rot="1917477">
            <a:off x="3973594" y="428321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F3AF9E-ED33-4CAF-991F-E30CB0A70410}"/>
              </a:ext>
            </a:extLst>
          </p:cNvPr>
          <p:cNvSpPr/>
          <p:nvPr/>
        </p:nvSpPr>
        <p:spPr>
          <a:xfrm rot="1917477">
            <a:off x="4293508" y="343100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EAA82B-D053-43C2-AD71-32DBE8364738}"/>
              </a:ext>
            </a:extLst>
          </p:cNvPr>
          <p:cNvCxnSpPr>
            <a:cxnSpLocks/>
          </p:cNvCxnSpPr>
          <p:nvPr/>
        </p:nvCxnSpPr>
        <p:spPr>
          <a:xfrm flipH="1">
            <a:off x="2323834" y="2656391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4F7240-5D14-4B02-8492-8A1E67FC78D1}"/>
              </a:ext>
            </a:extLst>
          </p:cNvPr>
          <p:cNvCxnSpPr>
            <a:cxnSpLocks/>
          </p:cNvCxnSpPr>
          <p:nvPr/>
        </p:nvCxnSpPr>
        <p:spPr>
          <a:xfrm flipH="1">
            <a:off x="2054484" y="2547362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86C2C-0430-451E-9A57-9EFE2ECF979C}"/>
              </a:ext>
            </a:extLst>
          </p:cNvPr>
          <p:cNvCxnSpPr>
            <a:cxnSpLocks/>
          </p:cNvCxnSpPr>
          <p:nvPr/>
        </p:nvCxnSpPr>
        <p:spPr>
          <a:xfrm flipH="1">
            <a:off x="2622277" y="2807303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00D796D-7BE2-40D1-AA01-C81A4E23C962}"/>
              </a:ext>
            </a:extLst>
          </p:cNvPr>
          <p:cNvSpPr/>
          <p:nvPr/>
        </p:nvSpPr>
        <p:spPr>
          <a:xfrm>
            <a:off x="2086529" y="37025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/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/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/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0629332-19CC-4D37-BD7B-5FCB129BF777}"/>
              </a:ext>
            </a:extLst>
          </p:cNvPr>
          <p:cNvSpPr txBox="1"/>
          <p:nvPr/>
        </p:nvSpPr>
        <p:spPr>
          <a:xfrm>
            <a:off x="405041" y="242741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/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367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BD31B22-7E3A-44F5-A6F1-8D0DACCEEB11}"/>
              </a:ext>
            </a:extLst>
          </p:cNvPr>
          <p:cNvSpPr txBox="1"/>
          <p:nvPr/>
        </p:nvSpPr>
        <p:spPr>
          <a:xfrm>
            <a:off x="4805725" y="362156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/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348" r="-283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/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  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blipFill>
                <a:blip r:embed="rId11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/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blipFill>
                <a:blip r:embed="rId1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/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blipFill>
                <a:blip r:embed="rId13"/>
                <a:stretch>
                  <a:fillRect l="-2111" t="-4444" r="-105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/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AD58AED-1570-4C30-A21E-EC5F51462D03}"/>
              </a:ext>
            </a:extLst>
          </p:cNvPr>
          <p:cNvSpPr txBox="1"/>
          <p:nvPr/>
        </p:nvSpPr>
        <p:spPr>
          <a:xfrm>
            <a:off x="7541775" y="3404845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“Margin” of the hyperplane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A94F716C-056E-4D55-85BE-8FA91CBD65DD}"/>
              </a:ext>
            </a:extLst>
          </p:cNvPr>
          <p:cNvSpPr/>
          <p:nvPr/>
        </p:nvSpPr>
        <p:spPr>
          <a:xfrm>
            <a:off x="5553015" y="2791495"/>
            <a:ext cx="2210892" cy="506675"/>
          </a:xfrm>
          <a:prstGeom prst="wedgeRectCallout">
            <a:avLst>
              <a:gd name="adj1" fmla="val 51675"/>
              <a:gd name="adj2" fmla="val 85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Distance from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closest point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(on either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/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/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the hyperplane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this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margin is maximized </a:t>
                </a:r>
                <a:r>
                  <a:rPr lang="en-IN" sz="1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(max-margin hyperplane)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blipFill>
                <a:blip r:embed="rId16"/>
                <a:stretch>
                  <a:fillRect l="-746" t="-4848" b="-7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/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0B26E226-6ED5-47A9-8367-19BD02C71907}"/>
              </a:ext>
            </a:extLst>
          </p:cNvPr>
          <p:cNvSpPr/>
          <p:nvPr/>
        </p:nvSpPr>
        <p:spPr>
          <a:xfrm>
            <a:off x="3816240" y="4894031"/>
            <a:ext cx="1211550" cy="688613"/>
          </a:xfrm>
          <a:prstGeom prst="wedgeRectCallout">
            <a:avLst>
              <a:gd name="adj1" fmla="val 65410"/>
              <a:gd name="adj2" fmla="val 69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Constrained optimization problem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948556-AE05-487A-8DE3-6F56476CDD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91964" y="561751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/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3512"/>
                  <a:gd name="adj2" fmla="val 196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1/-1 in supp.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is arbitrary; can replace by any scalar m/-m and solution won’t change, except a simple scaling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3512"/>
                  <a:gd name="adj2" fmla="val 19688"/>
                </a:avLst>
              </a:prstGeom>
              <a:blipFill>
                <a:blip r:embed="rId19"/>
                <a:stretch>
                  <a:fillRect l="-477" t="-5114" b="-96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87F87B6-5EB7-4A1F-8E20-21947FE2E6DE}"/>
              </a:ext>
            </a:extLst>
          </p:cNvPr>
          <p:cNvSpPr/>
          <p:nvPr/>
        </p:nvSpPr>
        <p:spPr>
          <a:xfrm>
            <a:off x="8607329" y="405597"/>
            <a:ext cx="2977867" cy="506675"/>
          </a:xfrm>
          <a:prstGeom prst="wedgeRectCallout">
            <a:avLst>
              <a:gd name="adj1" fmla="val -54188"/>
              <a:gd name="adj2" fmla="val 1055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SVM originally proposed by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Vapnik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colleagues in early 90s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/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Distance of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blipFill>
                <a:blip r:embed="rId20"/>
                <a:stretch>
                  <a:fillRect t="-59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354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646"/>
    </mc:Choice>
    <mc:Fallback xmlns="">
      <p:transition spd="slow" advTm="58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8" grpId="0" animBg="1"/>
      <p:bldP spid="5" grpId="0"/>
      <p:bldP spid="49" grpId="0" animBg="1"/>
      <p:bldP spid="50" grpId="0"/>
      <p:bldP spid="51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Hard-Margin: Every training example must fulfil margin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Meaning: Must not have any example in the no-man’s land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3AF6BF3-6FD7-4A0F-9ED7-CC7E114F75FE}"/>
              </a:ext>
            </a:extLst>
          </p:cNvPr>
          <p:cNvSpPr/>
          <p:nvPr/>
        </p:nvSpPr>
        <p:spPr>
          <a:xfrm>
            <a:off x="1874009" y="40633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7BA4F-0016-4377-94AF-41FB5628AFFC}"/>
              </a:ext>
            </a:extLst>
          </p:cNvPr>
          <p:cNvSpPr/>
          <p:nvPr/>
        </p:nvSpPr>
        <p:spPr>
          <a:xfrm>
            <a:off x="2420319" y="24689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976A7-3A9D-4525-ADE3-FA6DADCF3B83}"/>
              </a:ext>
            </a:extLst>
          </p:cNvPr>
          <p:cNvSpPr/>
          <p:nvPr/>
        </p:nvSpPr>
        <p:spPr>
          <a:xfrm>
            <a:off x="2139161" y="25788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F28C-CB16-47ED-8F23-A7CA2CFC6E7A}"/>
              </a:ext>
            </a:extLst>
          </p:cNvPr>
          <p:cNvSpPr/>
          <p:nvPr/>
        </p:nvSpPr>
        <p:spPr>
          <a:xfrm>
            <a:off x="2365795" y="274930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CD056-F0AD-4FA5-9569-643BC00CAE2F}"/>
              </a:ext>
            </a:extLst>
          </p:cNvPr>
          <p:cNvSpPr/>
          <p:nvPr/>
        </p:nvSpPr>
        <p:spPr>
          <a:xfrm>
            <a:off x="2139161" y="337900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EE07E4-A001-4473-B60B-3F45CFE5D9D2}"/>
              </a:ext>
            </a:extLst>
          </p:cNvPr>
          <p:cNvSpPr/>
          <p:nvPr/>
        </p:nvSpPr>
        <p:spPr>
          <a:xfrm>
            <a:off x="2019234" y="297894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6A7969-9C80-4740-A493-CB756CDBB4B0}"/>
              </a:ext>
            </a:extLst>
          </p:cNvPr>
          <p:cNvSpPr/>
          <p:nvPr/>
        </p:nvSpPr>
        <p:spPr>
          <a:xfrm>
            <a:off x="1823496" y="319444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1F89-0634-4857-812C-D45C0B73576D}"/>
              </a:ext>
            </a:extLst>
          </p:cNvPr>
          <p:cNvSpPr/>
          <p:nvPr/>
        </p:nvSpPr>
        <p:spPr>
          <a:xfrm>
            <a:off x="1874009" y="363944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568C68-A583-46AE-B4E9-EA1D17E669C3}"/>
              </a:ext>
            </a:extLst>
          </p:cNvPr>
          <p:cNvSpPr/>
          <p:nvPr/>
        </p:nvSpPr>
        <p:spPr>
          <a:xfrm>
            <a:off x="2332235" y="3142304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EE6D31-8E80-4265-8C3F-D91BC1FCFF18}"/>
              </a:ext>
            </a:extLst>
          </p:cNvPr>
          <p:cNvSpPr/>
          <p:nvPr/>
        </p:nvSpPr>
        <p:spPr>
          <a:xfrm>
            <a:off x="3103406" y="237425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1A325-A0D9-42EC-9B8D-DB9304FCBE49}"/>
              </a:ext>
            </a:extLst>
          </p:cNvPr>
          <p:cNvSpPr/>
          <p:nvPr/>
        </p:nvSpPr>
        <p:spPr>
          <a:xfrm>
            <a:off x="2647932" y="284158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7E8FD0-6191-4DD1-A5E3-3C182371C3B9}"/>
              </a:ext>
            </a:extLst>
          </p:cNvPr>
          <p:cNvSpPr/>
          <p:nvPr/>
        </p:nvSpPr>
        <p:spPr>
          <a:xfrm>
            <a:off x="2968402" y="307819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B3D3D9-836C-4C6F-98C0-BFFAC99B8DCB}"/>
              </a:ext>
            </a:extLst>
          </p:cNvPr>
          <p:cNvSpPr/>
          <p:nvPr/>
        </p:nvSpPr>
        <p:spPr>
          <a:xfrm>
            <a:off x="2741426" y="2494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EF2CF7-4938-4B74-A0F1-5F3C73D517D8}"/>
              </a:ext>
            </a:extLst>
          </p:cNvPr>
          <p:cNvSpPr/>
          <p:nvPr/>
        </p:nvSpPr>
        <p:spPr>
          <a:xfrm rot="1917477">
            <a:off x="3287646" y="425364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661FD9-099F-4043-AA60-1FE2E3A53B3A}"/>
              </a:ext>
            </a:extLst>
          </p:cNvPr>
          <p:cNvSpPr/>
          <p:nvPr/>
        </p:nvSpPr>
        <p:spPr>
          <a:xfrm rot="1917477">
            <a:off x="4157959" y="32101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FABFE1-83DA-46F3-A1C8-1DA1A03B6271}"/>
              </a:ext>
            </a:extLst>
          </p:cNvPr>
          <p:cNvSpPr/>
          <p:nvPr/>
        </p:nvSpPr>
        <p:spPr>
          <a:xfrm rot="1917477">
            <a:off x="4316248" y="3846242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44B43B-A595-434D-9786-11C91418E7B8}"/>
              </a:ext>
            </a:extLst>
          </p:cNvPr>
          <p:cNvSpPr/>
          <p:nvPr/>
        </p:nvSpPr>
        <p:spPr>
          <a:xfrm rot="1917477">
            <a:off x="4507419" y="29268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01BEE2-8C24-4B0D-955A-E1BD5BF992A3}"/>
              </a:ext>
            </a:extLst>
          </p:cNvPr>
          <p:cNvSpPr/>
          <p:nvPr/>
        </p:nvSpPr>
        <p:spPr>
          <a:xfrm rot="1917477">
            <a:off x="3345571" y="472773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662FB9-9A43-4F59-8A88-AFD53E8A2F1F}"/>
              </a:ext>
            </a:extLst>
          </p:cNvPr>
          <p:cNvSpPr/>
          <p:nvPr/>
        </p:nvSpPr>
        <p:spPr>
          <a:xfrm rot="1917477">
            <a:off x="3793862" y="38837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C6E47-71ED-4887-8C34-27674009D142}"/>
              </a:ext>
            </a:extLst>
          </p:cNvPr>
          <p:cNvSpPr/>
          <p:nvPr/>
        </p:nvSpPr>
        <p:spPr>
          <a:xfrm rot="1917477">
            <a:off x="4644239" y="385568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7663C3-3D18-42D0-AF95-E4A1DAADE765}"/>
              </a:ext>
            </a:extLst>
          </p:cNvPr>
          <p:cNvSpPr/>
          <p:nvPr/>
        </p:nvSpPr>
        <p:spPr>
          <a:xfrm rot="1917477">
            <a:off x="3820581" y="43181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FF91C-C01D-487F-ACEF-9C30E04F354D}"/>
              </a:ext>
            </a:extLst>
          </p:cNvPr>
          <p:cNvSpPr/>
          <p:nvPr/>
        </p:nvSpPr>
        <p:spPr>
          <a:xfrm rot="1917477">
            <a:off x="3847626" y="466197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95CC72-C1F7-432A-B2F5-2E9C6F2D1B82}"/>
              </a:ext>
            </a:extLst>
          </p:cNvPr>
          <p:cNvSpPr/>
          <p:nvPr/>
        </p:nvSpPr>
        <p:spPr>
          <a:xfrm rot="1917477">
            <a:off x="4118082" y="354716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00F5DB-61D7-4D86-8437-1A6BC21E427B}"/>
              </a:ext>
            </a:extLst>
          </p:cNvPr>
          <p:cNvSpPr/>
          <p:nvPr/>
        </p:nvSpPr>
        <p:spPr>
          <a:xfrm rot="1917477">
            <a:off x="4192670" y="422521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915F-7F15-4517-A65E-85C39F96862E}"/>
              </a:ext>
            </a:extLst>
          </p:cNvPr>
          <p:cNvSpPr/>
          <p:nvPr/>
        </p:nvSpPr>
        <p:spPr>
          <a:xfrm rot="1917477">
            <a:off x="4512584" y="337300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80D0BF-93DB-4FBC-AF0C-2C57E2451D30}"/>
              </a:ext>
            </a:extLst>
          </p:cNvPr>
          <p:cNvCxnSpPr>
            <a:cxnSpLocks/>
          </p:cNvCxnSpPr>
          <p:nvPr/>
        </p:nvCxnSpPr>
        <p:spPr>
          <a:xfrm flipH="1">
            <a:off x="2542910" y="2598390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59555A-92D3-4CD5-B726-87C9868593B0}"/>
              </a:ext>
            </a:extLst>
          </p:cNvPr>
          <p:cNvCxnSpPr>
            <a:cxnSpLocks/>
          </p:cNvCxnSpPr>
          <p:nvPr/>
        </p:nvCxnSpPr>
        <p:spPr>
          <a:xfrm flipH="1">
            <a:off x="2273560" y="2489361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08AED1-B043-40A5-BC79-2B566A16E459}"/>
              </a:ext>
            </a:extLst>
          </p:cNvPr>
          <p:cNvCxnSpPr>
            <a:cxnSpLocks/>
          </p:cNvCxnSpPr>
          <p:nvPr/>
        </p:nvCxnSpPr>
        <p:spPr>
          <a:xfrm flipH="1">
            <a:off x="2841353" y="2749302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BA17C8-3566-4AFA-8AC6-DD7B0E86CB59}"/>
              </a:ext>
            </a:extLst>
          </p:cNvPr>
          <p:cNvSpPr/>
          <p:nvPr/>
        </p:nvSpPr>
        <p:spPr>
          <a:xfrm>
            <a:off x="2305605" y="36445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/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83" t="-4444" r="-3653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/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444" r="-3252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/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444" r="-367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A861C6C-AE30-447C-BB95-8DCF31AC9D15}"/>
              </a:ext>
            </a:extLst>
          </p:cNvPr>
          <p:cNvSpPr txBox="1"/>
          <p:nvPr/>
        </p:nvSpPr>
        <p:spPr>
          <a:xfrm>
            <a:off x="624117" y="23694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/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83" t="-4444" r="-365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27385C5-1B26-42C2-B69C-15A4036D3C06}"/>
              </a:ext>
            </a:extLst>
          </p:cNvPr>
          <p:cNvSpPr txBox="1"/>
          <p:nvPr/>
        </p:nvSpPr>
        <p:spPr>
          <a:xfrm>
            <a:off x="5024801" y="35635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/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444" r="-283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/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want to maximize margin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Equivalent to </a:t>
                </a:r>
                <a:r>
                  <a:rPr lang="en-IN" sz="2400" u="sng" dirty="0">
                    <a:latin typeface="Abadi Extra Light" panose="020B0204020104020204" pitchFamily="34" charset="0"/>
                  </a:rPr>
                  <a:t>minimizing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hard-margin SVM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blipFill>
                <a:blip r:embed="rId11"/>
                <a:stretch>
                  <a:fillRect l="-1589" b="-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B968FF9-3754-4FA0-9337-5BF68114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4" y="4754249"/>
            <a:ext cx="5800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/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blipFill>
                <a:blip r:embed="rId13"/>
                <a:stretch>
                  <a:fillRect l="-885" t="-7643" b="-140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19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85"/>
    </mc:Choice>
    <mc:Fallback xmlns="">
      <p:transition spd="slow" advTm="177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8.2|12.9|16.7|57.9|1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8|21.6|10.1|16.4|20.1|1.2|75.5|51.1|37.7|10.2|20.6|67.9|65|31|39.7|43|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3|33.8|28.1|8.4|8.7|8.2|9.6|3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16.4|0.3|24.2|12.7|3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1|18.8|29.2|9.3|23|35.1|53.7|8.8|3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6|27.4|101.4|12|122.6|24.9|2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9|8.5|34.8|21.4|5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|19.7|6.8|28.7|14.8|22.3|5.6|6|3.1|40.3|1|2.7|9.6|0.9|22.4|2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7.5|27.3|16.6|14.7|12.3|46.2|27|18.2|61.2|24.2|20.3|24.9|25.3|27.4|37.2|43|16.7|46.9|2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8.6|8.5|1.4|1|0.9|7.6|8.7|54.7|13.5|2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69.8|7.1|58|43.9|26|35.6|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6.9|9.9|41|35.3|24.9|7|80.1|12.9|12.9|2.3|2.1|15.6|20.1|41.3|2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4061</Words>
  <Application>Microsoft Office PowerPoint</Application>
  <PresentationFormat>Widescreen</PresentationFormat>
  <Paragraphs>635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Abadi Extra Light</vt:lpstr>
      <vt:lpstr>Arial</vt:lpstr>
      <vt:lpstr>Calibri</vt:lpstr>
      <vt:lpstr>Calibri Light</vt:lpstr>
      <vt:lpstr>Cambria Math</vt:lpstr>
      <vt:lpstr>Wingdings</vt:lpstr>
      <vt:lpstr>Office Theme</vt:lpstr>
      <vt:lpstr>Hyperplane Based classifiers</vt:lpstr>
      <vt:lpstr>Loss Functions for Classification</vt:lpstr>
      <vt:lpstr>Loss Functions for Classification</vt:lpstr>
      <vt:lpstr>Learning by Optimizing Perceptron Loss</vt:lpstr>
      <vt:lpstr>The Perceptron Algorithm</vt:lpstr>
      <vt:lpstr>Perceptron and (lack of) Margins</vt:lpstr>
      <vt:lpstr>Support Vector Machines</vt:lpstr>
      <vt:lpstr>Support Vector Machine (SVM)</vt:lpstr>
      <vt:lpstr>Hard-Margin SVM</vt:lpstr>
      <vt:lpstr>Soft-Margin SVM (More Commonly Used)</vt:lpstr>
      <vt:lpstr>Soft-Margin SVM (Contd)</vt:lpstr>
      <vt:lpstr>Solving the SVM Problem</vt:lpstr>
      <vt:lpstr>Solving Hard-Margin SVM</vt:lpstr>
      <vt:lpstr>Solving Hard-Margin SVM</vt:lpstr>
      <vt:lpstr>Solving Hard-Margin SVM</vt:lpstr>
      <vt:lpstr>Solving Soft-Margin SVM</vt:lpstr>
      <vt:lpstr>Solving Soft-Margin SVM</vt:lpstr>
      <vt:lpstr>Support Vectors in Soft-Margin SVM</vt:lpstr>
      <vt:lpstr>SVMs via Dual Formulation: Some Comments</vt:lpstr>
      <vt:lpstr>Solving for SVM in the Primal</vt:lpstr>
      <vt:lpstr>SVM: Summary</vt:lpstr>
      <vt:lpstr>Decision Trees</vt:lpstr>
      <vt:lpstr>Constructing Decision Trees</vt:lpstr>
      <vt:lpstr>Decision Tree Construction: An Example</vt:lpstr>
      <vt:lpstr>Entropy and Information Gain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An Illustration: DT with Real-Valued Features</vt:lpstr>
      <vt:lpstr>Decision Trees: 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Gagan Gupta</dc:creator>
  <cp:lastModifiedBy>Gagan Gupta</cp:lastModifiedBy>
  <cp:revision>18</cp:revision>
  <dcterms:created xsi:type="dcterms:W3CDTF">2023-08-27T08:18:14Z</dcterms:created>
  <dcterms:modified xsi:type="dcterms:W3CDTF">2023-09-09T08:44:14Z</dcterms:modified>
</cp:coreProperties>
</file>